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2"/>
  </p:notesMasterIdLst>
  <p:sldIdLst>
    <p:sldId id="257" r:id="rId4"/>
    <p:sldId id="278" r:id="rId5"/>
    <p:sldId id="280" r:id="rId6"/>
    <p:sldId id="351" r:id="rId7"/>
    <p:sldId id="352" r:id="rId8"/>
    <p:sldId id="354" r:id="rId9"/>
    <p:sldId id="259" r:id="rId10"/>
    <p:sldId id="355" r:id="rId11"/>
    <p:sldId id="356" r:id="rId12"/>
    <p:sldId id="329" r:id="rId13"/>
    <p:sldId id="357" r:id="rId14"/>
    <p:sldId id="358" r:id="rId15"/>
    <p:sldId id="360" r:id="rId16"/>
    <p:sldId id="359" r:id="rId17"/>
    <p:sldId id="361" r:id="rId18"/>
    <p:sldId id="362" r:id="rId19"/>
    <p:sldId id="363" r:id="rId20"/>
    <p:sldId id="265" r:id="rId21"/>
    <p:sldId id="310" r:id="rId22"/>
    <p:sldId id="330" r:id="rId23"/>
    <p:sldId id="339" r:id="rId24"/>
    <p:sldId id="333" r:id="rId25"/>
    <p:sldId id="332" r:id="rId26"/>
    <p:sldId id="364" r:id="rId27"/>
    <p:sldId id="365" r:id="rId28"/>
    <p:sldId id="276" r:id="rId29"/>
    <p:sldId id="366" r:id="rId30"/>
    <p:sldId id="367" r:id="rId31"/>
    <p:sldId id="368" r:id="rId32"/>
    <p:sldId id="369" r:id="rId33"/>
    <p:sldId id="335" r:id="rId34"/>
    <p:sldId id="370" r:id="rId35"/>
    <p:sldId id="371" r:id="rId36"/>
    <p:sldId id="382" r:id="rId37"/>
    <p:sldId id="383" r:id="rId38"/>
    <p:sldId id="384" r:id="rId39"/>
    <p:sldId id="385" r:id="rId40"/>
    <p:sldId id="38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E20"/>
    <a:srgbClr val="E6DCCF"/>
    <a:srgbClr val="3F3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showGuides="1">
      <p:cViewPr varScale="1">
        <p:scale>
          <a:sx n="72" d="100"/>
          <a:sy n="72" d="100"/>
        </p:scale>
        <p:origin x="618" y="54"/>
      </p:cViewPr>
      <p:guideLst>
        <p:guide orient="horz" pos="22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8AAF9-803D-4164-A946-C3F62AFE6B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CE14-59BE-4A5C-B8B6-AF3A22D80C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F3ABDDE-D858-440E-8335-FFE74646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E25D3-EB7E-4033-A919-B504F938FF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ABDDE-D858-440E-8335-FFE74646B36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25D3-EB7E-4033-A919-B504F938FF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000FE-B956-4A7B-912E-721B8C8702F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6FE31-1461-4422-BE79-9C952156A04E}"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5136516" y="0"/>
            <a:ext cx="1918967" cy="3926946"/>
            <a:chOff x="5235977" y="0"/>
            <a:chExt cx="1918967" cy="3926946"/>
          </a:xfrm>
        </p:grpSpPr>
        <p:cxnSp>
          <p:nvCxnSpPr>
            <p:cNvPr id="55" name="直接连接符 54"/>
            <p:cNvCxnSpPr/>
            <p:nvPr/>
          </p:nvCxnSpPr>
          <p:spPr>
            <a:xfrm>
              <a:off x="6195460" y="0"/>
              <a:ext cx="0" cy="196237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6" name="组合 15"/>
          <p:cNvGrpSpPr/>
          <p:nvPr/>
        </p:nvGrpSpPr>
        <p:grpSpPr>
          <a:xfrm>
            <a:off x="1316847" y="0"/>
            <a:ext cx="841515" cy="1789621"/>
            <a:chOff x="1838228" y="0"/>
            <a:chExt cx="2469610" cy="5252033"/>
          </a:xfrm>
        </p:grpSpPr>
        <p:grpSp>
          <p:nvGrpSpPr>
            <p:cNvPr id="6" name="Group 4"/>
            <p:cNvGrpSpPr>
              <a:grpSpLocks noChangeAspect="1"/>
            </p:cNvGrpSpPr>
            <p:nvPr/>
          </p:nvGrpSpPr>
          <p:grpSpPr bwMode="auto">
            <a:xfrm>
              <a:off x="1838228" y="1605966"/>
              <a:ext cx="2469610" cy="3646067"/>
              <a:chOff x="2502" y="1335"/>
              <a:chExt cx="1037" cy="1531"/>
            </a:xfrm>
          </p:grpSpPr>
          <p:sp>
            <p:nvSpPr>
              <p:cNvPr id="8"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5" name="直接连接符 14"/>
            <p:cNvCxnSpPr/>
            <p:nvPr/>
          </p:nvCxnSpPr>
          <p:spPr>
            <a:xfrm>
              <a:off x="3052790" y="0"/>
              <a:ext cx="0" cy="160596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7857946" y="0"/>
            <a:ext cx="953038" cy="2835267"/>
            <a:chOff x="1838228" y="-2094998"/>
            <a:chExt cx="2469610" cy="7347031"/>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3" name="直接连接符 32"/>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253171" y="0"/>
            <a:ext cx="788637" cy="2281287"/>
            <a:chOff x="3264188" y="0"/>
            <a:chExt cx="1072706" cy="3103014"/>
          </a:xfrm>
        </p:grpSpPr>
        <p:grpSp>
          <p:nvGrpSpPr>
            <p:cNvPr id="46" name="Group 4"/>
            <p:cNvGrpSpPr>
              <a:grpSpLocks noChangeAspect="1"/>
            </p:cNvGrpSpPr>
            <p:nvPr/>
          </p:nvGrpSpPr>
          <p:grpSpPr bwMode="auto">
            <a:xfrm>
              <a:off x="3264188" y="1519299"/>
              <a:ext cx="1072706" cy="1583715"/>
              <a:chOff x="2502" y="1335"/>
              <a:chExt cx="1037" cy="1531"/>
            </a:xfrm>
          </p:grpSpPr>
          <p:sp>
            <p:nvSpPr>
              <p:cNvPr id="48"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7" name="直接连接符 46"/>
            <p:cNvCxnSpPr/>
            <p:nvPr/>
          </p:nvCxnSpPr>
          <p:spPr>
            <a:xfrm>
              <a:off x="3791748" y="0"/>
              <a:ext cx="0" cy="151929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0233647" y="0"/>
            <a:ext cx="641505" cy="2281287"/>
            <a:chOff x="1838228" y="-3530266"/>
            <a:chExt cx="2469610" cy="87822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0" name="直接连接符 59"/>
            <p:cNvCxnSpPr/>
            <p:nvPr/>
          </p:nvCxnSpPr>
          <p:spPr>
            <a:xfrm>
              <a:off x="3052790" y="-3530266"/>
              <a:ext cx="0" cy="513623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3546229" y="4128437"/>
            <a:ext cx="5099541" cy="583565"/>
          </a:xfrm>
          <a:prstGeom prst="rect">
            <a:avLst/>
          </a:prstGeom>
          <a:noFill/>
        </p:spPr>
        <p:txBody>
          <a:bodyPr wrap="square" rtlCol="0">
            <a:spAutoFit/>
          </a:bodyPr>
          <a:lstStyle/>
          <a:p>
            <a:pPr algn="ctr"/>
            <a:r>
              <a:rPr lang="zh-CN" altLang="en-US" sz="3200" dirty="0">
                <a:solidFill>
                  <a:srgbClr val="EF9E20"/>
                </a:solidFill>
                <a:latin typeface="微软雅黑" panose="020B0503020204020204" pitchFamily="34" charset="-122"/>
                <a:ea typeface="微软雅黑" panose="020B0503020204020204" pitchFamily="34" charset="-122"/>
              </a:rPr>
              <a:t>搜索算法</a:t>
            </a:r>
            <a:endParaRPr lang="zh-CN" altLang="en-US" sz="3200" dirty="0">
              <a:solidFill>
                <a:srgbClr val="EF9E20"/>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3546229" y="4646558"/>
            <a:ext cx="5099541" cy="260350"/>
          </a:xfrm>
          <a:prstGeom prst="rect">
            <a:avLst/>
          </a:prstGeom>
          <a:noFill/>
        </p:spPr>
        <p:txBody>
          <a:bodyPr wrap="square" rtlCol="0">
            <a:spAutoFit/>
          </a:bodyPr>
          <a:lstStyle/>
          <a:p>
            <a:pPr algn="ctr"/>
            <a:r>
              <a:rPr lang="en-US" sz="1100" dirty="0">
                <a:solidFill>
                  <a:srgbClr val="EF9E20"/>
                </a:solidFill>
                <a:latin typeface="微软雅黑" panose="020B0503020204020204" pitchFamily="34" charset="-122"/>
                <a:ea typeface="微软雅黑" panose="020B0503020204020204" pitchFamily="34" charset="-122"/>
              </a:rPr>
              <a:t>201</a:t>
            </a:r>
            <a:r>
              <a:rPr lang="en-US" altLang="zh-CN" sz="1100" dirty="0">
                <a:solidFill>
                  <a:srgbClr val="EF9E20"/>
                </a:solidFill>
                <a:latin typeface="微软雅黑" panose="020B0503020204020204" pitchFamily="34" charset="-122"/>
                <a:ea typeface="微软雅黑" panose="020B0503020204020204" pitchFamily="34" charset="-122"/>
              </a:rPr>
              <a:t>9</a:t>
            </a:r>
            <a:r>
              <a:rPr lang="en-US" sz="1100" dirty="0">
                <a:solidFill>
                  <a:srgbClr val="EF9E20"/>
                </a:solidFill>
                <a:latin typeface="微软雅黑" panose="020B0503020204020204" pitchFamily="34" charset="-122"/>
                <a:ea typeface="微软雅黑" panose="020B0503020204020204" pitchFamily="34" charset="-122"/>
              </a:rPr>
              <a:t> NEAUACM W</a:t>
            </a:r>
            <a:r>
              <a:rPr lang="en-US" altLang="zh-CN" sz="1100" dirty="0">
                <a:solidFill>
                  <a:srgbClr val="EF9E20"/>
                </a:solidFill>
                <a:latin typeface="微软雅黑" panose="020B0503020204020204" pitchFamily="34" charset="-122"/>
                <a:ea typeface="微软雅黑" panose="020B0503020204020204" pitchFamily="34" charset="-122"/>
              </a:rPr>
              <a:t>inter</a:t>
            </a:r>
            <a:r>
              <a:rPr lang="en-US" sz="1100" dirty="0">
                <a:solidFill>
                  <a:srgbClr val="EF9E20"/>
                </a:solidFill>
                <a:latin typeface="微软雅黑" panose="020B0503020204020204" pitchFamily="34" charset="-122"/>
                <a:ea typeface="微软雅黑" panose="020B0503020204020204" pitchFamily="34" charset="-122"/>
              </a:rPr>
              <a:t> Training Day </a:t>
            </a:r>
            <a:r>
              <a:rPr lang="en-US" altLang="zh-CN" sz="1100" dirty="0">
                <a:solidFill>
                  <a:srgbClr val="EF9E20"/>
                </a:solidFill>
                <a:latin typeface="微软雅黑" panose="020B0503020204020204" pitchFamily="34" charset="-122"/>
                <a:ea typeface="微软雅黑" panose="020B0503020204020204" pitchFamily="34" charset="-122"/>
              </a:rPr>
              <a:t>6</a:t>
            </a:r>
            <a:r>
              <a:rPr lang="en-US" sz="1100" dirty="0">
                <a:solidFill>
                  <a:srgbClr val="EF9E20"/>
                </a:solidFill>
                <a:latin typeface="微软雅黑" panose="020B0503020204020204" pitchFamily="34" charset="-122"/>
                <a:ea typeface="微软雅黑" panose="020B0503020204020204" pitchFamily="34" charset="-122"/>
              </a:rPr>
              <a:t> </a:t>
            </a:r>
            <a:endParaRPr lang="en-US" sz="1100" dirty="0">
              <a:solidFill>
                <a:srgbClr val="EF9E20"/>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3536704" y="4906746"/>
            <a:ext cx="5099541" cy="260350"/>
          </a:xfrm>
          <a:prstGeom prst="rect">
            <a:avLst/>
          </a:prstGeom>
          <a:noFill/>
        </p:spPr>
        <p:txBody>
          <a:bodyPr wrap="square" rtlCol="0">
            <a:spAutoFit/>
          </a:bodyPr>
          <a:lstStyle/>
          <a:p>
            <a:pPr algn="ctr"/>
            <a:r>
              <a:rPr lang="en-US" altLang="zh-CN" sz="1100" dirty="0">
                <a:solidFill>
                  <a:srgbClr val="E6DCCF"/>
                </a:solidFill>
                <a:latin typeface="微软雅黑" panose="020B0503020204020204" pitchFamily="34" charset="-122"/>
                <a:ea typeface="微软雅黑" panose="020B0503020204020204" pitchFamily="34" charset="-122"/>
              </a:rPr>
              <a:t>—— </a:t>
            </a:r>
            <a:r>
              <a:rPr lang="en-US" altLang="zh-CN" sz="1100" dirty="0" err="1">
                <a:solidFill>
                  <a:srgbClr val="E6DCCF"/>
                </a:solidFill>
                <a:latin typeface="微软雅黑" panose="020B0503020204020204" pitchFamily="34" charset="-122"/>
                <a:ea typeface="微软雅黑" panose="020B0503020204020204" pitchFamily="34" charset="-122"/>
              </a:rPr>
              <a:t>wyh</a:t>
            </a:r>
            <a:endParaRPr lang="en-US" altLang="zh-CN" sz="1100" dirty="0">
              <a:solidFill>
                <a:srgbClr val="E6DCC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930330" y="1082351"/>
            <a:ext cx="10322388" cy="230832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2</a:t>
            </a:r>
            <a:r>
              <a:rPr lang="zh-CN" altLang="en-US" sz="2400" dirty="0">
                <a:solidFill>
                  <a:schemeClr val="bg1"/>
                </a:solidFill>
              </a:rPr>
              <a:t>：</a:t>
            </a:r>
            <a:r>
              <a:rPr lang="en-US" altLang="zh-CN" sz="2400" dirty="0">
                <a:solidFill>
                  <a:schemeClr val="bg1"/>
                </a:solidFill>
              </a:rPr>
              <a:t>N</a:t>
            </a:r>
            <a:r>
              <a:rPr lang="zh-CN" altLang="en-US" sz="2400" dirty="0">
                <a:solidFill>
                  <a:schemeClr val="bg1"/>
                </a:solidFill>
              </a:rPr>
              <a:t>皇后问题</a:t>
            </a:r>
            <a:endParaRPr lang="en-US" altLang="zh-CN" sz="2400" dirty="0">
              <a:solidFill>
                <a:schemeClr val="bg1"/>
              </a:solidFill>
            </a:endParaRPr>
          </a:p>
          <a:p>
            <a:endParaRPr lang="en-US" altLang="zh-CN" sz="2400" dirty="0">
              <a:solidFill>
                <a:schemeClr val="bg1"/>
              </a:solidFill>
            </a:endParaRPr>
          </a:p>
          <a:p>
            <a:r>
              <a:rPr lang="zh-CN" altLang="en-US" sz="2400" b="1" dirty="0">
                <a:solidFill>
                  <a:schemeClr val="bg1"/>
                </a:solidFill>
              </a:rPr>
              <a:t>在</a:t>
            </a:r>
            <a:r>
              <a:rPr lang="en-US" altLang="zh-CN" sz="2400" b="1" dirty="0">
                <a:solidFill>
                  <a:schemeClr val="bg1"/>
                </a:solidFill>
              </a:rPr>
              <a:t>N*N</a:t>
            </a:r>
            <a:r>
              <a:rPr lang="zh-CN" altLang="en-US" sz="2400" b="1" dirty="0">
                <a:solidFill>
                  <a:schemeClr val="bg1"/>
                </a:solidFill>
              </a:rPr>
              <a:t>的棋盘上放置</a:t>
            </a:r>
            <a:r>
              <a:rPr lang="en-US" altLang="zh-CN" sz="2400" b="1" dirty="0">
                <a:solidFill>
                  <a:schemeClr val="bg1"/>
                </a:solidFill>
              </a:rPr>
              <a:t>N</a:t>
            </a:r>
            <a:r>
              <a:rPr lang="zh-CN" altLang="en-US" sz="2400" b="1" dirty="0">
                <a:solidFill>
                  <a:schemeClr val="bg1"/>
                </a:solidFill>
              </a:rPr>
              <a:t>个皇后而彼此不受攻击（即在棋盘的任一行，任一列和任一对角线上不能放置</a:t>
            </a:r>
            <a:r>
              <a:rPr lang="en-US" altLang="zh-CN" sz="2400" b="1" dirty="0">
                <a:solidFill>
                  <a:schemeClr val="bg1"/>
                </a:solidFill>
              </a:rPr>
              <a:t>2</a:t>
            </a:r>
            <a:r>
              <a:rPr lang="zh-CN" altLang="en-US" sz="2400" b="1" dirty="0">
                <a:solidFill>
                  <a:schemeClr val="bg1"/>
                </a:solidFill>
              </a:rPr>
              <a:t>个皇后），编程求解所有的摆放方法。</a:t>
            </a:r>
            <a:endParaRPr lang="en-US" altLang="zh-CN" sz="2400" b="1" dirty="0">
              <a:solidFill>
                <a:schemeClr val="bg1"/>
              </a:solidFill>
            </a:endParaRPr>
          </a:p>
          <a:p>
            <a:endParaRPr lang="en-US" altLang="zh-CN" sz="2400" dirty="0">
              <a:solidFill>
                <a:schemeClr val="bg1"/>
              </a:solidFill>
            </a:endParaRPr>
          </a:p>
          <a:p>
            <a:endParaRPr lang="zh-CN" altLang="en-US" sz="2400" dirty="0">
              <a:solidFill>
                <a:schemeClr val="bg1"/>
              </a:solidFill>
            </a:endParaRPr>
          </a:p>
        </p:txBody>
      </p:sp>
      <p:grpSp>
        <p:nvGrpSpPr>
          <p:cNvPr id="19" name="Group 13"/>
          <p:cNvGrpSpPr>
            <a:grpSpLocks noChangeAspect="1"/>
          </p:cNvGrpSpPr>
          <p:nvPr/>
        </p:nvGrpSpPr>
        <p:grpSpPr bwMode="auto">
          <a:xfrm>
            <a:off x="432631" y="325315"/>
            <a:ext cx="601651" cy="621038"/>
            <a:chOff x="2202" y="1163"/>
            <a:chExt cx="1800" cy="1858"/>
          </a:xfrm>
        </p:grpSpPr>
        <p:sp>
          <p:nvSpPr>
            <p:cNvPr id="31"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grpSp>
        <p:nvGrpSpPr>
          <p:cNvPr id="43" name="Group 4"/>
          <p:cNvGrpSpPr/>
          <p:nvPr/>
        </p:nvGrpSpPr>
        <p:grpSpPr bwMode="auto">
          <a:xfrm>
            <a:off x="1112337" y="3054772"/>
            <a:ext cx="8120418" cy="3289110"/>
            <a:chOff x="0" y="0"/>
            <a:chExt cx="7200" cy="3995"/>
          </a:xfrm>
        </p:grpSpPr>
        <p:pic>
          <p:nvPicPr>
            <p:cNvPr id="44" name="Picture 5"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7200" cy="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6"/>
            <p:cNvSpPr>
              <a:spLocks noChangeArrowheads="1"/>
            </p:cNvSpPr>
            <p:nvPr/>
          </p:nvSpPr>
          <p:spPr bwMode="auto">
            <a:xfrm>
              <a:off x="2402" y="3516"/>
              <a:ext cx="234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ts val="1800"/>
                </a:spcBef>
                <a:buClr>
                  <a:schemeClr val="accent1"/>
                </a:buClr>
                <a:buSzPct val="70000"/>
                <a:buFont typeface="Wingdings 2" panose="05020102010507070707" pitchFamily="18" charset="2"/>
                <a:buChar char="f"/>
                <a:defRPr sz="2000">
                  <a:solidFill>
                    <a:srgbClr val="773BC8"/>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D488ED"/>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9pPr>
            </a:lstStyle>
            <a:p>
              <a:pPr algn="ctr" eaLnBrk="1" hangingPunct="1">
                <a:lnSpc>
                  <a:spcPct val="100000"/>
                </a:lnSpc>
                <a:spcBef>
                  <a:spcPct val="0"/>
                </a:spcBef>
                <a:buClrTx/>
                <a:buSzTx/>
                <a:buFont typeface="Arial" panose="020B0604020202020204" pitchFamily="34" charset="0"/>
                <a:buNone/>
              </a:pPr>
              <a:r>
                <a:rPr lang="en-US" altLang="zh-CN" sz="90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90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八皇后的两组解</a:t>
              </a:r>
              <a:endParaRPr lang="zh-CN" altLang="en-US" sz="1800">
                <a:solidFill>
                  <a:srgbClr val="000000"/>
                </a:solidFill>
                <a:latin typeface="Tw Cen MT" panose="020B0602020104020603" pitchFamily="34" charset="0"/>
                <a:ea typeface="华文仿宋" panose="02010600040101010101" pitchFamily="2" charset="-122"/>
                <a:sym typeface="华文仿宋" panose="0201060004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pic>
        <p:nvPicPr>
          <p:cNvPr id="17"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87312" y="922955"/>
            <a:ext cx="7381875" cy="5567362"/>
          </a:xfrm>
          <a:prstGeom prst="rect">
            <a:avLst/>
          </a:prstGeom>
          <a:noFill/>
        </p:spPr>
      </p:pic>
      <p:sp>
        <p:nvSpPr>
          <p:cNvPr id="18" name="Rectangle 2"/>
          <p:cNvSpPr>
            <a:spLocks noGrp="1" noChangeArrowheads="1"/>
          </p:cNvSpPr>
          <p:nvPr>
            <p:ph type="title"/>
          </p:nvPr>
        </p:nvSpPr>
        <p:spPr>
          <a:xfrm>
            <a:off x="685801" y="609600"/>
            <a:ext cx="10131425" cy="1456267"/>
          </a:xfrm>
          <a:noFill/>
        </p:spPr>
        <p:txBody>
          <a:bodyPr>
            <a:normAutofit/>
          </a:bodyPr>
          <a:lstStyle/>
          <a:p>
            <a:pPr eaLnBrk="1" hangingPunct="1"/>
            <a:r>
              <a:rPr lang="zh-CN" altLang="en-US" sz="3600" dirty="0">
                <a:solidFill>
                  <a:schemeClr val="bg1"/>
                </a:solidFill>
              </a:rPr>
              <a:t>以</a:t>
            </a:r>
            <a:r>
              <a:rPr lang="en-US" altLang="zh-CN" sz="3600" dirty="0">
                <a:solidFill>
                  <a:schemeClr val="bg1"/>
                </a:solidFill>
              </a:rPr>
              <a:t>4</a:t>
            </a:r>
            <a:r>
              <a:rPr lang="zh-CN" altLang="en-US" sz="3600" dirty="0">
                <a:solidFill>
                  <a:schemeClr val="bg1"/>
                </a:solidFill>
              </a:rPr>
              <a:t>皇后为例</a:t>
            </a:r>
            <a:endParaRPr lang="zh-CN" altLang="en-US" sz="3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3"/>
          <p:cNvSpPr txBox="1">
            <a:spLocks noChangeArrowheads="1"/>
          </p:cNvSpPr>
          <p:nvPr/>
        </p:nvSpPr>
        <p:spPr>
          <a:xfrm>
            <a:off x="600759" y="1103512"/>
            <a:ext cx="10740302" cy="5512476"/>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chemeClr val="bg1"/>
                </a:solidFill>
              </a:rPr>
              <a:t>关于当前位置是否可以安放判断</a:t>
            </a:r>
            <a:endParaRPr lang="en-US" altLang="zh-CN" b="1" dirty="0">
              <a:solidFill>
                <a:schemeClr val="bg1"/>
              </a:solidFill>
            </a:endParaRPr>
          </a:p>
          <a:p>
            <a:r>
              <a:rPr lang="zh-CN" altLang="en-US" b="1" dirty="0">
                <a:solidFill>
                  <a:schemeClr val="bg1"/>
                </a:solidFill>
              </a:rPr>
              <a:t>我们是一行一行的放置皇后，所以不需要判断行冲突；</a:t>
            </a:r>
            <a:endParaRPr lang="en-US" altLang="zh-CN" b="1" dirty="0">
              <a:solidFill>
                <a:schemeClr val="bg1"/>
              </a:solidFill>
            </a:endParaRPr>
          </a:p>
          <a:p>
            <a:r>
              <a:rPr lang="zh-CN" altLang="en-US" b="1" dirty="0">
                <a:solidFill>
                  <a:schemeClr val="bg1"/>
                </a:solidFill>
              </a:rPr>
              <a:t>判断列冲突时，可以通过设置一个布尔数组，如果已经有皇后放在那里，就把布尔值设为</a:t>
            </a:r>
            <a:r>
              <a:rPr lang="en-US" altLang="zh-CN" b="1" dirty="0">
                <a:solidFill>
                  <a:schemeClr val="bg1"/>
                </a:solidFill>
              </a:rPr>
              <a:t>1</a:t>
            </a:r>
            <a:r>
              <a:rPr lang="zh-CN" altLang="en-US" b="1" dirty="0">
                <a:solidFill>
                  <a:schemeClr val="bg1"/>
                </a:solidFill>
              </a:rPr>
              <a:t>，如果可以放置并且没有冲突（即布尔值为</a:t>
            </a:r>
            <a:r>
              <a:rPr lang="en-US" altLang="zh-CN" b="1" dirty="0">
                <a:solidFill>
                  <a:schemeClr val="bg1"/>
                </a:solidFill>
              </a:rPr>
              <a:t>0</a:t>
            </a:r>
            <a:r>
              <a:rPr lang="zh-CN" altLang="en-US" b="1" dirty="0">
                <a:solidFill>
                  <a:schemeClr val="bg1"/>
                </a:solidFill>
              </a:rPr>
              <a:t>），就放置当前这个皇后，且设置为</a:t>
            </a:r>
            <a:r>
              <a:rPr lang="en-US" altLang="zh-CN" b="1" dirty="0">
                <a:solidFill>
                  <a:schemeClr val="bg1"/>
                </a:solidFill>
              </a:rPr>
              <a:t>1</a:t>
            </a:r>
            <a:r>
              <a:rPr lang="zh-CN" altLang="en-US" b="1" dirty="0">
                <a:solidFill>
                  <a:schemeClr val="bg1"/>
                </a:solidFill>
              </a:rPr>
              <a:t>；</a:t>
            </a:r>
            <a:endParaRPr lang="en-US" altLang="zh-CN" b="1" dirty="0">
              <a:solidFill>
                <a:schemeClr val="bg1"/>
              </a:solidFill>
            </a:endParaRPr>
          </a:p>
          <a:p>
            <a:r>
              <a:rPr lang="zh-CN" altLang="en-US" b="1" dirty="0">
                <a:solidFill>
                  <a:schemeClr val="bg1"/>
                </a:solidFill>
              </a:rPr>
              <a:t>判断对角线冲突时，有一个特殊的技巧：</a:t>
            </a:r>
            <a:endParaRPr lang="zh-CN" altLang="en-US" b="1" dirty="0">
              <a:solidFill>
                <a:schemeClr val="bg1"/>
              </a:solidFill>
            </a:endParaRPr>
          </a:p>
          <a:p>
            <a:r>
              <a:rPr lang="zh-CN" altLang="en-US" b="1" dirty="0">
                <a:solidFill>
                  <a:schemeClr val="bg1"/>
                </a:solidFill>
              </a:rPr>
              <a:t>由于每一条主对角线（x-y）的值是一定的，每一条副对角线（x+y）的值是一定的！！</a:t>
            </a:r>
            <a:endParaRPr lang="en-US" altLang="zh-CN" b="1" dirty="0">
              <a:solidFill>
                <a:schemeClr val="bg1"/>
              </a:solidFill>
            </a:endParaRPr>
          </a:p>
          <a:p>
            <a:r>
              <a:rPr lang="zh-CN" altLang="en-US" b="1" dirty="0">
                <a:solidFill>
                  <a:schemeClr val="bg1"/>
                </a:solidFill>
              </a:rPr>
              <a:t>所以就可以用</a:t>
            </a:r>
            <a:r>
              <a:rPr lang="en-US" altLang="zh-CN" b="1" dirty="0">
                <a:solidFill>
                  <a:schemeClr val="bg1"/>
                </a:solidFill>
              </a:rPr>
              <a:t>(x + y)</a:t>
            </a:r>
            <a:r>
              <a:rPr lang="zh-CN" altLang="en-US" b="1" dirty="0">
                <a:solidFill>
                  <a:schemeClr val="bg1"/>
                </a:solidFill>
              </a:rPr>
              <a:t>的值表示副对角线，(</a:t>
            </a:r>
            <a:r>
              <a:rPr lang="en-US" altLang="zh-CN" b="1" dirty="0">
                <a:solidFill>
                  <a:schemeClr val="bg1"/>
                </a:solidFill>
              </a:rPr>
              <a:t>x - y)</a:t>
            </a:r>
            <a:r>
              <a:rPr lang="zh-CN" altLang="en-US" b="1" dirty="0">
                <a:solidFill>
                  <a:schemeClr val="bg1"/>
                </a:solidFill>
              </a:rPr>
              <a:t>的值表示主对角线；</a:t>
            </a:r>
            <a:endParaRPr lang="zh-CN" altLang="en-US" b="1" dirty="0">
              <a:solidFill>
                <a:schemeClr val="bg1"/>
              </a:solidFill>
            </a:endParaRPr>
          </a:p>
          <a:p>
            <a:r>
              <a:rPr lang="zh-CN" altLang="en-US" b="1" dirty="0">
                <a:solidFill>
                  <a:schemeClr val="bg1"/>
                </a:solidFill>
              </a:rPr>
              <a:t>（于是就和处理列的情况一样了！）</a:t>
            </a:r>
            <a:endParaRPr lang="en-US" altLang="zh-CN" b="1" dirty="0">
              <a:solidFill>
                <a:schemeClr val="bg1"/>
              </a:solidFill>
            </a:endParaRPr>
          </a:p>
          <a:p>
            <a:r>
              <a:rPr lang="zh-CN" altLang="en-US" b="1" dirty="0">
                <a:solidFill>
                  <a:schemeClr val="bg1"/>
                </a:solidFill>
              </a:rPr>
              <a:t>假设我们把第</a:t>
            </a:r>
            <a:r>
              <a:rPr lang="en-US" altLang="zh-CN" b="1" dirty="0">
                <a:solidFill>
                  <a:schemeClr val="bg1"/>
                </a:solidFill>
              </a:rPr>
              <a:t>cur</a:t>
            </a:r>
            <a:r>
              <a:rPr lang="zh-CN" altLang="en-US" b="1" dirty="0">
                <a:solidFill>
                  <a:schemeClr val="bg1"/>
                </a:solidFill>
              </a:rPr>
              <a:t>个皇后放在了</a:t>
            </a:r>
            <a:r>
              <a:rPr lang="en-US" altLang="zh-CN" b="1" dirty="0">
                <a:solidFill>
                  <a:schemeClr val="bg1"/>
                </a:solidFill>
              </a:rPr>
              <a:t>pos[cur]</a:t>
            </a:r>
            <a:r>
              <a:rPr lang="zh-CN" altLang="en-US" b="1" dirty="0">
                <a:solidFill>
                  <a:schemeClr val="bg1"/>
                </a:solidFill>
              </a:rPr>
              <a:t>（</a:t>
            </a:r>
            <a:r>
              <a:rPr lang="en-US" altLang="zh-CN" b="1" dirty="0">
                <a:solidFill>
                  <a:schemeClr val="bg1"/>
                </a:solidFill>
              </a:rPr>
              <a:t>pos[cur]</a:t>
            </a:r>
            <a:r>
              <a:rPr lang="zh-CN" altLang="en-US" b="1" dirty="0">
                <a:solidFill>
                  <a:schemeClr val="bg1"/>
                </a:solidFill>
              </a:rPr>
              <a:t>储存了这个值），那么只需判断所检查的从前往后数第</a:t>
            </a:r>
            <a:r>
              <a:rPr lang="en-US" altLang="zh-CN" b="1" dirty="0">
                <a:solidFill>
                  <a:schemeClr val="bg1"/>
                </a:solidFill>
              </a:rPr>
              <a:t>k</a:t>
            </a:r>
            <a:r>
              <a:rPr lang="zh-CN" altLang="en-US" b="1" dirty="0">
                <a:solidFill>
                  <a:schemeClr val="bg1"/>
                </a:solidFill>
              </a:rPr>
              <a:t>个皇后有没有冲突就行了。</a:t>
            </a:r>
            <a:endParaRPr lang="en-US" altLang="zh-C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 calcmode="lin" valueType="num">
                                      <p:cBhvr additive="base">
                                        <p:cTn id="12"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xEl>
                                              <p:pRg st="2" end="2"/>
                                            </p:txEl>
                                          </p:spTgt>
                                        </p:tgtEl>
                                        <p:attrNameLst>
                                          <p:attrName>style.visibility</p:attrName>
                                        </p:attrNameLst>
                                      </p:cBhvr>
                                      <p:to>
                                        <p:strVal val="visible"/>
                                      </p:to>
                                    </p:set>
                                    <p:anim calcmode="lin" valueType="num">
                                      <p:cBhvr additive="base">
                                        <p:cTn id="1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fade">
                                      <p:cBhvr>
                                        <p:cTn id="24" dur="1000"/>
                                        <p:tgtEl>
                                          <p:spTgt spid="17">
                                            <p:txEl>
                                              <p:pRg st="3" end="3"/>
                                            </p:txEl>
                                          </p:spTgt>
                                        </p:tgtEl>
                                      </p:cBhvr>
                                    </p:animEffect>
                                    <p:anim calcmode="lin" valueType="num">
                                      <p:cBhvr>
                                        <p:cTn id="25"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xEl>
                                              <p:pRg st="6" end="6"/>
                                            </p:txEl>
                                          </p:spTgt>
                                        </p:tgtEl>
                                        <p:attrNameLst>
                                          <p:attrName>style.visibility</p:attrName>
                                        </p:attrNameLst>
                                      </p:cBhvr>
                                      <p:to>
                                        <p:strVal val="visible"/>
                                      </p:to>
                                    </p:set>
                                    <p:anim calcmode="lin" valueType="num">
                                      <p:cBhvr additive="base">
                                        <p:cTn id="41"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xEl>
                                              <p:pRg st="7" end="7"/>
                                            </p:txEl>
                                          </p:spTgt>
                                        </p:tgtEl>
                                        <p:attrNameLst>
                                          <p:attrName>style.visibility</p:attrName>
                                        </p:attrNameLst>
                                      </p:cBhvr>
                                      <p:to>
                                        <p:strVal val="visible"/>
                                      </p:to>
                                    </p:set>
                                    <p:animEffect transition="in" filter="fade">
                                      <p:cBhvr>
                                        <p:cTn id="47" dur="1000"/>
                                        <p:tgtEl>
                                          <p:spTgt spid="17">
                                            <p:txEl>
                                              <p:pRg st="7" end="7"/>
                                            </p:txEl>
                                          </p:spTgt>
                                        </p:tgtEl>
                                      </p:cBhvr>
                                    </p:animEffect>
                                    <p:anim calcmode="lin" valueType="num">
                                      <p:cBhvr>
                                        <p:cTn id="48"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4316648" y="48476"/>
            <a:ext cx="5923809" cy="68095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3"/>
          <p:cNvSpPr txBox="1">
            <a:spLocks noRot="1" noChangeArrowheads="1"/>
          </p:cNvSpPr>
          <p:nvPr/>
        </p:nvSpPr>
        <p:spPr>
          <a:xfrm>
            <a:off x="730615" y="1041609"/>
            <a:ext cx="10671393" cy="461825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bg1"/>
                </a:solidFill>
              </a:rPr>
              <a:t>例题</a:t>
            </a:r>
            <a:r>
              <a:rPr lang="en-US" altLang="zh-CN" b="1" dirty="0">
                <a:solidFill>
                  <a:schemeClr val="bg1"/>
                </a:solidFill>
              </a:rPr>
              <a:t>3</a:t>
            </a:r>
            <a:r>
              <a:rPr lang="zh-CN" altLang="en-US" b="1" dirty="0">
                <a:solidFill>
                  <a:schemeClr val="bg1"/>
                </a:solidFill>
              </a:rPr>
              <a:t>：油田问题</a:t>
            </a:r>
            <a:endParaRPr lang="en-US" altLang="zh-CN" b="1" dirty="0">
              <a:solidFill>
                <a:schemeClr val="bg1"/>
              </a:solidFill>
            </a:endParaRPr>
          </a:p>
          <a:p>
            <a:endParaRPr lang="en-US" altLang="zh-CN" b="1" dirty="0">
              <a:solidFill>
                <a:schemeClr val="bg1"/>
              </a:solidFill>
            </a:endParaRPr>
          </a:p>
          <a:p>
            <a:r>
              <a:rPr lang="zh-CN" altLang="en-US" b="1" dirty="0">
                <a:solidFill>
                  <a:schemeClr val="bg1"/>
                </a:solidFill>
              </a:rPr>
              <a:t>给你</a:t>
            </a:r>
            <a:r>
              <a:rPr lang="en-US" altLang="zh-CN" b="1" dirty="0">
                <a:solidFill>
                  <a:schemeClr val="bg1"/>
                </a:solidFill>
              </a:rPr>
              <a:t>n</a:t>
            </a:r>
            <a:r>
              <a:rPr lang="zh-CN" altLang="en-US" b="1" dirty="0">
                <a:solidFill>
                  <a:schemeClr val="bg1"/>
                </a:solidFill>
              </a:rPr>
              <a:t>*</a:t>
            </a:r>
            <a:r>
              <a:rPr lang="en-US" altLang="zh-CN" b="1" dirty="0">
                <a:solidFill>
                  <a:schemeClr val="bg1"/>
                </a:solidFill>
              </a:rPr>
              <a:t>m</a:t>
            </a:r>
            <a:r>
              <a:rPr lang="zh-CN" altLang="en-US" b="1" dirty="0">
                <a:solidFill>
                  <a:schemeClr val="bg1"/>
                </a:solidFill>
              </a:rPr>
              <a:t>的图，上面有若干个空地和油田，现在规定一个油田若它的上下左右有油田，则可以认为这两个油田是连通的，现在问你连通的数量有多少个？</a:t>
            </a:r>
            <a:endParaRPr lang="en-US" altLang="zh-CN" b="1" dirty="0">
              <a:solidFill>
                <a:schemeClr val="bg1"/>
              </a:solidFill>
            </a:endParaRPr>
          </a:p>
          <a:p>
            <a:r>
              <a:rPr lang="zh-CN" altLang="en-US" b="1" dirty="0">
                <a:solidFill>
                  <a:schemeClr val="bg1"/>
                </a:solidFill>
              </a:rPr>
              <a:t>输入：                           输出：</a:t>
            </a:r>
            <a:r>
              <a:rPr lang="en-US" altLang="zh-CN" b="1" dirty="0">
                <a:solidFill>
                  <a:schemeClr val="bg1"/>
                </a:solidFill>
              </a:rPr>
              <a:t>2</a:t>
            </a:r>
            <a:endParaRPr lang="en-US" altLang="zh-CN" b="1" dirty="0">
              <a:solidFill>
                <a:schemeClr val="bg1"/>
              </a:solidFill>
            </a:endParaRPr>
          </a:p>
          <a:p>
            <a:endParaRPr lang="en-US" altLang="zh-CN" b="1" dirty="0">
              <a:solidFill>
                <a:schemeClr val="bg1"/>
              </a:solidFill>
            </a:endParaRPr>
          </a:p>
        </p:txBody>
      </p:sp>
      <p:pic>
        <p:nvPicPr>
          <p:cNvPr id="20" name="图片 19"/>
          <p:cNvPicPr>
            <a:picLocks noChangeAspect="1"/>
          </p:cNvPicPr>
          <p:nvPr/>
        </p:nvPicPr>
        <p:blipFill>
          <a:blip r:embed="rId1"/>
          <a:stretch>
            <a:fillRect/>
          </a:stretch>
        </p:blipFill>
        <p:spPr>
          <a:xfrm>
            <a:off x="2187985" y="3429000"/>
            <a:ext cx="1548882" cy="29093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3"/>
          <p:cNvSpPr txBox="1">
            <a:spLocks noRot="1" noChangeArrowheads="1"/>
          </p:cNvSpPr>
          <p:nvPr/>
        </p:nvSpPr>
        <p:spPr>
          <a:xfrm>
            <a:off x="730615" y="1041609"/>
            <a:ext cx="11091271" cy="461825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bg1"/>
                </a:solidFill>
              </a:rPr>
              <a:t>例题</a:t>
            </a:r>
            <a:r>
              <a:rPr lang="en-US" altLang="zh-CN" b="1" dirty="0">
                <a:solidFill>
                  <a:schemeClr val="bg1"/>
                </a:solidFill>
              </a:rPr>
              <a:t>3</a:t>
            </a:r>
            <a:r>
              <a:rPr lang="zh-CN" altLang="en-US" b="1" dirty="0">
                <a:solidFill>
                  <a:schemeClr val="bg1"/>
                </a:solidFill>
              </a:rPr>
              <a:t>：油田问题</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1.</a:t>
            </a:r>
            <a:r>
              <a:rPr lang="zh-CN" altLang="en-US" b="1" dirty="0">
                <a:solidFill>
                  <a:schemeClr val="bg1"/>
                </a:solidFill>
              </a:rPr>
              <a:t>如何存图？     用二维数组</a:t>
            </a:r>
            <a:r>
              <a:rPr lang="en-US" altLang="zh-CN" b="1" dirty="0" err="1">
                <a:solidFill>
                  <a:schemeClr val="bg1"/>
                </a:solidFill>
              </a:rPr>
              <a:t>ch</a:t>
            </a:r>
            <a:r>
              <a:rPr lang="en-US" altLang="zh-CN" b="1" dirty="0">
                <a:solidFill>
                  <a:schemeClr val="bg1"/>
                </a:solidFill>
              </a:rPr>
              <a:t>[</a:t>
            </a:r>
            <a:r>
              <a:rPr lang="en-US" altLang="zh-CN" b="1" dirty="0" err="1">
                <a:solidFill>
                  <a:schemeClr val="bg1"/>
                </a:solidFill>
              </a:rPr>
              <a:t>i</a:t>
            </a:r>
            <a:r>
              <a:rPr lang="en-US" altLang="zh-CN" b="1" dirty="0">
                <a:solidFill>
                  <a:schemeClr val="bg1"/>
                </a:solidFill>
              </a:rPr>
              <a:t>][j]</a:t>
            </a:r>
            <a:r>
              <a:rPr lang="zh-CN" altLang="en-US" b="1" dirty="0">
                <a:solidFill>
                  <a:schemeClr val="bg1"/>
                </a:solidFill>
              </a:rPr>
              <a:t>，表示第</a:t>
            </a:r>
            <a:r>
              <a:rPr lang="en-US" altLang="zh-CN" b="1" dirty="0" err="1">
                <a:solidFill>
                  <a:schemeClr val="bg1"/>
                </a:solidFill>
              </a:rPr>
              <a:t>i</a:t>
            </a:r>
            <a:r>
              <a:rPr lang="zh-CN" altLang="en-US" b="1" dirty="0">
                <a:solidFill>
                  <a:schemeClr val="bg1"/>
                </a:solidFill>
              </a:rPr>
              <a:t>行，第</a:t>
            </a:r>
            <a:r>
              <a:rPr lang="en-US" altLang="zh-CN" b="1" dirty="0">
                <a:solidFill>
                  <a:schemeClr val="bg1"/>
                </a:solidFill>
              </a:rPr>
              <a:t>j</a:t>
            </a:r>
            <a:r>
              <a:rPr lang="zh-CN" altLang="en-US" b="1" dirty="0">
                <a:solidFill>
                  <a:schemeClr val="bg1"/>
                </a:solidFill>
              </a:rPr>
              <a:t>列的字符是什么</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2.</a:t>
            </a:r>
            <a:r>
              <a:rPr lang="zh-CN" altLang="en-US" b="1" dirty="0">
                <a:solidFill>
                  <a:schemeClr val="bg1"/>
                </a:solidFill>
              </a:rPr>
              <a:t>图存完之后怎么去遍历这个点的周围方向是否有油田？</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3.</a:t>
            </a:r>
            <a:r>
              <a:rPr lang="zh-CN" altLang="en-US" b="1" dirty="0">
                <a:solidFill>
                  <a:schemeClr val="bg1"/>
                </a:solidFill>
              </a:rPr>
              <a:t>怎么判断这个点是否可以走或者这个点的油田是否被处理过？</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4.</a:t>
            </a:r>
            <a:r>
              <a:rPr lang="zh-CN" altLang="en-US" b="1" dirty="0">
                <a:solidFill>
                  <a:schemeClr val="bg1"/>
                </a:solidFill>
              </a:rPr>
              <a:t>怎么求个数？</a:t>
            </a:r>
            <a:endParaRPr lang="en-US" altLang="zh-C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Effect transition="in" filter="fade">
                                      <p:cBhvr>
                                        <p:cTn id="7" dur="1000"/>
                                        <p:tgtEl>
                                          <p:spTgt spid="17">
                                            <p:txEl>
                                              <p:pRg st="2" end="2"/>
                                            </p:txEl>
                                          </p:spTgt>
                                        </p:tgtEl>
                                      </p:cBhvr>
                                    </p:animEffect>
                                    <p:anim calcmode="lin" valueType="num">
                                      <p:cBhvr>
                                        <p:cTn id="8"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4" end="4"/>
                                            </p:txEl>
                                          </p:spTgt>
                                        </p:tgtEl>
                                        <p:attrNameLst>
                                          <p:attrName>style.visibility</p:attrName>
                                        </p:attrNameLst>
                                      </p:cBhvr>
                                      <p:to>
                                        <p:strVal val="visible"/>
                                      </p:to>
                                    </p:set>
                                    <p:animEffect transition="in" filter="fade">
                                      <p:cBhvr>
                                        <p:cTn id="14" dur="1000"/>
                                        <p:tgtEl>
                                          <p:spTgt spid="17">
                                            <p:txEl>
                                              <p:pRg st="4" end="4"/>
                                            </p:txEl>
                                          </p:spTgt>
                                        </p:tgtEl>
                                      </p:cBhvr>
                                    </p:animEffect>
                                    <p:anim calcmode="lin" valueType="num">
                                      <p:cBhvr>
                                        <p:cTn id="15"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animEffect transition="in" filter="fade">
                                      <p:cBhvr>
                                        <p:cTn id="21" dur="500"/>
                                        <p:tgtEl>
                                          <p:spTgt spid="1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7">
                                            <p:txEl>
                                              <p:pRg st="8" end="8"/>
                                            </p:txEl>
                                          </p:spTgt>
                                        </p:tgtEl>
                                        <p:attrNameLst>
                                          <p:attrName>style.visibility</p:attrName>
                                        </p:attrNameLst>
                                      </p:cBhvr>
                                      <p:to>
                                        <p:strVal val="visible"/>
                                      </p:to>
                                    </p:set>
                                    <p:anim calcmode="lin" valueType="num">
                                      <p:cBhvr additive="base">
                                        <p:cTn id="26" dur="500" fill="hold"/>
                                        <p:tgtEl>
                                          <p:spTgt spid="17">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3"/>
          <p:cNvSpPr txBox="1">
            <a:spLocks noRot="1" noChangeArrowheads="1"/>
          </p:cNvSpPr>
          <p:nvPr/>
        </p:nvSpPr>
        <p:spPr>
          <a:xfrm>
            <a:off x="730615" y="1041609"/>
            <a:ext cx="11091271" cy="461825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bg1"/>
                </a:solidFill>
              </a:rPr>
              <a:t>例题</a:t>
            </a:r>
            <a:r>
              <a:rPr lang="en-US" altLang="zh-CN" b="1" dirty="0">
                <a:solidFill>
                  <a:schemeClr val="bg1"/>
                </a:solidFill>
              </a:rPr>
              <a:t>3</a:t>
            </a:r>
            <a:r>
              <a:rPr lang="zh-CN" altLang="en-US" b="1" dirty="0">
                <a:solidFill>
                  <a:schemeClr val="bg1"/>
                </a:solidFill>
              </a:rPr>
              <a:t>：油田问题</a:t>
            </a:r>
            <a:endParaRPr lang="en-US" altLang="zh-CN" b="1" dirty="0">
              <a:solidFill>
                <a:schemeClr val="bg1"/>
              </a:solidFill>
            </a:endParaRPr>
          </a:p>
          <a:p>
            <a:endParaRPr lang="en-US" altLang="zh-CN" b="1" dirty="0">
              <a:solidFill>
                <a:schemeClr val="bg1"/>
              </a:solidFill>
            </a:endParaRPr>
          </a:p>
          <a:p>
            <a:r>
              <a:rPr lang="zh-CN" altLang="en-US" b="1" dirty="0">
                <a:solidFill>
                  <a:schemeClr val="bg1"/>
                </a:solidFill>
              </a:rPr>
              <a:t>遍历周围的油田可以考虑一个方向数组</a:t>
            </a:r>
            <a:endParaRPr lang="en-US" altLang="zh-CN" b="1" dirty="0">
              <a:solidFill>
                <a:schemeClr val="bg1"/>
              </a:solidFill>
            </a:endParaRPr>
          </a:p>
          <a:p>
            <a:r>
              <a:rPr lang="zh-CN" altLang="en-US" b="1" dirty="0">
                <a:solidFill>
                  <a:schemeClr val="bg1"/>
                </a:solidFill>
              </a:rPr>
              <a:t>数组的含义就是这个点和它周围点的坐标相差的</a:t>
            </a:r>
            <a:r>
              <a:rPr lang="en-US" altLang="zh-CN" b="1" dirty="0">
                <a:solidFill>
                  <a:schemeClr val="bg1"/>
                </a:solidFill>
              </a:rPr>
              <a:t>x</a:t>
            </a:r>
            <a:r>
              <a:rPr lang="zh-CN" altLang="en-US" b="1" dirty="0">
                <a:solidFill>
                  <a:schemeClr val="bg1"/>
                </a:solidFill>
              </a:rPr>
              <a:t>和</a:t>
            </a:r>
            <a:r>
              <a:rPr lang="en-US" altLang="zh-CN" b="1" dirty="0">
                <a:solidFill>
                  <a:schemeClr val="bg1"/>
                </a:solidFill>
              </a:rPr>
              <a:t>y</a:t>
            </a:r>
            <a:endParaRPr lang="en-US" altLang="zh-CN" b="1" dirty="0">
              <a:solidFill>
                <a:schemeClr val="bg1"/>
              </a:solidFill>
            </a:endParaRPr>
          </a:p>
          <a:p>
            <a:r>
              <a:rPr lang="zh-CN" altLang="en-US" b="1" dirty="0">
                <a:solidFill>
                  <a:schemeClr val="bg1"/>
                </a:solidFill>
              </a:rPr>
              <a:t>若为</a:t>
            </a:r>
            <a:r>
              <a:rPr lang="en-US" altLang="zh-CN" b="1" dirty="0">
                <a:solidFill>
                  <a:schemeClr val="bg1"/>
                </a:solidFill>
              </a:rPr>
              <a:t>8</a:t>
            </a:r>
            <a:r>
              <a:rPr lang="zh-CN" altLang="en-US" b="1" dirty="0">
                <a:solidFill>
                  <a:schemeClr val="bg1"/>
                </a:solidFill>
              </a:rPr>
              <a:t>个方向的话，则可以定义</a:t>
            </a:r>
            <a:endParaRPr lang="en-US" altLang="zh-CN" b="1" dirty="0">
              <a:solidFill>
                <a:schemeClr val="bg1"/>
              </a:solidFill>
            </a:endParaRPr>
          </a:p>
          <a:p>
            <a:endParaRPr lang="en-US" altLang="zh-CN" b="1" dirty="0">
              <a:solidFill>
                <a:schemeClr val="bg1"/>
              </a:solidFill>
            </a:endParaRPr>
          </a:p>
          <a:p>
            <a:endParaRPr lang="en-US" altLang="zh-CN" b="1" dirty="0">
              <a:solidFill>
                <a:schemeClr val="bg1"/>
              </a:solidFill>
            </a:endParaRPr>
          </a:p>
          <a:p>
            <a:r>
              <a:rPr lang="zh-CN" altLang="en-US" b="1" dirty="0">
                <a:solidFill>
                  <a:schemeClr val="bg1"/>
                </a:solidFill>
              </a:rPr>
              <a:t>判断一个点是否被处理过最简单的就是用标记数组</a:t>
            </a:r>
            <a:endParaRPr lang="en-US" altLang="zh-CN" b="1" dirty="0">
              <a:solidFill>
                <a:schemeClr val="bg1"/>
              </a:solidFill>
            </a:endParaRPr>
          </a:p>
        </p:txBody>
      </p:sp>
      <p:pic>
        <p:nvPicPr>
          <p:cNvPr id="18" name="图片 17"/>
          <p:cNvPicPr>
            <a:picLocks noChangeAspect="1"/>
          </p:cNvPicPr>
          <p:nvPr/>
        </p:nvPicPr>
        <p:blipFill>
          <a:blip r:embed="rId1"/>
          <a:stretch>
            <a:fillRect/>
          </a:stretch>
        </p:blipFill>
        <p:spPr>
          <a:xfrm>
            <a:off x="7301935" y="2033909"/>
            <a:ext cx="3914286" cy="476190"/>
          </a:xfrm>
          <a:prstGeom prst="rect">
            <a:avLst/>
          </a:prstGeom>
        </p:spPr>
      </p:pic>
      <p:pic>
        <p:nvPicPr>
          <p:cNvPr id="19" name="图片 18"/>
          <p:cNvPicPr>
            <a:picLocks noChangeAspect="1"/>
          </p:cNvPicPr>
          <p:nvPr/>
        </p:nvPicPr>
        <p:blipFill>
          <a:blip r:embed="rId2"/>
          <a:stretch>
            <a:fillRect/>
          </a:stretch>
        </p:blipFill>
        <p:spPr>
          <a:xfrm>
            <a:off x="1034282" y="3705527"/>
            <a:ext cx="6304762" cy="619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Effect transition="in" filter="fade">
                                      <p:cBhvr>
                                        <p:cTn id="7" dur="1000"/>
                                        <p:tgtEl>
                                          <p:spTgt spid="17">
                                            <p:txEl>
                                              <p:pRg st="2" end="2"/>
                                            </p:txEl>
                                          </p:spTgt>
                                        </p:tgtEl>
                                      </p:cBhvr>
                                    </p:animEffect>
                                    <p:anim calcmode="lin" valueType="num">
                                      <p:cBhvr>
                                        <p:cTn id="8"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barn(inVertical)">
                                      <p:cBhvr>
                                        <p:cTn id="19" dur="500"/>
                                        <p:tgtEl>
                                          <p:spTgt spid="1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xEl>
                                              <p:pRg st="4" end="4"/>
                                            </p:txEl>
                                          </p:spTgt>
                                        </p:tgtEl>
                                        <p:attrNameLst>
                                          <p:attrName>style.visibility</p:attrName>
                                        </p:attrNameLst>
                                      </p:cBhvr>
                                      <p:to>
                                        <p:strVal val="visible"/>
                                      </p:to>
                                    </p:set>
                                    <p:animEffect transition="in" filter="fade">
                                      <p:cBhvr>
                                        <p:cTn id="24" dur="500"/>
                                        <p:tgtEl>
                                          <p:spTgt spid="1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xEl>
                                              <p:pRg st="7" end="7"/>
                                            </p:txEl>
                                          </p:spTgt>
                                        </p:tgtEl>
                                        <p:attrNameLst>
                                          <p:attrName>style.visibility</p:attrName>
                                        </p:attrNameLst>
                                      </p:cBhvr>
                                      <p:to>
                                        <p:strVal val="visible"/>
                                      </p:to>
                                    </p:set>
                                    <p:animEffect transition="in" filter="fade">
                                      <p:cBhvr>
                                        <p:cTn id="34" dur="1000"/>
                                        <p:tgtEl>
                                          <p:spTgt spid="17">
                                            <p:txEl>
                                              <p:pRg st="7" end="7"/>
                                            </p:txEl>
                                          </p:spTgt>
                                        </p:tgtEl>
                                      </p:cBhvr>
                                    </p:animEffect>
                                    <p:anim calcmode="lin" valueType="num">
                                      <p:cBhvr>
                                        <p:cTn id="35"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3"/>
          <p:cNvSpPr txBox="1">
            <a:spLocks noRot="1" noChangeArrowheads="1"/>
          </p:cNvSpPr>
          <p:nvPr/>
        </p:nvSpPr>
        <p:spPr>
          <a:xfrm>
            <a:off x="730615" y="1041609"/>
            <a:ext cx="11091271" cy="461825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bg1"/>
                </a:solidFill>
              </a:rPr>
              <a:t>例题</a:t>
            </a:r>
            <a:r>
              <a:rPr lang="en-US" altLang="zh-CN" b="1" dirty="0">
                <a:solidFill>
                  <a:schemeClr val="bg1"/>
                </a:solidFill>
              </a:rPr>
              <a:t>3</a:t>
            </a:r>
            <a:r>
              <a:rPr lang="zh-CN" altLang="en-US" b="1" dirty="0">
                <a:solidFill>
                  <a:schemeClr val="bg1"/>
                </a:solidFill>
              </a:rPr>
              <a:t>：油田问题</a:t>
            </a:r>
            <a:endParaRPr lang="en-US" altLang="zh-CN" b="1" dirty="0">
              <a:solidFill>
                <a:schemeClr val="bg1"/>
              </a:solidFill>
            </a:endParaRPr>
          </a:p>
          <a:p>
            <a:pPr marL="0" indent="0">
              <a:buNone/>
            </a:pPr>
            <a:endParaRPr lang="en-US" altLang="zh-CN" b="1" dirty="0">
              <a:solidFill>
                <a:schemeClr val="bg1"/>
              </a:solidFill>
            </a:endParaRPr>
          </a:p>
        </p:txBody>
      </p:sp>
      <p:pic>
        <p:nvPicPr>
          <p:cNvPr id="20" name="图片 19"/>
          <p:cNvPicPr>
            <a:picLocks noChangeAspect="1"/>
          </p:cNvPicPr>
          <p:nvPr/>
        </p:nvPicPr>
        <p:blipFill>
          <a:blip r:embed="rId1"/>
          <a:stretch>
            <a:fillRect/>
          </a:stretch>
        </p:blipFill>
        <p:spPr>
          <a:xfrm>
            <a:off x="4291170" y="0"/>
            <a:ext cx="6788493"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sp>
        <p:nvSpPr>
          <p:cNvPr id="19" name="文本框 18"/>
          <p:cNvSpPr txBox="1"/>
          <p:nvPr/>
        </p:nvSpPr>
        <p:spPr>
          <a:xfrm>
            <a:off x="934806" y="922955"/>
            <a:ext cx="10322388" cy="230832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：城市相通问题</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给你</a:t>
            </a:r>
            <a:r>
              <a:rPr lang="en-US" altLang="zh-CN" sz="2400" dirty="0">
                <a:solidFill>
                  <a:schemeClr val="bg1"/>
                </a:solidFill>
              </a:rPr>
              <a:t>n</a:t>
            </a:r>
            <a:r>
              <a:rPr lang="zh-CN" altLang="en-US" sz="2400" dirty="0">
                <a:solidFill>
                  <a:schemeClr val="bg1"/>
                </a:solidFill>
              </a:rPr>
              <a:t>个城市，告诉你有</a:t>
            </a:r>
            <a:r>
              <a:rPr lang="en-US" altLang="zh-CN" sz="2400" dirty="0">
                <a:solidFill>
                  <a:schemeClr val="bg1"/>
                </a:solidFill>
              </a:rPr>
              <a:t>m</a:t>
            </a:r>
            <a:r>
              <a:rPr lang="zh-CN" altLang="en-US" sz="2400" dirty="0">
                <a:solidFill>
                  <a:schemeClr val="bg1"/>
                </a:solidFill>
              </a:rPr>
              <a:t>条路经是相通的，接下来有</a:t>
            </a:r>
            <a:r>
              <a:rPr lang="en-US" altLang="zh-CN" sz="2400" dirty="0">
                <a:solidFill>
                  <a:schemeClr val="bg1"/>
                </a:solidFill>
              </a:rPr>
              <a:t>Q</a:t>
            </a:r>
            <a:r>
              <a:rPr lang="zh-CN" altLang="en-US" sz="2400" dirty="0">
                <a:solidFill>
                  <a:schemeClr val="bg1"/>
                </a:solidFill>
              </a:rPr>
              <a:t>次询问，每一次询问问你两个城市之间是否可以相互到达，如果可以输出</a:t>
            </a:r>
            <a:r>
              <a:rPr lang="en-US" altLang="zh-CN" sz="2400" dirty="0">
                <a:solidFill>
                  <a:schemeClr val="bg1"/>
                </a:solidFill>
              </a:rPr>
              <a:t>YES</a:t>
            </a:r>
            <a:r>
              <a:rPr lang="zh-CN" altLang="en-US" sz="2400" dirty="0">
                <a:solidFill>
                  <a:schemeClr val="bg1"/>
                </a:solidFill>
              </a:rPr>
              <a:t>，不可以输出</a:t>
            </a:r>
            <a:r>
              <a:rPr lang="en-US" altLang="zh-CN" sz="2400" dirty="0">
                <a:solidFill>
                  <a:schemeClr val="bg1"/>
                </a:solidFill>
              </a:rPr>
              <a:t>NO</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数据范围：</a:t>
            </a:r>
            <a:r>
              <a:rPr lang="en-US" altLang="zh-CN" sz="2400" dirty="0">
                <a:solidFill>
                  <a:schemeClr val="bg1"/>
                </a:solidFill>
              </a:rPr>
              <a:t>2&lt;=n</a:t>
            </a:r>
            <a:r>
              <a:rPr lang="en-US" altLang="zh-CN" sz="2400">
                <a:solidFill>
                  <a:schemeClr val="bg1"/>
                </a:solidFill>
              </a:rPr>
              <a:t>&lt;=100000,1</a:t>
            </a:r>
            <a:r>
              <a:rPr lang="en-US" altLang="zh-CN" sz="2400" dirty="0">
                <a:solidFill>
                  <a:schemeClr val="bg1"/>
                </a:solidFill>
              </a:rPr>
              <a:t>&lt;=m&lt;=100000,1&lt;=Q</a:t>
            </a:r>
            <a:r>
              <a:rPr lang="en-US" altLang="zh-CN" sz="2400">
                <a:solidFill>
                  <a:schemeClr val="bg1"/>
                </a:solidFill>
              </a:rPr>
              <a:t>&lt;=1000</a:t>
            </a:r>
            <a:endParaRPr lang="zh-CN" altLang="en-US" sz="2400" dirty="0">
              <a:solidFill>
                <a:schemeClr val="bg1"/>
              </a:solidFill>
            </a:endParaRPr>
          </a:p>
        </p:txBody>
      </p:sp>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sp>
        <p:nvSpPr>
          <p:cNvPr id="18" name="文本框 17"/>
          <p:cNvSpPr txBox="1"/>
          <p:nvPr/>
        </p:nvSpPr>
        <p:spPr>
          <a:xfrm>
            <a:off x="934806" y="922955"/>
            <a:ext cx="10322388" cy="230832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：城市相通问题</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1.</a:t>
            </a:r>
            <a:r>
              <a:rPr lang="zh-CN" altLang="en-US" sz="2400" dirty="0">
                <a:solidFill>
                  <a:schemeClr val="bg1"/>
                </a:solidFill>
              </a:rPr>
              <a:t>由于</a:t>
            </a:r>
            <a:r>
              <a:rPr lang="en-US" altLang="zh-CN" sz="2400" dirty="0">
                <a:solidFill>
                  <a:schemeClr val="bg1"/>
                </a:solidFill>
              </a:rPr>
              <a:t>n</a:t>
            </a:r>
            <a:r>
              <a:rPr lang="zh-CN" altLang="en-US" sz="2400" dirty="0">
                <a:solidFill>
                  <a:schemeClr val="bg1"/>
                </a:solidFill>
              </a:rPr>
              <a:t>比较大，所以我们需要用</a:t>
            </a:r>
            <a:r>
              <a:rPr lang="en-US" altLang="zh-CN" sz="2400" dirty="0">
                <a:solidFill>
                  <a:schemeClr val="bg1"/>
                </a:solidFill>
              </a:rPr>
              <a:t>vector</a:t>
            </a:r>
            <a:r>
              <a:rPr lang="zh-CN" altLang="en-US" sz="2400" dirty="0">
                <a:solidFill>
                  <a:schemeClr val="bg1"/>
                </a:solidFill>
              </a:rPr>
              <a:t>去存图</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2.</a:t>
            </a:r>
            <a:r>
              <a:rPr lang="zh-CN" altLang="en-US" sz="2400" dirty="0">
                <a:solidFill>
                  <a:schemeClr val="bg1"/>
                </a:solidFill>
              </a:rPr>
              <a:t>存好图之后，我们就可以直接去从起点开始进行深搜，搜索到终点就可以直接退出了</a:t>
            </a:r>
            <a:endParaRPr lang="en-US" altLang="zh-CN" sz="2400" dirty="0">
              <a:solidFill>
                <a:schemeClr val="bg1"/>
              </a:solidFill>
            </a:endParaRPr>
          </a:p>
        </p:txBody>
      </p:sp>
      <p:grpSp>
        <p:nvGrpSpPr>
          <p:cNvPr id="20" name="Group 13"/>
          <p:cNvGrpSpPr>
            <a:grpSpLocks noChangeAspect="1"/>
          </p:cNvGrpSpPr>
          <p:nvPr/>
        </p:nvGrpSpPr>
        <p:grpSpPr bwMode="auto">
          <a:xfrm>
            <a:off x="432631" y="325315"/>
            <a:ext cx="601651" cy="621038"/>
            <a:chOff x="2202" y="1163"/>
            <a:chExt cx="1800" cy="1858"/>
          </a:xfrm>
        </p:grpSpPr>
        <p:sp>
          <p:nvSpPr>
            <p:cNvPr id="21"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fade">
                                      <p:cBhvr>
                                        <p:cTn id="7" dur="1000"/>
                                        <p:tgtEl>
                                          <p:spTgt spid="18">
                                            <p:txEl>
                                              <p:pRg st="2" end="2"/>
                                            </p:txEl>
                                          </p:spTgt>
                                        </p:tgtEl>
                                      </p:cBhvr>
                                    </p:animEffect>
                                    <p:anim calcmode="lin" valueType="num">
                                      <p:cBhvr>
                                        <p:cTn id="8"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xEl>
                                              <p:pRg st="4" end="4"/>
                                            </p:txEl>
                                          </p:spTgt>
                                        </p:tgtEl>
                                        <p:attrNameLst>
                                          <p:attrName>style.visibility</p:attrName>
                                        </p:attrNameLst>
                                      </p:cBhvr>
                                      <p:to>
                                        <p:strVal val="visible"/>
                                      </p:to>
                                    </p:set>
                                    <p:animEffect transition="in" filter="fade">
                                      <p:cBhvr>
                                        <p:cTn id="14"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878670" y="-11905"/>
            <a:ext cx="2967712" cy="4800721"/>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1" name="组合 30"/>
          <p:cNvGrpSpPr/>
          <p:nvPr/>
        </p:nvGrpSpPr>
        <p:grpSpPr>
          <a:xfrm>
            <a:off x="807137" y="-235867"/>
            <a:ext cx="654171" cy="1612933"/>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4" name="椭圆 1"/>
          <p:cNvSpPr>
            <a:spLocks noChangeArrowheads="1"/>
          </p:cNvSpPr>
          <p:nvPr/>
        </p:nvSpPr>
        <p:spPr bwMode="auto">
          <a:xfrm>
            <a:off x="6455099" y="1982164"/>
            <a:ext cx="651518" cy="651518"/>
          </a:xfrm>
          <a:prstGeom prst="roundRect">
            <a:avLst/>
          </a:prstGeom>
          <a:solidFill>
            <a:srgbClr val="EF9E2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95" name="TextBox 32"/>
          <p:cNvSpPr txBox="1">
            <a:spLocks noChangeArrowheads="1"/>
          </p:cNvSpPr>
          <p:nvPr/>
        </p:nvSpPr>
        <p:spPr bwMode="auto">
          <a:xfrm>
            <a:off x="6511666" y="2052142"/>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01</a:t>
            </a:r>
            <a:endParaRPr lang="zh-CN" altLang="en-US" sz="2800" dirty="0">
              <a:solidFill>
                <a:srgbClr val="3F3C3D"/>
              </a:solidFill>
              <a:ea typeface="微软雅黑" panose="020B0503020204020204" pitchFamily="34" charset="-122"/>
            </a:endParaRPr>
          </a:p>
        </p:txBody>
      </p:sp>
      <p:sp>
        <p:nvSpPr>
          <p:cNvPr id="96" name="矩形 95"/>
          <p:cNvSpPr/>
          <p:nvPr/>
        </p:nvSpPr>
        <p:spPr>
          <a:xfrm>
            <a:off x="7224905" y="2357788"/>
            <a:ext cx="1386918" cy="276999"/>
          </a:xfrm>
          <a:prstGeom prst="rect">
            <a:avLst/>
          </a:prstGeom>
        </p:spPr>
        <p:txBody>
          <a:bodyPr wrap="none">
            <a:spAutoFit/>
          </a:bodyPr>
          <a:lstStyle/>
          <a:p>
            <a:pPr>
              <a:spcBef>
                <a:spcPct val="0"/>
              </a:spcBef>
            </a:pPr>
            <a:r>
              <a:rPr lang="zh-CN" altLang="en-US" sz="1200" dirty="0">
                <a:solidFill>
                  <a:srgbClr val="E6DCCF"/>
                </a:solidFill>
                <a:latin typeface="微软雅黑" panose="020B0503020204020204" pitchFamily="34" charset="-122"/>
                <a:ea typeface="微软雅黑" panose="020B0503020204020204" pitchFamily="34" charset="-122"/>
              </a:rPr>
              <a:t>全排列？</a:t>
            </a:r>
            <a:r>
              <a:rPr lang="en-US" altLang="zh-CN" sz="1200" dirty="0">
                <a:solidFill>
                  <a:srgbClr val="E6DCCF"/>
                </a:solidFill>
                <a:latin typeface="微软雅黑" panose="020B0503020204020204" pitchFamily="34" charset="-122"/>
                <a:ea typeface="微软雅黑" panose="020B0503020204020204" pitchFamily="34" charset="-122"/>
              </a:rPr>
              <a:t>N</a:t>
            </a:r>
            <a:r>
              <a:rPr lang="zh-CN" altLang="en-US" sz="1200" dirty="0">
                <a:solidFill>
                  <a:srgbClr val="E6DCCF"/>
                </a:solidFill>
                <a:latin typeface="微软雅黑" panose="020B0503020204020204" pitchFamily="34" charset="-122"/>
                <a:ea typeface="微软雅黑" panose="020B0503020204020204" pitchFamily="34" charset="-122"/>
              </a:rPr>
              <a:t>皇后？</a:t>
            </a:r>
            <a:endParaRPr lang="zh-CN" altLang="en-US" sz="1200" dirty="0">
              <a:solidFill>
                <a:srgbClr val="E6DCCF"/>
              </a:solidFill>
              <a:latin typeface="微软雅黑" panose="020B0503020204020204" pitchFamily="34" charset="-122"/>
              <a:ea typeface="微软雅黑" panose="020B0503020204020204" pitchFamily="34" charset="-122"/>
            </a:endParaRPr>
          </a:p>
        </p:txBody>
      </p:sp>
      <p:sp>
        <p:nvSpPr>
          <p:cNvPr id="97" name="TextBox 76"/>
          <p:cNvSpPr txBox="1"/>
          <p:nvPr/>
        </p:nvSpPr>
        <p:spPr>
          <a:xfrm>
            <a:off x="7224904" y="1943667"/>
            <a:ext cx="2589297" cy="460375"/>
          </a:xfrm>
          <a:prstGeom prst="rect">
            <a:avLst/>
          </a:prstGeom>
          <a:noFill/>
        </p:spPr>
        <p:txBody>
          <a:bodyPr wrap="square" rtlCol="0">
            <a:spAutoFit/>
          </a:bodyPr>
          <a:lstStyle/>
          <a:p>
            <a:r>
              <a:rPr lang="zh-CN" altLang="en-US" sz="2400" dirty="0">
                <a:solidFill>
                  <a:srgbClr val="EF9E20"/>
                </a:solidFill>
                <a:latin typeface="微软雅黑" panose="020B0503020204020204" pitchFamily="34" charset="-122"/>
                <a:ea typeface="微软雅黑" panose="020B0503020204020204" pitchFamily="34" charset="-122"/>
              </a:rPr>
              <a:t>深度优先搜索</a:t>
            </a:r>
            <a:endParaRPr lang="en-US" altLang="zh-CN" sz="2400" dirty="0">
              <a:solidFill>
                <a:srgbClr val="EF9E20"/>
              </a:solidFill>
              <a:latin typeface="微软雅黑" panose="020B0503020204020204" pitchFamily="34" charset="-122"/>
              <a:ea typeface="微软雅黑" panose="020B0503020204020204" pitchFamily="34" charset="-122"/>
            </a:endParaRPr>
          </a:p>
        </p:txBody>
      </p:sp>
      <p:sp>
        <p:nvSpPr>
          <p:cNvPr id="90" name="椭圆 1"/>
          <p:cNvSpPr>
            <a:spLocks noChangeArrowheads="1"/>
          </p:cNvSpPr>
          <p:nvPr/>
        </p:nvSpPr>
        <p:spPr bwMode="auto">
          <a:xfrm>
            <a:off x="6455099" y="2915817"/>
            <a:ext cx="651518" cy="651518"/>
          </a:xfrm>
          <a:prstGeom prst="roundRect">
            <a:avLst/>
          </a:prstGeom>
          <a:solidFill>
            <a:srgbClr val="E6DCCF"/>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91" name="TextBox 32"/>
          <p:cNvSpPr txBox="1">
            <a:spLocks noChangeArrowheads="1"/>
          </p:cNvSpPr>
          <p:nvPr/>
        </p:nvSpPr>
        <p:spPr bwMode="auto">
          <a:xfrm>
            <a:off x="6511666" y="2985795"/>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02</a:t>
            </a:r>
            <a:endParaRPr lang="zh-CN" altLang="en-US" sz="2800" dirty="0">
              <a:solidFill>
                <a:srgbClr val="3F3C3D"/>
              </a:solidFill>
              <a:ea typeface="微软雅黑" panose="020B0503020204020204" pitchFamily="34" charset="-122"/>
            </a:endParaRPr>
          </a:p>
        </p:txBody>
      </p:sp>
      <p:sp>
        <p:nvSpPr>
          <p:cNvPr id="92" name="矩形 91"/>
          <p:cNvSpPr/>
          <p:nvPr/>
        </p:nvSpPr>
        <p:spPr>
          <a:xfrm>
            <a:off x="7224905" y="3291442"/>
            <a:ext cx="867545" cy="276999"/>
          </a:xfrm>
          <a:prstGeom prst="rect">
            <a:avLst/>
          </a:prstGeom>
        </p:spPr>
        <p:txBody>
          <a:bodyPr wrap="none">
            <a:spAutoFit/>
          </a:bodyPr>
          <a:lstStyle/>
          <a:p>
            <a:pPr>
              <a:spcBef>
                <a:spcPct val="0"/>
              </a:spcBef>
            </a:pPr>
            <a:r>
              <a:rPr lang="zh-CN" altLang="en-US" sz="1200" dirty="0">
                <a:solidFill>
                  <a:srgbClr val="E6DCCF"/>
                </a:solidFill>
                <a:latin typeface="微软雅黑" panose="020B0503020204020204" pitchFamily="34" charset="-122"/>
                <a:ea typeface="微软雅黑" panose="020B0503020204020204" pitchFamily="34" charset="-122"/>
              </a:rPr>
              <a:t>和</a:t>
            </a:r>
            <a:r>
              <a:rPr lang="en-US" altLang="zh-CN" sz="1200" dirty="0" err="1">
                <a:solidFill>
                  <a:srgbClr val="E6DCCF"/>
                </a:solidFill>
                <a:latin typeface="微软雅黑" panose="020B0503020204020204" pitchFamily="34" charset="-122"/>
                <a:ea typeface="微软雅黑" panose="020B0503020204020204" pitchFamily="34" charset="-122"/>
              </a:rPr>
              <a:t>dfs</a:t>
            </a:r>
            <a:r>
              <a:rPr lang="zh-CN" altLang="en-US" sz="1200" dirty="0">
                <a:solidFill>
                  <a:srgbClr val="E6DCCF"/>
                </a:solidFill>
                <a:latin typeface="微软雅黑" panose="020B0503020204020204" pitchFamily="34" charset="-122"/>
                <a:ea typeface="微软雅黑" panose="020B0503020204020204" pitchFamily="34" charset="-122"/>
              </a:rPr>
              <a:t>区别</a:t>
            </a:r>
            <a:endParaRPr lang="zh-CN" altLang="en-US" sz="1200" dirty="0">
              <a:solidFill>
                <a:srgbClr val="E6DCCF"/>
              </a:solidFill>
              <a:latin typeface="微软雅黑" panose="020B0503020204020204" pitchFamily="34" charset="-122"/>
              <a:ea typeface="微软雅黑" panose="020B0503020204020204" pitchFamily="34" charset="-122"/>
            </a:endParaRPr>
          </a:p>
        </p:txBody>
      </p:sp>
      <p:sp>
        <p:nvSpPr>
          <p:cNvPr id="93" name="TextBox 76"/>
          <p:cNvSpPr txBox="1"/>
          <p:nvPr/>
        </p:nvSpPr>
        <p:spPr>
          <a:xfrm>
            <a:off x="7224904" y="2877320"/>
            <a:ext cx="2589297" cy="461665"/>
          </a:xfrm>
          <a:prstGeom prst="rect">
            <a:avLst/>
          </a:prstGeom>
          <a:noFill/>
        </p:spPr>
        <p:txBody>
          <a:bodyPr wrap="square" rtlCol="0">
            <a:spAutoFit/>
          </a:bodyPr>
          <a:lstStyle/>
          <a:p>
            <a:r>
              <a:rPr lang="zh-CN" altLang="en-US" sz="2400" dirty="0">
                <a:solidFill>
                  <a:srgbClr val="E6DCCF"/>
                </a:solidFill>
                <a:latin typeface="微软雅黑" panose="020B0503020204020204" pitchFamily="34" charset="-122"/>
                <a:ea typeface="微软雅黑" panose="020B0503020204020204" pitchFamily="34" charset="-122"/>
              </a:rPr>
              <a:t>广度优先搜索</a:t>
            </a:r>
            <a:endParaRPr lang="zh-CN" altLang="en-US" sz="2400" dirty="0">
              <a:solidFill>
                <a:srgbClr val="E6DCCF"/>
              </a:solidFill>
              <a:latin typeface="微软雅黑" panose="020B0503020204020204" pitchFamily="34" charset="-122"/>
              <a:ea typeface="微软雅黑" panose="020B0503020204020204" pitchFamily="34" charset="-122"/>
            </a:endParaRPr>
          </a:p>
        </p:txBody>
      </p:sp>
      <p:sp>
        <p:nvSpPr>
          <p:cNvPr id="86" name="椭圆 1"/>
          <p:cNvSpPr>
            <a:spLocks noChangeArrowheads="1"/>
          </p:cNvSpPr>
          <p:nvPr/>
        </p:nvSpPr>
        <p:spPr bwMode="auto">
          <a:xfrm>
            <a:off x="6455099" y="3849470"/>
            <a:ext cx="651518" cy="651518"/>
          </a:xfrm>
          <a:prstGeom prst="roundRect">
            <a:avLst/>
          </a:prstGeom>
          <a:solidFill>
            <a:srgbClr val="EF9E2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3F3C3D"/>
              </a:solidFill>
            </a:endParaRPr>
          </a:p>
        </p:txBody>
      </p:sp>
      <p:sp>
        <p:nvSpPr>
          <p:cNvPr id="87" name="TextBox 32"/>
          <p:cNvSpPr txBox="1">
            <a:spLocks noChangeArrowheads="1"/>
          </p:cNvSpPr>
          <p:nvPr/>
        </p:nvSpPr>
        <p:spPr bwMode="auto">
          <a:xfrm>
            <a:off x="6511666" y="3919450"/>
            <a:ext cx="5501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3F3C3D"/>
                </a:solidFill>
                <a:ea typeface="微软雅黑" panose="020B0503020204020204" pitchFamily="34" charset="-122"/>
              </a:rPr>
              <a:t>03</a:t>
            </a:r>
            <a:endParaRPr lang="zh-CN" altLang="en-US" sz="2800" dirty="0">
              <a:solidFill>
                <a:srgbClr val="3F3C3D"/>
              </a:solidFill>
              <a:ea typeface="微软雅黑" panose="020B0503020204020204" pitchFamily="34" charset="-122"/>
            </a:endParaRPr>
          </a:p>
        </p:txBody>
      </p:sp>
      <p:sp>
        <p:nvSpPr>
          <p:cNvPr id="88" name="矩形 87"/>
          <p:cNvSpPr/>
          <p:nvPr/>
        </p:nvSpPr>
        <p:spPr>
          <a:xfrm>
            <a:off x="7224905" y="4225095"/>
            <a:ext cx="944880" cy="275590"/>
          </a:xfrm>
          <a:prstGeom prst="rect">
            <a:avLst/>
          </a:prstGeom>
        </p:spPr>
        <p:txBody>
          <a:bodyPr wrap="none">
            <a:spAutoFit/>
          </a:bodyPr>
          <a:lstStyle/>
          <a:p>
            <a:pPr>
              <a:spcBef>
                <a:spcPct val="0"/>
              </a:spcBef>
            </a:pPr>
            <a:r>
              <a:rPr lang="zh-CN" altLang="en-US" sz="1200" dirty="0">
                <a:solidFill>
                  <a:srgbClr val="E6DCCF"/>
                </a:solidFill>
                <a:latin typeface="微软雅黑" panose="020B0503020204020204" pitchFamily="34" charset="-122"/>
                <a:ea typeface="微软雅黑" panose="020B0503020204020204" pitchFamily="34" charset="-122"/>
              </a:rPr>
              <a:t>思想与区别</a:t>
            </a:r>
            <a:endParaRPr lang="zh-CN" altLang="en-US" sz="1200" dirty="0">
              <a:solidFill>
                <a:srgbClr val="E6DCCF"/>
              </a:solidFill>
              <a:latin typeface="微软雅黑" panose="020B0503020204020204" pitchFamily="34" charset="-122"/>
              <a:ea typeface="微软雅黑" panose="020B0503020204020204" pitchFamily="34" charset="-122"/>
            </a:endParaRPr>
          </a:p>
        </p:txBody>
      </p:sp>
      <p:sp>
        <p:nvSpPr>
          <p:cNvPr id="89" name="TextBox 76"/>
          <p:cNvSpPr txBox="1"/>
          <p:nvPr/>
        </p:nvSpPr>
        <p:spPr>
          <a:xfrm>
            <a:off x="7224904" y="3810974"/>
            <a:ext cx="3567857" cy="460375"/>
          </a:xfrm>
          <a:prstGeom prst="rect">
            <a:avLst/>
          </a:prstGeom>
          <a:noFill/>
        </p:spPr>
        <p:txBody>
          <a:bodyPr wrap="square" rtlCol="0">
            <a:spAutoFit/>
          </a:bodyPr>
          <a:lstStyle/>
          <a:p>
            <a:r>
              <a:rPr lang="zh-CN" altLang="en-US" sz="2400" dirty="0">
                <a:solidFill>
                  <a:srgbClr val="EF9E20"/>
                </a:solidFill>
                <a:latin typeface="微软雅黑" panose="020B0503020204020204" pitchFamily="34" charset="-122"/>
                <a:ea typeface="微软雅黑" panose="020B0503020204020204" pitchFamily="34" charset="-122"/>
              </a:rPr>
              <a:t>递归与回溯</a:t>
            </a:r>
            <a:endParaRPr lang="zh-CN" sz="2400" dirty="0">
              <a:solidFill>
                <a:srgbClr val="EF9E2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3644514" y="0"/>
            <a:ext cx="690558" cy="2054397"/>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7" name="Text Box 3"/>
          <p:cNvSpPr>
            <a:spLocks noChangeArrowheads="1"/>
          </p:cNvSpPr>
          <p:nvPr/>
        </p:nvSpPr>
        <p:spPr bwMode="auto">
          <a:xfrm>
            <a:off x="1721719" y="2862595"/>
            <a:ext cx="1253586" cy="905218"/>
          </a:xfrm>
          <a:prstGeom prst="rect">
            <a:avLst/>
          </a:prstGeom>
        </p:spPr>
        <p:txBody>
          <a:bodyPr wrap="square">
            <a:spAutoFit/>
          </a:bodyPr>
          <a:lstStyle/>
          <a:p>
            <a:pPr algn="ctr">
              <a:spcBef>
                <a:spcPct val="0"/>
              </a:spcBef>
            </a:pPr>
            <a:r>
              <a:rPr lang="zh-CN" altLang="en-US"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sz="1600" dirty="0">
                <a:solidFill>
                  <a:srgbClr val="3F3C3D"/>
                </a:solidFill>
                <a:latin typeface="微软雅黑" panose="020B0503020204020204" pitchFamily="34" charset="-122"/>
                <a:ea typeface="微软雅黑" panose="020B0503020204020204" pitchFamily="34" charset="-122"/>
              </a:rPr>
              <a:t>COMPANY</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07" name="Text Box 3"/>
          <p:cNvSpPr>
            <a:spLocks noChangeArrowheads="1"/>
          </p:cNvSpPr>
          <p:nvPr/>
        </p:nvSpPr>
        <p:spPr bwMode="auto">
          <a:xfrm>
            <a:off x="5455193" y="2523429"/>
            <a:ext cx="1253586" cy="645160"/>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02</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zh-CN" altLang="en-US" sz="2400" dirty="0">
                <a:solidFill>
                  <a:srgbClr val="EF9E20"/>
                </a:solidFill>
                <a:latin typeface="微软雅黑" panose="020B0503020204020204" pitchFamily="34" charset="-122"/>
                <a:ea typeface="微软雅黑" panose="020B0503020204020204" pitchFamily="34" charset="-122"/>
              </a:rPr>
              <a:t>广度优先搜索</a:t>
            </a:r>
            <a:endParaRPr lang="zh-CN" altLang="en-US" sz="2400" dirty="0">
              <a:solidFill>
                <a:srgbClr val="EF9E2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文本占位符 22530"/>
          <p:cNvSpPr txBox="1">
            <a:spLocks noChangeArrowheads="1"/>
          </p:cNvSpPr>
          <p:nvPr/>
        </p:nvSpPr>
        <p:spPr>
          <a:xfrm>
            <a:off x="730615" y="117979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dirty="0">
                <a:solidFill>
                  <a:schemeClr val="bg1"/>
                </a:solidFill>
              </a:rPr>
              <a:t>一层一层的走！</a:t>
            </a:r>
            <a:endParaRPr lang="zh-CN" altLang="en-US" b="1" dirty="0">
              <a:solidFill>
                <a:schemeClr val="bg1"/>
              </a:solidFill>
            </a:endParaRPr>
          </a:p>
          <a:p>
            <a:pPr algn="l"/>
            <a:r>
              <a:rPr lang="zh-CN" altLang="en-US" b="1" dirty="0">
                <a:solidFill>
                  <a:schemeClr val="bg1"/>
                </a:solidFill>
              </a:rPr>
              <a:t>广搜总是每次都把离上一状态最近的状态用一个队列记录下来；</a:t>
            </a:r>
            <a:endParaRPr lang="en-US" altLang="zh-CN" b="1" dirty="0">
              <a:solidFill>
                <a:schemeClr val="bg1"/>
              </a:solidFill>
            </a:endParaRPr>
          </a:p>
          <a:p>
            <a:pPr algn="l"/>
            <a:r>
              <a:rPr lang="zh-CN" altLang="en-US" b="1" dirty="0">
                <a:solidFill>
                  <a:schemeClr val="bg1"/>
                </a:solidFill>
              </a:rPr>
              <a:t>记录之后，检查队列是否为空，如果不为空，就讲队首元素弹出，并且以这个状态为“根节点”进行广度优先搜索。</a:t>
            </a:r>
            <a:endParaRPr lang="en-US" altLang="zh-CN" b="1" dirty="0">
              <a:solidFill>
                <a:schemeClr val="bg1"/>
              </a:solidFill>
            </a:endParaRPr>
          </a:p>
          <a:p>
            <a:pPr algn="l"/>
            <a:r>
              <a:rPr lang="zh-CN" altLang="en-US" b="1" dirty="0">
                <a:solidFill>
                  <a:schemeClr val="bg1"/>
                </a:solidFill>
              </a:rPr>
              <a:t>直到整个队列为空为止。</a:t>
            </a:r>
            <a:endParaRPr lang="en-US" altLang="zh-CN" b="1" dirty="0">
              <a:solidFill>
                <a:schemeClr val="bg1"/>
              </a:solidFill>
            </a:endParaRPr>
          </a:p>
          <a:p>
            <a:pPr algn="l"/>
            <a:r>
              <a:rPr lang="zh-CN" altLang="en-US" b="1" dirty="0">
                <a:solidFill>
                  <a:schemeClr val="bg1"/>
                </a:solidFill>
              </a:rPr>
              <a:t>如右图</a:t>
            </a:r>
            <a:r>
              <a:rPr lang="en-US" altLang="zh-CN" b="1" dirty="0" err="1">
                <a:solidFill>
                  <a:schemeClr val="bg1"/>
                </a:solidFill>
              </a:rPr>
              <a:t>bfs</a:t>
            </a:r>
            <a:r>
              <a:rPr lang="zh-CN" altLang="en-US" b="1" dirty="0">
                <a:solidFill>
                  <a:schemeClr val="bg1"/>
                </a:solidFill>
              </a:rPr>
              <a:t>序列为：</a:t>
            </a:r>
            <a:r>
              <a:rPr lang="en-US" altLang="zh-CN" b="1" dirty="0">
                <a:solidFill>
                  <a:schemeClr val="bg1"/>
                </a:solidFill>
              </a:rPr>
              <a:t>1 2 3 4 5 6 7 8 9 10 11</a:t>
            </a:r>
            <a:endParaRPr lang="en-US" altLang="zh-CN" b="1" dirty="0">
              <a:solidFill>
                <a:schemeClr val="bg1"/>
              </a:solidFill>
            </a:endParaRPr>
          </a:p>
          <a:p>
            <a:endParaRPr lang="en-US" altLang="zh-CN" b="1" dirty="0"/>
          </a:p>
        </p:txBody>
      </p:sp>
      <p:pic>
        <p:nvPicPr>
          <p:cNvPr id="21" name="内容占位符 5"/>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9020" y="3594227"/>
            <a:ext cx="558323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8" name="文本占位符 22530"/>
          <p:cNvSpPr txBox="1">
            <a:spLocks noChangeArrowheads="1"/>
          </p:cNvSpPr>
          <p:nvPr/>
        </p:nvSpPr>
        <p:spPr>
          <a:xfrm>
            <a:off x="730615" y="117979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dirty="0">
                <a:solidFill>
                  <a:schemeClr val="bg1"/>
                </a:solidFill>
              </a:rPr>
              <a:t>首先介绍</a:t>
            </a:r>
            <a:r>
              <a:rPr lang="en-US" altLang="zh-CN" b="1" dirty="0">
                <a:solidFill>
                  <a:schemeClr val="bg1"/>
                </a:solidFill>
              </a:rPr>
              <a:t>C++</a:t>
            </a:r>
            <a:r>
              <a:rPr lang="zh-CN" altLang="en-US" b="1" dirty="0">
                <a:solidFill>
                  <a:schemeClr val="bg1"/>
                </a:solidFill>
              </a:rPr>
              <a:t>中队列的用法</a:t>
            </a:r>
            <a:endParaRPr lang="en-US" altLang="zh-CN" b="1" dirty="0">
              <a:solidFill>
                <a:schemeClr val="bg1"/>
              </a:solidFill>
            </a:endParaRPr>
          </a:p>
          <a:p>
            <a:pPr marL="457200" indent="-457200" algn="l">
              <a:buAutoNum type="arabicParenR"/>
            </a:pPr>
            <a:r>
              <a:rPr lang="zh-CN" altLang="en-US" b="1" dirty="0">
                <a:solidFill>
                  <a:schemeClr val="bg1"/>
                </a:solidFill>
              </a:rPr>
              <a:t>头文件：</a:t>
            </a:r>
            <a:r>
              <a:rPr lang="en-US" altLang="zh-CN" b="1" dirty="0">
                <a:solidFill>
                  <a:schemeClr val="bg1"/>
                </a:solidFill>
              </a:rPr>
              <a:t>#include&lt;queue&gt;</a:t>
            </a:r>
            <a:endParaRPr lang="en-US" altLang="zh-CN" b="1" dirty="0">
              <a:solidFill>
                <a:schemeClr val="bg1"/>
              </a:solidFill>
            </a:endParaRPr>
          </a:p>
          <a:p>
            <a:pPr marL="457200" indent="-457200" algn="l">
              <a:buAutoNum type="arabicParenR"/>
            </a:pPr>
            <a:r>
              <a:rPr lang="zh-CN" altLang="en-US" b="1" dirty="0">
                <a:solidFill>
                  <a:schemeClr val="bg1"/>
                </a:solidFill>
              </a:rPr>
              <a:t>定义队列：</a:t>
            </a:r>
            <a:r>
              <a:rPr lang="en-US" altLang="zh-CN" b="1" dirty="0">
                <a:solidFill>
                  <a:schemeClr val="bg1"/>
                </a:solidFill>
              </a:rPr>
              <a:t>queue&lt;</a:t>
            </a:r>
            <a:r>
              <a:rPr lang="zh-CN" altLang="en-US" b="1" dirty="0">
                <a:solidFill>
                  <a:schemeClr val="bg1"/>
                </a:solidFill>
              </a:rPr>
              <a:t>变量类型</a:t>
            </a:r>
            <a:r>
              <a:rPr lang="en-US" altLang="zh-CN" b="1" dirty="0">
                <a:solidFill>
                  <a:schemeClr val="bg1"/>
                </a:solidFill>
              </a:rPr>
              <a:t>&gt;</a:t>
            </a:r>
            <a:r>
              <a:rPr lang="zh-CN" altLang="en-US" b="1" dirty="0">
                <a:solidFill>
                  <a:schemeClr val="bg1"/>
                </a:solidFill>
              </a:rPr>
              <a:t>队列名称</a:t>
            </a:r>
            <a:endParaRPr lang="en-US" altLang="zh-CN" b="1" dirty="0">
              <a:solidFill>
                <a:schemeClr val="bg1"/>
              </a:solidFill>
            </a:endParaRPr>
          </a:p>
          <a:p>
            <a:pPr marL="457200" indent="-457200" algn="l">
              <a:buAutoNum type="arabicParenR"/>
            </a:pPr>
            <a:r>
              <a:rPr lang="zh-CN" altLang="en-US" b="1" dirty="0">
                <a:solidFill>
                  <a:schemeClr val="bg1"/>
                </a:solidFill>
              </a:rPr>
              <a:t>插入元素：</a:t>
            </a:r>
            <a:r>
              <a:rPr lang="en-US" altLang="zh-CN" b="1" dirty="0" err="1">
                <a:solidFill>
                  <a:schemeClr val="bg1"/>
                </a:solidFill>
              </a:rPr>
              <a:t>qu.push</a:t>
            </a:r>
            <a:r>
              <a:rPr lang="en-US" altLang="zh-CN" b="1" dirty="0">
                <a:solidFill>
                  <a:schemeClr val="bg1"/>
                </a:solidFill>
              </a:rPr>
              <a:t>(x)</a:t>
            </a:r>
            <a:endParaRPr lang="en-US" altLang="zh-CN" b="1" dirty="0">
              <a:solidFill>
                <a:schemeClr val="bg1"/>
              </a:solidFill>
            </a:endParaRPr>
          </a:p>
          <a:p>
            <a:pPr marL="457200" indent="-457200" algn="l">
              <a:buAutoNum type="arabicParenR"/>
            </a:pPr>
            <a:r>
              <a:rPr lang="zh-CN" altLang="en-US" b="1" dirty="0">
                <a:solidFill>
                  <a:schemeClr val="bg1"/>
                </a:solidFill>
              </a:rPr>
              <a:t>取出队列顶端元素：</a:t>
            </a:r>
            <a:r>
              <a:rPr lang="en-US" altLang="zh-CN" b="1" dirty="0" err="1">
                <a:solidFill>
                  <a:schemeClr val="bg1"/>
                </a:solidFill>
              </a:rPr>
              <a:t>qu.front</a:t>
            </a:r>
            <a:r>
              <a:rPr lang="en-US" altLang="zh-CN" b="1" dirty="0">
                <a:solidFill>
                  <a:schemeClr val="bg1"/>
                </a:solidFill>
              </a:rPr>
              <a:t>()</a:t>
            </a:r>
            <a:endParaRPr lang="en-US" altLang="zh-CN" b="1" dirty="0">
              <a:solidFill>
                <a:schemeClr val="bg1"/>
              </a:solidFill>
            </a:endParaRPr>
          </a:p>
          <a:p>
            <a:pPr marL="457200" indent="-457200" algn="l">
              <a:buAutoNum type="arabicParenR"/>
            </a:pPr>
            <a:r>
              <a:rPr lang="zh-CN" altLang="en-US" b="1" dirty="0">
                <a:solidFill>
                  <a:schemeClr val="bg1"/>
                </a:solidFill>
              </a:rPr>
              <a:t>弹出队列元素：</a:t>
            </a:r>
            <a:r>
              <a:rPr lang="en-US" altLang="zh-CN" b="1" dirty="0" err="1">
                <a:solidFill>
                  <a:schemeClr val="bg1"/>
                </a:solidFill>
              </a:rPr>
              <a:t>qu.pop</a:t>
            </a:r>
            <a:r>
              <a:rPr lang="en-US" altLang="zh-CN" b="1" dirty="0">
                <a:solidFill>
                  <a:schemeClr val="bg1"/>
                </a:solidFill>
              </a:rPr>
              <a:t>()</a:t>
            </a:r>
            <a:endParaRPr lang="en-US" altLang="zh-CN" b="1" dirty="0">
              <a:solidFill>
                <a:schemeClr val="bg1"/>
              </a:solidFill>
            </a:endParaRPr>
          </a:p>
          <a:p>
            <a:pPr marL="457200" indent="-457200" algn="l">
              <a:buAutoNum type="arabicParenR"/>
            </a:pPr>
            <a:r>
              <a:rPr lang="zh-CN" altLang="en-US" b="1" dirty="0">
                <a:solidFill>
                  <a:schemeClr val="bg1"/>
                </a:solidFill>
              </a:rPr>
              <a:t>队列清空：循环弹出队列中所有元素即</a:t>
            </a:r>
            <a:r>
              <a:rPr lang="en-US" altLang="zh-CN" b="1" dirty="0">
                <a:solidFill>
                  <a:schemeClr val="bg1"/>
                </a:solidFill>
              </a:rPr>
              <a:t>while(!</a:t>
            </a:r>
            <a:r>
              <a:rPr lang="en-US" altLang="zh-CN" b="1" dirty="0" err="1">
                <a:solidFill>
                  <a:schemeClr val="bg1"/>
                </a:solidFill>
              </a:rPr>
              <a:t>qu.empty</a:t>
            </a:r>
            <a:r>
              <a:rPr lang="en-US" altLang="zh-CN" b="1" dirty="0">
                <a:solidFill>
                  <a:schemeClr val="bg1"/>
                </a:solidFill>
              </a:rPr>
              <a:t>()) </a:t>
            </a:r>
            <a:r>
              <a:rPr lang="en-US" altLang="zh-CN" b="1" dirty="0" err="1">
                <a:solidFill>
                  <a:schemeClr val="bg1"/>
                </a:solidFill>
              </a:rPr>
              <a:t>qu.pop</a:t>
            </a:r>
            <a:r>
              <a:rPr lang="en-US" altLang="zh-CN" b="1" dirty="0">
                <a:solidFill>
                  <a:schemeClr val="bg1"/>
                </a:solidFill>
              </a:rPr>
              <a:t>();</a:t>
            </a:r>
            <a:endParaRPr lang="en-US" altLang="zh-CN"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678974" y="1112830"/>
            <a:ext cx="10322388" cy="5262979"/>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：红黑块问题</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给你一个</a:t>
            </a:r>
            <a:r>
              <a:rPr lang="en-US" altLang="zh-CN" sz="2400" dirty="0">
                <a:solidFill>
                  <a:schemeClr val="bg1"/>
                </a:solidFill>
              </a:rPr>
              <a:t>n</a:t>
            </a:r>
            <a:r>
              <a:rPr lang="zh-CN" altLang="en-US" sz="2400" dirty="0">
                <a:solidFill>
                  <a:schemeClr val="bg1"/>
                </a:solidFill>
              </a:rPr>
              <a:t>*</a:t>
            </a:r>
            <a:r>
              <a:rPr lang="en-US" altLang="zh-CN" sz="2400" dirty="0">
                <a:solidFill>
                  <a:schemeClr val="bg1"/>
                </a:solidFill>
              </a:rPr>
              <a:t>m</a:t>
            </a:r>
            <a:r>
              <a:rPr lang="zh-CN" altLang="en-US" sz="2400" dirty="0">
                <a:solidFill>
                  <a:schemeClr val="bg1"/>
                </a:solidFill>
              </a:rPr>
              <a:t>的格子，上面有红色和黑色两种格子，其中红色格子可以走，黑色格子不可以走，现在在左上角，问你在不经过黑色格子的前提下，最多能走多少个红色的格子</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样例</a:t>
            </a:r>
            <a:r>
              <a:rPr lang="en-US" altLang="zh-CN" sz="2400" dirty="0">
                <a:solidFill>
                  <a:schemeClr val="bg1"/>
                </a:solidFill>
              </a:rPr>
              <a:t>:</a:t>
            </a:r>
            <a:endParaRPr lang="en-US" altLang="zh-CN" sz="2400" dirty="0">
              <a:solidFill>
                <a:schemeClr val="bg1"/>
              </a:solidFill>
            </a:endParaRPr>
          </a:p>
          <a:p>
            <a:r>
              <a:rPr lang="en-US" altLang="zh-CN" sz="2400" dirty="0">
                <a:solidFill>
                  <a:schemeClr val="bg1"/>
                </a:solidFill>
              </a:rPr>
              <a:t>4 4</a:t>
            </a:r>
            <a:endParaRPr lang="en-US" altLang="zh-CN" sz="2400" dirty="0">
              <a:solidFill>
                <a:schemeClr val="bg1"/>
              </a:solidFill>
            </a:endParaRPr>
          </a:p>
          <a:p>
            <a:r>
              <a:rPr lang="en-US" altLang="zh-CN" sz="2400" dirty="0">
                <a:solidFill>
                  <a:schemeClr val="bg1"/>
                </a:solidFill>
              </a:rPr>
              <a:t>RBBR</a:t>
            </a:r>
            <a:endParaRPr lang="en-US" altLang="zh-CN" sz="2400" dirty="0">
              <a:solidFill>
                <a:schemeClr val="bg1"/>
              </a:solidFill>
            </a:endParaRPr>
          </a:p>
          <a:p>
            <a:r>
              <a:rPr lang="en-US" altLang="zh-CN" sz="2400" dirty="0">
                <a:solidFill>
                  <a:schemeClr val="bg1"/>
                </a:solidFill>
              </a:rPr>
              <a:t>RRBB</a:t>
            </a:r>
            <a:endParaRPr lang="en-US" altLang="zh-CN" sz="2400" dirty="0">
              <a:solidFill>
                <a:schemeClr val="bg1"/>
              </a:solidFill>
            </a:endParaRPr>
          </a:p>
          <a:p>
            <a:r>
              <a:rPr lang="en-US" altLang="zh-CN" sz="2400" dirty="0">
                <a:solidFill>
                  <a:schemeClr val="bg1"/>
                </a:solidFill>
              </a:rPr>
              <a:t>RRRB</a:t>
            </a:r>
            <a:endParaRPr lang="en-US" altLang="zh-CN" sz="2400" dirty="0">
              <a:solidFill>
                <a:schemeClr val="bg1"/>
              </a:solidFill>
            </a:endParaRPr>
          </a:p>
          <a:p>
            <a:r>
              <a:rPr lang="en-US" altLang="zh-CN" sz="2400" dirty="0">
                <a:solidFill>
                  <a:schemeClr val="bg1"/>
                </a:solidFill>
              </a:rPr>
              <a:t>BBBR </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输出</a:t>
            </a:r>
            <a:r>
              <a:rPr lang="en-US" altLang="zh-CN" sz="2400" dirty="0">
                <a:solidFill>
                  <a:schemeClr val="bg1"/>
                </a:solidFill>
              </a:rPr>
              <a:t>6</a:t>
            </a:r>
            <a:endParaRPr lang="zh-CN" altLang="en-US" sz="2400" dirty="0">
              <a:solidFill>
                <a:schemeClr val="bg1"/>
              </a:solidFill>
            </a:endParaRPr>
          </a:p>
        </p:txBody>
      </p:sp>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678974" y="1112830"/>
            <a:ext cx="10322388" cy="4154984"/>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：红黑块问题</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本道题目其实就是让大家求一个从起点开始的</a:t>
            </a:r>
            <a:r>
              <a:rPr lang="en-US" altLang="zh-CN" sz="2400" dirty="0">
                <a:solidFill>
                  <a:schemeClr val="bg1"/>
                </a:solidFill>
              </a:rPr>
              <a:t>4</a:t>
            </a:r>
            <a:r>
              <a:rPr lang="zh-CN" altLang="en-US" sz="2400" dirty="0">
                <a:solidFill>
                  <a:schemeClr val="bg1"/>
                </a:solidFill>
              </a:rPr>
              <a:t>个方向上能连通的</a:t>
            </a:r>
            <a:r>
              <a:rPr lang="en-US" altLang="zh-CN" sz="2400" dirty="0">
                <a:solidFill>
                  <a:schemeClr val="bg1"/>
                </a:solidFill>
              </a:rPr>
              <a:t>R</a:t>
            </a:r>
            <a:r>
              <a:rPr lang="zh-CN" altLang="en-US" sz="2400" dirty="0">
                <a:solidFill>
                  <a:schemeClr val="bg1"/>
                </a:solidFill>
              </a:rPr>
              <a:t>的数量</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可以考虑用</a:t>
            </a:r>
            <a:r>
              <a:rPr lang="en-US" altLang="zh-CN" sz="2400" dirty="0" err="1">
                <a:solidFill>
                  <a:schemeClr val="bg1"/>
                </a:solidFill>
              </a:rPr>
              <a:t>bfs</a:t>
            </a:r>
            <a:r>
              <a:rPr lang="zh-CN" altLang="en-US" sz="2400" dirty="0">
                <a:solidFill>
                  <a:schemeClr val="bg1"/>
                </a:solidFill>
              </a:rPr>
              <a:t>，先将起点左上角的元素放入队列中</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起点放入队列中后，去看他的</a:t>
            </a:r>
            <a:r>
              <a:rPr lang="en-US" altLang="zh-CN" sz="2400" dirty="0">
                <a:solidFill>
                  <a:schemeClr val="bg1"/>
                </a:solidFill>
              </a:rPr>
              <a:t>4</a:t>
            </a:r>
            <a:r>
              <a:rPr lang="zh-CN" altLang="en-US" sz="2400" dirty="0">
                <a:solidFill>
                  <a:schemeClr val="bg1"/>
                </a:solidFill>
              </a:rPr>
              <a:t>个方向是否符合要求</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既要在边界内，也要是</a:t>
            </a:r>
            <a:r>
              <a:rPr lang="en-US" altLang="zh-CN" sz="2400" dirty="0">
                <a:solidFill>
                  <a:schemeClr val="bg1"/>
                </a:solidFill>
              </a:rPr>
              <a:t>R</a:t>
            </a:r>
            <a:r>
              <a:rPr lang="zh-CN" altLang="en-US" sz="2400" dirty="0">
                <a:solidFill>
                  <a:schemeClr val="bg1"/>
                </a:solidFill>
              </a:rPr>
              <a:t>，将所有符合的点放入队列中</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依次去处理，直到队列为空结束</a:t>
            </a:r>
            <a:endParaRPr lang="en-US" altLang="zh-CN" sz="2400" dirty="0">
              <a:solidFill>
                <a:schemeClr val="bg1"/>
              </a:solidFill>
            </a:endParaRPr>
          </a:p>
        </p:txBody>
      </p:sp>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graphicFrame>
        <p:nvGraphicFramePr>
          <p:cNvPr id="3" name="表格 2"/>
          <p:cNvGraphicFramePr>
            <a:graphicFrameLocks noGrp="1"/>
          </p:cNvGraphicFramePr>
          <p:nvPr/>
        </p:nvGraphicFramePr>
        <p:xfrm>
          <a:off x="8202960" y="3339005"/>
          <a:ext cx="3010585" cy="1483360"/>
        </p:xfrm>
        <a:graphic>
          <a:graphicData uri="http://schemas.openxmlformats.org/drawingml/2006/table">
            <a:tbl>
              <a:tblPr firstRow="1" bandRow="1">
                <a:tableStyleId>{5C22544A-7EE6-4342-B048-85BDC9FD1C3A}</a:tableStyleId>
              </a:tblPr>
              <a:tblGrid>
                <a:gridCol w="743247"/>
                <a:gridCol w="774440"/>
                <a:gridCol w="737119"/>
                <a:gridCol w="755779"/>
              </a:tblGrid>
              <a:tr h="370840">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(1,3)</a:t>
                      </a:r>
                      <a:endParaRPr lang="zh-CN" altLang="en-US" dirty="0"/>
                    </a:p>
                  </a:txBody>
                  <a:tcPr/>
                </a:tc>
                <a:tc>
                  <a:txBody>
                    <a:bodyPr/>
                    <a:lstStyle/>
                    <a:p>
                      <a:r>
                        <a:rPr lang="en-US" altLang="zh-CN" dirty="0"/>
                        <a:t>(1,4)</a:t>
                      </a:r>
                      <a:endParaRPr lang="zh-CN" altLang="en-US" dirty="0"/>
                    </a:p>
                  </a:txBody>
                  <a:tcPr/>
                </a:tc>
              </a:tr>
              <a:tr h="370840">
                <a:tc>
                  <a:txBody>
                    <a:bodyPr/>
                    <a:lstStyle/>
                    <a:p>
                      <a:r>
                        <a:rPr lang="en-US" altLang="zh-CN" dirty="0"/>
                        <a:t>(2,1)</a:t>
                      </a:r>
                      <a:endParaRPr lang="zh-CN" altLang="en-US" dirty="0"/>
                    </a:p>
                  </a:txBody>
                  <a:tcPr/>
                </a:tc>
                <a:tc>
                  <a:txBody>
                    <a:bodyPr/>
                    <a:lstStyle/>
                    <a:p>
                      <a:r>
                        <a:rPr lang="en-US" altLang="zh-CN" dirty="0"/>
                        <a:t>(2,2)</a:t>
                      </a:r>
                      <a:endParaRPr lang="zh-CN" altLang="en-US" dirty="0"/>
                    </a:p>
                  </a:txBody>
                  <a:tcPr/>
                </a:tc>
                <a:tc>
                  <a:txBody>
                    <a:bodyPr/>
                    <a:lstStyle/>
                    <a:p>
                      <a:r>
                        <a:rPr lang="en-US" altLang="zh-CN" dirty="0"/>
                        <a:t>(2,3)</a:t>
                      </a:r>
                      <a:endParaRPr lang="zh-CN" altLang="en-US" dirty="0"/>
                    </a:p>
                  </a:txBody>
                  <a:tcPr/>
                </a:tc>
                <a:tc>
                  <a:txBody>
                    <a:bodyPr/>
                    <a:lstStyle/>
                    <a:p>
                      <a:r>
                        <a:rPr lang="en-US" altLang="zh-CN" dirty="0"/>
                        <a:t>(2,4)</a:t>
                      </a:r>
                      <a:endParaRPr lang="zh-CN" altLang="en-US" dirty="0"/>
                    </a:p>
                  </a:txBody>
                  <a:tcPr/>
                </a:tc>
              </a:tr>
              <a:tr h="370840">
                <a:tc>
                  <a:txBody>
                    <a:bodyPr/>
                    <a:lstStyle/>
                    <a:p>
                      <a:r>
                        <a:rPr lang="en-US" altLang="zh-CN" dirty="0"/>
                        <a:t>(3,1)</a:t>
                      </a:r>
                      <a:endParaRPr lang="zh-CN" altLang="en-US" dirty="0"/>
                    </a:p>
                  </a:txBody>
                  <a:tcPr/>
                </a:tc>
                <a:tc>
                  <a:txBody>
                    <a:bodyPr/>
                    <a:lstStyle/>
                    <a:p>
                      <a:r>
                        <a:rPr lang="en-US" altLang="zh-CN" dirty="0"/>
                        <a:t>(3,2)</a:t>
                      </a:r>
                      <a:endParaRPr lang="zh-CN" altLang="en-US" dirty="0"/>
                    </a:p>
                  </a:txBody>
                  <a:tcPr/>
                </a:tc>
                <a:tc>
                  <a:txBody>
                    <a:bodyPr/>
                    <a:lstStyle/>
                    <a:p>
                      <a:r>
                        <a:rPr lang="en-US" altLang="zh-CN" dirty="0"/>
                        <a:t>(3,3)</a:t>
                      </a:r>
                      <a:endParaRPr lang="zh-CN" altLang="en-US" dirty="0"/>
                    </a:p>
                  </a:txBody>
                  <a:tcPr/>
                </a:tc>
                <a:tc>
                  <a:txBody>
                    <a:bodyPr/>
                    <a:lstStyle/>
                    <a:p>
                      <a:r>
                        <a:rPr lang="en-US" altLang="zh-CN" dirty="0"/>
                        <a:t>(3,4)</a:t>
                      </a:r>
                      <a:endParaRPr lang="zh-CN" altLang="en-US" dirty="0"/>
                    </a:p>
                  </a:txBody>
                  <a:tcPr/>
                </a:tc>
              </a:tr>
              <a:tr h="370840">
                <a:tc>
                  <a:txBody>
                    <a:bodyPr/>
                    <a:lstStyle/>
                    <a:p>
                      <a:r>
                        <a:rPr lang="en-US" altLang="zh-CN" dirty="0"/>
                        <a:t>(4,1)</a:t>
                      </a:r>
                      <a:endParaRPr lang="zh-CN" altLang="en-US" dirty="0"/>
                    </a:p>
                  </a:txBody>
                  <a:tcPr/>
                </a:tc>
                <a:tc>
                  <a:txBody>
                    <a:bodyPr/>
                    <a:lstStyle/>
                    <a:p>
                      <a:r>
                        <a:rPr lang="en-US" altLang="zh-CN" dirty="0"/>
                        <a:t>(4,2)</a:t>
                      </a:r>
                      <a:endParaRPr lang="zh-CN" altLang="en-US" dirty="0"/>
                    </a:p>
                  </a:txBody>
                  <a:tcPr/>
                </a:tc>
                <a:tc>
                  <a:txBody>
                    <a:bodyPr/>
                    <a:lstStyle/>
                    <a:p>
                      <a:r>
                        <a:rPr lang="en-US" altLang="zh-CN" dirty="0"/>
                        <a:t>(4,3)</a:t>
                      </a:r>
                      <a:endParaRPr lang="zh-CN" altLang="en-US" dirty="0"/>
                    </a:p>
                  </a:txBody>
                  <a:tcPr/>
                </a:tc>
                <a:tc>
                  <a:txBody>
                    <a:bodyPr/>
                    <a:lstStyle/>
                    <a:p>
                      <a:r>
                        <a:rPr lang="en-US" altLang="zh-CN" dirty="0"/>
                        <a:t>(4,4)</a:t>
                      </a:r>
                      <a:endParaRPr lang="zh-CN" alt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315201" y="798948"/>
            <a:ext cx="9505415" cy="6030676"/>
          </a:xfrm>
          <a:prstGeom prst="rect">
            <a:avLst/>
          </a:prstGeom>
        </p:spPr>
      </p:pic>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2" name="文本框 21"/>
          <p:cNvSpPr txBox="1"/>
          <p:nvPr/>
        </p:nvSpPr>
        <p:spPr>
          <a:xfrm>
            <a:off x="678974" y="1112830"/>
            <a:ext cx="10322388" cy="3785652"/>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2</a:t>
            </a:r>
            <a:r>
              <a:rPr lang="zh-CN" altLang="en-US" sz="2400" dirty="0">
                <a:solidFill>
                  <a:schemeClr val="bg1"/>
                </a:solidFill>
              </a:rPr>
              <a:t>：迷宫问题</a:t>
            </a:r>
            <a:endParaRPr lang="en-US" altLang="zh-CN" sz="2400" dirty="0">
              <a:solidFill>
                <a:schemeClr val="bg1"/>
              </a:solidFill>
            </a:endParaRPr>
          </a:p>
          <a:p>
            <a:endParaRPr lang="en-US" altLang="zh-CN" sz="2400" dirty="0">
              <a:solidFill>
                <a:schemeClr val="bg1"/>
              </a:solidFill>
            </a:endParaRPr>
          </a:p>
          <a:p>
            <a:r>
              <a:rPr lang="zh-CN" altLang="en-US" sz="2400" b="1" dirty="0">
                <a:solidFill>
                  <a:schemeClr val="bg1"/>
                </a:solidFill>
              </a:rPr>
              <a:t>设有一个</a:t>
            </a:r>
            <a:r>
              <a:rPr lang="en-US" altLang="zh-CN" sz="2400" b="1" dirty="0">
                <a:solidFill>
                  <a:schemeClr val="bg1"/>
                </a:solidFill>
              </a:rPr>
              <a:t>n*m</a:t>
            </a:r>
            <a:r>
              <a:rPr lang="zh-CN" altLang="en-US" sz="2400" b="1" dirty="0">
                <a:solidFill>
                  <a:schemeClr val="bg1"/>
                </a:solidFill>
              </a:rPr>
              <a:t>方格的迷宫，即</a:t>
            </a:r>
            <a:r>
              <a:rPr lang="en-US" altLang="zh-CN" sz="2400" b="1" dirty="0">
                <a:solidFill>
                  <a:schemeClr val="bg1"/>
                </a:solidFill>
              </a:rPr>
              <a:t>n</a:t>
            </a:r>
            <a:r>
              <a:rPr lang="zh-CN" altLang="en-US" sz="2400" b="1" dirty="0">
                <a:solidFill>
                  <a:schemeClr val="bg1"/>
                </a:solidFill>
              </a:rPr>
              <a:t>行</a:t>
            </a:r>
            <a:r>
              <a:rPr lang="en-US" altLang="zh-CN" sz="2400" b="1" dirty="0">
                <a:solidFill>
                  <a:schemeClr val="bg1"/>
                </a:solidFill>
              </a:rPr>
              <a:t>m</a:t>
            </a:r>
            <a:r>
              <a:rPr lang="zh-CN" altLang="en-US" sz="2400" b="1" dirty="0">
                <a:solidFill>
                  <a:schemeClr val="bg1"/>
                </a:solidFill>
              </a:rPr>
              <a:t>列的迷宫。</a:t>
            </a:r>
            <a:endParaRPr lang="en-US" altLang="zh-CN" sz="2400" b="1" dirty="0">
              <a:solidFill>
                <a:schemeClr val="bg1"/>
              </a:solidFill>
            </a:endParaRPr>
          </a:p>
          <a:p>
            <a:r>
              <a:rPr lang="zh-CN" altLang="en-US" sz="2400" b="1" dirty="0">
                <a:solidFill>
                  <a:schemeClr val="bg1"/>
                </a:solidFill>
              </a:rPr>
              <a:t>迷宫格子中分别放有</a:t>
            </a:r>
            <a:r>
              <a:rPr lang="en-US" altLang="zh-CN" sz="2400" b="1" dirty="0">
                <a:solidFill>
                  <a:schemeClr val="bg1"/>
                </a:solidFill>
              </a:rPr>
              <a:t>0</a:t>
            </a:r>
            <a:r>
              <a:rPr lang="zh-CN" altLang="en-US" sz="2400" b="1" dirty="0">
                <a:solidFill>
                  <a:schemeClr val="bg1"/>
                </a:solidFill>
              </a:rPr>
              <a:t>和</a:t>
            </a:r>
            <a:r>
              <a:rPr lang="en-US" altLang="zh-CN" sz="2400" b="1" dirty="0">
                <a:solidFill>
                  <a:schemeClr val="bg1"/>
                </a:solidFill>
              </a:rPr>
              <a:t>1</a:t>
            </a:r>
            <a:r>
              <a:rPr lang="zh-CN" altLang="en-US" sz="2400" b="1" dirty="0">
                <a:solidFill>
                  <a:schemeClr val="bg1"/>
                </a:solidFill>
              </a:rPr>
              <a:t>，</a:t>
            </a:r>
            <a:r>
              <a:rPr lang="en-US" altLang="zh-CN" sz="2400" b="1" dirty="0">
                <a:solidFill>
                  <a:schemeClr val="bg1"/>
                </a:solidFill>
              </a:rPr>
              <a:t>1</a:t>
            </a:r>
            <a:r>
              <a:rPr lang="zh-CN" altLang="en-US" sz="2400" b="1" dirty="0">
                <a:solidFill>
                  <a:schemeClr val="bg1"/>
                </a:solidFill>
              </a:rPr>
              <a:t>表示可通，</a:t>
            </a:r>
            <a:r>
              <a:rPr lang="en-US" altLang="zh-CN" sz="2400" b="1" dirty="0">
                <a:solidFill>
                  <a:schemeClr val="bg1"/>
                </a:solidFill>
              </a:rPr>
              <a:t>0</a:t>
            </a:r>
            <a:r>
              <a:rPr lang="zh-CN" altLang="en-US" sz="2400" b="1" dirty="0">
                <a:solidFill>
                  <a:schemeClr val="bg1"/>
                </a:solidFill>
              </a:rPr>
              <a:t>表示不能，</a:t>
            </a:r>
            <a:endParaRPr lang="en-US" altLang="zh-CN" sz="2400" b="1" dirty="0">
              <a:solidFill>
                <a:schemeClr val="bg1"/>
              </a:solidFill>
            </a:endParaRPr>
          </a:p>
          <a:p>
            <a:r>
              <a:rPr lang="zh-CN" altLang="en-US" sz="2400" b="1" dirty="0">
                <a:solidFill>
                  <a:schemeClr val="bg1"/>
                </a:solidFill>
              </a:rPr>
              <a:t>即从某点开始，有四个方向可走，前进方格中数字为</a:t>
            </a:r>
            <a:r>
              <a:rPr lang="en-US" altLang="zh-CN" sz="2400" b="1" dirty="0">
                <a:solidFill>
                  <a:schemeClr val="bg1"/>
                </a:solidFill>
              </a:rPr>
              <a:t>1</a:t>
            </a:r>
            <a:r>
              <a:rPr lang="zh-CN" altLang="en-US" sz="2400" b="1" dirty="0">
                <a:solidFill>
                  <a:schemeClr val="bg1"/>
                </a:solidFill>
              </a:rPr>
              <a:t>时表示可通过，为</a:t>
            </a:r>
            <a:r>
              <a:rPr lang="en-US" altLang="zh-CN" sz="2400" b="1" dirty="0">
                <a:solidFill>
                  <a:schemeClr val="bg1"/>
                </a:solidFill>
              </a:rPr>
              <a:t>0</a:t>
            </a:r>
            <a:r>
              <a:rPr lang="zh-CN" altLang="en-US" sz="2400" b="1" dirty="0">
                <a:solidFill>
                  <a:schemeClr val="bg1"/>
                </a:solidFill>
              </a:rPr>
              <a:t>时表示不可通过，要另找路径。</a:t>
            </a:r>
            <a:endParaRPr lang="en-US" altLang="zh-CN" sz="2400" b="1" dirty="0">
              <a:solidFill>
                <a:schemeClr val="bg1"/>
              </a:solidFill>
            </a:endParaRPr>
          </a:p>
          <a:p>
            <a:r>
              <a:rPr lang="zh-CN" altLang="en-US" sz="2400" b="1" dirty="0">
                <a:solidFill>
                  <a:schemeClr val="bg1"/>
                </a:solidFill>
              </a:rPr>
              <a:t>起点是左上角的点，输入终点坐标，给出最短的路径</a:t>
            </a:r>
            <a:endParaRPr lang="en-US" altLang="zh-CN" sz="2400" b="1" dirty="0">
              <a:solidFill>
                <a:schemeClr val="bg1"/>
              </a:solidFill>
            </a:endParaRP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p:txBody>
      </p:sp>
      <p:grpSp>
        <p:nvGrpSpPr>
          <p:cNvPr id="23" name="Group 13"/>
          <p:cNvGrpSpPr>
            <a:grpSpLocks noChangeAspect="1"/>
          </p:cNvGrpSpPr>
          <p:nvPr/>
        </p:nvGrpSpPr>
        <p:grpSpPr bwMode="auto">
          <a:xfrm>
            <a:off x="432631" y="325315"/>
            <a:ext cx="601651" cy="621038"/>
            <a:chOff x="2202" y="1163"/>
            <a:chExt cx="1800" cy="1858"/>
          </a:xfrm>
        </p:grpSpPr>
        <p:sp>
          <p:nvSpPr>
            <p:cNvPr id="24"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pic>
        <p:nvPicPr>
          <p:cNvPr id="36" name="图片 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34282" y="4112521"/>
            <a:ext cx="1936239" cy="219300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文本占位符 33794"/>
          <p:cNvSpPr txBox="1">
            <a:spLocks noChangeArrowheads="1"/>
          </p:cNvSpPr>
          <p:nvPr/>
        </p:nvSpPr>
        <p:spPr>
          <a:xfrm>
            <a:off x="681438" y="1255713"/>
            <a:ext cx="10131425" cy="36491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chemeClr val="bg1"/>
                </a:solidFill>
              </a:rPr>
              <a:t>例如这样的迷宫</a:t>
            </a:r>
            <a:endParaRPr lang="en-US" altLang="zh-CN" b="1" dirty="0">
              <a:solidFill>
                <a:schemeClr val="bg1"/>
              </a:solidFill>
            </a:endParaRPr>
          </a:p>
          <a:p>
            <a:r>
              <a:rPr lang="en-US" altLang="zh-CN" b="1" dirty="0">
                <a:solidFill>
                  <a:schemeClr val="bg1"/>
                </a:solidFill>
              </a:rPr>
              <a:t>6 5</a:t>
            </a:r>
            <a:endParaRPr lang="zh-CN" altLang="en-US" b="1" dirty="0">
              <a:solidFill>
                <a:schemeClr val="bg1"/>
              </a:solidFill>
            </a:endParaRPr>
          </a:p>
          <a:p>
            <a:r>
              <a:rPr lang="en-US" altLang="zh-CN" b="1" dirty="0">
                <a:solidFill>
                  <a:schemeClr val="bg1"/>
                </a:solidFill>
              </a:rPr>
              <a:t>1 1 0 1 1</a:t>
            </a:r>
            <a:endParaRPr lang="zh-CN" altLang="en-US" b="1" dirty="0">
              <a:solidFill>
                <a:schemeClr val="bg1"/>
              </a:solidFill>
            </a:endParaRPr>
          </a:p>
          <a:p>
            <a:r>
              <a:rPr lang="en-US" altLang="zh-CN" b="1" dirty="0">
                <a:solidFill>
                  <a:schemeClr val="bg1"/>
                </a:solidFill>
              </a:rPr>
              <a:t>1 0 1 1 1</a:t>
            </a:r>
            <a:endParaRPr lang="zh-CN" altLang="en-US" b="1" dirty="0">
              <a:solidFill>
                <a:schemeClr val="bg1"/>
              </a:solidFill>
            </a:endParaRPr>
          </a:p>
          <a:p>
            <a:r>
              <a:rPr lang="en-US" altLang="zh-CN" b="1" dirty="0">
                <a:solidFill>
                  <a:schemeClr val="bg1"/>
                </a:solidFill>
              </a:rPr>
              <a:t>1 0 1 0 0</a:t>
            </a:r>
            <a:endParaRPr lang="zh-CN" altLang="en-US" b="1" dirty="0">
              <a:solidFill>
                <a:schemeClr val="bg1"/>
              </a:solidFill>
            </a:endParaRPr>
          </a:p>
          <a:p>
            <a:r>
              <a:rPr lang="en-US" altLang="zh-CN" b="1" dirty="0">
                <a:solidFill>
                  <a:schemeClr val="bg1"/>
                </a:solidFill>
              </a:rPr>
              <a:t>1 0 1 1 1</a:t>
            </a:r>
            <a:endParaRPr lang="zh-CN" altLang="en-US" b="1" dirty="0">
              <a:solidFill>
                <a:schemeClr val="bg1"/>
              </a:solidFill>
            </a:endParaRPr>
          </a:p>
          <a:p>
            <a:r>
              <a:rPr lang="en-US" altLang="zh-CN" b="1" dirty="0">
                <a:solidFill>
                  <a:schemeClr val="bg1"/>
                </a:solidFill>
              </a:rPr>
              <a:t>1 1 1 0 1</a:t>
            </a:r>
            <a:endParaRPr lang="zh-CN" altLang="en-US" b="1" dirty="0">
              <a:solidFill>
                <a:schemeClr val="bg1"/>
              </a:solidFill>
            </a:endParaRPr>
          </a:p>
          <a:p>
            <a:r>
              <a:rPr lang="en-US" altLang="zh-CN" b="1" dirty="0">
                <a:solidFill>
                  <a:schemeClr val="bg1"/>
                </a:solidFill>
              </a:rPr>
              <a:t>1 1 1 1 1</a:t>
            </a:r>
            <a:endParaRPr lang="zh-CN" altLang="en-US" b="1" dirty="0">
              <a:solidFill>
                <a:schemeClr val="bg1"/>
              </a:solidFill>
            </a:endParaRPr>
          </a:p>
        </p:txBody>
      </p:sp>
      <p:pic>
        <p:nvPicPr>
          <p:cNvPr id="5" name="内容占位符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066800" y="609600"/>
            <a:ext cx="3851275" cy="6119812"/>
          </a:xfrm>
          <a:prstGeom prst="rect">
            <a:avLst/>
          </a:prstGeom>
        </p:spPr>
      </p:pic>
      <p:grpSp>
        <p:nvGrpSpPr>
          <p:cNvPr id="6" name="Group 13"/>
          <p:cNvGrpSpPr>
            <a:grpSpLocks noChangeAspect="1"/>
          </p:cNvGrpSpPr>
          <p:nvPr/>
        </p:nvGrpSpPr>
        <p:grpSpPr bwMode="auto">
          <a:xfrm>
            <a:off x="432631" y="325315"/>
            <a:ext cx="601651" cy="621038"/>
            <a:chOff x="2202" y="1163"/>
            <a:chExt cx="1800" cy="1858"/>
          </a:xfrm>
        </p:grpSpPr>
        <p:sp>
          <p:nvSpPr>
            <p:cNvPr id="7"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文本占位符 34818"/>
          <p:cNvSpPr txBox="1">
            <a:spLocks noChangeArrowheads="1"/>
          </p:cNvSpPr>
          <p:nvPr/>
        </p:nvSpPr>
        <p:spPr>
          <a:xfrm>
            <a:off x="456621" y="1801504"/>
            <a:ext cx="8281844" cy="4728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chemeClr val="bg1"/>
                </a:solidFill>
              </a:rPr>
              <a:t>从第一节点开始，逐步计算</a:t>
            </a:r>
            <a:endParaRPr lang="en-US" altLang="zh-CN" b="1" dirty="0">
              <a:solidFill>
                <a:schemeClr val="bg1"/>
              </a:solidFill>
            </a:endParaRPr>
          </a:p>
          <a:p>
            <a:r>
              <a:rPr lang="zh-CN" altLang="en-US" b="1" dirty="0">
                <a:solidFill>
                  <a:schemeClr val="bg1"/>
                </a:solidFill>
              </a:rPr>
              <a:t>怎么算？</a:t>
            </a:r>
            <a:endParaRPr lang="en-US" altLang="zh-CN" b="1" dirty="0">
              <a:solidFill>
                <a:schemeClr val="bg1"/>
              </a:solidFill>
            </a:endParaRPr>
          </a:p>
          <a:p>
            <a:r>
              <a:rPr lang="zh-CN" altLang="en-US" b="1" dirty="0">
                <a:solidFill>
                  <a:schemeClr val="bg1"/>
                </a:solidFill>
              </a:rPr>
              <a:t>建立一个等待处理的节点的队列。</a:t>
            </a:r>
            <a:endParaRPr lang="en-US" altLang="zh-CN" b="1" dirty="0">
              <a:solidFill>
                <a:schemeClr val="bg1"/>
              </a:solidFill>
            </a:endParaRPr>
          </a:p>
          <a:p>
            <a:r>
              <a:rPr lang="zh-CN" altLang="en-US" b="1" dirty="0">
                <a:solidFill>
                  <a:schemeClr val="bg1"/>
                </a:solidFill>
              </a:rPr>
              <a:t>先把一步以内能够走到的节点加进来。</a:t>
            </a:r>
            <a:endParaRPr lang="en-US" altLang="zh-CN" b="1" dirty="0">
              <a:solidFill>
                <a:schemeClr val="bg1"/>
              </a:solidFill>
            </a:endParaRPr>
          </a:p>
          <a:p>
            <a:r>
              <a:rPr lang="zh-CN" altLang="en-US" b="1" dirty="0">
                <a:solidFill>
                  <a:schemeClr val="bg1"/>
                </a:solidFill>
              </a:rPr>
              <a:t>然后对这个队列的元素进行处理：即从队列中删除这个节点</a:t>
            </a:r>
            <a:r>
              <a:rPr lang="en-US" altLang="zh-CN" b="1" dirty="0">
                <a:solidFill>
                  <a:schemeClr val="bg1"/>
                </a:solidFill>
              </a:rPr>
              <a:t>A</a:t>
            </a:r>
            <a:r>
              <a:rPr lang="zh-CN" altLang="en-US" b="1" dirty="0">
                <a:solidFill>
                  <a:schemeClr val="bg1"/>
                </a:solidFill>
              </a:rPr>
              <a:t>，然后再把这个节点</a:t>
            </a:r>
            <a:r>
              <a:rPr lang="en-US" altLang="zh-CN" b="1" dirty="0">
                <a:solidFill>
                  <a:schemeClr val="bg1"/>
                </a:solidFill>
              </a:rPr>
              <a:t>A</a:t>
            </a:r>
            <a:r>
              <a:rPr lang="zh-CN" altLang="en-US" b="1" dirty="0">
                <a:solidFill>
                  <a:schemeClr val="bg1"/>
                </a:solidFill>
              </a:rPr>
              <a:t>的能够一步走到的节点加入队列。</a:t>
            </a:r>
            <a:endParaRPr lang="en-US" altLang="zh-CN" b="1" dirty="0">
              <a:solidFill>
                <a:schemeClr val="bg1"/>
              </a:solidFill>
            </a:endParaRPr>
          </a:p>
          <a:p>
            <a:r>
              <a:rPr lang="zh-CN" altLang="en-US" b="1" dirty="0">
                <a:solidFill>
                  <a:schemeClr val="bg1"/>
                </a:solidFill>
              </a:rPr>
              <a:t>直到这个队列空为止。</a:t>
            </a:r>
            <a:endParaRPr lang="zh-CN" altLang="en-US" b="1" dirty="0">
              <a:solidFill>
                <a:schemeClr val="bg1"/>
              </a:solidFill>
            </a:endParaRPr>
          </a:p>
        </p:txBody>
      </p:sp>
      <p:pic>
        <p:nvPicPr>
          <p:cNvPr id="5" name="内容占位符 5"/>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8951912" y="1383771"/>
            <a:ext cx="3240088" cy="5146675"/>
          </a:xfrm>
        </p:spPr>
      </p:pic>
      <p:grpSp>
        <p:nvGrpSpPr>
          <p:cNvPr id="6" name="Group 13"/>
          <p:cNvGrpSpPr>
            <a:grpSpLocks noChangeAspect="1"/>
          </p:cNvGrpSpPr>
          <p:nvPr/>
        </p:nvGrpSpPr>
        <p:grpSpPr bwMode="auto">
          <a:xfrm>
            <a:off x="432631" y="325315"/>
            <a:ext cx="601651" cy="621038"/>
            <a:chOff x="2202" y="1163"/>
            <a:chExt cx="1800" cy="1858"/>
          </a:xfrm>
        </p:grpSpPr>
        <p:sp>
          <p:nvSpPr>
            <p:cNvPr id="7"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678974" y="1112830"/>
            <a:ext cx="10322388" cy="3416320"/>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3</a:t>
            </a:r>
            <a:r>
              <a:rPr lang="zh-CN" altLang="en-US" sz="2400" dirty="0">
                <a:solidFill>
                  <a:schemeClr val="bg1"/>
                </a:solidFill>
              </a:rPr>
              <a:t>：抓牛问题</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给你一个长度不限的数轴，初始时在</a:t>
            </a:r>
            <a:r>
              <a:rPr lang="en-US" altLang="zh-CN" sz="2400" dirty="0">
                <a:solidFill>
                  <a:schemeClr val="bg1"/>
                </a:solidFill>
              </a:rPr>
              <a:t>k</a:t>
            </a:r>
            <a:r>
              <a:rPr lang="zh-CN" altLang="en-US" sz="2400" dirty="0">
                <a:solidFill>
                  <a:schemeClr val="bg1"/>
                </a:solidFill>
              </a:rPr>
              <a:t>点，现在有一头牛在</a:t>
            </a:r>
            <a:r>
              <a:rPr lang="en-US" altLang="zh-CN" sz="2400" dirty="0">
                <a:solidFill>
                  <a:schemeClr val="bg1"/>
                </a:solidFill>
              </a:rPr>
              <a:t>t</a:t>
            </a:r>
            <a:r>
              <a:rPr lang="zh-CN" altLang="en-US" sz="2400" dirty="0">
                <a:solidFill>
                  <a:schemeClr val="bg1"/>
                </a:solidFill>
              </a:rPr>
              <a:t>点，每一次都只能前进一步，后退一步，或者走到当前节点的</a:t>
            </a:r>
            <a:r>
              <a:rPr lang="en-US" altLang="zh-CN" sz="2400" dirty="0">
                <a:solidFill>
                  <a:schemeClr val="bg1"/>
                </a:solidFill>
              </a:rPr>
              <a:t>2</a:t>
            </a:r>
            <a:r>
              <a:rPr lang="zh-CN" altLang="en-US" sz="2400" dirty="0">
                <a:solidFill>
                  <a:schemeClr val="bg1"/>
                </a:solidFill>
              </a:rPr>
              <a:t>倍，问你最少需要多少时间能抓住那头牛</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牛和人的位置在</a:t>
            </a:r>
            <a:r>
              <a:rPr lang="en-US" altLang="zh-CN" sz="2400" dirty="0">
                <a:solidFill>
                  <a:schemeClr val="bg1"/>
                </a:solidFill>
              </a:rPr>
              <a:t>100000</a:t>
            </a:r>
            <a:r>
              <a:rPr lang="zh-CN" altLang="en-US" sz="2400" dirty="0">
                <a:solidFill>
                  <a:schemeClr val="bg1"/>
                </a:solidFill>
              </a:rPr>
              <a:t>以内</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p:txBody>
      </p:sp>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07" name="Text Box 3"/>
          <p:cNvSpPr>
            <a:spLocks noChangeArrowheads="1"/>
          </p:cNvSpPr>
          <p:nvPr/>
        </p:nvSpPr>
        <p:spPr bwMode="auto">
          <a:xfrm>
            <a:off x="5455193" y="2523429"/>
            <a:ext cx="1253586" cy="646331"/>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01</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zh-CN" altLang="en-US" sz="2400" dirty="0">
                <a:solidFill>
                  <a:srgbClr val="EF9E20"/>
                </a:solidFill>
                <a:latin typeface="微软雅黑" panose="020B0503020204020204" pitchFamily="34" charset="-122"/>
                <a:ea typeface="微软雅黑" panose="020B0503020204020204" pitchFamily="34" charset="-122"/>
              </a:rPr>
              <a:t>搜索算法</a:t>
            </a:r>
            <a:r>
              <a:rPr lang="en-US" altLang="zh-CN" sz="2400" dirty="0">
                <a:solidFill>
                  <a:srgbClr val="EF9E20"/>
                </a:solidFill>
                <a:latin typeface="微软雅黑" panose="020B0503020204020204" pitchFamily="34" charset="-122"/>
                <a:ea typeface="微软雅黑" panose="020B0503020204020204" pitchFamily="34" charset="-122"/>
              </a:rPr>
              <a:t>-</a:t>
            </a:r>
            <a:r>
              <a:rPr lang="zh-CN" altLang="en-US" sz="2400" dirty="0">
                <a:solidFill>
                  <a:srgbClr val="EF9E20"/>
                </a:solidFill>
                <a:latin typeface="微软雅黑" panose="020B0503020204020204" pitchFamily="34" charset="-122"/>
                <a:ea typeface="微软雅黑" panose="020B0503020204020204" pitchFamily="34" charset="-122"/>
              </a:rPr>
              <a:t>深搜</a:t>
            </a:r>
            <a:endParaRPr lang="zh-CN" altLang="en-US" sz="2400" dirty="0">
              <a:solidFill>
                <a:srgbClr val="EF9E2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161940" y="0"/>
            <a:ext cx="2827356" cy="6858000"/>
          </a:xfrm>
          <a:prstGeom prst="rect">
            <a:avLst/>
          </a:prstGeom>
        </p:spPr>
      </p:pic>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2" name="文本框 21"/>
          <p:cNvSpPr txBox="1"/>
          <p:nvPr/>
        </p:nvSpPr>
        <p:spPr>
          <a:xfrm>
            <a:off x="678974" y="1112830"/>
            <a:ext cx="10322388" cy="4893647"/>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：飞天迷宫</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在某一个公园里有一个奇妙的飞天迷宫，迷宫的入口在地面，而迷宫的出口在天花板上，迷宫中有若干个气球店</a:t>
            </a:r>
            <a:r>
              <a:rPr lang="en-US" altLang="zh-CN" sz="2400" dirty="0">
                <a:solidFill>
                  <a:schemeClr val="bg1"/>
                </a:solidFill>
              </a:rPr>
              <a:t>,</a:t>
            </a:r>
            <a:r>
              <a:rPr lang="zh-CN" altLang="en-US" sz="2400" dirty="0">
                <a:solidFill>
                  <a:schemeClr val="bg1"/>
                </a:solidFill>
              </a:rPr>
              <a:t>小</a:t>
            </a:r>
            <a:r>
              <a:rPr lang="en-US" altLang="zh-CN" sz="2400" dirty="0">
                <a:solidFill>
                  <a:schemeClr val="bg1"/>
                </a:solidFill>
              </a:rPr>
              <a:t>X</a:t>
            </a:r>
            <a:r>
              <a:rPr lang="zh-CN" altLang="en-US" sz="2400" dirty="0">
                <a:solidFill>
                  <a:schemeClr val="bg1"/>
                </a:solidFill>
              </a:rPr>
              <a:t>可以利用气球的浮力克服自身的重力，当气球是浮力等于小</a:t>
            </a:r>
            <a:r>
              <a:rPr lang="en-US" altLang="zh-CN" sz="2400" dirty="0">
                <a:solidFill>
                  <a:schemeClr val="bg1"/>
                </a:solidFill>
              </a:rPr>
              <a:t>X</a:t>
            </a:r>
            <a:r>
              <a:rPr lang="zh-CN" altLang="en-US" sz="2400" dirty="0">
                <a:solidFill>
                  <a:schemeClr val="bg1"/>
                </a:solidFill>
              </a:rPr>
              <a:t>的重力，小</a:t>
            </a:r>
            <a:r>
              <a:rPr lang="en-US" altLang="zh-CN" sz="2400" dirty="0">
                <a:solidFill>
                  <a:schemeClr val="bg1"/>
                </a:solidFill>
              </a:rPr>
              <a:t>X</a:t>
            </a:r>
            <a:r>
              <a:rPr lang="zh-CN" altLang="en-US" sz="2400" dirty="0">
                <a:solidFill>
                  <a:schemeClr val="bg1"/>
                </a:solidFill>
              </a:rPr>
              <a:t>就可以走到出口并上浮离开。（也许他是先上浮发到天花板上再走到出口离开，不要在意这些细节啦</a:t>
            </a:r>
            <a:r>
              <a:rPr lang="en-US" altLang="zh-CN" sz="2400" dirty="0">
                <a:solidFill>
                  <a:schemeClr val="bg1"/>
                </a:solidFill>
              </a:rPr>
              <a:t>……</a:t>
            </a:r>
            <a:r>
              <a:rPr lang="zh-CN" altLang="en-US" sz="2400" dirty="0">
                <a:solidFill>
                  <a:schemeClr val="bg1"/>
                </a:solidFill>
              </a:rPr>
              <a:t>）</a:t>
            </a:r>
            <a:endParaRPr lang="zh-CN" altLang="zh-CN" sz="2400" dirty="0">
              <a:solidFill>
                <a:schemeClr val="bg1"/>
              </a:solidFill>
            </a:endParaRPr>
          </a:p>
          <a:p>
            <a:r>
              <a:rPr lang="zh-CN" altLang="zh-CN" sz="2400" dirty="0">
                <a:solidFill>
                  <a:schemeClr val="bg1"/>
                </a:solidFill>
              </a:rPr>
              <a:t>我们可以把小</a:t>
            </a:r>
            <a:r>
              <a:rPr lang="en-US" altLang="zh-CN" sz="2400" dirty="0">
                <a:solidFill>
                  <a:schemeClr val="bg1"/>
                </a:solidFill>
              </a:rPr>
              <a:t>X</a:t>
            </a:r>
            <a:r>
              <a:rPr lang="zh-CN" altLang="en-US" sz="2400" dirty="0">
                <a:solidFill>
                  <a:schemeClr val="bg1"/>
                </a:solidFill>
              </a:rPr>
              <a:t>的坐标、出口和入口</a:t>
            </a:r>
            <a:r>
              <a:rPr lang="zh-CN" altLang="zh-CN" sz="2400" dirty="0">
                <a:solidFill>
                  <a:schemeClr val="bg1"/>
                </a:solidFill>
              </a:rPr>
              <a:t>，还有气球店都看成点，坐标是二维的。小</a:t>
            </a:r>
            <a:r>
              <a:rPr lang="en-US" altLang="zh-CN" sz="2400" dirty="0">
                <a:solidFill>
                  <a:schemeClr val="bg1"/>
                </a:solidFill>
              </a:rPr>
              <a:t>X</a:t>
            </a:r>
            <a:r>
              <a:rPr lang="zh-CN" altLang="zh-CN" sz="2400" dirty="0">
                <a:solidFill>
                  <a:schemeClr val="bg1"/>
                </a:solidFill>
              </a:rPr>
              <a:t>的重量为</a:t>
            </a:r>
            <a:r>
              <a:rPr lang="en-US" altLang="zh-CN" sz="2400" dirty="0">
                <a:solidFill>
                  <a:schemeClr val="bg1"/>
                </a:solidFill>
              </a:rPr>
              <a:t>M</a:t>
            </a:r>
            <a:r>
              <a:rPr lang="zh-CN" altLang="en-US" sz="2400" dirty="0">
                <a:solidFill>
                  <a:schemeClr val="bg1"/>
                </a:solidFill>
              </a:rPr>
              <a:t>。</a:t>
            </a:r>
            <a:endParaRPr lang="en-US" altLang="zh-CN" sz="2400" dirty="0">
              <a:solidFill>
                <a:schemeClr val="bg1"/>
              </a:solidFill>
            </a:endParaRPr>
          </a:p>
          <a:p>
            <a:r>
              <a:rPr lang="zh-CN" altLang="zh-CN" sz="2400" dirty="0">
                <a:solidFill>
                  <a:schemeClr val="bg1"/>
                </a:solidFill>
              </a:rPr>
              <a:t>每个气球可以浮起的重量是</a:t>
            </a:r>
            <a:r>
              <a:rPr lang="en-US" altLang="zh-CN" sz="2400" dirty="0">
                <a:solidFill>
                  <a:schemeClr val="bg1"/>
                </a:solidFill>
              </a:rPr>
              <a:t>1</a:t>
            </a:r>
            <a:r>
              <a:rPr lang="zh-CN" altLang="zh-CN" sz="2400" dirty="0">
                <a:solidFill>
                  <a:schemeClr val="bg1"/>
                </a:solidFill>
              </a:rPr>
              <a:t>，去一个气球店一次只能领取一个气球，不能连续在一个气球店领取气球，当然你可以在两个气球店之间来回跑，</a:t>
            </a:r>
            <a:r>
              <a:rPr lang="zh-CN" altLang="en-US" sz="2400" dirty="0">
                <a:solidFill>
                  <a:schemeClr val="bg1"/>
                </a:solidFill>
              </a:rPr>
              <a:t>（</a:t>
            </a:r>
            <a:r>
              <a:rPr lang="zh-CN" altLang="zh-CN" sz="2400" dirty="0">
                <a:solidFill>
                  <a:schemeClr val="bg1"/>
                </a:solidFill>
              </a:rPr>
              <a:t>每个气球店供应的气球都是无限多的</a:t>
            </a:r>
            <a:r>
              <a:rPr lang="zh-CN" altLang="en-US" sz="2400" dirty="0">
                <a:solidFill>
                  <a:schemeClr val="bg1"/>
                </a:solidFill>
              </a:rPr>
              <a:t>）</a:t>
            </a:r>
            <a:endParaRPr lang="en-US" altLang="zh-CN" sz="2400" dirty="0">
              <a:solidFill>
                <a:schemeClr val="bg1"/>
              </a:solidFill>
            </a:endParaRPr>
          </a:p>
          <a:p>
            <a:r>
              <a:rPr lang="zh-CN" altLang="en-US" sz="2400" dirty="0">
                <a:solidFill>
                  <a:schemeClr val="bg1"/>
                </a:solidFill>
              </a:rPr>
              <a:t>问小</a:t>
            </a:r>
            <a:r>
              <a:rPr lang="en-US" altLang="zh-CN" sz="2400" dirty="0">
                <a:solidFill>
                  <a:schemeClr val="bg1"/>
                </a:solidFill>
              </a:rPr>
              <a:t>X</a:t>
            </a:r>
            <a:r>
              <a:rPr lang="zh-CN" altLang="en-US" sz="2400" dirty="0">
                <a:solidFill>
                  <a:schemeClr val="bg1"/>
                </a:solidFill>
              </a:rPr>
              <a:t>最快的离开迷宫是时间是多少？</a:t>
            </a:r>
            <a:endParaRPr lang="zh-CN" altLang="zh-CN" sz="2400" dirty="0">
              <a:solidFill>
                <a:schemeClr val="bg1"/>
              </a:solidFill>
            </a:endParaRPr>
          </a:p>
          <a:p>
            <a:endParaRPr lang="en-US" altLang="zh-CN" sz="2400" dirty="0">
              <a:solidFill>
                <a:schemeClr val="bg1"/>
              </a:solidFill>
            </a:endParaRPr>
          </a:p>
        </p:txBody>
      </p:sp>
      <p:grpSp>
        <p:nvGrpSpPr>
          <p:cNvPr id="23" name="Group 13"/>
          <p:cNvGrpSpPr>
            <a:grpSpLocks noChangeAspect="1"/>
          </p:cNvGrpSpPr>
          <p:nvPr/>
        </p:nvGrpSpPr>
        <p:grpSpPr bwMode="auto">
          <a:xfrm>
            <a:off x="432631" y="325315"/>
            <a:ext cx="601651" cy="621038"/>
            <a:chOff x="2202" y="1163"/>
            <a:chExt cx="1800" cy="1858"/>
          </a:xfrm>
        </p:grpSpPr>
        <p:sp>
          <p:nvSpPr>
            <p:cNvPr id="24"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678974" y="1112830"/>
            <a:ext cx="10322388" cy="4524315"/>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：飞天迷宫</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样例：</a:t>
            </a:r>
            <a:endParaRPr lang="en-US" altLang="zh-CN" sz="2400" dirty="0">
              <a:solidFill>
                <a:schemeClr val="bg1"/>
              </a:solidFill>
            </a:endParaRPr>
          </a:p>
          <a:p>
            <a:r>
              <a:rPr lang="en-US" altLang="zh-CN" sz="2400" dirty="0">
                <a:solidFill>
                  <a:schemeClr val="bg1"/>
                </a:solidFill>
              </a:rPr>
              <a:t>5 5  3</a:t>
            </a:r>
            <a:r>
              <a:rPr lang="zh-CN" altLang="en-US" sz="2400" dirty="0">
                <a:solidFill>
                  <a:schemeClr val="bg1"/>
                </a:solidFill>
              </a:rPr>
              <a:t>（体重</a:t>
            </a:r>
            <a:r>
              <a:rPr lang="en-US" altLang="zh-CN" sz="2400" dirty="0">
                <a:solidFill>
                  <a:schemeClr val="bg1"/>
                </a:solidFill>
              </a:rPr>
              <a:t>M</a:t>
            </a:r>
            <a:r>
              <a:rPr lang="zh-CN" altLang="en-US" sz="2400" dirty="0">
                <a:solidFill>
                  <a:schemeClr val="bg1"/>
                </a:solidFill>
              </a:rPr>
              <a:t>）</a:t>
            </a:r>
            <a:endParaRPr lang="en-US" altLang="zh-CN" sz="2400" dirty="0">
              <a:solidFill>
                <a:schemeClr val="bg1"/>
              </a:solidFill>
            </a:endParaRPr>
          </a:p>
          <a:p>
            <a:r>
              <a:rPr lang="en-US" altLang="zh-CN" sz="2400" dirty="0">
                <a:solidFill>
                  <a:schemeClr val="bg1"/>
                </a:solidFill>
              </a:rPr>
              <a:t>I . . . . </a:t>
            </a:r>
            <a:endParaRPr lang="en-US" altLang="zh-CN" sz="2400" dirty="0">
              <a:solidFill>
                <a:schemeClr val="bg1"/>
              </a:solidFill>
            </a:endParaRPr>
          </a:p>
          <a:p>
            <a:r>
              <a:rPr lang="en-US" altLang="zh-CN" sz="2400" dirty="0">
                <a:solidFill>
                  <a:schemeClr val="bg1"/>
                </a:solidFill>
              </a:rPr>
              <a:t>. </a:t>
            </a:r>
            <a:r>
              <a:rPr lang="zh-CN" altLang="en-US" sz="2400" dirty="0">
                <a:solidFill>
                  <a:schemeClr val="bg1"/>
                </a:solidFill>
              </a:rPr>
              <a:t>* </a:t>
            </a:r>
            <a:r>
              <a:rPr lang="en-US" altLang="zh-CN" sz="2400" dirty="0">
                <a:solidFill>
                  <a:schemeClr val="bg1"/>
                </a:solidFill>
              </a:rPr>
              <a:t>. . .</a:t>
            </a:r>
            <a:endParaRPr lang="en-US" altLang="zh-CN" sz="2400" dirty="0">
              <a:solidFill>
                <a:schemeClr val="bg1"/>
              </a:solidFill>
            </a:endParaRPr>
          </a:p>
          <a:p>
            <a:r>
              <a:rPr lang="en-US" altLang="zh-CN" sz="2400" dirty="0">
                <a:solidFill>
                  <a:schemeClr val="bg1"/>
                </a:solidFill>
              </a:rPr>
              <a:t>. . S . .</a:t>
            </a:r>
            <a:endParaRPr lang="en-US" altLang="zh-CN" sz="2400" dirty="0">
              <a:solidFill>
                <a:schemeClr val="bg1"/>
              </a:solidFill>
            </a:endParaRPr>
          </a:p>
          <a:p>
            <a:r>
              <a:rPr lang="en-US" altLang="zh-CN" sz="2400" dirty="0">
                <a:solidFill>
                  <a:schemeClr val="bg1"/>
                </a:solidFill>
              </a:rPr>
              <a:t>. S </a:t>
            </a:r>
            <a:r>
              <a:rPr lang="zh-CN" altLang="en-US" sz="2400" dirty="0">
                <a:solidFill>
                  <a:schemeClr val="bg1"/>
                </a:solidFill>
              </a:rPr>
              <a:t>* * *</a:t>
            </a:r>
            <a:r>
              <a:rPr lang="en-US" altLang="zh-CN" sz="2400" dirty="0">
                <a:solidFill>
                  <a:schemeClr val="bg1"/>
                </a:solidFill>
              </a:rPr>
              <a:t> </a:t>
            </a:r>
            <a:endParaRPr lang="en-US" altLang="zh-CN" sz="2400" dirty="0">
              <a:solidFill>
                <a:schemeClr val="bg1"/>
              </a:solidFill>
            </a:endParaRPr>
          </a:p>
          <a:p>
            <a:r>
              <a:rPr lang="en-US" altLang="zh-CN" sz="2400" dirty="0">
                <a:solidFill>
                  <a:schemeClr val="bg1"/>
                </a:solidFill>
              </a:rPr>
              <a:t>. . . . O</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输出 </a:t>
            </a:r>
            <a:r>
              <a:rPr lang="en-US" altLang="zh-CN" sz="2400" dirty="0">
                <a:solidFill>
                  <a:schemeClr val="bg1"/>
                </a:solidFill>
              </a:rPr>
              <a:t>12</a:t>
            </a:r>
            <a:endParaRPr lang="en-US" altLang="zh-CN" sz="2400" dirty="0">
              <a:solidFill>
                <a:schemeClr val="bg1"/>
              </a:solidFill>
            </a:endParaRPr>
          </a:p>
          <a:p>
            <a:endParaRPr lang="en-US" altLang="zh-CN" sz="24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广度优先搜索</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678974" y="1112830"/>
            <a:ext cx="10322388" cy="6001643"/>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4</a:t>
            </a:r>
            <a:r>
              <a:rPr lang="zh-CN" altLang="en-US" sz="2400" dirty="0">
                <a:solidFill>
                  <a:schemeClr val="bg1"/>
                </a:solidFill>
              </a:rPr>
              <a:t>：飞天迷宫</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思路：</a:t>
            </a:r>
            <a:endParaRPr lang="en-US" altLang="zh-CN" sz="2400" dirty="0">
              <a:solidFill>
                <a:schemeClr val="bg1"/>
              </a:solidFill>
            </a:endParaRPr>
          </a:p>
          <a:p>
            <a:r>
              <a:rPr lang="zh-CN" altLang="en-US" sz="2400" dirty="0">
                <a:solidFill>
                  <a:schemeClr val="bg1"/>
                </a:solidFill>
              </a:rPr>
              <a:t>状态是什么？</a:t>
            </a:r>
            <a:endParaRPr lang="en-US" altLang="zh-CN" sz="2400" dirty="0">
              <a:solidFill>
                <a:schemeClr val="bg1"/>
              </a:solidFill>
            </a:endParaRPr>
          </a:p>
          <a:p>
            <a:r>
              <a:rPr lang="zh-CN" altLang="en-US" sz="2400" dirty="0">
                <a:solidFill>
                  <a:schemeClr val="bg1"/>
                </a:solidFill>
              </a:rPr>
              <a:t>（</a:t>
            </a:r>
            <a:r>
              <a:rPr lang="en-US" altLang="zh-CN" sz="2400" dirty="0" err="1">
                <a:solidFill>
                  <a:schemeClr val="bg1"/>
                </a:solidFill>
              </a:rPr>
              <a:t>x,y,sum,last</a:t>
            </a:r>
            <a:r>
              <a:rPr lang="zh-CN" altLang="en-US" sz="2400" dirty="0">
                <a:solidFill>
                  <a:schemeClr val="bg1"/>
                </a:solidFill>
              </a:rPr>
              <a:t>）</a:t>
            </a:r>
            <a:endParaRPr lang="en-US" altLang="zh-CN" sz="2400" dirty="0">
              <a:solidFill>
                <a:schemeClr val="bg1"/>
              </a:solidFill>
            </a:endParaRPr>
          </a:p>
          <a:p>
            <a:r>
              <a:rPr lang="en-US" altLang="zh-CN" sz="2400" dirty="0" err="1">
                <a:solidFill>
                  <a:schemeClr val="bg1"/>
                </a:solidFill>
              </a:rPr>
              <a:t>xy</a:t>
            </a:r>
            <a:r>
              <a:rPr lang="zh-CN" altLang="en-US" sz="2400" dirty="0">
                <a:solidFill>
                  <a:schemeClr val="bg1"/>
                </a:solidFill>
              </a:rPr>
              <a:t>是所在的坐标，</a:t>
            </a:r>
            <a:r>
              <a:rPr lang="en-US" altLang="zh-CN" sz="2400" dirty="0">
                <a:solidFill>
                  <a:schemeClr val="bg1"/>
                </a:solidFill>
              </a:rPr>
              <a:t>sum</a:t>
            </a:r>
            <a:r>
              <a:rPr lang="zh-CN" altLang="en-US" sz="2400" dirty="0">
                <a:solidFill>
                  <a:schemeClr val="bg1"/>
                </a:solidFill>
              </a:rPr>
              <a:t>是目前得到的气球的数量，</a:t>
            </a:r>
            <a:r>
              <a:rPr lang="en-US" altLang="zh-CN" sz="2400" dirty="0">
                <a:solidFill>
                  <a:schemeClr val="bg1"/>
                </a:solidFill>
              </a:rPr>
              <a:t>last</a:t>
            </a:r>
            <a:r>
              <a:rPr lang="zh-CN" altLang="en-US" sz="2400" dirty="0">
                <a:solidFill>
                  <a:schemeClr val="bg1"/>
                </a:solidFill>
              </a:rPr>
              <a:t>是最近的一个气球是从哪个店里拿来的</a:t>
            </a:r>
            <a:endParaRPr lang="en-US" altLang="zh-CN" sz="2400" dirty="0">
              <a:solidFill>
                <a:schemeClr val="bg1"/>
              </a:solidFill>
            </a:endParaRPr>
          </a:p>
          <a:p>
            <a:r>
              <a:rPr lang="zh-CN" altLang="en-US" sz="2400" dirty="0">
                <a:solidFill>
                  <a:schemeClr val="bg1"/>
                </a:solidFill>
              </a:rPr>
              <a:t>（</a:t>
            </a:r>
            <a:r>
              <a:rPr lang="en-US" altLang="zh-CN" sz="2400" dirty="0" err="1">
                <a:solidFill>
                  <a:schemeClr val="bg1"/>
                </a:solidFill>
              </a:rPr>
              <a:t>x,y,sum,last</a:t>
            </a:r>
            <a:r>
              <a:rPr lang="zh-CN" altLang="en-US" sz="2400" dirty="0">
                <a:solidFill>
                  <a:schemeClr val="bg1"/>
                </a:solidFill>
              </a:rPr>
              <a:t>） </a:t>
            </a:r>
            <a:r>
              <a:rPr lang="en-US" altLang="zh-CN" sz="2400" dirty="0">
                <a:solidFill>
                  <a:schemeClr val="bg1"/>
                </a:solidFill>
              </a:rPr>
              <a:t>——</a:t>
            </a:r>
            <a:r>
              <a:rPr lang="zh-CN" altLang="en-US" sz="2400" dirty="0">
                <a:solidFill>
                  <a:schemeClr val="bg1"/>
                </a:solidFill>
              </a:rPr>
              <a:t>（</a:t>
            </a:r>
            <a:r>
              <a:rPr lang="en-US" altLang="zh-CN" sz="2400" dirty="0" err="1">
                <a:solidFill>
                  <a:schemeClr val="bg1"/>
                </a:solidFill>
              </a:rPr>
              <a:t>x’,y’,sum’,last</a:t>
            </a:r>
            <a:r>
              <a:rPr lang="en-US" altLang="zh-CN" sz="2400" dirty="0">
                <a:solidFill>
                  <a:schemeClr val="bg1"/>
                </a:solidFill>
              </a:rPr>
              <a:t>’</a:t>
            </a:r>
            <a:r>
              <a:rPr lang="zh-CN" altLang="en-US" sz="2400" dirty="0">
                <a:solidFill>
                  <a:schemeClr val="bg1"/>
                </a:solidFill>
              </a:rPr>
              <a:t>）</a:t>
            </a:r>
            <a:endParaRPr lang="en-US" altLang="zh-CN" sz="2400" dirty="0">
              <a:solidFill>
                <a:schemeClr val="bg1"/>
              </a:solidFill>
            </a:endParaRPr>
          </a:p>
          <a:p>
            <a:r>
              <a:rPr lang="zh-CN" altLang="en-US" sz="2400" dirty="0">
                <a:solidFill>
                  <a:schemeClr val="bg1"/>
                </a:solidFill>
              </a:rPr>
              <a:t>如果</a:t>
            </a:r>
            <a:r>
              <a:rPr lang="en-US" altLang="zh-CN" sz="2400" dirty="0" err="1">
                <a:solidFill>
                  <a:schemeClr val="bg1"/>
                </a:solidFill>
              </a:rPr>
              <a:t>x’y</a:t>
            </a:r>
            <a:r>
              <a:rPr lang="en-US" altLang="zh-CN" sz="2400" dirty="0">
                <a:solidFill>
                  <a:schemeClr val="bg1"/>
                </a:solidFill>
              </a:rPr>
              <a:t>’</a:t>
            </a:r>
            <a:r>
              <a:rPr lang="zh-CN" altLang="en-US" sz="2400" dirty="0">
                <a:solidFill>
                  <a:schemeClr val="bg1"/>
                </a:solidFill>
              </a:rPr>
              <a:t>是一个气球店且不是上一个气球店那么 </a:t>
            </a:r>
            <a:r>
              <a:rPr lang="en-US" altLang="zh-CN" sz="2400" dirty="0">
                <a:solidFill>
                  <a:schemeClr val="bg1"/>
                </a:solidFill>
              </a:rPr>
              <a:t>sum’=sum+1</a:t>
            </a:r>
            <a:r>
              <a:rPr lang="zh-CN" altLang="en-US" sz="2400" dirty="0">
                <a:solidFill>
                  <a:schemeClr val="bg1"/>
                </a:solidFill>
              </a:rPr>
              <a:t>，</a:t>
            </a:r>
            <a:r>
              <a:rPr lang="en-US" altLang="zh-CN" sz="2400" dirty="0">
                <a:solidFill>
                  <a:schemeClr val="bg1"/>
                </a:solidFill>
              </a:rPr>
              <a:t>last’</a:t>
            </a:r>
            <a:r>
              <a:rPr lang="zh-CN" altLang="en-US" sz="2400" dirty="0">
                <a:solidFill>
                  <a:schemeClr val="bg1"/>
                </a:solidFill>
              </a:rPr>
              <a:t>应该为当前气球店编号 </a:t>
            </a:r>
            <a:r>
              <a:rPr lang="en-US" altLang="zh-CN" sz="2400" dirty="0">
                <a:solidFill>
                  <a:schemeClr val="bg1"/>
                </a:solidFill>
              </a:rPr>
              <a:t> </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一个很有趣的新想法</a:t>
            </a:r>
            <a:endParaRPr lang="en-US" altLang="zh-CN" sz="2400" dirty="0">
              <a:solidFill>
                <a:schemeClr val="bg1"/>
              </a:solidFill>
            </a:endParaRPr>
          </a:p>
          <a:p>
            <a:r>
              <a:rPr lang="zh-CN" altLang="en-US" sz="2400" dirty="0">
                <a:solidFill>
                  <a:schemeClr val="bg1"/>
                </a:solidFill>
              </a:rPr>
              <a:t>可以认为地图是一个三维的，</a:t>
            </a:r>
            <a:r>
              <a:rPr lang="en-US" altLang="zh-CN" sz="2400" dirty="0">
                <a:solidFill>
                  <a:schemeClr val="bg1"/>
                </a:solidFill>
              </a:rPr>
              <a:t>sum</a:t>
            </a:r>
            <a:r>
              <a:rPr lang="zh-CN" altLang="en-US" sz="2400" dirty="0">
                <a:solidFill>
                  <a:schemeClr val="bg1"/>
                </a:solidFill>
              </a:rPr>
              <a:t>是</a:t>
            </a:r>
            <a:r>
              <a:rPr lang="en-US" altLang="zh-CN" sz="2400" dirty="0">
                <a:solidFill>
                  <a:schemeClr val="bg1"/>
                </a:solidFill>
              </a:rPr>
              <a:t>z</a:t>
            </a:r>
            <a:r>
              <a:rPr lang="zh-CN" altLang="en-US" sz="2400" dirty="0">
                <a:solidFill>
                  <a:schemeClr val="bg1"/>
                </a:solidFill>
              </a:rPr>
              <a:t>轴坐标</a:t>
            </a:r>
            <a:r>
              <a:rPr lang="en-US" altLang="zh-CN" sz="2400" dirty="0">
                <a:solidFill>
                  <a:schemeClr val="bg1"/>
                </a:solidFill>
              </a:rPr>
              <a:t>……</a:t>
            </a:r>
            <a:r>
              <a:rPr lang="zh-CN" altLang="en-US" sz="2400" dirty="0">
                <a:solidFill>
                  <a:schemeClr val="bg1"/>
                </a:solidFill>
              </a:rPr>
              <a:t>气球店认为是一个向上一层传送的传送门</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7" name="组合 56"/>
          <p:cNvGrpSpPr/>
          <p:nvPr/>
        </p:nvGrpSpPr>
        <p:grpSpPr>
          <a:xfrm>
            <a:off x="4834026" y="0"/>
            <a:ext cx="2523947" cy="4082864"/>
            <a:chOff x="5235977" y="822728"/>
            <a:chExt cx="1918967" cy="3104218"/>
          </a:xfrm>
        </p:grpSpPr>
        <p:cxnSp>
          <p:nvCxnSpPr>
            <p:cNvPr id="55" name="直接连接符 54"/>
            <p:cNvCxnSpPr/>
            <p:nvPr/>
          </p:nvCxnSpPr>
          <p:spPr>
            <a:xfrm>
              <a:off x="6195460" y="822728"/>
              <a:ext cx="0" cy="113964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3"/>
            <p:cNvGrpSpPr>
              <a:grpSpLocks noChangeAspect="1"/>
            </p:cNvGrpSpPr>
            <p:nvPr/>
          </p:nvGrpSpPr>
          <p:grpSpPr bwMode="auto">
            <a:xfrm flipV="1">
              <a:off x="5235977" y="1946145"/>
              <a:ext cx="1918967" cy="1980801"/>
              <a:chOff x="2202" y="1163"/>
              <a:chExt cx="1800" cy="1858"/>
            </a:xfrm>
          </p:grpSpPr>
          <p:sp>
            <p:nvSpPr>
              <p:cNvPr id="20"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07" name="Text Box 3"/>
          <p:cNvSpPr>
            <a:spLocks noChangeArrowheads="1"/>
          </p:cNvSpPr>
          <p:nvPr/>
        </p:nvSpPr>
        <p:spPr bwMode="auto">
          <a:xfrm>
            <a:off x="5455193" y="2523429"/>
            <a:ext cx="1253586" cy="646331"/>
          </a:xfrm>
          <a:prstGeom prst="rect">
            <a:avLst/>
          </a:prstGeom>
        </p:spPr>
        <p:txBody>
          <a:bodyPr wrap="square">
            <a:spAutoFit/>
          </a:bodyPr>
          <a:lstStyle/>
          <a:p>
            <a:pPr algn="ctr">
              <a:spcBef>
                <a:spcPct val="0"/>
              </a:spcBef>
            </a:pPr>
            <a:r>
              <a:rPr lang="en-US" altLang="zh-CN" sz="3600" dirty="0">
                <a:solidFill>
                  <a:srgbClr val="3F3C3D"/>
                </a:solidFill>
                <a:latin typeface="微软雅黑" panose="020B0503020204020204" pitchFamily="34" charset="-122"/>
                <a:ea typeface="微软雅黑" panose="020B0503020204020204" pitchFamily="34" charset="-122"/>
                <a:sym typeface="Calibri" panose="020F0502020204030204" pitchFamily="34" charset="0"/>
              </a:rPr>
              <a:t>03</a:t>
            </a:r>
            <a:endParaRPr lang="zh-CN" altLang="en-US" sz="1600" dirty="0">
              <a:solidFill>
                <a:srgbClr val="3F3C3D"/>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4350668" y="4528854"/>
            <a:ext cx="3545903" cy="460375"/>
          </a:xfrm>
          <a:prstGeom prst="rect">
            <a:avLst/>
          </a:prstGeom>
          <a:noFill/>
        </p:spPr>
        <p:txBody>
          <a:bodyPr wrap="square" rtlCol="0">
            <a:spAutoFit/>
          </a:bodyPr>
          <a:lstStyle/>
          <a:p>
            <a:pPr algn="ctr"/>
            <a:r>
              <a:rPr lang="zh-CN" altLang="en-US" sz="2400" dirty="0">
                <a:solidFill>
                  <a:srgbClr val="EF9E20"/>
                </a:solidFill>
                <a:latin typeface="微软雅黑" panose="020B0503020204020204" pitchFamily="34" charset="-122"/>
                <a:ea typeface="微软雅黑" panose="020B0503020204020204" pitchFamily="34" charset="-122"/>
              </a:rPr>
              <a:t>递归与回溯</a:t>
            </a:r>
            <a:endParaRPr lang="zh-CN" altLang="en-US" sz="2400" dirty="0">
              <a:solidFill>
                <a:srgbClr val="EF9E2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754228" y="-37665"/>
            <a:ext cx="1336979" cy="3296474"/>
            <a:chOff x="1838228" y="-837066"/>
            <a:chExt cx="2469610" cy="6089099"/>
          </a:xfrm>
        </p:grpSpPr>
        <p:grpSp>
          <p:nvGrpSpPr>
            <p:cNvPr id="32" name="Group 4"/>
            <p:cNvGrpSpPr>
              <a:grpSpLocks noChangeAspect="1"/>
            </p:cNvGrpSpPr>
            <p:nvPr/>
          </p:nvGrpSpPr>
          <p:grpSpPr bwMode="auto">
            <a:xfrm>
              <a:off x="1838228" y="1605966"/>
              <a:ext cx="2469610" cy="3646067"/>
              <a:chOff x="2502" y="1335"/>
              <a:chExt cx="1037" cy="1531"/>
            </a:xfrm>
          </p:grpSpPr>
          <p:sp>
            <p:nvSpPr>
              <p:cNvPr id="34"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33" name="直接连接符 32"/>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967967" y="0"/>
            <a:ext cx="843057" cy="2508079"/>
            <a:chOff x="1838228" y="-2094998"/>
            <a:chExt cx="2469610" cy="7347031"/>
          </a:xfrm>
        </p:grpSpPr>
        <p:grpSp>
          <p:nvGrpSpPr>
            <p:cNvPr id="99" name="Group 4"/>
            <p:cNvGrpSpPr>
              <a:grpSpLocks noChangeAspect="1"/>
            </p:cNvGrpSpPr>
            <p:nvPr/>
          </p:nvGrpSpPr>
          <p:grpSpPr bwMode="auto">
            <a:xfrm>
              <a:off x="1838228" y="1605966"/>
              <a:ext cx="2469610" cy="3646067"/>
              <a:chOff x="2502" y="1335"/>
              <a:chExt cx="1037" cy="1531"/>
            </a:xfrm>
          </p:grpSpPr>
          <p:sp>
            <p:nvSpPr>
              <p:cNvPr id="10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100" name="直接连接符 99"/>
            <p:cNvCxnSpPr/>
            <p:nvPr/>
          </p:nvCxnSpPr>
          <p:spPr>
            <a:xfrm>
              <a:off x="3052790" y="-2094998"/>
              <a:ext cx="0" cy="370096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348668" y="-37665"/>
            <a:ext cx="654587" cy="1613959"/>
            <a:chOff x="1838228" y="-837066"/>
            <a:chExt cx="2469610" cy="6089099"/>
          </a:xfrm>
        </p:grpSpPr>
        <p:grpSp>
          <p:nvGrpSpPr>
            <p:cNvPr id="59" name="Group 4"/>
            <p:cNvGrpSpPr>
              <a:grpSpLocks noChangeAspect="1"/>
            </p:cNvGrpSpPr>
            <p:nvPr/>
          </p:nvGrpSpPr>
          <p:grpSpPr bwMode="auto">
            <a:xfrm>
              <a:off x="1838228" y="1605966"/>
              <a:ext cx="2469610" cy="3646067"/>
              <a:chOff x="2502" y="1335"/>
              <a:chExt cx="1037" cy="1531"/>
            </a:xfrm>
          </p:grpSpPr>
          <p:sp>
            <p:nvSpPr>
              <p:cNvPr id="61"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0" name="直接连接符 59"/>
            <p:cNvCxnSpPr/>
            <p:nvPr/>
          </p:nvCxnSpPr>
          <p:spPr>
            <a:xfrm>
              <a:off x="3052789" y="-837066"/>
              <a:ext cx="0" cy="244303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9765813" y="-141402"/>
            <a:ext cx="1035710" cy="3518561"/>
            <a:chOff x="1838228" y="-3137823"/>
            <a:chExt cx="2469610" cy="8389856"/>
          </a:xfrm>
        </p:grpSpPr>
        <p:grpSp>
          <p:nvGrpSpPr>
            <p:cNvPr id="68" name="Group 4"/>
            <p:cNvGrpSpPr>
              <a:grpSpLocks noChangeAspect="1"/>
            </p:cNvGrpSpPr>
            <p:nvPr/>
          </p:nvGrpSpPr>
          <p:grpSpPr bwMode="auto">
            <a:xfrm>
              <a:off x="1838228" y="1605966"/>
              <a:ext cx="2469610" cy="3646067"/>
              <a:chOff x="2502" y="1335"/>
              <a:chExt cx="1037" cy="1531"/>
            </a:xfrm>
          </p:grpSpPr>
          <p:sp>
            <p:nvSpPr>
              <p:cNvPr id="70" name="Freeform 5"/>
              <p:cNvSpPr>
                <a:spLocks noEditPoints="1"/>
              </p:cNvSpPr>
              <p:nvPr/>
            </p:nvSpPr>
            <p:spPr bwMode="auto">
              <a:xfrm>
                <a:off x="2752" y="1845"/>
                <a:ext cx="539" cy="603"/>
              </a:xfrm>
              <a:custGeom>
                <a:avLst/>
                <a:gdLst>
                  <a:gd name="T0" fmla="*/ 13 w 227"/>
                  <a:gd name="T1" fmla="*/ 246 h 254"/>
                  <a:gd name="T2" fmla="*/ 55 w 227"/>
                  <a:gd name="T3" fmla="*/ 236 h 254"/>
                  <a:gd name="T4" fmla="*/ 70 w 227"/>
                  <a:gd name="T5" fmla="*/ 206 h 254"/>
                  <a:gd name="T6" fmla="*/ 92 w 227"/>
                  <a:gd name="T7" fmla="*/ 209 h 254"/>
                  <a:gd name="T8" fmla="*/ 80 w 227"/>
                  <a:gd name="T9" fmla="*/ 229 h 254"/>
                  <a:gd name="T10" fmla="*/ 113 w 227"/>
                  <a:gd name="T11" fmla="*/ 254 h 254"/>
                  <a:gd name="T12" fmla="*/ 146 w 227"/>
                  <a:gd name="T13" fmla="*/ 229 h 254"/>
                  <a:gd name="T14" fmla="*/ 135 w 227"/>
                  <a:gd name="T15" fmla="*/ 209 h 254"/>
                  <a:gd name="T16" fmla="*/ 157 w 227"/>
                  <a:gd name="T17" fmla="*/ 206 h 254"/>
                  <a:gd name="T18" fmla="*/ 172 w 227"/>
                  <a:gd name="T19" fmla="*/ 236 h 254"/>
                  <a:gd name="T20" fmla="*/ 213 w 227"/>
                  <a:gd name="T21" fmla="*/ 246 h 254"/>
                  <a:gd name="T22" fmla="*/ 224 w 227"/>
                  <a:gd name="T23" fmla="*/ 223 h 254"/>
                  <a:gd name="T24" fmla="*/ 204 w 227"/>
                  <a:gd name="T25" fmla="*/ 198 h 254"/>
                  <a:gd name="T26" fmla="*/ 169 w 227"/>
                  <a:gd name="T27" fmla="*/ 189 h 254"/>
                  <a:gd name="T28" fmla="*/ 153 w 227"/>
                  <a:gd name="T29" fmla="*/ 8 h 254"/>
                  <a:gd name="T30" fmla="*/ 144 w 227"/>
                  <a:gd name="T31" fmla="*/ 0 h 254"/>
                  <a:gd name="T32" fmla="*/ 136 w 227"/>
                  <a:gd name="T33" fmla="*/ 9 h 254"/>
                  <a:gd name="T34" fmla="*/ 152 w 227"/>
                  <a:gd name="T35" fmla="*/ 189 h 254"/>
                  <a:gd name="T36" fmla="*/ 120 w 227"/>
                  <a:gd name="T37" fmla="*/ 195 h 254"/>
                  <a:gd name="T38" fmla="*/ 113 w 227"/>
                  <a:gd name="T39" fmla="*/ 198 h 254"/>
                  <a:gd name="T40" fmla="*/ 106 w 227"/>
                  <a:gd name="T41" fmla="*/ 195 h 254"/>
                  <a:gd name="T42" fmla="*/ 75 w 227"/>
                  <a:gd name="T43" fmla="*/ 189 h 254"/>
                  <a:gd name="T44" fmla="*/ 90 w 227"/>
                  <a:gd name="T45" fmla="*/ 9 h 254"/>
                  <a:gd name="T46" fmla="*/ 82 w 227"/>
                  <a:gd name="T47" fmla="*/ 0 h 254"/>
                  <a:gd name="T48" fmla="*/ 73 w 227"/>
                  <a:gd name="T49" fmla="*/ 8 h 254"/>
                  <a:gd name="T50" fmla="*/ 57 w 227"/>
                  <a:gd name="T51" fmla="*/ 189 h 254"/>
                  <a:gd name="T52" fmla="*/ 23 w 227"/>
                  <a:gd name="T53" fmla="*/ 198 h 254"/>
                  <a:gd name="T54" fmla="*/ 2 w 227"/>
                  <a:gd name="T55" fmla="*/ 223 h 254"/>
                  <a:gd name="T56" fmla="*/ 13 w 227"/>
                  <a:gd name="T57" fmla="*/ 246 h 254"/>
                  <a:gd name="T58" fmla="*/ 196 w 227"/>
                  <a:gd name="T59" fmla="*/ 213 h 254"/>
                  <a:gd name="T60" fmla="*/ 208 w 227"/>
                  <a:gd name="T61" fmla="*/ 227 h 254"/>
                  <a:gd name="T62" fmla="*/ 205 w 227"/>
                  <a:gd name="T63" fmla="*/ 231 h 254"/>
                  <a:gd name="T64" fmla="*/ 184 w 227"/>
                  <a:gd name="T65" fmla="*/ 224 h 254"/>
                  <a:gd name="T66" fmla="*/ 174 w 227"/>
                  <a:gd name="T67" fmla="*/ 206 h 254"/>
                  <a:gd name="T68" fmla="*/ 196 w 227"/>
                  <a:gd name="T69" fmla="*/ 213 h 254"/>
                  <a:gd name="T70" fmla="*/ 113 w 227"/>
                  <a:gd name="T71" fmla="*/ 217 h 254"/>
                  <a:gd name="T72" fmla="*/ 129 w 227"/>
                  <a:gd name="T73" fmla="*/ 228 h 254"/>
                  <a:gd name="T74" fmla="*/ 113 w 227"/>
                  <a:gd name="T75" fmla="*/ 237 h 254"/>
                  <a:gd name="T76" fmla="*/ 97 w 227"/>
                  <a:gd name="T77" fmla="*/ 228 h 254"/>
                  <a:gd name="T78" fmla="*/ 113 w 227"/>
                  <a:gd name="T79" fmla="*/ 217 h 254"/>
                  <a:gd name="T80" fmla="*/ 31 w 227"/>
                  <a:gd name="T81" fmla="*/ 213 h 254"/>
                  <a:gd name="T82" fmla="*/ 52 w 227"/>
                  <a:gd name="T83" fmla="*/ 206 h 254"/>
                  <a:gd name="T84" fmla="*/ 42 w 227"/>
                  <a:gd name="T85" fmla="*/ 224 h 254"/>
                  <a:gd name="T86" fmla="*/ 22 w 227"/>
                  <a:gd name="T87" fmla="*/ 231 h 254"/>
                  <a:gd name="T88" fmla="*/ 19 w 227"/>
                  <a:gd name="T89" fmla="*/ 227 h 254"/>
                  <a:gd name="T90" fmla="*/ 31 w 227"/>
                  <a:gd name="T9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54">
                    <a:moveTo>
                      <a:pt x="13" y="246"/>
                    </a:moveTo>
                    <a:cubicBezTo>
                      <a:pt x="23" y="251"/>
                      <a:pt x="40" y="252"/>
                      <a:pt x="55" y="236"/>
                    </a:cubicBezTo>
                    <a:cubicBezTo>
                      <a:pt x="61" y="229"/>
                      <a:pt x="66" y="219"/>
                      <a:pt x="70" y="206"/>
                    </a:cubicBezTo>
                    <a:cubicBezTo>
                      <a:pt x="77" y="206"/>
                      <a:pt x="85" y="207"/>
                      <a:pt x="92" y="209"/>
                    </a:cubicBezTo>
                    <a:cubicBezTo>
                      <a:pt x="81" y="216"/>
                      <a:pt x="80" y="225"/>
                      <a:pt x="80" y="229"/>
                    </a:cubicBezTo>
                    <a:cubicBezTo>
                      <a:pt x="81" y="241"/>
                      <a:pt x="96" y="254"/>
                      <a:pt x="113" y="254"/>
                    </a:cubicBezTo>
                    <a:cubicBezTo>
                      <a:pt x="130" y="254"/>
                      <a:pt x="145" y="241"/>
                      <a:pt x="146" y="229"/>
                    </a:cubicBezTo>
                    <a:cubicBezTo>
                      <a:pt x="146" y="225"/>
                      <a:pt x="145" y="216"/>
                      <a:pt x="135" y="209"/>
                    </a:cubicBezTo>
                    <a:cubicBezTo>
                      <a:pt x="142" y="207"/>
                      <a:pt x="149" y="206"/>
                      <a:pt x="157" y="206"/>
                    </a:cubicBezTo>
                    <a:cubicBezTo>
                      <a:pt x="161" y="219"/>
                      <a:pt x="166" y="229"/>
                      <a:pt x="172" y="236"/>
                    </a:cubicBezTo>
                    <a:cubicBezTo>
                      <a:pt x="187" y="252"/>
                      <a:pt x="203" y="251"/>
                      <a:pt x="213" y="246"/>
                    </a:cubicBezTo>
                    <a:cubicBezTo>
                      <a:pt x="222" y="241"/>
                      <a:pt x="227" y="232"/>
                      <a:pt x="224" y="223"/>
                    </a:cubicBezTo>
                    <a:cubicBezTo>
                      <a:pt x="221" y="212"/>
                      <a:pt x="214" y="204"/>
                      <a:pt x="204" y="198"/>
                    </a:cubicBezTo>
                    <a:cubicBezTo>
                      <a:pt x="194" y="192"/>
                      <a:pt x="182" y="190"/>
                      <a:pt x="169" y="189"/>
                    </a:cubicBezTo>
                    <a:cubicBezTo>
                      <a:pt x="158" y="147"/>
                      <a:pt x="154" y="36"/>
                      <a:pt x="153" y="8"/>
                    </a:cubicBezTo>
                    <a:cubicBezTo>
                      <a:pt x="153" y="4"/>
                      <a:pt x="149" y="0"/>
                      <a:pt x="144" y="0"/>
                    </a:cubicBezTo>
                    <a:cubicBezTo>
                      <a:pt x="140" y="0"/>
                      <a:pt x="136" y="4"/>
                      <a:pt x="136" y="9"/>
                    </a:cubicBezTo>
                    <a:cubicBezTo>
                      <a:pt x="137" y="19"/>
                      <a:pt x="139" y="138"/>
                      <a:pt x="152" y="189"/>
                    </a:cubicBezTo>
                    <a:cubicBezTo>
                      <a:pt x="141" y="190"/>
                      <a:pt x="130" y="192"/>
                      <a:pt x="120" y="195"/>
                    </a:cubicBezTo>
                    <a:cubicBezTo>
                      <a:pt x="118" y="196"/>
                      <a:pt x="116" y="197"/>
                      <a:pt x="113" y="198"/>
                    </a:cubicBezTo>
                    <a:cubicBezTo>
                      <a:pt x="111" y="197"/>
                      <a:pt x="109" y="196"/>
                      <a:pt x="106" y="195"/>
                    </a:cubicBezTo>
                    <a:cubicBezTo>
                      <a:pt x="97" y="192"/>
                      <a:pt x="86" y="190"/>
                      <a:pt x="75" y="189"/>
                    </a:cubicBezTo>
                    <a:cubicBezTo>
                      <a:pt x="88" y="138"/>
                      <a:pt x="90" y="19"/>
                      <a:pt x="90" y="9"/>
                    </a:cubicBezTo>
                    <a:cubicBezTo>
                      <a:pt x="90" y="4"/>
                      <a:pt x="87" y="0"/>
                      <a:pt x="82" y="0"/>
                    </a:cubicBezTo>
                    <a:cubicBezTo>
                      <a:pt x="77" y="0"/>
                      <a:pt x="74" y="4"/>
                      <a:pt x="73" y="8"/>
                    </a:cubicBezTo>
                    <a:cubicBezTo>
                      <a:pt x="73" y="36"/>
                      <a:pt x="68" y="147"/>
                      <a:pt x="57" y="189"/>
                    </a:cubicBezTo>
                    <a:cubicBezTo>
                      <a:pt x="45" y="190"/>
                      <a:pt x="33" y="192"/>
                      <a:pt x="23" y="198"/>
                    </a:cubicBezTo>
                    <a:cubicBezTo>
                      <a:pt x="12" y="204"/>
                      <a:pt x="5" y="212"/>
                      <a:pt x="2" y="223"/>
                    </a:cubicBezTo>
                    <a:cubicBezTo>
                      <a:pt x="0" y="232"/>
                      <a:pt x="4" y="241"/>
                      <a:pt x="13" y="246"/>
                    </a:cubicBezTo>
                    <a:moveTo>
                      <a:pt x="196" y="213"/>
                    </a:moveTo>
                    <a:cubicBezTo>
                      <a:pt x="202" y="216"/>
                      <a:pt x="206" y="221"/>
                      <a:pt x="208" y="227"/>
                    </a:cubicBezTo>
                    <a:cubicBezTo>
                      <a:pt x="208" y="228"/>
                      <a:pt x="207" y="230"/>
                      <a:pt x="205" y="231"/>
                    </a:cubicBezTo>
                    <a:cubicBezTo>
                      <a:pt x="201" y="234"/>
                      <a:pt x="193" y="233"/>
                      <a:pt x="184" y="224"/>
                    </a:cubicBezTo>
                    <a:cubicBezTo>
                      <a:pt x="181" y="220"/>
                      <a:pt x="177" y="214"/>
                      <a:pt x="174" y="206"/>
                    </a:cubicBezTo>
                    <a:cubicBezTo>
                      <a:pt x="182" y="207"/>
                      <a:pt x="190" y="209"/>
                      <a:pt x="196" y="213"/>
                    </a:cubicBezTo>
                    <a:moveTo>
                      <a:pt x="113" y="217"/>
                    </a:moveTo>
                    <a:cubicBezTo>
                      <a:pt x="125" y="221"/>
                      <a:pt x="129" y="226"/>
                      <a:pt x="129" y="228"/>
                    </a:cubicBezTo>
                    <a:cubicBezTo>
                      <a:pt x="129" y="231"/>
                      <a:pt x="120" y="237"/>
                      <a:pt x="113" y="237"/>
                    </a:cubicBezTo>
                    <a:cubicBezTo>
                      <a:pt x="106" y="237"/>
                      <a:pt x="97" y="231"/>
                      <a:pt x="97" y="228"/>
                    </a:cubicBezTo>
                    <a:cubicBezTo>
                      <a:pt x="97" y="226"/>
                      <a:pt x="101" y="221"/>
                      <a:pt x="113" y="217"/>
                    </a:cubicBezTo>
                    <a:moveTo>
                      <a:pt x="31" y="213"/>
                    </a:moveTo>
                    <a:cubicBezTo>
                      <a:pt x="37" y="209"/>
                      <a:pt x="44" y="207"/>
                      <a:pt x="52" y="206"/>
                    </a:cubicBezTo>
                    <a:cubicBezTo>
                      <a:pt x="49" y="214"/>
                      <a:pt x="46" y="220"/>
                      <a:pt x="42" y="224"/>
                    </a:cubicBezTo>
                    <a:cubicBezTo>
                      <a:pt x="34" y="233"/>
                      <a:pt x="26" y="234"/>
                      <a:pt x="22" y="231"/>
                    </a:cubicBezTo>
                    <a:cubicBezTo>
                      <a:pt x="20" y="230"/>
                      <a:pt x="18" y="228"/>
                      <a:pt x="19" y="227"/>
                    </a:cubicBezTo>
                    <a:cubicBezTo>
                      <a:pt x="20" y="221"/>
                      <a:pt x="24" y="216"/>
                      <a:pt x="31" y="213"/>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6"/>
              <p:cNvSpPr/>
              <p:nvPr/>
            </p:nvSpPr>
            <p:spPr bwMode="auto">
              <a:xfrm>
                <a:off x="2740" y="1753"/>
                <a:ext cx="544" cy="92"/>
              </a:xfrm>
              <a:custGeom>
                <a:avLst/>
                <a:gdLst>
                  <a:gd name="T0" fmla="*/ 0 w 229"/>
                  <a:gd name="T1" fmla="*/ 19 h 39"/>
                  <a:gd name="T2" fmla="*/ 20 w 229"/>
                  <a:gd name="T3" fmla="*/ 0 h 39"/>
                  <a:gd name="T4" fmla="*/ 209 w 229"/>
                  <a:gd name="T5" fmla="*/ 0 h 39"/>
                  <a:gd name="T6" fmla="*/ 229 w 229"/>
                  <a:gd name="T7" fmla="*/ 19 h 39"/>
                  <a:gd name="T8" fmla="*/ 209 w 229"/>
                  <a:gd name="T9" fmla="*/ 39 h 39"/>
                  <a:gd name="T10" fmla="*/ 20 w 229"/>
                  <a:gd name="T11" fmla="*/ 39 h 39"/>
                  <a:gd name="T12" fmla="*/ 0 w 229"/>
                  <a:gd name="T13" fmla="*/ 19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19"/>
                    </a:moveTo>
                    <a:cubicBezTo>
                      <a:pt x="0" y="9"/>
                      <a:pt x="9" y="0"/>
                      <a:pt x="20" y="0"/>
                    </a:cubicBezTo>
                    <a:cubicBezTo>
                      <a:pt x="209" y="0"/>
                      <a:pt x="209" y="0"/>
                      <a:pt x="209" y="0"/>
                    </a:cubicBezTo>
                    <a:cubicBezTo>
                      <a:pt x="220" y="0"/>
                      <a:pt x="229" y="9"/>
                      <a:pt x="229" y="19"/>
                    </a:cubicBezTo>
                    <a:cubicBezTo>
                      <a:pt x="229" y="30"/>
                      <a:pt x="220" y="39"/>
                      <a:pt x="209" y="39"/>
                    </a:cubicBezTo>
                    <a:cubicBezTo>
                      <a:pt x="20" y="39"/>
                      <a:pt x="20" y="39"/>
                      <a:pt x="20" y="39"/>
                    </a:cubicBezTo>
                    <a:cubicBezTo>
                      <a:pt x="9" y="39"/>
                      <a:pt x="0" y="30"/>
                      <a:pt x="0"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7"/>
              <p:cNvSpPr/>
              <p:nvPr/>
            </p:nvSpPr>
            <p:spPr bwMode="auto">
              <a:xfrm>
                <a:off x="2740" y="1632"/>
                <a:ext cx="544" cy="92"/>
              </a:xfrm>
              <a:custGeom>
                <a:avLst/>
                <a:gdLst>
                  <a:gd name="T0" fmla="*/ 0 w 229"/>
                  <a:gd name="T1" fmla="*/ 20 h 39"/>
                  <a:gd name="T2" fmla="*/ 20 w 229"/>
                  <a:gd name="T3" fmla="*/ 0 h 39"/>
                  <a:gd name="T4" fmla="*/ 209 w 229"/>
                  <a:gd name="T5" fmla="*/ 0 h 39"/>
                  <a:gd name="T6" fmla="*/ 229 w 229"/>
                  <a:gd name="T7" fmla="*/ 20 h 39"/>
                  <a:gd name="T8" fmla="*/ 209 w 229"/>
                  <a:gd name="T9" fmla="*/ 39 h 39"/>
                  <a:gd name="T10" fmla="*/ 20 w 229"/>
                  <a:gd name="T11" fmla="*/ 39 h 39"/>
                  <a:gd name="T12" fmla="*/ 0 w 229"/>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229" h="39">
                    <a:moveTo>
                      <a:pt x="0" y="20"/>
                    </a:moveTo>
                    <a:cubicBezTo>
                      <a:pt x="0" y="9"/>
                      <a:pt x="9" y="0"/>
                      <a:pt x="20" y="0"/>
                    </a:cubicBezTo>
                    <a:cubicBezTo>
                      <a:pt x="209" y="0"/>
                      <a:pt x="209" y="0"/>
                      <a:pt x="209" y="0"/>
                    </a:cubicBezTo>
                    <a:cubicBezTo>
                      <a:pt x="220" y="0"/>
                      <a:pt x="229" y="9"/>
                      <a:pt x="229" y="20"/>
                    </a:cubicBezTo>
                    <a:cubicBezTo>
                      <a:pt x="229" y="31"/>
                      <a:pt x="220" y="39"/>
                      <a:pt x="209" y="39"/>
                    </a:cubicBezTo>
                    <a:cubicBezTo>
                      <a:pt x="20" y="39"/>
                      <a:pt x="20" y="39"/>
                      <a:pt x="20" y="39"/>
                    </a:cubicBezTo>
                    <a:cubicBezTo>
                      <a:pt x="9" y="39"/>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8"/>
              <p:cNvSpPr/>
              <p:nvPr/>
            </p:nvSpPr>
            <p:spPr bwMode="auto">
              <a:xfrm>
                <a:off x="2740" y="1511"/>
                <a:ext cx="544" cy="95"/>
              </a:xfrm>
              <a:custGeom>
                <a:avLst/>
                <a:gdLst>
                  <a:gd name="T0" fmla="*/ 0 w 229"/>
                  <a:gd name="T1" fmla="*/ 20 h 40"/>
                  <a:gd name="T2" fmla="*/ 20 w 229"/>
                  <a:gd name="T3" fmla="*/ 0 h 40"/>
                  <a:gd name="T4" fmla="*/ 209 w 229"/>
                  <a:gd name="T5" fmla="*/ 0 h 40"/>
                  <a:gd name="T6" fmla="*/ 229 w 229"/>
                  <a:gd name="T7" fmla="*/ 20 h 40"/>
                  <a:gd name="T8" fmla="*/ 209 w 229"/>
                  <a:gd name="T9" fmla="*/ 40 h 40"/>
                  <a:gd name="T10" fmla="*/ 20 w 229"/>
                  <a:gd name="T11" fmla="*/ 40 h 40"/>
                  <a:gd name="T12" fmla="*/ 0 w 229"/>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229" h="40">
                    <a:moveTo>
                      <a:pt x="0" y="20"/>
                    </a:moveTo>
                    <a:cubicBezTo>
                      <a:pt x="0" y="9"/>
                      <a:pt x="9" y="0"/>
                      <a:pt x="20" y="0"/>
                    </a:cubicBezTo>
                    <a:cubicBezTo>
                      <a:pt x="209" y="0"/>
                      <a:pt x="209" y="0"/>
                      <a:pt x="209" y="0"/>
                    </a:cubicBezTo>
                    <a:cubicBezTo>
                      <a:pt x="220" y="0"/>
                      <a:pt x="229" y="9"/>
                      <a:pt x="229" y="20"/>
                    </a:cubicBezTo>
                    <a:cubicBezTo>
                      <a:pt x="229" y="31"/>
                      <a:pt x="220" y="40"/>
                      <a:pt x="209" y="40"/>
                    </a:cubicBezTo>
                    <a:cubicBezTo>
                      <a:pt x="20" y="40"/>
                      <a:pt x="20" y="40"/>
                      <a:pt x="20" y="40"/>
                    </a:cubicBezTo>
                    <a:cubicBezTo>
                      <a:pt x="9" y="40"/>
                      <a:pt x="0" y="31"/>
                      <a:pt x="0" y="20"/>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9"/>
              <p:cNvSpPr/>
              <p:nvPr/>
            </p:nvSpPr>
            <p:spPr bwMode="auto">
              <a:xfrm>
                <a:off x="2842" y="1335"/>
                <a:ext cx="340" cy="147"/>
              </a:xfrm>
              <a:custGeom>
                <a:avLst/>
                <a:gdLst>
                  <a:gd name="T0" fmla="*/ 143 w 143"/>
                  <a:gd name="T1" fmla="*/ 62 h 62"/>
                  <a:gd name="T2" fmla="*/ 143 w 143"/>
                  <a:gd name="T3" fmla="*/ 51 h 62"/>
                  <a:gd name="T4" fmla="*/ 93 w 143"/>
                  <a:gd name="T5" fmla="*/ 0 h 62"/>
                  <a:gd name="T6" fmla="*/ 51 w 143"/>
                  <a:gd name="T7" fmla="*/ 0 h 62"/>
                  <a:gd name="T8" fmla="*/ 0 w 143"/>
                  <a:gd name="T9" fmla="*/ 51 h 62"/>
                  <a:gd name="T10" fmla="*/ 0 w 143"/>
                  <a:gd name="T11" fmla="*/ 62 h 62"/>
                  <a:gd name="T12" fmla="*/ 143 w 143"/>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43" h="62">
                    <a:moveTo>
                      <a:pt x="143" y="62"/>
                    </a:moveTo>
                    <a:cubicBezTo>
                      <a:pt x="143" y="51"/>
                      <a:pt x="143" y="51"/>
                      <a:pt x="143" y="51"/>
                    </a:cubicBezTo>
                    <a:cubicBezTo>
                      <a:pt x="143" y="23"/>
                      <a:pt x="121" y="0"/>
                      <a:pt x="93" y="0"/>
                    </a:cubicBezTo>
                    <a:cubicBezTo>
                      <a:pt x="51" y="0"/>
                      <a:pt x="51" y="0"/>
                      <a:pt x="51" y="0"/>
                    </a:cubicBezTo>
                    <a:cubicBezTo>
                      <a:pt x="23" y="0"/>
                      <a:pt x="0" y="23"/>
                      <a:pt x="0" y="51"/>
                    </a:cubicBezTo>
                    <a:cubicBezTo>
                      <a:pt x="0" y="62"/>
                      <a:pt x="0" y="62"/>
                      <a:pt x="0" y="62"/>
                    </a:cubicBezTo>
                    <a:lnTo>
                      <a:pt x="143" y="62"/>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10"/>
              <p:cNvSpPr>
                <a:spLocks noEditPoints="1"/>
              </p:cNvSpPr>
              <p:nvPr/>
            </p:nvSpPr>
            <p:spPr bwMode="auto">
              <a:xfrm>
                <a:off x="2502" y="1798"/>
                <a:ext cx="1037" cy="1068"/>
              </a:xfrm>
              <a:custGeom>
                <a:avLst/>
                <a:gdLst>
                  <a:gd name="T0" fmla="*/ 218 w 436"/>
                  <a:gd name="T1" fmla="*/ 410 h 450"/>
                  <a:gd name="T2" fmla="*/ 40 w 436"/>
                  <a:gd name="T3" fmla="*/ 232 h 450"/>
                  <a:gd name="T4" fmla="*/ 122 w 436"/>
                  <a:gd name="T5" fmla="*/ 83 h 450"/>
                  <a:gd name="T6" fmla="*/ 140 w 436"/>
                  <a:gd name="T7" fmla="*/ 49 h 450"/>
                  <a:gd name="T8" fmla="*/ 140 w 436"/>
                  <a:gd name="T9" fmla="*/ 40 h 450"/>
                  <a:gd name="T10" fmla="*/ 289 w 436"/>
                  <a:gd name="T11" fmla="*/ 40 h 450"/>
                  <a:gd name="T12" fmla="*/ 289 w 436"/>
                  <a:gd name="T13" fmla="*/ 44 h 450"/>
                  <a:gd name="T14" fmla="*/ 309 w 436"/>
                  <a:gd name="T15" fmla="*/ 79 h 450"/>
                  <a:gd name="T16" fmla="*/ 396 w 436"/>
                  <a:gd name="T17" fmla="*/ 232 h 450"/>
                  <a:gd name="T18" fmla="*/ 218 w 436"/>
                  <a:gd name="T19" fmla="*/ 410 h 450"/>
                  <a:gd name="T20" fmla="*/ 218 w 436"/>
                  <a:gd name="T21" fmla="*/ 450 h 450"/>
                  <a:gd name="T22" fmla="*/ 436 w 436"/>
                  <a:gd name="T23" fmla="*/ 232 h 450"/>
                  <a:gd name="T24" fmla="*/ 329 w 436"/>
                  <a:gd name="T25" fmla="*/ 44 h 450"/>
                  <a:gd name="T26" fmla="*/ 329 w 436"/>
                  <a:gd name="T27" fmla="*/ 0 h 450"/>
                  <a:gd name="T28" fmla="*/ 100 w 436"/>
                  <a:gd name="T29" fmla="*/ 0 h 450"/>
                  <a:gd name="T30" fmla="*/ 100 w 436"/>
                  <a:gd name="T31" fmla="*/ 49 h 450"/>
                  <a:gd name="T32" fmla="*/ 0 w 436"/>
                  <a:gd name="T33" fmla="*/ 232 h 450"/>
                  <a:gd name="T34" fmla="*/ 218 w 436"/>
                  <a:gd name="T35"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450">
                    <a:moveTo>
                      <a:pt x="218" y="410"/>
                    </a:moveTo>
                    <a:cubicBezTo>
                      <a:pt x="120" y="410"/>
                      <a:pt x="40" y="330"/>
                      <a:pt x="40" y="232"/>
                    </a:cubicBezTo>
                    <a:cubicBezTo>
                      <a:pt x="40" y="172"/>
                      <a:pt x="71" y="116"/>
                      <a:pt x="122" y="83"/>
                    </a:cubicBezTo>
                    <a:cubicBezTo>
                      <a:pt x="134" y="76"/>
                      <a:pt x="140" y="63"/>
                      <a:pt x="140" y="49"/>
                    </a:cubicBezTo>
                    <a:cubicBezTo>
                      <a:pt x="140" y="40"/>
                      <a:pt x="140" y="40"/>
                      <a:pt x="140" y="40"/>
                    </a:cubicBezTo>
                    <a:cubicBezTo>
                      <a:pt x="289" y="40"/>
                      <a:pt x="289" y="40"/>
                      <a:pt x="289" y="40"/>
                    </a:cubicBezTo>
                    <a:cubicBezTo>
                      <a:pt x="289" y="44"/>
                      <a:pt x="289" y="44"/>
                      <a:pt x="289" y="44"/>
                    </a:cubicBezTo>
                    <a:cubicBezTo>
                      <a:pt x="289" y="59"/>
                      <a:pt x="297" y="72"/>
                      <a:pt x="309" y="79"/>
                    </a:cubicBezTo>
                    <a:cubicBezTo>
                      <a:pt x="363" y="111"/>
                      <a:pt x="396" y="169"/>
                      <a:pt x="396" y="232"/>
                    </a:cubicBezTo>
                    <a:cubicBezTo>
                      <a:pt x="396" y="330"/>
                      <a:pt x="316" y="410"/>
                      <a:pt x="218" y="410"/>
                    </a:cubicBezTo>
                    <a:moveTo>
                      <a:pt x="218" y="450"/>
                    </a:moveTo>
                    <a:cubicBezTo>
                      <a:pt x="339" y="450"/>
                      <a:pt x="436" y="352"/>
                      <a:pt x="436" y="232"/>
                    </a:cubicBezTo>
                    <a:cubicBezTo>
                      <a:pt x="436" y="152"/>
                      <a:pt x="393" y="82"/>
                      <a:pt x="329" y="44"/>
                    </a:cubicBezTo>
                    <a:cubicBezTo>
                      <a:pt x="329" y="0"/>
                      <a:pt x="329" y="0"/>
                      <a:pt x="329" y="0"/>
                    </a:cubicBezTo>
                    <a:cubicBezTo>
                      <a:pt x="100" y="0"/>
                      <a:pt x="100" y="0"/>
                      <a:pt x="100" y="0"/>
                    </a:cubicBezTo>
                    <a:cubicBezTo>
                      <a:pt x="100" y="49"/>
                      <a:pt x="100" y="49"/>
                      <a:pt x="100" y="49"/>
                    </a:cubicBezTo>
                    <a:cubicBezTo>
                      <a:pt x="40" y="89"/>
                      <a:pt x="0" y="156"/>
                      <a:pt x="0" y="232"/>
                    </a:cubicBezTo>
                    <a:cubicBezTo>
                      <a:pt x="0" y="352"/>
                      <a:pt x="98" y="450"/>
                      <a:pt x="218" y="450"/>
                    </a:cubicBezTo>
                  </a:path>
                </a:pathLst>
              </a:custGeom>
              <a:solidFill>
                <a:srgbClr val="E6DC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cxnSp>
          <p:nvCxnSpPr>
            <p:cNvPr id="69" name="直接连接符 68"/>
            <p:cNvCxnSpPr/>
            <p:nvPr/>
          </p:nvCxnSpPr>
          <p:spPr>
            <a:xfrm>
              <a:off x="3052789" y="-3137823"/>
              <a:ext cx="0" cy="474379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7" name="TextBox 76"/>
          <p:cNvSpPr txBox="1"/>
          <p:nvPr/>
        </p:nvSpPr>
        <p:spPr>
          <a:xfrm>
            <a:off x="1207758" y="398838"/>
            <a:ext cx="1452880" cy="39878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什么是递归</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文本占位符 22530"/>
          <p:cNvSpPr txBox="1">
            <a:spLocks noChangeArrowheads="1"/>
          </p:cNvSpPr>
          <p:nvPr/>
        </p:nvSpPr>
        <p:spPr>
          <a:xfrm>
            <a:off x="762000" y="1591310"/>
            <a:ext cx="10131425" cy="4433570"/>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solidFill>
                  <a:schemeClr val="bg1"/>
                </a:solidFill>
              </a:rPr>
              <a:t>	</a:t>
            </a:r>
            <a:r>
              <a:rPr lang="zh-CN" altLang="en-US" b="1" dirty="0">
                <a:solidFill>
                  <a:schemeClr val="bg1"/>
                </a:solidFill>
              </a:rPr>
              <a:t>程序调用自身的编程技巧称为递归（ recursion）。</a:t>
            </a:r>
            <a:endParaRPr lang="zh-CN" altLang="en-US" b="1" dirty="0">
              <a:solidFill>
                <a:schemeClr val="bg1"/>
              </a:solidFill>
            </a:endParaRPr>
          </a:p>
          <a:p>
            <a:pPr algn="l"/>
            <a:endParaRPr lang="zh-CN" altLang="en-US" b="1" dirty="0">
              <a:solidFill>
                <a:schemeClr val="bg1"/>
              </a:solidFill>
            </a:endParaRPr>
          </a:p>
          <a:p>
            <a:pPr algn="l"/>
            <a:r>
              <a:rPr lang="en-US" altLang="zh-CN" b="1" dirty="0">
                <a:solidFill>
                  <a:schemeClr val="bg1"/>
                </a:solidFill>
              </a:rPr>
              <a:t>	</a:t>
            </a:r>
            <a:r>
              <a:rPr lang="zh-CN" altLang="en-US" b="1" dirty="0">
                <a:solidFill>
                  <a:schemeClr val="bg1"/>
                </a:solidFill>
              </a:rPr>
              <a:t>递归做为一种算法在程序设计语言中广泛应用。 一个过程或函数在其定义或说明中有直接或间接调用自身的一种方法，它通常把一个大型复杂的问题层层转化为一个与原问题相似的规模较小的问题来求解，递归策略只需少量的程序就可描述出解题过程所需要的多次重复计算，大大地减少了程序的代码量。</a:t>
            </a:r>
            <a:endParaRPr lang="zh-CN" altLang="en-US" b="1" dirty="0">
              <a:solidFill>
                <a:schemeClr val="bg1"/>
              </a:solidFill>
            </a:endParaRPr>
          </a:p>
          <a:p>
            <a:pPr algn="r"/>
            <a:r>
              <a:rPr lang="zh-CN" altLang="en-US" b="1" dirty="0">
                <a:solidFill>
                  <a:schemeClr val="bg1"/>
                </a:solidFill>
              </a:rPr>
              <a:t>——摘自《百度百科》</a:t>
            </a:r>
            <a:endParaRPr lang="zh-CN" altLang="en-US" b="1" dirty="0">
              <a:solidFill>
                <a:schemeClr val="bg1"/>
              </a:solidFill>
            </a:endParaRPr>
          </a:p>
          <a:p>
            <a:pPr algn="l"/>
            <a:r>
              <a:rPr lang="en-US" altLang="zh-CN" b="1" dirty="0">
                <a:solidFill>
                  <a:schemeClr val="bg1"/>
                </a:solidFill>
              </a:rPr>
              <a:t>	</a:t>
            </a:r>
            <a:r>
              <a:rPr lang="zh-CN" altLang="en-US" b="1" dirty="0">
                <a:solidFill>
                  <a:schemeClr val="bg1"/>
                </a:solidFill>
              </a:rPr>
              <a:t>通常来说，为了描述问题的某一状态，必须用到该状态的上一个状态；而如果要描述上一个状态，又必须用到上一个状态的上一个状态…… 这样用自己来定义自己的方法就是递归。</a:t>
            </a:r>
            <a:endParaRPr lang="zh-CN" altLang="en-US" b="1"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452880" cy="39878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什么是回溯</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8" name="文本占位符 22530"/>
          <p:cNvSpPr txBox="1">
            <a:spLocks noChangeArrowheads="1"/>
          </p:cNvSpPr>
          <p:nvPr/>
        </p:nvSpPr>
        <p:spPr>
          <a:xfrm>
            <a:off x="787130" y="1604612"/>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rPr>
              <a:t>	</a:t>
            </a:r>
            <a:r>
              <a:rPr b="1" dirty="0">
                <a:solidFill>
                  <a:schemeClr val="bg1"/>
                </a:solidFill>
              </a:rPr>
              <a:t>回溯算法实际上一个类似枚举的搜索尝试过程，主要是在搜索尝试过程中寻找问题的解，当发现已不满足求解条件时，就“回溯”返回，尝试别的路径。</a:t>
            </a:r>
            <a:endParaRPr b="1" dirty="0">
              <a:solidFill>
                <a:schemeClr val="bg1"/>
              </a:solidFill>
            </a:endParaRPr>
          </a:p>
          <a:p>
            <a:pPr algn="r"/>
            <a:r>
              <a:rPr b="1" dirty="0">
                <a:solidFill>
                  <a:schemeClr val="bg1"/>
                </a:solidFill>
              </a:rPr>
              <a:t>——摘自《百度百科》</a:t>
            </a:r>
            <a:endParaRPr b="1" dirty="0">
              <a:solidFill>
                <a:schemeClr val="bg1"/>
              </a:solidFill>
            </a:endParaRPr>
          </a:p>
          <a:p>
            <a:pPr algn="r"/>
            <a:endParaRPr b="1" dirty="0">
              <a:solidFill>
                <a:schemeClr val="bg1"/>
              </a:solidFill>
            </a:endParaRPr>
          </a:p>
          <a:p>
            <a:pPr algn="l"/>
            <a:r>
              <a:rPr lang="en-US" altLang="zh-CN" b="1" dirty="0">
                <a:solidFill>
                  <a:schemeClr val="bg1"/>
                </a:solidFill>
              </a:rPr>
              <a:t>	</a:t>
            </a:r>
            <a:r>
              <a:rPr lang="zh-CN" b="1" dirty="0">
                <a:solidFill>
                  <a:schemeClr val="bg1"/>
                </a:solidFill>
              </a:rPr>
              <a:t>回溯法是一种选优搜索法，按选优条件向前搜索，以达到目标。但当探索到某一步时，发现原先选择并不优或达不到目标，就退回一步重新选择，这种走不通就退回再走的技术为回溯法。</a:t>
            </a:r>
            <a:endParaRPr lang="zh-CN" b="1" dirty="0">
              <a:solidFill>
                <a:schemeClr val="bg1"/>
              </a:solidFill>
            </a:endParaRPr>
          </a:p>
          <a:p>
            <a:pPr algn="l"/>
            <a:r>
              <a:rPr lang="en-US" altLang="zh-CN" b="1" dirty="0">
                <a:solidFill>
                  <a:schemeClr val="bg1"/>
                </a:solidFill>
              </a:rPr>
              <a:t>	</a:t>
            </a:r>
            <a:endParaRPr lang="en-US" altLang="zh-CN" b="1" dirty="0">
              <a:solidFill>
                <a:schemeClr val="bg1"/>
              </a:solidFill>
            </a:endParaRPr>
          </a:p>
          <a:p>
            <a:pPr algn="l"/>
            <a:endParaRPr lang="en-US" altLang="zh-CN" b="1"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960880" cy="39878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回溯的基本思想</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8" name="文本占位符 22530"/>
          <p:cNvSpPr txBox="1">
            <a:spLocks noChangeArrowheads="1"/>
          </p:cNvSpPr>
          <p:nvPr/>
        </p:nvSpPr>
        <p:spPr>
          <a:xfrm>
            <a:off x="1207500" y="2014822"/>
            <a:ext cx="10131425" cy="3649133"/>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rPr>
              <a:t>	</a:t>
            </a:r>
            <a:endParaRPr lang="en-US" b="1" dirty="0">
              <a:solidFill>
                <a:schemeClr val="bg1"/>
              </a:solidFill>
            </a:endParaRPr>
          </a:p>
          <a:p>
            <a:pPr algn="l"/>
            <a:r>
              <a:rPr lang="en-US" b="1" dirty="0">
                <a:solidFill>
                  <a:schemeClr val="bg1"/>
                </a:solidFill>
              </a:rPr>
              <a:t>	</a:t>
            </a:r>
            <a:r>
              <a:rPr b="1" dirty="0">
                <a:solidFill>
                  <a:schemeClr val="bg1"/>
                </a:solidFill>
              </a:rPr>
              <a:t>当前局面下，我们有若干种选择，所以我们对每一种选择进行尝试。如果发现某种选择违反了某些限定条件，此时 return；如果尝试某种选择到了最后，发现该选择是正确解，那么就将其加入到解集中。</a:t>
            </a:r>
            <a:endParaRPr b="1" dirty="0">
              <a:solidFill>
                <a:schemeClr val="bg1"/>
              </a:solidFill>
            </a:endParaRPr>
          </a:p>
          <a:p>
            <a:pPr algn="l"/>
            <a:endParaRPr b="1" dirty="0">
              <a:solidFill>
                <a:schemeClr val="bg1"/>
              </a:solidFill>
            </a:endParaRPr>
          </a:p>
          <a:p>
            <a:pPr algn="l"/>
            <a:r>
              <a:rPr lang="en-US" b="1" dirty="0">
                <a:solidFill>
                  <a:schemeClr val="bg1"/>
                </a:solidFill>
              </a:rPr>
              <a:t>	</a:t>
            </a:r>
            <a:r>
              <a:rPr b="1" dirty="0">
                <a:solidFill>
                  <a:schemeClr val="bg1"/>
                </a:solidFill>
              </a:rPr>
              <a:t>在这种思想下，我们需要清晰的找出三个要素：选择 (Options)，限制 (Restraints)，结束条件 (Termination)。</a:t>
            </a:r>
            <a:endParaRPr b="1" dirty="0">
              <a:solidFill>
                <a:schemeClr val="bg1"/>
              </a:solidFill>
            </a:endParaRPr>
          </a:p>
          <a:p>
            <a:pPr algn="l"/>
            <a:r>
              <a:rPr lang="en-US" altLang="zh-CN" b="1" dirty="0">
                <a:solidFill>
                  <a:schemeClr val="bg1"/>
                </a:solidFill>
              </a:rPr>
              <a:t>	</a:t>
            </a:r>
            <a:endParaRPr lang="en-US" altLang="zh-CN" b="1" dirty="0">
              <a:solidFill>
                <a:schemeClr val="bg1"/>
              </a:solidFill>
            </a:endParaRPr>
          </a:p>
          <a:p>
            <a:pPr algn="l"/>
            <a:endParaRPr lang="en-US" altLang="zh-CN" b="1"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32" name="Group 13"/>
          <p:cNvGrpSpPr>
            <a:grpSpLocks noChangeAspect="1"/>
          </p:cNvGrpSpPr>
          <p:nvPr/>
        </p:nvGrpSpPr>
        <p:grpSpPr bwMode="auto">
          <a:xfrm>
            <a:off x="432631" y="325315"/>
            <a:ext cx="601651" cy="621038"/>
            <a:chOff x="2202" y="1163"/>
            <a:chExt cx="1800" cy="1858"/>
          </a:xfrm>
        </p:grpSpPr>
        <p:sp>
          <p:nvSpPr>
            <p:cNvPr id="33"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207758" y="398838"/>
            <a:ext cx="1960880" cy="39878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sym typeface="+mn-ea"/>
              </a:rPr>
              <a:t>回溯的基本思想</a:t>
            </a:r>
            <a:endParaRPr lang="zh-CN" altLang="en-US" sz="2000" dirty="0">
              <a:solidFill>
                <a:srgbClr val="EF9E20"/>
              </a:solidFill>
              <a:latin typeface="微软雅黑" panose="020B0503020204020204" pitchFamily="34" charset="-122"/>
              <a:ea typeface="微软雅黑" panose="020B0503020204020204" pitchFamily="34" charset="-122"/>
              <a:sym typeface="+mn-ea"/>
            </a:endParaRPr>
          </a:p>
        </p:txBody>
      </p:sp>
      <p:sp>
        <p:nvSpPr>
          <p:cNvPr id="18" name="文本占位符 22530"/>
          <p:cNvSpPr txBox="1">
            <a:spLocks noChangeArrowheads="1"/>
          </p:cNvSpPr>
          <p:nvPr/>
        </p:nvSpPr>
        <p:spPr>
          <a:xfrm>
            <a:off x="1207500" y="2014822"/>
            <a:ext cx="10131425" cy="3649133"/>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rPr>
              <a:t>	</a:t>
            </a:r>
            <a:endParaRPr lang="en-US" b="1" dirty="0">
              <a:solidFill>
                <a:schemeClr val="bg1"/>
              </a:solidFill>
            </a:endParaRPr>
          </a:p>
          <a:p>
            <a:pPr algn="l"/>
            <a:r>
              <a:rPr lang="en-US" b="1" dirty="0">
                <a:solidFill>
                  <a:schemeClr val="bg1"/>
                </a:solidFill>
              </a:rPr>
              <a:t>	</a:t>
            </a:r>
            <a:r>
              <a:rPr b="1" dirty="0">
                <a:solidFill>
                  <a:schemeClr val="bg1"/>
                </a:solidFill>
              </a:rPr>
              <a:t>当前局面下，我们有若干种选择，所以我们对每一种选择进行尝试。如果发现某种选择违反了某些限定条件，此时 return；如果尝试某种选择到了最后，发现该选择是正确解，那么就将其加入到解集中。</a:t>
            </a:r>
            <a:endParaRPr b="1" dirty="0">
              <a:solidFill>
                <a:schemeClr val="bg1"/>
              </a:solidFill>
            </a:endParaRPr>
          </a:p>
          <a:p>
            <a:pPr algn="l"/>
            <a:endParaRPr b="1" dirty="0">
              <a:solidFill>
                <a:schemeClr val="bg1"/>
              </a:solidFill>
            </a:endParaRPr>
          </a:p>
          <a:p>
            <a:pPr algn="l"/>
            <a:r>
              <a:rPr lang="en-US" b="1" dirty="0">
                <a:solidFill>
                  <a:schemeClr val="bg1"/>
                </a:solidFill>
              </a:rPr>
              <a:t>	</a:t>
            </a:r>
            <a:r>
              <a:rPr b="1" dirty="0">
                <a:solidFill>
                  <a:schemeClr val="bg1"/>
                </a:solidFill>
              </a:rPr>
              <a:t>在这种思想下，我们需要清晰的找出三个要素：选择 (Options)，限制 (Restraints)，结束条件 (Termination)。</a:t>
            </a:r>
            <a:endParaRPr lang="zh-CN" altLang="en-US"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内容占位符 2"/>
          <p:cNvSpPr>
            <a:spLocks noGrp="1" noChangeArrowheads="1"/>
          </p:cNvSpPr>
          <p:nvPr>
            <p:ph idx="1"/>
          </p:nvPr>
        </p:nvSpPr>
        <p:spPr>
          <a:xfrm>
            <a:off x="927990" y="1248914"/>
            <a:ext cx="8185861" cy="4022725"/>
          </a:xfrm>
        </p:spPr>
        <p:txBody>
          <a:bodyPr/>
          <a:lstStyle/>
          <a:p>
            <a:pPr algn="l" eaLnBrk="1" hangingPunct="1"/>
            <a:r>
              <a:rPr lang="zh-CN" altLang="en-US" dirty="0">
                <a:solidFill>
                  <a:schemeClr val="bg1"/>
                </a:solidFill>
              </a:rPr>
              <a:t>搜索：</a:t>
            </a:r>
            <a:endParaRPr lang="en-US" altLang="zh-CN" dirty="0">
              <a:solidFill>
                <a:schemeClr val="bg1"/>
              </a:solidFill>
            </a:endParaRPr>
          </a:p>
          <a:p>
            <a:pPr algn="l" eaLnBrk="1" hangingPunct="1"/>
            <a:endParaRPr lang="en-US" altLang="zh-CN" dirty="0">
              <a:solidFill>
                <a:schemeClr val="bg1"/>
              </a:solidFill>
            </a:endParaRPr>
          </a:p>
          <a:p>
            <a:pPr algn="l" eaLnBrk="1" hangingPunct="1"/>
            <a:r>
              <a:rPr lang="zh-CN" altLang="en-US" dirty="0">
                <a:solidFill>
                  <a:schemeClr val="bg1"/>
                </a:solidFill>
              </a:rPr>
              <a:t>通过不停的试探去寻找解的一种算法。</a:t>
            </a:r>
            <a:endParaRPr lang="en-US" altLang="zh-CN" dirty="0">
              <a:solidFill>
                <a:schemeClr val="bg1"/>
              </a:solidFill>
            </a:endParaRPr>
          </a:p>
          <a:p>
            <a:pPr algn="l" eaLnBrk="1" hangingPunct="1"/>
            <a:r>
              <a:rPr lang="zh-CN" altLang="en-US" dirty="0">
                <a:solidFill>
                  <a:schemeClr val="bg1"/>
                </a:solidFill>
              </a:rPr>
              <a:t>与其说是一种算法，不如说是一种方法。</a:t>
            </a:r>
            <a:endParaRPr lang="en-US" altLang="zh-CN" dirty="0">
              <a:solidFill>
                <a:schemeClr val="bg1"/>
              </a:solidFill>
            </a:endParaRPr>
          </a:p>
          <a:p>
            <a:pPr algn="l" eaLnBrk="1" hangingPunct="1"/>
            <a:r>
              <a:rPr lang="zh-CN" altLang="en-US" dirty="0">
                <a:solidFill>
                  <a:schemeClr val="bg1"/>
                </a:solidFill>
              </a:rPr>
              <a:t>基础的方法有暴力的搜索法，深搜，广搜三种。</a:t>
            </a:r>
            <a:endParaRPr lang="en-US" altLang="zh-CN" dirty="0">
              <a:solidFill>
                <a:schemeClr val="bg1"/>
              </a:solidFill>
            </a:endParaRPr>
          </a:p>
          <a:p>
            <a:pPr algn="l" eaLnBrk="1" hangingPunct="1"/>
            <a:r>
              <a:rPr lang="zh-CN" altLang="en-US" dirty="0">
                <a:solidFill>
                  <a:schemeClr val="bg1"/>
                </a:solidFill>
              </a:rPr>
              <a:t>更高级的有</a:t>
            </a:r>
            <a:r>
              <a:rPr lang="en-US" altLang="zh-CN" dirty="0">
                <a:solidFill>
                  <a:schemeClr val="bg1"/>
                </a:solidFill>
              </a:rPr>
              <a:t>IDDFS</a:t>
            </a:r>
            <a:r>
              <a:rPr lang="zh-CN" altLang="en-US" dirty="0">
                <a:solidFill>
                  <a:schemeClr val="bg1"/>
                </a:solidFill>
              </a:rPr>
              <a:t>，</a:t>
            </a:r>
            <a:r>
              <a:rPr lang="en-US" altLang="zh-CN" dirty="0">
                <a:solidFill>
                  <a:schemeClr val="bg1"/>
                </a:solidFill>
              </a:rPr>
              <a:t>DBFS</a:t>
            </a:r>
            <a:r>
              <a:rPr lang="zh-CN" altLang="en-US" dirty="0">
                <a:solidFill>
                  <a:schemeClr val="bg1"/>
                </a:solidFill>
              </a:rPr>
              <a:t>，</a:t>
            </a:r>
            <a:r>
              <a:rPr lang="en-US" altLang="zh-CN" dirty="0">
                <a:solidFill>
                  <a:schemeClr val="bg1"/>
                </a:solidFill>
              </a:rPr>
              <a:t>A*</a:t>
            </a:r>
            <a:r>
              <a:rPr lang="zh-CN" altLang="en-US" dirty="0">
                <a:solidFill>
                  <a:schemeClr val="bg1"/>
                </a:solidFill>
              </a:rPr>
              <a:t>，</a:t>
            </a:r>
            <a:r>
              <a:rPr lang="en-US" altLang="zh-CN" dirty="0">
                <a:solidFill>
                  <a:schemeClr val="bg1"/>
                </a:solidFill>
              </a:rPr>
              <a:t>IDA*</a:t>
            </a:r>
            <a:r>
              <a:rPr lang="zh-CN" altLang="en-US" dirty="0">
                <a:solidFill>
                  <a:schemeClr val="bg1"/>
                </a:solidFill>
              </a:rPr>
              <a:t>等等</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xEl>
                                              <p:pRg st="2" end="2"/>
                                            </p:txEl>
                                          </p:spTgt>
                                        </p:tgtEl>
                                        <p:attrNameLst>
                                          <p:attrName>style.visibility</p:attrName>
                                        </p:attrNameLst>
                                      </p:cBhvr>
                                      <p:to>
                                        <p:strVal val="visible"/>
                                      </p:to>
                                    </p:set>
                                    <p:animEffect transition="in" filter="fade">
                                      <p:cBhvr>
                                        <p:cTn id="14" dur="1000"/>
                                        <p:tgtEl>
                                          <p:spTgt spid="17">
                                            <p:txEl>
                                              <p:pRg st="2" end="2"/>
                                            </p:txEl>
                                          </p:spTgt>
                                        </p:tgtEl>
                                      </p:cBhvr>
                                    </p:animEffect>
                                    <p:anim calcmode="lin" valueType="num">
                                      <p:cBhvr>
                                        <p:cTn id="1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fade">
                                      <p:cBhvr>
                                        <p:cTn id="21" dur="1000"/>
                                        <p:tgtEl>
                                          <p:spTgt spid="17">
                                            <p:txEl>
                                              <p:pRg st="3" end="3"/>
                                            </p:txEl>
                                          </p:spTgt>
                                        </p:tgtEl>
                                      </p:cBhvr>
                                    </p:animEffect>
                                    <p:anim calcmode="lin" valueType="num">
                                      <p:cBhvr>
                                        <p:cTn id="22"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4" end="4"/>
                                            </p:txEl>
                                          </p:spTgt>
                                        </p:tgtEl>
                                        <p:attrNameLst>
                                          <p:attrName>style.visibility</p:attrName>
                                        </p:attrNameLst>
                                      </p:cBhvr>
                                      <p:to>
                                        <p:strVal val="visible"/>
                                      </p:to>
                                    </p:set>
                                    <p:animEffect transition="in" filter="fade">
                                      <p:cBhvr>
                                        <p:cTn id="28" dur="1000"/>
                                        <p:tgtEl>
                                          <p:spTgt spid="17">
                                            <p:txEl>
                                              <p:pRg st="4" end="4"/>
                                            </p:txEl>
                                          </p:spTgt>
                                        </p:tgtEl>
                                      </p:cBhvr>
                                    </p:animEffect>
                                    <p:anim calcmode="lin" valueType="num">
                                      <p:cBhvr>
                                        <p:cTn id="29"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xEl>
                                              <p:pRg st="5" end="5"/>
                                            </p:txEl>
                                          </p:spTgt>
                                        </p:tgtEl>
                                        <p:attrNameLst>
                                          <p:attrName>style.visibility</p:attrName>
                                        </p:attrNameLst>
                                      </p:cBhvr>
                                      <p:to>
                                        <p:strVal val="visible"/>
                                      </p:to>
                                    </p:set>
                                    <p:animEffect transition="in" filter="fade">
                                      <p:cBhvr>
                                        <p:cTn id="35" dur="1000"/>
                                        <p:tgtEl>
                                          <p:spTgt spid="17">
                                            <p:txEl>
                                              <p:pRg st="5" end="5"/>
                                            </p:txEl>
                                          </p:spTgt>
                                        </p:tgtEl>
                                      </p:cBhvr>
                                    </p:animEffect>
                                    <p:anim calcmode="lin" valueType="num">
                                      <p:cBhvr>
                                        <p:cTn id="36"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5" name="Group 13"/>
          <p:cNvGrpSpPr>
            <a:grpSpLocks noChangeAspect="1"/>
          </p:cNvGrpSpPr>
          <p:nvPr/>
        </p:nvGrpSpPr>
        <p:grpSpPr bwMode="auto">
          <a:xfrm>
            <a:off x="432631" y="325315"/>
            <a:ext cx="601651" cy="621038"/>
            <a:chOff x="2202" y="1163"/>
            <a:chExt cx="1800" cy="1858"/>
          </a:xfrm>
        </p:grpSpPr>
        <p:sp>
          <p:nvSpPr>
            <p:cNvPr id="6"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8" name="Rectangle 3"/>
          <p:cNvSpPr txBox="1">
            <a:spLocks noChangeArrowheads="1"/>
          </p:cNvSpPr>
          <p:nvPr/>
        </p:nvSpPr>
        <p:spPr>
          <a:xfrm>
            <a:off x="565663" y="1065426"/>
            <a:ext cx="10131425" cy="36491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zh-CN" altLang="en-US" b="1" dirty="0">
                <a:solidFill>
                  <a:schemeClr val="bg1"/>
                </a:solidFill>
              </a:rPr>
              <a:t>“一条道走到黑”</a:t>
            </a:r>
            <a:endParaRPr lang="zh-CN" altLang="en-US" b="1" dirty="0">
              <a:solidFill>
                <a:schemeClr val="bg1"/>
              </a:solidFill>
            </a:endParaRPr>
          </a:p>
          <a:p>
            <a:pPr marL="0" indent="0">
              <a:buFont typeface="Arial" panose="020B0604020202020204" pitchFamily="34" charset="0"/>
              <a:buNone/>
              <a:defRPr/>
            </a:pPr>
            <a:r>
              <a:rPr lang="zh-CN" altLang="en-US" b="1" dirty="0">
                <a:solidFill>
                  <a:schemeClr val="bg1"/>
                </a:solidFill>
              </a:rPr>
              <a:t>算法过程：</a:t>
            </a:r>
            <a:endParaRPr lang="en-US" altLang="zh-CN" b="1" dirty="0">
              <a:solidFill>
                <a:schemeClr val="bg1"/>
              </a:solidFill>
            </a:endParaRPr>
          </a:p>
          <a:p>
            <a:pPr marL="0" indent="0">
              <a:buFont typeface="Arial" panose="020B0604020202020204" pitchFamily="34" charset="0"/>
              <a:buNone/>
              <a:defRPr/>
            </a:pPr>
            <a:r>
              <a:rPr lang="en-US" altLang="zh-CN" b="1" dirty="0">
                <a:solidFill>
                  <a:schemeClr val="bg1"/>
                </a:solidFill>
              </a:rPr>
              <a:t>VOID DFS(</a:t>
            </a:r>
            <a:r>
              <a:rPr lang="zh-CN" altLang="en-US" b="1" dirty="0">
                <a:solidFill>
                  <a:schemeClr val="bg1"/>
                </a:solidFill>
              </a:rPr>
              <a:t>状态 </a:t>
            </a:r>
            <a:r>
              <a:rPr lang="en-US" altLang="zh-CN" b="1" dirty="0">
                <a:solidFill>
                  <a:schemeClr val="bg1"/>
                </a:solidFill>
              </a:rPr>
              <a:t>A)</a:t>
            </a:r>
            <a:endParaRPr lang="zh-CN" altLang="en-US" b="1" dirty="0">
              <a:solidFill>
                <a:schemeClr val="bg1"/>
              </a:solidFill>
            </a:endParaRPr>
          </a:p>
          <a:p>
            <a:pPr marL="457200" indent="-457200">
              <a:buFont typeface="Tw Cen MT Condensed" panose="020B0606020104020203" pitchFamily="34" charset="0"/>
              <a:buAutoNum type="arabicPeriod"/>
              <a:defRPr/>
            </a:pPr>
            <a:r>
              <a:rPr lang="zh-CN" altLang="en-US" b="1" dirty="0">
                <a:solidFill>
                  <a:schemeClr val="bg1"/>
                </a:solidFill>
              </a:rPr>
              <a:t>判断当前的状态是否合法。合法则继续执行，否则则回到上次调用。</a:t>
            </a:r>
            <a:endParaRPr lang="en-US" altLang="zh-CN" b="1" dirty="0">
              <a:solidFill>
                <a:schemeClr val="bg1"/>
              </a:solidFill>
            </a:endParaRPr>
          </a:p>
          <a:p>
            <a:pPr marL="457200" indent="-457200">
              <a:buFont typeface="Tw Cen MT Condensed" panose="020B0606020104020203" pitchFamily="34" charset="0"/>
              <a:buAutoNum type="arabicPeriod"/>
              <a:defRPr/>
            </a:pPr>
            <a:r>
              <a:rPr lang="zh-CN" altLang="en-US" b="1" dirty="0">
                <a:solidFill>
                  <a:schemeClr val="bg1"/>
                </a:solidFill>
              </a:rPr>
              <a:t>先下走一层，也就是调用</a:t>
            </a:r>
            <a:r>
              <a:rPr lang="en-US" altLang="zh-CN" b="1" dirty="0">
                <a:solidFill>
                  <a:schemeClr val="bg1"/>
                </a:solidFill>
              </a:rPr>
              <a:t>DFS(</a:t>
            </a:r>
            <a:r>
              <a:rPr lang="zh-CN" altLang="en-US" b="1" dirty="0">
                <a:solidFill>
                  <a:schemeClr val="bg1"/>
                </a:solidFill>
              </a:rPr>
              <a:t>状态 </a:t>
            </a:r>
            <a:r>
              <a:rPr lang="en-US" altLang="zh-CN" b="1" dirty="0">
                <a:solidFill>
                  <a:schemeClr val="bg1"/>
                </a:solidFill>
              </a:rPr>
              <a:t>A + </a:t>
            </a:r>
            <a:r>
              <a:rPr lang="zh-CN" altLang="en-US" b="1" dirty="0">
                <a:solidFill>
                  <a:schemeClr val="bg1"/>
                </a:solidFill>
              </a:rPr>
              <a:t>Δ</a:t>
            </a:r>
            <a:r>
              <a:rPr lang="en-US" altLang="zh-CN" b="1" dirty="0">
                <a:solidFill>
                  <a:schemeClr val="bg1"/>
                </a:solidFill>
              </a:rPr>
              <a:t>)</a:t>
            </a:r>
            <a:endParaRPr lang="zh-CN" altLang="en-US" b="1" dirty="0">
              <a:solidFill>
                <a:schemeClr val="bg1"/>
              </a:solidFill>
            </a:endParaRPr>
          </a:p>
        </p:txBody>
      </p:sp>
      <p:pic>
        <p:nvPicPr>
          <p:cNvPr id="19" name="内容占位符 3"/>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9873" y="4299434"/>
            <a:ext cx="6257215" cy="2465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additive="base">
                                        <p:cTn id="14"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 calcmode="lin" valueType="num">
                                      <p:cBhvr additive="base">
                                        <p:cTn id="18"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 calcmode="lin" valueType="num">
                                      <p:cBhvr additive="base">
                                        <p:cTn id="22"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 calcmode="lin" valueType="num">
                                      <p:cBhvr additive="base">
                                        <p:cTn id="26"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Rectangle 2"/>
          <p:cNvSpPr>
            <a:spLocks noGrp="1" noChangeArrowheads="1"/>
          </p:cNvSpPr>
          <p:nvPr>
            <p:ph type="title"/>
          </p:nvPr>
        </p:nvSpPr>
        <p:spPr>
          <a:xfrm>
            <a:off x="685801" y="609600"/>
            <a:ext cx="10131425" cy="1456267"/>
          </a:xfrm>
        </p:spPr>
        <p:txBody>
          <a:bodyPr>
            <a:normAutofit/>
          </a:bodyPr>
          <a:lstStyle/>
          <a:p>
            <a:pPr eaLnBrk="1" hangingPunct="1"/>
            <a:r>
              <a:rPr lang="zh-CN" altLang="en-US" dirty="0">
                <a:solidFill>
                  <a:schemeClr val="bg1"/>
                </a:solidFill>
              </a:rPr>
              <a:t>树的深度优先搜索</a:t>
            </a:r>
            <a:endParaRPr lang="zh-CN" altLang="en-US" dirty="0">
              <a:solidFill>
                <a:schemeClr val="bg1"/>
              </a:solidFill>
            </a:endParaRPr>
          </a:p>
        </p:txBody>
      </p:sp>
      <p:pic>
        <p:nvPicPr>
          <p:cNvPr id="18" name="Picture 3" descr="树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1" y="1827094"/>
            <a:ext cx="7643812" cy="384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Text Box 4"/>
          <p:cNvSpPr txBox="1">
            <a:spLocks noChangeArrowheads="1"/>
          </p:cNvSpPr>
          <p:nvPr/>
        </p:nvSpPr>
        <p:spPr bwMode="auto">
          <a:xfrm>
            <a:off x="546100" y="5887134"/>
            <a:ext cx="901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ts val="1800"/>
              </a:spcBef>
              <a:buClr>
                <a:schemeClr val="accent1"/>
              </a:buClr>
              <a:buSzPct val="70000"/>
              <a:buFont typeface="Wingdings 2" panose="05020102010507070707" pitchFamily="18" charset="2"/>
              <a:buChar char="f"/>
              <a:defRPr sz="2000">
                <a:solidFill>
                  <a:srgbClr val="773BC8"/>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D488ED"/>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9pPr>
          </a:lstStyle>
          <a:p>
            <a:pPr algn="l" eaLnBrk="1" hangingPunct="1">
              <a:lnSpc>
                <a:spcPct val="100000"/>
              </a:lnSpc>
              <a:spcBef>
                <a:spcPct val="0"/>
              </a:spcBef>
              <a:buClrTx/>
              <a:buSzTx/>
              <a:buFont typeface="Arial" panose="020B0604020202020204" pitchFamily="34" charset="0"/>
              <a:buNone/>
            </a:pPr>
            <a:r>
              <a:rPr lang="zh-CN" altLang="en-US" sz="3600" b="1" dirty="0">
                <a:solidFill>
                  <a:schemeClr val="bg1"/>
                </a:solidFill>
                <a:ea typeface="宋体" panose="02010600030101010101" pitchFamily="2" charset="-122"/>
              </a:rPr>
              <a:t>深度优先搜索的结果是：ABEFGCHDIJ</a:t>
            </a:r>
            <a:endParaRPr lang="zh-CN" altLang="en-US" sz="3600" b="1" dirty="0">
              <a:solidFill>
                <a:schemeClr val="bg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circle(in)">
                                      <p:cBhvr>
                                        <p:cTn id="1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3C3D"/>
        </a:solidFill>
        <a:effectLst/>
      </p:bgPr>
    </p:bg>
    <p:spTree>
      <p:nvGrpSpPr>
        <p:cNvPr id="1" name=""/>
        <p:cNvGrpSpPr/>
        <p:nvPr/>
      </p:nvGrpSpPr>
      <p:grpSpPr>
        <a:xfrm>
          <a:off x="0" y="0"/>
          <a:ext cx="0" cy="0"/>
          <a:chOff x="0" y="0"/>
          <a:chExt cx="0" cy="0"/>
        </a:xfrm>
      </p:grpSpPr>
      <p:sp>
        <p:nvSpPr>
          <p:cNvPr id="2" name="文本框 1"/>
          <p:cNvSpPr txBox="1"/>
          <p:nvPr/>
        </p:nvSpPr>
        <p:spPr>
          <a:xfrm>
            <a:off x="927990" y="860785"/>
            <a:ext cx="10322388" cy="5632311"/>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：求</a:t>
            </a:r>
            <a:r>
              <a:rPr lang="en-US" altLang="zh-CN" sz="2400" dirty="0">
                <a:solidFill>
                  <a:schemeClr val="bg1"/>
                </a:solidFill>
              </a:rPr>
              <a:t>n</a:t>
            </a:r>
            <a:r>
              <a:rPr lang="zh-CN" altLang="en-US" sz="2400" dirty="0">
                <a:solidFill>
                  <a:schemeClr val="bg1"/>
                </a:solidFill>
              </a:rPr>
              <a:t>个数的全排列</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给你一个数字</a:t>
            </a:r>
            <a:r>
              <a:rPr lang="en-US" altLang="zh-CN" sz="2400" dirty="0">
                <a:solidFill>
                  <a:schemeClr val="bg1"/>
                </a:solidFill>
              </a:rPr>
              <a:t>n</a:t>
            </a:r>
            <a:r>
              <a:rPr lang="zh-CN" altLang="en-US" sz="2400" dirty="0">
                <a:solidFill>
                  <a:schemeClr val="bg1"/>
                </a:solidFill>
              </a:rPr>
              <a:t>，让你输出从</a:t>
            </a:r>
            <a:r>
              <a:rPr lang="en-US" altLang="zh-CN" sz="2400" dirty="0">
                <a:solidFill>
                  <a:schemeClr val="bg1"/>
                </a:solidFill>
              </a:rPr>
              <a:t>1</a:t>
            </a:r>
            <a:r>
              <a:rPr lang="zh-CN" altLang="en-US" sz="2400" dirty="0">
                <a:solidFill>
                  <a:schemeClr val="bg1"/>
                </a:solidFill>
              </a:rPr>
              <a:t>到</a:t>
            </a:r>
            <a:r>
              <a:rPr lang="en-US" altLang="zh-CN" sz="2400" dirty="0">
                <a:solidFill>
                  <a:schemeClr val="bg1"/>
                </a:solidFill>
              </a:rPr>
              <a:t>n</a:t>
            </a:r>
            <a:r>
              <a:rPr lang="zh-CN" altLang="en-US" sz="2400" dirty="0">
                <a:solidFill>
                  <a:schemeClr val="bg1"/>
                </a:solidFill>
              </a:rPr>
              <a:t>的所有排列，输出要求按照字典序的规则去排列</a:t>
            </a:r>
            <a:r>
              <a:rPr lang="en-US" altLang="zh-CN" sz="2400" dirty="0">
                <a:solidFill>
                  <a:schemeClr val="bg1"/>
                </a:solidFill>
              </a:rPr>
              <a:t>(3&lt;=n&lt;=8)</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例如：</a:t>
            </a:r>
            <a:r>
              <a:rPr lang="en-US" altLang="zh-CN" sz="2400" dirty="0">
                <a:solidFill>
                  <a:schemeClr val="bg1"/>
                </a:solidFill>
              </a:rPr>
              <a:t>n</a:t>
            </a:r>
            <a:r>
              <a:rPr lang="zh-CN" altLang="en-US" sz="2400" dirty="0">
                <a:solidFill>
                  <a:schemeClr val="bg1"/>
                </a:solidFill>
              </a:rPr>
              <a:t>为</a:t>
            </a:r>
            <a:r>
              <a:rPr lang="en-US" altLang="zh-CN" sz="2400" dirty="0">
                <a:solidFill>
                  <a:schemeClr val="bg1"/>
                </a:solidFill>
              </a:rPr>
              <a:t>3</a:t>
            </a:r>
            <a:r>
              <a:rPr lang="zh-CN" altLang="en-US" sz="2400" dirty="0">
                <a:solidFill>
                  <a:schemeClr val="bg1"/>
                </a:solidFill>
              </a:rPr>
              <a:t>的时候输出如下：</a:t>
            </a:r>
            <a:endParaRPr lang="en-US" altLang="zh-CN" sz="2400" dirty="0">
              <a:solidFill>
                <a:schemeClr val="bg1"/>
              </a:solidFill>
            </a:endParaRPr>
          </a:p>
          <a:p>
            <a:r>
              <a:rPr lang="en-US" altLang="zh-CN" sz="2400" dirty="0">
                <a:solidFill>
                  <a:schemeClr val="bg1"/>
                </a:solidFill>
              </a:rPr>
              <a:t>1 2 3</a:t>
            </a:r>
            <a:endParaRPr lang="en-US" altLang="zh-CN" sz="2400" dirty="0">
              <a:solidFill>
                <a:schemeClr val="bg1"/>
              </a:solidFill>
            </a:endParaRPr>
          </a:p>
          <a:p>
            <a:r>
              <a:rPr lang="en-US" altLang="zh-CN" sz="2400" dirty="0">
                <a:solidFill>
                  <a:schemeClr val="bg1"/>
                </a:solidFill>
              </a:rPr>
              <a:t>1 3 2</a:t>
            </a:r>
            <a:endParaRPr lang="en-US" altLang="zh-CN" sz="2400" dirty="0">
              <a:solidFill>
                <a:schemeClr val="bg1"/>
              </a:solidFill>
            </a:endParaRPr>
          </a:p>
          <a:p>
            <a:r>
              <a:rPr lang="en-US" altLang="zh-CN" sz="2400" dirty="0">
                <a:solidFill>
                  <a:schemeClr val="bg1"/>
                </a:solidFill>
              </a:rPr>
              <a:t>2 1 3</a:t>
            </a:r>
            <a:endParaRPr lang="en-US" altLang="zh-CN" sz="2400" dirty="0">
              <a:solidFill>
                <a:schemeClr val="bg1"/>
              </a:solidFill>
            </a:endParaRPr>
          </a:p>
          <a:p>
            <a:r>
              <a:rPr lang="en-US" altLang="zh-CN" sz="2400" dirty="0">
                <a:solidFill>
                  <a:schemeClr val="bg1"/>
                </a:solidFill>
              </a:rPr>
              <a:t>2 3 1</a:t>
            </a:r>
            <a:endParaRPr lang="en-US" altLang="zh-CN" sz="2400" dirty="0">
              <a:solidFill>
                <a:schemeClr val="bg1"/>
              </a:solidFill>
            </a:endParaRPr>
          </a:p>
          <a:p>
            <a:r>
              <a:rPr lang="en-US" altLang="zh-CN" sz="2400" dirty="0">
                <a:solidFill>
                  <a:schemeClr val="bg1"/>
                </a:solidFill>
              </a:rPr>
              <a:t>3 1 2</a:t>
            </a:r>
            <a:endParaRPr lang="en-US" altLang="zh-CN" sz="2400" dirty="0">
              <a:solidFill>
                <a:schemeClr val="bg1"/>
              </a:solidFill>
            </a:endParaRPr>
          </a:p>
          <a:p>
            <a:r>
              <a:rPr lang="en-US" altLang="zh-CN" sz="2400" dirty="0">
                <a:solidFill>
                  <a:schemeClr val="bg1"/>
                </a:solidFill>
              </a:rPr>
              <a:t>3 2 1</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最简单直接的暴力方法就是写</a:t>
            </a:r>
            <a:r>
              <a:rPr lang="en-US" altLang="zh-CN" sz="2400" dirty="0">
                <a:solidFill>
                  <a:schemeClr val="bg1"/>
                </a:solidFill>
              </a:rPr>
              <a:t>n</a:t>
            </a:r>
            <a:r>
              <a:rPr lang="zh-CN" altLang="en-US" sz="2400" dirty="0">
                <a:solidFill>
                  <a:schemeClr val="bg1"/>
                </a:solidFill>
              </a:rPr>
              <a:t>个</a:t>
            </a:r>
            <a:r>
              <a:rPr lang="en-US" altLang="zh-CN" sz="2400" dirty="0">
                <a:solidFill>
                  <a:schemeClr val="bg1"/>
                </a:solidFill>
              </a:rPr>
              <a:t>for</a:t>
            </a:r>
            <a:r>
              <a:rPr lang="zh-CN" altLang="en-US" sz="2400" dirty="0">
                <a:solidFill>
                  <a:schemeClr val="bg1"/>
                </a:solidFill>
              </a:rPr>
              <a:t>循环，但是代码量有点大，有没有简单的方法呢？</a:t>
            </a:r>
            <a:endParaRPr lang="en-US" altLang="zh-CN" sz="2400" dirty="0">
              <a:solidFill>
                <a:schemeClr val="bg1"/>
              </a:solidFill>
            </a:endParaRPr>
          </a:p>
        </p:txBody>
      </p:sp>
      <p:grpSp>
        <p:nvGrpSpPr>
          <p:cNvPr id="19" name="Group 13"/>
          <p:cNvGrpSpPr>
            <a:grpSpLocks noChangeAspect="1"/>
          </p:cNvGrpSpPr>
          <p:nvPr/>
        </p:nvGrpSpPr>
        <p:grpSpPr bwMode="auto">
          <a:xfrm>
            <a:off x="432631" y="325315"/>
            <a:ext cx="601651" cy="621038"/>
            <a:chOff x="2202" y="1163"/>
            <a:chExt cx="1800" cy="1858"/>
          </a:xfrm>
        </p:grpSpPr>
        <p:sp>
          <p:nvSpPr>
            <p:cNvPr id="31"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27990" y="860785"/>
            <a:ext cx="10804956" cy="6001643"/>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：求</a:t>
            </a:r>
            <a:r>
              <a:rPr lang="en-US" altLang="zh-CN" sz="2400" dirty="0">
                <a:solidFill>
                  <a:schemeClr val="bg1"/>
                </a:solidFill>
              </a:rPr>
              <a:t>n</a:t>
            </a:r>
            <a:r>
              <a:rPr lang="zh-CN" altLang="en-US" sz="2400" dirty="0">
                <a:solidFill>
                  <a:schemeClr val="bg1"/>
                </a:solidFill>
              </a:rPr>
              <a:t>个数的全排列</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递归的来想这个问题，以</a:t>
            </a:r>
            <a:r>
              <a:rPr lang="en-US" altLang="zh-CN" sz="2400" dirty="0">
                <a:solidFill>
                  <a:schemeClr val="bg1"/>
                </a:solidFill>
              </a:rPr>
              <a:t>1,2,3,4</a:t>
            </a:r>
            <a:r>
              <a:rPr lang="zh-CN" altLang="en-US" sz="2400" dirty="0">
                <a:solidFill>
                  <a:schemeClr val="bg1"/>
                </a:solidFill>
              </a:rPr>
              <a:t>为例</a:t>
            </a:r>
            <a:endParaRPr lang="en-US" altLang="zh-CN" sz="2400" dirty="0">
              <a:solidFill>
                <a:schemeClr val="bg1"/>
              </a:solidFill>
            </a:endParaRPr>
          </a:p>
          <a:p>
            <a:r>
              <a:rPr lang="zh-CN" altLang="en-US" sz="2400" dirty="0">
                <a:solidFill>
                  <a:schemeClr val="bg1"/>
                </a:solidFill>
              </a:rPr>
              <a:t>如果第一个数固定为</a:t>
            </a:r>
            <a:r>
              <a:rPr lang="en-US" altLang="zh-CN" sz="2400" dirty="0">
                <a:solidFill>
                  <a:schemeClr val="bg1"/>
                </a:solidFill>
              </a:rPr>
              <a:t>1</a:t>
            </a:r>
            <a:r>
              <a:rPr lang="zh-CN" altLang="en-US" sz="2400" dirty="0">
                <a:solidFill>
                  <a:schemeClr val="bg1"/>
                </a:solidFill>
              </a:rPr>
              <a:t>的话</a:t>
            </a:r>
            <a:endParaRPr lang="en-US" altLang="zh-CN" sz="2400" dirty="0">
              <a:solidFill>
                <a:schemeClr val="bg1"/>
              </a:solidFill>
            </a:endParaRPr>
          </a:p>
          <a:p>
            <a:r>
              <a:rPr lang="zh-CN" altLang="en-US" sz="2400" dirty="0">
                <a:solidFill>
                  <a:schemeClr val="bg1"/>
                </a:solidFill>
              </a:rPr>
              <a:t>后面就跟着</a:t>
            </a:r>
            <a:r>
              <a:rPr lang="en-US" altLang="zh-CN" sz="2400" dirty="0">
                <a:solidFill>
                  <a:schemeClr val="bg1"/>
                </a:solidFill>
              </a:rPr>
              <a:t>2,3,4</a:t>
            </a:r>
            <a:r>
              <a:rPr lang="zh-CN" altLang="en-US" sz="2400" dirty="0">
                <a:solidFill>
                  <a:schemeClr val="bg1"/>
                </a:solidFill>
              </a:rPr>
              <a:t>的全排列</a:t>
            </a:r>
            <a:r>
              <a:rPr lang="en-US" altLang="zh-CN" sz="2400" dirty="0">
                <a:solidFill>
                  <a:schemeClr val="bg1"/>
                </a:solidFill>
              </a:rPr>
              <a:t>——</a:t>
            </a:r>
            <a:r>
              <a:rPr lang="zh-CN" altLang="en-US" sz="2400" dirty="0">
                <a:solidFill>
                  <a:schemeClr val="bg1"/>
                </a:solidFill>
              </a:rPr>
              <a:t> 所以就相当于是原问题的子问题的求解</a:t>
            </a:r>
            <a:endParaRPr lang="en-US" altLang="zh-CN" sz="2400" dirty="0">
              <a:solidFill>
                <a:schemeClr val="bg1"/>
              </a:solidFill>
            </a:endParaRPr>
          </a:p>
          <a:p>
            <a:r>
              <a:rPr lang="zh-CN" altLang="en-US" sz="2400" dirty="0">
                <a:solidFill>
                  <a:schemeClr val="bg1"/>
                </a:solidFill>
              </a:rPr>
              <a:t>考虑递归解决</a:t>
            </a:r>
            <a:endParaRPr lang="en-US" altLang="zh-CN" sz="2400" dirty="0">
              <a:solidFill>
                <a:schemeClr val="bg1"/>
              </a:solidFill>
            </a:endParaRPr>
          </a:p>
          <a:p>
            <a:endParaRPr lang="en-US" altLang="zh-CN" sz="2400" dirty="0">
              <a:solidFill>
                <a:schemeClr val="bg1"/>
              </a:solidFill>
            </a:endParaRPr>
          </a:p>
          <a:p>
            <a:r>
              <a:rPr lang="en-US" altLang="zh-CN" sz="2400" b="1" u="sng" dirty="0">
                <a:solidFill>
                  <a:schemeClr val="bg1"/>
                </a:solidFill>
              </a:rPr>
              <a:t>Void  </a:t>
            </a:r>
            <a:r>
              <a:rPr lang="en-US" altLang="zh-CN" sz="2400" b="1" u="sng" dirty="0" err="1">
                <a:solidFill>
                  <a:schemeClr val="bg1"/>
                </a:solidFill>
              </a:rPr>
              <a:t>dfs</a:t>
            </a:r>
            <a:r>
              <a:rPr lang="zh-CN" altLang="en-US" sz="2400" b="1" u="sng" dirty="0">
                <a:solidFill>
                  <a:schemeClr val="bg1"/>
                </a:solidFill>
              </a:rPr>
              <a:t>（已经固定了</a:t>
            </a:r>
            <a:r>
              <a:rPr lang="en-US" altLang="zh-CN" sz="2400" b="1" u="sng" dirty="0">
                <a:solidFill>
                  <a:schemeClr val="bg1"/>
                </a:solidFill>
              </a:rPr>
              <a:t>k</a:t>
            </a:r>
            <a:r>
              <a:rPr lang="zh-CN" altLang="en-US" sz="2400" b="1" u="sng" dirty="0">
                <a:solidFill>
                  <a:schemeClr val="bg1"/>
                </a:solidFill>
              </a:rPr>
              <a:t>个数剩下的数的全排列，是哪</a:t>
            </a:r>
            <a:r>
              <a:rPr lang="en-US" altLang="zh-CN" sz="2400" b="1" u="sng" dirty="0">
                <a:solidFill>
                  <a:schemeClr val="bg1"/>
                </a:solidFill>
              </a:rPr>
              <a:t>k</a:t>
            </a:r>
            <a:r>
              <a:rPr lang="zh-CN" altLang="en-US" sz="2400" b="1" u="sng" dirty="0">
                <a:solidFill>
                  <a:schemeClr val="bg1"/>
                </a:solidFill>
              </a:rPr>
              <a:t>个数通过标记该数字用没用过来显示）</a:t>
            </a:r>
            <a:endParaRPr lang="en-US" altLang="zh-CN" sz="2400" b="1" u="sng" dirty="0">
              <a:solidFill>
                <a:schemeClr val="bg1"/>
              </a:solidFill>
            </a:endParaRPr>
          </a:p>
          <a:p>
            <a:r>
              <a:rPr lang="en-US" altLang="zh-CN" sz="2400" b="1" u="sng" dirty="0">
                <a:solidFill>
                  <a:schemeClr val="bg1"/>
                </a:solidFill>
              </a:rPr>
              <a:t>{</a:t>
            </a:r>
            <a:endParaRPr lang="en-US" altLang="zh-CN" sz="2400" b="1" u="sng" dirty="0">
              <a:solidFill>
                <a:schemeClr val="bg1"/>
              </a:solidFill>
            </a:endParaRPr>
          </a:p>
          <a:p>
            <a:pPr lvl="1"/>
            <a:r>
              <a:rPr lang="zh-CN" altLang="en-US" sz="2400" b="1" u="sng" dirty="0">
                <a:solidFill>
                  <a:schemeClr val="bg1"/>
                </a:solidFill>
              </a:rPr>
              <a:t>如果 已经求出来了 </a:t>
            </a:r>
            <a:r>
              <a:rPr lang="en-US" altLang="zh-CN" sz="2400" b="1" u="sng" dirty="0">
                <a:solidFill>
                  <a:schemeClr val="bg1"/>
                </a:solidFill>
              </a:rPr>
              <a:t>k&gt;n  </a:t>
            </a:r>
            <a:r>
              <a:rPr lang="zh-CN" altLang="en-US" sz="2400" b="1" u="sng" dirty="0">
                <a:solidFill>
                  <a:schemeClr val="bg1"/>
                </a:solidFill>
              </a:rPr>
              <a:t>输出， 返回</a:t>
            </a:r>
            <a:endParaRPr lang="en-US" altLang="zh-CN" sz="2400" b="1" u="sng" dirty="0">
              <a:solidFill>
                <a:schemeClr val="bg1"/>
              </a:solidFill>
            </a:endParaRPr>
          </a:p>
          <a:p>
            <a:pPr lvl="1"/>
            <a:r>
              <a:rPr lang="zh-CN" altLang="en-US" sz="2400" b="1" u="sng" dirty="0">
                <a:solidFill>
                  <a:schemeClr val="bg1"/>
                </a:solidFill>
              </a:rPr>
              <a:t>否则 </a:t>
            </a:r>
            <a:r>
              <a:rPr lang="en-US" altLang="zh-CN" sz="2400" b="1" u="sng" dirty="0" err="1">
                <a:solidFill>
                  <a:schemeClr val="bg1"/>
                </a:solidFill>
              </a:rPr>
              <a:t>i</a:t>
            </a:r>
            <a:r>
              <a:rPr lang="zh-CN" altLang="en-US" sz="2400" b="1" u="sng" dirty="0">
                <a:solidFill>
                  <a:schemeClr val="bg1"/>
                </a:solidFill>
              </a:rPr>
              <a:t>从</a:t>
            </a:r>
            <a:r>
              <a:rPr lang="en-US" altLang="zh-CN" sz="2400" b="1" u="sng" dirty="0">
                <a:solidFill>
                  <a:schemeClr val="bg1"/>
                </a:solidFill>
              </a:rPr>
              <a:t>1</a:t>
            </a:r>
            <a:r>
              <a:rPr lang="zh-CN" altLang="en-US" sz="2400" b="1" u="sng" dirty="0">
                <a:solidFill>
                  <a:schemeClr val="bg1"/>
                </a:solidFill>
              </a:rPr>
              <a:t>到</a:t>
            </a:r>
            <a:r>
              <a:rPr lang="en-US" altLang="zh-CN" sz="2400" b="1" u="sng" dirty="0">
                <a:solidFill>
                  <a:schemeClr val="bg1"/>
                </a:solidFill>
              </a:rPr>
              <a:t>n</a:t>
            </a:r>
            <a:r>
              <a:rPr lang="zh-CN" altLang="en-US" sz="2400" b="1" u="sng" dirty="0">
                <a:solidFill>
                  <a:schemeClr val="bg1"/>
                </a:solidFill>
              </a:rPr>
              <a:t>循环 </a:t>
            </a:r>
            <a:endParaRPr lang="en-US" altLang="zh-CN" sz="2400" b="1" u="sng" dirty="0">
              <a:solidFill>
                <a:schemeClr val="bg1"/>
              </a:solidFill>
            </a:endParaRPr>
          </a:p>
          <a:p>
            <a:pPr lvl="1"/>
            <a:r>
              <a:rPr lang="zh-CN" altLang="en-US" sz="2400" b="1" u="sng" dirty="0">
                <a:solidFill>
                  <a:schemeClr val="bg1"/>
                </a:solidFill>
              </a:rPr>
              <a:t>如果</a:t>
            </a:r>
            <a:r>
              <a:rPr lang="en-US" altLang="zh-CN" sz="2400" b="1" u="sng" dirty="0" err="1">
                <a:solidFill>
                  <a:schemeClr val="bg1"/>
                </a:solidFill>
              </a:rPr>
              <a:t>i</a:t>
            </a:r>
            <a:r>
              <a:rPr lang="zh-CN" altLang="en-US" sz="2400" b="1" u="sng" dirty="0">
                <a:solidFill>
                  <a:schemeClr val="bg1"/>
                </a:solidFill>
              </a:rPr>
              <a:t>没有用过，那么就将</a:t>
            </a:r>
            <a:r>
              <a:rPr lang="en-US" altLang="zh-CN" sz="2400" b="1" u="sng" dirty="0" err="1">
                <a:solidFill>
                  <a:schemeClr val="bg1"/>
                </a:solidFill>
              </a:rPr>
              <a:t>i</a:t>
            </a:r>
            <a:r>
              <a:rPr lang="zh-CN" altLang="en-US" sz="2400" b="1" u="sng" dirty="0">
                <a:solidFill>
                  <a:schemeClr val="bg1"/>
                </a:solidFill>
              </a:rPr>
              <a:t>固定在当前位置上，并调用 </a:t>
            </a:r>
            <a:r>
              <a:rPr lang="en-US" altLang="zh-CN" sz="2400" b="1" u="sng" dirty="0" err="1">
                <a:solidFill>
                  <a:schemeClr val="bg1"/>
                </a:solidFill>
              </a:rPr>
              <a:t>dfs</a:t>
            </a:r>
            <a:r>
              <a:rPr lang="zh-CN" altLang="en-US" sz="2400" b="1" u="sng" dirty="0">
                <a:solidFill>
                  <a:schemeClr val="bg1"/>
                </a:solidFill>
              </a:rPr>
              <a:t>（</a:t>
            </a:r>
            <a:r>
              <a:rPr lang="en-US" altLang="zh-CN" sz="2400" b="1" u="sng" dirty="0">
                <a:solidFill>
                  <a:schemeClr val="bg1"/>
                </a:solidFill>
              </a:rPr>
              <a:t>k+1</a:t>
            </a:r>
            <a:r>
              <a:rPr lang="zh-CN" altLang="en-US" sz="2400" b="1" u="sng" dirty="0">
                <a:solidFill>
                  <a:schemeClr val="bg1"/>
                </a:solidFill>
              </a:rPr>
              <a:t>）</a:t>
            </a:r>
            <a:endParaRPr lang="en-US" altLang="zh-CN" sz="2400" b="1" u="sng" dirty="0">
              <a:solidFill>
                <a:schemeClr val="bg1"/>
              </a:solidFill>
            </a:endParaRPr>
          </a:p>
          <a:p>
            <a:pPr lvl="1"/>
            <a:r>
              <a:rPr lang="zh-CN" altLang="en-US" sz="2400" b="1" u="sng" dirty="0">
                <a:solidFill>
                  <a:schemeClr val="bg1"/>
                </a:solidFill>
              </a:rPr>
              <a:t>在调用完</a:t>
            </a:r>
            <a:r>
              <a:rPr lang="en-US" altLang="zh-CN" sz="2400" b="1" u="sng" dirty="0" err="1">
                <a:solidFill>
                  <a:schemeClr val="bg1"/>
                </a:solidFill>
              </a:rPr>
              <a:t>dfs</a:t>
            </a:r>
            <a:r>
              <a:rPr lang="zh-CN" altLang="en-US" sz="2400" b="1" u="sng" dirty="0">
                <a:solidFill>
                  <a:schemeClr val="bg1"/>
                </a:solidFill>
              </a:rPr>
              <a:t>（</a:t>
            </a:r>
            <a:r>
              <a:rPr lang="en-US" altLang="zh-CN" sz="2400" b="1" u="sng" dirty="0">
                <a:solidFill>
                  <a:schemeClr val="bg1"/>
                </a:solidFill>
              </a:rPr>
              <a:t>k+1</a:t>
            </a:r>
            <a:r>
              <a:rPr lang="zh-CN" altLang="en-US" sz="2400" b="1" u="sng" dirty="0">
                <a:solidFill>
                  <a:schemeClr val="bg1"/>
                </a:solidFill>
              </a:rPr>
              <a:t>）后需要将固定在当前位置上的</a:t>
            </a:r>
            <a:r>
              <a:rPr lang="en-US" altLang="zh-CN" sz="2400" b="1" u="sng" dirty="0" err="1">
                <a:solidFill>
                  <a:schemeClr val="bg1"/>
                </a:solidFill>
              </a:rPr>
              <a:t>i</a:t>
            </a:r>
            <a:r>
              <a:rPr lang="zh-CN" altLang="en-US" sz="2400" b="1" u="sng" dirty="0">
                <a:solidFill>
                  <a:schemeClr val="bg1"/>
                </a:solidFill>
              </a:rPr>
              <a:t>拿走</a:t>
            </a:r>
            <a:endParaRPr lang="en-US" altLang="zh-CN" sz="2400" b="1" u="sng" dirty="0">
              <a:solidFill>
                <a:schemeClr val="bg1"/>
              </a:solidFill>
            </a:endParaRPr>
          </a:p>
          <a:p>
            <a:r>
              <a:rPr lang="en-US" altLang="zh-CN" sz="2400" b="1" u="sng" dirty="0">
                <a:solidFill>
                  <a:schemeClr val="bg1"/>
                </a:solidFill>
              </a:rPr>
              <a:t>}</a:t>
            </a:r>
            <a:endParaRPr lang="zh-CN" altLang="en-US" sz="2400" b="1" u="sng" dirty="0">
              <a:solidFill>
                <a:schemeClr val="bg1"/>
              </a:solidFill>
            </a:endParaRPr>
          </a:p>
          <a:p>
            <a:endParaRPr lang="en-US" altLang="zh-CN"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 calcmode="lin" valueType="num">
                                      <p:cBhvr additive="base">
                                        <p:cTn id="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anim calcmode="lin" valueType="num">
                                      <p:cBhvr additive="base">
                                        <p:cTn id="11"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anim calcmode="lin" valueType="num">
                                      <p:cBhvr additive="base">
                                        <p:cTn id="15"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anim calcmode="lin" valueType="num">
                                      <p:cBhvr additive="base">
                                        <p:cTn id="19"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xEl>
                                              <p:pRg st="7" end="7"/>
                                            </p:txEl>
                                          </p:spTgt>
                                        </p:tgtEl>
                                        <p:attrNameLst>
                                          <p:attrName>style.visibility</p:attrName>
                                        </p:attrNameLst>
                                      </p:cBhvr>
                                      <p:to>
                                        <p:strVal val="visible"/>
                                      </p:to>
                                    </p:set>
                                    <p:animEffect transition="in" filter="fade">
                                      <p:cBhvr>
                                        <p:cTn id="25" dur="500"/>
                                        <p:tgtEl>
                                          <p:spTgt spid="1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xEl>
                                              <p:pRg st="8" end="8"/>
                                            </p:txEl>
                                          </p:spTgt>
                                        </p:tgtEl>
                                        <p:attrNameLst>
                                          <p:attrName>style.visibility</p:attrName>
                                        </p:attrNameLst>
                                      </p:cBhvr>
                                      <p:to>
                                        <p:strVal val="visible"/>
                                      </p:to>
                                    </p:set>
                                    <p:animEffect transition="in" filter="fade">
                                      <p:cBhvr>
                                        <p:cTn id="28" dur="500"/>
                                        <p:tgtEl>
                                          <p:spTgt spid="17">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xEl>
                                              <p:pRg st="9" end="9"/>
                                            </p:txEl>
                                          </p:spTgt>
                                        </p:tgtEl>
                                        <p:attrNameLst>
                                          <p:attrName>style.visibility</p:attrName>
                                        </p:attrNameLst>
                                      </p:cBhvr>
                                      <p:to>
                                        <p:strVal val="visible"/>
                                      </p:to>
                                    </p:set>
                                    <p:animEffect transition="in" filter="fade">
                                      <p:cBhvr>
                                        <p:cTn id="31" dur="500"/>
                                        <p:tgtEl>
                                          <p:spTgt spid="17">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xEl>
                                              <p:pRg st="10" end="10"/>
                                            </p:txEl>
                                          </p:spTgt>
                                        </p:tgtEl>
                                        <p:attrNameLst>
                                          <p:attrName>style.visibility</p:attrName>
                                        </p:attrNameLst>
                                      </p:cBhvr>
                                      <p:to>
                                        <p:strVal val="visible"/>
                                      </p:to>
                                    </p:set>
                                    <p:animEffect transition="in" filter="fade">
                                      <p:cBhvr>
                                        <p:cTn id="34" dur="500"/>
                                        <p:tgtEl>
                                          <p:spTgt spid="17">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xEl>
                                              <p:pRg st="11" end="11"/>
                                            </p:txEl>
                                          </p:spTgt>
                                        </p:tgtEl>
                                        <p:attrNameLst>
                                          <p:attrName>style.visibility</p:attrName>
                                        </p:attrNameLst>
                                      </p:cBhvr>
                                      <p:to>
                                        <p:strVal val="visible"/>
                                      </p:to>
                                    </p:set>
                                    <p:animEffect transition="in" filter="fade">
                                      <p:cBhvr>
                                        <p:cTn id="37" dur="500"/>
                                        <p:tgtEl>
                                          <p:spTgt spid="17">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xEl>
                                              <p:pRg st="12" end="12"/>
                                            </p:txEl>
                                          </p:spTgt>
                                        </p:tgtEl>
                                        <p:attrNameLst>
                                          <p:attrName>style.visibility</p:attrName>
                                        </p:attrNameLst>
                                      </p:cBhvr>
                                      <p:to>
                                        <p:strVal val="visible"/>
                                      </p:to>
                                    </p:set>
                                    <p:animEffect transition="in" filter="fade">
                                      <p:cBhvr>
                                        <p:cTn id="40" dur="500"/>
                                        <p:tgtEl>
                                          <p:spTgt spid="17">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xEl>
                                              <p:pRg st="13" end="13"/>
                                            </p:txEl>
                                          </p:spTgt>
                                        </p:tgtEl>
                                        <p:attrNameLst>
                                          <p:attrName>style.visibility</p:attrName>
                                        </p:attrNameLst>
                                      </p:cBhvr>
                                      <p:to>
                                        <p:strVal val="visible"/>
                                      </p:to>
                                    </p:set>
                                    <p:animEffect transition="in" filter="fade">
                                      <p:cBhvr>
                                        <p:cTn id="43" dur="500"/>
                                        <p:tgtEl>
                                          <p:spTgt spid="1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4" name="Group 13"/>
          <p:cNvGrpSpPr>
            <a:grpSpLocks noChangeAspect="1"/>
          </p:cNvGrpSpPr>
          <p:nvPr/>
        </p:nvGrpSpPr>
        <p:grpSpPr bwMode="auto">
          <a:xfrm>
            <a:off x="432631" y="325315"/>
            <a:ext cx="601651" cy="621038"/>
            <a:chOff x="2202" y="1163"/>
            <a:chExt cx="1800" cy="1858"/>
          </a:xfrm>
        </p:grpSpPr>
        <p:sp>
          <p:nvSpPr>
            <p:cNvPr id="5" name="Freeform 14"/>
            <p:cNvSpPr/>
            <p:nvPr/>
          </p:nvSpPr>
          <p:spPr bwMode="auto">
            <a:xfrm>
              <a:off x="2600" y="1561"/>
              <a:ext cx="989" cy="1019"/>
            </a:xfrm>
            <a:custGeom>
              <a:avLst/>
              <a:gdLst>
                <a:gd name="T0" fmla="*/ 102 w 417"/>
                <a:gd name="T1" fmla="*/ 388 h 430"/>
                <a:gd name="T2" fmla="*/ 0 w 417"/>
                <a:gd name="T3" fmla="*/ 208 h 430"/>
                <a:gd name="T4" fmla="*/ 208 w 417"/>
                <a:gd name="T5" fmla="*/ 0 h 430"/>
                <a:gd name="T6" fmla="*/ 417 w 417"/>
                <a:gd name="T7" fmla="*/ 208 h 430"/>
                <a:gd name="T8" fmla="*/ 321 w 417"/>
                <a:gd name="T9" fmla="*/ 383 h 430"/>
                <a:gd name="T10" fmla="*/ 321 w 417"/>
                <a:gd name="T11" fmla="*/ 430 h 430"/>
                <a:gd name="T12" fmla="*/ 102 w 417"/>
                <a:gd name="T13" fmla="*/ 430 h 430"/>
                <a:gd name="T14" fmla="*/ 102 w 417"/>
                <a:gd name="T15" fmla="*/ 388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430">
                  <a:moveTo>
                    <a:pt x="102" y="388"/>
                  </a:moveTo>
                  <a:cubicBezTo>
                    <a:pt x="41" y="351"/>
                    <a:pt x="0" y="284"/>
                    <a:pt x="0" y="208"/>
                  </a:cubicBezTo>
                  <a:cubicBezTo>
                    <a:pt x="0" y="93"/>
                    <a:pt x="93" y="0"/>
                    <a:pt x="208" y="0"/>
                  </a:cubicBezTo>
                  <a:cubicBezTo>
                    <a:pt x="323" y="0"/>
                    <a:pt x="417" y="93"/>
                    <a:pt x="417" y="208"/>
                  </a:cubicBezTo>
                  <a:cubicBezTo>
                    <a:pt x="417" y="281"/>
                    <a:pt x="379" y="345"/>
                    <a:pt x="321" y="383"/>
                  </a:cubicBezTo>
                  <a:cubicBezTo>
                    <a:pt x="321" y="430"/>
                    <a:pt x="321" y="430"/>
                    <a:pt x="321" y="430"/>
                  </a:cubicBezTo>
                  <a:cubicBezTo>
                    <a:pt x="102" y="430"/>
                    <a:pt x="102" y="430"/>
                    <a:pt x="102" y="430"/>
                  </a:cubicBezTo>
                  <a:lnTo>
                    <a:pt x="102" y="388"/>
                  </a:lnTo>
                  <a:close/>
                </a:path>
              </a:pathLst>
            </a:custGeom>
            <a:solidFill>
              <a:srgbClr val="EF9E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5"/>
            <p:cNvSpPr>
              <a:spLocks noEditPoints="1"/>
            </p:cNvSpPr>
            <p:nvPr/>
          </p:nvSpPr>
          <p:spPr bwMode="auto">
            <a:xfrm>
              <a:off x="2842" y="2014"/>
              <a:ext cx="515" cy="576"/>
            </a:xfrm>
            <a:custGeom>
              <a:avLst/>
              <a:gdLst>
                <a:gd name="T0" fmla="*/ 204 w 217"/>
                <a:gd name="T1" fmla="*/ 7 h 243"/>
                <a:gd name="T2" fmla="*/ 165 w 217"/>
                <a:gd name="T3" fmla="*/ 17 h 243"/>
                <a:gd name="T4" fmla="*/ 150 w 217"/>
                <a:gd name="T5" fmla="*/ 46 h 243"/>
                <a:gd name="T6" fmla="*/ 129 w 217"/>
                <a:gd name="T7" fmla="*/ 43 h 243"/>
                <a:gd name="T8" fmla="*/ 140 w 217"/>
                <a:gd name="T9" fmla="*/ 24 h 243"/>
                <a:gd name="T10" fmla="*/ 108 w 217"/>
                <a:gd name="T11" fmla="*/ 0 h 243"/>
                <a:gd name="T12" fmla="*/ 77 w 217"/>
                <a:gd name="T13" fmla="*/ 24 h 243"/>
                <a:gd name="T14" fmla="*/ 88 w 217"/>
                <a:gd name="T15" fmla="*/ 43 h 243"/>
                <a:gd name="T16" fmla="*/ 67 w 217"/>
                <a:gd name="T17" fmla="*/ 46 h 243"/>
                <a:gd name="T18" fmla="*/ 52 w 217"/>
                <a:gd name="T19" fmla="*/ 17 h 243"/>
                <a:gd name="T20" fmla="*/ 13 w 217"/>
                <a:gd name="T21" fmla="*/ 7 h 243"/>
                <a:gd name="T22" fmla="*/ 2 w 217"/>
                <a:gd name="T23" fmla="*/ 30 h 243"/>
                <a:gd name="T24" fmla="*/ 22 w 217"/>
                <a:gd name="T25" fmla="*/ 54 h 243"/>
                <a:gd name="T26" fmla="*/ 55 w 217"/>
                <a:gd name="T27" fmla="*/ 62 h 243"/>
                <a:gd name="T28" fmla="*/ 70 w 217"/>
                <a:gd name="T29" fmla="*/ 235 h 243"/>
                <a:gd name="T30" fmla="*/ 79 w 217"/>
                <a:gd name="T31" fmla="*/ 243 h 243"/>
                <a:gd name="T32" fmla="*/ 87 w 217"/>
                <a:gd name="T33" fmla="*/ 234 h 243"/>
                <a:gd name="T34" fmla="*/ 72 w 217"/>
                <a:gd name="T35" fmla="*/ 62 h 243"/>
                <a:gd name="T36" fmla="*/ 102 w 217"/>
                <a:gd name="T37" fmla="*/ 56 h 243"/>
                <a:gd name="T38" fmla="*/ 108 w 217"/>
                <a:gd name="T39" fmla="*/ 53 h 243"/>
                <a:gd name="T40" fmla="*/ 115 w 217"/>
                <a:gd name="T41" fmla="*/ 56 h 243"/>
                <a:gd name="T42" fmla="*/ 145 w 217"/>
                <a:gd name="T43" fmla="*/ 62 h 243"/>
                <a:gd name="T44" fmla="*/ 130 w 217"/>
                <a:gd name="T45" fmla="*/ 234 h 243"/>
                <a:gd name="T46" fmla="*/ 138 w 217"/>
                <a:gd name="T47" fmla="*/ 243 h 243"/>
                <a:gd name="T48" fmla="*/ 147 w 217"/>
                <a:gd name="T49" fmla="*/ 235 h 243"/>
                <a:gd name="T50" fmla="*/ 162 w 217"/>
                <a:gd name="T51" fmla="*/ 62 h 243"/>
                <a:gd name="T52" fmla="*/ 195 w 217"/>
                <a:gd name="T53" fmla="*/ 54 h 243"/>
                <a:gd name="T54" fmla="*/ 215 w 217"/>
                <a:gd name="T55" fmla="*/ 30 h 243"/>
                <a:gd name="T56" fmla="*/ 204 w 217"/>
                <a:gd name="T57" fmla="*/ 7 h 243"/>
                <a:gd name="T58" fmla="*/ 30 w 217"/>
                <a:gd name="T59" fmla="*/ 39 h 243"/>
                <a:gd name="T60" fmla="*/ 18 w 217"/>
                <a:gd name="T61" fmla="*/ 26 h 243"/>
                <a:gd name="T62" fmla="*/ 21 w 217"/>
                <a:gd name="T63" fmla="*/ 22 h 243"/>
                <a:gd name="T64" fmla="*/ 41 w 217"/>
                <a:gd name="T65" fmla="*/ 28 h 243"/>
                <a:gd name="T66" fmla="*/ 50 w 217"/>
                <a:gd name="T67" fmla="*/ 45 h 243"/>
                <a:gd name="T68" fmla="*/ 30 w 217"/>
                <a:gd name="T69" fmla="*/ 39 h 243"/>
                <a:gd name="T70" fmla="*/ 108 w 217"/>
                <a:gd name="T71" fmla="*/ 35 h 243"/>
                <a:gd name="T72" fmla="*/ 93 w 217"/>
                <a:gd name="T73" fmla="*/ 25 h 243"/>
                <a:gd name="T74" fmla="*/ 108 w 217"/>
                <a:gd name="T75" fmla="*/ 16 h 243"/>
                <a:gd name="T76" fmla="*/ 124 w 217"/>
                <a:gd name="T77" fmla="*/ 25 h 243"/>
                <a:gd name="T78" fmla="*/ 108 w 217"/>
                <a:gd name="T79" fmla="*/ 35 h 243"/>
                <a:gd name="T80" fmla="*/ 187 w 217"/>
                <a:gd name="T81" fmla="*/ 39 h 243"/>
                <a:gd name="T82" fmla="*/ 167 w 217"/>
                <a:gd name="T83" fmla="*/ 45 h 243"/>
                <a:gd name="T84" fmla="*/ 176 w 217"/>
                <a:gd name="T85" fmla="*/ 28 h 243"/>
                <a:gd name="T86" fmla="*/ 196 w 217"/>
                <a:gd name="T87" fmla="*/ 22 h 243"/>
                <a:gd name="T88" fmla="*/ 199 w 217"/>
                <a:gd name="T89" fmla="*/ 26 h 243"/>
                <a:gd name="T90" fmla="*/ 187 w 217"/>
                <a:gd name="T91" fmla="*/ 3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243">
                  <a:moveTo>
                    <a:pt x="204" y="7"/>
                  </a:moveTo>
                  <a:cubicBezTo>
                    <a:pt x="195" y="2"/>
                    <a:pt x="179" y="2"/>
                    <a:pt x="165" y="17"/>
                  </a:cubicBezTo>
                  <a:cubicBezTo>
                    <a:pt x="159" y="24"/>
                    <a:pt x="154" y="34"/>
                    <a:pt x="150" y="46"/>
                  </a:cubicBezTo>
                  <a:cubicBezTo>
                    <a:pt x="143" y="45"/>
                    <a:pt x="136" y="44"/>
                    <a:pt x="129" y="43"/>
                  </a:cubicBezTo>
                  <a:cubicBezTo>
                    <a:pt x="139" y="36"/>
                    <a:pt x="140" y="28"/>
                    <a:pt x="140" y="24"/>
                  </a:cubicBezTo>
                  <a:cubicBezTo>
                    <a:pt x="139" y="12"/>
                    <a:pt x="125" y="0"/>
                    <a:pt x="108" y="0"/>
                  </a:cubicBezTo>
                  <a:cubicBezTo>
                    <a:pt x="92" y="0"/>
                    <a:pt x="78" y="12"/>
                    <a:pt x="77" y="24"/>
                  </a:cubicBezTo>
                  <a:cubicBezTo>
                    <a:pt x="77" y="28"/>
                    <a:pt x="78" y="36"/>
                    <a:pt x="88" y="43"/>
                  </a:cubicBezTo>
                  <a:cubicBezTo>
                    <a:pt x="81" y="44"/>
                    <a:pt x="74" y="45"/>
                    <a:pt x="67" y="46"/>
                  </a:cubicBezTo>
                  <a:cubicBezTo>
                    <a:pt x="63" y="34"/>
                    <a:pt x="58" y="24"/>
                    <a:pt x="52" y="17"/>
                  </a:cubicBezTo>
                  <a:cubicBezTo>
                    <a:pt x="38" y="2"/>
                    <a:pt x="22" y="2"/>
                    <a:pt x="13" y="7"/>
                  </a:cubicBezTo>
                  <a:cubicBezTo>
                    <a:pt x="4" y="12"/>
                    <a:pt x="0" y="21"/>
                    <a:pt x="2" y="30"/>
                  </a:cubicBezTo>
                  <a:cubicBezTo>
                    <a:pt x="5" y="40"/>
                    <a:pt x="12" y="48"/>
                    <a:pt x="22" y="54"/>
                  </a:cubicBezTo>
                  <a:cubicBezTo>
                    <a:pt x="31" y="59"/>
                    <a:pt x="43" y="61"/>
                    <a:pt x="55" y="62"/>
                  </a:cubicBezTo>
                  <a:cubicBezTo>
                    <a:pt x="65" y="102"/>
                    <a:pt x="70" y="208"/>
                    <a:pt x="70" y="235"/>
                  </a:cubicBezTo>
                  <a:cubicBezTo>
                    <a:pt x="70" y="239"/>
                    <a:pt x="74" y="243"/>
                    <a:pt x="79" y="243"/>
                  </a:cubicBezTo>
                  <a:cubicBezTo>
                    <a:pt x="83" y="243"/>
                    <a:pt x="87" y="239"/>
                    <a:pt x="87" y="234"/>
                  </a:cubicBezTo>
                  <a:cubicBezTo>
                    <a:pt x="86" y="224"/>
                    <a:pt x="84" y="111"/>
                    <a:pt x="72" y="62"/>
                  </a:cubicBezTo>
                  <a:cubicBezTo>
                    <a:pt x="82" y="61"/>
                    <a:pt x="93" y="59"/>
                    <a:pt x="102" y="56"/>
                  </a:cubicBezTo>
                  <a:cubicBezTo>
                    <a:pt x="104" y="55"/>
                    <a:pt x="106" y="54"/>
                    <a:pt x="108" y="53"/>
                  </a:cubicBezTo>
                  <a:cubicBezTo>
                    <a:pt x="111" y="54"/>
                    <a:pt x="113" y="55"/>
                    <a:pt x="115" y="56"/>
                  </a:cubicBezTo>
                  <a:cubicBezTo>
                    <a:pt x="124" y="59"/>
                    <a:pt x="135" y="61"/>
                    <a:pt x="145" y="62"/>
                  </a:cubicBezTo>
                  <a:cubicBezTo>
                    <a:pt x="133" y="111"/>
                    <a:pt x="131" y="224"/>
                    <a:pt x="130" y="234"/>
                  </a:cubicBezTo>
                  <a:cubicBezTo>
                    <a:pt x="130" y="239"/>
                    <a:pt x="134" y="243"/>
                    <a:pt x="138" y="243"/>
                  </a:cubicBezTo>
                  <a:cubicBezTo>
                    <a:pt x="143" y="243"/>
                    <a:pt x="147" y="239"/>
                    <a:pt x="147" y="235"/>
                  </a:cubicBezTo>
                  <a:cubicBezTo>
                    <a:pt x="147" y="208"/>
                    <a:pt x="152" y="102"/>
                    <a:pt x="162" y="62"/>
                  </a:cubicBezTo>
                  <a:cubicBezTo>
                    <a:pt x="174" y="61"/>
                    <a:pt x="186" y="59"/>
                    <a:pt x="195" y="54"/>
                  </a:cubicBezTo>
                  <a:cubicBezTo>
                    <a:pt x="205" y="48"/>
                    <a:pt x="212" y="40"/>
                    <a:pt x="215" y="30"/>
                  </a:cubicBezTo>
                  <a:cubicBezTo>
                    <a:pt x="217" y="21"/>
                    <a:pt x="213" y="12"/>
                    <a:pt x="204" y="7"/>
                  </a:cubicBezTo>
                  <a:moveTo>
                    <a:pt x="30" y="39"/>
                  </a:moveTo>
                  <a:cubicBezTo>
                    <a:pt x="23" y="36"/>
                    <a:pt x="20" y="31"/>
                    <a:pt x="18" y="26"/>
                  </a:cubicBezTo>
                  <a:cubicBezTo>
                    <a:pt x="18" y="24"/>
                    <a:pt x="19" y="23"/>
                    <a:pt x="21" y="22"/>
                  </a:cubicBezTo>
                  <a:cubicBezTo>
                    <a:pt x="25" y="19"/>
                    <a:pt x="33" y="20"/>
                    <a:pt x="41" y="28"/>
                  </a:cubicBezTo>
                  <a:cubicBezTo>
                    <a:pt x="44" y="32"/>
                    <a:pt x="47" y="38"/>
                    <a:pt x="50" y="45"/>
                  </a:cubicBezTo>
                  <a:cubicBezTo>
                    <a:pt x="42" y="44"/>
                    <a:pt x="35" y="43"/>
                    <a:pt x="30" y="39"/>
                  </a:cubicBezTo>
                  <a:moveTo>
                    <a:pt x="108" y="35"/>
                  </a:moveTo>
                  <a:cubicBezTo>
                    <a:pt x="97" y="31"/>
                    <a:pt x="93" y="27"/>
                    <a:pt x="93" y="25"/>
                  </a:cubicBezTo>
                  <a:cubicBezTo>
                    <a:pt x="93" y="22"/>
                    <a:pt x="102" y="16"/>
                    <a:pt x="108" y="16"/>
                  </a:cubicBezTo>
                  <a:cubicBezTo>
                    <a:pt x="115" y="16"/>
                    <a:pt x="124" y="22"/>
                    <a:pt x="124" y="25"/>
                  </a:cubicBezTo>
                  <a:cubicBezTo>
                    <a:pt x="124" y="27"/>
                    <a:pt x="120" y="31"/>
                    <a:pt x="108" y="35"/>
                  </a:cubicBezTo>
                  <a:moveTo>
                    <a:pt x="187" y="39"/>
                  </a:moveTo>
                  <a:cubicBezTo>
                    <a:pt x="182" y="43"/>
                    <a:pt x="175" y="44"/>
                    <a:pt x="167" y="45"/>
                  </a:cubicBezTo>
                  <a:cubicBezTo>
                    <a:pt x="170" y="38"/>
                    <a:pt x="173" y="32"/>
                    <a:pt x="176" y="28"/>
                  </a:cubicBezTo>
                  <a:cubicBezTo>
                    <a:pt x="184" y="20"/>
                    <a:pt x="192" y="19"/>
                    <a:pt x="196" y="22"/>
                  </a:cubicBezTo>
                  <a:cubicBezTo>
                    <a:pt x="198" y="23"/>
                    <a:pt x="199" y="24"/>
                    <a:pt x="199" y="26"/>
                  </a:cubicBezTo>
                  <a:cubicBezTo>
                    <a:pt x="197" y="31"/>
                    <a:pt x="193" y="36"/>
                    <a:pt x="187" y="3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2842" y="2580"/>
              <a:ext cx="519" cy="41"/>
            </a:xfrm>
            <a:custGeom>
              <a:avLst/>
              <a:gdLst>
                <a:gd name="T0" fmla="*/ 219 w 219"/>
                <a:gd name="T1" fmla="*/ 19 h 37"/>
                <a:gd name="T2" fmla="*/ 200 w 219"/>
                <a:gd name="T3" fmla="*/ 37 h 37"/>
                <a:gd name="T4" fmla="*/ 19 w 219"/>
                <a:gd name="T5" fmla="*/ 37 h 37"/>
                <a:gd name="T6" fmla="*/ 0 w 219"/>
                <a:gd name="T7" fmla="*/ 19 h 37"/>
                <a:gd name="T8" fmla="*/ 0 w 219"/>
                <a:gd name="T9" fmla="*/ 0 h 37"/>
                <a:gd name="T10" fmla="*/ 219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0" y="0"/>
                    <a:pt x="0" y="0"/>
                  </a:cubicBezTo>
                  <a:cubicBezTo>
                    <a:pt x="219" y="0"/>
                    <a:pt x="219" y="0"/>
                    <a:pt x="219" y="0"/>
                  </a:cubicBezTo>
                  <a:lnTo>
                    <a:pt x="219" y="19"/>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p:nvSpPr>
          <p:spPr bwMode="auto">
            <a:xfrm>
              <a:off x="2842" y="2649"/>
              <a:ext cx="519" cy="90"/>
            </a:xfrm>
            <a:custGeom>
              <a:avLst/>
              <a:gdLst>
                <a:gd name="T0" fmla="*/ 219 w 219"/>
                <a:gd name="T1" fmla="*/ 19 h 38"/>
                <a:gd name="T2" fmla="*/ 200 w 219"/>
                <a:gd name="T3" fmla="*/ 38 h 38"/>
                <a:gd name="T4" fmla="*/ 19 w 219"/>
                <a:gd name="T5" fmla="*/ 38 h 38"/>
                <a:gd name="T6" fmla="*/ 0 w 219"/>
                <a:gd name="T7" fmla="*/ 19 h 38"/>
                <a:gd name="T8" fmla="*/ 19 w 219"/>
                <a:gd name="T9" fmla="*/ 0 h 38"/>
                <a:gd name="T10" fmla="*/ 200 w 219"/>
                <a:gd name="T11" fmla="*/ 0 h 38"/>
                <a:gd name="T12" fmla="*/ 219 w 219"/>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219" h="38">
                  <a:moveTo>
                    <a:pt x="219" y="19"/>
                  </a:moveTo>
                  <a:cubicBezTo>
                    <a:pt x="219" y="29"/>
                    <a:pt x="211" y="38"/>
                    <a:pt x="200" y="38"/>
                  </a:cubicBezTo>
                  <a:cubicBezTo>
                    <a:pt x="19" y="38"/>
                    <a:pt x="19" y="38"/>
                    <a:pt x="19" y="38"/>
                  </a:cubicBezTo>
                  <a:cubicBezTo>
                    <a:pt x="9" y="38"/>
                    <a:pt x="0" y="29"/>
                    <a:pt x="0" y="19"/>
                  </a:cubicBezTo>
                  <a:cubicBezTo>
                    <a:pt x="0" y="9"/>
                    <a:pt x="9" y="0"/>
                    <a:pt x="19" y="0"/>
                  </a:cubicBezTo>
                  <a:cubicBezTo>
                    <a:pt x="200" y="0"/>
                    <a:pt x="200" y="0"/>
                    <a:pt x="200" y="0"/>
                  </a:cubicBezTo>
                  <a:cubicBezTo>
                    <a:pt x="211" y="0"/>
                    <a:pt x="219" y="9"/>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p:nvSpPr>
          <p:spPr bwMode="auto">
            <a:xfrm>
              <a:off x="2842" y="2765"/>
              <a:ext cx="519" cy="88"/>
            </a:xfrm>
            <a:custGeom>
              <a:avLst/>
              <a:gdLst>
                <a:gd name="T0" fmla="*/ 219 w 219"/>
                <a:gd name="T1" fmla="*/ 19 h 37"/>
                <a:gd name="T2" fmla="*/ 200 w 219"/>
                <a:gd name="T3" fmla="*/ 37 h 37"/>
                <a:gd name="T4" fmla="*/ 19 w 219"/>
                <a:gd name="T5" fmla="*/ 37 h 37"/>
                <a:gd name="T6" fmla="*/ 0 w 219"/>
                <a:gd name="T7" fmla="*/ 19 h 37"/>
                <a:gd name="T8" fmla="*/ 19 w 219"/>
                <a:gd name="T9" fmla="*/ 0 h 37"/>
                <a:gd name="T10" fmla="*/ 200 w 219"/>
                <a:gd name="T11" fmla="*/ 0 h 37"/>
                <a:gd name="T12" fmla="*/ 219 w 219"/>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19" h="37">
                  <a:moveTo>
                    <a:pt x="219" y="19"/>
                  </a:moveTo>
                  <a:cubicBezTo>
                    <a:pt x="219" y="29"/>
                    <a:pt x="211" y="37"/>
                    <a:pt x="200" y="37"/>
                  </a:cubicBezTo>
                  <a:cubicBezTo>
                    <a:pt x="19" y="37"/>
                    <a:pt x="19" y="37"/>
                    <a:pt x="19" y="37"/>
                  </a:cubicBezTo>
                  <a:cubicBezTo>
                    <a:pt x="9" y="37"/>
                    <a:pt x="0" y="29"/>
                    <a:pt x="0" y="19"/>
                  </a:cubicBezTo>
                  <a:cubicBezTo>
                    <a:pt x="0" y="8"/>
                    <a:pt x="9" y="0"/>
                    <a:pt x="19" y="0"/>
                  </a:cubicBezTo>
                  <a:cubicBezTo>
                    <a:pt x="200" y="0"/>
                    <a:pt x="200" y="0"/>
                    <a:pt x="200" y="0"/>
                  </a:cubicBezTo>
                  <a:cubicBezTo>
                    <a:pt x="211" y="0"/>
                    <a:pt x="219" y="8"/>
                    <a:pt x="219" y="19"/>
                  </a:cubicBezTo>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9"/>
            <p:cNvSpPr/>
            <p:nvPr/>
          </p:nvSpPr>
          <p:spPr bwMode="auto">
            <a:xfrm>
              <a:off x="2939" y="2881"/>
              <a:ext cx="325" cy="140"/>
            </a:xfrm>
            <a:custGeom>
              <a:avLst/>
              <a:gdLst>
                <a:gd name="T0" fmla="*/ 0 w 137"/>
                <a:gd name="T1" fmla="*/ 0 h 59"/>
                <a:gd name="T2" fmla="*/ 0 w 137"/>
                <a:gd name="T3" fmla="*/ 11 h 59"/>
                <a:gd name="T4" fmla="*/ 49 w 137"/>
                <a:gd name="T5" fmla="*/ 59 h 59"/>
                <a:gd name="T6" fmla="*/ 88 w 137"/>
                <a:gd name="T7" fmla="*/ 59 h 59"/>
                <a:gd name="T8" fmla="*/ 137 w 137"/>
                <a:gd name="T9" fmla="*/ 11 h 59"/>
                <a:gd name="T10" fmla="*/ 137 w 137"/>
                <a:gd name="T11" fmla="*/ 0 h 59"/>
                <a:gd name="T12" fmla="*/ 0 w 1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0" y="0"/>
                  </a:moveTo>
                  <a:cubicBezTo>
                    <a:pt x="0" y="11"/>
                    <a:pt x="0" y="11"/>
                    <a:pt x="0" y="11"/>
                  </a:cubicBezTo>
                  <a:cubicBezTo>
                    <a:pt x="0" y="37"/>
                    <a:pt x="22" y="59"/>
                    <a:pt x="49" y="59"/>
                  </a:cubicBezTo>
                  <a:cubicBezTo>
                    <a:pt x="88" y="59"/>
                    <a:pt x="88" y="59"/>
                    <a:pt x="88" y="59"/>
                  </a:cubicBezTo>
                  <a:cubicBezTo>
                    <a:pt x="115" y="59"/>
                    <a:pt x="137" y="37"/>
                    <a:pt x="137" y="11"/>
                  </a:cubicBezTo>
                  <a:cubicBezTo>
                    <a:pt x="137" y="0"/>
                    <a:pt x="137" y="0"/>
                    <a:pt x="137" y="0"/>
                  </a:cubicBezTo>
                  <a:lnTo>
                    <a:pt x="0" y="0"/>
                  </a:lnTo>
                  <a:close/>
                </a:path>
              </a:pathLst>
            </a:custGeom>
            <a:solidFill>
              <a:srgbClr val="2015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
            <p:cNvSpPr/>
            <p:nvPr/>
          </p:nvSpPr>
          <p:spPr bwMode="auto">
            <a:xfrm>
              <a:off x="2202" y="1997"/>
              <a:ext cx="310"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
            <p:cNvSpPr/>
            <p:nvPr/>
          </p:nvSpPr>
          <p:spPr bwMode="auto">
            <a:xfrm>
              <a:off x="3691" y="1997"/>
              <a:ext cx="311" cy="190"/>
            </a:xfrm>
            <a:custGeom>
              <a:avLst/>
              <a:gdLst>
                <a:gd name="T0" fmla="*/ 91 w 131"/>
                <a:gd name="T1" fmla="*/ 80 h 80"/>
                <a:gd name="T2" fmla="*/ 40 w 131"/>
                <a:gd name="T3" fmla="*/ 80 h 80"/>
                <a:gd name="T4" fmla="*/ 0 w 131"/>
                <a:gd name="T5" fmla="*/ 40 h 80"/>
                <a:gd name="T6" fmla="*/ 40 w 131"/>
                <a:gd name="T7" fmla="*/ 0 h 80"/>
                <a:gd name="T8" fmla="*/ 91 w 131"/>
                <a:gd name="T9" fmla="*/ 0 h 80"/>
                <a:gd name="T10" fmla="*/ 131 w 131"/>
                <a:gd name="T11" fmla="*/ 40 h 80"/>
                <a:gd name="T12" fmla="*/ 91 w 13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131" h="80">
                  <a:moveTo>
                    <a:pt x="91" y="80"/>
                  </a:moveTo>
                  <a:cubicBezTo>
                    <a:pt x="40" y="80"/>
                    <a:pt x="40" y="80"/>
                    <a:pt x="40" y="80"/>
                  </a:cubicBezTo>
                  <a:cubicBezTo>
                    <a:pt x="18" y="80"/>
                    <a:pt x="0" y="62"/>
                    <a:pt x="0" y="40"/>
                  </a:cubicBezTo>
                  <a:cubicBezTo>
                    <a:pt x="0" y="17"/>
                    <a:pt x="18" y="0"/>
                    <a:pt x="40" y="0"/>
                  </a:cubicBezTo>
                  <a:cubicBezTo>
                    <a:pt x="91" y="0"/>
                    <a:pt x="91" y="0"/>
                    <a:pt x="91" y="0"/>
                  </a:cubicBezTo>
                  <a:cubicBezTo>
                    <a:pt x="113" y="0"/>
                    <a:pt x="131" y="17"/>
                    <a:pt x="131" y="40"/>
                  </a:cubicBezTo>
                  <a:cubicBezTo>
                    <a:pt x="131" y="62"/>
                    <a:pt x="113" y="80"/>
                    <a:pt x="91" y="80"/>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
            <p:cNvSpPr/>
            <p:nvPr/>
          </p:nvSpPr>
          <p:spPr bwMode="auto">
            <a:xfrm>
              <a:off x="3537" y="1393"/>
              <a:ext cx="294" cy="282"/>
            </a:xfrm>
            <a:custGeom>
              <a:avLst/>
              <a:gdLst>
                <a:gd name="T0" fmla="*/ 44 w 124"/>
                <a:gd name="T1" fmla="*/ 119 h 119"/>
                <a:gd name="T2" fmla="*/ 16 w 124"/>
                <a:gd name="T3" fmla="*/ 108 h 119"/>
                <a:gd name="T4" fmla="*/ 16 w 124"/>
                <a:gd name="T5" fmla="*/ 51 h 119"/>
                <a:gd name="T6" fmla="*/ 52 w 124"/>
                <a:gd name="T7" fmla="*/ 15 h 119"/>
                <a:gd name="T8" fmla="*/ 108 w 124"/>
                <a:gd name="T9" fmla="*/ 15 h 119"/>
                <a:gd name="T10" fmla="*/ 108 w 124"/>
                <a:gd name="T11" fmla="*/ 72 h 119"/>
                <a:gd name="T12" fmla="*/ 73 w 124"/>
                <a:gd name="T13" fmla="*/ 108 h 119"/>
                <a:gd name="T14" fmla="*/ 44 w 12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19">
                  <a:moveTo>
                    <a:pt x="44" y="119"/>
                  </a:moveTo>
                  <a:cubicBezTo>
                    <a:pt x="34" y="119"/>
                    <a:pt x="24" y="115"/>
                    <a:pt x="16" y="108"/>
                  </a:cubicBezTo>
                  <a:cubicBezTo>
                    <a:pt x="0" y="92"/>
                    <a:pt x="0" y="67"/>
                    <a:pt x="16" y="51"/>
                  </a:cubicBezTo>
                  <a:cubicBezTo>
                    <a:pt x="52" y="15"/>
                    <a:pt x="52" y="15"/>
                    <a:pt x="52" y="15"/>
                  </a:cubicBezTo>
                  <a:cubicBezTo>
                    <a:pt x="67" y="0"/>
                    <a:pt x="93" y="0"/>
                    <a:pt x="108" y="15"/>
                  </a:cubicBezTo>
                  <a:cubicBezTo>
                    <a:pt x="124" y="31"/>
                    <a:pt x="124" y="56"/>
                    <a:pt x="108" y="72"/>
                  </a:cubicBezTo>
                  <a:cubicBezTo>
                    <a:pt x="73" y="108"/>
                    <a:pt x="73" y="108"/>
                    <a:pt x="73" y="108"/>
                  </a:cubicBezTo>
                  <a:cubicBezTo>
                    <a:pt x="65" y="115"/>
                    <a:pt x="55" y="119"/>
                    <a:pt x="44"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3"/>
            <p:cNvSpPr/>
            <p:nvPr/>
          </p:nvSpPr>
          <p:spPr bwMode="auto">
            <a:xfrm>
              <a:off x="2313" y="1393"/>
              <a:ext cx="292" cy="282"/>
            </a:xfrm>
            <a:custGeom>
              <a:avLst/>
              <a:gdLst>
                <a:gd name="T0" fmla="*/ 79 w 123"/>
                <a:gd name="T1" fmla="*/ 119 h 119"/>
                <a:gd name="T2" fmla="*/ 51 w 123"/>
                <a:gd name="T3" fmla="*/ 108 h 119"/>
                <a:gd name="T4" fmla="*/ 15 w 123"/>
                <a:gd name="T5" fmla="*/ 72 h 119"/>
                <a:gd name="T6" fmla="*/ 15 w 123"/>
                <a:gd name="T7" fmla="*/ 15 h 119"/>
                <a:gd name="T8" fmla="*/ 72 w 123"/>
                <a:gd name="T9" fmla="*/ 15 h 119"/>
                <a:gd name="T10" fmla="*/ 108 w 123"/>
                <a:gd name="T11" fmla="*/ 51 h 119"/>
                <a:gd name="T12" fmla="*/ 108 w 123"/>
                <a:gd name="T13" fmla="*/ 108 h 119"/>
                <a:gd name="T14" fmla="*/ 79 w 123"/>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19">
                  <a:moveTo>
                    <a:pt x="79" y="119"/>
                  </a:moveTo>
                  <a:cubicBezTo>
                    <a:pt x="69" y="119"/>
                    <a:pt x="59" y="115"/>
                    <a:pt x="51" y="108"/>
                  </a:cubicBezTo>
                  <a:cubicBezTo>
                    <a:pt x="15" y="72"/>
                    <a:pt x="15" y="72"/>
                    <a:pt x="15" y="72"/>
                  </a:cubicBezTo>
                  <a:cubicBezTo>
                    <a:pt x="0" y="56"/>
                    <a:pt x="0" y="31"/>
                    <a:pt x="15" y="15"/>
                  </a:cubicBezTo>
                  <a:cubicBezTo>
                    <a:pt x="31" y="0"/>
                    <a:pt x="56" y="0"/>
                    <a:pt x="72" y="15"/>
                  </a:cubicBezTo>
                  <a:cubicBezTo>
                    <a:pt x="108" y="51"/>
                    <a:pt x="108" y="51"/>
                    <a:pt x="108" y="51"/>
                  </a:cubicBezTo>
                  <a:cubicBezTo>
                    <a:pt x="123" y="67"/>
                    <a:pt x="123" y="92"/>
                    <a:pt x="108" y="108"/>
                  </a:cubicBezTo>
                  <a:cubicBezTo>
                    <a:pt x="100" y="115"/>
                    <a:pt x="90" y="119"/>
                    <a:pt x="79" y="119"/>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4"/>
            <p:cNvSpPr/>
            <p:nvPr/>
          </p:nvSpPr>
          <p:spPr bwMode="auto">
            <a:xfrm>
              <a:off x="2999" y="1163"/>
              <a:ext cx="189" cy="310"/>
            </a:xfrm>
            <a:custGeom>
              <a:avLst/>
              <a:gdLst>
                <a:gd name="T0" fmla="*/ 40 w 80"/>
                <a:gd name="T1" fmla="*/ 131 h 131"/>
                <a:gd name="T2" fmla="*/ 0 w 80"/>
                <a:gd name="T3" fmla="*/ 91 h 131"/>
                <a:gd name="T4" fmla="*/ 0 w 80"/>
                <a:gd name="T5" fmla="*/ 40 h 131"/>
                <a:gd name="T6" fmla="*/ 40 w 80"/>
                <a:gd name="T7" fmla="*/ 0 h 131"/>
                <a:gd name="T8" fmla="*/ 80 w 80"/>
                <a:gd name="T9" fmla="*/ 40 h 131"/>
                <a:gd name="T10" fmla="*/ 80 w 80"/>
                <a:gd name="T11" fmla="*/ 91 h 131"/>
                <a:gd name="T12" fmla="*/ 40 w 8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80" h="131">
                  <a:moveTo>
                    <a:pt x="40" y="131"/>
                  </a:moveTo>
                  <a:cubicBezTo>
                    <a:pt x="18" y="131"/>
                    <a:pt x="0" y="113"/>
                    <a:pt x="0" y="91"/>
                  </a:cubicBezTo>
                  <a:cubicBezTo>
                    <a:pt x="0" y="40"/>
                    <a:pt x="0" y="40"/>
                    <a:pt x="0" y="40"/>
                  </a:cubicBezTo>
                  <a:cubicBezTo>
                    <a:pt x="0" y="18"/>
                    <a:pt x="18" y="0"/>
                    <a:pt x="40" y="0"/>
                  </a:cubicBezTo>
                  <a:cubicBezTo>
                    <a:pt x="62" y="0"/>
                    <a:pt x="80" y="18"/>
                    <a:pt x="80" y="40"/>
                  </a:cubicBezTo>
                  <a:cubicBezTo>
                    <a:pt x="80" y="91"/>
                    <a:pt x="80" y="91"/>
                    <a:pt x="80" y="91"/>
                  </a:cubicBezTo>
                  <a:cubicBezTo>
                    <a:pt x="80" y="113"/>
                    <a:pt x="62" y="131"/>
                    <a:pt x="40" y="131"/>
                  </a:cubicBezTo>
                </a:path>
              </a:pathLst>
            </a:custGeom>
            <a:solidFill>
              <a:srgbClr val="F3B7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TextBox 76"/>
          <p:cNvSpPr txBox="1"/>
          <p:nvPr/>
        </p:nvSpPr>
        <p:spPr>
          <a:xfrm>
            <a:off x="1112337" y="348126"/>
            <a:ext cx="1723549" cy="400110"/>
          </a:xfrm>
          <a:prstGeom prst="rect">
            <a:avLst/>
          </a:prstGeom>
          <a:noFill/>
        </p:spPr>
        <p:txBody>
          <a:bodyPr wrap="none" rtlCol="0">
            <a:spAutoFit/>
          </a:bodyPr>
          <a:lstStyle/>
          <a:p>
            <a:r>
              <a:rPr lang="zh-CN" altLang="en-US" sz="2000" dirty="0">
                <a:solidFill>
                  <a:srgbClr val="EF9E20"/>
                </a:solidFill>
                <a:latin typeface="微软雅黑" panose="020B0503020204020204" pitchFamily="34" charset="-122"/>
                <a:ea typeface="微软雅黑" panose="020B0503020204020204" pitchFamily="34" charset="-122"/>
              </a:rPr>
              <a:t>深度优先搜索</a:t>
            </a:r>
            <a:endParaRPr lang="en-US" altLang="zh-CN" sz="2000" dirty="0">
              <a:solidFill>
                <a:srgbClr val="EF9E2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27990" y="860785"/>
            <a:ext cx="10804956" cy="830997"/>
          </a:xfrm>
          <a:prstGeom prst="rect">
            <a:avLst/>
          </a:prstGeom>
          <a:noFill/>
        </p:spPr>
        <p:txBody>
          <a:bodyPr wrap="square" rtlCol="0">
            <a:spAutoFit/>
          </a:bodyPr>
          <a:lstStyle/>
          <a:p>
            <a:r>
              <a:rPr lang="zh-CN" altLang="en-US" sz="2400" dirty="0">
                <a:solidFill>
                  <a:schemeClr val="bg1"/>
                </a:solidFill>
              </a:rPr>
              <a:t>例题</a:t>
            </a:r>
            <a:r>
              <a:rPr lang="en-US" altLang="zh-CN" sz="2400" dirty="0">
                <a:solidFill>
                  <a:schemeClr val="bg1"/>
                </a:solidFill>
              </a:rPr>
              <a:t>1</a:t>
            </a:r>
            <a:r>
              <a:rPr lang="zh-CN" altLang="en-US" sz="2400" dirty="0">
                <a:solidFill>
                  <a:schemeClr val="bg1"/>
                </a:solidFill>
              </a:rPr>
              <a:t>：求</a:t>
            </a:r>
            <a:r>
              <a:rPr lang="en-US" altLang="zh-CN" sz="2400" dirty="0">
                <a:solidFill>
                  <a:schemeClr val="bg1"/>
                </a:solidFill>
              </a:rPr>
              <a:t>n</a:t>
            </a:r>
            <a:r>
              <a:rPr lang="zh-CN" altLang="en-US" sz="2400" dirty="0">
                <a:solidFill>
                  <a:schemeClr val="bg1"/>
                </a:solidFill>
              </a:rPr>
              <a:t>个数的全排列</a:t>
            </a:r>
            <a:endParaRPr lang="en-US" altLang="zh-CN" sz="2400" dirty="0">
              <a:solidFill>
                <a:schemeClr val="bg1"/>
              </a:solidFill>
            </a:endParaRPr>
          </a:p>
          <a:p>
            <a:endParaRPr lang="en-US" altLang="zh-CN" sz="2400" dirty="0">
              <a:solidFill>
                <a:schemeClr val="bg1"/>
              </a:solidFill>
            </a:endParaRPr>
          </a:p>
        </p:txBody>
      </p:sp>
      <p:pic>
        <p:nvPicPr>
          <p:cNvPr id="19" name="图片 18"/>
          <p:cNvPicPr>
            <a:picLocks noChangeAspect="1"/>
          </p:cNvPicPr>
          <p:nvPr/>
        </p:nvPicPr>
        <p:blipFill>
          <a:blip r:embed="rId1"/>
          <a:stretch>
            <a:fillRect/>
          </a:stretch>
        </p:blipFill>
        <p:spPr>
          <a:xfrm>
            <a:off x="5071976" y="628648"/>
            <a:ext cx="4828571" cy="5723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4092</Words>
  <Application>WPS 演示</Application>
  <PresentationFormat>宽屏</PresentationFormat>
  <Paragraphs>380</Paragraphs>
  <Slides>38</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38</vt:i4>
      </vt:variant>
    </vt:vector>
  </HeadingPairs>
  <TitlesOfParts>
    <vt:vector size="57" baseType="lpstr">
      <vt:lpstr>Arial</vt:lpstr>
      <vt:lpstr>宋体</vt:lpstr>
      <vt:lpstr>Wingdings</vt:lpstr>
      <vt:lpstr>微软雅黑</vt:lpstr>
      <vt:lpstr>Calibri</vt:lpstr>
      <vt:lpstr>Tw Cen MT Condensed</vt:lpstr>
      <vt:lpstr>Wingdings 2</vt:lpstr>
      <vt:lpstr>幼圆</vt:lpstr>
      <vt:lpstr>Times New Roman</vt:lpstr>
      <vt:lpstr>Tw Cen MT</vt:lpstr>
      <vt:lpstr>华文仿宋</vt:lpstr>
      <vt:lpstr>Arial Unicode MS</vt:lpstr>
      <vt:lpstr>Calibri Light</vt:lpstr>
      <vt:lpstr>等线</vt:lpstr>
      <vt:lpstr>Segoe Print</vt:lpstr>
      <vt:lpstr>Wingdings</vt:lpstr>
      <vt:lpstr>仿宋</vt:lpstr>
      <vt:lpstr>Office 主题</vt:lpstr>
      <vt:lpstr>1_Office 主题</vt:lpstr>
      <vt:lpstr>PowerPoint 演示文稿</vt:lpstr>
      <vt:lpstr>PowerPoint 演示文稿</vt:lpstr>
      <vt:lpstr>PowerPoint 演示文稿</vt:lpstr>
      <vt:lpstr>PowerPoint 演示文稿</vt:lpstr>
      <vt:lpstr>PowerPoint 演示文稿</vt:lpstr>
      <vt:lpstr>树的深度优先搜索</vt:lpstr>
      <vt:lpstr>PowerPoint 演示文稿</vt:lpstr>
      <vt:lpstr>PowerPoint 演示文稿</vt:lpstr>
      <vt:lpstr>PowerPoint 演示文稿</vt:lpstr>
      <vt:lpstr>PowerPoint 演示文稿</vt:lpstr>
      <vt:lpstr>以4皇后为例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赵春波</dc:creator>
  <cp:lastModifiedBy>XZY</cp:lastModifiedBy>
  <cp:revision>77</cp:revision>
  <dcterms:created xsi:type="dcterms:W3CDTF">2017-03-12T08:13:00Z</dcterms:created>
  <dcterms:modified xsi:type="dcterms:W3CDTF">2019-01-11T13:13:49Z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2052-11.1.0.8203</vt:lpwstr>
  </property>
</Properties>
</file>