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917" r:id="rId2"/>
    <p:sldId id="2945" r:id="rId3"/>
    <p:sldId id="2935" r:id="rId4"/>
    <p:sldId id="2967" r:id="rId5"/>
    <p:sldId id="2984" r:id="rId6"/>
    <p:sldId id="2986" r:id="rId7"/>
    <p:sldId id="2987" r:id="rId8"/>
    <p:sldId id="2988" r:id="rId9"/>
    <p:sldId id="2989" r:id="rId10"/>
    <p:sldId id="2990" r:id="rId11"/>
    <p:sldId id="259" r:id="rId12"/>
    <p:sldId id="291" r:id="rId13"/>
    <p:sldId id="289" r:id="rId14"/>
    <p:sldId id="2991" r:id="rId15"/>
    <p:sldId id="2992" r:id="rId16"/>
    <p:sldId id="2997" r:id="rId17"/>
    <p:sldId id="2998" r:id="rId18"/>
    <p:sldId id="2993" r:id="rId19"/>
    <p:sldId id="2999" r:id="rId20"/>
    <p:sldId id="2994" r:id="rId21"/>
    <p:sldId id="3000" r:id="rId22"/>
    <p:sldId id="3001" r:id="rId23"/>
    <p:sldId id="3003" r:id="rId24"/>
    <p:sldId id="3005" r:id="rId25"/>
    <p:sldId id="3004" r:id="rId26"/>
    <p:sldId id="3006" r:id="rId27"/>
    <p:sldId id="3007" r:id="rId28"/>
    <p:sldId id="3008" r:id="rId29"/>
    <p:sldId id="3009" r:id="rId30"/>
    <p:sldId id="3010" r:id="rId31"/>
    <p:sldId id="3011" r:id="rId32"/>
    <p:sldId id="3012" r:id="rId33"/>
    <p:sldId id="3013" r:id="rId34"/>
    <p:sldId id="3014" r:id="rId35"/>
    <p:sldId id="3023" r:id="rId36"/>
    <p:sldId id="2968" r:id="rId37"/>
    <p:sldId id="3024" r:id="rId38"/>
    <p:sldId id="3015" r:id="rId39"/>
    <p:sldId id="3016" r:id="rId40"/>
    <p:sldId id="3017" r:id="rId41"/>
    <p:sldId id="3018" r:id="rId42"/>
    <p:sldId id="3025" r:id="rId43"/>
    <p:sldId id="3019" r:id="rId44"/>
    <p:sldId id="3020" r:id="rId45"/>
    <p:sldId id="3021" r:id="rId46"/>
    <p:sldId id="3022" r:id="rId47"/>
    <p:sldId id="3028" r:id="rId48"/>
    <p:sldId id="3029" r:id="rId49"/>
    <p:sldId id="3026" r:id="rId50"/>
    <p:sldId id="3027" r:id="rId51"/>
    <p:sldId id="3030" r:id="rId52"/>
    <p:sldId id="3031" r:id="rId53"/>
    <p:sldId id="3032" r:id="rId54"/>
    <p:sldId id="3033" r:id="rId55"/>
    <p:sldId id="3036" r:id="rId56"/>
    <p:sldId id="3037" r:id="rId57"/>
    <p:sldId id="3035" r:id="rId58"/>
    <p:sldId id="3039" r:id="rId59"/>
    <p:sldId id="2932" r:id="rId60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Hongjia" initials="SH" lastIdx="2" clrIdx="0">
    <p:extLst>
      <p:ext uri="{19B8F6BF-5375-455C-9EA6-DF929625EA0E}">
        <p15:presenceInfo xmlns:p15="http://schemas.microsoft.com/office/powerpoint/2012/main" userId="8fa061568a910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842"/>
    <a:srgbClr val="FF0035"/>
    <a:srgbClr val="251FFF"/>
    <a:srgbClr val="FCECE8"/>
    <a:srgbClr val="F8D7CD"/>
    <a:srgbClr val="0308AB"/>
    <a:srgbClr val="1B2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25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276A-36CE-4A2E-838D-895E9F26164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49C0D-71EB-4443-BD60-0E991D75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8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4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4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3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47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6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659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290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997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91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749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108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67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5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6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57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47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97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044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87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584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9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61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9092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43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7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20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185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5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93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27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680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545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120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031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0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6DC6-CFAF-419C-AE79-A913B3A3EC3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4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4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3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.ubuntu.com/p/JgshNXn3VH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4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4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37.xml"/><Relationship Id="rId4" Type="http://schemas.openxmlformats.org/officeDocument/2006/relationships/slide" Target="slide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.png"/><Relationship Id="rId5" Type="http://schemas.openxmlformats.org/officeDocument/2006/relationships/tags" Target="../tags/tag14.xml"/><Relationship Id="rId10" Type="http://schemas.openxmlformats.org/officeDocument/2006/relationships/notesSlide" Target="../notesSlides/notesSlide59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75499" y="2771869"/>
            <a:ext cx="59094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大数</a:t>
            </a:r>
            <a:r>
              <a:rPr lang="en-US" altLang="zh-CN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&amp;</a:t>
            </a:r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数据结构</a:t>
            </a: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>
            <a:extLst>
              <a:ext uri="{FF2B5EF4-FFF2-40B4-BE49-F238E27FC236}">
                <a16:creationId xmlns:a16="http://schemas.microsoft.com/office/drawing/2014/main" id="{9628120A-E85B-4DC1-9BD6-E722BDD1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NEAUACM</a:t>
            </a: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Winter Training Day 5 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BCD248C-2B73-4E3A-82FA-50C9B058F6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233DC2E-AAC4-4A5A-A3FA-C534A07F56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大数运算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线性结构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大数存储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非线性结构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2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02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大数运算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64031" y="3787323"/>
            <a:ext cx="3679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列竖式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87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大数加法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57DD6-9776-44C1-AEC0-632E1B880042}"/>
              </a:ext>
            </a:extLst>
          </p:cNvPr>
          <p:cNvSpPr txBox="1"/>
          <p:nvPr/>
        </p:nvSpPr>
        <p:spPr>
          <a:xfrm>
            <a:off x="489539" y="1639112"/>
            <a:ext cx="91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列竖式进行加法运算</a:t>
            </a:r>
            <a:r>
              <a:rPr lang="en-US" altLang="zh-CN" sz="3600" dirty="0">
                <a:solidFill>
                  <a:schemeClr val="bg1"/>
                </a:solidFill>
              </a:rPr>
              <a:t>(</a:t>
            </a:r>
            <a:r>
              <a:rPr lang="zh-CN" altLang="en-US" sz="3600" dirty="0">
                <a:solidFill>
                  <a:schemeClr val="bg1"/>
                </a:solidFill>
              </a:rPr>
              <a:t>小学就学过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B0652F-1CD7-44F7-9DF3-634FDAEBDD2C}"/>
              </a:ext>
            </a:extLst>
          </p:cNvPr>
          <p:cNvSpPr txBox="1"/>
          <p:nvPr/>
        </p:nvSpPr>
        <p:spPr>
          <a:xfrm>
            <a:off x="489539" y="2771564"/>
            <a:ext cx="984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个位对齐，逐位计算，若大于等于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，高位进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882180-4B50-4BB6-856C-825BE65FCB1B}"/>
              </a:ext>
            </a:extLst>
          </p:cNvPr>
          <p:cNvSpPr txBox="1"/>
          <p:nvPr/>
        </p:nvSpPr>
        <p:spPr>
          <a:xfrm>
            <a:off x="489537" y="3904016"/>
            <a:ext cx="1096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和的位数为较大数的位数，最高位有进位则再加一位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E9A014-75C5-4D76-B62E-3192C5EA96BB}"/>
              </a:ext>
            </a:extLst>
          </p:cNvPr>
          <p:cNvSpPr txBox="1"/>
          <p:nvPr/>
        </p:nvSpPr>
        <p:spPr>
          <a:xfrm>
            <a:off x="489537" y="5036468"/>
            <a:ext cx="1138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两数最低位均存在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number[0]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中，故从第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位开始运算</a:t>
            </a:r>
          </a:p>
        </p:txBody>
      </p:sp>
    </p:spTree>
    <p:extLst>
      <p:ext uri="{BB962C8B-B14F-4D97-AF65-F5344CB8AC3E}">
        <p14:creationId xmlns:p14="http://schemas.microsoft.com/office/powerpoint/2010/main" val="260502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AA8614-0B48-49B1-8EC1-43BD33829F69}"/>
              </a:ext>
            </a:extLst>
          </p:cNvPr>
          <p:cNvSpPr/>
          <p:nvPr/>
        </p:nvSpPr>
        <p:spPr>
          <a:xfrm>
            <a:off x="2658431" y="1026058"/>
            <a:ext cx="40735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94284+8392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BF9D5F-751A-4F56-ABDB-08EE19DC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48258"/>
              </p:ext>
            </p:extLst>
          </p:nvPr>
        </p:nvGraphicFramePr>
        <p:xfrm>
          <a:off x="2854770" y="2345654"/>
          <a:ext cx="6482460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155200586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6FD8FD26-E585-4BEF-BE55-0C7EEDD2ABB7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1A4F949-0C78-4D64-BD67-BA3C03A5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6340"/>
              </p:ext>
            </p:extLst>
          </p:nvPr>
        </p:nvGraphicFramePr>
        <p:xfrm>
          <a:off x="2854770" y="3626244"/>
          <a:ext cx="6482460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155200586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74CB83F-E017-4BC3-B1C8-3B3AFC11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27320"/>
              </p:ext>
            </p:extLst>
          </p:nvPr>
        </p:nvGraphicFramePr>
        <p:xfrm>
          <a:off x="2854770" y="4906834"/>
          <a:ext cx="6482460" cy="12805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155200586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A74FE97-0F6D-49F2-AFCB-070EA039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70486"/>
              </p:ext>
            </p:extLst>
          </p:nvPr>
        </p:nvGraphicFramePr>
        <p:xfrm>
          <a:off x="8045214" y="4902637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0E75E06-1F9E-4FF5-B20A-A4DFAD8B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66644"/>
              </p:ext>
            </p:extLst>
          </p:nvPr>
        </p:nvGraphicFramePr>
        <p:xfrm>
          <a:off x="2854770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CB56AF87-26A0-414C-A165-72A1249DB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43013"/>
              </p:ext>
            </p:extLst>
          </p:nvPr>
        </p:nvGraphicFramePr>
        <p:xfrm>
          <a:off x="2854770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8BA8135-CE8C-44CA-8A69-09BA2788E30C}"/>
              </a:ext>
            </a:extLst>
          </p:cNvPr>
          <p:cNvSpPr txBox="1"/>
          <p:nvPr/>
        </p:nvSpPr>
        <p:spPr>
          <a:xfrm>
            <a:off x="3176644" y="4946964"/>
            <a:ext cx="652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6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7301E69-D7E0-4F8C-9188-E658600C5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33436"/>
              </p:ext>
            </p:extLst>
          </p:nvPr>
        </p:nvGraphicFramePr>
        <p:xfrm>
          <a:off x="4151262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F0CAE28A-E27A-4115-823A-F0BD3FFE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45090"/>
              </p:ext>
            </p:extLst>
          </p:nvPr>
        </p:nvGraphicFramePr>
        <p:xfrm>
          <a:off x="4151262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F0595E46-4F50-4508-9A9C-CCDEE1AFE5AF}"/>
              </a:ext>
            </a:extLst>
          </p:cNvPr>
          <p:cNvSpPr txBox="1"/>
          <p:nvPr/>
        </p:nvSpPr>
        <p:spPr>
          <a:xfrm>
            <a:off x="4239098" y="4946964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17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2530C72E-6F09-4EAF-AB1A-F5A28CE8A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86289"/>
              </p:ext>
            </p:extLst>
          </p:nvPr>
        </p:nvGraphicFramePr>
        <p:xfrm>
          <a:off x="5446092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C0CA8CF5-1CCA-438F-80A7-A534A8DD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8407"/>
              </p:ext>
            </p:extLst>
          </p:nvPr>
        </p:nvGraphicFramePr>
        <p:xfrm>
          <a:off x="5446092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E131FEA3-B73B-4854-9B84-DB858F130695}"/>
              </a:ext>
            </a:extLst>
          </p:cNvPr>
          <p:cNvSpPr txBox="1"/>
          <p:nvPr/>
        </p:nvSpPr>
        <p:spPr>
          <a:xfrm>
            <a:off x="5767966" y="494696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5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7A4AB3C-41C6-4737-B8A0-E0487143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21974"/>
              </p:ext>
            </p:extLst>
          </p:nvPr>
        </p:nvGraphicFramePr>
        <p:xfrm>
          <a:off x="6738928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13CA016-E028-414F-B92D-CF64425A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83578"/>
              </p:ext>
            </p:extLst>
          </p:nvPr>
        </p:nvGraphicFramePr>
        <p:xfrm>
          <a:off x="6738928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FAF74C54-0936-4F21-98E3-EFF343C415FE}"/>
              </a:ext>
            </a:extLst>
          </p:cNvPr>
          <p:cNvSpPr txBox="1"/>
          <p:nvPr/>
        </p:nvSpPr>
        <p:spPr>
          <a:xfrm>
            <a:off x="6826764" y="4946964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1CD559C0-337A-4554-92FB-0422BEF0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2323"/>
              </p:ext>
            </p:extLst>
          </p:nvPr>
        </p:nvGraphicFramePr>
        <p:xfrm>
          <a:off x="8038305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8FD20B0E-8935-4C7B-9F25-1451A9C5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35544"/>
              </p:ext>
            </p:extLst>
          </p:nvPr>
        </p:nvGraphicFramePr>
        <p:xfrm>
          <a:off x="8038305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49982CEB-96FF-4E9A-99A0-0F790ADDBBBB}"/>
              </a:ext>
            </a:extLst>
          </p:cNvPr>
          <p:cNvSpPr txBox="1"/>
          <p:nvPr/>
        </p:nvSpPr>
        <p:spPr>
          <a:xfrm>
            <a:off x="8360179" y="494696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9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93E8463-F3A2-4AEC-9ADB-D06F7A607216}"/>
              </a:ext>
            </a:extLst>
          </p:cNvPr>
          <p:cNvSpPr txBox="1"/>
          <p:nvPr/>
        </p:nvSpPr>
        <p:spPr>
          <a:xfrm>
            <a:off x="4473136" y="4946963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7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00A93223-19AD-4187-8BF2-9C064076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89513"/>
              </p:ext>
            </p:extLst>
          </p:nvPr>
        </p:nvGraphicFramePr>
        <p:xfrm>
          <a:off x="4143907" y="490683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EFBD9E1F-3A27-497F-A083-71957085B79F}"/>
              </a:ext>
            </a:extLst>
          </p:cNvPr>
          <p:cNvSpPr txBox="1"/>
          <p:nvPr/>
        </p:nvSpPr>
        <p:spPr>
          <a:xfrm>
            <a:off x="5764707" y="4946963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6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4D3E2CDE-2152-435C-A363-C02759D4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54135"/>
              </p:ext>
            </p:extLst>
          </p:nvPr>
        </p:nvGraphicFramePr>
        <p:xfrm>
          <a:off x="2858029" y="490683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90A956EE-46B3-4C85-BF34-29C81D931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90070"/>
              </p:ext>
            </p:extLst>
          </p:nvPr>
        </p:nvGraphicFramePr>
        <p:xfrm>
          <a:off x="5437140" y="4906121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9D4D9C0B-062E-42F1-813D-4C3659B16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1928"/>
              </p:ext>
            </p:extLst>
          </p:nvPr>
        </p:nvGraphicFramePr>
        <p:xfrm>
          <a:off x="6731982" y="4905408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78" name="文本框 77">
            <a:extLst>
              <a:ext uri="{FF2B5EF4-FFF2-40B4-BE49-F238E27FC236}">
                <a16:creationId xmlns:a16="http://schemas.microsoft.com/office/drawing/2014/main" id="{45BEF538-8C9E-4964-A54A-DB2224C77496}"/>
              </a:ext>
            </a:extLst>
          </p:cNvPr>
          <p:cNvSpPr txBox="1"/>
          <p:nvPr/>
        </p:nvSpPr>
        <p:spPr>
          <a:xfrm>
            <a:off x="7054681" y="4946963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61A5FE-1A93-4F87-91A0-48836B6FF360}"/>
              </a:ext>
            </a:extLst>
          </p:cNvPr>
          <p:cNvSpPr txBox="1"/>
          <p:nvPr/>
        </p:nvSpPr>
        <p:spPr>
          <a:xfrm>
            <a:off x="8105709" y="4945538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10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8C42143C-F352-4F1A-A773-3127A187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8324"/>
              </p:ext>
            </p:extLst>
          </p:nvPr>
        </p:nvGraphicFramePr>
        <p:xfrm>
          <a:off x="9333553" y="4902637"/>
          <a:ext cx="1296492" cy="12805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6FC0C39F-2A7A-4F7C-A381-28A2D492EE1D}"/>
              </a:ext>
            </a:extLst>
          </p:cNvPr>
          <p:cNvSpPr txBox="1"/>
          <p:nvPr/>
        </p:nvSpPr>
        <p:spPr>
          <a:xfrm>
            <a:off x="9665037" y="4942767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4AD0993-030A-4B9B-A673-5F252B9BC9A2}"/>
              </a:ext>
            </a:extLst>
          </p:cNvPr>
          <p:cNvSpPr txBox="1"/>
          <p:nvPr/>
        </p:nvSpPr>
        <p:spPr>
          <a:xfrm>
            <a:off x="8339747" y="490540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0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4749619-4DEF-4B25-8B98-7A60418B59B1}"/>
              </a:ext>
            </a:extLst>
          </p:cNvPr>
          <p:cNvSpPr/>
          <p:nvPr/>
        </p:nvSpPr>
        <p:spPr>
          <a:xfrm>
            <a:off x="6665295" y="1026058"/>
            <a:ext cx="2904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=102676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1D0FA05-E8BA-4FA0-B504-DB4BBBF26A85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大数加法</a:t>
            </a:r>
          </a:p>
        </p:txBody>
      </p:sp>
    </p:spTree>
    <p:extLst>
      <p:ext uri="{BB962C8B-B14F-4D97-AF65-F5344CB8AC3E}">
        <p14:creationId xmlns:p14="http://schemas.microsoft.com/office/powerpoint/2010/main" val="2071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5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5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5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48" grpId="0"/>
      <p:bldP spid="48" grpId="1"/>
      <p:bldP spid="59" grpId="0"/>
      <p:bldP spid="59" grpId="1"/>
      <p:bldP spid="66" grpId="0"/>
      <p:bldP spid="66" grpId="1"/>
      <p:bldP spid="71" grpId="0"/>
      <p:bldP spid="71" grpId="1"/>
      <p:bldP spid="72" grpId="0"/>
      <p:bldP spid="73" grpId="0"/>
      <p:bldP spid="78" grpId="0"/>
      <p:bldP spid="79" grpId="0"/>
      <p:bldP spid="79" grpId="1"/>
      <p:bldP spid="81" grpId="0"/>
      <p:bldP spid="82" grpId="0"/>
      <p:bldP spid="83" grpId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大数加法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83A3DA-3992-460C-89CF-FF67C0504A3E}"/>
              </a:ext>
            </a:extLst>
          </p:cNvPr>
          <p:cNvSpPr txBox="1"/>
          <p:nvPr/>
        </p:nvSpPr>
        <p:spPr>
          <a:xfrm>
            <a:off x="489537" y="1593281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先将答案初始化为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(ans.num,0,sizeof(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A09B97-317E-4A6D-80A9-BA5CE32141C6}"/>
              </a:ext>
            </a:extLst>
          </p:cNvPr>
          <p:cNvSpPr txBox="1"/>
          <p:nvPr/>
        </p:nvSpPr>
        <p:spPr>
          <a:xfrm>
            <a:off x="489537" y="3209108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逐位相加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A8904D-165C-4FD7-B2B0-C56A4BECA5B7}"/>
              </a:ext>
            </a:extLst>
          </p:cNvPr>
          <p:cNvSpPr txBox="1"/>
          <p:nvPr/>
        </p:nvSpPr>
        <p:spPr>
          <a:xfrm>
            <a:off x="489537" y="4824935"/>
            <a:ext cx="1015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若大于等于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则向高一位进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[i+1]+=1;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]-10;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6A9FFF-50F7-4C80-8184-9E06832B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2" y="1490028"/>
            <a:ext cx="11808975" cy="507231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249C7EE2-03AE-4036-A9B3-2046F42C6578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大数加法</a:t>
            </a:r>
          </a:p>
        </p:txBody>
      </p:sp>
    </p:spTree>
    <p:extLst>
      <p:ext uri="{BB962C8B-B14F-4D97-AF65-F5344CB8AC3E}">
        <p14:creationId xmlns:p14="http://schemas.microsoft.com/office/powerpoint/2010/main" val="25676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大数比较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8B510-FC08-4A69-A9DC-C668700D9131}"/>
              </a:ext>
            </a:extLst>
          </p:cNvPr>
          <p:cNvSpPr txBox="1"/>
          <p:nvPr/>
        </p:nvSpPr>
        <p:spPr>
          <a:xfrm>
            <a:off x="489537" y="2560602"/>
            <a:ext cx="482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从最高位开始逐位比较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B5FD7F-3CC7-4C0A-99B9-BF2242637BCD}"/>
              </a:ext>
            </a:extLst>
          </p:cNvPr>
          <p:cNvSpPr txBox="1"/>
          <p:nvPr/>
        </p:nvSpPr>
        <p:spPr>
          <a:xfrm>
            <a:off x="489537" y="3644435"/>
            <a:ext cx="997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若该位数字不同，则该为较大的数大，比较结束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B5FB67-8C3A-4B47-879A-F19935AD8681}"/>
              </a:ext>
            </a:extLst>
          </p:cNvPr>
          <p:cNvSpPr txBox="1"/>
          <p:nvPr/>
        </p:nvSpPr>
        <p:spPr>
          <a:xfrm>
            <a:off x="489537" y="4728268"/>
            <a:ext cx="1052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若该位数字相同，则比较底一位的数，回到上一步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070993-6C31-46A8-86CB-B424AAF0319F}"/>
              </a:ext>
            </a:extLst>
          </p:cNvPr>
          <p:cNvSpPr txBox="1"/>
          <p:nvPr/>
        </p:nvSpPr>
        <p:spPr>
          <a:xfrm>
            <a:off x="489537" y="5812101"/>
            <a:ext cx="808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若所有位数字都相同，则两个数相等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AFBBD8-6D63-4807-AC86-8B5896894B7D}"/>
              </a:ext>
            </a:extLst>
          </p:cNvPr>
          <p:cNvSpPr txBox="1"/>
          <p:nvPr/>
        </p:nvSpPr>
        <p:spPr>
          <a:xfrm>
            <a:off x="489537" y="1531582"/>
            <a:ext cx="630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如果位数不同，则位数多的大</a:t>
            </a:r>
          </a:p>
        </p:txBody>
      </p:sp>
    </p:spTree>
    <p:extLst>
      <p:ext uri="{BB962C8B-B14F-4D97-AF65-F5344CB8AC3E}">
        <p14:creationId xmlns:p14="http://schemas.microsoft.com/office/powerpoint/2010/main" val="33625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826468-D584-4C45-9C33-14BC3FDFE632}"/>
              </a:ext>
            </a:extLst>
          </p:cNvPr>
          <p:cNvSpPr txBox="1"/>
          <p:nvPr/>
        </p:nvSpPr>
        <p:spPr>
          <a:xfrm>
            <a:off x="6096000" y="1667742"/>
            <a:ext cx="3709555" cy="4616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位数不同则位数多的数大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6211B-9799-4392-B35D-866912E2328D}"/>
              </a:ext>
            </a:extLst>
          </p:cNvPr>
          <p:cNvSpPr txBox="1"/>
          <p:nvPr/>
        </p:nvSpPr>
        <p:spPr>
          <a:xfrm>
            <a:off x="6095998" y="2852740"/>
            <a:ext cx="3709555" cy="4616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从高位到低位进行判断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24274-9FCC-491B-B53D-AEB91E7C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312" y="0"/>
            <a:ext cx="6139311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71947" y="122883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大数比较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0EA745-89B5-429E-9D6C-0C257304FBA6}"/>
              </a:ext>
            </a:extLst>
          </p:cNvPr>
          <p:cNvSpPr txBox="1"/>
          <p:nvPr/>
        </p:nvSpPr>
        <p:spPr>
          <a:xfrm>
            <a:off x="6095999" y="4210784"/>
            <a:ext cx="3709555" cy="83099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一旦某位不相等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则该位大的数大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56DC2A-5703-4224-B257-75BFB54F78B6}"/>
              </a:ext>
            </a:extLst>
          </p:cNvPr>
          <p:cNvSpPr txBox="1"/>
          <p:nvPr/>
        </p:nvSpPr>
        <p:spPr>
          <a:xfrm>
            <a:off x="6095999" y="5765114"/>
            <a:ext cx="3709555" cy="83099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所有数位相等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则两数相等</a:t>
            </a:r>
          </a:p>
        </p:txBody>
      </p:sp>
    </p:spTree>
    <p:extLst>
      <p:ext uri="{BB962C8B-B14F-4D97-AF65-F5344CB8AC3E}">
        <p14:creationId xmlns:p14="http://schemas.microsoft.com/office/powerpoint/2010/main" val="16821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8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大数减法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57DD6-9776-44C1-AEC0-632E1B880042}"/>
              </a:ext>
            </a:extLst>
          </p:cNvPr>
          <p:cNvSpPr txBox="1"/>
          <p:nvPr/>
        </p:nvSpPr>
        <p:spPr>
          <a:xfrm>
            <a:off x="615377" y="2968441"/>
            <a:ext cx="738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列竖式进行减法运算</a:t>
            </a:r>
            <a:r>
              <a:rPr lang="en-US" altLang="zh-CN" sz="3600" dirty="0">
                <a:solidFill>
                  <a:schemeClr val="bg1"/>
                </a:solidFill>
              </a:rPr>
              <a:t>(</a:t>
            </a:r>
            <a:r>
              <a:rPr lang="zh-CN" altLang="en-US" sz="3600" dirty="0">
                <a:solidFill>
                  <a:schemeClr val="bg1"/>
                </a:solidFill>
              </a:rPr>
              <a:t>小学就学过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B0652F-1CD7-44F7-9DF3-634FDAEBDD2C}"/>
              </a:ext>
            </a:extLst>
          </p:cNvPr>
          <p:cNvSpPr txBox="1"/>
          <p:nvPr/>
        </p:nvSpPr>
        <p:spPr>
          <a:xfrm>
            <a:off x="615377" y="3760377"/>
            <a:ext cx="984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个位对齐，逐位计算，若小于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，高位借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882180-4B50-4BB6-856C-825BE65FCB1B}"/>
              </a:ext>
            </a:extLst>
          </p:cNvPr>
          <p:cNvSpPr txBox="1"/>
          <p:nvPr/>
        </p:nvSpPr>
        <p:spPr>
          <a:xfrm>
            <a:off x="615377" y="4697918"/>
            <a:ext cx="1096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差的位数为较大数的位数，最高位为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则减小一位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E9A014-75C5-4D76-B62E-3192C5EA96BB}"/>
              </a:ext>
            </a:extLst>
          </p:cNvPr>
          <p:cNvSpPr txBox="1"/>
          <p:nvPr/>
        </p:nvSpPr>
        <p:spPr>
          <a:xfrm>
            <a:off x="615377" y="5690916"/>
            <a:ext cx="1138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两数最低位均存在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number[0]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中，故从第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位开始运算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8B510-FC08-4A69-A9DC-C668700D9131}"/>
              </a:ext>
            </a:extLst>
          </p:cNvPr>
          <p:cNvSpPr txBox="1"/>
          <p:nvPr/>
        </p:nvSpPr>
        <p:spPr>
          <a:xfrm>
            <a:off x="615377" y="1559917"/>
            <a:ext cx="6804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比较两数大小，若前数比后数小，则交换两数，运算结果为负</a:t>
            </a:r>
          </a:p>
        </p:txBody>
      </p:sp>
    </p:spTree>
    <p:extLst>
      <p:ext uri="{BB962C8B-B14F-4D97-AF65-F5344CB8AC3E}">
        <p14:creationId xmlns:p14="http://schemas.microsoft.com/office/powerpoint/2010/main" val="21586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AA8614-0B48-49B1-8EC1-43BD33829F69}"/>
              </a:ext>
            </a:extLst>
          </p:cNvPr>
          <p:cNvSpPr/>
          <p:nvPr/>
        </p:nvSpPr>
        <p:spPr>
          <a:xfrm>
            <a:off x="2658431" y="1026058"/>
            <a:ext cx="40735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14284-8392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BF9D5F-751A-4F56-ABDB-08EE19DC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28958"/>
              </p:ext>
            </p:extLst>
          </p:nvPr>
        </p:nvGraphicFramePr>
        <p:xfrm>
          <a:off x="2854770" y="2345654"/>
          <a:ext cx="6482460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155200586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6FD8FD26-E585-4BEF-BE55-0C7EEDD2ABB7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1A4F949-0C78-4D64-BD67-BA3C03A5086A}"/>
              </a:ext>
            </a:extLst>
          </p:cNvPr>
          <p:cNvGraphicFramePr>
            <a:graphicFrameLocks noGrp="1"/>
          </p:cNvGraphicFramePr>
          <p:nvPr/>
        </p:nvGraphicFramePr>
        <p:xfrm>
          <a:off x="2854770" y="3626244"/>
          <a:ext cx="6482460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155200586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74CB83F-E017-4BC3-B1C8-3B3AFC11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9228"/>
              </p:ext>
            </p:extLst>
          </p:nvPr>
        </p:nvGraphicFramePr>
        <p:xfrm>
          <a:off x="2853464" y="4906834"/>
          <a:ext cx="5185968" cy="12805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155200586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0E75E06-1F9E-4FF5-B20A-A4DFAD8B308C}"/>
              </a:ext>
            </a:extLst>
          </p:cNvPr>
          <p:cNvGraphicFramePr>
            <a:graphicFrameLocks noGrp="1"/>
          </p:cNvGraphicFramePr>
          <p:nvPr/>
        </p:nvGraphicFramePr>
        <p:xfrm>
          <a:off x="2854770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CB56AF87-26A0-414C-A165-72A1249DB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4381"/>
              </p:ext>
            </p:extLst>
          </p:nvPr>
        </p:nvGraphicFramePr>
        <p:xfrm>
          <a:off x="2854770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7301E69-D7E0-4F8C-9188-E658600C5EBF}"/>
              </a:ext>
            </a:extLst>
          </p:cNvPr>
          <p:cNvGraphicFramePr>
            <a:graphicFrameLocks noGrp="1"/>
          </p:cNvGraphicFramePr>
          <p:nvPr/>
        </p:nvGraphicFramePr>
        <p:xfrm>
          <a:off x="4151262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F0CAE28A-E27A-4115-823A-F0BD3FFEC60C}"/>
              </a:ext>
            </a:extLst>
          </p:cNvPr>
          <p:cNvGraphicFramePr>
            <a:graphicFrameLocks noGrp="1"/>
          </p:cNvGraphicFramePr>
          <p:nvPr/>
        </p:nvGraphicFramePr>
        <p:xfrm>
          <a:off x="4151262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2530C72E-6F09-4EAF-AB1A-F5A28CE8A831}"/>
              </a:ext>
            </a:extLst>
          </p:cNvPr>
          <p:cNvGraphicFramePr>
            <a:graphicFrameLocks noGrp="1"/>
          </p:cNvGraphicFramePr>
          <p:nvPr/>
        </p:nvGraphicFramePr>
        <p:xfrm>
          <a:off x="5446092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C0CA8CF5-1CCA-438F-80A7-A534A8DD47B5}"/>
              </a:ext>
            </a:extLst>
          </p:cNvPr>
          <p:cNvGraphicFramePr>
            <a:graphicFrameLocks noGrp="1"/>
          </p:cNvGraphicFramePr>
          <p:nvPr/>
        </p:nvGraphicFramePr>
        <p:xfrm>
          <a:off x="5446092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7A4AB3C-41C6-4737-B8A0-E04871431332}"/>
              </a:ext>
            </a:extLst>
          </p:cNvPr>
          <p:cNvGraphicFramePr>
            <a:graphicFrameLocks noGrp="1"/>
          </p:cNvGraphicFramePr>
          <p:nvPr/>
        </p:nvGraphicFramePr>
        <p:xfrm>
          <a:off x="6738928" y="2345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13CA016-E028-414F-B92D-CF64425A5E0D}"/>
              </a:ext>
            </a:extLst>
          </p:cNvPr>
          <p:cNvGraphicFramePr>
            <a:graphicFrameLocks noGrp="1"/>
          </p:cNvGraphicFramePr>
          <p:nvPr/>
        </p:nvGraphicFramePr>
        <p:xfrm>
          <a:off x="6738928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1CD559C0-337A-4554-92FB-0422BEF0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45226"/>
              </p:ext>
            </p:extLst>
          </p:nvPr>
        </p:nvGraphicFramePr>
        <p:xfrm>
          <a:off x="8038427" y="2341069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8FD20B0E-8935-4C7B-9F25-1451A9C5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6000"/>
              </p:ext>
            </p:extLst>
          </p:nvPr>
        </p:nvGraphicFramePr>
        <p:xfrm>
          <a:off x="8038305" y="36262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C4749619-4DEF-4B25-8B98-7A60418B59B1}"/>
              </a:ext>
            </a:extLst>
          </p:cNvPr>
          <p:cNvSpPr/>
          <p:nvPr/>
        </p:nvSpPr>
        <p:spPr>
          <a:xfrm>
            <a:off x="6441532" y="1026058"/>
            <a:ext cx="2125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=5892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420ED-319E-432B-95B4-7D2D3508E7DE}"/>
              </a:ext>
            </a:extLst>
          </p:cNvPr>
          <p:cNvSpPr txBox="1"/>
          <p:nvPr/>
        </p:nvSpPr>
        <p:spPr>
          <a:xfrm>
            <a:off x="3187035" y="494696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F33E6F-E419-4C96-BA9D-5C4FF681F314}"/>
              </a:ext>
            </a:extLst>
          </p:cNvPr>
          <p:cNvSpPr txBox="1"/>
          <p:nvPr/>
        </p:nvSpPr>
        <p:spPr>
          <a:xfrm>
            <a:off x="4342463" y="4955196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-1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861150-7689-408F-A9E5-62A0AAF2DA0F}"/>
              </a:ext>
            </a:extLst>
          </p:cNvPr>
          <p:cNvSpPr txBox="1"/>
          <p:nvPr/>
        </p:nvSpPr>
        <p:spPr>
          <a:xfrm>
            <a:off x="5637293" y="4946964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-1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6A620-9632-4BB0-878F-E40C2EFAB967}"/>
              </a:ext>
            </a:extLst>
          </p:cNvPr>
          <p:cNvSpPr txBox="1"/>
          <p:nvPr/>
        </p:nvSpPr>
        <p:spPr>
          <a:xfrm>
            <a:off x="6932123" y="4946963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-4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AE4C518B-5F1A-4E75-82D6-EDAD37120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62641"/>
              </p:ext>
            </p:extLst>
          </p:nvPr>
        </p:nvGraphicFramePr>
        <p:xfrm>
          <a:off x="8037770" y="4906832"/>
          <a:ext cx="1296492" cy="12805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5F946E5B-9D45-4738-922F-0075A0535A33}"/>
              </a:ext>
            </a:extLst>
          </p:cNvPr>
          <p:cNvSpPr txBox="1"/>
          <p:nvPr/>
        </p:nvSpPr>
        <p:spPr>
          <a:xfrm>
            <a:off x="8355415" y="494259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40C335-47C1-4896-91A9-4781416F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18188"/>
              </p:ext>
            </p:extLst>
          </p:nvPr>
        </p:nvGraphicFramePr>
        <p:xfrm>
          <a:off x="2859402" y="4902467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AB2F2C2-7766-4861-A6F8-8720A091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27345"/>
              </p:ext>
            </p:extLst>
          </p:nvPr>
        </p:nvGraphicFramePr>
        <p:xfrm>
          <a:off x="4149600" y="4903581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AEBACDBD-0437-4CA4-B006-356569C98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71213"/>
              </p:ext>
            </p:extLst>
          </p:nvPr>
        </p:nvGraphicFramePr>
        <p:xfrm>
          <a:off x="5447535" y="490365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6D73D6B-971B-4302-B6C6-1FD533B60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87961"/>
              </p:ext>
            </p:extLst>
          </p:nvPr>
        </p:nvGraphicFramePr>
        <p:xfrm>
          <a:off x="6745290" y="4902467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C33386F1-D028-4696-9821-83CAA5A1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54016"/>
              </p:ext>
            </p:extLst>
          </p:nvPr>
        </p:nvGraphicFramePr>
        <p:xfrm>
          <a:off x="8035926" y="4902467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13AE2D4-3D3F-4C21-BAF3-4DD08A0E7E16}"/>
              </a:ext>
            </a:extLst>
          </p:cNvPr>
          <p:cNvSpPr txBox="1"/>
          <p:nvPr/>
        </p:nvSpPr>
        <p:spPr>
          <a:xfrm>
            <a:off x="4474292" y="4949199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9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590D1A2-92F0-4356-9EAA-81816F421BAB}"/>
              </a:ext>
            </a:extLst>
          </p:cNvPr>
          <p:cNvSpPr txBox="1"/>
          <p:nvPr/>
        </p:nvSpPr>
        <p:spPr>
          <a:xfrm>
            <a:off x="5633099" y="4942597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-2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686BF8-0370-484B-8446-43614B76D3E0}"/>
              </a:ext>
            </a:extLst>
          </p:cNvPr>
          <p:cNvSpPr txBox="1"/>
          <p:nvPr/>
        </p:nvSpPr>
        <p:spPr>
          <a:xfrm>
            <a:off x="5788789" y="4944781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8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CF71A57-ECAB-4A7C-88B1-B6CBA114E2E4}"/>
              </a:ext>
            </a:extLst>
          </p:cNvPr>
          <p:cNvSpPr txBox="1"/>
          <p:nvPr/>
        </p:nvSpPr>
        <p:spPr>
          <a:xfrm>
            <a:off x="6956170" y="4942597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-5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1559D28-1C80-4221-801A-9DEFCEA4CF85}"/>
              </a:ext>
            </a:extLst>
          </p:cNvPr>
          <p:cNvSpPr txBox="1"/>
          <p:nvPr/>
        </p:nvSpPr>
        <p:spPr>
          <a:xfrm>
            <a:off x="7097233" y="493823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5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579887A-B91C-405E-BD0B-083A0C2963AD}"/>
              </a:ext>
            </a:extLst>
          </p:cNvPr>
          <p:cNvSpPr txBox="1"/>
          <p:nvPr/>
        </p:nvSpPr>
        <p:spPr>
          <a:xfrm>
            <a:off x="8367119" y="497573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D642C13-B8A0-4042-AE56-57D259E63A2C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大数减法</a:t>
            </a:r>
          </a:p>
        </p:txBody>
      </p:sp>
    </p:spTree>
    <p:extLst>
      <p:ext uri="{BB962C8B-B14F-4D97-AF65-F5344CB8AC3E}">
        <p14:creationId xmlns:p14="http://schemas.microsoft.com/office/powerpoint/2010/main" val="25792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5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5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25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3" grpId="0"/>
      <p:bldP spid="3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5" grpId="0"/>
      <p:bldP spid="50" grpId="0"/>
      <p:bldP spid="50" grpId="1"/>
      <p:bldP spid="51" grpId="0"/>
      <p:bldP spid="54" grpId="0"/>
      <p:bldP spid="54" grpId="1"/>
      <p:bldP spid="55" grpId="0"/>
      <p:bldP spid="56" grpId="0"/>
      <p:bldP spid="56" grpId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大数运算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线性结构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大数存储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非线性结构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4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大数减法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83A3DA-3992-460C-89CF-FF67C0504A3E}"/>
              </a:ext>
            </a:extLst>
          </p:cNvPr>
          <p:cNvSpPr txBox="1"/>
          <p:nvPr/>
        </p:nvSpPr>
        <p:spPr>
          <a:xfrm>
            <a:off x="489537" y="2730632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先将答案初始化为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(ans.num,0,sizeof(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A09B97-317E-4A6D-80A9-BA5CE32141C6}"/>
              </a:ext>
            </a:extLst>
          </p:cNvPr>
          <p:cNvSpPr txBox="1"/>
          <p:nvPr/>
        </p:nvSpPr>
        <p:spPr>
          <a:xfrm>
            <a:off x="489537" y="3807850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逐位相减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563211-F594-4AA9-ABBE-B5999BC083A5}"/>
              </a:ext>
            </a:extLst>
          </p:cNvPr>
          <p:cNvSpPr txBox="1"/>
          <p:nvPr/>
        </p:nvSpPr>
        <p:spPr>
          <a:xfrm>
            <a:off x="489537" y="1653414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若前数比后数小，则交换两数，结果为负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if(a&lt;b)swap(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45F08-E790-416F-95BD-5956D1C07230}"/>
              </a:ext>
            </a:extLst>
          </p:cNvPr>
          <p:cNvSpPr txBox="1"/>
          <p:nvPr/>
        </p:nvSpPr>
        <p:spPr>
          <a:xfrm>
            <a:off x="489537" y="4888772"/>
            <a:ext cx="1015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若小于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则向高一位借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]+=10;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[i+1]-=1;</a:t>
            </a:r>
          </a:p>
        </p:txBody>
      </p:sp>
    </p:spTree>
    <p:extLst>
      <p:ext uri="{BB962C8B-B14F-4D97-AF65-F5344CB8AC3E}">
        <p14:creationId xmlns:p14="http://schemas.microsoft.com/office/powerpoint/2010/main" val="37060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5DD471-3FC0-4509-B80B-D67BBE06388D}"/>
              </a:ext>
            </a:extLst>
          </p:cNvPr>
          <p:cNvSpPr/>
          <p:nvPr/>
        </p:nvSpPr>
        <p:spPr>
          <a:xfrm>
            <a:off x="489537" y="399568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大数减法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8CD661-3020-4E28-8A2B-146D7058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1" y="1251529"/>
            <a:ext cx="11382218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57DD6-9776-44C1-AEC0-632E1B880042}"/>
              </a:ext>
            </a:extLst>
          </p:cNvPr>
          <p:cNvSpPr txBox="1"/>
          <p:nvPr/>
        </p:nvSpPr>
        <p:spPr>
          <a:xfrm>
            <a:off x="489539" y="1639112"/>
            <a:ext cx="91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列竖式进行乘法运算</a:t>
            </a:r>
            <a:r>
              <a:rPr lang="en-US" altLang="zh-CN" sz="3600" dirty="0">
                <a:solidFill>
                  <a:schemeClr val="bg1"/>
                </a:solidFill>
              </a:rPr>
              <a:t>(</a:t>
            </a:r>
            <a:r>
              <a:rPr lang="zh-CN" altLang="en-US" sz="3600" dirty="0">
                <a:solidFill>
                  <a:schemeClr val="bg1"/>
                </a:solidFill>
              </a:rPr>
              <a:t>小学就学过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B0652F-1CD7-44F7-9DF3-634FDAEBDD2C}"/>
              </a:ext>
            </a:extLst>
          </p:cNvPr>
          <p:cNvSpPr txBox="1"/>
          <p:nvPr/>
        </p:nvSpPr>
        <p:spPr>
          <a:xfrm>
            <a:off x="489539" y="2771564"/>
            <a:ext cx="1054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个位对齐，逐位计算，若大于等于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，高位进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882180-4B50-4BB6-856C-825BE65FCB1B}"/>
              </a:ext>
            </a:extLst>
          </p:cNvPr>
          <p:cNvSpPr txBox="1"/>
          <p:nvPr/>
        </p:nvSpPr>
        <p:spPr>
          <a:xfrm>
            <a:off x="489537" y="3904016"/>
            <a:ext cx="1096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积的位数为较大数的位数，最高位有进位则再加几位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E9A014-75C5-4D76-B62E-3192C5EA96BB}"/>
              </a:ext>
            </a:extLst>
          </p:cNvPr>
          <p:cNvSpPr txBox="1"/>
          <p:nvPr/>
        </p:nvSpPr>
        <p:spPr>
          <a:xfrm>
            <a:off x="489537" y="5036468"/>
            <a:ext cx="1138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大数最低位存在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number[0]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中，故从第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位开始运算</a:t>
            </a:r>
          </a:p>
        </p:txBody>
      </p:sp>
    </p:spTree>
    <p:extLst>
      <p:ext uri="{BB962C8B-B14F-4D97-AF65-F5344CB8AC3E}">
        <p14:creationId xmlns:p14="http://schemas.microsoft.com/office/powerpoint/2010/main" val="38913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AA8614-0B48-49B1-8EC1-43BD33829F69}"/>
              </a:ext>
            </a:extLst>
          </p:cNvPr>
          <p:cNvSpPr/>
          <p:nvPr/>
        </p:nvSpPr>
        <p:spPr>
          <a:xfrm>
            <a:off x="2500351" y="1250951"/>
            <a:ext cx="2904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9428*92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BF9D5F-751A-4F56-ABDB-08EE19DC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4285"/>
              </p:ext>
            </p:extLst>
          </p:nvPr>
        </p:nvGraphicFramePr>
        <p:xfrm>
          <a:off x="2183344" y="2449829"/>
          <a:ext cx="5185968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6FD8FD26-E585-4BEF-BE55-0C7EEDD2ABB7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1A4F949-0C78-4D64-BD67-BA3C03A5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8157"/>
              </p:ext>
            </p:extLst>
          </p:nvPr>
        </p:nvGraphicFramePr>
        <p:xfrm>
          <a:off x="2180911" y="3725834"/>
          <a:ext cx="5185968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92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74CB83F-E017-4BC3-B1C8-3B3AFC11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89379"/>
              </p:ext>
            </p:extLst>
          </p:nvPr>
        </p:nvGraphicFramePr>
        <p:xfrm>
          <a:off x="2183344" y="5011009"/>
          <a:ext cx="5185968" cy="12805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C4749619-4DEF-4B25-8B98-7A60418B59B1}"/>
              </a:ext>
            </a:extLst>
          </p:cNvPr>
          <p:cNvSpPr/>
          <p:nvPr/>
        </p:nvSpPr>
        <p:spPr>
          <a:xfrm>
            <a:off x="5351852" y="1244082"/>
            <a:ext cx="2904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=867376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5C68CC-CD29-4AA0-A974-0E52304AEED8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CB2824-DC2E-485A-B2E1-34DFD3DD0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20817"/>
              </p:ext>
            </p:extLst>
          </p:nvPr>
        </p:nvGraphicFramePr>
        <p:xfrm>
          <a:off x="2178478" y="245441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0D7CED97-6190-40A9-AFB4-5C407929D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3947"/>
              </p:ext>
            </p:extLst>
          </p:nvPr>
        </p:nvGraphicFramePr>
        <p:xfrm>
          <a:off x="2178478" y="373500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F744ED7F-3B96-463D-A185-4DD6D836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7893"/>
              </p:ext>
            </p:extLst>
          </p:nvPr>
        </p:nvGraphicFramePr>
        <p:xfrm>
          <a:off x="3473308" y="245441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8B5D823D-FE6C-4CA1-B14F-C3F8936C5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12891"/>
              </p:ext>
            </p:extLst>
          </p:nvPr>
        </p:nvGraphicFramePr>
        <p:xfrm>
          <a:off x="4766144" y="245441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C935C40-7985-4E3F-A238-2442C99E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58033"/>
              </p:ext>
            </p:extLst>
          </p:nvPr>
        </p:nvGraphicFramePr>
        <p:xfrm>
          <a:off x="6065643" y="2449829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2F1B229C-4512-471C-B723-FD449268B097}"/>
              </a:ext>
            </a:extLst>
          </p:cNvPr>
          <p:cNvSpPr/>
          <p:nvPr/>
        </p:nvSpPr>
        <p:spPr>
          <a:xfrm>
            <a:off x="2207804" y="5191931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736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0690A264-22C8-4569-AA05-C003E7CA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65046"/>
              </p:ext>
            </p:extLst>
          </p:nvPr>
        </p:nvGraphicFramePr>
        <p:xfrm>
          <a:off x="7369312" y="5010407"/>
          <a:ext cx="1296492" cy="12805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D9DBB705-3053-4B40-B9D0-F112D42D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81375"/>
              </p:ext>
            </p:extLst>
          </p:nvPr>
        </p:nvGraphicFramePr>
        <p:xfrm>
          <a:off x="8665033" y="5010407"/>
          <a:ext cx="1296492" cy="12805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03FA2962-B502-428C-9FBE-8B17ADA55E70}"/>
              </a:ext>
            </a:extLst>
          </p:cNvPr>
          <p:cNvSpPr/>
          <p:nvPr/>
        </p:nvSpPr>
        <p:spPr>
          <a:xfrm>
            <a:off x="3502634" y="5189037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184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571906F-AD68-4C6D-89B9-6A7B76DEDD64}"/>
              </a:ext>
            </a:extLst>
          </p:cNvPr>
          <p:cNvSpPr/>
          <p:nvPr/>
        </p:nvSpPr>
        <p:spPr>
          <a:xfrm>
            <a:off x="4798355" y="5189037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368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1146A80-8087-4660-9845-EBE287C4049A}"/>
              </a:ext>
            </a:extLst>
          </p:cNvPr>
          <p:cNvSpPr/>
          <p:nvPr/>
        </p:nvSpPr>
        <p:spPr>
          <a:xfrm>
            <a:off x="6094076" y="5189037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828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5E03004-5BED-4CFA-9E8A-C05113C47318}"/>
              </a:ext>
            </a:extLst>
          </p:cNvPr>
          <p:cNvSpPr/>
          <p:nvPr/>
        </p:nvSpPr>
        <p:spPr>
          <a:xfrm>
            <a:off x="2500351" y="5056914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>
                <a:solidFill>
                  <a:prstClr val="white"/>
                </a:solidFill>
              </a:rPr>
              <a:t>6</a:t>
            </a:r>
            <a:endParaRPr lang="zh-CN" altLang="en-US" sz="7200" dirty="0">
              <a:solidFill>
                <a:prstClr val="white"/>
              </a:solidFill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E732BFDD-452D-492E-BDC4-AB1D3F41F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11532"/>
              </p:ext>
            </p:extLst>
          </p:nvPr>
        </p:nvGraphicFramePr>
        <p:xfrm>
          <a:off x="2177201" y="50140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DBE42185-B495-4727-980C-B81985EB0B8B}"/>
              </a:ext>
            </a:extLst>
          </p:cNvPr>
          <p:cNvSpPr/>
          <p:nvPr/>
        </p:nvSpPr>
        <p:spPr>
          <a:xfrm>
            <a:off x="3511090" y="5195413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257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B6916D57-AAB2-4231-8D15-A5B567C1D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2871"/>
              </p:ext>
            </p:extLst>
          </p:nvPr>
        </p:nvGraphicFramePr>
        <p:xfrm>
          <a:off x="3464466" y="50140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96" name="矩形 95">
            <a:extLst>
              <a:ext uri="{FF2B5EF4-FFF2-40B4-BE49-F238E27FC236}">
                <a16:creationId xmlns:a16="http://schemas.microsoft.com/office/drawing/2014/main" id="{61A296CD-1AEC-4218-83CF-4C98E6931727}"/>
              </a:ext>
            </a:extLst>
          </p:cNvPr>
          <p:cNvSpPr/>
          <p:nvPr/>
        </p:nvSpPr>
        <p:spPr>
          <a:xfrm>
            <a:off x="3796072" y="5050537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>
                <a:solidFill>
                  <a:prstClr val="white"/>
                </a:solidFill>
              </a:rPr>
              <a:t>7</a:t>
            </a:r>
            <a:endParaRPr lang="zh-CN" altLang="en-US" sz="7200" dirty="0">
              <a:solidFill>
                <a:prstClr val="white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B35329D-0879-49CE-9620-77E0BCE4ACCB}"/>
              </a:ext>
            </a:extLst>
          </p:cNvPr>
          <p:cNvSpPr/>
          <p:nvPr/>
        </p:nvSpPr>
        <p:spPr>
          <a:xfrm>
            <a:off x="4798355" y="5184452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393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BE7AF00-9BC8-4DDF-AF5C-2AC6E64F843B}"/>
              </a:ext>
            </a:extLst>
          </p:cNvPr>
          <p:cNvSpPr/>
          <p:nvPr/>
        </p:nvSpPr>
        <p:spPr>
          <a:xfrm>
            <a:off x="6094076" y="5187081"/>
            <a:ext cx="123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867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500388A-7948-426A-AC13-66CD15DD71A2}"/>
              </a:ext>
            </a:extLst>
          </p:cNvPr>
          <p:cNvSpPr/>
          <p:nvPr/>
        </p:nvSpPr>
        <p:spPr>
          <a:xfrm>
            <a:off x="5093736" y="5050537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>
                <a:solidFill>
                  <a:prstClr val="white"/>
                </a:solidFill>
              </a:rPr>
              <a:t>3</a:t>
            </a:r>
            <a:endParaRPr lang="zh-CN" altLang="en-US" sz="7200" dirty="0">
              <a:solidFill>
                <a:prstClr val="white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06237886-B6D1-44F8-B72E-D3AED9832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6058"/>
              </p:ext>
            </p:extLst>
          </p:nvPr>
        </p:nvGraphicFramePr>
        <p:xfrm>
          <a:off x="4762692" y="501490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102" name="矩形 101">
            <a:extLst>
              <a:ext uri="{FF2B5EF4-FFF2-40B4-BE49-F238E27FC236}">
                <a16:creationId xmlns:a16="http://schemas.microsoft.com/office/drawing/2014/main" id="{32413C06-68FB-4613-B932-7314C2DDA026}"/>
              </a:ext>
            </a:extLst>
          </p:cNvPr>
          <p:cNvSpPr/>
          <p:nvPr/>
        </p:nvSpPr>
        <p:spPr>
          <a:xfrm>
            <a:off x="7572505" y="5184452"/>
            <a:ext cx="886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prstClr val="white"/>
                </a:solidFill>
              </a:rPr>
              <a:t>86</a:t>
            </a:r>
            <a:endParaRPr lang="zh-CN" altLang="en-US" sz="5400" dirty="0">
              <a:solidFill>
                <a:prstClr val="white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600D7A5-7FFB-4F0A-96AA-0B7366107D13}"/>
              </a:ext>
            </a:extLst>
          </p:cNvPr>
          <p:cNvSpPr/>
          <p:nvPr/>
        </p:nvSpPr>
        <p:spPr>
          <a:xfrm>
            <a:off x="6389457" y="5050537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>
                <a:solidFill>
                  <a:prstClr val="white"/>
                </a:solidFill>
              </a:rPr>
              <a:t>7</a:t>
            </a:r>
            <a:endParaRPr lang="zh-CN" altLang="en-US" sz="7200" dirty="0">
              <a:solidFill>
                <a:prstClr val="white"/>
              </a:solidFill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E89C1292-BF84-4344-9DA8-DF7B62278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18379"/>
              </p:ext>
            </p:extLst>
          </p:nvPr>
        </p:nvGraphicFramePr>
        <p:xfrm>
          <a:off x="6072121" y="501490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848F1153-C28B-4ECE-ACCE-5F583CF6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43241"/>
              </p:ext>
            </p:extLst>
          </p:nvPr>
        </p:nvGraphicFramePr>
        <p:xfrm>
          <a:off x="7361490" y="50140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sp>
        <p:nvSpPr>
          <p:cNvPr id="106" name="矩形 105">
            <a:extLst>
              <a:ext uri="{FF2B5EF4-FFF2-40B4-BE49-F238E27FC236}">
                <a16:creationId xmlns:a16="http://schemas.microsoft.com/office/drawing/2014/main" id="{2E46929C-F6BA-426B-A2C4-58062C56F9D8}"/>
              </a:ext>
            </a:extLst>
          </p:cNvPr>
          <p:cNvSpPr/>
          <p:nvPr/>
        </p:nvSpPr>
        <p:spPr>
          <a:xfrm>
            <a:off x="7691763" y="5050537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>
                <a:solidFill>
                  <a:prstClr val="white"/>
                </a:solidFill>
              </a:rPr>
              <a:t>6</a:t>
            </a:r>
            <a:endParaRPr lang="zh-CN" altLang="en-US" sz="7200" dirty="0">
              <a:solidFill>
                <a:prstClr val="white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1522A59-0E4A-41EE-AE60-69F9560DD763}"/>
              </a:ext>
            </a:extLst>
          </p:cNvPr>
          <p:cNvSpPr/>
          <p:nvPr/>
        </p:nvSpPr>
        <p:spPr>
          <a:xfrm>
            <a:off x="8987293" y="5045952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>
                <a:solidFill>
                  <a:prstClr val="white"/>
                </a:solidFill>
              </a:rPr>
              <a:t>8</a:t>
            </a:r>
            <a:endParaRPr lang="zh-CN" altLang="en-US" sz="7200" dirty="0">
              <a:solidFill>
                <a:prstClr val="white"/>
              </a:solidFill>
            </a:endParaRPr>
          </a:p>
        </p:txBody>
      </p:sp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F889923E-B7D1-44EB-8DFF-0F546C05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82211"/>
              </p:ext>
            </p:extLst>
          </p:nvPr>
        </p:nvGraphicFramePr>
        <p:xfrm>
          <a:off x="8657211" y="5014044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0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75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3" grpId="0"/>
      <p:bldP spid="36" grpId="0"/>
      <p:bldP spid="85" grpId="0"/>
      <p:bldP spid="85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4" grpId="0"/>
      <p:bldP spid="94" grpId="1"/>
      <p:bldP spid="96" grpId="0"/>
      <p:bldP spid="97" grpId="0"/>
      <p:bldP spid="97" grpId="1"/>
      <p:bldP spid="98" grpId="0"/>
      <p:bldP spid="98" grpId="1"/>
      <p:bldP spid="99" grpId="0"/>
      <p:bldP spid="102" grpId="0"/>
      <p:bldP spid="102" grpId="2"/>
      <p:bldP spid="103" grpId="0"/>
      <p:bldP spid="106" grpId="0"/>
      <p:bldP spid="1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83A3DA-3992-460C-89CF-FF67C0504A3E}"/>
              </a:ext>
            </a:extLst>
          </p:cNvPr>
          <p:cNvSpPr txBox="1"/>
          <p:nvPr/>
        </p:nvSpPr>
        <p:spPr>
          <a:xfrm>
            <a:off x="489537" y="1593281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先将答案初始化为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(ans.num,0,sizeof(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A09B97-317E-4A6D-80A9-BA5CE32141C6}"/>
              </a:ext>
            </a:extLst>
          </p:cNvPr>
          <p:cNvSpPr txBox="1"/>
          <p:nvPr/>
        </p:nvSpPr>
        <p:spPr>
          <a:xfrm>
            <a:off x="489537" y="3209108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逐位相乘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A8904D-165C-4FD7-B2B0-C56A4BECA5B7}"/>
              </a:ext>
            </a:extLst>
          </p:cNvPr>
          <p:cNvSpPr txBox="1"/>
          <p:nvPr/>
        </p:nvSpPr>
        <p:spPr>
          <a:xfrm>
            <a:off x="489537" y="4824935"/>
            <a:ext cx="10150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若大于等于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10x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则向高一位进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[i+1]+=(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])/10;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]=(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])%10;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E7C480-8A24-440C-AE70-63CC1951D121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48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F1669C-FDA8-4594-8B9A-3C40A7714F9F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大数乘小数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AE698-AE9E-4135-A994-81F24D64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2" y="1011429"/>
            <a:ext cx="8955800" cy="58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57DD6-9776-44C1-AEC0-632E1B880042}"/>
              </a:ext>
            </a:extLst>
          </p:cNvPr>
          <p:cNvSpPr txBox="1"/>
          <p:nvPr/>
        </p:nvSpPr>
        <p:spPr>
          <a:xfrm>
            <a:off x="489539" y="1338170"/>
            <a:ext cx="91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列竖式进行除法运算</a:t>
            </a:r>
            <a:r>
              <a:rPr lang="en-US" altLang="zh-CN" sz="3600" dirty="0">
                <a:solidFill>
                  <a:schemeClr val="bg1"/>
                </a:solidFill>
              </a:rPr>
              <a:t>(</a:t>
            </a:r>
            <a:r>
              <a:rPr lang="zh-CN" altLang="en-US" sz="3600" dirty="0">
                <a:solidFill>
                  <a:schemeClr val="bg1"/>
                </a:solidFill>
              </a:rPr>
              <a:t>小学就学过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B0652F-1CD7-44F7-9DF3-634FDAEBDD2C}"/>
              </a:ext>
            </a:extLst>
          </p:cNvPr>
          <p:cNvSpPr txBox="1"/>
          <p:nvPr/>
        </p:nvSpPr>
        <p:spPr>
          <a:xfrm>
            <a:off x="489537" y="2329876"/>
            <a:ext cx="1054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个位对齐，逐位计算，商和余数分别落下</a:t>
            </a:r>
            <a:endParaRPr lang="en-US" altLang="zh-CN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下位时被除数加上一位的余数的十倍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882180-4B50-4BB6-856C-825BE65FCB1B}"/>
              </a:ext>
            </a:extLst>
          </p:cNvPr>
          <p:cNvSpPr txBox="1"/>
          <p:nvPr/>
        </p:nvSpPr>
        <p:spPr>
          <a:xfrm>
            <a:off x="489537" y="3875580"/>
            <a:ext cx="1014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商的位数为较大数的位数，最高位有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则减小几位</a:t>
            </a:r>
            <a:endParaRPr lang="en-US" altLang="zh-CN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余数为小数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E9A014-75C5-4D76-B62E-3192C5EA96BB}"/>
              </a:ext>
            </a:extLst>
          </p:cNvPr>
          <p:cNvSpPr txBox="1"/>
          <p:nvPr/>
        </p:nvSpPr>
        <p:spPr>
          <a:xfrm>
            <a:off x="477035" y="5421284"/>
            <a:ext cx="1123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大数最高位存在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number[len-1]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中，故从第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len-1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位开始运算</a:t>
            </a:r>
          </a:p>
        </p:txBody>
      </p:sp>
    </p:spTree>
    <p:extLst>
      <p:ext uri="{BB962C8B-B14F-4D97-AF65-F5344CB8AC3E}">
        <p14:creationId xmlns:p14="http://schemas.microsoft.com/office/powerpoint/2010/main" val="17042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786867A-90D8-49F3-BA2F-39E68A1AB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35102"/>
              </p:ext>
            </p:extLst>
          </p:nvPr>
        </p:nvGraphicFramePr>
        <p:xfrm>
          <a:off x="6458166" y="5026520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9AA8614-0B48-49B1-8EC1-43BD33829F69}"/>
              </a:ext>
            </a:extLst>
          </p:cNvPr>
          <p:cNvSpPr/>
          <p:nvPr/>
        </p:nvSpPr>
        <p:spPr>
          <a:xfrm>
            <a:off x="2148826" y="1243222"/>
            <a:ext cx="32944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9428÷29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BF9D5F-751A-4F56-ABDB-08EE19DC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46667"/>
              </p:ext>
            </p:extLst>
          </p:nvPr>
        </p:nvGraphicFramePr>
        <p:xfrm>
          <a:off x="2568690" y="3745930"/>
          <a:ext cx="5185968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86486922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457714723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500356388"/>
                    </a:ext>
                  </a:extLst>
                </a:gridCol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6FD8FD26-E585-4BEF-BE55-0C7EEDD2ABB7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4749619-4DEF-4B25-8B98-7A60418B59B1}"/>
              </a:ext>
            </a:extLst>
          </p:cNvPr>
          <p:cNvSpPr/>
          <p:nvPr/>
        </p:nvSpPr>
        <p:spPr>
          <a:xfrm>
            <a:off x="5351852" y="1244082"/>
            <a:ext cx="2672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=325…3</a:t>
            </a:r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C935C40-7985-4E3F-A238-2442C99E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08800"/>
              </p:ext>
            </p:extLst>
          </p:nvPr>
        </p:nvGraphicFramePr>
        <p:xfrm>
          <a:off x="6458166" y="3737975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0C5FC23-B56F-47DE-8D8F-D9F4EAC52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18335"/>
              </p:ext>
            </p:extLst>
          </p:nvPr>
        </p:nvGraphicFramePr>
        <p:xfrm>
          <a:off x="8396376" y="3745930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575BC61-1BE7-4B86-988E-71EB83CDB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62272"/>
              </p:ext>
            </p:extLst>
          </p:nvPr>
        </p:nvGraphicFramePr>
        <p:xfrm>
          <a:off x="6465786" y="2456488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49C1CA-88FB-4005-BF64-B4DFBA4F13F2}"/>
              </a:ext>
            </a:extLst>
          </p:cNvPr>
          <p:cNvSpPr txBox="1"/>
          <p:nvPr/>
        </p:nvSpPr>
        <p:spPr>
          <a:xfrm>
            <a:off x="6780040" y="378606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9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C988ED8-BB19-48ED-9E01-996C5772A0FF}"/>
              </a:ext>
            </a:extLst>
          </p:cNvPr>
          <p:cNvSpPr txBox="1"/>
          <p:nvPr/>
        </p:nvSpPr>
        <p:spPr>
          <a:xfrm>
            <a:off x="5480067" y="3786059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7C59F1-82AE-4C5E-9AFB-2FC228BB700A}"/>
              </a:ext>
            </a:extLst>
          </p:cNvPr>
          <p:cNvSpPr txBox="1"/>
          <p:nvPr/>
        </p:nvSpPr>
        <p:spPr>
          <a:xfrm>
            <a:off x="4185606" y="3786059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06197F-58AB-4FE9-8444-0E8058DDFFAD}"/>
              </a:ext>
            </a:extLst>
          </p:cNvPr>
          <p:cNvSpPr txBox="1"/>
          <p:nvPr/>
        </p:nvSpPr>
        <p:spPr>
          <a:xfrm>
            <a:off x="2894583" y="37860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8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FF2A2E-DD58-4284-8DF3-83DB6CC02C89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283B256A-CFF9-4DA0-B98D-8EC576BBD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45810"/>
              </p:ext>
            </p:extLst>
          </p:nvPr>
        </p:nvGraphicFramePr>
        <p:xfrm>
          <a:off x="5158192" y="3745930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0435ACD5-BCA2-410F-A2CB-1976A154E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12431"/>
              </p:ext>
            </p:extLst>
          </p:nvPr>
        </p:nvGraphicFramePr>
        <p:xfrm>
          <a:off x="5163310" y="2456860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76BCEC01-0535-4BB1-822B-B7F42C70E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45764"/>
              </p:ext>
            </p:extLst>
          </p:nvPr>
        </p:nvGraphicFramePr>
        <p:xfrm>
          <a:off x="5154710" y="5026185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04C5110-F396-445B-B961-6607B5A1077F}"/>
              </a:ext>
            </a:extLst>
          </p:cNvPr>
          <p:cNvSpPr txBox="1"/>
          <p:nvPr/>
        </p:nvSpPr>
        <p:spPr>
          <a:xfrm>
            <a:off x="5476583" y="505074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7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B4AC43E-4D8A-4602-8C28-51CB70C072AF}"/>
              </a:ext>
            </a:extLst>
          </p:cNvPr>
          <p:cNvSpPr txBox="1"/>
          <p:nvPr/>
        </p:nvSpPr>
        <p:spPr>
          <a:xfrm>
            <a:off x="6780039" y="505869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9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564B6681-6FB9-4786-8C4F-BCC8C44D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99114"/>
              </p:ext>
            </p:extLst>
          </p:nvPr>
        </p:nvGraphicFramePr>
        <p:xfrm>
          <a:off x="3873219" y="3747659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960A8FD4-6724-4708-B758-4EEA1AAB2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23691"/>
              </p:ext>
            </p:extLst>
          </p:nvPr>
        </p:nvGraphicFramePr>
        <p:xfrm>
          <a:off x="3868534" y="2456488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E7E439C7-F258-4100-8E4D-2EA2D76C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29566"/>
              </p:ext>
            </p:extLst>
          </p:nvPr>
        </p:nvGraphicFramePr>
        <p:xfrm>
          <a:off x="3858215" y="5026351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87FA1F47-28D1-4DAE-8E4C-139B732BB231}"/>
              </a:ext>
            </a:extLst>
          </p:cNvPr>
          <p:cNvSpPr txBox="1"/>
          <p:nvPr/>
        </p:nvSpPr>
        <p:spPr>
          <a:xfrm>
            <a:off x="3961055" y="5066315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310D28E3-D6AF-400D-B8AD-1553511CE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58099"/>
              </p:ext>
            </p:extLst>
          </p:nvPr>
        </p:nvGraphicFramePr>
        <p:xfrm>
          <a:off x="2575941" y="3737975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174601F6-B121-40A2-B850-CA3F3CB2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8557"/>
              </p:ext>
            </p:extLst>
          </p:nvPr>
        </p:nvGraphicFramePr>
        <p:xfrm>
          <a:off x="2566058" y="2456488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20435C86-7808-4B04-AAF9-E020E507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68740"/>
              </p:ext>
            </p:extLst>
          </p:nvPr>
        </p:nvGraphicFramePr>
        <p:xfrm>
          <a:off x="2561566" y="5027318"/>
          <a:ext cx="1296492" cy="128059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96492">
                  <a:extLst>
                    <a:ext uri="{9D8B030D-6E8A-4147-A177-3AD203B41FA5}">
                      <a16:colId xmlns:a16="http://schemas.microsoft.com/office/drawing/2014/main" val="2846354134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pPr algn="ctr"/>
                      <a:endParaRPr lang="zh-CN" altLang="en-US" sz="7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63804"/>
                  </a:ext>
                </a:extLst>
              </a:tr>
            </a:tbl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312C1A5F-1F11-48E2-A5DF-2A9AE36F5035}"/>
              </a:ext>
            </a:extLst>
          </p:cNvPr>
          <p:cNvSpPr txBox="1"/>
          <p:nvPr/>
        </p:nvSpPr>
        <p:spPr>
          <a:xfrm>
            <a:off x="2898444" y="5069822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CB254466-8B79-4D44-BD28-F488A186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58099"/>
              </p:ext>
            </p:extLst>
          </p:nvPr>
        </p:nvGraphicFramePr>
        <p:xfrm>
          <a:off x="404241" y="3145763"/>
          <a:ext cx="1296492" cy="1280590"/>
        </p:xfrm>
        <a:graphic>
          <a:graphicData uri="http://schemas.openxmlformats.org/drawingml/2006/table">
            <a:tbl>
              <a:tblPr/>
              <a:tblGrid>
                <a:gridCol w="1296492">
                  <a:extLst>
                    <a:ext uri="{9D8B030D-6E8A-4147-A177-3AD203B41FA5}">
                      <a16:colId xmlns:a16="http://schemas.microsoft.com/office/drawing/2014/main" val="3047723088"/>
                    </a:ext>
                  </a:extLst>
                </a:gridCol>
              </a:tblGrid>
              <a:tr h="1280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2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2383 0.0004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12578 -0.1868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-935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12461 -0.18472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-9236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02201 -0.00023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-2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2.59259E-6 L -0.12422 -0.18681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-9352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028 0.00047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23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065 -1.85185E-6 L -0.18007 -0.27477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1375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04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06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3" grpId="0"/>
      <p:bldP spid="3" grpId="0"/>
      <p:bldP spid="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6" grpId="3"/>
      <p:bldP spid="47" grpId="0"/>
      <p:bldP spid="52" grpId="0"/>
      <p:bldP spid="52" grpId="1"/>
      <p:bldP spid="52" grpId="2"/>
      <p:bldP spid="48" grpId="0"/>
      <p:bldP spid="48" grpId="1"/>
      <p:bldP spid="48" grpId="2"/>
      <p:bldP spid="59" grpId="0"/>
      <p:bldP spid="59" grpId="1"/>
      <p:bldP spid="59" grpId="2"/>
      <p:bldP spid="59" grpId="3"/>
      <p:bldP spid="64" grpId="0"/>
      <p:bldP spid="64" grpId="1"/>
      <p:bldP spid="64" grpId="2"/>
      <p:bldP spid="64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83A3DA-3992-460C-89CF-FF67C0504A3E}"/>
              </a:ext>
            </a:extLst>
          </p:cNvPr>
          <p:cNvSpPr txBox="1"/>
          <p:nvPr/>
        </p:nvSpPr>
        <p:spPr>
          <a:xfrm>
            <a:off x="489537" y="1593281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先将答案初始化为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(ans.num,0,sizeof(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A09B97-317E-4A6D-80A9-BA5CE32141C6}"/>
              </a:ext>
            </a:extLst>
          </p:cNvPr>
          <p:cNvSpPr txBox="1"/>
          <p:nvPr/>
        </p:nvSpPr>
        <p:spPr>
          <a:xfrm>
            <a:off x="472708" y="2670499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逐位相除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]/b;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A8904D-165C-4FD7-B2B0-C56A4BECA5B7}"/>
              </a:ext>
            </a:extLst>
          </p:cNvPr>
          <p:cNvSpPr txBox="1"/>
          <p:nvPr/>
        </p:nvSpPr>
        <p:spPr>
          <a:xfrm>
            <a:off x="576617" y="5102203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最终的余数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[0]%b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D78654-1A68-44EE-8279-6D0D9CB82394}"/>
              </a:ext>
            </a:extLst>
          </p:cNvPr>
          <p:cNvSpPr txBox="1"/>
          <p:nvPr/>
        </p:nvSpPr>
        <p:spPr>
          <a:xfrm>
            <a:off x="576617" y="3886351"/>
            <a:ext cx="10150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余数乘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加到下一位</a:t>
            </a:r>
            <a:endParaRPr lang="en-US" altLang="zh-CN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[i+1]+=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]%b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6D40C-34E1-4125-871D-F8B194AF687D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713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80CED0-053A-48EA-8702-C5377AC3CA1C}"/>
              </a:ext>
            </a:extLst>
          </p:cNvPr>
          <p:cNvSpPr/>
          <p:nvPr/>
        </p:nvSpPr>
        <p:spPr>
          <a:xfrm>
            <a:off x="472708" y="399568"/>
            <a:ext cx="5630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大数除法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大数除小数</a:t>
            </a:r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278F4B-1E71-4358-B1CE-591D838A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58" y="1011429"/>
            <a:ext cx="8809484" cy="58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01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4" y="2735155"/>
            <a:ext cx="4328107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大数存储</a:t>
            </a:r>
            <a:endParaRPr lang="zh-CN" altLang="en-US" sz="5467" b="1" spc="80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27988" y="3778846"/>
            <a:ext cx="3679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高精度存储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167175" y="3738455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977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数位压缩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57DD6-9776-44C1-AEC0-632E1B880042}"/>
              </a:ext>
            </a:extLst>
          </p:cNvPr>
          <p:cNvSpPr txBox="1"/>
          <p:nvPr/>
        </p:nvSpPr>
        <p:spPr>
          <a:xfrm>
            <a:off x="489537" y="1381123"/>
            <a:ext cx="91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数位压缩可以优化大数运算的时间复杂度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B0652F-1CD7-44F7-9DF3-634FDAEBDD2C}"/>
              </a:ext>
            </a:extLst>
          </p:cNvPr>
          <p:cNvSpPr txBox="1"/>
          <p:nvPr/>
        </p:nvSpPr>
        <p:spPr>
          <a:xfrm>
            <a:off x="489537" y="2319403"/>
            <a:ext cx="984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未进行数位压缩的大数，数组每个元素存储一位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882180-4B50-4BB6-856C-825BE65FCB1B}"/>
              </a:ext>
            </a:extLst>
          </p:cNvPr>
          <p:cNvSpPr txBox="1"/>
          <p:nvPr/>
        </p:nvSpPr>
        <p:spPr>
          <a:xfrm>
            <a:off x="489537" y="3263750"/>
            <a:ext cx="10961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进行数位压缩，数组的每一个元素可以储存多位十进制数，不要超过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int/long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范围并为计算预留空间即可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E9A014-75C5-4D76-B62E-3192C5EA96BB}"/>
              </a:ext>
            </a:extLst>
          </p:cNvPr>
          <p:cNvSpPr txBox="1"/>
          <p:nvPr/>
        </p:nvSpPr>
        <p:spPr>
          <a:xfrm>
            <a:off x="489537" y="5316092"/>
            <a:ext cx="1138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输出时除最高位外采用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%08d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4934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数位压缩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80A7B-7E95-42C8-8825-18BE35C8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" y="1109271"/>
            <a:ext cx="12028451" cy="46394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A49D7D-1E4B-4A7A-ADBF-47E6E867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" y="5748729"/>
            <a:ext cx="12028451" cy="5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19D440-995A-4892-B7AD-F8A30175EFA7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大数模板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FBEB5-BBD5-4EE3-8076-2B47FDEAFF9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021CDB-B70E-4274-A948-EFA1AEB705B9}"/>
              </a:ext>
            </a:extLst>
          </p:cNvPr>
          <p:cNvSpPr/>
          <p:nvPr/>
        </p:nvSpPr>
        <p:spPr>
          <a:xfrm>
            <a:off x="489537" y="1300125"/>
            <a:ext cx="4623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完整模板代码</a:t>
            </a:r>
            <a:endParaRPr lang="en-US" altLang="zh-CN" sz="28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sz="2000" dirty="0">
                <a:solidFill>
                  <a:srgbClr val="251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https://paste.ubuntu.com/p/JgshNXn3VH/</a:t>
            </a:r>
            <a:endParaRPr lang="zh-CN" altLang="en-US" sz="2000" dirty="0">
              <a:solidFill>
                <a:srgbClr val="251F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9ABEC7-601E-4E1B-918C-1A395AF6D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7" y="3147477"/>
            <a:ext cx="5464013" cy="32159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834C16-D80E-443A-A4D2-C1A2C54C854A}"/>
              </a:ext>
            </a:extLst>
          </p:cNvPr>
          <p:cNvSpPr txBox="1"/>
          <p:nvPr/>
        </p:nvSpPr>
        <p:spPr>
          <a:xfrm>
            <a:off x="489537" y="2408467"/>
            <a:ext cx="7502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将模板存在</a:t>
            </a:r>
            <a:r>
              <a:rPr lang="en-US" altLang="zh-CN" sz="2400" dirty="0" err="1">
                <a:solidFill>
                  <a:schemeClr val="bg1"/>
                </a:solidFill>
              </a:rPr>
              <a:t>biginteger.h</a:t>
            </a:r>
            <a:r>
              <a:rPr lang="zh-CN" altLang="en-US" sz="2400" dirty="0">
                <a:solidFill>
                  <a:schemeClr val="bg1"/>
                </a:solidFill>
              </a:rPr>
              <a:t>中并与代码文件处于同一文件夹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76BFAF-F9B6-4EDC-86FD-635F614F7C97}"/>
              </a:ext>
            </a:extLst>
          </p:cNvPr>
          <p:cNvSpPr txBox="1"/>
          <p:nvPr/>
        </p:nvSpPr>
        <p:spPr>
          <a:xfrm>
            <a:off x="6748294" y="3550879"/>
            <a:ext cx="454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代码过长，只适合网赛使用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F4360-D254-49D4-A1C1-7DC07E18A629}"/>
              </a:ext>
            </a:extLst>
          </p:cNvPr>
          <p:cNvSpPr txBox="1"/>
          <p:nvPr/>
        </p:nvSpPr>
        <p:spPr>
          <a:xfrm>
            <a:off x="6748294" y="4693292"/>
            <a:ext cx="454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训练题禁止使用此模板</a:t>
            </a:r>
          </a:p>
        </p:txBody>
      </p:sp>
    </p:spTree>
    <p:extLst>
      <p:ext uri="{BB962C8B-B14F-4D97-AF65-F5344CB8AC3E}">
        <p14:creationId xmlns:p14="http://schemas.microsoft.com/office/powerpoint/2010/main" val="7741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9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大数运算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线性结构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大数存储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非线性结构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03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线性结构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64031" y="3787323"/>
            <a:ext cx="3679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栈</a:t>
            </a:r>
            <a:r>
              <a:rPr lang="en-US" altLang="zh-CN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队列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1321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8">
            <a:extLst>
              <a:ext uri="{FF2B5EF4-FFF2-40B4-BE49-F238E27FC236}">
                <a16:creationId xmlns:a16="http://schemas.microsoft.com/office/drawing/2014/main" id="{58ACD76F-690F-442B-B6FB-7E8609361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12" y="2274838"/>
            <a:ext cx="11898775" cy="230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400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29639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14:reveal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utoUpdateAnimBg="0"/>
      <p:bldP spid="21" grpId="1"/>
      <p:bldP spid="21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772467" y="399568"/>
            <a:ext cx="18822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线性表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AB45EA-4EF0-4586-A453-C8CB1EEDECB2}"/>
              </a:ext>
            </a:extLst>
          </p:cNvPr>
          <p:cNvSpPr txBox="1"/>
          <p:nvPr/>
        </p:nvSpPr>
        <p:spPr>
          <a:xfrm>
            <a:off x="772467" y="1900627"/>
            <a:ext cx="515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含有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个元素的有限序列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772467" y="1169009"/>
            <a:ext cx="697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最常用且最简单的一种数据结构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F411C8-B473-4FD9-89EC-4CB53C2E2DC2}"/>
              </a:ext>
            </a:extLst>
          </p:cNvPr>
          <p:cNvSpPr txBox="1"/>
          <p:nvPr/>
        </p:nvSpPr>
        <p:spPr>
          <a:xfrm>
            <a:off x="772467" y="2632245"/>
            <a:ext cx="652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存在唯一一个“第一个元素”和唯一一个“最后一个元素”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CF52B5-3577-4F81-97A1-255DAF522B22}"/>
              </a:ext>
            </a:extLst>
          </p:cNvPr>
          <p:cNvSpPr txBox="1"/>
          <p:nvPr/>
        </p:nvSpPr>
        <p:spPr>
          <a:xfrm>
            <a:off x="835767" y="3917861"/>
            <a:ext cx="85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可储存在数组中，称为线性表的顺序表示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8A3C90-CAAB-490C-8B80-8F5F415508E1}"/>
              </a:ext>
            </a:extLst>
          </p:cNvPr>
          <p:cNvSpPr txBox="1"/>
          <p:nvPr/>
        </p:nvSpPr>
        <p:spPr>
          <a:xfrm>
            <a:off x="835766" y="4649479"/>
            <a:ext cx="85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线性表中的元素个数称为线性表的长度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7DDC2D-4BCC-4DEF-9521-7F7E355E555F}"/>
              </a:ext>
            </a:extLst>
          </p:cNvPr>
          <p:cNvSpPr txBox="1"/>
          <p:nvPr/>
        </p:nvSpPr>
        <p:spPr>
          <a:xfrm>
            <a:off x="835766" y="5381097"/>
            <a:ext cx="85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不含元素的线性表称为空表</a:t>
            </a:r>
          </a:p>
        </p:txBody>
      </p:sp>
    </p:spTree>
    <p:extLst>
      <p:ext uri="{BB962C8B-B14F-4D97-AF65-F5344CB8AC3E}">
        <p14:creationId xmlns:p14="http://schemas.microsoft.com/office/powerpoint/2010/main" val="31365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>
            <a:extLst>
              <a:ext uri="{FF2B5EF4-FFF2-40B4-BE49-F238E27FC236}">
                <a16:creationId xmlns:a16="http://schemas.microsoft.com/office/drawing/2014/main" id="{FB684CA3-940D-4A12-A24A-FDA372D9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12" y="2274838"/>
            <a:ext cx="11898775" cy="230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400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6049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14:reveal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3" grpId="1"/>
      <p:bldP spid="3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栈的定义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AB45EA-4EF0-4586-A453-C8CB1EEDECB2}"/>
              </a:ext>
            </a:extLst>
          </p:cNvPr>
          <p:cNvSpPr txBox="1"/>
          <p:nvPr/>
        </p:nvSpPr>
        <p:spPr>
          <a:xfrm>
            <a:off x="896755" y="2475591"/>
            <a:ext cx="104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表尾称为栈顶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，表头称为栈底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(bottom)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896755" y="1515238"/>
            <a:ext cx="85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限定在表尾进行插入或删除操作的线性表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F411C8-B473-4FD9-89EC-4CB53C2E2DC2}"/>
              </a:ext>
            </a:extLst>
          </p:cNvPr>
          <p:cNvSpPr txBox="1"/>
          <p:nvPr/>
        </p:nvSpPr>
        <p:spPr>
          <a:xfrm>
            <a:off x="896755" y="3435944"/>
            <a:ext cx="996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向栈中添加元素称为进栈，删除元素称为出栈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CF52B5-3577-4F81-97A1-255DAF522B22}"/>
              </a:ext>
            </a:extLst>
          </p:cNvPr>
          <p:cNvSpPr txBox="1"/>
          <p:nvPr/>
        </p:nvSpPr>
        <p:spPr>
          <a:xfrm>
            <a:off x="896755" y="4396297"/>
            <a:ext cx="85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进栈退栈的第一个元素为栈顶元素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8A3C90-CAAB-490C-8B80-8F5F415508E1}"/>
              </a:ext>
            </a:extLst>
          </p:cNvPr>
          <p:cNvSpPr txBox="1"/>
          <p:nvPr/>
        </p:nvSpPr>
        <p:spPr>
          <a:xfrm>
            <a:off x="896755" y="5356650"/>
            <a:ext cx="85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栈的修改遵循后进先出原则</a:t>
            </a:r>
          </a:p>
        </p:txBody>
      </p:sp>
    </p:spTree>
    <p:extLst>
      <p:ext uri="{BB962C8B-B14F-4D97-AF65-F5344CB8AC3E}">
        <p14:creationId xmlns:p14="http://schemas.microsoft.com/office/powerpoint/2010/main" val="54664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栈的规则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FA7CFC-E5AD-4AD1-9AE6-55D557B9675E}"/>
              </a:ext>
            </a:extLst>
          </p:cNvPr>
          <p:cNvGrpSpPr/>
          <p:nvPr/>
        </p:nvGrpSpPr>
        <p:grpSpPr>
          <a:xfrm>
            <a:off x="5545584" y="2770450"/>
            <a:ext cx="1100831" cy="3746378"/>
            <a:chOff x="1553593" y="2712054"/>
            <a:chExt cx="1100831" cy="37463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86F2354-CF2C-4350-B7A0-3097DD669E26}"/>
                </a:ext>
              </a:extLst>
            </p:cNvPr>
            <p:cNvSpPr/>
            <p:nvPr/>
          </p:nvSpPr>
          <p:spPr>
            <a:xfrm>
              <a:off x="1553593" y="2712054"/>
              <a:ext cx="159797" cy="374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B07795-682A-4069-9A01-DE0E15AFFBB2}"/>
                </a:ext>
              </a:extLst>
            </p:cNvPr>
            <p:cNvSpPr/>
            <p:nvPr/>
          </p:nvSpPr>
          <p:spPr>
            <a:xfrm>
              <a:off x="2494627" y="2712054"/>
              <a:ext cx="159797" cy="374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D4E093-484E-437D-8CBE-E866F4B09A20}"/>
                </a:ext>
              </a:extLst>
            </p:cNvPr>
            <p:cNvSpPr/>
            <p:nvPr/>
          </p:nvSpPr>
          <p:spPr>
            <a:xfrm>
              <a:off x="1713389" y="6308010"/>
              <a:ext cx="781237" cy="15042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: 棱台 2">
            <a:extLst>
              <a:ext uri="{FF2B5EF4-FFF2-40B4-BE49-F238E27FC236}">
                <a16:creationId xmlns:a16="http://schemas.microsoft.com/office/drawing/2014/main" id="{28128C2A-F1AC-42AC-9AB0-78A5384EA9CA}"/>
              </a:ext>
            </a:extLst>
          </p:cNvPr>
          <p:cNvSpPr/>
          <p:nvPr/>
        </p:nvSpPr>
        <p:spPr>
          <a:xfrm>
            <a:off x="3888487" y="1819159"/>
            <a:ext cx="769442" cy="769442"/>
          </a:xfrm>
          <a:prstGeom prst="bevel">
            <a:avLst/>
          </a:prstGeom>
          <a:solidFill>
            <a:srgbClr val="FF003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棱台 15">
            <a:extLst>
              <a:ext uri="{FF2B5EF4-FFF2-40B4-BE49-F238E27FC236}">
                <a16:creationId xmlns:a16="http://schemas.microsoft.com/office/drawing/2014/main" id="{DD7E8E28-A42E-4AD5-B25F-BF1D375CE24F}"/>
              </a:ext>
            </a:extLst>
          </p:cNvPr>
          <p:cNvSpPr/>
          <p:nvPr/>
        </p:nvSpPr>
        <p:spPr>
          <a:xfrm>
            <a:off x="3119045" y="1819159"/>
            <a:ext cx="769442" cy="769442"/>
          </a:xfrm>
          <a:prstGeom prst="bevel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棱台 16">
            <a:extLst>
              <a:ext uri="{FF2B5EF4-FFF2-40B4-BE49-F238E27FC236}">
                <a16:creationId xmlns:a16="http://schemas.microsoft.com/office/drawing/2014/main" id="{29599BA1-7421-454C-8FD1-1A850350DB9C}"/>
              </a:ext>
            </a:extLst>
          </p:cNvPr>
          <p:cNvSpPr/>
          <p:nvPr/>
        </p:nvSpPr>
        <p:spPr>
          <a:xfrm>
            <a:off x="2349603" y="1819159"/>
            <a:ext cx="769442" cy="769442"/>
          </a:xfrm>
          <a:prstGeom prst="bevel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棱台 17">
            <a:extLst>
              <a:ext uri="{FF2B5EF4-FFF2-40B4-BE49-F238E27FC236}">
                <a16:creationId xmlns:a16="http://schemas.microsoft.com/office/drawing/2014/main" id="{342F86BF-8A16-4C0C-900B-EA4E437D5EC5}"/>
              </a:ext>
            </a:extLst>
          </p:cNvPr>
          <p:cNvSpPr/>
          <p:nvPr/>
        </p:nvSpPr>
        <p:spPr>
          <a:xfrm>
            <a:off x="1580161" y="1819159"/>
            <a:ext cx="769442" cy="769442"/>
          </a:xfrm>
          <a:prstGeom prst="bevel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棱台 18">
            <a:extLst>
              <a:ext uri="{FF2B5EF4-FFF2-40B4-BE49-F238E27FC236}">
                <a16:creationId xmlns:a16="http://schemas.microsoft.com/office/drawing/2014/main" id="{7E32D2F7-C700-4966-B6B8-84AE902CA170}"/>
              </a:ext>
            </a:extLst>
          </p:cNvPr>
          <p:cNvSpPr/>
          <p:nvPr/>
        </p:nvSpPr>
        <p:spPr>
          <a:xfrm>
            <a:off x="810719" y="1819159"/>
            <a:ext cx="769442" cy="769442"/>
          </a:xfrm>
          <a:prstGeom prst="bevel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7394159-13B0-4916-9F6A-6E9EE57836FD}"/>
              </a:ext>
            </a:extLst>
          </p:cNvPr>
          <p:cNvSpPr/>
          <p:nvPr/>
        </p:nvSpPr>
        <p:spPr>
          <a:xfrm flipH="1">
            <a:off x="6646415" y="5502806"/>
            <a:ext cx="1168399" cy="8636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栈底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72AC396-9ECF-4B9A-B50B-6BAE6B98DD91}"/>
              </a:ext>
            </a:extLst>
          </p:cNvPr>
          <p:cNvSpPr/>
          <p:nvPr/>
        </p:nvSpPr>
        <p:spPr>
          <a:xfrm>
            <a:off x="4377185" y="5502806"/>
            <a:ext cx="1168399" cy="8636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栈顶</a:t>
            </a:r>
          </a:p>
        </p:txBody>
      </p:sp>
      <p:pic>
        <p:nvPicPr>
          <p:cNvPr id="1026" name="Picture 2" descr="https://gss1.bdstatic.com/9vo3dSag_xI4khGkpoWK1HF6hhy/baike/c0%3Dbaike80%2C5%2C5%2C80%2C26/sign=b4cf8cd69925bc313f5009ca3fb6e6d4/8b82b9014a90f603eab7c55f3912b31bb051eda7.jpg">
            <a:extLst>
              <a:ext uri="{FF2B5EF4-FFF2-40B4-BE49-F238E27FC236}">
                <a16:creationId xmlns:a16="http://schemas.microsoft.com/office/drawing/2014/main" id="{0163361B-39A5-4A3E-BF36-3628BF8F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3" y="3085677"/>
            <a:ext cx="3461283" cy="32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DAA599-2648-42AB-9A83-3743F61CE3EB}"/>
              </a:ext>
            </a:extLst>
          </p:cNvPr>
          <p:cNvSpPr txBox="1"/>
          <p:nvPr/>
        </p:nvSpPr>
        <p:spPr>
          <a:xfrm>
            <a:off x="8199101" y="3820160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添加元素作为栈顶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或删除栈顶元素</a:t>
            </a:r>
          </a:p>
        </p:txBody>
      </p:sp>
    </p:spTree>
    <p:extLst>
      <p:ext uri="{BB962C8B-B14F-4D97-AF65-F5344CB8AC3E}">
        <p14:creationId xmlns:p14="http://schemas.microsoft.com/office/powerpoint/2010/main" val="19853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5039 3.7037E-6 L 0.15039 0.54976 " pathEditMode="relative" rAng="0" ptsTypes="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63 3.33333E-6 L 0.21263 0.43773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2187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0.00026 -0.1111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3 0.43773 L 0.21263 -0.00139 L 0.6151 -0.00139 " pathEditMode="relative" rAng="0" ptsTypes="AAA"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17" y="-2196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11111 L -1.04167E-6 2.2222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07 L 0.27578 0.0007 L 0.27578 0.43935 " pathEditMode="relative" rAng="0" ptsTypes="AAA"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219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0.00026 -0.1111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162 L 0.33893 0.00162 L 0.33893 0.32615 " pathEditMode="relative" rAng="0" ptsTypes="A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16227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11111 L -0.00039 -0.2199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93 0.32615 L 0.33893 0.00046 L 0.67838 0.00046 " pathEditMode="relative" rAng="0" ptsTypes="AAA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-1629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21991 L -0.00026 -0.1111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8 0.43773 L 0.27578 0.00046 L 0.55208 0.00046 " pathEditMode="relative" rAng="0" ptsTypes="AAA">
                                      <p:cBhvr>
                                        <p:cTn id="9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5" y="-2187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11111 L -3.54167E-6 4.07407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39 0.54976 L 0.15039 -0.00024 L 0.36211 -0.00024 " pathEditMode="relative" rAng="0" ptsTypes="AAA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-275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40195 -4.44444E-6 L 0.40195 0.55162 " pathEditMode="relative" rAng="0" ptsTypes="AAA">
                                      <p:cBhvr>
                                        <p:cTn id="1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2756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73 0.54976 L 0.40481 0.00069 L 0.5513 -0.00047 " pathEditMode="relative" rAng="0" ptsTypes="AAA">
                                      <p:cBhvr>
                                        <p:cTn id="1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2752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" grpId="1" animBg="1"/>
      <p:bldP spid="3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6" grpId="0" animBg="1"/>
      <p:bldP spid="6" grpId="1" animBg="1"/>
      <p:bldP spid="6" grpId="2" animBg="1"/>
      <p:bldP spid="6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421440" y="305807"/>
            <a:ext cx="5843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各数据类型的存储能力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3F7F3E-077E-4593-9D6C-5D696C893260}"/>
              </a:ext>
            </a:extLst>
          </p:cNvPr>
          <p:cNvSpPr txBox="1"/>
          <p:nvPr/>
        </p:nvSpPr>
        <p:spPr>
          <a:xfrm>
            <a:off x="554894" y="1902241"/>
            <a:ext cx="591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 2147483647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2·10</a:t>
            </a:r>
            <a:r>
              <a:rPr lang="en-US" altLang="zh-CN" sz="3600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altLang="zh-CN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37E34E-6EEB-4756-93C6-C7A2BD4D6D5A}"/>
              </a:ext>
            </a:extLst>
          </p:cNvPr>
          <p:cNvSpPr txBox="1"/>
          <p:nvPr/>
        </p:nvSpPr>
        <p:spPr>
          <a:xfrm>
            <a:off x="554894" y="2934584"/>
            <a:ext cx="1025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9223372036854775807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9·10</a:t>
            </a:r>
            <a:r>
              <a:rPr lang="en-US" altLang="zh-CN" sz="3600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altLang="zh-CN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590C-4A92-4B90-9DF9-4D56664071B9}"/>
              </a:ext>
            </a:extLst>
          </p:cNvPr>
          <p:cNvSpPr txBox="1"/>
          <p:nvPr/>
        </p:nvSpPr>
        <p:spPr>
          <a:xfrm>
            <a:off x="554894" y="3966927"/>
            <a:ext cx="480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 16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位精确度</a:t>
            </a:r>
            <a:endParaRPr lang="en-US" altLang="zh-CN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BB420C-1BF4-4AB4-AF2E-9B574FFD74A9}"/>
              </a:ext>
            </a:extLst>
          </p:cNvPr>
          <p:cNvSpPr txBox="1"/>
          <p:nvPr/>
        </p:nvSpPr>
        <p:spPr>
          <a:xfrm>
            <a:off x="554894" y="4999270"/>
            <a:ext cx="874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语言基本数据类型至多存储</a:t>
            </a:r>
            <a:r>
              <a:rPr lang="en-US" altLang="zh-CN" sz="3600" dirty="0">
                <a:solidFill>
                  <a:schemeClr val="bg1"/>
                </a:solidFill>
              </a:rPr>
              <a:t>18</a:t>
            </a:r>
            <a:r>
              <a:rPr lang="zh-CN" altLang="en-US" sz="3600" dirty="0">
                <a:solidFill>
                  <a:schemeClr val="bg1"/>
                </a:solidFill>
              </a:rPr>
              <a:t>位十进制数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53AA7E-A4C0-4E87-B6C1-75467DE588B5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大数存储</a:t>
            </a:r>
          </a:p>
        </p:txBody>
      </p:sp>
    </p:spTree>
    <p:extLst>
      <p:ext uri="{BB962C8B-B14F-4D97-AF65-F5344CB8AC3E}">
        <p14:creationId xmlns:p14="http://schemas.microsoft.com/office/powerpoint/2010/main" val="12427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7" grpId="0"/>
      <p:bldP spid="8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栈的实现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FD2C2-328B-415D-8C20-CD2102F257CF}"/>
              </a:ext>
            </a:extLst>
          </p:cNvPr>
          <p:cNvSpPr txBox="1"/>
          <p:nvPr/>
        </p:nvSpPr>
        <p:spPr>
          <a:xfrm>
            <a:off x="489537" y="1773264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Stack[1005],top=0;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4DD5B1-C716-49D0-86CD-C3C82B46FA10}"/>
              </a:ext>
            </a:extLst>
          </p:cNvPr>
          <p:cNvSpPr txBox="1"/>
          <p:nvPr/>
        </p:nvSpPr>
        <p:spPr>
          <a:xfrm>
            <a:off x="489537" y="1242395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栈的实现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71D64C-164D-4BA0-B4E3-A5F4BAA881A7}"/>
              </a:ext>
            </a:extLst>
          </p:cNvPr>
          <p:cNvSpPr txBox="1"/>
          <p:nvPr/>
        </p:nvSpPr>
        <p:spPr>
          <a:xfrm>
            <a:off x="489537" y="3053309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Stack[++top]=x;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789E22-52FC-447D-AE27-2622B16B2095}"/>
              </a:ext>
            </a:extLst>
          </p:cNvPr>
          <p:cNvSpPr txBox="1"/>
          <p:nvPr/>
        </p:nvSpPr>
        <p:spPr>
          <a:xfrm>
            <a:off x="489537" y="2459648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添加元素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9862B-EF35-44A0-9F9B-F6134A728F01}"/>
              </a:ext>
            </a:extLst>
          </p:cNvPr>
          <p:cNvSpPr txBox="1"/>
          <p:nvPr/>
        </p:nvSpPr>
        <p:spPr>
          <a:xfrm>
            <a:off x="7327217" y="305330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top--;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CA1A37-21C9-4FE3-A9AB-E0E2DDECF953}"/>
              </a:ext>
            </a:extLst>
          </p:cNvPr>
          <p:cNvSpPr txBox="1"/>
          <p:nvPr/>
        </p:nvSpPr>
        <p:spPr>
          <a:xfrm>
            <a:off x="7327217" y="2459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删除元素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347E02-91A6-44CE-8530-98598AF78E41}"/>
              </a:ext>
            </a:extLst>
          </p:cNvPr>
          <p:cNvSpPr txBox="1"/>
          <p:nvPr/>
        </p:nvSpPr>
        <p:spPr>
          <a:xfrm>
            <a:off x="489537" y="449691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x=Stack[top];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76BB7B2-911A-4949-A3F5-13CB5A0A3252}"/>
              </a:ext>
            </a:extLst>
          </p:cNvPr>
          <p:cNvSpPr txBox="1"/>
          <p:nvPr/>
        </p:nvSpPr>
        <p:spPr>
          <a:xfrm>
            <a:off x="489537" y="388011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栈顶元素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82F2F8-0735-4D56-8992-AAAB42AE357E}"/>
              </a:ext>
            </a:extLst>
          </p:cNvPr>
          <p:cNvSpPr txBox="1"/>
          <p:nvPr/>
        </p:nvSpPr>
        <p:spPr>
          <a:xfrm>
            <a:off x="7327217" y="449691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top==0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8908E16-49ED-4CB2-B72C-56F08832FCF5}"/>
              </a:ext>
            </a:extLst>
          </p:cNvPr>
          <p:cNvSpPr txBox="1"/>
          <p:nvPr/>
        </p:nvSpPr>
        <p:spPr>
          <a:xfrm>
            <a:off x="7327217" y="38801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栈空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939B763-A704-4524-984A-2D3E9F504F27}"/>
              </a:ext>
            </a:extLst>
          </p:cNvPr>
          <p:cNvSpPr txBox="1"/>
          <p:nvPr/>
        </p:nvSpPr>
        <p:spPr>
          <a:xfrm>
            <a:off x="489537" y="5898320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548D69D-19C4-4208-B3E1-7CA83CD2D36B}"/>
              </a:ext>
            </a:extLst>
          </p:cNvPr>
          <p:cNvSpPr txBox="1"/>
          <p:nvPr/>
        </p:nvSpPr>
        <p:spPr>
          <a:xfrm>
            <a:off x="489537" y="52815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栈的长度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DA1314-5D0C-4F79-95BA-4B8D18F812F8}"/>
              </a:ext>
            </a:extLst>
          </p:cNvPr>
          <p:cNvSpPr txBox="1"/>
          <p:nvPr/>
        </p:nvSpPr>
        <p:spPr>
          <a:xfrm>
            <a:off x="7327217" y="5327677"/>
            <a:ext cx="2823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栈只能获取栈顶元素</a:t>
            </a:r>
          </a:p>
        </p:txBody>
      </p:sp>
    </p:spTree>
    <p:extLst>
      <p:ext uri="{BB962C8B-B14F-4D97-AF65-F5344CB8AC3E}">
        <p14:creationId xmlns:p14="http://schemas.microsoft.com/office/powerpoint/2010/main" val="88740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48953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栈的实现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FD2C2-328B-415D-8C20-CD2102F257CF}"/>
              </a:ext>
            </a:extLst>
          </p:cNvPr>
          <p:cNvSpPr txBox="1"/>
          <p:nvPr/>
        </p:nvSpPr>
        <p:spPr>
          <a:xfrm>
            <a:off x="6171472" y="2439330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 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stack&lt;int&gt;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4DD5B1-C716-49D0-86CD-C3C82B46FA10}"/>
              </a:ext>
            </a:extLst>
          </p:cNvPr>
          <p:cNvSpPr txBox="1"/>
          <p:nvPr/>
        </p:nvSpPr>
        <p:spPr>
          <a:xfrm>
            <a:off x="489537" y="1440065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栈的实现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-C++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71D64C-164D-4BA0-B4E3-A5F4BAA881A7}"/>
              </a:ext>
            </a:extLst>
          </p:cNvPr>
          <p:cNvSpPr txBox="1"/>
          <p:nvPr/>
        </p:nvSpPr>
        <p:spPr>
          <a:xfrm>
            <a:off x="6171472" y="3800428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长度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st.size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9862B-EF35-44A0-9F9B-F6134A728F01}"/>
              </a:ext>
            </a:extLst>
          </p:cNvPr>
          <p:cNvSpPr txBox="1"/>
          <p:nvPr/>
        </p:nvSpPr>
        <p:spPr>
          <a:xfrm>
            <a:off x="7880414" y="668678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top--;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3CB5D5-B073-45B5-960B-075E674EAFB0}"/>
              </a:ext>
            </a:extLst>
          </p:cNvPr>
          <p:cNvSpPr txBox="1"/>
          <p:nvPr/>
        </p:nvSpPr>
        <p:spPr>
          <a:xfrm>
            <a:off x="489537" y="2370896"/>
            <a:ext cx="397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头文件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&lt;stack&gt;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CB38F-DCBA-48A4-8FD7-CAFD5F075CBD}"/>
              </a:ext>
            </a:extLst>
          </p:cNvPr>
          <p:cNvSpPr txBox="1"/>
          <p:nvPr/>
        </p:nvSpPr>
        <p:spPr>
          <a:xfrm>
            <a:off x="489537" y="5116652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0B005D-4F82-48BF-9C7A-3CD11058EDA6}"/>
              </a:ext>
            </a:extLst>
          </p:cNvPr>
          <p:cNvSpPr txBox="1"/>
          <p:nvPr/>
        </p:nvSpPr>
        <p:spPr>
          <a:xfrm>
            <a:off x="489537" y="3795162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st.pop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306AAA-596E-4B13-8389-57DCB609DC8D}"/>
              </a:ext>
            </a:extLst>
          </p:cNvPr>
          <p:cNvSpPr txBox="1"/>
          <p:nvPr/>
        </p:nvSpPr>
        <p:spPr>
          <a:xfrm>
            <a:off x="6171472" y="5116652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判空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st.empty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9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>
            <a:extLst>
              <a:ext uri="{FF2B5EF4-FFF2-40B4-BE49-F238E27FC236}">
                <a16:creationId xmlns:a16="http://schemas.microsoft.com/office/drawing/2014/main" id="{3EA8D0FF-C367-40FC-A254-5E5D2973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12" y="2274838"/>
            <a:ext cx="11898775" cy="230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400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12136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14:reveal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3" grpId="1"/>
      <p:bldP spid="3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775567" y="399568"/>
            <a:ext cx="30139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队列的定义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AB45EA-4EF0-4586-A453-C8CB1EEDECB2}"/>
              </a:ext>
            </a:extLst>
          </p:cNvPr>
          <p:cNvSpPr txBox="1"/>
          <p:nvPr/>
        </p:nvSpPr>
        <p:spPr>
          <a:xfrm>
            <a:off x="775567" y="3084345"/>
            <a:ext cx="1042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允许插入的一端称为队尾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(rear)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，允许删除的一端称为队头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(front)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775567" y="1657478"/>
            <a:ext cx="858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限定在一端进行插入操作，另一端进行删除操作的线性表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F411C8-B473-4FD9-89EC-4CB53C2E2DC2}"/>
              </a:ext>
            </a:extLst>
          </p:cNvPr>
          <p:cNvSpPr txBox="1"/>
          <p:nvPr/>
        </p:nvSpPr>
        <p:spPr>
          <a:xfrm>
            <a:off x="775567" y="4511212"/>
            <a:ext cx="996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向队列中添加元素称为进队，删除元素称为出队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8A3C90-CAAB-490C-8B80-8F5F415508E1}"/>
              </a:ext>
            </a:extLst>
          </p:cNvPr>
          <p:cNvSpPr txBox="1"/>
          <p:nvPr/>
        </p:nvSpPr>
        <p:spPr>
          <a:xfrm>
            <a:off x="775567" y="5384081"/>
            <a:ext cx="858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队列的修改遵循先进先出原则</a:t>
            </a:r>
          </a:p>
        </p:txBody>
      </p:sp>
    </p:spTree>
    <p:extLst>
      <p:ext uri="{BB962C8B-B14F-4D97-AF65-F5344CB8AC3E}">
        <p14:creationId xmlns:p14="http://schemas.microsoft.com/office/powerpoint/2010/main" val="24875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206607" y="399568"/>
            <a:ext cx="30139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队列的规则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027281-F924-443C-B563-97DB285B00FA}"/>
              </a:ext>
            </a:extLst>
          </p:cNvPr>
          <p:cNvGrpSpPr/>
          <p:nvPr/>
        </p:nvGrpSpPr>
        <p:grpSpPr>
          <a:xfrm rot="5400000">
            <a:off x="5537995" y="2071946"/>
            <a:ext cx="1100831" cy="3847210"/>
            <a:chOff x="5545584" y="2770450"/>
            <a:chExt cx="1100831" cy="37463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86F2354-CF2C-4350-B7A0-3097DD669E26}"/>
                </a:ext>
              </a:extLst>
            </p:cNvPr>
            <p:cNvSpPr/>
            <p:nvPr/>
          </p:nvSpPr>
          <p:spPr>
            <a:xfrm>
              <a:off x="5545584" y="2770450"/>
              <a:ext cx="159797" cy="374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B07795-682A-4069-9A01-DE0E15AFFBB2}"/>
                </a:ext>
              </a:extLst>
            </p:cNvPr>
            <p:cNvSpPr/>
            <p:nvPr/>
          </p:nvSpPr>
          <p:spPr>
            <a:xfrm>
              <a:off x="6486618" y="2770450"/>
              <a:ext cx="159797" cy="37463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: 棱台 2">
            <a:extLst>
              <a:ext uri="{FF2B5EF4-FFF2-40B4-BE49-F238E27FC236}">
                <a16:creationId xmlns:a16="http://schemas.microsoft.com/office/drawing/2014/main" id="{28128C2A-F1AC-42AC-9AB0-78A5384EA9CA}"/>
              </a:ext>
            </a:extLst>
          </p:cNvPr>
          <p:cNvSpPr/>
          <p:nvPr/>
        </p:nvSpPr>
        <p:spPr>
          <a:xfrm>
            <a:off x="3290234" y="3598550"/>
            <a:ext cx="769442" cy="769442"/>
          </a:xfrm>
          <a:prstGeom prst="bevel">
            <a:avLst/>
          </a:prstGeom>
          <a:solidFill>
            <a:srgbClr val="FF003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棱台 15">
            <a:extLst>
              <a:ext uri="{FF2B5EF4-FFF2-40B4-BE49-F238E27FC236}">
                <a16:creationId xmlns:a16="http://schemas.microsoft.com/office/drawing/2014/main" id="{DD7E8E28-A42E-4AD5-B25F-BF1D375CE24F}"/>
              </a:ext>
            </a:extLst>
          </p:cNvPr>
          <p:cNvSpPr/>
          <p:nvPr/>
        </p:nvSpPr>
        <p:spPr>
          <a:xfrm>
            <a:off x="2520792" y="3598550"/>
            <a:ext cx="769442" cy="769442"/>
          </a:xfrm>
          <a:prstGeom prst="bevel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棱台 16">
            <a:extLst>
              <a:ext uri="{FF2B5EF4-FFF2-40B4-BE49-F238E27FC236}">
                <a16:creationId xmlns:a16="http://schemas.microsoft.com/office/drawing/2014/main" id="{29599BA1-7421-454C-8FD1-1A850350DB9C}"/>
              </a:ext>
            </a:extLst>
          </p:cNvPr>
          <p:cNvSpPr/>
          <p:nvPr/>
        </p:nvSpPr>
        <p:spPr>
          <a:xfrm>
            <a:off x="1751350" y="3598550"/>
            <a:ext cx="769442" cy="769442"/>
          </a:xfrm>
          <a:prstGeom prst="bevel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棱台 17">
            <a:extLst>
              <a:ext uri="{FF2B5EF4-FFF2-40B4-BE49-F238E27FC236}">
                <a16:creationId xmlns:a16="http://schemas.microsoft.com/office/drawing/2014/main" id="{342F86BF-8A16-4C0C-900B-EA4E437D5EC5}"/>
              </a:ext>
            </a:extLst>
          </p:cNvPr>
          <p:cNvSpPr/>
          <p:nvPr/>
        </p:nvSpPr>
        <p:spPr>
          <a:xfrm>
            <a:off x="981908" y="3598550"/>
            <a:ext cx="769442" cy="769442"/>
          </a:xfrm>
          <a:prstGeom prst="bevel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棱台 18">
            <a:extLst>
              <a:ext uri="{FF2B5EF4-FFF2-40B4-BE49-F238E27FC236}">
                <a16:creationId xmlns:a16="http://schemas.microsoft.com/office/drawing/2014/main" id="{7E32D2F7-C700-4966-B6B8-84AE902CA170}"/>
              </a:ext>
            </a:extLst>
          </p:cNvPr>
          <p:cNvSpPr/>
          <p:nvPr/>
        </p:nvSpPr>
        <p:spPr>
          <a:xfrm>
            <a:off x="212466" y="3598550"/>
            <a:ext cx="769442" cy="769442"/>
          </a:xfrm>
          <a:prstGeom prst="bevel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7394159-13B0-4916-9F6A-6E9EE57836FD}"/>
              </a:ext>
            </a:extLst>
          </p:cNvPr>
          <p:cNvSpPr/>
          <p:nvPr/>
        </p:nvSpPr>
        <p:spPr>
          <a:xfrm rot="16200000" flipH="1">
            <a:off x="6971473" y="2395352"/>
            <a:ext cx="1168399" cy="8636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2800" dirty="0"/>
              <a:t>队首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72AC396-9ECF-4B9A-B50B-6BAE6B98DD91}"/>
              </a:ext>
            </a:extLst>
          </p:cNvPr>
          <p:cNvSpPr/>
          <p:nvPr/>
        </p:nvSpPr>
        <p:spPr>
          <a:xfrm rot="16200000">
            <a:off x="7834217" y="4719955"/>
            <a:ext cx="1168399" cy="8636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2800" dirty="0"/>
              <a:t>队尾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DAA599-2648-42AB-9A83-3743F61CE3EB}"/>
              </a:ext>
            </a:extLst>
          </p:cNvPr>
          <p:cNvSpPr txBox="1"/>
          <p:nvPr/>
        </p:nvSpPr>
        <p:spPr>
          <a:xfrm>
            <a:off x="3063742" y="1267559"/>
            <a:ext cx="618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队尾添加元素或队首删除元素</a:t>
            </a:r>
          </a:p>
        </p:txBody>
      </p:sp>
    </p:spTree>
    <p:extLst>
      <p:ext uri="{BB962C8B-B14F-4D97-AF65-F5344CB8AC3E}">
        <p14:creationId xmlns:p14="http://schemas.microsoft.com/office/powerpoint/2010/main" val="355390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32305 0.000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7083 2.59259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32422 0.001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1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2.59259E-6 L -0.12864 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32487 0.0006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64 2.59259E-6 L -0.19049 2.59259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05 0.00069 L 0.65651 0.0032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05963 1.48148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22 0.00139 L 0.65625 0.0030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6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63 1.48148E-6 L -0.11966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32435 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1" y="2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9 2.59259E-6 L -0.25364 2.59259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7 0.00069 L 0.65742 0.003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11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6 1.48148E-6 L -0.18151 0.0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35 0.00046 L 0.65703 0.003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11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51 0.00116 L -0.24713 0.0011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32409 0.0004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2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64 2.59259E-6 L -0.31796 -0.0011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09 0.00046 L 0.65703 0.0030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0.00116 L -0.31028 0.0011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2" animBg="1"/>
      <p:bldP spid="3" grpId="3" animBg="1"/>
      <p:bldP spid="3" grpId="4" animBg="1"/>
      <p:bldP spid="16" grpId="2" animBg="1"/>
      <p:bldP spid="16" grpId="3" animBg="1"/>
      <p:bldP spid="16" grpId="4" animBg="1"/>
      <p:bldP spid="17" grpId="2" animBg="1"/>
      <p:bldP spid="17" grpId="3" animBg="1"/>
      <p:bldP spid="17" grpId="4" animBg="1"/>
      <p:bldP spid="18" grpId="2" animBg="1"/>
      <p:bldP spid="18" grpId="3" animBg="1"/>
      <p:bldP spid="18" grpId="4" animBg="1"/>
      <p:bldP spid="19" grpId="2" animBg="1"/>
      <p:bldP spid="19" grpId="3" animBg="1"/>
      <p:bldP spid="19" grpId="4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206607" y="399568"/>
            <a:ext cx="30139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队列的实现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FD2C2-328B-415D-8C20-CD2102F257CF}"/>
              </a:ext>
            </a:extLst>
          </p:cNvPr>
          <p:cNvSpPr txBox="1"/>
          <p:nvPr/>
        </p:nvSpPr>
        <p:spPr>
          <a:xfrm>
            <a:off x="489537" y="1773263"/>
            <a:ext cx="850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Queue[1005],head=1,tail=0;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4DD5B1-C716-49D0-86CD-C3C82B46FA10}"/>
              </a:ext>
            </a:extLst>
          </p:cNvPr>
          <p:cNvSpPr txBox="1"/>
          <p:nvPr/>
        </p:nvSpPr>
        <p:spPr>
          <a:xfrm>
            <a:off x="489537" y="1242395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队列的实现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71D64C-164D-4BA0-B4E3-A5F4BAA881A7}"/>
              </a:ext>
            </a:extLst>
          </p:cNvPr>
          <p:cNvSpPr txBox="1"/>
          <p:nvPr/>
        </p:nvSpPr>
        <p:spPr>
          <a:xfrm>
            <a:off x="489537" y="3053309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Queue[++tail]=x;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789E22-52FC-447D-AE27-2622B16B2095}"/>
              </a:ext>
            </a:extLst>
          </p:cNvPr>
          <p:cNvSpPr txBox="1"/>
          <p:nvPr/>
        </p:nvSpPr>
        <p:spPr>
          <a:xfrm>
            <a:off x="489537" y="2448075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添加元素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9862B-EF35-44A0-9F9B-F6134A728F01}"/>
              </a:ext>
            </a:extLst>
          </p:cNvPr>
          <p:cNvSpPr txBox="1"/>
          <p:nvPr/>
        </p:nvSpPr>
        <p:spPr>
          <a:xfrm>
            <a:off x="7327217" y="3053309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head++;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CA1A37-21C9-4FE3-A9AB-E0E2DDECF953}"/>
              </a:ext>
            </a:extLst>
          </p:cNvPr>
          <p:cNvSpPr txBox="1"/>
          <p:nvPr/>
        </p:nvSpPr>
        <p:spPr>
          <a:xfrm>
            <a:off x="7327217" y="24480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删除元素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347E02-91A6-44CE-8530-98598AF78E41}"/>
              </a:ext>
            </a:extLst>
          </p:cNvPr>
          <p:cNvSpPr txBox="1"/>
          <p:nvPr/>
        </p:nvSpPr>
        <p:spPr>
          <a:xfrm>
            <a:off x="489537" y="4439056"/>
            <a:ext cx="4067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x=Queue[head];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76BB7B2-911A-4949-A3F5-13CB5A0A3252}"/>
              </a:ext>
            </a:extLst>
          </p:cNvPr>
          <p:cNvSpPr txBox="1"/>
          <p:nvPr/>
        </p:nvSpPr>
        <p:spPr>
          <a:xfrm>
            <a:off x="489537" y="38338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队首元素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82F2F8-0735-4D56-8992-AAAB42AE357E}"/>
              </a:ext>
            </a:extLst>
          </p:cNvPr>
          <p:cNvSpPr txBox="1"/>
          <p:nvPr/>
        </p:nvSpPr>
        <p:spPr>
          <a:xfrm>
            <a:off x="7327217" y="4439056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head&gt;tail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8908E16-49ED-4CB2-B72C-56F08832FCF5}"/>
              </a:ext>
            </a:extLst>
          </p:cNvPr>
          <p:cNvSpPr txBox="1"/>
          <p:nvPr/>
        </p:nvSpPr>
        <p:spPr>
          <a:xfrm>
            <a:off x="7327217" y="38338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2008E-32A7-4B28-B0A3-183149DF999B}"/>
              </a:ext>
            </a:extLst>
          </p:cNvPr>
          <p:cNvSpPr txBox="1"/>
          <p:nvPr/>
        </p:nvSpPr>
        <p:spPr>
          <a:xfrm>
            <a:off x="489537" y="5850926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tail-head+1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3D57D1-EACA-4781-A87F-2BBEF7095D5E}"/>
              </a:ext>
            </a:extLst>
          </p:cNvPr>
          <p:cNvSpPr txBox="1"/>
          <p:nvPr/>
        </p:nvSpPr>
        <p:spPr>
          <a:xfrm>
            <a:off x="489537" y="52456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队列长度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6C326C-EA30-42BD-86AB-BDBBC072B98F}"/>
              </a:ext>
            </a:extLst>
          </p:cNvPr>
          <p:cNvSpPr txBox="1"/>
          <p:nvPr/>
        </p:nvSpPr>
        <p:spPr>
          <a:xfrm>
            <a:off x="7327216" y="5204595"/>
            <a:ext cx="300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队列只能获取队首元素</a:t>
            </a:r>
          </a:p>
        </p:txBody>
      </p:sp>
    </p:spTree>
    <p:extLst>
      <p:ext uri="{BB962C8B-B14F-4D97-AF65-F5344CB8AC3E}">
        <p14:creationId xmlns:p14="http://schemas.microsoft.com/office/powerpoint/2010/main" val="7385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206607" y="399568"/>
            <a:ext cx="30139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队列的实现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FD2C2-328B-415D-8C20-CD2102F257CF}"/>
              </a:ext>
            </a:extLst>
          </p:cNvPr>
          <p:cNvSpPr txBox="1"/>
          <p:nvPr/>
        </p:nvSpPr>
        <p:spPr>
          <a:xfrm>
            <a:off x="6171472" y="2578229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 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queue&lt;int&gt;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4DD5B1-C716-49D0-86CD-C3C82B46FA10}"/>
              </a:ext>
            </a:extLst>
          </p:cNvPr>
          <p:cNvSpPr txBox="1"/>
          <p:nvPr/>
        </p:nvSpPr>
        <p:spPr>
          <a:xfrm>
            <a:off x="489537" y="1440065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队列的实现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-C++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71D64C-164D-4BA0-B4E3-A5F4BAA881A7}"/>
              </a:ext>
            </a:extLst>
          </p:cNvPr>
          <p:cNvSpPr txBox="1"/>
          <p:nvPr/>
        </p:nvSpPr>
        <p:spPr>
          <a:xfrm>
            <a:off x="6171472" y="3800428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长度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st.size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9862B-EF35-44A0-9F9B-F6134A728F01}"/>
              </a:ext>
            </a:extLst>
          </p:cNvPr>
          <p:cNvSpPr txBox="1"/>
          <p:nvPr/>
        </p:nvSpPr>
        <p:spPr>
          <a:xfrm>
            <a:off x="7880414" y="668678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top--;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3CB5D5-B073-45B5-960B-075E674EAFB0}"/>
              </a:ext>
            </a:extLst>
          </p:cNvPr>
          <p:cNvSpPr txBox="1"/>
          <p:nvPr/>
        </p:nvSpPr>
        <p:spPr>
          <a:xfrm>
            <a:off x="489537" y="2509795"/>
            <a:ext cx="397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头文件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&lt;queue&gt;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CB38F-DCBA-48A4-8FD7-CAFD5F075CBD}"/>
              </a:ext>
            </a:extLst>
          </p:cNvPr>
          <p:cNvSpPr txBox="1"/>
          <p:nvPr/>
        </p:nvSpPr>
        <p:spPr>
          <a:xfrm>
            <a:off x="489537" y="5116652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st.push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0B005D-4F82-48BF-9C7A-3CD11058EDA6}"/>
              </a:ext>
            </a:extLst>
          </p:cNvPr>
          <p:cNvSpPr txBox="1"/>
          <p:nvPr/>
        </p:nvSpPr>
        <p:spPr>
          <a:xfrm>
            <a:off x="489537" y="3795162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qu.pop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306AAA-596E-4B13-8389-57DCB609DC8D}"/>
              </a:ext>
            </a:extLst>
          </p:cNvPr>
          <p:cNvSpPr txBox="1"/>
          <p:nvPr/>
        </p:nvSpPr>
        <p:spPr>
          <a:xfrm>
            <a:off x="6171472" y="5116652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判空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st.empty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大数运算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线性结构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大数存储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非线性结构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7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849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结点和边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903346" y="2441496"/>
            <a:ext cx="10799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在数据结构的图形表示中，对于数据集合中的每一个数据元素用中间标有元素值的方框表示，一般称之为数据结点，简称结点。结点间的联系称为边。</a:t>
            </a:r>
          </a:p>
        </p:txBody>
      </p:sp>
    </p:spTree>
    <p:extLst>
      <p:ext uri="{BB962C8B-B14F-4D97-AF65-F5344CB8AC3E}">
        <p14:creationId xmlns:p14="http://schemas.microsoft.com/office/powerpoint/2010/main" val="28244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146612" y="2274838"/>
            <a:ext cx="11898775" cy="230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400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2467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14:reveal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7" grpId="1"/>
      <p:bldP spid="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677670" y="416498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存储更大的数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9692C3-FA66-49CE-8501-5B1FF935678B}"/>
              </a:ext>
            </a:extLst>
          </p:cNvPr>
          <p:cNvSpPr txBox="1"/>
          <p:nvPr/>
        </p:nvSpPr>
        <p:spPr>
          <a:xfrm>
            <a:off x="405296" y="1429219"/>
            <a:ext cx="504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利用数组存储，数组每一元素存储数字的一位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71815C-8F41-400A-B14D-2B7B810CA0CD}"/>
              </a:ext>
            </a:extLst>
          </p:cNvPr>
          <p:cNvSpPr txBox="1"/>
          <p:nvPr/>
        </p:nvSpPr>
        <p:spPr>
          <a:xfrm>
            <a:off x="405296" y="285808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a[2]={1,2};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91BBE7-54ED-4C67-9085-879F19DE83C5}"/>
              </a:ext>
            </a:extLst>
          </p:cNvPr>
          <p:cNvSpPr txBox="1"/>
          <p:nvPr/>
        </p:nvSpPr>
        <p:spPr>
          <a:xfrm>
            <a:off x="405296" y="3732947"/>
            <a:ext cx="46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需要使用额外变量记录数字长度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9CA565-A45C-4FBB-BC2D-DD176BB428B8}"/>
              </a:ext>
            </a:extLst>
          </p:cNvPr>
          <p:cNvSpPr txBox="1"/>
          <p:nvPr/>
        </p:nvSpPr>
        <p:spPr>
          <a:xfrm>
            <a:off x="405296" y="516181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98EB91-0B0C-4AB1-9E66-FCA9FB028618}"/>
              </a:ext>
            </a:extLst>
          </p:cNvPr>
          <p:cNvSpPr txBox="1"/>
          <p:nvPr/>
        </p:nvSpPr>
        <p:spPr>
          <a:xfrm>
            <a:off x="5969516" y="18474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可整合在结构体中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E74AC8-1E53-44D5-AF05-5D51D84B504A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大数存储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C49D0-8BB5-44CF-ADDA-713DC895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67" y="2650139"/>
            <a:ext cx="6047756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849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树的定义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1104270" y="1169009"/>
            <a:ext cx="10470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树是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n(n&gt;=0)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个结点的有限集，在一棵非空树种有且只有一个特定结点称为根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F08C32-A819-40F3-8936-4FB20ED43F48}"/>
              </a:ext>
            </a:extLst>
          </p:cNvPr>
          <p:cNvSpPr txBox="1"/>
          <p:nvPr/>
        </p:nvSpPr>
        <p:spPr>
          <a:xfrm>
            <a:off x="1115256" y="2411563"/>
            <a:ext cx="10470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每个结点可以有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个、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个或多个子结点，该结点称为子结点的父结点，父结点与子结点间用边相连，没有孩子的结点称为叶子结点，同一个结点的子结点称为兄弟结点。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E7E334-5E46-4635-8674-65AE288EAE2C}"/>
              </a:ext>
            </a:extLst>
          </p:cNvPr>
          <p:cNvSpPr txBox="1"/>
          <p:nvPr/>
        </p:nvSpPr>
        <p:spPr>
          <a:xfrm>
            <a:off x="1104270" y="4165889"/>
            <a:ext cx="10470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结点的子结点、子结点的子结点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称为该结点的子孙结点，该点子孙结点组成的树称为以该结点为根的子树。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720151-23E5-47D2-AEEB-C8F80127D6F2}"/>
              </a:ext>
            </a:extLst>
          </p:cNvPr>
          <p:cNvSpPr txBox="1"/>
          <p:nvPr/>
        </p:nvSpPr>
        <p:spPr>
          <a:xfrm>
            <a:off x="1115256" y="5437144"/>
            <a:ext cx="1047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结点经过边到根结点经过的最少结点数量为该结点的深度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7D1490-19F9-4332-9F28-301CC545B90D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</p:spTree>
    <p:extLst>
      <p:ext uri="{BB962C8B-B14F-4D97-AF65-F5344CB8AC3E}">
        <p14:creationId xmlns:p14="http://schemas.microsoft.com/office/powerpoint/2010/main" val="28525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8" grpId="0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849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树的定义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B05339D-43EC-4857-A474-B091911A1AEC}"/>
              </a:ext>
            </a:extLst>
          </p:cNvPr>
          <p:cNvGrpSpPr/>
          <p:nvPr/>
        </p:nvGrpSpPr>
        <p:grpSpPr>
          <a:xfrm>
            <a:off x="1058497" y="1554750"/>
            <a:ext cx="7190590" cy="4864183"/>
            <a:chOff x="2013738" y="1403431"/>
            <a:chExt cx="7190590" cy="486418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33809E3-709C-4F8D-9C2D-1DB798C47830}"/>
                </a:ext>
              </a:extLst>
            </p:cNvPr>
            <p:cNvSpPr/>
            <p:nvPr/>
          </p:nvSpPr>
          <p:spPr>
            <a:xfrm>
              <a:off x="5474825" y="1403431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A</a:t>
              </a:r>
              <a:endParaRPr lang="zh-CN" altLang="en-US" sz="48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3989E9B-3472-4A44-BE3B-CC529A25E19F}"/>
                </a:ext>
              </a:extLst>
            </p:cNvPr>
            <p:cNvSpPr/>
            <p:nvPr/>
          </p:nvSpPr>
          <p:spPr>
            <a:xfrm>
              <a:off x="3419794" y="2722945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B</a:t>
              </a:r>
              <a:endParaRPr lang="zh-CN" altLang="en-US" sz="48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613E8B9-B380-475D-AA2E-42543898FC0B}"/>
                </a:ext>
              </a:extLst>
            </p:cNvPr>
            <p:cNvSpPr/>
            <p:nvPr/>
          </p:nvSpPr>
          <p:spPr>
            <a:xfrm>
              <a:off x="5474826" y="2722946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C</a:t>
              </a:r>
              <a:endParaRPr lang="zh-CN" altLang="en-US" sz="48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4B8FCB6-EEB0-434F-A2BF-366668B79D1F}"/>
                </a:ext>
              </a:extLst>
            </p:cNvPr>
            <p:cNvSpPr/>
            <p:nvPr/>
          </p:nvSpPr>
          <p:spPr>
            <a:xfrm>
              <a:off x="7529858" y="2722945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D</a:t>
              </a:r>
              <a:endParaRPr lang="zh-CN" altLang="en-US" sz="4800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86C13C9-FA23-47F3-B13E-F9CD7613A31E}"/>
                </a:ext>
              </a:extLst>
            </p:cNvPr>
            <p:cNvCxnSpPr>
              <a:stCxn id="2" idx="3"/>
              <a:endCxn id="11" idx="7"/>
            </p:cNvCxnSpPr>
            <p:nvPr/>
          </p:nvCxnSpPr>
          <p:spPr>
            <a:xfrm flipH="1">
              <a:off x="4022450" y="2006087"/>
              <a:ext cx="1555774" cy="820257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6F69FFF-51E5-496F-8328-88334B635C23}"/>
                </a:ext>
              </a:extLst>
            </p:cNvPr>
            <p:cNvCxnSpPr>
              <a:cxnSpLocks/>
              <a:stCxn id="2" idx="4"/>
              <a:endCxn id="12" idx="0"/>
            </p:cNvCxnSpPr>
            <p:nvPr/>
          </p:nvCxnSpPr>
          <p:spPr>
            <a:xfrm>
              <a:off x="5827853" y="2109486"/>
              <a:ext cx="1" cy="61346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9411E60-AFEC-4B9F-9057-70E9CB66322C}"/>
                </a:ext>
              </a:extLst>
            </p:cNvPr>
            <p:cNvCxnSpPr>
              <a:cxnSpLocks/>
              <a:stCxn id="2" idx="5"/>
              <a:endCxn id="13" idx="1"/>
            </p:cNvCxnSpPr>
            <p:nvPr/>
          </p:nvCxnSpPr>
          <p:spPr>
            <a:xfrm>
              <a:off x="6077481" y="2006087"/>
              <a:ext cx="1555776" cy="820257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0273394-1D2F-4734-979C-03E3315541A6}"/>
                </a:ext>
              </a:extLst>
            </p:cNvPr>
            <p:cNvSpPr/>
            <p:nvPr/>
          </p:nvSpPr>
          <p:spPr>
            <a:xfrm>
              <a:off x="4125849" y="4142253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F</a:t>
              </a:r>
              <a:endParaRPr lang="zh-CN" altLang="en-US" sz="48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C1AD970-23E6-4698-AC37-4013CDA8EE01}"/>
                </a:ext>
              </a:extLst>
            </p:cNvPr>
            <p:cNvSpPr/>
            <p:nvPr/>
          </p:nvSpPr>
          <p:spPr>
            <a:xfrm>
              <a:off x="2713739" y="4142253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E</a:t>
              </a:r>
              <a:endParaRPr lang="zh-CN" altLang="en-US" sz="48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70699F4-A59F-4CE3-80EE-BB555E0543AD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 flipH="1">
              <a:off x="3066767" y="3429000"/>
              <a:ext cx="706055" cy="713253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474C30A-B28E-49C0-A331-003EB40D16A8}"/>
                </a:ext>
              </a:extLst>
            </p:cNvPr>
            <p:cNvCxnSpPr>
              <a:cxnSpLocks/>
              <a:stCxn id="11" idx="4"/>
              <a:endCxn id="21" idx="0"/>
            </p:cNvCxnSpPr>
            <p:nvPr/>
          </p:nvCxnSpPr>
          <p:spPr>
            <a:xfrm>
              <a:off x="3772822" y="3429000"/>
              <a:ext cx="706055" cy="713253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368E037-EF83-424A-A340-DC9C502333D6}"/>
                </a:ext>
              </a:extLst>
            </p:cNvPr>
            <p:cNvSpPr/>
            <p:nvPr/>
          </p:nvSpPr>
          <p:spPr>
            <a:xfrm>
              <a:off x="5474824" y="4142252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G</a:t>
              </a:r>
              <a:endParaRPr lang="zh-CN" altLang="en-US" sz="4800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F9DA63E-F3FD-497D-958D-FD1727A5FC0A}"/>
                </a:ext>
              </a:extLst>
            </p:cNvPr>
            <p:cNvCxnSpPr>
              <a:cxnSpLocks/>
              <a:stCxn id="12" idx="4"/>
              <a:endCxn id="33" idx="0"/>
            </p:cNvCxnSpPr>
            <p:nvPr/>
          </p:nvCxnSpPr>
          <p:spPr>
            <a:xfrm flipH="1">
              <a:off x="5827852" y="3429001"/>
              <a:ext cx="2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99CE382-1EFA-4443-81F0-BCBA6B9BC64C}"/>
                </a:ext>
              </a:extLst>
            </p:cNvPr>
            <p:cNvCxnSpPr>
              <a:cxnSpLocks/>
              <a:stCxn id="13" idx="4"/>
              <a:endCxn id="51" idx="0"/>
            </p:cNvCxnSpPr>
            <p:nvPr/>
          </p:nvCxnSpPr>
          <p:spPr>
            <a:xfrm>
              <a:off x="7882886" y="3429000"/>
              <a:ext cx="968415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8923124-C4D6-4091-9DFF-F37330B95D3B}"/>
                </a:ext>
              </a:extLst>
            </p:cNvPr>
            <p:cNvSpPr/>
            <p:nvPr/>
          </p:nvSpPr>
          <p:spPr>
            <a:xfrm>
              <a:off x="7529858" y="4142252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I</a:t>
              </a:r>
              <a:endParaRPr lang="zh-CN" altLang="en-US" sz="48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5CB2227-578B-453F-8AC0-940B0BE65BE9}"/>
                </a:ext>
              </a:extLst>
            </p:cNvPr>
            <p:cNvSpPr/>
            <p:nvPr/>
          </p:nvSpPr>
          <p:spPr>
            <a:xfrm>
              <a:off x="6561443" y="4142252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H</a:t>
              </a:r>
              <a:endParaRPr lang="zh-CN" altLang="en-US" sz="4800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CB8F46C-B70F-4C62-BA17-BCD0774B9FD5}"/>
                </a:ext>
              </a:extLst>
            </p:cNvPr>
            <p:cNvCxnSpPr>
              <a:cxnSpLocks/>
              <a:stCxn id="13" idx="4"/>
              <a:endCxn id="45" idx="0"/>
            </p:cNvCxnSpPr>
            <p:nvPr/>
          </p:nvCxnSpPr>
          <p:spPr>
            <a:xfrm flipH="1">
              <a:off x="6914471" y="3429000"/>
              <a:ext cx="968415" cy="71325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A099FB9-FB7E-48EB-A9F5-6B6058F78F57}"/>
                </a:ext>
              </a:extLst>
            </p:cNvPr>
            <p:cNvSpPr/>
            <p:nvPr/>
          </p:nvSpPr>
          <p:spPr>
            <a:xfrm>
              <a:off x="8498273" y="4142251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J</a:t>
              </a:r>
              <a:endParaRPr lang="zh-CN" altLang="en-US" sz="4800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E541D44-BEB7-4BE2-83BF-44C16793980E}"/>
                </a:ext>
              </a:extLst>
            </p:cNvPr>
            <p:cNvCxnSpPr>
              <a:cxnSpLocks/>
              <a:stCxn id="13" idx="4"/>
              <a:endCxn id="42" idx="0"/>
            </p:cNvCxnSpPr>
            <p:nvPr/>
          </p:nvCxnSpPr>
          <p:spPr>
            <a:xfrm>
              <a:off x="7882886" y="3429000"/>
              <a:ext cx="0" cy="71325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33F597B-C651-4B34-938B-ED4930386428}"/>
                </a:ext>
              </a:extLst>
            </p:cNvPr>
            <p:cNvSpPr/>
            <p:nvPr/>
          </p:nvSpPr>
          <p:spPr>
            <a:xfrm>
              <a:off x="6561443" y="5561559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M</a:t>
              </a:r>
              <a:endParaRPr lang="zh-CN" altLang="en-US" sz="4800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F34C06B-D3E8-4DB5-838F-EAB08AC9E586}"/>
                </a:ext>
              </a:extLst>
            </p:cNvPr>
            <p:cNvCxnSpPr>
              <a:cxnSpLocks/>
              <a:stCxn id="45" idx="4"/>
              <a:endCxn id="57" idx="0"/>
            </p:cNvCxnSpPr>
            <p:nvPr/>
          </p:nvCxnSpPr>
          <p:spPr>
            <a:xfrm>
              <a:off x="6914471" y="4848307"/>
              <a:ext cx="0" cy="71325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9C22E5E-9964-4884-A693-6E985B392F77}"/>
                </a:ext>
              </a:extLst>
            </p:cNvPr>
            <p:cNvSpPr/>
            <p:nvPr/>
          </p:nvSpPr>
          <p:spPr>
            <a:xfrm>
              <a:off x="2013738" y="5561559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K</a:t>
              </a:r>
              <a:endParaRPr lang="zh-CN" altLang="en-US" sz="4800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A2CDC6B-16BF-4FE7-AE8F-63002158530B}"/>
                </a:ext>
              </a:extLst>
            </p:cNvPr>
            <p:cNvSpPr/>
            <p:nvPr/>
          </p:nvSpPr>
          <p:spPr>
            <a:xfrm>
              <a:off x="3419794" y="5561559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L</a:t>
              </a:r>
              <a:endParaRPr lang="zh-CN" altLang="en-US" sz="4800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BB29C8B-2732-4047-9CB9-518856373920}"/>
                </a:ext>
              </a:extLst>
            </p:cNvPr>
            <p:cNvCxnSpPr>
              <a:cxnSpLocks/>
              <a:stCxn id="23" idx="4"/>
              <a:endCxn id="64" idx="0"/>
            </p:cNvCxnSpPr>
            <p:nvPr/>
          </p:nvCxnSpPr>
          <p:spPr>
            <a:xfrm>
              <a:off x="3066767" y="4848308"/>
              <a:ext cx="706055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D50C96D-1B3C-4C48-9025-3600F526040D}"/>
                </a:ext>
              </a:extLst>
            </p:cNvPr>
            <p:cNvCxnSpPr>
              <a:cxnSpLocks/>
              <a:stCxn id="23" idx="4"/>
              <a:endCxn id="62" idx="0"/>
            </p:cNvCxnSpPr>
            <p:nvPr/>
          </p:nvCxnSpPr>
          <p:spPr>
            <a:xfrm flipH="1">
              <a:off x="2366766" y="4848308"/>
              <a:ext cx="700001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ABCFE487-A537-44BE-B4A4-8E47A099662B}"/>
              </a:ext>
            </a:extLst>
          </p:cNvPr>
          <p:cNvSpPr/>
          <p:nvPr/>
        </p:nvSpPr>
        <p:spPr>
          <a:xfrm>
            <a:off x="5847716" y="734819"/>
            <a:ext cx="1432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root</a:t>
            </a:r>
            <a:endParaRPr lang="zh-CN" altLang="en-US" sz="54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FD4EB8-4AE4-4C35-B807-0E2D4D1CDEA4}"/>
              </a:ext>
            </a:extLst>
          </p:cNvPr>
          <p:cNvCxnSpPr>
            <a:cxnSpLocks/>
            <a:stCxn id="77" idx="1"/>
            <a:endCxn id="2" idx="7"/>
          </p:cNvCxnSpPr>
          <p:nvPr/>
        </p:nvCxnSpPr>
        <p:spPr>
          <a:xfrm flipH="1">
            <a:off x="5122240" y="1196484"/>
            <a:ext cx="725476" cy="4616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A5F8C6-9B05-4C4F-A126-0D106A11B5D6}"/>
              </a:ext>
            </a:extLst>
          </p:cNvPr>
          <p:cNvGrpSpPr/>
          <p:nvPr/>
        </p:nvGrpSpPr>
        <p:grpSpPr>
          <a:xfrm>
            <a:off x="1058497" y="1554750"/>
            <a:ext cx="7190590" cy="4864183"/>
            <a:chOff x="2013738" y="1403431"/>
            <a:chExt cx="7190590" cy="4864183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2BF2B1E-5AD2-490E-917D-4D6694ECA92E}"/>
                </a:ext>
              </a:extLst>
            </p:cNvPr>
            <p:cNvSpPr/>
            <p:nvPr/>
          </p:nvSpPr>
          <p:spPr>
            <a:xfrm>
              <a:off x="5474825" y="1403431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1</a:t>
              </a:r>
              <a:endParaRPr lang="zh-CN" altLang="en-US" sz="4800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2ED1D63-4DD7-4F32-907C-C92412182B34}"/>
                </a:ext>
              </a:extLst>
            </p:cNvPr>
            <p:cNvSpPr/>
            <p:nvPr/>
          </p:nvSpPr>
          <p:spPr>
            <a:xfrm>
              <a:off x="3419794" y="2722945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2</a:t>
              </a:r>
              <a:endParaRPr lang="zh-CN" altLang="en-US" sz="4800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3D0F709-DCEB-47B1-9051-313050149045}"/>
                </a:ext>
              </a:extLst>
            </p:cNvPr>
            <p:cNvSpPr/>
            <p:nvPr/>
          </p:nvSpPr>
          <p:spPr>
            <a:xfrm>
              <a:off x="5474826" y="2722946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3</a:t>
              </a:r>
              <a:endParaRPr lang="zh-CN" altLang="en-US" sz="4800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CA29755-2338-4EF8-AFFD-0908E1926FB2}"/>
                </a:ext>
              </a:extLst>
            </p:cNvPr>
            <p:cNvSpPr/>
            <p:nvPr/>
          </p:nvSpPr>
          <p:spPr>
            <a:xfrm>
              <a:off x="7529858" y="2722945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4</a:t>
              </a:r>
              <a:endParaRPr lang="zh-CN" altLang="en-US" sz="4800" dirty="0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67E10EF-2775-4D51-BDA1-6FC4386D0BF0}"/>
                </a:ext>
              </a:extLst>
            </p:cNvPr>
            <p:cNvCxnSpPr>
              <a:stCxn id="85" idx="3"/>
              <a:endCxn id="86" idx="7"/>
            </p:cNvCxnSpPr>
            <p:nvPr/>
          </p:nvCxnSpPr>
          <p:spPr>
            <a:xfrm flipH="1">
              <a:off x="4022450" y="2006087"/>
              <a:ext cx="1555774" cy="820257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18B12F72-A2E9-4F88-88DB-17100B3516E6}"/>
                </a:ext>
              </a:extLst>
            </p:cNvPr>
            <p:cNvCxnSpPr>
              <a:cxnSpLocks/>
              <a:stCxn id="85" idx="4"/>
              <a:endCxn id="87" idx="0"/>
            </p:cNvCxnSpPr>
            <p:nvPr/>
          </p:nvCxnSpPr>
          <p:spPr>
            <a:xfrm>
              <a:off x="5827853" y="2109486"/>
              <a:ext cx="1" cy="61346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72A9DB5-8E85-4423-AC55-599C832C5F31}"/>
                </a:ext>
              </a:extLst>
            </p:cNvPr>
            <p:cNvCxnSpPr>
              <a:cxnSpLocks/>
              <a:stCxn id="85" idx="5"/>
              <a:endCxn id="88" idx="1"/>
            </p:cNvCxnSpPr>
            <p:nvPr/>
          </p:nvCxnSpPr>
          <p:spPr>
            <a:xfrm>
              <a:off x="6077481" y="2006087"/>
              <a:ext cx="1555776" cy="820257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2114DD6-0706-4423-BABC-7D4941700DA5}"/>
                </a:ext>
              </a:extLst>
            </p:cNvPr>
            <p:cNvSpPr/>
            <p:nvPr/>
          </p:nvSpPr>
          <p:spPr>
            <a:xfrm>
              <a:off x="4125849" y="4142253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6</a:t>
              </a:r>
              <a:endParaRPr lang="zh-CN" altLang="en-US" sz="4800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41F362F-C774-4E36-A757-D041F609E5FA}"/>
                </a:ext>
              </a:extLst>
            </p:cNvPr>
            <p:cNvSpPr/>
            <p:nvPr/>
          </p:nvSpPr>
          <p:spPr>
            <a:xfrm>
              <a:off x="2713739" y="4142253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5</a:t>
              </a:r>
              <a:endParaRPr lang="zh-CN" altLang="en-US" sz="4800" dirty="0"/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B87E416-99AA-4FB2-97B8-C3ADA3178DD4}"/>
                </a:ext>
              </a:extLst>
            </p:cNvPr>
            <p:cNvCxnSpPr>
              <a:cxnSpLocks/>
              <a:stCxn id="86" idx="4"/>
              <a:endCxn id="93" idx="0"/>
            </p:cNvCxnSpPr>
            <p:nvPr/>
          </p:nvCxnSpPr>
          <p:spPr>
            <a:xfrm flipH="1">
              <a:off x="3066767" y="3429000"/>
              <a:ext cx="706055" cy="713253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2BF7CDC-859A-4D0E-AC89-FF89C394D96C}"/>
                </a:ext>
              </a:extLst>
            </p:cNvPr>
            <p:cNvCxnSpPr>
              <a:cxnSpLocks/>
              <a:stCxn id="86" idx="4"/>
              <a:endCxn id="92" idx="0"/>
            </p:cNvCxnSpPr>
            <p:nvPr/>
          </p:nvCxnSpPr>
          <p:spPr>
            <a:xfrm>
              <a:off x="3772822" y="3429000"/>
              <a:ext cx="706055" cy="713253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4E93A17-9CD0-4C91-B344-70F5C3A3CED4}"/>
                </a:ext>
              </a:extLst>
            </p:cNvPr>
            <p:cNvSpPr/>
            <p:nvPr/>
          </p:nvSpPr>
          <p:spPr>
            <a:xfrm>
              <a:off x="5474824" y="4142252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7</a:t>
              </a:r>
              <a:endParaRPr lang="zh-CN" altLang="en-US" sz="4800" dirty="0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9F0CB31C-FE3E-4A1D-8852-72A6FE06CB9F}"/>
                </a:ext>
              </a:extLst>
            </p:cNvPr>
            <p:cNvCxnSpPr>
              <a:cxnSpLocks/>
              <a:stCxn id="87" idx="4"/>
              <a:endCxn id="96" idx="0"/>
            </p:cNvCxnSpPr>
            <p:nvPr/>
          </p:nvCxnSpPr>
          <p:spPr>
            <a:xfrm flipH="1">
              <a:off x="5827852" y="3429001"/>
              <a:ext cx="2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3C252CB-1530-48A2-A102-F529476BBAF8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7882886" y="3429000"/>
              <a:ext cx="968415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C7AFA31-6101-43C2-9B61-3F469D07B0BC}"/>
                </a:ext>
              </a:extLst>
            </p:cNvPr>
            <p:cNvSpPr/>
            <p:nvPr/>
          </p:nvSpPr>
          <p:spPr>
            <a:xfrm>
              <a:off x="7529858" y="4142252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9</a:t>
              </a:r>
              <a:endParaRPr lang="zh-CN" altLang="en-US" sz="4800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7687D419-22D2-45A9-949C-2B6CC9B3047D}"/>
                </a:ext>
              </a:extLst>
            </p:cNvPr>
            <p:cNvSpPr/>
            <p:nvPr/>
          </p:nvSpPr>
          <p:spPr>
            <a:xfrm>
              <a:off x="6561443" y="4142252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8</a:t>
              </a:r>
              <a:endParaRPr lang="zh-CN" altLang="en-US" sz="4800" dirty="0"/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0EE86125-5920-427F-829E-FF490E5C6B5C}"/>
                </a:ext>
              </a:extLst>
            </p:cNvPr>
            <p:cNvCxnSpPr>
              <a:cxnSpLocks/>
              <a:stCxn id="88" idx="4"/>
              <a:endCxn id="100" idx="0"/>
            </p:cNvCxnSpPr>
            <p:nvPr/>
          </p:nvCxnSpPr>
          <p:spPr>
            <a:xfrm flipH="1">
              <a:off x="6914471" y="3429000"/>
              <a:ext cx="968415" cy="71325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4793494A-0BB5-4563-8257-60DBBFC1DBB0}"/>
                </a:ext>
              </a:extLst>
            </p:cNvPr>
            <p:cNvSpPr/>
            <p:nvPr/>
          </p:nvSpPr>
          <p:spPr>
            <a:xfrm>
              <a:off x="8498273" y="4142251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/>
                <a:t>10</a:t>
              </a:r>
              <a:endParaRPr lang="zh-CN" altLang="en-US" sz="4800" dirty="0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C28F458-FAB7-4800-A10A-86534D49FC17}"/>
                </a:ext>
              </a:extLst>
            </p:cNvPr>
            <p:cNvCxnSpPr>
              <a:cxnSpLocks/>
              <a:stCxn id="88" idx="4"/>
              <a:endCxn id="99" idx="0"/>
            </p:cNvCxnSpPr>
            <p:nvPr/>
          </p:nvCxnSpPr>
          <p:spPr>
            <a:xfrm>
              <a:off x="7882886" y="3429000"/>
              <a:ext cx="0" cy="71325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5C0B0BD-FC9E-47A5-ABB3-8B588021AC19}"/>
                </a:ext>
              </a:extLst>
            </p:cNvPr>
            <p:cNvSpPr/>
            <p:nvPr/>
          </p:nvSpPr>
          <p:spPr>
            <a:xfrm>
              <a:off x="6561443" y="5561559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13</a:t>
              </a:r>
              <a:endParaRPr lang="zh-CN" altLang="en-US" sz="4800" dirty="0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E45876E-7B73-4DF2-9007-A8157D49CEC0}"/>
                </a:ext>
              </a:extLst>
            </p:cNvPr>
            <p:cNvCxnSpPr>
              <a:cxnSpLocks/>
              <a:stCxn id="100" idx="4"/>
              <a:endCxn id="104" idx="0"/>
            </p:cNvCxnSpPr>
            <p:nvPr/>
          </p:nvCxnSpPr>
          <p:spPr>
            <a:xfrm>
              <a:off x="6914471" y="4848307"/>
              <a:ext cx="0" cy="71325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539B4B4-BBFE-4323-AAC5-1250DAD71C84}"/>
                </a:ext>
              </a:extLst>
            </p:cNvPr>
            <p:cNvSpPr/>
            <p:nvPr/>
          </p:nvSpPr>
          <p:spPr>
            <a:xfrm>
              <a:off x="2013738" y="5561559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11</a:t>
              </a:r>
              <a:endParaRPr lang="zh-CN" altLang="en-US" sz="4800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5386615-A7EF-42CB-A099-8179E9CE09F5}"/>
                </a:ext>
              </a:extLst>
            </p:cNvPr>
            <p:cNvSpPr/>
            <p:nvPr/>
          </p:nvSpPr>
          <p:spPr>
            <a:xfrm>
              <a:off x="3419794" y="5561559"/>
              <a:ext cx="706055" cy="70605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12</a:t>
              </a:r>
              <a:endParaRPr lang="zh-CN" altLang="en-US" sz="4800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A25F2FF-846A-4767-A2D9-DC52735454BC}"/>
                </a:ext>
              </a:extLst>
            </p:cNvPr>
            <p:cNvCxnSpPr>
              <a:cxnSpLocks/>
              <a:stCxn id="93" idx="4"/>
              <a:endCxn id="107" idx="0"/>
            </p:cNvCxnSpPr>
            <p:nvPr/>
          </p:nvCxnSpPr>
          <p:spPr>
            <a:xfrm>
              <a:off x="3066767" y="4848308"/>
              <a:ext cx="706055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77D465-DBBA-4A0B-9CEA-1C7FA36B5494}"/>
                </a:ext>
              </a:extLst>
            </p:cNvPr>
            <p:cNvCxnSpPr>
              <a:cxnSpLocks/>
              <a:stCxn id="93" idx="4"/>
              <a:endCxn id="106" idx="0"/>
            </p:cNvCxnSpPr>
            <p:nvPr/>
          </p:nvCxnSpPr>
          <p:spPr>
            <a:xfrm flipH="1">
              <a:off x="2366766" y="4848308"/>
              <a:ext cx="700001" cy="71325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F6B5F35-A22B-4922-8A8C-6179363E5C11}"/>
              </a:ext>
            </a:extLst>
          </p:cNvPr>
          <p:cNvSpPr txBox="1"/>
          <p:nvPr/>
        </p:nvSpPr>
        <p:spPr>
          <a:xfrm>
            <a:off x="8300054" y="876621"/>
            <a:ext cx="1005403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深度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1AA6957-B865-49F6-8EBD-FCB79362D9BA}"/>
              </a:ext>
            </a:extLst>
          </p:cNvPr>
          <p:cNvSpPr/>
          <p:nvPr/>
        </p:nvSpPr>
        <p:spPr>
          <a:xfrm>
            <a:off x="8561884" y="1522066"/>
            <a:ext cx="476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zh-CN" altLang="en-US" sz="4400" b="1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C5B82C0-25D1-4822-8589-72C28B6FE4F9}"/>
              </a:ext>
            </a:extLst>
          </p:cNvPr>
          <p:cNvSpPr/>
          <p:nvPr/>
        </p:nvSpPr>
        <p:spPr>
          <a:xfrm>
            <a:off x="8561884" y="2784972"/>
            <a:ext cx="476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zh-CN" altLang="en-US" sz="4400" b="1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C14F327-BA9E-430E-9445-E655CA419D64}"/>
              </a:ext>
            </a:extLst>
          </p:cNvPr>
          <p:cNvSpPr/>
          <p:nvPr/>
        </p:nvSpPr>
        <p:spPr>
          <a:xfrm>
            <a:off x="8562650" y="4233078"/>
            <a:ext cx="476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zh-CN" altLang="en-US" sz="4400" b="1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58BC510-77EB-421C-8E2A-8C198826DF26}"/>
              </a:ext>
            </a:extLst>
          </p:cNvPr>
          <p:cNvSpPr/>
          <p:nvPr/>
        </p:nvSpPr>
        <p:spPr>
          <a:xfrm>
            <a:off x="8561884" y="5681184"/>
            <a:ext cx="476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zh-CN" altLang="en-US" sz="4400" b="1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A44DBA88-0141-4398-A8F7-3BC11F496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79497"/>
              </p:ext>
            </p:extLst>
          </p:nvPr>
        </p:nvGraphicFramePr>
        <p:xfrm>
          <a:off x="1793106" y="5410396"/>
          <a:ext cx="903830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93">
                  <a:extLst>
                    <a:ext uri="{9D8B030D-6E8A-4147-A177-3AD203B41FA5}">
                      <a16:colId xmlns:a16="http://schemas.microsoft.com/office/drawing/2014/main" val="2329620809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3088257725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1464458146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2011699871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1669370833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3109066201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2338129644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1002377122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947487577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3988742704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109734960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3332677840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2004005689"/>
                    </a:ext>
                  </a:extLst>
                </a:gridCol>
                <a:gridCol w="645593">
                  <a:extLst>
                    <a:ext uri="{9D8B030D-6E8A-4147-A177-3AD203B41FA5}">
                      <a16:colId xmlns:a16="http://schemas.microsoft.com/office/drawing/2014/main" val="205433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结点编号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13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4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父亲编号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599802"/>
                  </a:ext>
                </a:extLst>
              </a:tr>
            </a:tbl>
          </a:graphicData>
        </a:graphic>
      </p:graphicFrame>
      <p:sp>
        <p:nvSpPr>
          <p:cNvPr id="118" name="矩形 117">
            <a:extLst>
              <a:ext uri="{FF2B5EF4-FFF2-40B4-BE49-F238E27FC236}">
                <a16:creationId xmlns:a16="http://schemas.microsoft.com/office/drawing/2014/main" id="{E8E2680B-50D1-4996-9FF4-878DF34F373D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</p:spTree>
    <p:extLst>
      <p:ext uri="{BB962C8B-B14F-4D97-AF65-F5344CB8AC3E}">
        <p14:creationId xmlns:p14="http://schemas.microsoft.com/office/powerpoint/2010/main" val="13566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07591 -0.1993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7" grpId="0"/>
      <p:bldP spid="77" grpId="1"/>
      <p:bldP spid="110" grpId="0" animBg="1"/>
      <p:bldP spid="110" grpId="1" animBg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849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树的储存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860790" y="1311355"/>
            <a:ext cx="10470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除根结点外每个结点有唯一的父结点，使用数组记录每个结点的父结点，可唯一表示一棵确定的树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FA04D8-EA6C-49C6-B849-45A6866C04AB}"/>
              </a:ext>
            </a:extLst>
          </p:cNvPr>
          <p:cNvSpPr txBox="1"/>
          <p:nvPr/>
        </p:nvSpPr>
        <p:spPr>
          <a:xfrm>
            <a:off x="860789" y="3693079"/>
            <a:ext cx="10470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除叶子结点外，每个结点有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个或多个子结点，使用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数组存储每个结点的所有子结点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21A932-5621-475A-8C1B-A237BD60C88F}"/>
              </a:ext>
            </a:extLst>
          </p:cNvPr>
          <p:cNvSpPr/>
          <p:nvPr/>
        </p:nvSpPr>
        <p:spPr>
          <a:xfrm>
            <a:off x="2841742" y="2403893"/>
            <a:ext cx="6508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rt[x]=father(x</a:t>
            </a:r>
            <a:r>
              <a:rPr lang="en-US" altLang="zh-CN" sz="54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5400" b="1" cap="none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8A83E7-B835-43AA-8498-F7962A7B4D5E}"/>
              </a:ext>
            </a:extLst>
          </p:cNvPr>
          <p:cNvSpPr/>
          <p:nvPr/>
        </p:nvSpPr>
        <p:spPr>
          <a:xfrm>
            <a:off x="1695596" y="4969434"/>
            <a:ext cx="88008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altLang="zh-CN" sz="4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[x].</a:t>
            </a:r>
            <a:r>
              <a:rPr lang="en-US" altLang="zh-CN" sz="4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4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(child(x))</a:t>
            </a:r>
            <a:endParaRPr lang="zh-CN" altLang="en-US" sz="4400" b="1" cap="none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40C824-2769-40EC-9E99-6D6201659886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</p:spTree>
    <p:extLst>
      <p:ext uri="{BB962C8B-B14F-4D97-AF65-F5344CB8AC3E}">
        <p14:creationId xmlns:p14="http://schemas.microsoft.com/office/powerpoint/2010/main" val="23844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1" grpId="0"/>
      <p:bldP spid="2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146612" y="2274838"/>
            <a:ext cx="11898775" cy="230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400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7529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14:reveal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7" grpId="1"/>
      <p:bldP spid="7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849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图的定义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1165989" y="1538827"/>
            <a:ext cx="10470413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bg1"/>
                </a:solidFill>
              </a:rPr>
              <a:t>图是由顶点</a:t>
            </a:r>
            <a:r>
              <a:rPr lang="en-US" altLang="en-US" sz="3200" dirty="0">
                <a:solidFill>
                  <a:schemeClr val="bg1"/>
                </a:solidFill>
              </a:rPr>
              <a:t>V</a:t>
            </a:r>
            <a:r>
              <a:rPr lang="zh-CN" altLang="en-US" sz="3200" dirty="0">
                <a:solidFill>
                  <a:schemeClr val="bg1"/>
                </a:solidFill>
              </a:rPr>
              <a:t>的集合和边</a:t>
            </a:r>
            <a:r>
              <a:rPr lang="en-US" altLang="en-US" sz="3200" dirty="0">
                <a:solidFill>
                  <a:schemeClr val="bg1"/>
                </a:solidFill>
              </a:rPr>
              <a:t>E</a:t>
            </a:r>
            <a:r>
              <a:rPr lang="zh-CN" altLang="en-US" sz="3200" dirty="0">
                <a:solidFill>
                  <a:schemeClr val="bg1"/>
                </a:solidFill>
              </a:rPr>
              <a:t>的集合组成的二元组：记</a:t>
            </a:r>
            <a:r>
              <a:rPr lang="en-US" altLang="en-US" sz="3200" dirty="0">
                <a:solidFill>
                  <a:schemeClr val="bg1"/>
                </a:solidFill>
              </a:rPr>
              <a:t>G=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en-US" sz="3200" dirty="0">
                <a:solidFill>
                  <a:schemeClr val="bg1"/>
                </a:solidFill>
              </a:rPr>
              <a:t>V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en-US" altLang="en-US" sz="3200" dirty="0">
                <a:solidFill>
                  <a:schemeClr val="bg1"/>
                </a:solidFill>
              </a:rPr>
              <a:t>E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bg1"/>
                </a:solidFill>
              </a:rPr>
              <a:t>存在一个结点</a:t>
            </a:r>
            <a:r>
              <a:rPr lang="en-US" altLang="en-US" sz="3200" dirty="0">
                <a:solidFill>
                  <a:schemeClr val="bg1"/>
                </a:solidFill>
              </a:rPr>
              <a:t>v</a:t>
            </a:r>
            <a:r>
              <a:rPr lang="zh-CN" altLang="en-US" sz="3200" dirty="0">
                <a:solidFill>
                  <a:schemeClr val="bg1"/>
                </a:solidFill>
              </a:rPr>
              <a:t>，可能含有多个前驱结点和后继结点。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7D1490-19F9-4332-9F28-301CC545B90D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0C80131-B342-45B7-9C69-2C5B081C2889}"/>
              </a:ext>
            </a:extLst>
          </p:cNvPr>
          <p:cNvGrpSpPr/>
          <p:nvPr/>
        </p:nvGrpSpPr>
        <p:grpSpPr>
          <a:xfrm>
            <a:off x="1443120" y="3101564"/>
            <a:ext cx="3500533" cy="2584615"/>
            <a:chOff x="1104270" y="2949449"/>
            <a:chExt cx="3500533" cy="2584615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C1BC52E-A316-450C-B854-DEEF19C176D1}"/>
                </a:ext>
              </a:extLst>
            </p:cNvPr>
            <p:cNvSpPr/>
            <p:nvPr/>
          </p:nvSpPr>
          <p:spPr>
            <a:xfrm>
              <a:off x="1930540" y="2949449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1</a:t>
              </a:r>
              <a:endParaRPr lang="zh-CN" altLang="en-US" sz="3600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1A348FB-19C0-400F-A2C8-11D41FB9AF83}"/>
                </a:ext>
              </a:extLst>
            </p:cNvPr>
            <p:cNvCxnSpPr>
              <a:cxnSpLocks/>
              <a:stCxn id="40" idx="3"/>
              <a:endCxn id="42" idx="7"/>
            </p:cNvCxnSpPr>
            <p:nvPr/>
          </p:nvCxnSpPr>
          <p:spPr>
            <a:xfrm flipH="1">
              <a:off x="1588283" y="3433462"/>
              <a:ext cx="425300" cy="59581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0F77C7D-CBA8-41FB-8217-FBEC9CC07BD1}"/>
                </a:ext>
              </a:extLst>
            </p:cNvPr>
            <p:cNvSpPr/>
            <p:nvPr/>
          </p:nvSpPr>
          <p:spPr>
            <a:xfrm>
              <a:off x="1104270" y="3946230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B708020-59DC-4016-AFE9-F6C3EAD98664}"/>
                </a:ext>
              </a:extLst>
            </p:cNvPr>
            <p:cNvSpPr/>
            <p:nvPr/>
          </p:nvSpPr>
          <p:spPr>
            <a:xfrm>
              <a:off x="2648027" y="3946230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DB33525-5BB1-4508-83EC-4BCE7BA34CFF}"/>
                </a:ext>
              </a:extLst>
            </p:cNvPr>
            <p:cNvSpPr/>
            <p:nvPr/>
          </p:nvSpPr>
          <p:spPr>
            <a:xfrm>
              <a:off x="1924399" y="4967008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A1C4363-31AE-4C77-9013-7575AC38D8B9}"/>
                </a:ext>
              </a:extLst>
            </p:cNvPr>
            <p:cNvSpPr/>
            <p:nvPr/>
          </p:nvSpPr>
          <p:spPr>
            <a:xfrm>
              <a:off x="4037747" y="3946230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D02E4A5-2097-4B9A-8EF4-8090A29B9E1E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2414553" y="3433462"/>
              <a:ext cx="316517" cy="59581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1131964-C9E9-4E69-BF09-6F2F98A872EE}"/>
                </a:ext>
              </a:extLst>
            </p:cNvPr>
            <p:cNvCxnSpPr>
              <a:cxnSpLocks/>
              <a:stCxn id="44" idx="1"/>
              <a:endCxn id="42" idx="5"/>
            </p:cNvCxnSpPr>
            <p:nvPr/>
          </p:nvCxnSpPr>
          <p:spPr>
            <a:xfrm flipH="1" flipV="1">
              <a:off x="1588283" y="4430243"/>
              <a:ext cx="419159" cy="619808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F4F65D0-B52E-4595-9347-885E27435D54}"/>
                </a:ext>
              </a:extLst>
            </p:cNvPr>
            <p:cNvCxnSpPr>
              <a:cxnSpLocks/>
              <a:stCxn id="43" idx="3"/>
              <a:endCxn id="44" idx="7"/>
            </p:cNvCxnSpPr>
            <p:nvPr/>
          </p:nvCxnSpPr>
          <p:spPr>
            <a:xfrm flipH="1">
              <a:off x="2408412" y="4430243"/>
              <a:ext cx="322658" cy="619808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05F1C7F-36B4-4BBC-ADB0-35028AD1164D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>
              <a:off x="1671326" y="4229758"/>
              <a:ext cx="976701" cy="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2DCCC8-9636-46BB-8A4F-2C215D5D47B9}"/>
                </a:ext>
              </a:extLst>
            </p:cNvPr>
            <p:cNvCxnSpPr>
              <a:cxnSpLocks/>
              <a:stCxn id="45" idx="1"/>
              <a:endCxn id="40" idx="6"/>
            </p:cNvCxnSpPr>
            <p:nvPr/>
          </p:nvCxnSpPr>
          <p:spPr>
            <a:xfrm flipH="1" flipV="1">
              <a:off x="2497596" y="3232977"/>
              <a:ext cx="1623194" cy="7962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EFC28B1-D455-4B19-8AB2-83C4228D8FC4}"/>
                </a:ext>
              </a:extLst>
            </p:cNvPr>
            <p:cNvCxnSpPr>
              <a:cxnSpLocks/>
              <a:stCxn id="45" idx="3"/>
              <a:endCxn id="44" idx="6"/>
            </p:cNvCxnSpPr>
            <p:nvPr/>
          </p:nvCxnSpPr>
          <p:spPr>
            <a:xfrm flipH="1">
              <a:off x="2491455" y="4430243"/>
              <a:ext cx="1629335" cy="820293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D395D05-52E5-4840-A29F-5FEB0B92517D}"/>
              </a:ext>
            </a:extLst>
          </p:cNvPr>
          <p:cNvGrpSpPr/>
          <p:nvPr/>
        </p:nvGrpSpPr>
        <p:grpSpPr>
          <a:xfrm>
            <a:off x="7077157" y="3114156"/>
            <a:ext cx="3500533" cy="2584615"/>
            <a:chOff x="7044455" y="2866406"/>
            <a:chExt cx="3500533" cy="2584615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4C01BA8-05F5-4C01-A48B-7BEB9E282B31}"/>
                </a:ext>
              </a:extLst>
            </p:cNvPr>
            <p:cNvSpPr/>
            <p:nvPr/>
          </p:nvSpPr>
          <p:spPr>
            <a:xfrm>
              <a:off x="7870725" y="2866406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1</a:t>
              </a:r>
              <a:endParaRPr lang="zh-CN" altLang="en-US" sz="3600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B7D7A7C-5C9A-44DA-9524-D90462604733}"/>
                </a:ext>
              </a:extLst>
            </p:cNvPr>
            <p:cNvSpPr/>
            <p:nvPr/>
          </p:nvSpPr>
          <p:spPr>
            <a:xfrm>
              <a:off x="7044455" y="3863187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BA25701-FC90-44C1-8D54-BFB1EA5911A8}"/>
                </a:ext>
              </a:extLst>
            </p:cNvPr>
            <p:cNvSpPr/>
            <p:nvPr/>
          </p:nvSpPr>
          <p:spPr>
            <a:xfrm>
              <a:off x="8588212" y="3863187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BDE07C0-39AF-46D5-946C-B19FA8F5A5C2}"/>
                </a:ext>
              </a:extLst>
            </p:cNvPr>
            <p:cNvSpPr/>
            <p:nvPr/>
          </p:nvSpPr>
          <p:spPr>
            <a:xfrm>
              <a:off x="7864584" y="4883965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3CE2E3F-179A-4060-BFE5-CE1BBFF5A8F4}"/>
                </a:ext>
              </a:extLst>
            </p:cNvPr>
            <p:cNvSpPr/>
            <p:nvPr/>
          </p:nvSpPr>
          <p:spPr>
            <a:xfrm>
              <a:off x="9977932" y="3863187"/>
              <a:ext cx="567056" cy="567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61BBA209-8069-4C66-9603-64DCCB571CD5}"/>
                </a:ext>
              </a:extLst>
            </p:cNvPr>
            <p:cNvCxnSpPr>
              <a:cxnSpLocks/>
              <a:stCxn id="63" idx="3"/>
              <a:endCxn id="65" idx="7"/>
            </p:cNvCxnSpPr>
            <p:nvPr/>
          </p:nvCxnSpPr>
          <p:spPr>
            <a:xfrm flipH="1">
              <a:off x="7528468" y="3350419"/>
              <a:ext cx="425300" cy="595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0DC97F6-7538-4D0C-964B-12D09C7B7034}"/>
                </a:ext>
              </a:extLst>
            </p:cNvPr>
            <p:cNvCxnSpPr>
              <a:cxnSpLocks/>
              <a:stCxn id="63" idx="6"/>
              <a:endCxn id="68" idx="1"/>
            </p:cNvCxnSpPr>
            <p:nvPr/>
          </p:nvCxnSpPr>
          <p:spPr>
            <a:xfrm>
              <a:off x="8437781" y="3149934"/>
              <a:ext cx="1623194" cy="796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5956414-99DA-4700-8200-A0C642DE42FE}"/>
                </a:ext>
              </a:extLst>
            </p:cNvPr>
            <p:cNvCxnSpPr>
              <a:cxnSpLocks/>
              <a:stCxn id="67" idx="6"/>
              <a:endCxn id="68" idx="3"/>
            </p:cNvCxnSpPr>
            <p:nvPr/>
          </p:nvCxnSpPr>
          <p:spPr>
            <a:xfrm flipV="1">
              <a:off x="8431640" y="4347200"/>
              <a:ext cx="1629335" cy="8202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D15CEE4C-76BC-408F-BD98-BA9EC7AD2618}"/>
                </a:ext>
              </a:extLst>
            </p:cNvPr>
            <p:cNvCxnSpPr>
              <a:cxnSpLocks/>
              <a:stCxn id="67" idx="7"/>
              <a:endCxn id="66" idx="3"/>
            </p:cNvCxnSpPr>
            <p:nvPr/>
          </p:nvCxnSpPr>
          <p:spPr>
            <a:xfrm flipV="1">
              <a:off x="8348597" y="4347200"/>
              <a:ext cx="322658" cy="6198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125BCD8-E51D-4AF2-9190-C1B097B4B2D7}"/>
                </a:ext>
              </a:extLst>
            </p:cNvPr>
            <p:cNvCxnSpPr>
              <a:cxnSpLocks/>
              <a:stCxn id="66" idx="1"/>
              <a:endCxn id="63" idx="5"/>
            </p:cNvCxnSpPr>
            <p:nvPr/>
          </p:nvCxnSpPr>
          <p:spPr>
            <a:xfrm flipH="1" flipV="1">
              <a:off x="8354738" y="3350419"/>
              <a:ext cx="316517" cy="595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20C4554-58A7-4499-8E0D-EDBF84D62E93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7611511" y="4146715"/>
              <a:ext cx="976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1A297E8-13ED-44F6-9F5C-543D878D0C75}"/>
                </a:ext>
              </a:extLst>
            </p:cNvPr>
            <p:cNvCxnSpPr>
              <a:cxnSpLocks/>
              <a:stCxn id="65" idx="4"/>
              <a:endCxn id="67" idx="1"/>
            </p:cNvCxnSpPr>
            <p:nvPr/>
          </p:nvCxnSpPr>
          <p:spPr>
            <a:xfrm>
              <a:off x="7327983" y="4430243"/>
              <a:ext cx="619644" cy="5367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12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9801" y="399568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图的有关定义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7D1490-19F9-4332-9F28-301CC545B90D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8F8DC4-B453-486E-937F-3B4D47620C19}"/>
              </a:ext>
            </a:extLst>
          </p:cNvPr>
          <p:cNvSpPr txBox="1"/>
          <p:nvPr/>
        </p:nvSpPr>
        <p:spPr>
          <a:xfrm>
            <a:off x="1059801" y="1322897"/>
            <a:ext cx="1439818" cy="10772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有向图</a:t>
            </a:r>
            <a:endParaRPr lang="en-US" altLang="zh-CN" sz="3200" b="1" spc="5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无向图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D4D550-A5C2-4282-BEA1-4CA8AAF6A1D8}"/>
              </a:ext>
            </a:extLst>
          </p:cNvPr>
          <p:cNvSpPr txBox="1"/>
          <p:nvPr/>
        </p:nvSpPr>
        <p:spPr>
          <a:xfrm>
            <a:off x="2676094" y="1169008"/>
            <a:ext cx="9234256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给图的每条边规定一个方向，那么得到的图称为有向图。在有向图中，与一个结点相关联的边有出边和入边之分。相反，边没有方向的图称为无向图。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3EC8A66-283D-4604-BE54-507977F021DF}"/>
              </a:ext>
            </a:extLst>
          </p:cNvPr>
          <p:cNvSpPr txBox="1"/>
          <p:nvPr/>
        </p:nvSpPr>
        <p:spPr>
          <a:xfrm>
            <a:off x="1059801" y="2653434"/>
            <a:ext cx="1439818" cy="10772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有权图</a:t>
            </a:r>
            <a:endParaRPr lang="en-US" altLang="zh-CN" sz="3200" b="1" spc="5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无权图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B290C8D-2C9D-4512-969C-A2327128B4C6}"/>
              </a:ext>
            </a:extLst>
          </p:cNvPr>
          <p:cNvSpPr txBox="1"/>
          <p:nvPr/>
        </p:nvSpPr>
        <p:spPr>
          <a:xfrm>
            <a:off x="2676094" y="2714989"/>
            <a:ext cx="9234256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800" dirty="0">
                <a:solidFill>
                  <a:schemeClr val="bg1"/>
                </a:solidFill>
              </a:rPr>
              <a:t>图中的边加上表示某种含义的数值，数值称为边的权，由有权边组成的图称为有权图，无权边组成的图称为无权图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3870890-1BE9-42AE-955C-61136662DD2C}"/>
              </a:ext>
            </a:extLst>
          </p:cNvPr>
          <p:cNvSpPr txBox="1"/>
          <p:nvPr/>
        </p:nvSpPr>
        <p:spPr>
          <a:xfrm>
            <a:off x="1059801" y="4918473"/>
            <a:ext cx="1439818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连通图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7C1598-FA1E-4732-AE9F-A2B6F53CBBB6}"/>
              </a:ext>
            </a:extLst>
          </p:cNvPr>
          <p:cNvSpPr txBox="1"/>
          <p:nvPr/>
        </p:nvSpPr>
        <p:spPr>
          <a:xfrm>
            <a:off x="2676094" y="3828944"/>
            <a:ext cx="9234256" cy="27638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800" dirty="0">
                <a:solidFill>
                  <a:schemeClr val="bg1"/>
                </a:solidFill>
              </a:rPr>
              <a:t>在无向图中，如果从顶点</a:t>
            </a:r>
            <a:r>
              <a:rPr lang="en-US" altLang="zh-CN" sz="2800" dirty="0">
                <a:solidFill>
                  <a:schemeClr val="bg1"/>
                </a:solidFill>
              </a:rPr>
              <a:t>vi</a:t>
            </a:r>
            <a:r>
              <a:rPr lang="zh-CN" altLang="en-US" sz="2800" dirty="0">
                <a:solidFill>
                  <a:schemeClr val="bg1"/>
                </a:solidFill>
              </a:rPr>
              <a:t>到顶点</a:t>
            </a:r>
            <a:r>
              <a:rPr lang="en-US" altLang="zh-CN" sz="2800" dirty="0" err="1">
                <a:solidFill>
                  <a:schemeClr val="bg1"/>
                </a:solidFill>
              </a:rPr>
              <a:t>vj</a:t>
            </a:r>
            <a:r>
              <a:rPr lang="zh-CN" altLang="en-US" sz="2800" dirty="0">
                <a:solidFill>
                  <a:schemeClr val="bg1"/>
                </a:solidFill>
              </a:rPr>
              <a:t>有路径，则称</a:t>
            </a:r>
            <a:r>
              <a:rPr lang="en-US" altLang="zh-CN" sz="2800" dirty="0">
                <a:solidFill>
                  <a:schemeClr val="bg1"/>
                </a:solidFill>
              </a:rPr>
              <a:t>vi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 err="1">
                <a:solidFill>
                  <a:schemeClr val="bg1"/>
                </a:solidFill>
              </a:rPr>
              <a:t>vj</a:t>
            </a:r>
            <a:r>
              <a:rPr lang="zh-CN" altLang="en-US" sz="2800" dirty="0">
                <a:solidFill>
                  <a:schemeClr val="bg1"/>
                </a:solidFill>
              </a:rPr>
              <a:t>连通。如果图中任意两个顶点之间都连通，则称该图为连通图，否则，将其中的极大连通子图称为连通分量。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800" dirty="0">
                <a:solidFill>
                  <a:schemeClr val="bg1"/>
                </a:solidFill>
              </a:rPr>
              <a:t>在有向图中，如果对于每一对顶点</a:t>
            </a:r>
            <a:r>
              <a:rPr lang="en-US" altLang="zh-CN" sz="2800" dirty="0">
                <a:solidFill>
                  <a:schemeClr val="bg1"/>
                </a:solidFill>
              </a:rPr>
              <a:t>vi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 err="1">
                <a:solidFill>
                  <a:schemeClr val="bg1"/>
                </a:solidFill>
              </a:rPr>
              <a:t>vj</a:t>
            </a:r>
            <a:r>
              <a:rPr lang="zh-CN" altLang="en-US" sz="2800" dirty="0">
                <a:solidFill>
                  <a:schemeClr val="bg1"/>
                </a:solidFill>
              </a:rPr>
              <a:t>，从</a:t>
            </a:r>
            <a:r>
              <a:rPr lang="en-US" altLang="zh-CN" sz="2800" dirty="0">
                <a:solidFill>
                  <a:schemeClr val="bg1"/>
                </a:solidFill>
              </a:rPr>
              <a:t>vi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 err="1">
                <a:solidFill>
                  <a:schemeClr val="bg1"/>
                </a:solidFill>
              </a:rPr>
              <a:t>vj</a:t>
            </a:r>
            <a:r>
              <a:rPr lang="zh-CN" altLang="en-US" sz="2800" dirty="0">
                <a:solidFill>
                  <a:schemeClr val="bg1"/>
                </a:solidFill>
              </a:rPr>
              <a:t>和从</a:t>
            </a:r>
            <a:r>
              <a:rPr lang="en-US" altLang="zh-CN" sz="2800" dirty="0" err="1">
                <a:solidFill>
                  <a:schemeClr val="bg1"/>
                </a:solidFill>
              </a:rPr>
              <a:t>vj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</a:rPr>
              <a:t>vi</a:t>
            </a:r>
            <a:r>
              <a:rPr lang="zh-CN" altLang="en-US" sz="2800" dirty="0">
                <a:solidFill>
                  <a:schemeClr val="bg1"/>
                </a:solidFill>
              </a:rPr>
              <a:t>都有路径，则称该图为强连通图；否则，将其中的极大连通子图称为强连通分量。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9801" y="399568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图的有关定义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7D1490-19F9-4332-9F28-301CC545B90D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8F8DC4-B453-486E-937F-3B4D47620C19}"/>
              </a:ext>
            </a:extLst>
          </p:cNvPr>
          <p:cNvSpPr txBox="1"/>
          <p:nvPr/>
        </p:nvSpPr>
        <p:spPr>
          <a:xfrm>
            <a:off x="1059800" y="1569119"/>
            <a:ext cx="1439817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D4D550-A5C2-4282-BEA1-4CA8AAF6A1D8}"/>
              </a:ext>
            </a:extLst>
          </p:cNvPr>
          <p:cNvSpPr txBox="1"/>
          <p:nvPr/>
        </p:nvSpPr>
        <p:spPr>
          <a:xfrm>
            <a:off x="2676094" y="1169009"/>
            <a:ext cx="9234256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一个顶点的度是指与该顶点相关联的边的条数，有向图中，一个顶点的入度是指与其关联的各边之中，以其为终点的边数；出度则是指以该顶点为起点的边数。</a:t>
            </a:r>
            <a:endParaRPr lang="zh-CN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3EC8A66-283D-4604-BE54-507977F021DF}"/>
              </a:ext>
            </a:extLst>
          </p:cNvPr>
          <p:cNvSpPr txBox="1"/>
          <p:nvPr/>
        </p:nvSpPr>
        <p:spPr>
          <a:xfrm>
            <a:off x="1059800" y="2803909"/>
            <a:ext cx="1439816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自环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B290C8D-2C9D-4512-969C-A2327128B4C6}"/>
              </a:ext>
            </a:extLst>
          </p:cNvPr>
          <p:cNvSpPr txBox="1"/>
          <p:nvPr/>
        </p:nvSpPr>
        <p:spPr>
          <a:xfrm>
            <a:off x="2676094" y="2834687"/>
            <a:ext cx="923425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800" dirty="0">
                <a:solidFill>
                  <a:schemeClr val="bg1"/>
                </a:solidFill>
              </a:rPr>
              <a:t>若一条边的两个顶点为同一顶点，则此边称作自环。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3870890-1BE9-42AE-955C-61136662DD2C}"/>
              </a:ext>
            </a:extLst>
          </p:cNvPr>
          <p:cNvSpPr txBox="1"/>
          <p:nvPr/>
        </p:nvSpPr>
        <p:spPr>
          <a:xfrm>
            <a:off x="1059798" y="4038699"/>
            <a:ext cx="1439816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路径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7C1598-FA1E-4732-AE9F-A2B6F53CBBB6}"/>
              </a:ext>
            </a:extLst>
          </p:cNvPr>
          <p:cNvSpPr txBox="1"/>
          <p:nvPr/>
        </p:nvSpPr>
        <p:spPr>
          <a:xfrm>
            <a:off x="2676094" y="3854032"/>
            <a:ext cx="9118509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zh-CN" altLang="en-US" sz="2800" dirty="0">
                <a:solidFill>
                  <a:schemeClr val="bg1"/>
                </a:solidFill>
              </a:rPr>
              <a:t>从</a:t>
            </a:r>
            <a:r>
              <a:rPr lang="en-US" altLang="zh-CN" sz="2800" dirty="0">
                <a:solidFill>
                  <a:schemeClr val="bg1"/>
                </a:solidFill>
              </a:rPr>
              <a:t>u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zh-CN" altLang="en-US" sz="2800" dirty="0">
                <a:solidFill>
                  <a:schemeClr val="bg1"/>
                </a:solidFill>
              </a:rPr>
              <a:t>的一条路径是指一个序列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25000" dirty="0">
                <a:solidFill>
                  <a:schemeClr val="bg1"/>
                </a:solidFill>
              </a:rPr>
              <a:t>0</a:t>
            </a:r>
            <a:r>
              <a:rPr lang="en-US" altLang="zh-CN" sz="2800" dirty="0">
                <a:solidFill>
                  <a:schemeClr val="bg1"/>
                </a:solidFill>
              </a:rPr>
              <a:t>,e</a:t>
            </a:r>
            <a:r>
              <a:rPr lang="en-US" altLang="zh-CN" sz="2800" baseline="-250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,v</a:t>
            </a:r>
            <a:r>
              <a:rPr lang="en-US" altLang="zh-CN" sz="2800" baseline="-250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,e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dirty="0">
                <a:solidFill>
                  <a:schemeClr val="bg1"/>
                </a:solidFill>
              </a:rPr>
              <a:t>,v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dirty="0">
                <a:solidFill>
                  <a:schemeClr val="bg1"/>
                </a:solidFill>
              </a:rPr>
              <a:t>,...,</a:t>
            </a:r>
            <a:r>
              <a:rPr lang="en-US" altLang="zh-CN" sz="2800" dirty="0" err="1">
                <a:solidFill>
                  <a:schemeClr val="bg1"/>
                </a:solidFill>
              </a:rPr>
              <a:t>e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2800" dirty="0" err="1">
                <a:solidFill>
                  <a:schemeClr val="bg1"/>
                </a:solidFill>
              </a:rPr>
              <a:t>,v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k</a:t>
            </a:r>
            <a:r>
              <a:rPr lang="zh-CN" altLang="en-US" sz="2800" dirty="0">
                <a:solidFill>
                  <a:schemeClr val="bg1"/>
                </a:solidFill>
              </a:rPr>
              <a:t>，其中</a:t>
            </a:r>
            <a:r>
              <a:rPr lang="en-US" altLang="zh-CN" sz="2800" dirty="0" err="1">
                <a:solidFill>
                  <a:schemeClr val="bg1"/>
                </a:solidFill>
              </a:rPr>
              <a:t>e</a:t>
            </a:r>
            <a:r>
              <a:rPr lang="en-US" altLang="zh-CN" sz="2800" baseline="-25000" dirty="0" err="1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</a:rPr>
              <a:t>的顶点为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25000" dirty="0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</a:rPr>
              <a:t>及</a:t>
            </a:r>
            <a:r>
              <a:rPr lang="en-US" altLang="zh-CN" sz="2800" dirty="0">
                <a:solidFill>
                  <a:schemeClr val="bg1"/>
                </a:solidFill>
              </a:rPr>
              <a:t>v</a:t>
            </a:r>
            <a:r>
              <a:rPr lang="en-US" altLang="zh-CN" sz="2800" baseline="-25000" dirty="0">
                <a:solidFill>
                  <a:schemeClr val="bg1"/>
                </a:solidFill>
              </a:rPr>
              <a:t>i-1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k</a:t>
            </a:r>
            <a:r>
              <a:rPr lang="zh-CN" altLang="en-US" sz="2800" dirty="0">
                <a:solidFill>
                  <a:schemeClr val="bg1"/>
                </a:solidFill>
              </a:rPr>
              <a:t>称作路径的长度。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F1ED33D-1D15-4C76-AFB9-763D7F4BF8C7}"/>
              </a:ext>
            </a:extLst>
          </p:cNvPr>
          <p:cNvGrpSpPr/>
          <p:nvPr/>
        </p:nvGrpSpPr>
        <p:grpSpPr>
          <a:xfrm>
            <a:off x="2162164" y="4834668"/>
            <a:ext cx="2479270" cy="1888998"/>
            <a:chOff x="1150942" y="4803946"/>
            <a:chExt cx="2479270" cy="1888998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D26FE0-05A8-44F1-A36D-7AF738FEFA6D}"/>
                </a:ext>
              </a:extLst>
            </p:cNvPr>
            <p:cNvSpPr/>
            <p:nvPr/>
          </p:nvSpPr>
          <p:spPr>
            <a:xfrm>
              <a:off x="1739848" y="4892296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800" baseline="-250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78716E7-C56C-42CC-B6D1-5E3E41339CDE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1501405" y="5229498"/>
              <a:ext cx="296298" cy="415089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152DE46-A09D-4024-BEE5-58A61A569684}"/>
                </a:ext>
              </a:extLst>
            </p:cNvPr>
            <p:cNvSpPr/>
            <p:nvPr/>
          </p:nvSpPr>
          <p:spPr>
            <a:xfrm>
              <a:off x="1164203" y="5586733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2A68795-E0CD-4DF9-B417-D17629B7F3AA}"/>
                </a:ext>
              </a:extLst>
            </p:cNvPr>
            <p:cNvSpPr/>
            <p:nvPr/>
          </p:nvSpPr>
          <p:spPr>
            <a:xfrm>
              <a:off x="2239707" y="5586733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DEDCCA6-0CC1-4C8D-8C41-5059E13017AF}"/>
                </a:ext>
              </a:extLst>
            </p:cNvPr>
            <p:cNvSpPr/>
            <p:nvPr/>
          </p:nvSpPr>
          <p:spPr>
            <a:xfrm>
              <a:off x="1735570" y="6297888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F3EAC61-5900-40AF-8B7A-41F5FBD05262}"/>
                </a:ext>
              </a:extLst>
            </p:cNvPr>
            <p:cNvSpPr/>
            <p:nvPr/>
          </p:nvSpPr>
          <p:spPr>
            <a:xfrm>
              <a:off x="3207896" y="5586733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65BF6B9-CA5C-4397-90C8-41347B6E5EEE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2077050" y="5229498"/>
              <a:ext cx="220511" cy="415089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108C0DB-33B4-44A2-8AC9-E7D44510F6F4}"/>
                </a:ext>
              </a:extLst>
            </p:cNvPr>
            <p:cNvCxnSpPr>
              <a:cxnSpLocks/>
              <a:stCxn id="18" idx="1"/>
              <a:endCxn id="16" idx="5"/>
            </p:cNvCxnSpPr>
            <p:nvPr/>
          </p:nvCxnSpPr>
          <p:spPr>
            <a:xfrm flipH="1" flipV="1">
              <a:off x="1501405" y="5923935"/>
              <a:ext cx="292019" cy="431807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7455F2F-9278-4AEA-9332-6DF98955A808}"/>
                </a:ext>
              </a:extLst>
            </p:cNvPr>
            <p:cNvCxnSpPr>
              <a:cxnSpLocks/>
              <a:stCxn id="17" idx="3"/>
              <a:endCxn id="18" idx="7"/>
            </p:cNvCxnSpPr>
            <p:nvPr/>
          </p:nvCxnSpPr>
          <p:spPr>
            <a:xfrm flipH="1">
              <a:off x="2072772" y="5923935"/>
              <a:ext cx="224789" cy="431807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07B668-DA3E-42E1-A012-0B508A5B38A6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1559259" y="5784261"/>
              <a:ext cx="680447" cy="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E41B7D9-4D99-4C35-8633-931771087A54}"/>
                </a:ext>
              </a:extLst>
            </p:cNvPr>
            <p:cNvCxnSpPr>
              <a:cxnSpLocks/>
              <a:stCxn id="19" idx="1"/>
              <a:endCxn id="14" idx="6"/>
            </p:cNvCxnSpPr>
            <p:nvPr/>
          </p:nvCxnSpPr>
          <p:spPr>
            <a:xfrm flipH="1" flipV="1">
              <a:off x="2134904" y="5089824"/>
              <a:ext cx="1130846" cy="554763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F8E0D9E-B051-46F6-9ED1-7C0556ED80CC}"/>
                </a:ext>
              </a:extLst>
            </p:cNvPr>
            <p:cNvCxnSpPr>
              <a:cxnSpLocks/>
              <a:stCxn id="19" idx="3"/>
              <a:endCxn id="18" idx="6"/>
            </p:cNvCxnSpPr>
            <p:nvPr/>
          </p:nvCxnSpPr>
          <p:spPr>
            <a:xfrm flipH="1">
              <a:off x="2130626" y="5923935"/>
              <a:ext cx="1135124" cy="571481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A6F8BEA-334B-4E6C-A6A3-FB1BB2200F58}"/>
                </a:ext>
              </a:extLst>
            </p:cNvPr>
            <p:cNvSpPr/>
            <p:nvPr/>
          </p:nvSpPr>
          <p:spPr>
            <a:xfrm>
              <a:off x="1254611" y="5065556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77ECBA-ABE5-469D-B61E-557A2C151ED7}"/>
                </a:ext>
              </a:extLst>
            </p:cNvPr>
            <p:cNvSpPr/>
            <p:nvPr/>
          </p:nvSpPr>
          <p:spPr>
            <a:xfrm>
              <a:off x="1718937" y="480394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03AAE5A-3899-4AFC-B1B0-C6E3C325920D}"/>
                </a:ext>
              </a:extLst>
            </p:cNvPr>
            <p:cNvSpPr/>
            <p:nvPr/>
          </p:nvSpPr>
          <p:spPr>
            <a:xfrm>
              <a:off x="1150942" y="5501639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BC940A0-03B2-4694-B653-3E01D0F01E83}"/>
                </a:ext>
              </a:extLst>
            </p:cNvPr>
            <p:cNvSpPr/>
            <p:nvPr/>
          </p:nvSpPr>
          <p:spPr>
            <a:xfrm>
              <a:off x="2223073" y="5501639"/>
              <a:ext cx="4283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3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16A295A-F0AB-4494-A25E-D0CC7C32CD53}"/>
                </a:ext>
              </a:extLst>
            </p:cNvPr>
            <p:cNvSpPr/>
            <p:nvPr/>
          </p:nvSpPr>
          <p:spPr>
            <a:xfrm>
              <a:off x="3201890" y="5512519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4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39B9E2-79D9-4541-BFE2-2F8792BD8FE1}"/>
                </a:ext>
              </a:extLst>
            </p:cNvPr>
            <p:cNvSpPr/>
            <p:nvPr/>
          </p:nvSpPr>
          <p:spPr>
            <a:xfrm>
              <a:off x="1718503" y="6220353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5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F9B372B-73FD-4DA6-B9B8-EAC2CE1ECE30}"/>
                </a:ext>
              </a:extLst>
            </p:cNvPr>
            <p:cNvSpPr/>
            <p:nvPr/>
          </p:nvSpPr>
          <p:spPr>
            <a:xfrm>
              <a:off x="2676094" y="5029443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3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F329A3D-9430-4F16-A3D0-12C6F151A8B6}"/>
                </a:ext>
              </a:extLst>
            </p:cNvPr>
            <p:cNvSpPr/>
            <p:nvPr/>
          </p:nvSpPr>
          <p:spPr>
            <a:xfrm>
              <a:off x="1869148" y="5202703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13B7B0E-AB37-4CD7-9F56-8FB6B3B82918}"/>
                </a:ext>
              </a:extLst>
            </p:cNvPr>
            <p:cNvSpPr/>
            <p:nvPr/>
          </p:nvSpPr>
          <p:spPr>
            <a:xfrm>
              <a:off x="1710530" y="5660260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4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47EC4E-E50C-4829-8B8E-474D2DB439D5}"/>
                </a:ext>
              </a:extLst>
            </p:cNvPr>
            <p:cNvSpPr/>
            <p:nvPr/>
          </p:nvSpPr>
          <p:spPr>
            <a:xfrm>
              <a:off x="1315086" y="5973216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5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7B13BAF-7D19-4F72-8C0C-E013E8EE6392}"/>
                </a:ext>
              </a:extLst>
            </p:cNvPr>
            <p:cNvSpPr/>
            <p:nvPr/>
          </p:nvSpPr>
          <p:spPr>
            <a:xfrm>
              <a:off x="2133004" y="5916728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6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E964B3-291B-42C4-93D6-7C64F13C43B5}"/>
                </a:ext>
              </a:extLst>
            </p:cNvPr>
            <p:cNvSpPr/>
            <p:nvPr/>
          </p:nvSpPr>
          <p:spPr>
            <a:xfrm>
              <a:off x="2629776" y="6109169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7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E13114A7-0A55-4440-882B-E4561883F9F9}"/>
              </a:ext>
            </a:extLst>
          </p:cNvPr>
          <p:cNvGrpSpPr/>
          <p:nvPr/>
        </p:nvGrpSpPr>
        <p:grpSpPr>
          <a:xfrm>
            <a:off x="7577826" y="4798852"/>
            <a:ext cx="2479270" cy="1888998"/>
            <a:chOff x="7258647" y="4650819"/>
            <a:chExt cx="2479270" cy="1888998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69EE709-2878-4F5C-891B-8A53ADC3D9E7}"/>
                </a:ext>
              </a:extLst>
            </p:cNvPr>
            <p:cNvSpPr/>
            <p:nvPr/>
          </p:nvSpPr>
          <p:spPr>
            <a:xfrm>
              <a:off x="7847553" y="4739169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800" baseline="-25000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DB51B274-1EA6-4336-A6A7-279F86A26750}"/>
                </a:ext>
              </a:extLst>
            </p:cNvPr>
            <p:cNvSpPr/>
            <p:nvPr/>
          </p:nvSpPr>
          <p:spPr>
            <a:xfrm>
              <a:off x="7271908" y="5433606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5735CC1-5079-4E4E-8CA4-28E7AF93D2E7}"/>
                </a:ext>
              </a:extLst>
            </p:cNvPr>
            <p:cNvSpPr/>
            <p:nvPr/>
          </p:nvSpPr>
          <p:spPr>
            <a:xfrm>
              <a:off x="8347412" y="5433606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7E62D17-D869-4D4D-A351-ECDEBDDC7AF7}"/>
                </a:ext>
              </a:extLst>
            </p:cNvPr>
            <p:cNvSpPr/>
            <p:nvPr/>
          </p:nvSpPr>
          <p:spPr>
            <a:xfrm>
              <a:off x="7843275" y="6144761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6E44B364-A752-42C8-9E78-B1DDED51F61E}"/>
                </a:ext>
              </a:extLst>
            </p:cNvPr>
            <p:cNvSpPr/>
            <p:nvPr/>
          </p:nvSpPr>
          <p:spPr>
            <a:xfrm>
              <a:off x="9315601" y="5433606"/>
              <a:ext cx="395056" cy="395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FA5C5A-8AB7-4B3F-8CA7-19CA37F41391}"/>
                </a:ext>
              </a:extLst>
            </p:cNvPr>
            <p:cNvSpPr/>
            <p:nvPr/>
          </p:nvSpPr>
          <p:spPr>
            <a:xfrm>
              <a:off x="7362316" y="4912429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01DCC1B-9C38-4FE4-B338-6B4292F8B117}"/>
                </a:ext>
              </a:extLst>
            </p:cNvPr>
            <p:cNvSpPr/>
            <p:nvPr/>
          </p:nvSpPr>
          <p:spPr>
            <a:xfrm>
              <a:off x="7826642" y="4650819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C2EFC3B-11A5-4953-BE0C-3BC7DD667A63}"/>
                </a:ext>
              </a:extLst>
            </p:cNvPr>
            <p:cNvSpPr/>
            <p:nvPr/>
          </p:nvSpPr>
          <p:spPr>
            <a:xfrm>
              <a:off x="7258647" y="5348512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A90D71C-A5F2-4485-BE59-6ABAA7B93CB2}"/>
                </a:ext>
              </a:extLst>
            </p:cNvPr>
            <p:cNvSpPr/>
            <p:nvPr/>
          </p:nvSpPr>
          <p:spPr>
            <a:xfrm>
              <a:off x="8330778" y="5348512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3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8B61AFA-ACCB-4FF4-B4E2-E3793BDE6879}"/>
                </a:ext>
              </a:extLst>
            </p:cNvPr>
            <p:cNvSpPr/>
            <p:nvPr/>
          </p:nvSpPr>
          <p:spPr>
            <a:xfrm>
              <a:off x="9309595" y="5359392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4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2525CB7-FAA8-4640-8F26-06BE08857AC8}"/>
                </a:ext>
              </a:extLst>
            </p:cNvPr>
            <p:cNvSpPr/>
            <p:nvPr/>
          </p:nvSpPr>
          <p:spPr>
            <a:xfrm>
              <a:off x="7826208" y="606722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5</a:t>
              </a:r>
              <a:endParaRPr lang="zh-CN" altLang="en-US" sz="2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0B4A516-56EF-49B9-8F38-AD91CA67544D}"/>
                </a:ext>
              </a:extLst>
            </p:cNvPr>
            <p:cNvSpPr/>
            <p:nvPr/>
          </p:nvSpPr>
          <p:spPr>
            <a:xfrm>
              <a:off x="8783799" y="4876316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3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BB294AB-4381-41BC-9ECD-E5E1ADF1C642}"/>
                </a:ext>
              </a:extLst>
            </p:cNvPr>
            <p:cNvSpPr/>
            <p:nvPr/>
          </p:nvSpPr>
          <p:spPr>
            <a:xfrm>
              <a:off x="7976853" y="5049576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5D2A165-8C3F-49C6-8F80-69CC8900E1A2}"/>
                </a:ext>
              </a:extLst>
            </p:cNvPr>
            <p:cNvSpPr/>
            <p:nvPr/>
          </p:nvSpPr>
          <p:spPr>
            <a:xfrm>
              <a:off x="7818235" y="5507133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4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62A368A-FDC3-44D3-8B2C-EC8826B87B71}"/>
                </a:ext>
              </a:extLst>
            </p:cNvPr>
            <p:cNvSpPr/>
            <p:nvPr/>
          </p:nvSpPr>
          <p:spPr>
            <a:xfrm>
              <a:off x="7422791" y="5820089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5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01543F2-85A4-44C3-967A-2B93A5318E70}"/>
                </a:ext>
              </a:extLst>
            </p:cNvPr>
            <p:cNvSpPr/>
            <p:nvPr/>
          </p:nvSpPr>
          <p:spPr>
            <a:xfrm>
              <a:off x="8240709" y="5763601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6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3202A46-81D6-4477-85F0-0A04DDC269A0}"/>
                </a:ext>
              </a:extLst>
            </p:cNvPr>
            <p:cNvSpPr/>
            <p:nvPr/>
          </p:nvSpPr>
          <p:spPr>
            <a:xfrm>
              <a:off x="8737481" y="5956042"/>
              <a:ext cx="411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5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</a:t>
              </a:r>
              <a:r>
                <a:rPr lang="en-US" altLang="zh-CN" sz="2000" b="1" cap="none" spc="50" baseline="-25000" dirty="0">
                  <a:ln w="0"/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7</a:t>
              </a:r>
              <a:endParaRPr lang="zh-CN" altLang="en-US" sz="2000" b="1" cap="none" spc="50" baseline="-2500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6556173-BF5F-4524-8B15-1AF7372B4487}"/>
                </a:ext>
              </a:extLst>
            </p:cNvPr>
            <p:cNvCxnSpPr>
              <a:cxnSpLocks/>
              <a:stCxn id="84" idx="6"/>
              <a:endCxn id="89" idx="1"/>
            </p:cNvCxnSpPr>
            <p:nvPr/>
          </p:nvCxnSpPr>
          <p:spPr>
            <a:xfrm>
              <a:off x="8242609" y="4936697"/>
              <a:ext cx="1130847" cy="554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BF0D05BE-9E82-4821-9DB7-E2CC69EAD6AF}"/>
                </a:ext>
              </a:extLst>
            </p:cNvPr>
            <p:cNvCxnSpPr>
              <a:cxnSpLocks/>
              <a:stCxn id="88" idx="6"/>
              <a:endCxn id="89" idx="3"/>
            </p:cNvCxnSpPr>
            <p:nvPr/>
          </p:nvCxnSpPr>
          <p:spPr>
            <a:xfrm flipV="1">
              <a:off x="8238331" y="5770807"/>
              <a:ext cx="1135125" cy="5714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1909A654-94B7-4A7E-B2E8-DE3275567B9F}"/>
                </a:ext>
              </a:extLst>
            </p:cNvPr>
            <p:cNvCxnSpPr>
              <a:cxnSpLocks/>
              <a:stCxn id="86" idx="5"/>
              <a:endCxn id="88" idx="1"/>
            </p:cNvCxnSpPr>
            <p:nvPr/>
          </p:nvCxnSpPr>
          <p:spPr>
            <a:xfrm>
              <a:off x="7609109" y="5770807"/>
              <a:ext cx="292021" cy="4318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B5BC9827-3707-4666-9C54-C6A0A4B479D8}"/>
                </a:ext>
              </a:extLst>
            </p:cNvPr>
            <p:cNvCxnSpPr>
              <a:cxnSpLocks/>
              <a:stCxn id="88" idx="7"/>
              <a:endCxn id="87" idx="3"/>
            </p:cNvCxnSpPr>
            <p:nvPr/>
          </p:nvCxnSpPr>
          <p:spPr>
            <a:xfrm flipV="1">
              <a:off x="8180476" y="5770807"/>
              <a:ext cx="224791" cy="4318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065B19D9-7FB9-4B20-B339-3960C4CB65DF}"/>
                </a:ext>
              </a:extLst>
            </p:cNvPr>
            <p:cNvCxnSpPr>
              <a:cxnSpLocks/>
              <a:stCxn id="86" idx="6"/>
              <a:endCxn id="87" idx="2"/>
            </p:cNvCxnSpPr>
            <p:nvPr/>
          </p:nvCxnSpPr>
          <p:spPr>
            <a:xfrm>
              <a:off x="7666964" y="5631134"/>
              <a:ext cx="6804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23D83EA-621F-4B49-8988-D4B71C531D67}"/>
                </a:ext>
              </a:extLst>
            </p:cNvPr>
            <p:cNvCxnSpPr>
              <a:cxnSpLocks/>
              <a:stCxn id="84" idx="3"/>
              <a:endCxn id="86" idx="7"/>
            </p:cNvCxnSpPr>
            <p:nvPr/>
          </p:nvCxnSpPr>
          <p:spPr>
            <a:xfrm flipH="1">
              <a:off x="7609109" y="5076370"/>
              <a:ext cx="296299" cy="415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401EC24-E15C-4CDF-9AF6-A2DE7FF5460D}"/>
                </a:ext>
              </a:extLst>
            </p:cNvPr>
            <p:cNvCxnSpPr>
              <a:cxnSpLocks/>
              <a:stCxn id="87" idx="1"/>
              <a:endCxn id="84" idx="5"/>
            </p:cNvCxnSpPr>
            <p:nvPr/>
          </p:nvCxnSpPr>
          <p:spPr>
            <a:xfrm flipH="1" flipV="1">
              <a:off x="8184754" y="5076370"/>
              <a:ext cx="220513" cy="4150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849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树的储存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922934" y="1413254"/>
            <a:ext cx="1873532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邻接矩阵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21A932-5621-475A-8C1B-A237BD60C88F}"/>
              </a:ext>
            </a:extLst>
          </p:cNvPr>
          <p:cNvSpPr/>
          <p:nvPr/>
        </p:nvSpPr>
        <p:spPr>
          <a:xfrm>
            <a:off x="3232678" y="3260605"/>
            <a:ext cx="4400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[u][v]=1</a:t>
            </a:r>
            <a:endParaRPr lang="zh-CN" altLang="en-US" sz="5400" b="1" cap="none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40C824-2769-40EC-9E99-6D6201659886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7E923-89BA-4C7A-9075-2DF57BD3E3FE}"/>
              </a:ext>
            </a:extLst>
          </p:cNvPr>
          <p:cNvSpPr txBox="1"/>
          <p:nvPr/>
        </p:nvSpPr>
        <p:spPr>
          <a:xfrm>
            <a:off x="922932" y="2183387"/>
            <a:ext cx="9020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无权图中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[u][v]=1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之间有边相连，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[u][v]=0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之间无边直接相连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1360D-56E9-4A14-8D96-A2DA091161B0}"/>
              </a:ext>
            </a:extLst>
          </p:cNvPr>
          <p:cNvSpPr txBox="1"/>
          <p:nvPr/>
        </p:nvSpPr>
        <p:spPr>
          <a:xfrm>
            <a:off x="922932" y="4321363"/>
            <a:ext cx="9020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有权图中</a:t>
            </a:r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[u][v]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之间边的权值，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直接无边有特殊数值记录，如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0,-1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0F34C0-331E-46A0-A0E0-59A73D2590B3}"/>
              </a:ext>
            </a:extLst>
          </p:cNvPr>
          <p:cNvSpPr/>
          <p:nvPr/>
        </p:nvSpPr>
        <p:spPr>
          <a:xfrm>
            <a:off x="3232678" y="5535102"/>
            <a:ext cx="4400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[u][v]=x</a:t>
            </a:r>
            <a:endParaRPr lang="zh-CN" altLang="en-US" sz="5400" b="1" cap="none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734687B-A1FE-419F-8991-99B023661AD1}"/>
              </a:ext>
            </a:extLst>
          </p:cNvPr>
          <p:cNvSpPr/>
          <p:nvPr/>
        </p:nvSpPr>
        <p:spPr>
          <a:xfrm>
            <a:off x="1058497" y="399568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树的储存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155B5E-05FF-4CDB-994B-6532082D40AA}"/>
              </a:ext>
            </a:extLst>
          </p:cNvPr>
          <p:cNvSpPr txBox="1"/>
          <p:nvPr/>
        </p:nvSpPr>
        <p:spPr>
          <a:xfrm>
            <a:off x="922934" y="1413254"/>
            <a:ext cx="1873532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邻接表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21A932-5621-475A-8C1B-A237BD60C88F}"/>
              </a:ext>
            </a:extLst>
          </p:cNvPr>
          <p:cNvSpPr/>
          <p:nvPr/>
        </p:nvSpPr>
        <p:spPr>
          <a:xfrm>
            <a:off x="1546321" y="3575297"/>
            <a:ext cx="777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[u].</a:t>
            </a:r>
            <a:r>
              <a:rPr lang="en-US" altLang="zh-CN" sz="5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zh-CN" altLang="en-US" sz="5400" b="1" cap="none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40C824-2769-40EC-9E99-6D6201659886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非线性结构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7E923-89BA-4C7A-9075-2DF57BD3E3FE}"/>
              </a:ext>
            </a:extLst>
          </p:cNvPr>
          <p:cNvSpPr txBox="1"/>
          <p:nvPr/>
        </p:nvSpPr>
        <p:spPr>
          <a:xfrm>
            <a:off x="922933" y="3175896"/>
            <a:ext cx="902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无权图中记录与该结点有边相连的所有结点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1360D-56E9-4A14-8D96-A2DA091161B0}"/>
              </a:ext>
            </a:extLst>
          </p:cNvPr>
          <p:cNvSpPr txBox="1"/>
          <p:nvPr/>
        </p:nvSpPr>
        <p:spPr>
          <a:xfrm>
            <a:off x="922933" y="4367528"/>
            <a:ext cx="9623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有权图中记录与该结点有边相连的所有结点，和与之相连边的权值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39487-E3FF-49C4-A848-DD8A8BF8BEFA}"/>
              </a:ext>
            </a:extLst>
          </p:cNvPr>
          <p:cNvSpPr txBox="1"/>
          <p:nvPr/>
        </p:nvSpPr>
        <p:spPr>
          <a:xfrm>
            <a:off x="922933" y="2058168"/>
            <a:ext cx="9765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使用链式结构记录与该结点有边相连的所有结点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边的信息，可以使用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时间复杂度高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替代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6F4CBD-516D-4049-AB4B-BFFD20E0FE95}"/>
              </a:ext>
            </a:extLst>
          </p:cNvPr>
          <p:cNvSpPr/>
          <p:nvPr/>
        </p:nvSpPr>
        <p:spPr>
          <a:xfrm>
            <a:off x="703141" y="5429725"/>
            <a:ext cx="945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[u].</a:t>
            </a:r>
            <a:r>
              <a:rPr lang="en-US" altLang="zh-CN" sz="5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zh-CN" sz="5400" b="1" cap="none" spc="5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v,x</a:t>
            </a:r>
            <a:r>
              <a:rPr lang="en-US" altLang="zh-CN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CN" altLang="en-US" sz="5400" b="1" cap="none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C9BC10-4F9F-4F62-8FEE-5ACE4D989C6F}"/>
              </a:ext>
            </a:extLst>
          </p:cNvPr>
          <p:cNvSpPr/>
          <p:nvPr/>
        </p:nvSpPr>
        <p:spPr>
          <a:xfrm>
            <a:off x="6972814" y="6208191"/>
            <a:ext cx="3113353" cy="58477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使用结构体储存</a:t>
            </a:r>
            <a:endParaRPr lang="zh-CN" alt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2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" grpId="0"/>
      <p:bldP spid="8" grpId="0"/>
      <p:bldP spid="9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09707" y="2771869"/>
            <a:ext cx="750558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感谢观看  </a:t>
            </a:r>
            <a:r>
              <a:rPr lang="en-US" altLang="zh-CN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  <a:endParaRPr lang="zh-CN" altLang="en-US" sz="6200" spc="3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>
            <a:extLst>
              <a:ext uri="{FF2B5EF4-FFF2-40B4-BE49-F238E27FC236}">
                <a16:creationId xmlns:a16="http://schemas.microsoft.com/office/drawing/2014/main" id="{1EA35BEA-05A3-4CB5-AAED-5009787AB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NEAU ACM-ICPC TEAM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E5B8AC-DAFB-4574-9F4E-543D214AC8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2F062D-794C-4092-BA86-740AA6E9FA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677670" y="416498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存储更大的数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E74AC8-1E53-44D5-AF05-5D51D84B504A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大数存储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9E12B27-CD1F-4D91-AA53-C0DB1FECFAAC}"/>
              </a:ext>
            </a:extLst>
          </p:cNvPr>
          <p:cNvGraphicFramePr>
            <a:graphicFrameLocks noGrp="1"/>
          </p:cNvGraphicFramePr>
          <p:nvPr/>
        </p:nvGraphicFramePr>
        <p:xfrm>
          <a:off x="852769" y="1225692"/>
          <a:ext cx="10120030" cy="1000343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12003">
                  <a:extLst>
                    <a:ext uri="{9D8B030D-6E8A-4147-A177-3AD203B41FA5}">
                      <a16:colId xmlns:a16="http://schemas.microsoft.com/office/drawing/2014/main" val="203638115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550679039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3011250935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20189046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00598650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66634647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1223758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466854381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9117073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19821166"/>
                    </a:ext>
                  </a:extLst>
                </a:gridCol>
              </a:tblGrid>
              <a:tr h="1000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43229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AE0ECA0-E3B6-455D-AD33-BBFE078A50FA}"/>
              </a:ext>
            </a:extLst>
          </p:cNvPr>
          <p:cNvGraphicFramePr>
            <a:graphicFrameLocks noGrp="1"/>
          </p:cNvGraphicFramePr>
          <p:nvPr/>
        </p:nvGraphicFramePr>
        <p:xfrm>
          <a:off x="852769" y="1948892"/>
          <a:ext cx="10120030" cy="10003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12003">
                  <a:extLst>
                    <a:ext uri="{9D8B030D-6E8A-4147-A177-3AD203B41FA5}">
                      <a16:colId xmlns:a16="http://schemas.microsoft.com/office/drawing/2014/main" val="203638115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550679039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3011250935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20189046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00598650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66634647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1223758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466854381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9117073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19821166"/>
                    </a:ext>
                  </a:extLst>
                </a:gridCol>
              </a:tblGrid>
              <a:tr h="1000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a[7]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a[8]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a[9]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43229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51624C6-DDAB-45E3-9C2A-FB84BB863978}"/>
              </a:ext>
            </a:extLst>
          </p:cNvPr>
          <p:cNvSpPr txBox="1"/>
          <p:nvPr/>
        </p:nvSpPr>
        <p:spPr>
          <a:xfrm>
            <a:off x="948435" y="4687176"/>
            <a:ext cx="10295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进行四则运算时，一般将个位对齐，所以习惯上将大数反向存储，低位存储在数组下标小的一侧，个位在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a[0],</a:t>
            </a:r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便于运算。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21C6DC-BE0F-45BC-91B6-2EBBF8FE4E1C}"/>
              </a:ext>
            </a:extLst>
          </p:cNvPr>
          <p:cNvSpPr txBox="1"/>
          <p:nvPr/>
        </p:nvSpPr>
        <p:spPr>
          <a:xfrm>
            <a:off x="862495" y="3118355"/>
            <a:ext cx="1415772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5184984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8992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————————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5193976</a:t>
            </a:r>
            <a:endParaRPr lang="zh-CN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A9BE65-5FA2-4F6E-B736-1F02FE62D973}"/>
              </a:ext>
            </a:extLst>
          </p:cNvPr>
          <p:cNvSpPr txBox="1"/>
          <p:nvPr/>
        </p:nvSpPr>
        <p:spPr>
          <a:xfrm>
            <a:off x="3608327" y="3118355"/>
            <a:ext cx="1415772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5184984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8992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————————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5175992</a:t>
            </a:r>
            <a:endParaRPr lang="zh-CN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F4943E-6DCC-463E-AD51-3B2671EF353A}"/>
              </a:ext>
            </a:extLst>
          </p:cNvPr>
          <p:cNvSpPr txBox="1"/>
          <p:nvPr/>
        </p:nvSpPr>
        <p:spPr>
          <a:xfrm>
            <a:off x="6159605" y="3118355"/>
            <a:ext cx="2031325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5184984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8992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————————————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46623376128</a:t>
            </a:r>
            <a:endParaRPr lang="zh-CN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9BABB0-E504-4045-AA0A-DE09A47C814F}"/>
              </a:ext>
            </a:extLst>
          </p:cNvPr>
          <p:cNvSpPr txBox="1"/>
          <p:nvPr/>
        </p:nvSpPr>
        <p:spPr>
          <a:xfrm>
            <a:off x="9131883" y="3397107"/>
            <a:ext cx="2031325" cy="7078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576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8992)5184984</a:t>
            </a:r>
          </a:p>
        </p:txBody>
      </p:sp>
    </p:spTree>
    <p:extLst>
      <p:ext uri="{BB962C8B-B14F-4D97-AF65-F5344CB8AC3E}">
        <p14:creationId xmlns:p14="http://schemas.microsoft.com/office/powerpoint/2010/main" val="9795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3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708509" y="285231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大数输入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E74AC8-1E53-44D5-AF05-5D51D84B504A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大数存储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CE66D2-4CEF-4F87-B3FE-46738538D3E6}"/>
              </a:ext>
            </a:extLst>
          </p:cNvPr>
          <p:cNvSpPr txBox="1"/>
          <p:nvPr/>
        </p:nvSpPr>
        <p:spPr>
          <a:xfrm>
            <a:off x="708509" y="1127662"/>
            <a:ext cx="1032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使用字符数组读入数字，字符串长度即为数字位数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AFFB77C-A3D9-4F88-ACD2-6398E8B32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64319"/>
              </p:ext>
            </p:extLst>
          </p:nvPr>
        </p:nvGraphicFramePr>
        <p:xfrm>
          <a:off x="912792" y="1904071"/>
          <a:ext cx="10120030" cy="100034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012003">
                  <a:extLst>
                    <a:ext uri="{9D8B030D-6E8A-4147-A177-3AD203B41FA5}">
                      <a16:colId xmlns:a16="http://schemas.microsoft.com/office/drawing/2014/main" val="203638115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550679039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3011250935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20189046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00598650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66634647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1223758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466854381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9117073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19821166"/>
                    </a:ext>
                  </a:extLst>
                </a:gridCol>
              </a:tblGrid>
              <a:tr h="1000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43229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E6BCE38-7215-4315-83CF-882F1283E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92176"/>
              </p:ext>
            </p:extLst>
          </p:nvPr>
        </p:nvGraphicFramePr>
        <p:xfrm>
          <a:off x="912792" y="2627271"/>
          <a:ext cx="10120030" cy="10003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12003">
                  <a:extLst>
                    <a:ext uri="{9D8B030D-6E8A-4147-A177-3AD203B41FA5}">
                      <a16:colId xmlns:a16="http://schemas.microsoft.com/office/drawing/2014/main" val="203638115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550679039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3011250935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20189046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00598650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66634647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1223758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466854381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9117073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19821166"/>
                    </a:ext>
                  </a:extLst>
                </a:gridCol>
              </a:tblGrid>
              <a:tr h="1000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s[0]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s[1]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s[2]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s[3]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s[4]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s[5]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s[6]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s[7]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s[8]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s[9]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43229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F1C9380-9E61-42CD-B1E5-F961CBF8158C}"/>
              </a:ext>
            </a:extLst>
          </p:cNvPr>
          <p:cNvSpPr txBox="1"/>
          <p:nvPr/>
        </p:nvSpPr>
        <p:spPr>
          <a:xfrm>
            <a:off x="810650" y="3304448"/>
            <a:ext cx="726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获取数字长度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A7C316-F68A-482C-A316-07D4F1081747}"/>
              </a:ext>
            </a:extLst>
          </p:cNvPr>
          <p:cNvSpPr txBox="1"/>
          <p:nvPr/>
        </p:nvSpPr>
        <p:spPr>
          <a:xfrm>
            <a:off x="810650" y="5342158"/>
            <a:ext cx="380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将</a:t>
            </a:r>
            <a:r>
              <a:rPr lang="en-US" altLang="zh-CN" sz="3600" dirty="0">
                <a:solidFill>
                  <a:schemeClr val="bg1"/>
                </a:solidFill>
              </a:rPr>
              <a:t>s</a:t>
            </a:r>
            <a:r>
              <a:rPr lang="zh-CN" altLang="en-US" sz="3600" dirty="0">
                <a:solidFill>
                  <a:schemeClr val="bg1"/>
                </a:solidFill>
              </a:rPr>
              <a:t>数组倒序存储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0A5D2F-7529-4C04-AC7D-B46197963255}"/>
              </a:ext>
            </a:extLst>
          </p:cNvPr>
          <p:cNvSpPr txBox="1"/>
          <p:nvPr/>
        </p:nvSpPr>
        <p:spPr>
          <a:xfrm>
            <a:off x="905052" y="6031767"/>
            <a:ext cx="860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a.number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]=s[a.len-i-1]-'0';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9B22BB-6952-4BD7-B129-C778CBF075E9}"/>
              </a:ext>
            </a:extLst>
          </p:cNvPr>
          <p:cNvSpPr txBox="1"/>
          <p:nvPr/>
        </p:nvSpPr>
        <p:spPr>
          <a:xfrm>
            <a:off x="810650" y="3981625"/>
            <a:ext cx="788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清零防止运算时出错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8041BF-8CBD-4512-9322-4029EC1B785E}"/>
              </a:ext>
            </a:extLst>
          </p:cNvPr>
          <p:cNvSpPr/>
          <p:nvPr/>
        </p:nvSpPr>
        <p:spPr>
          <a:xfrm>
            <a:off x="905052" y="4652549"/>
            <a:ext cx="7697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3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(a.num,0,sizeof(</a:t>
            </a:r>
            <a:r>
              <a:rPr lang="en-US" altLang="zh-CN" sz="3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</a:t>
            </a:r>
            <a:r>
              <a:rPr lang="en-US" altLang="zh-CN" sz="3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7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15" grpId="0"/>
      <p:bldP spid="16" grpId="0"/>
      <p:bldP spid="2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708509" y="285231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大数输出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E74AC8-1E53-44D5-AF05-5D51D84B504A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大数存储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3C8C2E-2637-4F65-8444-9549E9DC9D46}"/>
              </a:ext>
            </a:extLst>
          </p:cNvPr>
          <p:cNvSpPr txBox="1"/>
          <p:nvPr/>
        </p:nvSpPr>
        <p:spPr>
          <a:xfrm>
            <a:off x="708509" y="1348167"/>
            <a:ext cx="91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输出十进制数时应先输出高位，后输出低位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EF942D2-8E60-4056-A42B-BEE82E48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25920"/>
              </p:ext>
            </p:extLst>
          </p:nvPr>
        </p:nvGraphicFramePr>
        <p:xfrm>
          <a:off x="1035985" y="5164569"/>
          <a:ext cx="10120030" cy="1000343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12003">
                  <a:extLst>
                    <a:ext uri="{9D8B030D-6E8A-4147-A177-3AD203B41FA5}">
                      <a16:colId xmlns:a16="http://schemas.microsoft.com/office/drawing/2014/main" val="203638115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550679039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3011250935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20189046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00598650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66634647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1223758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466854381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9117073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19821166"/>
                    </a:ext>
                  </a:extLst>
                </a:gridCol>
              </a:tblGrid>
              <a:tr h="1000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43229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F6BFD41-6C33-4BBF-A390-EB43162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2236"/>
              </p:ext>
            </p:extLst>
          </p:nvPr>
        </p:nvGraphicFramePr>
        <p:xfrm>
          <a:off x="1035985" y="5887769"/>
          <a:ext cx="10120030" cy="10003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12003">
                  <a:extLst>
                    <a:ext uri="{9D8B030D-6E8A-4147-A177-3AD203B41FA5}">
                      <a16:colId xmlns:a16="http://schemas.microsoft.com/office/drawing/2014/main" val="2036381150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550679039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3011250935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20189046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400598650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66634647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2012237582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466854381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91170737"/>
                    </a:ext>
                  </a:extLst>
                </a:gridCol>
                <a:gridCol w="1012003">
                  <a:extLst>
                    <a:ext uri="{9D8B030D-6E8A-4147-A177-3AD203B41FA5}">
                      <a16:colId xmlns:a16="http://schemas.microsoft.com/office/drawing/2014/main" val="119821166"/>
                    </a:ext>
                  </a:extLst>
                </a:gridCol>
              </a:tblGrid>
              <a:tr h="1000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a[7]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a[8]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a[9]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43229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8DCBF7B-797C-4935-B754-373E6B821768}"/>
              </a:ext>
            </a:extLst>
          </p:cNvPr>
          <p:cNvSpPr txBox="1"/>
          <p:nvPr/>
        </p:nvSpPr>
        <p:spPr>
          <a:xfrm>
            <a:off x="5583397" y="2228671"/>
            <a:ext cx="6478900" cy="107721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存储的最高位为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a.number</a:t>
            </a:r>
            <a:r>
              <a:rPr lang="en-US" altLang="zh-CN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[a.len-1]</a:t>
            </a:r>
            <a:endParaRPr lang="zh-CN" alt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B6AF69-E2C4-412D-BD61-F2AD20579AA1}"/>
              </a:ext>
            </a:extLst>
          </p:cNvPr>
          <p:cNvSpPr txBox="1"/>
          <p:nvPr/>
        </p:nvSpPr>
        <p:spPr>
          <a:xfrm>
            <a:off x="5583397" y="3556637"/>
            <a:ext cx="6478901" cy="95410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=a.len-1;i&gt;=0;i--)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a.number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A56617-2AEF-4549-9889-19B912DF1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2" y="2169376"/>
            <a:ext cx="4688230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4306087" y="175102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大数输入输出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E74AC8-1E53-44D5-AF05-5D51D84B504A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大数存储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830C11-4130-4E89-8B74-03856AD1C46B}"/>
              </a:ext>
            </a:extLst>
          </p:cNvPr>
          <p:cNvSpPr txBox="1"/>
          <p:nvPr/>
        </p:nvSpPr>
        <p:spPr>
          <a:xfrm>
            <a:off x="1899659" y="1699956"/>
            <a:ext cx="1415772" cy="4616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存储结构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D3536F-78DE-45EE-9D12-71E725DBFF30}"/>
              </a:ext>
            </a:extLst>
          </p:cNvPr>
          <p:cNvSpPr txBox="1"/>
          <p:nvPr/>
        </p:nvSpPr>
        <p:spPr>
          <a:xfrm>
            <a:off x="1899659" y="3866742"/>
            <a:ext cx="1415772" cy="4616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大数输入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116CAC-AB40-4E5E-980F-E4881C40C787}"/>
              </a:ext>
            </a:extLst>
          </p:cNvPr>
          <p:cNvSpPr txBox="1"/>
          <p:nvPr/>
        </p:nvSpPr>
        <p:spPr>
          <a:xfrm>
            <a:off x="1899659" y="5274820"/>
            <a:ext cx="1415772" cy="4616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大数输出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C296C-489F-4BF3-9541-A80180CF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548" y="976547"/>
            <a:ext cx="5614903" cy="57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21506</TotalTime>
  <Words>2972</Words>
  <Application>Microsoft Office PowerPoint</Application>
  <PresentationFormat>宽屏</PresentationFormat>
  <Paragraphs>640</Paragraphs>
  <Slides>59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华康俪金黑W8(P)</vt:lpstr>
      <vt:lpstr>微软雅黑</vt:lpstr>
      <vt:lpstr>微软雅黑 Light</vt:lpstr>
      <vt:lpstr>Arial</vt:lpstr>
      <vt:lpstr>Calibri</vt:lpstr>
      <vt:lpstr>Calibri Light</vt:lpstr>
      <vt:lpstr>Courier New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1-0428-3</dc:title>
  <dc:creator>Administrator</dc:creator>
  <cp:lastModifiedBy>Hongjia Sun</cp:lastModifiedBy>
  <cp:revision>314</cp:revision>
  <dcterms:created xsi:type="dcterms:W3CDTF">2015-09-10T08:54:23Z</dcterms:created>
  <dcterms:modified xsi:type="dcterms:W3CDTF">2019-01-09T05:16:56Z</dcterms:modified>
</cp:coreProperties>
</file>