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17" r:id="rId2"/>
    <p:sldId id="2945" r:id="rId3"/>
    <p:sldId id="2935" r:id="rId4"/>
    <p:sldId id="2967" r:id="rId5"/>
    <p:sldId id="3010" r:id="rId6"/>
    <p:sldId id="3037" r:id="rId7"/>
    <p:sldId id="3039" r:id="rId8"/>
    <p:sldId id="3035" r:id="rId9"/>
    <p:sldId id="3036" r:id="rId10"/>
    <p:sldId id="3038" r:id="rId11"/>
    <p:sldId id="259" r:id="rId12"/>
    <p:sldId id="3018" r:id="rId13"/>
    <p:sldId id="3040" r:id="rId14"/>
    <p:sldId id="3041" r:id="rId15"/>
    <p:sldId id="2975" r:id="rId16"/>
    <p:sldId id="3042" r:id="rId17"/>
    <p:sldId id="3043" r:id="rId18"/>
    <p:sldId id="3044" r:id="rId19"/>
    <p:sldId id="3045" r:id="rId20"/>
    <p:sldId id="3046" r:id="rId21"/>
    <p:sldId id="3047" r:id="rId22"/>
    <p:sldId id="3048" r:id="rId23"/>
    <p:sldId id="2980" r:id="rId24"/>
    <p:sldId id="3049" r:id="rId25"/>
    <p:sldId id="3050" r:id="rId26"/>
    <p:sldId id="2932"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Hongjia" initials="SH" lastIdx="2" clrIdx="0">
    <p:extLst>
      <p:ext uri="{19B8F6BF-5375-455C-9EA6-DF929625EA0E}">
        <p15:presenceInfo xmlns:p15="http://schemas.microsoft.com/office/powerpoint/2012/main" userId="8fa061568a910d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FF0035"/>
    <a:srgbClr val="D2DEEF"/>
    <a:srgbClr val="EFA842"/>
    <a:srgbClr val="FCECE8"/>
    <a:srgbClr val="F8D7CD"/>
    <a:srgbClr val="251FFF"/>
    <a:srgbClr val="0308AB"/>
    <a:srgbClr val="1B2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0" autoAdjust="0"/>
    <p:restoredTop sz="92625" autoAdjust="0"/>
  </p:normalViewPr>
  <p:slideViewPr>
    <p:cSldViewPr snapToGrid="0">
      <p:cViewPr varScale="1">
        <p:scale>
          <a:sx n="74" d="100"/>
          <a:sy n="74" d="100"/>
        </p:scale>
        <p:origin x="43" y="144"/>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notesViewPr>
    <p:cSldViewPr snapToGrid="0">
      <p:cViewPr varScale="1">
        <p:scale>
          <a:sx n="81" d="100"/>
          <a:sy n="81" d="100"/>
        </p:scale>
        <p:origin x="396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5276A-36CE-4A2E-838D-895E9F261640}"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49C0D-71EB-4443-BD60-0E991D75A6CF}" type="slidenum">
              <a:rPr lang="zh-CN" altLang="en-US" smtClean="0"/>
              <a:t>‹#›</a:t>
            </a:fld>
            <a:endParaRPr lang="zh-CN" altLang="en-US"/>
          </a:p>
        </p:txBody>
      </p:sp>
    </p:spTree>
    <p:extLst>
      <p:ext uri="{BB962C8B-B14F-4D97-AF65-F5344CB8AC3E}">
        <p14:creationId xmlns:p14="http://schemas.microsoft.com/office/powerpoint/2010/main" val="41247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498171-817B-4180-B28D-C63164A45581}" type="slidenum">
              <a:rPr lang="zh-CN" altLang="en-US" smtClean="0"/>
              <a:t>1</a:t>
            </a:fld>
            <a:endParaRPr lang="zh-CN" altLang="en-US"/>
          </a:p>
        </p:txBody>
      </p:sp>
    </p:spTree>
    <p:extLst>
      <p:ext uri="{BB962C8B-B14F-4D97-AF65-F5344CB8AC3E}">
        <p14:creationId xmlns:p14="http://schemas.microsoft.com/office/powerpoint/2010/main" val="1849886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E10198-8E0D-48A3-8BE9-194ADB0C3967}" type="slidenum">
              <a:rPr lang="zh-CN" altLang="en-US" smtClean="0"/>
              <a:t>10</a:t>
            </a:fld>
            <a:endParaRPr lang="zh-CN" altLang="en-US"/>
          </a:p>
        </p:txBody>
      </p:sp>
    </p:spTree>
    <p:extLst>
      <p:ext uri="{BB962C8B-B14F-4D97-AF65-F5344CB8AC3E}">
        <p14:creationId xmlns:p14="http://schemas.microsoft.com/office/powerpoint/2010/main" val="236966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E10198-8E0D-48A3-8BE9-194ADB0C3967}" type="slidenum">
              <a:rPr lang="zh-CN" altLang="en-US" smtClean="0"/>
              <a:t>11</a:t>
            </a:fld>
            <a:endParaRPr lang="zh-CN" altLang="en-US"/>
          </a:p>
        </p:txBody>
      </p:sp>
    </p:spTree>
    <p:extLst>
      <p:ext uri="{BB962C8B-B14F-4D97-AF65-F5344CB8AC3E}">
        <p14:creationId xmlns:p14="http://schemas.microsoft.com/office/powerpoint/2010/main" val="81994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12</a:t>
            </a:fld>
            <a:endParaRPr lang="zh-CN" altLang="en-US"/>
          </a:p>
        </p:txBody>
      </p:sp>
    </p:spTree>
    <p:extLst>
      <p:ext uri="{BB962C8B-B14F-4D97-AF65-F5344CB8AC3E}">
        <p14:creationId xmlns:p14="http://schemas.microsoft.com/office/powerpoint/2010/main" val="46628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13</a:t>
            </a:fld>
            <a:endParaRPr lang="zh-CN" altLang="en-US"/>
          </a:p>
        </p:txBody>
      </p:sp>
    </p:spTree>
    <p:extLst>
      <p:ext uri="{BB962C8B-B14F-4D97-AF65-F5344CB8AC3E}">
        <p14:creationId xmlns:p14="http://schemas.microsoft.com/office/powerpoint/2010/main" val="2452574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E10198-8E0D-48A3-8BE9-194ADB0C3967}" type="slidenum">
              <a:rPr lang="zh-CN" altLang="en-US" smtClean="0"/>
              <a:t>14</a:t>
            </a:fld>
            <a:endParaRPr lang="zh-CN" altLang="en-US"/>
          </a:p>
        </p:txBody>
      </p:sp>
    </p:spTree>
    <p:extLst>
      <p:ext uri="{BB962C8B-B14F-4D97-AF65-F5344CB8AC3E}">
        <p14:creationId xmlns:p14="http://schemas.microsoft.com/office/powerpoint/2010/main" val="3600426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E10198-8E0D-48A3-8BE9-194ADB0C3967}" type="slidenum">
              <a:rPr lang="zh-CN" altLang="en-US" smtClean="0"/>
              <a:t>15</a:t>
            </a:fld>
            <a:endParaRPr lang="zh-CN" altLang="en-US"/>
          </a:p>
        </p:txBody>
      </p:sp>
    </p:spTree>
    <p:extLst>
      <p:ext uri="{BB962C8B-B14F-4D97-AF65-F5344CB8AC3E}">
        <p14:creationId xmlns:p14="http://schemas.microsoft.com/office/powerpoint/2010/main" val="115112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16</a:t>
            </a:fld>
            <a:endParaRPr lang="zh-CN" altLang="en-US"/>
          </a:p>
        </p:txBody>
      </p:sp>
    </p:spTree>
    <p:extLst>
      <p:ext uri="{BB962C8B-B14F-4D97-AF65-F5344CB8AC3E}">
        <p14:creationId xmlns:p14="http://schemas.microsoft.com/office/powerpoint/2010/main" val="119211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17</a:t>
            </a:fld>
            <a:endParaRPr lang="zh-CN" altLang="en-US"/>
          </a:p>
        </p:txBody>
      </p:sp>
    </p:spTree>
    <p:extLst>
      <p:ext uri="{BB962C8B-B14F-4D97-AF65-F5344CB8AC3E}">
        <p14:creationId xmlns:p14="http://schemas.microsoft.com/office/powerpoint/2010/main" val="2348756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18</a:t>
            </a:fld>
            <a:endParaRPr lang="zh-CN" altLang="en-US"/>
          </a:p>
        </p:txBody>
      </p:sp>
    </p:spTree>
    <p:extLst>
      <p:ext uri="{BB962C8B-B14F-4D97-AF65-F5344CB8AC3E}">
        <p14:creationId xmlns:p14="http://schemas.microsoft.com/office/powerpoint/2010/main" val="63555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19</a:t>
            </a:fld>
            <a:endParaRPr lang="zh-CN" altLang="en-US"/>
          </a:p>
        </p:txBody>
      </p:sp>
    </p:spTree>
    <p:extLst>
      <p:ext uri="{BB962C8B-B14F-4D97-AF65-F5344CB8AC3E}">
        <p14:creationId xmlns:p14="http://schemas.microsoft.com/office/powerpoint/2010/main" val="81581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E10198-8E0D-48A3-8BE9-194ADB0C3967}" type="slidenum">
              <a:rPr lang="zh-CN" altLang="en-US" smtClean="0"/>
              <a:t>2</a:t>
            </a:fld>
            <a:endParaRPr lang="zh-CN" altLang="en-US"/>
          </a:p>
        </p:txBody>
      </p:sp>
    </p:spTree>
    <p:extLst>
      <p:ext uri="{BB962C8B-B14F-4D97-AF65-F5344CB8AC3E}">
        <p14:creationId xmlns:p14="http://schemas.microsoft.com/office/powerpoint/2010/main" val="2531347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20</a:t>
            </a:fld>
            <a:endParaRPr lang="zh-CN" altLang="en-US"/>
          </a:p>
        </p:txBody>
      </p:sp>
    </p:spTree>
    <p:extLst>
      <p:ext uri="{BB962C8B-B14F-4D97-AF65-F5344CB8AC3E}">
        <p14:creationId xmlns:p14="http://schemas.microsoft.com/office/powerpoint/2010/main" val="2637693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21</a:t>
            </a:fld>
            <a:endParaRPr lang="zh-CN" altLang="en-US"/>
          </a:p>
        </p:txBody>
      </p:sp>
    </p:spTree>
    <p:extLst>
      <p:ext uri="{BB962C8B-B14F-4D97-AF65-F5344CB8AC3E}">
        <p14:creationId xmlns:p14="http://schemas.microsoft.com/office/powerpoint/2010/main" val="1045641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E10198-8E0D-48A3-8BE9-194ADB0C3967}" type="slidenum">
              <a:rPr lang="zh-CN" altLang="en-US" smtClean="0"/>
              <a:t>22</a:t>
            </a:fld>
            <a:endParaRPr lang="zh-CN" altLang="en-US"/>
          </a:p>
        </p:txBody>
      </p:sp>
    </p:spTree>
    <p:extLst>
      <p:ext uri="{BB962C8B-B14F-4D97-AF65-F5344CB8AC3E}">
        <p14:creationId xmlns:p14="http://schemas.microsoft.com/office/powerpoint/2010/main" val="142947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E10198-8E0D-48A3-8BE9-194ADB0C3967}" type="slidenum">
              <a:rPr lang="zh-CN" altLang="en-US" smtClean="0"/>
              <a:t>23</a:t>
            </a:fld>
            <a:endParaRPr lang="zh-CN" altLang="en-US"/>
          </a:p>
        </p:txBody>
      </p:sp>
    </p:spTree>
    <p:extLst>
      <p:ext uri="{BB962C8B-B14F-4D97-AF65-F5344CB8AC3E}">
        <p14:creationId xmlns:p14="http://schemas.microsoft.com/office/powerpoint/2010/main" val="148914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24</a:t>
            </a:fld>
            <a:endParaRPr lang="zh-CN" altLang="en-US"/>
          </a:p>
        </p:txBody>
      </p:sp>
    </p:spTree>
    <p:extLst>
      <p:ext uri="{BB962C8B-B14F-4D97-AF65-F5344CB8AC3E}">
        <p14:creationId xmlns:p14="http://schemas.microsoft.com/office/powerpoint/2010/main" val="1131014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25</a:t>
            </a:fld>
            <a:endParaRPr lang="zh-CN" altLang="en-US"/>
          </a:p>
        </p:txBody>
      </p:sp>
    </p:spTree>
    <p:extLst>
      <p:ext uri="{BB962C8B-B14F-4D97-AF65-F5344CB8AC3E}">
        <p14:creationId xmlns:p14="http://schemas.microsoft.com/office/powerpoint/2010/main" val="3390284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498171-817B-4180-B28D-C63164A45581}" type="slidenum">
              <a:rPr lang="zh-CN" altLang="en-US" smtClean="0"/>
              <a:t>26</a:t>
            </a:fld>
            <a:endParaRPr lang="zh-CN" altLang="en-US"/>
          </a:p>
        </p:txBody>
      </p:sp>
    </p:spTree>
    <p:extLst>
      <p:ext uri="{BB962C8B-B14F-4D97-AF65-F5344CB8AC3E}">
        <p14:creationId xmlns:p14="http://schemas.microsoft.com/office/powerpoint/2010/main" val="306442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E10198-8E0D-48A3-8BE9-194ADB0C3967}" type="slidenum">
              <a:rPr lang="zh-CN" altLang="en-US" smtClean="0"/>
              <a:t>3</a:t>
            </a:fld>
            <a:endParaRPr lang="zh-CN" altLang="en-US"/>
          </a:p>
        </p:txBody>
      </p:sp>
    </p:spTree>
    <p:extLst>
      <p:ext uri="{BB962C8B-B14F-4D97-AF65-F5344CB8AC3E}">
        <p14:creationId xmlns:p14="http://schemas.microsoft.com/office/powerpoint/2010/main" val="209856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4</a:t>
            </a:fld>
            <a:endParaRPr lang="zh-CN" altLang="en-US"/>
          </a:p>
        </p:txBody>
      </p:sp>
    </p:spTree>
    <p:extLst>
      <p:ext uri="{BB962C8B-B14F-4D97-AF65-F5344CB8AC3E}">
        <p14:creationId xmlns:p14="http://schemas.microsoft.com/office/powerpoint/2010/main" val="3157457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5</a:t>
            </a:fld>
            <a:endParaRPr lang="zh-CN" altLang="en-US"/>
          </a:p>
        </p:txBody>
      </p:sp>
    </p:spTree>
    <p:extLst>
      <p:ext uri="{BB962C8B-B14F-4D97-AF65-F5344CB8AC3E}">
        <p14:creationId xmlns:p14="http://schemas.microsoft.com/office/powerpoint/2010/main" val="149631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6</a:t>
            </a:fld>
            <a:endParaRPr lang="zh-CN" altLang="en-US"/>
          </a:p>
        </p:txBody>
      </p:sp>
    </p:spTree>
    <p:extLst>
      <p:ext uri="{BB962C8B-B14F-4D97-AF65-F5344CB8AC3E}">
        <p14:creationId xmlns:p14="http://schemas.microsoft.com/office/powerpoint/2010/main" val="188101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749C0D-71EB-4443-BD60-0E991D75A6CF}" type="slidenum">
              <a:rPr lang="zh-CN" altLang="en-US" smtClean="0"/>
              <a:t>7</a:t>
            </a:fld>
            <a:endParaRPr lang="zh-CN" altLang="en-US"/>
          </a:p>
        </p:txBody>
      </p:sp>
    </p:spTree>
    <p:extLst>
      <p:ext uri="{BB962C8B-B14F-4D97-AF65-F5344CB8AC3E}">
        <p14:creationId xmlns:p14="http://schemas.microsoft.com/office/powerpoint/2010/main" val="153354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8</a:t>
            </a:fld>
            <a:endParaRPr lang="zh-CN" altLang="en-US"/>
          </a:p>
        </p:txBody>
      </p:sp>
    </p:spTree>
    <p:extLst>
      <p:ext uri="{BB962C8B-B14F-4D97-AF65-F5344CB8AC3E}">
        <p14:creationId xmlns:p14="http://schemas.microsoft.com/office/powerpoint/2010/main" val="2842104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749C0D-71EB-4443-BD60-0E991D75A6CF}" type="slidenum">
              <a:rPr lang="zh-CN" altLang="en-US" smtClean="0"/>
              <a:t>9</a:t>
            </a:fld>
            <a:endParaRPr lang="zh-CN" altLang="en-US"/>
          </a:p>
        </p:txBody>
      </p:sp>
    </p:spTree>
    <p:extLst>
      <p:ext uri="{BB962C8B-B14F-4D97-AF65-F5344CB8AC3E}">
        <p14:creationId xmlns:p14="http://schemas.microsoft.com/office/powerpoint/2010/main" val="39516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292192610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313776778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150373927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01533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335201586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24345097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306525258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327347175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9962899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174673211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336306975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AD6DC6-CFAF-419C-AE79-A913B3A3EC37}"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259481823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D6DC6-CFAF-419C-AE79-A913B3A3EC37}" type="datetimeFigureOut">
              <a:rPr lang="zh-CN" altLang="en-US" smtClean="0"/>
              <a:t>2019/1/14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6E463-0303-4859-84D9-D91BFB1C9BDF}" type="slidenum">
              <a:rPr lang="zh-CN" altLang="en-US" smtClean="0"/>
              <a:t>‹#›</a:t>
            </a:fld>
            <a:endParaRPr lang="zh-CN" altLang="en-US"/>
          </a:p>
        </p:txBody>
      </p:sp>
    </p:spTree>
    <p:extLst>
      <p:ext uri="{BB962C8B-B14F-4D97-AF65-F5344CB8AC3E}">
        <p14:creationId xmlns:p14="http://schemas.microsoft.com/office/powerpoint/2010/main" val="839549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2.png"/><Relationship Id="rId5" Type="http://schemas.openxmlformats.org/officeDocument/2006/relationships/tags" Target="../tags/tag6.xml"/><Relationship Id="rId10"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3.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slide" Target="slide15.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slide" Target="slide15.xm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slide" Target="slide15.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3.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slide" Target="slide15.xml"/><Relationship Id="rId4" Type="http://schemas.openxmlformats.org/officeDocument/2006/relationships/slide" Target="slide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2.png"/><Relationship Id="rId5" Type="http://schemas.openxmlformats.org/officeDocument/2006/relationships/tags" Target="../tags/tag14.xml"/><Relationship Id="rId10" Type="http://schemas.openxmlformats.org/officeDocument/2006/relationships/notesSlide" Target="../notesSlides/notesSlide26.xml"/><Relationship Id="rId4" Type="http://schemas.openxmlformats.org/officeDocument/2006/relationships/tags" Target="../tags/tag13.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PA_直接连接符 6">
            <a:extLst>
              <a:ext uri="{FF2B5EF4-FFF2-40B4-BE49-F238E27FC236}">
                <a16:creationId xmlns:a16="http://schemas.microsoft.com/office/drawing/2014/main" id="{C96A3E44-F1E6-416C-9A12-DAAFD868E5E3}"/>
              </a:ext>
            </a:extLst>
          </p:cNvPr>
          <p:cNvCxnSpPr/>
          <p:nvPr>
            <p:custDataLst>
              <p:tags r:id="rId1"/>
            </p:custDataLst>
          </p:nvPr>
        </p:nvCxnSpPr>
        <p:spPr>
          <a:xfrm flipV="1">
            <a:off x="1245783" y="4873269"/>
            <a:ext cx="1217088" cy="1296507"/>
          </a:xfrm>
          <a:prstGeom prst="line">
            <a:avLst/>
          </a:prstGeom>
          <a:ln w="38100">
            <a:gradFill>
              <a:gsLst>
                <a:gs pos="1000">
                  <a:schemeClr val="bg1">
                    <a:lumMod val="95000"/>
                    <a:alpha val="70000"/>
                  </a:schemeClr>
                </a:gs>
                <a:gs pos="100000">
                  <a:schemeClr val="bg1">
                    <a:lumMod val="95000"/>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6" name="PA_直接连接符 8">
            <a:extLst>
              <a:ext uri="{FF2B5EF4-FFF2-40B4-BE49-F238E27FC236}">
                <a16:creationId xmlns:a16="http://schemas.microsoft.com/office/drawing/2014/main" id="{A2534B9D-82D1-43FB-A646-E97557871642}"/>
              </a:ext>
            </a:extLst>
          </p:cNvPr>
          <p:cNvCxnSpPr/>
          <p:nvPr>
            <p:custDataLst>
              <p:tags r:id="rId2"/>
            </p:custDataLst>
          </p:nvPr>
        </p:nvCxnSpPr>
        <p:spPr>
          <a:xfrm flipV="1">
            <a:off x="1294250" y="-4182"/>
            <a:ext cx="1217394" cy="1296833"/>
          </a:xfrm>
          <a:prstGeom prst="line">
            <a:avLst/>
          </a:prstGeom>
          <a:ln w="38100">
            <a:gradFill>
              <a:gsLst>
                <a:gs pos="1000">
                  <a:schemeClr val="bg1">
                    <a:lumMod val="95000"/>
                    <a:alpha val="70000"/>
                  </a:schemeClr>
                </a:gs>
                <a:gs pos="100000">
                  <a:schemeClr val="bg1">
                    <a:lumMod val="95000"/>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7" name="PA_任意多边形 7">
            <a:extLst>
              <a:ext uri="{FF2B5EF4-FFF2-40B4-BE49-F238E27FC236}">
                <a16:creationId xmlns:a16="http://schemas.microsoft.com/office/drawing/2014/main" id="{63E146F8-D9A6-483B-BA10-F916A7A6A2A2}"/>
              </a:ext>
            </a:extLst>
          </p:cNvPr>
          <p:cNvSpPr/>
          <p:nvPr>
            <p:custDataLst>
              <p:tags r:id="rId3"/>
            </p:custDataLst>
          </p:nvPr>
        </p:nvSpPr>
        <p:spPr>
          <a:xfrm>
            <a:off x="28135" y="1955247"/>
            <a:ext cx="12168554" cy="2658962"/>
          </a:xfrm>
          <a:custGeom>
            <a:avLst/>
            <a:gdLst>
              <a:gd name="connsiteX0" fmla="*/ 0 w 12168554"/>
              <a:gd name="connsiteY0" fmla="*/ 168975 h 2658962"/>
              <a:gd name="connsiteX1" fmla="*/ 590843 w 12168554"/>
              <a:gd name="connsiteY1" fmla="*/ 2518279 h 2658962"/>
              <a:gd name="connsiteX2" fmla="*/ 1280160 w 12168554"/>
              <a:gd name="connsiteY2" fmla="*/ 126771 h 2658962"/>
              <a:gd name="connsiteX3" fmla="*/ 1786597 w 12168554"/>
              <a:gd name="connsiteY3" fmla="*/ 2546415 h 2658962"/>
              <a:gd name="connsiteX4" fmla="*/ 2489982 w 12168554"/>
              <a:gd name="connsiteY4" fmla="*/ 98636 h 2658962"/>
              <a:gd name="connsiteX5" fmla="*/ 3024554 w 12168554"/>
              <a:gd name="connsiteY5" fmla="*/ 2574550 h 2658962"/>
              <a:gd name="connsiteX6" fmla="*/ 3826413 w 12168554"/>
              <a:gd name="connsiteY6" fmla="*/ 42365 h 2658962"/>
              <a:gd name="connsiteX7" fmla="*/ 4557933 w 12168554"/>
              <a:gd name="connsiteY7" fmla="*/ 2560482 h 2658962"/>
              <a:gd name="connsiteX8" fmla="*/ 5514536 w 12168554"/>
              <a:gd name="connsiteY8" fmla="*/ 28298 h 2658962"/>
              <a:gd name="connsiteX9" fmla="*/ 6850967 w 12168554"/>
              <a:gd name="connsiteY9" fmla="*/ 2546415 h 2658962"/>
              <a:gd name="connsiteX10" fmla="*/ 7709096 w 12168554"/>
              <a:gd name="connsiteY10" fmla="*/ 98636 h 2658962"/>
              <a:gd name="connsiteX11" fmla="*/ 8342142 w 12168554"/>
              <a:gd name="connsiteY11" fmla="*/ 2518279 h 2658962"/>
              <a:gd name="connsiteX12" fmla="*/ 9256542 w 12168554"/>
              <a:gd name="connsiteY12" fmla="*/ 162 h 2658962"/>
              <a:gd name="connsiteX13" fmla="*/ 10128739 w 12168554"/>
              <a:gd name="connsiteY13" fmla="*/ 2658956 h 2658962"/>
              <a:gd name="connsiteX14" fmla="*/ 10860259 w 12168554"/>
              <a:gd name="connsiteY14" fmla="*/ 28298 h 2658962"/>
              <a:gd name="connsiteX15" fmla="*/ 11507373 w 12168554"/>
              <a:gd name="connsiteY15" fmla="*/ 2602685 h 2658962"/>
              <a:gd name="connsiteX16" fmla="*/ 12168554 w 12168554"/>
              <a:gd name="connsiteY16" fmla="*/ 112704 h 2658962"/>
              <a:gd name="connsiteX17" fmla="*/ 12168554 w 12168554"/>
              <a:gd name="connsiteY17" fmla="*/ 112704 h 265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68554" h="2658962">
                <a:moveTo>
                  <a:pt x="0" y="168975"/>
                </a:moveTo>
                <a:cubicBezTo>
                  <a:pt x="188741" y="1347144"/>
                  <a:pt x="377483" y="2525313"/>
                  <a:pt x="590843" y="2518279"/>
                </a:cubicBezTo>
                <a:cubicBezTo>
                  <a:pt x="804203" y="2511245"/>
                  <a:pt x="1080868" y="122082"/>
                  <a:pt x="1280160" y="126771"/>
                </a:cubicBezTo>
                <a:cubicBezTo>
                  <a:pt x="1479452" y="131460"/>
                  <a:pt x="1584960" y="2551104"/>
                  <a:pt x="1786597" y="2546415"/>
                </a:cubicBezTo>
                <a:cubicBezTo>
                  <a:pt x="1988234" y="2541726"/>
                  <a:pt x="2283656" y="93947"/>
                  <a:pt x="2489982" y="98636"/>
                </a:cubicBezTo>
                <a:cubicBezTo>
                  <a:pt x="2696308" y="103325"/>
                  <a:pt x="2801816" y="2583928"/>
                  <a:pt x="3024554" y="2574550"/>
                </a:cubicBezTo>
                <a:cubicBezTo>
                  <a:pt x="3247292" y="2565172"/>
                  <a:pt x="3570850" y="44710"/>
                  <a:pt x="3826413" y="42365"/>
                </a:cubicBezTo>
                <a:cubicBezTo>
                  <a:pt x="4081976" y="40020"/>
                  <a:pt x="4276579" y="2562826"/>
                  <a:pt x="4557933" y="2560482"/>
                </a:cubicBezTo>
                <a:cubicBezTo>
                  <a:pt x="4839287" y="2558138"/>
                  <a:pt x="5132364" y="30642"/>
                  <a:pt x="5514536" y="28298"/>
                </a:cubicBezTo>
                <a:cubicBezTo>
                  <a:pt x="5896708" y="25954"/>
                  <a:pt x="6485207" y="2534692"/>
                  <a:pt x="6850967" y="2546415"/>
                </a:cubicBezTo>
                <a:cubicBezTo>
                  <a:pt x="7216727" y="2558138"/>
                  <a:pt x="7460567" y="103325"/>
                  <a:pt x="7709096" y="98636"/>
                </a:cubicBezTo>
                <a:cubicBezTo>
                  <a:pt x="7957625" y="93947"/>
                  <a:pt x="8084234" y="2534691"/>
                  <a:pt x="8342142" y="2518279"/>
                </a:cubicBezTo>
                <a:cubicBezTo>
                  <a:pt x="8600050" y="2501867"/>
                  <a:pt x="8958776" y="-23284"/>
                  <a:pt x="9256542" y="162"/>
                </a:cubicBezTo>
                <a:cubicBezTo>
                  <a:pt x="9554308" y="23608"/>
                  <a:pt x="9861453" y="2654267"/>
                  <a:pt x="10128739" y="2658956"/>
                </a:cubicBezTo>
                <a:cubicBezTo>
                  <a:pt x="10396025" y="2663645"/>
                  <a:pt x="10630487" y="37676"/>
                  <a:pt x="10860259" y="28298"/>
                </a:cubicBezTo>
                <a:cubicBezTo>
                  <a:pt x="11090031" y="18920"/>
                  <a:pt x="11289324" y="2588617"/>
                  <a:pt x="11507373" y="2602685"/>
                </a:cubicBezTo>
                <a:cubicBezTo>
                  <a:pt x="11725422" y="2616753"/>
                  <a:pt x="12168554" y="112704"/>
                  <a:pt x="12168554" y="112704"/>
                </a:cubicBezTo>
                <a:lnTo>
                  <a:pt x="12168554" y="112704"/>
                </a:lnTo>
              </a:path>
            </a:pathLst>
          </a:custGeom>
          <a:noFill/>
          <a:ln>
            <a:gradFill>
              <a:gsLst>
                <a:gs pos="0">
                  <a:schemeClr val="bg1">
                    <a:lumMod val="50000"/>
                    <a:alpha val="10000"/>
                  </a:schemeClr>
                </a:gs>
                <a:gs pos="42000">
                  <a:schemeClr val="bg1">
                    <a:lumMod val="0"/>
                    <a:lumOff val="100000"/>
                    <a:alpha val="15000"/>
                  </a:schemeClr>
                </a:gs>
                <a:gs pos="76000">
                  <a:schemeClr val="bg1">
                    <a:lumMod val="50000"/>
                    <a:alpha val="10000"/>
                  </a:schemeClr>
                </a:gs>
                <a:gs pos="100000">
                  <a:schemeClr val="bg1">
                    <a:lumMod val="0"/>
                    <a:lumOff val="100000"/>
                    <a:alpha val="15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_椭圆 10">
            <a:extLst>
              <a:ext uri="{FF2B5EF4-FFF2-40B4-BE49-F238E27FC236}">
                <a16:creationId xmlns:a16="http://schemas.microsoft.com/office/drawing/2014/main" id="{B859770C-A8C7-43B5-84F6-2DA7A986154A}"/>
              </a:ext>
            </a:extLst>
          </p:cNvPr>
          <p:cNvSpPr/>
          <p:nvPr>
            <p:custDataLst>
              <p:tags r:id="rId4"/>
            </p:custDataLst>
          </p:nvPr>
        </p:nvSpPr>
        <p:spPr>
          <a:xfrm>
            <a:off x="2822949" y="155949"/>
            <a:ext cx="6546101" cy="6546101"/>
          </a:xfrm>
          <a:prstGeom prst="ellipse">
            <a:avLst/>
          </a:prstGeom>
          <a:noFill/>
          <a:ln w="76200">
            <a:gradFill>
              <a:gsLst>
                <a:gs pos="0">
                  <a:schemeClr val="bg1"/>
                </a:gs>
                <a:gs pos="56000">
                  <a:schemeClr val="bg1">
                    <a:lumMod val="0"/>
                    <a:lumOff val="100000"/>
                    <a:alpha val="10000"/>
                  </a:schemeClr>
                </a:gs>
                <a:gs pos="100000">
                  <a:schemeClr val="bg1">
                    <a:alpha val="0"/>
                    <a:lumMod val="0"/>
                  </a:schemeClr>
                </a:gs>
              </a:gsLst>
              <a:lin ang="27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文本框 11">
            <a:extLst>
              <a:ext uri="{FF2B5EF4-FFF2-40B4-BE49-F238E27FC236}">
                <a16:creationId xmlns:a16="http://schemas.microsoft.com/office/drawing/2014/main" id="{F80DA0B7-0DC0-4B9F-97DA-842DF1BDFF5B}"/>
              </a:ext>
            </a:extLst>
          </p:cNvPr>
          <p:cNvSpPr txBox="1"/>
          <p:nvPr>
            <p:custDataLst>
              <p:tags r:id="rId5"/>
            </p:custDataLst>
          </p:nvPr>
        </p:nvSpPr>
        <p:spPr>
          <a:xfrm>
            <a:off x="2253931" y="2785316"/>
            <a:ext cx="8157504" cy="1046440"/>
          </a:xfrm>
          <a:prstGeom prst="rect">
            <a:avLst/>
          </a:prstGeom>
          <a:noFill/>
        </p:spPr>
        <p:txBody>
          <a:bodyPr wrap="square" rtlCol="0">
            <a:spAutoFit/>
          </a:bodyPr>
          <a:lstStyle/>
          <a:p>
            <a:pPr algn="ctr"/>
            <a:r>
              <a:rPr lang="zh-CN" altLang="en-US" sz="6200" spc="300" dirty="0">
                <a:solidFill>
                  <a:schemeClr val="bg1"/>
                </a:solidFill>
                <a:latin typeface="华康俪金黑W8(P)" panose="020B0800000000000000" pitchFamily="34" charset="-122"/>
                <a:ea typeface="华康俪金黑W8(P)" panose="020B0800000000000000" pitchFamily="34" charset="-122"/>
              </a:rPr>
              <a:t>动态规划</a:t>
            </a:r>
          </a:p>
        </p:txBody>
      </p:sp>
      <p:cxnSp>
        <p:nvCxnSpPr>
          <p:cNvPr id="26" name="PA_直接连接符 13">
            <a:extLst>
              <a:ext uri="{FF2B5EF4-FFF2-40B4-BE49-F238E27FC236}">
                <a16:creationId xmlns:a16="http://schemas.microsoft.com/office/drawing/2014/main" id="{290DBF59-7C66-444D-A13C-AC48565EAA8C}"/>
              </a:ext>
            </a:extLst>
          </p:cNvPr>
          <p:cNvCxnSpPr/>
          <p:nvPr>
            <p:custDataLst>
              <p:tags r:id="rId6"/>
            </p:custDataLst>
          </p:nvPr>
        </p:nvCxnSpPr>
        <p:spPr>
          <a:xfrm flipV="1">
            <a:off x="8800805" y="4962550"/>
            <a:ext cx="1217088" cy="1296507"/>
          </a:xfrm>
          <a:prstGeom prst="line">
            <a:avLst/>
          </a:prstGeom>
          <a:ln w="38100">
            <a:gradFill>
              <a:gsLst>
                <a:gs pos="1000">
                  <a:schemeClr val="bg1">
                    <a:lumMod val="95000"/>
                    <a:alpha val="70000"/>
                  </a:schemeClr>
                </a:gs>
                <a:gs pos="100000">
                  <a:schemeClr val="bg1">
                    <a:lumMod val="95000"/>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 name="PA_直接连接符 14">
            <a:extLst>
              <a:ext uri="{FF2B5EF4-FFF2-40B4-BE49-F238E27FC236}">
                <a16:creationId xmlns:a16="http://schemas.microsoft.com/office/drawing/2014/main" id="{13811BE8-5043-4AB3-96F8-9F1C6CAF1234}"/>
              </a:ext>
            </a:extLst>
          </p:cNvPr>
          <p:cNvCxnSpPr/>
          <p:nvPr>
            <p:custDataLst>
              <p:tags r:id="rId7"/>
            </p:custDataLst>
          </p:nvPr>
        </p:nvCxnSpPr>
        <p:spPr>
          <a:xfrm>
            <a:off x="1261181" y="2645939"/>
            <a:ext cx="7893293" cy="0"/>
          </a:xfrm>
          <a:prstGeom prst="line">
            <a:avLst/>
          </a:prstGeom>
          <a:ln w="31750">
            <a:gradFill>
              <a:gsLst>
                <a:gs pos="0">
                  <a:schemeClr val="bg1">
                    <a:lumMod val="0"/>
                  </a:schemeClr>
                </a:gs>
                <a:gs pos="42000">
                  <a:srgbClr val="FFFFFF">
                    <a:lumMod val="49000"/>
                  </a:srgbClr>
                </a:gs>
                <a:gs pos="22000">
                  <a:schemeClr val="bg1">
                    <a:lumMod val="0"/>
                    <a:lumOff val="100000"/>
                  </a:schemeClr>
                </a:gs>
                <a:gs pos="73000">
                  <a:schemeClr val="bg1">
                    <a:alpha val="52000"/>
                  </a:schemeClr>
                </a:gs>
                <a:gs pos="100000">
                  <a:schemeClr val="bg1">
                    <a:lumMod val="0"/>
                    <a:alpha val="40000"/>
                  </a:schemeClr>
                </a:gs>
              </a:gsLst>
              <a:lin ang="0" scaled="0"/>
              <a:tileRect/>
            </a:gradFill>
          </a:ln>
          <a:effectLst/>
        </p:spPr>
        <p:style>
          <a:lnRef idx="1">
            <a:schemeClr val="accent1"/>
          </a:lnRef>
          <a:fillRef idx="0">
            <a:schemeClr val="accent1"/>
          </a:fillRef>
          <a:effectRef idx="0">
            <a:schemeClr val="accent1"/>
          </a:effectRef>
          <a:fontRef idx="minor">
            <a:schemeClr val="tx1"/>
          </a:fontRef>
        </p:style>
      </p:cxnSp>
      <p:cxnSp>
        <p:nvCxnSpPr>
          <p:cNvPr id="28" name="PA_直接连接符 15">
            <a:extLst>
              <a:ext uri="{FF2B5EF4-FFF2-40B4-BE49-F238E27FC236}">
                <a16:creationId xmlns:a16="http://schemas.microsoft.com/office/drawing/2014/main" id="{A64CC333-8A5D-4371-BAEC-E99FCEB69CF7}"/>
              </a:ext>
            </a:extLst>
          </p:cNvPr>
          <p:cNvCxnSpPr/>
          <p:nvPr>
            <p:custDataLst>
              <p:tags r:id="rId8"/>
            </p:custDataLst>
          </p:nvPr>
        </p:nvCxnSpPr>
        <p:spPr>
          <a:xfrm flipH="1">
            <a:off x="3713135" y="3975798"/>
            <a:ext cx="7893293" cy="0"/>
          </a:xfrm>
          <a:prstGeom prst="line">
            <a:avLst/>
          </a:prstGeom>
          <a:ln w="31750">
            <a:gradFill>
              <a:gsLst>
                <a:gs pos="0">
                  <a:schemeClr val="bg1">
                    <a:lumMod val="0"/>
                  </a:schemeClr>
                </a:gs>
                <a:gs pos="42000">
                  <a:srgbClr val="FFFFFF">
                    <a:lumMod val="49000"/>
                  </a:srgbClr>
                </a:gs>
                <a:gs pos="22000">
                  <a:schemeClr val="bg1">
                    <a:lumMod val="0"/>
                    <a:lumOff val="100000"/>
                  </a:schemeClr>
                </a:gs>
                <a:gs pos="73000">
                  <a:schemeClr val="bg1">
                    <a:alpha val="52000"/>
                  </a:schemeClr>
                </a:gs>
                <a:gs pos="100000">
                  <a:schemeClr val="bg1">
                    <a:lumMod val="0"/>
                    <a:alpha val="40000"/>
                  </a:schemeClr>
                </a:gs>
              </a:gsLst>
              <a:lin ang="0" scaled="0"/>
              <a:tileRect/>
            </a:gradFill>
          </a:ln>
          <a:effectLst/>
        </p:spPr>
        <p:style>
          <a:lnRef idx="1">
            <a:schemeClr val="accent1"/>
          </a:lnRef>
          <a:fillRef idx="0">
            <a:schemeClr val="accent1"/>
          </a:fillRef>
          <a:effectRef idx="0">
            <a:schemeClr val="accent1"/>
          </a:effectRef>
          <a:fontRef idx="minor">
            <a:schemeClr val="tx1"/>
          </a:fontRef>
        </p:style>
      </p:cxnSp>
      <p:sp>
        <p:nvSpPr>
          <p:cNvPr id="30" name="文本框 5">
            <a:extLst>
              <a:ext uri="{FF2B5EF4-FFF2-40B4-BE49-F238E27FC236}">
                <a16:creationId xmlns:a16="http://schemas.microsoft.com/office/drawing/2014/main" id="{9628120A-E85B-4DC1-9BD6-E722BDD1D2E8}"/>
              </a:ext>
            </a:extLst>
          </p:cNvPr>
          <p:cNvSpPr txBox="1">
            <a:spLocks noChangeArrowheads="1"/>
          </p:cNvSpPr>
          <p:nvPr/>
        </p:nvSpPr>
        <p:spPr bwMode="auto">
          <a:xfrm>
            <a:off x="2936240" y="4248041"/>
            <a:ext cx="67928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4000" dirty="0">
                <a:solidFill>
                  <a:schemeClr val="bg1"/>
                </a:solidFill>
                <a:latin typeface="微软雅黑" panose="020B0503020204020204" pitchFamily="34" charset="-122"/>
                <a:ea typeface="微软雅黑" panose="020B0503020204020204" pitchFamily="34" charset="-122"/>
              </a:rPr>
              <a:t>2019 NEAUACM</a:t>
            </a:r>
          </a:p>
          <a:p>
            <a:pPr algn="ctr"/>
            <a:r>
              <a:rPr lang="en-US" altLang="zh-CN" sz="4000" dirty="0">
                <a:solidFill>
                  <a:schemeClr val="bg1"/>
                </a:solidFill>
                <a:latin typeface="微软雅黑" panose="020B0503020204020204" pitchFamily="34" charset="-122"/>
                <a:ea typeface="微软雅黑" panose="020B0503020204020204" pitchFamily="34" charset="-122"/>
              </a:rPr>
              <a:t>Winter Training Day 9 </a:t>
            </a:r>
          </a:p>
        </p:txBody>
      </p:sp>
      <p:pic>
        <p:nvPicPr>
          <p:cNvPr id="32" name="图片 31">
            <a:extLst>
              <a:ext uri="{FF2B5EF4-FFF2-40B4-BE49-F238E27FC236}">
                <a16:creationId xmlns:a16="http://schemas.microsoft.com/office/drawing/2014/main" id="{6BCD248C-2B73-4E3A-82FA-50C9B058F66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28092" y="-69076"/>
            <a:ext cx="3722371" cy="1895966"/>
          </a:xfrm>
          <a:prstGeom prst="rect">
            <a:avLst/>
          </a:prstGeom>
        </p:spPr>
      </p:pic>
      <p:pic>
        <p:nvPicPr>
          <p:cNvPr id="34" name="图片 33">
            <a:extLst>
              <a:ext uri="{FF2B5EF4-FFF2-40B4-BE49-F238E27FC236}">
                <a16:creationId xmlns:a16="http://schemas.microsoft.com/office/drawing/2014/main" id="{2233DC2E-AAC4-4A5A-A3FA-C534A07F56F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76408" y="407273"/>
            <a:ext cx="2276232" cy="2276232"/>
          </a:xfrm>
          <a:prstGeom prst="rect">
            <a:avLst/>
          </a:prstGeom>
        </p:spPr>
      </p:pic>
    </p:spTree>
    <p:extLst>
      <p:ext uri="{BB962C8B-B14F-4D97-AF65-F5344CB8AC3E}">
        <p14:creationId xmlns:p14="http://schemas.microsoft.com/office/powerpoint/2010/main" val="212001777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18" presetClass="entr" presetSubtype="6" fill="hold" grpId="0" nodeType="withEffect">
                                  <p:childTnLst>
                                    <p:set>
                                      <p:cBhvr>
                                        <p:cTn id="12" dur="1" fill="hold">
                                          <p:stCondLst>
                                            <p:cond delay="0"/>
                                          </p:stCondLst>
                                        </p:cTn>
                                        <p:tgtEl>
                                          <p:spTgt spid="18"/>
                                        </p:tgtEl>
                                        <p:attrNameLst>
                                          <p:attrName>style.visibility</p:attrName>
                                        </p:attrNameLst>
                                      </p:cBhvr>
                                      <p:to>
                                        <p:strVal val="visible"/>
                                      </p:to>
                                    </p:set>
                                    <p:animEffect transition="in" filter="strips(downRight)">
                                      <p:cBhvr>
                                        <p:cTn id="13" dur="1000"/>
                                        <p:tgtEl>
                                          <p:spTgt spid="18"/>
                                        </p:tgtEl>
                                      </p:cBhvr>
                                    </p:animEffect>
                                  </p:childTnLst>
                                </p:cTn>
                              </p:par>
                              <p:par>
                                <p:cTn id="14" presetID="22" presetClass="entr" presetSubtype="8" fill="hold" nodeType="withEffec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2" fill="hold" nodeType="withEffect">
                                  <p:childTnLst>
                                    <p:set>
                                      <p:cBhvr>
                                        <p:cTn id="18" dur="1" fill="hold">
                                          <p:stCondLst>
                                            <p:cond delay="0"/>
                                          </p:stCondLst>
                                        </p:cTn>
                                        <p:tgtEl>
                                          <p:spTgt spid="28"/>
                                        </p:tgtEl>
                                        <p:attrNameLst>
                                          <p:attrName>style.visibility</p:attrName>
                                        </p:attrNameLst>
                                      </p:cBhvr>
                                      <p:to>
                                        <p:strVal val="visible"/>
                                      </p:to>
                                    </p:set>
                                    <p:animEffect transition="in" filter="wipe(right)">
                                      <p:cBhvr>
                                        <p:cTn id="19" dur="500"/>
                                        <p:tgtEl>
                                          <p:spTgt spid="28"/>
                                        </p:tgtEl>
                                      </p:cBhvr>
                                    </p:animEffect>
                                  </p:childTnLst>
                                </p:cTn>
                              </p:par>
                              <p:par>
                                <p:cTn id="20" presetID="53" presetClass="entr" presetSubtype="0" fill="hold" grpId="0" nodeType="withEffect">
                                  <p:iterate type="lt">
                                    <p:tmPct val="10000"/>
                                  </p:iterate>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18" presetClass="entr" presetSubtype="12" fill="hold" nodeType="withEffec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250"/>
                                        <p:tgtEl>
                                          <p:spTgt spid="16"/>
                                        </p:tgtEl>
                                      </p:cBhvr>
                                    </p:animEffect>
                                  </p:childTnLst>
                                </p:cTn>
                              </p:par>
                              <p:par>
                                <p:cTn id="28" presetID="18" presetClass="entr" presetSubtype="12" fill="hold" nodeType="withEffect">
                                  <p:childTnLst>
                                    <p:set>
                                      <p:cBhvr>
                                        <p:cTn id="29" dur="1" fill="hold">
                                          <p:stCondLst>
                                            <p:cond delay="0"/>
                                          </p:stCondLst>
                                        </p:cTn>
                                        <p:tgtEl>
                                          <p:spTgt spid="15"/>
                                        </p:tgtEl>
                                        <p:attrNameLst>
                                          <p:attrName>style.visibility</p:attrName>
                                        </p:attrNameLst>
                                      </p:cBhvr>
                                      <p:to>
                                        <p:strVal val="visible"/>
                                      </p:to>
                                    </p:set>
                                    <p:animEffect transition="in" filter="strips(downLeft)">
                                      <p:cBhvr>
                                        <p:cTn id="30" dur="250"/>
                                        <p:tgtEl>
                                          <p:spTgt spid="15"/>
                                        </p:tgtEl>
                                      </p:cBhvr>
                                    </p:animEffect>
                                  </p:childTnLst>
                                </p:cTn>
                              </p:par>
                              <p:par>
                                <p:cTn id="31" presetID="18" presetClass="entr" presetSubtype="12" fill="hold" nodeType="withEffect">
                                  <p:childTnLst>
                                    <p:set>
                                      <p:cBhvr>
                                        <p:cTn id="32" dur="1" fill="hold">
                                          <p:stCondLst>
                                            <p:cond delay="0"/>
                                          </p:stCondLst>
                                        </p:cTn>
                                        <p:tgtEl>
                                          <p:spTgt spid="26"/>
                                        </p:tgtEl>
                                        <p:attrNameLst>
                                          <p:attrName>style.visibility</p:attrName>
                                        </p:attrNameLst>
                                      </p:cBhvr>
                                      <p:to>
                                        <p:strVal val="visible"/>
                                      </p:to>
                                    </p:set>
                                    <p:animEffect transition="in" filter="strips(downLeft)">
                                      <p:cBhvr>
                                        <p:cTn id="33" dur="250"/>
                                        <p:tgtEl>
                                          <p:spTgt spid="26"/>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par>
                                <p:cTn id="38" presetID="42"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anim calcmode="lin" valueType="num">
                                      <p:cBhvr>
                                        <p:cTn id="41" dur="500" fill="hold"/>
                                        <p:tgtEl>
                                          <p:spTgt spid="32"/>
                                        </p:tgtEl>
                                        <p:attrNameLst>
                                          <p:attrName>ppt_x</p:attrName>
                                        </p:attrNameLst>
                                      </p:cBhvr>
                                      <p:tavLst>
                                        <p:tav tm="0">
                                          <p:val>
                                            <p:strVal val="#ppt_x"/>
                                          </p:val>
                                        </p:tav>
                                        <p:tav tm="100000">
                                          <p:val>
                                            <p:strVal val="#ppt_x"/>
                                          </p:val>
                                        </p:tav>
                                      </p:tavLst>
                                    </p:anim>
                                    <p:anim calcmode="lin" valueType="num">
                                      <p:cBhvr>
                                        <p:cTn id="42" dur="500" fill="hold"/>
                                        <p:tgtEl>
                                          <p:spTgt spid="32"/>
                                        </p:tgtEl>
                                        <p:attrNameLst>
                                          <p:attrName>ppt_y</p:attrName>
                                        </p:attrNameLst>
                                      </p:cBhvr>
                                      <p:tavLst>
                                        <p:tav tm="0">
                                          <p:val>
                                            <p:strVal val="#ppt_y+.1"/>
                                          </p:val>
                                        </p:tav>
                                        <p:tav tm="100000">
                                          <p:val>
                                            <p:strVal val="#ppt_y"/>
                                          </p:val>
                                        </p:tav>
                                      </p:tavLst>
                                    </p:anim>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Effect transition="in" filter="fade">
                                      <p:cBhvr>
                                        <p:cTn id="4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6" descr="D:\360data\重要数据\桌面\未标题-1.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392" y="3834254"/>
            <a:ext cx="1895475" cy="4543425"/>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1">
            <a:extLst>
              <a:ext uri="{FF2B5EF4-FFF2-40B4-BE49-F238E27FC236}">
                <a16:creationId xmlns:a16="http://schemas.microsoft.com/office/drawing/2014/main" id="{FEE1F623-1994-457B-AC9D-4E4B211919D2}"/>
              </a:ext>
            </a:extLst>
          </p:cNvPr>
          <p:cNvSpPr>
            <a:spLocks noChangeArrowheads="1"/>
          </p:cNvSpPr>
          <p:nvPr/>
        </p:nvSpPr>
        <p:spPr bwMode="auto">
          <a:xfrm>
            <a:off x="897356" y="31985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FCFCFC">
              <a:alpha val="30000"/>
            </a:srgbClr>
          </a:solidFill>
          <a:ln w="12700">
            <a:noFill/>
          </a:ln>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lIns="121910" tIns="60955" rIns="121910" bIns="60955" anchor="ctr"/>
          <a:lstStyle/>
          <a:p>
            <a:pPr algn="ctr" defTabSz="544211">
              <a:defRPr/>
            </a:pPr>
            <a:r>
              <a:rPr lang="zh-CN" alt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2" name="组合 81">
            <a:extLst>
              <a:ext uri="{FF2B5EF4-FFF2-40B4-BE49-F238E27FC236}">
                <a16:creationId xmlns:a16="http://schemas.microsoft.com/office/drawing/2014/main" id="{4F715CE0-2BC7-4C14-9B64-A3AA7E06D5DC}"/>
              </a:ext>
            </a:extLst>
          </p:cNvPr>
          <p:cNvGrpSpPr/>
          <p:nvPr/>
        </p:nvGrpSpPr>
        <p:grpSpPr>
          <a:xfrm>
            <a:off x="2584817" y="3011716"/>
            <a:ext cx="7020779" cy="655104"/>
            <a:chOff x="2584817" y="2976295"/>
            <a:chExt cx="7020779" cy="655104"/>
          </a:xfrm>
        </p:grpSpPr>
        <p:sp>
          <p:nvSpPr>
            <p:cNvPr id="83" name="矩形 82">
              <a:extLst>
                <a:ext uri="{FF2B5EF4-FFF2-40B4-BE49-F238E27FC236}">
                  <a16:creationId xmlns:a16="http://schemas.microsoft.com/office/drawing/2014/main" id="{22AF6B5B-4132-418F-8140-5C37C3ED80B9}"/>
                </a:ext>
              </a:extLst>
            </p:cNvPr>
            <p:cNvSpPr/>
            <p:nvPr/>
          </p:nvSpPr>
          <p:spPr>
            <a:xfrm>
              <a:off x="2584817" y="2976295"/>
              <a:ext cx="936104" cy="65510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84" name="矩形 83">
              <a:hlinkClick r:id="rId4" action="ppaction://hlinksldjump"/>
              <a:extLst>
                <a:ext uri="{FF2B5EF4-FFF2-40B4-BE49-F238E27FC236}">
                  <a16:creationId xmlns:a16="http://schemas.microsoft.com/office/drawing/2014/main" id="{11DC5138-AC98-4A58-A4FB-169A09B75246}"/>
                </a:ext>
              </a:extLst>
            </p:cNvPr>
            <p:cNvSpPr/>
            <p:nvPr/>
          </p:nvSpPr>
          <p:spPr>
            <a:xfrm>
              <a:off x="3621305" y="2976295"/>
              <a:ext cx="5984291" cy="6551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方案种类</a:t>
              </a:r>
            </a:p>
          </p:txBody>
        </p:sp>
      </p:grpSp>
      <p:grpSp>
        <p:nvGrpSpPr>
          <p:cNvPr id="85" name="组合 84">
            <a:extLst>
              <a:ext uri="{FF2B5EF4-FFF2-40B4-BE49-F238E27FC236}">
                <a16:creationId xmlns:a16="http://schemas.microsoft.com/office/drawing/2014/main" id="{A34861B1-E989-4BD8-B129-31A6142D125F}"/>
              </a:ext>
            </a:extLst>
          </p:cNvPr>
          <p:cNvGrpSpPr/>
          <p:nvPr/>
        </p:nvGrpSpPr>
        <p:grpSpPr>
          <a:xfrm>
            <a:off x="2585610" y="4150128"/>
            <a:ext cx="7020779" cy="655104"/>
            <a:chOff x="2584817" y="2976295"/>
            <a:chExt cx="7020779" cy="655104"/>
          </a:xfrm>
        </p:grpSpPr>
        <p:sp>
          <p:nvSpPr>
            <p:cNvPr id="86" name="矩形 85">
              <a:extLst>
                <a:ext uri="{FF2B5EF4-FFF2-40B4-BE49-F238E27FC236}">
                  <a16:creationId xmlns:a16="http://schemas.microsoft.com/office/drawing/2014/main" id="{45AEAF93-2C0E-49C3-B3A0-018FE77A2A16}"/>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3</a:t>
              </a:r>
              <a:endParaRPr lang="zh-CN" altLang="en-US" sz="3600" dirty="0">
                <a:latin typeface="微软雅黑" panose="020B0503020204020204" pitchFamily="34" charset="-122"/>
                <a:ea typeface="微软雅黑" panose="020B0503020204020204" pitchFamily="34" charset="-122"/>
              </a:endParaRPr>
            </a:p>
          </p:txBody>
        </p:sp>
        <p:sp>
          <p:nvSpPr>
            <p:cNvPr id="91" name="矩形 90">
              <a:hlinkClick r:id="rId5" action="ppaction://hlinksldjump"/>
              <a:extLst>
                <a:ext uri="{FF2B5EF4-FFF2-40B4-BE49-F238E27FC236}">
                  <a16:creationId xmlns:a16="http://schemas.microsoft.com/office/drawing/2014/main" id="{49B2BC84-37A0-4EBC-8D2F-4B0732063D79}"/>
                </a:ext>
              </a:extLst>
            </p:cNvPr>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grpSp>
      <p:grpSp>
        <p:nvGrpSpPr>
          <p:cNvPr id="95" name="组合 94">
            <a:extLst>
              <a:ext uri="{FF2B5EF4-FFF2-40B4-BE49-F238E27FC236}">
                <a16:creationId xmlns:a16="http://schemas.microsoft.com/office/drawing/2014/main" id="{AA421614-FFF8-4847-86F0-BADE5B20D8B7}"/>
              </a:ext>
            </a:extLst>
          </p:cNvPr>
          <p:cNvGrpSpPr/>
          <p:nvPr/>
        </p:nvGrpSpPr>
        <p:grpSpPr>
          <a:xfrm>
            <a:off x="2584817" y="1873304"/>
            <a:ext cx="7020779" cy="655104"/>
            <a:chOff x="2584817" y="2976295"/>
            <a:chExt cx="7020779" cy="655104"/>
          </a:xfrm>
        </p:grpSpPr>
        <p:sp>
          <p:nvSpPr>
            <p:cNvPr id="96" name="矩形 95">
              <a:extLst>
                <a:ext uri="{FF2B5EF4-FFF2-40B4-BE49-F238E27FC236}">
                  <a16:creationId xmlns:a16="http://schemas.microsoft.com/office/drawing/2014/main" id="{DE2EAB57-5CAA-49E9-8CE1-EF89AAF516EF}"/>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1</a:t>
              </a:r>
              <a:endParaRPr lang="zh-CN" altLang="en-US" sz="3600" dirty="0">
                <a:latin typeface="微软雅黑" panose="020B0503020204020204" pitchFamily="34" charset="-122"/>
                <a:ea typeface="微软雅黑" panose="020B0503020204020204" pitchFamily="34" charset="-122"/>
              </a:endParaRPr>
            </a:p>
          </p:txBody>
        </p:sp>
        <p:sp>
          <p:nvSpPr>
            <p:cNvPr id="97" name="矩形 96">
              <a:hlinkClick r:id="rId6" action="ppaction://hlinksldjump"/>
              <a:extLst>
                <a:ext uri="{FF2B5EF4-FFF2-40B4-BE49-F238E27FC236}">
                  <a16:creationId xmlns:a16="http://schemas.microsoft.com/office/drawing/2014/main" id="{46758FA5-1850-4564-BCB5-14018E9EDFF4}"/>
                </a:ext>
              </a:extLst>
            </p:cNvPr>
            <p:cNvSpPr/>
            <p:nvPr/>
          </p:nvSpPr>
          <p:spPr>
            <a:xfrm>
              <a:off x="3621305" y="2976295"/>
              <a:ext cx="5984291" cy="655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适用问题</a:t>
              </a:r>
            </a:p>
          </p:txBody>
        </p:sp>
      </p:grpSp>
      <p:grpSp>
        <p:nvGrpSpPr>
          <p:cNvPr id="17" name="组合 16">
            <a:extLst>
              <a:ext uri="{FF2B5EF4-FFF2-40B4-BE49-F238E27FC236}">
                <a16:creationId xmlns:a16="http://schemas.microsoft.com/office/drawing/2014/main" id="{26205EF6-46BC-426E-9E9A-E7DF4C307BEE}"/>
              </a:ext>
            </a:extLst>
          </p:cNvPr>
          <p:cNvGrpSpPr/>
          <p:nvPr/>
        </p:nvGrpSpPr>
        <p:grpSpPr>
          <a:xfrm>
            <a:off x="2584817" y="5288540"/>
            <a:ext cx="7020779" cy="655104"/>
            <a:chOff x="2584817" y="2976295"/>
            <a:chExt cx="7020779" cy="655104"/>
          </a:xfrm>
        </p:grpSpPr>
        <p:sp>
          <p:nvSpPr>
            <p:cNvPr id="18" name="矩形 17">
              <a:extLst>
                <a:ext uri="{FF2B5EF4-FFF2-40B4-BE49-F238E27FC236}">
                  <a16:creationId xmlns:a16="http://schemas.microsoft.com/office/drawing/2014/main" id="{A715A8E5-89BD-4B92-80EB-DE79962CFD2C}"/>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4</a:t>
              </a:r>
              <a:endParaRPr lang="zh-CN" altLang="en-US" sz="3600" dirty="0">
                <a:latin typeface="微软雅黑" panose="020B0503020204020204" pitchFamily="34" charset="-122"/>
                <a:ea typeface="微软雅黑" panose="020B0503020204020204" pitchFamily="34" charset="-122"/>
              </a:endParaRPr>
            </a:p>
          </p:txBody>
        </p:sp>
        <p:sp>
          <p:nvSpPr>
            <p:cNvPr id="19" name="矩形 18">
              <a:hlinkClick r:id="rId7" action="ppaction://hlinksldjump"/>
              <a:extLst>
                <a:ext uri="{FF2B5EF4-FFF2-40B4-BE49-F238E27FC236}">
                  <a16:creationId xmlns:a16="http://schemas.microsoft.com/office/drawing/2014/main" id="{09E6682C-F47F-4793-8ED7-BC70C78655F2}"/>
                </a:ext>
              </a:extLst>
            </p:cNvPr>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是否可行</a:t>
              </a:r>
            </a:p>
          </p:txBody>
        </p:sp>
      </p:grpSp>
    </p:spTree>
    <p:extLst>
      <p:ext uri="{BB962C8B-B14F-4D97-AF65-F5344CB8AC3E}">
        <p14:creationId xmlns:p14="http://schemas.microsoft.com/office/powerpoint/2010/main" val="25809815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0-#ppt_w/2"/>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400"/>
                                  </p:stCondLst>
                                  <p:childTnLst>
                                    <p:anim calcmode="lin" valueType="num">
                                      <p:cBhvr additive="base">
                                        <p:cTn id="10" dur="500"/>
                                        <p:tgtEl>
                                          <p:spTgt spid="87"/>
                                        </p:tgtEl>
                                        <p:attrNameLst>
                                          <p:attrName>ppt_x</p:attrName>
                                        </p:attrNameLst>
                                      </p:cBhvr>
                                      <p:tavLst>
                                        <p:tav tm="0">
                                          <p:val>
                                            <p:strVal val="ppt_x"/>
                                          </p:val>
                                        </p:tav>
                                        <p:tav tm="100000">
                                          <p:val>
                                            <p:strVal val="ppt_x"/>
                                          </p:val>
                                        </p:tav>
                                      </p:tavLst>
                                    </p:anim>
                                    <p:anim calcmode="lin" valueType="num">
                                      <p:cBhvr additive="base">
                                        <p:cTn id="11" dur="500"/>
                                        <p:tgtEl>
                                          <p:spTgt spid="87"/>
                                        </p:tgtEl>
                                        <p:attrNameLst>
                                          <p:attrName>ppt_y</p:attrName>
                                        </p:attrNameLst>
                                      </p:cBhvr>
                                      <p:tavLst>
                                        <p:tav tm="0">
                                          <p:val>
                                            <p:strVal val="ppt_y"/>
                                          </p:val>
                                        </p:tav>
                                        <p:tav tm="100000">
                                          <p:val>
                                            <p:strVal val="1+ppt_h/2"/>
                                          </p:val>
                                        </p:tav>
                                      </p:tavLst>
                                    </p:anim>
                                    <p:set>
                                      <p:cBhvr>
                                        <p:cTn id="12" dur="1" fill="hold">
                                          <p:stCondLst>
                                            <p:cond delay="499"/>
                                          </p:stCondLst>
                                        </p:cTn>
                                        <p:tgtEl>
                                          <p:spTgt spid="87"/>
                                        </p:tgtEl>
                                        <p:attrNameLst>
                                          <p:attrName>style.visibility</p:attrName>
                                        </p:attrNameLst>
                                      </p:cBhvr>
                                      <p:to>
                                        <p:strVal val="hidden"/>
                                      </p:to>
                                    </p:set>
                                  </p:childTnLst>
                                </p:cTn>
                              </p:par>
                              <p:par>
                                <p:cTn id="13" presetID="2" presetClass="entr" presetSubtype="4" decel="100000" fill="hold" nodeType="withEffect">
                                  <p:stCondLst>
                                    <p:cond delay="570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xit" presetSubtype="8" accel="100000" fill="hold" nodeType="withEffect">
                                  <p:stCondLst>
                                    <p:cond delay="6200"/>
                                  </p:stCondLst>
                                  <p:childTnLst>
                                    <p:anim calcmode="lin" valueType="num">
                                      <p:cBhvr additive="base">
                                        <p:cTn id="18" dur="500"/>
                                        <p:tgtEl>
                                          <p:spTgt spid="87"/>
                                        </p:tgtEl>
                                        <p:attrNameLst>
                                          <p:attrName>ppt_x</p:attrName>
                                        </p:attrNameLst>
                                      </p:cBhvr>
                                      <p:tavLst>
                                        <p:tav tm="0">
                                          <p:val>
                                            <p:strVal val="ppt_x"/>
                                          </p:val>
                                        </p:tav>
                                        <p:tav tm="100000">
                                          <p:val>
                                            <p:strVal val="0-ppt_w/2"/>
                                          </p:val>
                                        </p:tav>
                                      </p:tavLst>
                                    </p:anim>
                                    <p:anim calcmode="lin" valueType="num">
                                      <p:cBhvr additive="base">
                                        <p:cTn id="19" dur="500"/>
                                        <p:tgtEl>
                                          <p:spTgt spid="87"/>
                                        </p:tgtEl>
                                        <p:attrNameLst>
                                          <p:attrName>ppt_y</p:attrName>
                                        </p:attrNameLst>
                                      </p:cBhvr>
                                      <p:tavLst>
                                        <p:tav tm="0">
                                          <p:val>
                                            <p:strVal val="ppt_y"/>
                                          </p:val>
                                        </p:tav>
                                        <p:tav tm="100000">
                                          <p:val>
                                            <p:strVal val="ppt_y"/>
                                          </p:val>
                                        </p:tav>
                                      </p:tavLst>
                                    </p:anim>
                                    <p:set>
                                      <p:cBhvr>
                                        <p:cTn id="20" dur="1" fill="hold">
                                          <p:stCondLst>
                                            <p:cond delay="499"/>
                                          </p:stCondLst>
                                        </p:cTn>
                                        <p:tgtEl>
                                          <p:spTgt spid="87"/>
                                        </p:tgtEl>
                                        <p:attrNameLst>
                                          <p:attrName>style.visibility</p:attrName>
                                        </p:attrNameLst>
                                      </p:cBhvr>
                                      <p:to>
                                        <p:strVal val="hidden"/>
                                      </p:to>
                                    </p:set>
                                  </p:childTnLst>
                                </p:cTn>
                              </p:par>
                              <p:par>
                                <p:cTn id="21" presetID="2" presetClass="entr" presetSubtype="8"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base">
                                        <p:cTn id="23" dur="250" fill="hold"/>
                                        <p:tgtEl>
                                          <p:spTgt spid="81"/>
                                        </p:tgtEl>
                                        <p:attrNameLst>
                                          <p:attrName>ppt_x</p:attrName>
                                        </p:attrNameLst>
                                      </p:cBhvr>
                                      <p:tavLst>
                                        <p:tav tm="0">
                                          <p:val>
                                            <p:strVal val="0-#ppt_w/2"/>
                                          </p:val>
                                        </p:tav>
                                        <p:tav tm="100000">
                                          <p:val>
                                            <p:strVal val="#ppt_x"/>
                                          </p:val>
                                        </p:tav>
                                      </p:tavLst>
                                    </p:anim>
                                    <p:anim calcmode="lin" valueType="num">
                                      <p:cBhvr additive="base">
                                        <p:cTn id="24" dur="250" fill="hold"/>
                                        <p:tgtEl>
                                          <p:spTgt spid="81"/>
                                        </p:tgtEl>
                                        <p:attrNameLst>
                                          <p:attrName>ppt_y</p:attrName>
                                        </p:attrNameLst>
                                      </p:cBhvr>
                                      <p:tavLst>
                                        <p:tav tm="0">
                                          <p:val>
                                            <p:strVal val="#ppt_y"/>
                                          </p:val>
                                        </p:tav>
                                        <p:tav tm="100000">
                                          <p:val>
                                            <p:strVal val="#ppt_y"/>
                                          </p:val>
                                        </p:tav>
                                      </p:tavLst>
                                    </p:anim>
                                  </p:childTnLst>
                                </p:cTn>
                              </p:par>
                            </p:childTnLst>
                          </p:cTn>
                        </p:par>
                        <p:par>
                          <p:cTn id="25" fill="hold">
                            <p:stCondLst>
                              <p:cond delay="6700"/>
                            </p:stCondLst>
                            <p:childTnLst>
                              <p:par>
                                <p:cTn id="26" presetID="2" presetClass="entr" presetSubtype="4"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1+#ppt_h/2"/>
                                          </p:val>
                                        </p:tav>
                                        <p:tav tm="100000">
                                          <p:val>
                                            <p:strVal val="#ppt_y"/>
                                          </p:val>
                                        </p:tav>
                                      </p:tavLst>
                                    </p:anim>
                                  </p:childTnLst>
                                </p:cTn>
                              </p:par>
                            </p:childTnLst>
                          </p:cTn>
                        </p:par>
                        <p:par>
                          <p:cTn id="30" fill="hold">
                            <p:stCondLst>
                              <p:cond delay="6950"/>
                            </p:stCondLst>
                            <p:childTnLst>
                              <p:par>
                                <p:cTn id="31" presetID="2" presetClass="entr" presetSubtype="4"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 calcmode="lin" valueType="num">
                                      <p:cBhvr additive="base">
                                        <p:cTn id="33" dur="250" fill="hold"/>
                                        <p:tgtEl>
                                          <p:spTgt spid="85"/>
                                        </p:tgtEl>
                                        <p:attrNameLst>
                                          <p:attrName>ppt_x</p:attrName>
                                        </p:attrNameLst>
                                      </p:cBhvr>
                                      <p:tavLst>
                                        <p:tav tm="0">
                                          <p:val>
                                            <p:strVal val="#ppt_x"/>
                                          </p:val>
                                        </p:tav>
                                        <p:tav tm="100000">
                                          <p:val>
                                            <p:strVal val="#ppt_x"/>
                                          </p:val>
                                        </p:tav>
                                      </p:tavLst>
                                    </p:anim>
                                    <p:anim calcmode="lin" valueType="num">
                                      <p:cBhvr additive="base">
                                        <p:cTn id="34" dur="250" fill="hold"/>
                                        <p:tgtEl>
                                          <p:spTgt spid="85"/>
                                        </p:tgtEl>
                                        <p:attrNameLst>
                                          <p:attrName>ppt_y</p:attrName>
                                        </p:attrNameLst>
                                      </p:cBhvr>
                                      <p:tavLst>
                                        <p:tav tm="0">
                                          <p:val>
                                            <p:strVal val="1+#ppt_h/2"/>
                                          </p:val>
                                        </p:tav>
                                        <p:tav tm="100000">
                                          <p:val>
                                            <p:strVal val="#ppt_y"/>
                                          </p:val>
                                        </p:tav>
                                      </p:tavLst>
                                    </p:anim>
                                  </p:childTnLst>
                                </p:cTn>
                              </p:par>
                            </p:childTnLst>
                          </p:cTn>
                        </p:par>
                        <p:par>
                          <p:cTn id="35" fill="hold">
                            <p:stCondLst>
                              <p:cond delay="7200"/>
                            </p:stCondLst>
                            <p:childTnLst>
                              <p:par>
                                <p:cTn id="36" presetID="2" presetClass="entr" presetSubtype="4" fill="hold"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250" fill="hold"/>
                                        <p:tgtEl>
                                          <p:spTgt spid="82"/>
                                        </p:tgtEl>
                                        <p:attrNameLst>
                                          <p:attrName>ppt_x</p:attrName>
                                        </p:attrNameLst>
                                      </p:cBhvr>
                                      <p:tavLst>
                                        <p:tav tm="0">
                                          <p:val>
                                            <p:strVal val="#ppt_x"/>
                                          </p:val>
                                        </p:tav>
                                        <p:tav tm="100000">
                                          <p:val>
                                            <p:strVal val="#ppt_x"/>
                                          </p:val>
                                        </p:tav>
                                      </p:tavLst>
                                    </p:anim>
                                    <p:anim calcmode="lin" valueType="num">
                                      <p:cBhvr additive="base">
                                        <p:cTn id="39" dur="250" fill="hold"/>
                                        <p:tgtEl>
                                          <p:spTgt spid="82"/>
                                        </p:tgtEl>
                                        <p:attrNameLst>
                                          <p:attrName>ppt_y</p:attrName>
                                        </p:attrNameLst>
                                      </p:cBhvr>
                                      <p:tavLst>
                                        <p:tav tm="0">
                                          <p:val>
                                            <p:strVal val="1+#ppt_h/2"/>
                                          </p:val>
                                        </p:tav>
                                        <p:tav tm="100000">
                                          <p:val>
                                            <p:strVal val="#ppt_y"/>
                                          </p:val>
                                        </p:tav>
                                      </p:tavLst>
                                    </p:anim>
                                  </p:childTnLst>
                                </p:cTn>
                              </p:par>
                            </p:childTnLst>
                          </p:cTn>
                        </p:par>
                        <p:par>
                          <p:cTn id="40" fill="hold">
                            <p:stCondLst>
                              <p:cond delay="7450"/>
                            </p:stCondLst>
                            <p:childTnLst>
                              <p:par>
                                <p:cTn id="41" presetID="2" presetClass="entr" presetSubtype="4" fill="hold"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250" fill="hold"/>
                                        <p:tgtEl>
                                          <p:spTgt spid="95"/>
                                        </p:tgtEl>
                                        <p:attrNameLst>
                                          <p:attrName>ppt_x</p:attrName>
                                        </p:attrNameLst>
                                      </p:cBhvr>
                                      <p:tavLst>
                                        <p:tav tm="0">
                                          <p:val>
                                            <p:strVal val="#ppt_x"/>
                                          </p:val>
                                        </p:tav>
                                        <p:tav tm="100000">
                                          <p:val>
                                            <p:strVal val="#ppt_x"/>
                                          </p:val>
                                        </p:tav>
                                      </p:tavLst>
                                    </p:anim>
                                    <p:anim calcmode="lin" valueType="num">
                                      <p:cBhvr additive="base">
                                        <p:cTn id="44" dur="25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0"/>
          <p:cNvGrpSpPr>
            <a:grpSpLocks/>
          </p:cNvGrpSpPr>
          <p:nvPr/>
        </p:nvGrpSpPr>
        <p:grpSpPr bwMode="auto">
          <a:xfrm>
            <a:off x="2351584" y="2604447"/>
            <a:ext cx="1023941" cy="986061"/>
            <a:chOff x="0" y="0"/>
            <a:chExt cx="312738" cy="301626"/>
          </a:xfrm>
        </p:grpSpPr>
        <p:sp>
          <p:nvSpPr>
            <p:cNvPr id="4" name="Freeform 252"/>
            <p:cNvSpPr>
              <a:spLocks noChangeArrowheads="1"/>
            </p:cNvSpPr>
            <p:nvPr/>
          </p:nvSpPr>
          <p:spPr bwMode="auto">
            <a:xfrm>
              <a:off x="49213" y="68263"/>
              <a:ext cx="214313" cy="233363"/>
            </a:xfrm>
            <a:custGeom>
              <a:avLst/>
              <a:gdLst>
                <a:gd name="T0" fmla="*/ 0 w 57"/>
                <a:gd name="T1" fmla="*/ 368344676 h 62"/>
                <a:gd name="T2" fmla="*/ 0 w 57"/>
                <a:gd name="T3" fmla="*/ 835857335 h 62"/>
                <a:gd name="T4" fmla="*/ 28274276 w 57"/>
                <a:gd name="T5" fmla="*/ 878359512 h 62"/>
                <a:gd name="T6" fmla="*/ 56548553 w 57"/>
                <a:gd name="T7" fmla="*/ 878359512 h 62"/>
                <a:gd name="T8" fmla="*/ 268598107 w 57"/>
                <a:gd name="T9" fmla="*/ 878359512 h 62"/>
                <a:gd name="T10" fmla="*/ 296868624 w 57"/>
                <a:gd name="T11" fmla="*/ 878359512 h 62"/>
                <a:gd name="T12" fmla="*/ 296868624 w 57"/>
                <a:gd name="T13" fmla="*/ 864192120 h 62"/>
                <a:gd name="T14" fmla="*/ 296868624 w 57"/>
                <a:gd name="T15" fmla="*/ 637517605 h 62"/>
                <a:gd name="T16" fmla="*/ 508921937 w 57"/>
                <a:gd name="T17" fmla="*/ 637517605 h 62"/>
                <a:gd name="T18" fmla="*/ 508921937 w 57"/>
                <a:gd name="T19" fmla="*/ 864192120 h 62"/>
                <a:gd name="T20" fmla="*/ 523055316 w 57"/>
                <a:gd name="T21" fmla="*/ 878359512 h 62"/>
                <a:gd name="T22" fmla="*/ 537192454 w 57"/>
                <a:gd name="T23" fmla="*/ 878359512 h 62"/>
                <a:gd name="T24" fmla="*/ 749242008 w 57"/>
                <a:gd name="T25" fmla="*/ 878359512 h 62"/>
                <a:gd name="T26" fmla="*/ 791653423 w 57"/>
                <a:gd name="T27" fmla="*/ 878359512 h 62"/>
                <a:gd name="T28" fmla="*/ 805790561 w 57"/>
                <a:gd name="T29" fmla="*/ 835857335 h 62"/>
                <a:gd name="T30" fmla="*/ 805790561 w 57"/>
                <a:gd name="T31" fmla="*/ 368344676 h 62"/>
                <a:gd name="T32" fmla="*/ 409961970 w 57"/>
                <a:gd name="T33" fmla="*/ 0 h 62"/>
                <a:gd name="T34" fmla="*/ 0 w 57"/>
                <a:gd name="T35" fmla="*/ 368344676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
                <a:gd name="T55" fmla="*/ 0 h 62"/>
                <a:gd name="T56" fmla="*/ 57 w 57"/>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253"/>
            <p:cNvSpPr>
              <a:spLocks noChangeArrowheads="1"/>
            </p:cNvSpPr>
            <p:nvPr/>
          </p:nvSpPr>
          <p:spPr bwMode="auto">
            <a:xfrm>
              <a:off x="0" y="0"/>
              <a:ext cx="312738" cy="169863"/>
            </a:xfrm>
            <a:custGeom>
              <a:avLst/>
              <a:gdLst>
                <a:gd name="T0" fmla="*/ 1149979073 w 83"/>
                <a:gd name="T1" fmla="*/ 498702669 h 45"/>
                <a:gd name="T2" fmla="*/ 965414670 w 83"/>
                <a:gd name="T3" fmla="*/ 327718573 h 45"/>
                <a:gd name="T4" fmla="*/ 965414670 w 83"/>
                <a:gd name="T5" fmla="*/ 56994699 h 45"/>
                <a:gd name="T6" fmla="*/ 937019567 w 83"/>
                <a:gd name="T7" fmla="*/ 28495462 h 45"/>
                <a:gd name="T8" fmla="*/ 866035577 w 83"/>
                <a:gd name="T9" fmla="*/ 28495462 h 45"/>
                <a:gd name="T10" fmla="*/ 837640474 w 83"/>
                <a:gd name="T11" fmla="*/ 56994699 h 45"/>
                <a:gd name="T12" fmla="*/ 837640474 w 83"/>
                <a:gd name="T13" fmla="*/ 213729176 h 45"/>
                <a:gd name="T14" fmla="*/ 638878519 w 83"/>
                <a:gd name="T15" fmla="*/ 28495462 h 45"/>
                <a:gd name="T16" fmla="*/ 539495658 w 83"/>
                <a:gd name="T17" fmla="*/ 28495462 h 45"/>
                <a:gd name="T18" fmla="*/ 28395103 w 83"/>
                <a:gd name="T19" fmla="*/ 498702669 h 45"/>
                <a:gd name="T20" fmla="*/ 28395103 w 83"/>
                <a:gd name="T21" fmla="*/ 612692066 h 45"/>
                <a:gd name="T22" fmla="*/ 85185310 w 83"/>
                <a:gd name="T23" fmla="*/ 626937910 h 45"/>
                <a:gd name="T24" fmla="*/ 141971748 w 83"/>
                <a:gd name="T25" fmla="*/ 612692066 h 45"/>
                <a:gd name="T26" fmla="*/ 596285864 w 83"/>
                <a:gd name="T27" fmla="*/ 185233714 h 45"/>
                <a:gd name="T28" fmla="*/ 1050599980 w 83"/>
                <a:gd name="T29" fmla="*/ 612692066 h 45"/>
                <a:gd name="T30" fmla="*/ 1149979073 w 83"/>
                <a:gd name="T31" fmla="*/ 612692066 h 45"/>
                <a:gd name="T32" fmla="*/ 1149979073 w 83"/>
                <a:gd name="T33" fmla="*/ 498702669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45"/>
                <a:gd name="T53" fmla="*/ 83 w 83"/>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18"/>
          <p:cNvSpPr>
            <a:spLocks noChangeArrowheads="1"/>
          </p:cNvSpPr>
          <p:nvPr/>
        </p:nvSpPr>
        <p:spPr bwMode="auto">
          <a:xfrm>
            <a:off x="2265704" y="3629001"/>
            <a:ext cx="1231080" cy="37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867" dirty="0">
                <a:solidFill>
                  <a:srgbClr val="FDFDFD"/>
                </a:solidFill>
                <a:latin typeface="Arial" pitchFamily="34" charset="0"/>
                <a:ea typeface="微软雅黑" panose="020B0503020204020204" pitchFamily="34" charset="-122"/>
                <a:sym typeface="Arial" panose="020B0604020202020204" pitchFamily="34" charset="0"/>
              </a:rPr>
              <a:t>PART  02</a:t>
            </a:r>
            <a:endParaRPr lang="zh-CN" altLang="en-US" sz="1867" dirty="0">
              <a:solidFill>
                <a:srgbClr val="FDFDFD"/>
              </a:solidFill>
              <a:latin typeface="Arial" pitchFamily="34" charset="0"/>
              <a:ea typeface="微软雅黑" panose="020B0503020204020204" pitchFamily="34" charset="-122"/>
              <a:sym typeface="Arial" panose="020B0604020202020204" pitchFamily="34" charset="0"/>
            </a:endParaRPr>
          </a:p>
        </p:txBody>
      </p:sp>
      <p:sp>
        <p:nvSpPr>
          <p:cNvPr id="7" name="文本框 8"/>
          <p:cNvSpPr>
            <a:spLocks noChangeArrowheads="1"/>
          </p:cNvSpPr>
          <p:nvPr/>
        </p:nvSpPr>
        <p:spPr bwMode="auto">
          <a:xfrm>
            <a:off x="5404975" y="2735155"/>
            <a:ext cx="4342340" cy="93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5467" b="1" spc="800" dirty="0">
                <a:solidFill>
                  <a:srgbClr val="FDFDFD"/>
                </a:solidFill>
                <a:latin typeface="Arial" panose="020B0604020202020204" pitchFamily="34" charset="0"/>
                <a:ea typeface="微软雅黑" panose="020B0503020204020204" pitchFamily="34" charset="-122"/>
                <a:sym typeface="Arial" panose="020B0604020202020204" pitchFamily="34" charset="0"/>
              </a:rPr>
              <a:t>方案种类</a:t>
            </a:r>
          </a:p>
        </p:txBody>
      </p:sp>
      <p:sp>
        <p:nvSpPr>
          <p:cNvPr id="8" name="矩形 51"/>
          <p:cNvSpPr>
            <a:spLocks noChangeArrowheads="1"/>
          </p:cNvSpPr>
          <p:nvPr/>
        </p:nvSpPr>
        <p:spPr bwMode="auto">
          <a:xfrm>
            <a:off x="5664570" y="3787323"/>
            <a:ext cx="387797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20000"/>
              </a:spcBef>
              <a:buFont typeface="Arial" pitchFamily="34" charset="0"/>
              <a:buNone/>
            </a:pPr>
            <a:r>
              <a:rPr lang="zh-CN" altLang="en-US" sz="2400" spc="800" dirty="0">
                <a:solidFill>
                  <a:srgbClr val="FDFDFD">
                    <a:alpha val="65000"/>
                  </a:srgbClr>
                </a:solidFill>
                <a:latin typeface="Arial" panose="020B0604020202020204" pitchFamily="34" charset="0"/>
                <a:ea typeface="微软雅黑" panose="020B0503020204020204" pitchFamily="34" charset="-122"/>
                <a:sym typeface="Arial" panose="020B0604020202020204" pitchFamily="34" charset="0"/>
              </a:rPr>
              <a:t>动态规划求方案种类</a:t>
            </a:r>
          </a:p>
        </p:txBody>
      </p:sp>
      <p:sp>
        <p:nvSpPr>
          <p:cNvPr id="9" name="直接连接符 4"/>
          <p:cNvSpPr>
            <a:spLocks noChangeShapeType="1"/>
          </p:cNvSpPr>
          <p:nvPr/>
        </p:nvSpPr>
        <p:spPr bwMode="auto">
          <a:xfrm>
            <a:off x="6052222" y="3726776"/>
            <a:ext cx="3047845" cy="0"/>
          </a:xfrm>
          <a:prstGeom prst="line">
            <a:avLst/>
          </a:prstGeom>
          <a:noFill/>
          <a:ln w="19050">
            <a:solidFill>
              <a:srgbClr val="A5A5A5"/>
            </a:solidFill>
            <a:bevel/>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28" name="组合 27"/>
          <p:cNvGrpSpPr/>
          <p:nvPr/>
        </p:nvGrpSpPr>
        <p:grpSpPr>
          <a:xfrm>
            <a:off x="1800189" y="2272527"/>
            <a:ext cx="2102296" cy="2104693"/>
            <a:chOff x="11799888" y="1800225"/>
            <a:chExt cx="2782888" cy="2786063"/>
          </a:xfrm>
        </p:grpSpPr>
        <p:sp>
          <p:nvSpPr>
            <p:cNvPr id="29" name="Freeform 77"/>
            <p:cNvSpPr>
              <a:spLocks/>
            </p:cNvSpPr>
            <p:nvPr/>
          </p:nvSpPr>
          <p:spPr bwMode="auto">
            <a:xfrm>
              <a:off x="12085638" y="2411413"/>
              <a:ext cx="344488" cy="1211263"/>
            </a:xfrm>
            <a:custGeom>
              <a:avLst/>
              <a:gdLst>
                <a:gd name="T0" fmla="*/ 86 w 92"/>
                <a:gd name="T1" fmla="*/ 0 h 323"/>
                <a:gd name="T2" fmla="*/ 23 w 92"/>
                <a:gd name="T3" fmla="*/ 93 h 323"/>
                <a:gd name="T4" fmla="*/ 0 w 92"/>
                <a:gd name="T5" fmla="*/ 208 h 323"/>
                <a:gd name="T6" fmla="*/ 23 w 92"/>
                <a:gd name="T7" fmla="*/ 323 h 323"/>
                <a:gd name="T8" fmla="*/ 31 w 92"/>
                <a:gd name="T9" fmla="*/ 320 h 323"/>
                <a:gd name="T10" fmla="*/ 8 w 92"/>
                <a:gd name="T11" fmla="*/ 208 h 323"/>
                <a:gd name="T12" fmla="*/ 31 w 92"/>
                <a:gd name="T13" fmla="*/ 97 h 323"/>
                <a:gd name="T14" fmla="*/ 92 w 92"/>
                <a:gd name="T15" fmla="*/ 6 h 323"/>
                <a:gd name="T16" fmla="*/ 86 w 92"/>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23">
                  <a:moveTo>
                    <a:pt x="86" y="0"/>
                  </a:moveTo>
                  <a:cubicBezTo>
                    <a:pt x="59" y="27"/>
                    <a:pt x="38" y="58"/>
                    <a:pt x="23" y="93"/>
                  </a:cubicBezTo>
                  <a:cubicBezTo>
                    <a:pt x="8" y="130"/>
                    <a:pt x="0" y="168"/>
                    <a:pt x="0" y="208"/>
                  </a:cubicBezTo>
                  <a:cubicBezTo>
                    <a:pt x="0" y="248"/>
                    <a:pt x="8" y="287"/>
                    <a:pt x="23" y="323"/>
                  </a:cubicBezTo>
                  <a:cubicBezTo>
                    <a:pt x="31" y="320"/>
                    <a:pt x="31" y="320"/>
                    <a:pt x="31" y="320"/>
                  </a:cubicBezTo>
                  <a:cubicBezTo>
                    <a:pt x="16" y="285"/>
                    <a:pt x="8" y="247"/>
                    <a:pt x="8" y="208"/>
                  </a:cubicBezTo>
                  <a:cubicBezTo>
                    <a:pt x="8" y="170"/>
                    <a:pt x="16" y="132"/>
                    <a:pt x="31" y="97"/>
                  </a:cubicBezTo>
                  <a:cubicBezTo>
                    <a:pt x="45" y="63"/>
                    <a:pt x="66" y="32"/>
                    <a:pt x="92" y="6"/>
                  </a:cubicBezTo>
                  <a:lnTo>
                    <a:pt x="8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78"/>
            <p:cNvSpPr>
              <a:spLocks/>
            </p:cNvSpPr>
            <p:nvPr/>
          </p:nvSpPr>
          <p:spPr bwMode="auto">
            <a:xfrm>
              <a:off x="12407901" y="3952875"/>
              <a:ext cx="1214438" cy="344488"/>
            </a:xfrm>
            <a:custGeom>
              <a:avLst/>
              <a:gdLst>
                <a:gd name="T0" fmla="*/ 209 w 324"/>
                <a:gd name="T1" fmla="*/ 84 h 92"/>
                <a:gd name="T2" fmla="*/ 97 w 324"/>
                <a:gd name="T3" fmla="*/ 62 h 92"/>
                <a:gd name="T4" fmla="*/ 6 w 324"/>
                <a:gd name="T5" fmla="*/ 0 h 92"/>
                <a:gd name="T6" fmla="*/ 0 w 324"/>
                <a:gd name="T7" fmla="*/ 6 h 92"/>
                <a:gd name="T8" fmla="*/ 94 w 324"/>
                <a:gd name="T9" fmla="*/ 69 h 92"/>
                <a:gd name="T10" fmla="*/ 209 w 324"/>
                <a:gd name="T11" fmla="*/ 92 h 92"/>
                <a:gd name="T12" fmla="*/ 324 w 324"/>
                <a:gd name="T13" fmla="*/ 69 h 92"/>
                <a:gd name="T14" fmla="*/ 321 w 324"/>
                <a:gd name="T15" fmla="*/ 62 h 92"/>
                <a:gd name="T16" fmla="*/ 209 w 324"/>
                <a:gd name="T1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92">
                  <a:moveTo>
                    <a:pt x="209" y="84"/>
                  </a:moveTo>
                  <a:cubicBezTo>
                    <a:pt x="170" y="84"/>
                    <a:pt x="133" y="77"/>
                    <a:pt x="97" y="62"/>
                  </a:cubicBezTo>
                  <a:cubicBezTo>
                    <a:pt x="63" y="47"/>
                    <a:pt x="33" y="26"/>
                    <a:pt x="6" y="0"/>
                  </a:cubicBezTo>
                  <a:cubicBezTo>
                    <a:pt x="0" y="6"/>
                    <a:pt x="0" y="6"/>
                    <a:pt x="0" y="6"/>
                  </a:cubicBezTo>
                  <a:cubicBezTo>
                    <a:pt x="28" y="33"/>
                    <a:pt x="59" y="54"/>
                    <a:pt x="94" y="69"/>
                  </a:cubicBezTo>
                  <a:cubicBezTo>
                    <a:pt x="131" y="85"/>
                    <a:pt x="169" y="92"/>
                    <a:pt x="209" y="92"/>
                  </a:cubicBezTo>
                  <a:cubicBezTo>
                    <a:pt x="249" y="92"/>
                    <a:pt x="288" y="85"/>
                    <a:pt x="324" y="69"/>
                  </a:cubicBezTo>
                  <a:cubicBezTo>
                    <a:pt x="321" y="62"/>
                    <a:pt x="321" y="62"/>
                    <a:pt x="321" y="62"/>
                  </a:cubicBezTo>
                  <a:cubicBezTo>
                    <a:pt x="285" y="77"/>
                    <a:pt x="248" y="84"/>
                    <a:pt x="209" y="84"/>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79"/>
            <p:cNvSpPr>
              <a:spLocks/>
            </p:cNvSpPr>
            <p:nvPr/>
          </p:nvSpPr>
          <p:spPr bwMode="auto">
            <a:xfrm>
              <a:off x="12760326" y="2085975"/>
              <a:ext cx="1536700" cy="1889125"/>
            </a:xfrm>
            <a:custGeom>
              <a:avLst/>
              <a:gdLst>
                <a:gd name="T0" fmla="*/ 387 w 410"/>
                <a:gd name="T1" fmla="*/ 180 h 504"/>
                <a:gd name="T2" fmla="*/ 324 w 410"/>
                <a:gd name="T3" fmla="*/ 87 h 504"/>
                <a:gd name="T4" fmla="*/ 230 w 410"/>
                <a:gd name="T5" fmla="*/ 23 h 504"/>
                <a:gd name="T6" fmla="*/ 115 w 410"/>
                <a:gd name="T7" fmla="*/ 0 h 504"/>
                <a:gd name="T8" fmla="*/ 0 w 410"/>
                <a:gd name="T9" fmla="*/ 23 h 504"/>
                <a:gd name="T10" fmla="*/ 3 w 410"/>
                <a:gd name="T11" fmla="*/ 31 h 504"/>
                <a:gd name="T12" fmla="*/ 115 w 410"/>
                <a:gd name="T13" fmla="*/ 9 h 504"/>
                <a:gd name="T14" fmla="*/ 227 w 410"/>
                <a:gd name="T15" fmla="*/ 31 h 504"/>
                <a:gd name="T16" fmla="*/ 318 w 410"/>
                <a:gd name="T17" fmla="*/ 93 h 504"/>
                <a:gd name="T18" fmla="*/ 379 w 410"/>
                <a:gd name="T19" fmla="*/ 184 h 504"/>
                <a:gd name="T20" fmla="*/ 402 w 410"/>
                <a:gd name="T21" fmla="*/ 295 h 504"/>
                <a:gd name="T22" fmla="*/ 379 w 410"/>
                <a:gd name="T23" fmla="*/ 407 h 504"/>
                <a:gd name="T24" fmla="*/ 318 w 410"/>
                <a:gd name="T25" fmla="*/ 498 h 504"/>
                <a:gd name="T26" fmla="*/ 324 w 410"/>
                <a:gd name="T27" fmla="*/ 504 h 504"/>
                <a:gd name="T28" fmla="*/ 387 w 410"/>
                <a:gd name="T29" fmla="*/ 410 h 504"/>
                <a:gd name="T30" fmla="*/ 410 w 410"/>
                <a:gd name="T31" fmla="*/ 295 h 504"/>
                <a:gd name="T32" fmla="*/ 387 w 410"/>
                <a:gd name="T33" fmla="*/ 18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504">
                  <a:moveTo>
                    <a:pt x="387" y="180"/>
                  </a:moveTo>
                  <a:cubicBezTo>
                    <a:pt x="372" y="145"/>
                    <a:pt x="351" y="114"/>
                    <a:pt x="324" y="87"/>
                  </a:cubicBezTo>
                  <a:cubicBezTo>
                    <a:pt x="297" y="60"/>
                    <a:pt x="265" y="38"/>
                    <a:pt x="230" y="23"/>
                  </a:cubicBezTo>
                  <a:cubicBezTo>
                    <a:pt x="194" y="8"/>
                    <a:pt x="155" y="0"/>
                    <a:pt x="115" y="0"/>
                  </a:cubicBezTo>
                  <a:cubicBezTo>
                    <a:pt x="75" y="0"/>
                    <a:pt x="37" y="8"/>
                    <a:pt x="0" y="23"/>
                  </a:cubicBezTo>
                  <a:cubicBezTo>
                    <a:pt x="3" y="31"/>
                    <a:pt x="3" y="31"/>
                    <a:pt x="3" y="31"/>
                  </a:cubicBezTo>
                  <a:cubicBezTo>
                    <a:pt x="39" y="16"/>
                    <a:pt x="76" y="9"/>
                    <a:pt x="115" y="9"/>
                  </a:cubicBezTo>
                  <a:cubicBezTo>
                    <a:pt x="154" y="9"/>
                    <a:pt x="191" y="16"/>
                    <a:pt x="227" y="31"/>
                  </a:cubicBezTo>
                  <a:cubicBezTo>
                    <a:pt x="261" y="46"/>
                    <a:pt x="292" y="66"/>
                    <a:pt x="318" y="93"/>
                  </a:cubicBezTo>
                  <a:cubicBezTo>
                    <a:pt x="344" y="119"/>
                    <a:pt x="365" y="150"/>
                    <a:pt x="379" y="184"/>
                  </a:cubicBezTo>
                  <a:cubicBezTo>
                    <a:pt x="394" y="219"/>
                    <a:pt x="402" y="257"/>
                    <a:pt x="402" y="295"/>
                  </a:cubicBezTo>
                  <a:cubicBezTo>
                    <a:pt x="402" y="334"/>
                    <a:pt x="394" y="372"/>
                    <a:pt x="379" y="407"/>
                  </a:cubicBezTo>
                  <a:cubicBezTo>
                    <a:pt x="365" y="441"/>
                    <a:pt x="344" y="472"/>
                    <a:pt x="318" y="498"/>
                  </a:cubicBezTo>
                  <a:cubicBezTo>
                    <a:pt x="324" y="504"/>
                    <a:pt x="324" y="504"/>
                    <a:pt x="324" y="504"/>
                  </a:cubicBezTo>
                  <a:cubicBezTo>
                    <a:pt x="351" y="477"/>
                    <a:pt x="372" y="445"/>
                    <a:pt x="387" y="410"/>
                  </a:cubicBezTo>
                  <a:cubicBezTo>
                    <a:pt x="402" y="374"/>
                    <a:pt x="410" y="335"/>
                    <a:pt x="410" y="295"/>
                  </a:cubicBezTo>
                  <a:cubicBezTo>
                    <a:pt x="410" y="255"/>
                    <a:pt x="402" y="217"/>
                    <a:pt x="387" y="18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80"/>
            <p:cNvSpPr>
              <a:spLocks noEditPoints="1"/>
            </p:cNvSpPr>
            <p:nvPr/>
          </p:nvSpPr>
          <p:spPr bwMode="auto">
            <a:xfrm>
              <a:off x="11799888" y="1800225"/>
              <a:ext cx="2782888" cy="2786063"/>
            </a:xfrm>
            <a:custGeom>
              <a:avLst/>
              <a:gdLst>
                <a:gd name="T0" fmla="*/ 371 w 742"/>
                <a:gd name="T1" fmla="*/ 0 h 743"/>
                <a:gd name="T2" fmla="*/ 0 w 742"/>
                <a:gd name="T3" fmla="*/ 371 h 743"/>
                <a:gd name="T4" fmla="*/ 371 w 742"/>
                <a:gd name="T5" fmla="*/ 743 h 743"/>
                <a:gd name="T6" fmla="*/ 742 w 742"/>
                <a:gd name="T7" fmla="*/ 371 h 743"/>
                <a:gd name="T8" fmla="*/ 371 w 742"/>
                <a:gd name="T9" fmla="*/ 0 h 743"/>
                <a:gd name="T10" fmla="*/ 371 w 742"/>
                <a:gd name="T11" fmla="*/ 705 h 743"/>
                <a:gd name="T12" fmla="*/ 37 w 742"/>
                <a:gd name="T13" fmla="*/ 371 h 743"/>
                <a:gd name="T14" fmla="*/ 371 w 742"/>
                <a:gd name="T15" fmla="*/ 37 h 743"/>
                <a:gd name="T16" fmla="*/ 705 w 742"/>
                <a:gd name="T17" fmla="*/ 371 h 743"/>
                <a:gd name="T18" fmla="*/ 371 w 742"/>
                <a:gd name="T19" fmla="*/ 70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2" h="743">
                  <a:moveTo>
                    <a:pt x="371" y="0"/>
                  </a:moveTo>
                  <a:cubicBezTo>
                    <a:pt x="166" y="0"/>
                    <a:pt x="0" y="167"/>
                    <a:pt x="0" y="371"/>
                  </a:cubicBezTo>
                  <a:cubicBezTo>
                    <a:pt x="0" y="576"/>
                    <a:pt x="166" y="743"/>
                    <a:pt x="371" y="743"/>
                  </a:cubicBezTo>
                  <a:cubicBezTo>
                    <a:pt x="576" y="743"/>
                    <a:pt x="742" y="576"/>
                    <a:pt x="742" y="371"/>
                  </a:cubicBezTo>
                  <a:cubicBezTo>
                    <a:pt x="742" y="167"/>
                    <a:pt x="576" y="0"/>
                    <a:pt x="371" y="0"/>
                  </a:cubicBezTo>
                  <a:close/>
                  <a:moveTo>
                    <a:pt x="371" y="705"/>
                  </a:moveTo>
                  <a:cubicBezTo>
                    <a:pt x="187" y="705"/>
                    <a:pt x="37" y="555"/>
                    <a:pt x="37" y="371"/>
                  </a:cubicBezTo>
                  <a:cubicBezTo>
                    <a:pt x="37" y="187"/>
                    <a:pt x="187" y="37"/>
                    <a:pt x="371" y="37"/>
                  </a:cubicBezTo>
                  <a:cubicBezTo>
                    <a:pt x="555" y="37"/>
                    <a:pt x="705" y="187"/>
                    <a:pt x="705" y="371"/>
                  </a:cubicBezTo>
                  <a:cubicBezTo>
                    <a:pt x="705" y="555"/>
                    <a:pt x="555" y="705"/>
                    <a:pt x="371" y="705"/>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3" name="组合 32"/>
          <p:cNvGrpSpPr/>
          <p:nvPr/>
        </p:nvGrpSpPr>
        <p:grpSpPr>
          <a:xfrm>
            <a:off x="1404253" y="1533888"/>
            <a:ext cx="3275171" cy="3571387"/>
            <a:chOff x="11166476" y="825500"/>
            <a:chExt cx="4335463" cy="4727576"/>
          </a:xfrm>
        </p:grpSpPr>
        <p:sp>
          <p:nvSpPr>
            <p:cNvPr id="34" name="Freeform 81"/>
            <p:cNvSpPr>
              <a:spLocks/>
            </p:cNvSpPr>
            <p:nvPr/>
          </p:nvSpPr>
          <p:spPr bwMode="auto">
            <a:xfrm>
              <a:off x="11166476" y="3963988"/>
              <a:ext cx="2860675" cy="1589088"/>
            </a:xfrm>
            <a:custGeom>
              <a:avLst/>
              <a:gdLst>
                <a:gd name="T0" fmla="*/ 540 w 763"/>
                <a:gd name="T1" fmla="*/ 416 h 424"/>
                <a:gd name="T2" fmla="*/ 493 w 763"/>
                <a:gd name="T3" fmla="*/ 393 h 424"/>
                <a:gd name="T4" fmla="*/ 487 w 763"/>
                <a:gd name="T5" fmla="*/ 414 h 424"/>
                <a:gd name="T6" fmla="*/ 481 w 763"/>
                <a:gd name="T7" fmla="*/ 392 h 424"/>
                <a:gd name="T8" fmla="*/ 475 w 763"/>
                <a:gd name="T9" fmla="*/ 413 h 424"/>
                <a:gd name="T10" fmla="*/ 469 w 763"/>
                <a:gd name="T11" fmla="*/ 391 h 424"/>
                <a:gd name="T12" fmla="*/ 462 w 763"/>
                <a:gd name="T13" fmla="*/ 411 h 424"/>
                <a:gd name="T14" fmla="*/ 457 w 763"/>
                <a:gd name="T15" fmla="*/ 389 h 424"/>
                <a:gd name="T16" fmla="*/ 450 w 763"/>
                <a:gd name="T17" fmla="*/ 410 h 424"/>
                <a:gd name="T18" fmla="*/ 445 w 763"/>
                <a:gd name="T19" fmla="*/ 387 h 424"/>
                <a:gd name="T20" fmla="*/ 437 w 763"/>
                <a:gd name="T21" fmla="*/ 408 h 424"/>
                <a:gd name="T22" fmla="*/ 433 w 763"/>
                <a:gd name="T23" fmla="*/ 385 h 424"/>
                <a:gd name="T24" fmla="*/ 425 w 763"/>
                <a:gd name="T25" fmla="*/ 405 h 424"/>
                <a:gd name="T26" fmla="*/ 421 w 763"/>
                <a:gd name="T27" fmla="*/ 383 h 424"/>
                <a:gd name="T28" fmla="*/ 412 w 763"/>
                <a:gd name="T29" fmla="*/ 403 h 424"/>
                <a:gd name="T30" fmla="*/ 409 w 763"/>
                <a:gd name="T31" fmla="*/ 380 h 424"/>
                <a:gd name="T32" fmla="*/ 400 w 763"/>
                <a:gd name="T33" fmla="*/ 400 h 424"/>
                <a:gd name="T34" fmla="*/ 397 w 763"/>
                <a:gd name="T35" fmla="*/ 378 h 424"/>
                <a:gd name="T36" fmla="*/ 388 w 763"/>
                <a:gd name="T37" fmla="*/ 397 h 424"/>
                <a:gd name="T38" fmla="*/ 385 w 763"/>
                <a:gd name="T39" fmla="*/ 375 h 424"/>
                <a:gd name="T40" fmla="*/ 375 w 763"/>
                <a:gd name="T41" fmla="*/ 394 h 424"/>
                <a:gd name="T42" fmla="*/ 373 w 763"/>
                <a:gd name="T43" fmla="*/ 371 h 424"/>
                <a:gd name="T44" fmla="*/ 363 w 763"/>
                <a:gd name="T45" fmla="*/ 391 h 424"/>
                <a:gd name="T46" fmla="*/ 361 w 763"/>
                <a:gd name="T47" fmla="*/ 368 h 424"/>
                <a:gd name="T48" fmla="*/ 351 w 763"/>
                <a:gd name="T49" fmla="*/ 387 h 424"/>
                <a:gd name="T50" fmla="*/ 350 w 763"/>
                <a:gd name="T51" fmla="*/ 364 h 424"/>
                <a:gd name="T52" fmla="*/ 339 w 763"/>
                <a:gd name="T53" fmla="*/ 383 h 424"/>
                <a:gd name="T54" fmla="*/ 338 w 763"/>
                <a:gd name="T55" fmla="*/ 360 h 424"/>
                <a:gd name="T56" fmla="*/ 327 w 763"/>
                <a:gd name="T57" fmla="*/ 379 h 424"/>
                <a:gd name="T58" fmla="*/ 327 w 763"/>
                <a:gd name="T59" fmla="*/ 356 h 424"/>
                <a:gd name="T60" fmla="*/ 315 w 763"/>
                <a:gd name="T61" fmla="*/ 375 h 424"/>
                <a:gd name="T62" fmla="*/ 316 w 763"/>
                <a:gd name="T63" fmla="*/ 351 h 424"/>
                <a:gd name="T64" fmla="*/ 304 w 763"/>
                <a:gd name="T65" fmla="*/ 370 h 424"/>
                <a:gd name="T66" fmla="*/ 304 w 763"/>
                <a:gd name="T67" fmla="*/ 347 h 424"/>
                <a:gd name="T68" fmla="*/ 292 w 763"/>
                <a:gd name="T69" fmla="*/ 365 h 424"/>
                <a:gd name="T70" fmla="*/ 293 w 763"/>
                <a:gd name="T71" fmla="*/ 342 h 424"/>
                <a:gd name="T72" fmla="*/ 280 w 763"/>
                <a:gd name="T73" fmla="*/ 360 h 424"/>
                <a:gd name="T74" fmla="*/ 282 w 763"/>
                <a:gd name="T75" fmla="*/ 337 h 424"/>
                <a:gd name="T76" fmla="*/ 269 w 763"/>
                <a:gd name="T77" fmla="*/ 355 h 424"/>
                <a:gd name="T78" fmla="*/ 271 w 763"/>
                <a:gd name="T79" fmla="*/ 331 h 424"/>
                <a:gd name="T80" fmla="*/ 258 w 763"/>
                <a:gd name="T81" fmla="*/ 349 h 424"/>
                <a:gd name="T82" fmla="*/ 260 w 763"/>
                <a:gd name="T83" fmla="*/ 326 h 424"/>
                <a:gd name="T84" fmla="*/ 246 w 763"/>
                <a:gd name="T85" fmla="*/ 343 h 424"/>
                <a:gd name="T86" fmla="*/ 250 w 763"/>
                <a:gd name="T87" fmla="*/ 320 h 424"/>
                <a:gd name="T88" fmla="*/ 235 w 763"/>
                <a:gd name="T89" fmla="*/ 337 h 424"/>
                <a:gd name="T90" fmla="*/ 239 w 763"/>
                <a:gd name="T91" fmla="*/ 314 h 424"/>
                <a:gd name="T92" fmla="*/ 224 w 763"/>
                <a:gd name="T93" fmla="*/ 331 h 424"/>
                <a:gd name="T94" fmla="*/ 228 w 763"/>
                <a:gd name="T95" fmla="*/ 308 h 424"/>
                <a:gd name="T96" fmla="*/ 214 w 763"/>
                <a:gd name="T97" fmla="*/ 324 h 424"/>
                <a:gd name="T98" fmla="*/ 218 w 763"/>
                <a:gd name="T99" fmla="*/ 301 h 424"/>
                <a:gd name="T100" fmla="*/ 203 w 763"/>
                <a:gd name="T101" fmla="*/ 317 h 424"/>
                <a:gd name="T102" fmla="*/ 208 w 763"/>
                <a:gd name="T103" fmla="*/ 295 h 424"/>
                <a:gd name="T104" fmla="*/ 192 w 763"/>
                <a:gd name="T105" fmla="*/ 310 h 424"/>
                <a:gd name="T106" fmla="*/ 198 w 763"/>
                <a:gd name="T107" fmla="*/ 288 h 424"/>
                <a:gd name="T108" fmla="*/ 182 w 763"/>
                <a:gd name="T109" fmla="*/ 303 h 424"/>
                <a:gd name="T110" fmla="*/ 188 w 763"/>
                <a:gd name="T111" fmla="*/ 281 h 424"/>
                <a:gd name="T112" fmla="*/ 172 w 763"/>
                <a:gd name="T113" fmla="*/ 296 h 424"/>
                <a:gd name="T114" fmla="*/ 25 w 763"/>
                <a:gd name="T115" fmla="*/ 1 h 424"/>
                <a:gd name="T116" fmla="*/ 0 w 763"/>
                <a:gd name="T117" fmla="*/ 119 h 424"/>
                <a:gd name="T118" fmla="*/ 226 w 763"/>
                <a:gd name="T119" fmla="*/ 341 h 424"/>
                <a:gd name="T120" fmla="*/ 663 w 763"/>
                <a:gd name="T121" fmla="*/ 412 h 424"/>
                <a:gd name="T122" fmla="*/ 763 w 763"/>
                <a:gd name="T123" fmla="*/ 311 h 424"/>
                <a:gd name="T124" fmla="*/ 660 w 763"/>
                <a:gd name="T125" fmla="*/ 40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3" h="424">
                  <a:moveTo>
                    <a:pt x="660" y="405"/>
                  </a:moveTo>
                  <a:cubicBezTo>
                    <a:pt x="621" y="412"/>
                    <a:pt x="581" y="416"/>
                    <a:pt x="540" y="416"/>
                  </a:cubicBezTo>
                  <a:cubicBezTo>
                    <a:pt x="524" y="416"/>
                    <a:pt x="507" y="415"/>
                    <a:pt x="491" y="414"/>
                  </a:cubicBezTo>
                  <a:cubicBezTo>
                    <a:pt x="493" y="393"/>
                    <a:pt x="493" y="393"/>
                    <a:pt x="493" y="393"/>
                  </a:cubicBezTo>
                  <a:cubicBezTo>
                    <a:pt x="489" y="393"/>
                    <a:pt x="489" y="393"/>
                    <a:pt x="489" y="393"/>
                  </a:cubicBezTo>
                  <a:cubicBezTo>
                    <a:pt x="487" y="414"/>
                    <a:pt x="487" y="414"/>
                    <a:pt x="487" y="414"/>
                  </a:cubicBezTo>
                  <a:cubicBezTo>
                    <a:pt x="484" y="414"/>
                    <a:pt x="482" y="413"/>
                    <a:pt x="479" y="413"/>
                  </a:cubicBezTo>
                  <a:cubicBezTo>
                    <a:pt x="481" y="392"/>
                    <a:pt x="481" y="392"/>
                    <a:pt x="481" y="392"/>
                  </a:cubicBezTo>
                  <a:cubicBezTo>
                    <a:pt x="477" y="392"/>
                    <a:pt x="477" y="392"/>
                    <a:pt x="477" y="392"/>
                  </a:cubicBezTo>
                  <a:cubicBezTo>
                    <a:pt x="475" y="413"/>
                    <a:pt x="475" y="413"/>
                    <a:pt x="475" y="413"/>
                  </a:cubicBezTo>
                  <a:cubicBezTo>
                    <a:pt x="472" y="412"/>
                    <a:pt x="469" y="412"/>
                    <a:pt x="466" y="412"/>
                  </a:cubicBezTo>
                  <a:cubicBezTo>
                    <a:pt x="469" y="391"/>
                    <a:pt x="469" y="391"/>
                    <a:pt x="469" y="391"/>
                  </a:cubicBezTo>
                  <a:cubicBezTo>
                    <a:pt x="465" y="390"/>
                    <a:pt x="465" y="390"/>
                    <a:pt x="465" y="390"/>
                  </a:cubicBezTo>
                  <a:cubicBezTo>
                    <a:pt x="462" y="411"/>
                    <a:pt x="462" y="411"/>
                    <a:pt x="462" y="411"/>
                  </a:cubicBezTo>
                  <a:cubicBezTo>
                    <a:pt x="459" y="411"/>
                    <a:pt x="456" y="411"/>
                    <a:pt x="454" y="410"/>
                  </a:cubicBezTo>
                  <a:cubicBezTo>
                    <a:pt x="457" y="389"/>
                    <a:pt x="457" y="389"/>
                    <a:pt x="457" y="389"/>
                  </a:cubicBezTo>
                  <a:cubicBezTo>
                    <a:pt x="453" y="389"/>
                    <a:pt x="453" y="389"/>
                    <a:pt x="453" y="389"/>
                  </a:cubicBezTo>
                  <a:cubicBezTo>
                    <a:pt x="450" y="410"/>
                    <a:pt x="450" y="410"/>
                    <a:pt x="450" y="410"/>
                  </a:cubicBezTo>
                  <a:cubicBezTo>
                    <a:pt x="447" y="409"/>
                    <a:pt x="444" y="409"/>
                    <a:pt x="441" y="408"/>
                  </a:cubicBezTo>
                  <a:cubicBezTo>
                    <a:pt x="445" y="387"/>
                    <a:pt x="445" y="387"/>
                    <a:pt x="445" y="387"/>
                  </a:cubicBezTo>
                  <a:cubicBezTo>
                    <a:pt x="441" y="387"/>
                    <a:pt x="441" y="387"/>
                    <a:pt x="441" y="387"/>
                  </a:cubicBezTo>
                  <a:cubicBezTo>
                    <a:pt x="437" y="408"/>
                    <a:pt x="437" y="408"/>
                    <a:pt x="437" y="408"/>
                  </a:cubicBezTo>
                  <a:cubicBezTo>
                    <a:pt x="434" y="407"/>
                    <a:pt x="431" y="407"/>
                    <a:pt x="429" y="406"/>
                  </a:cubicBezTo>
                  <a:cubicBezTo>
                    <a:pt x="433" y="385"/>
                    <a:pt x="433" y="385"/>
                    <a:pt x="433" y="385"/>
                  </a:cubicBezTo>
                  <a:cubicBezTo>
                    <a:pt x="428" y="385"/>
                    <a:pt x="428" y="385"/>
                    <a:pt x="428" y="385"/>
                  </a:cubicBezTo>
                  <a:cubicBezTo>
                    <a:pt x="425" y="405"/>
                    <a:pt x="425" y="405"/>
                    <a:pt x="425" y="405"/>
                  </a:cubicBezTo>
                  <a:cubicBezTo>
                    <a:pt x="422" y="405"/>
                    <a:pt x="419" y="404"/>
                    <a:pt x="416" y="404"/>
                  </a:cubicBezTo>
                  <a:cubicBezTo>
                    <a:pt x="421" y="383"/>
                    <a:pt x="421" y="383"/>
                    <a:pt x="421" y="383"/>
                  </a:cubicBezTo>
                  <a:cubicBezTo>
                    <a:pt x="416" y="382"/>
                    <a:pt x="416" y="382"/>
                    <a:pt x="416" y="382"/>
                  </a:cubicBezTo>
                  <a:cubicBezTo>
                    <a:pt x="412" y="403"/>
                    <a:pt x="412" y="403"/>
                    <a:pt x="412" y="403"/>
                  </a:cubicBezTo>
                  <a:cubicBezTo>
                    <a:pt x="409" y="402"/>
                    <a:pt x="407" y="402"/>
                    <a:pt x="404" y="401"/>
                  </a:cubicBezTo>
                  <a:cubicBezTo>
                    <a:pt x="409" y="380"/>
                    <a:pt x="409" y="380"/>
                    <a:pt x="409" y="380"/>
                  </a:cubicBezTo>
                  <a:cubicBezTo>
                    <a:pt x="405" y="380"/>
                    <a:pt x="405" y="380"/>
                    <a:pt x="405" y="380"/>
                  </a:cubicBezTo>
                  <a:cubicBezTo>
                    <a:pt x="400" y="400"/>
                    <a:pt x="400" y="400"/>
                    <a:pt x="400" y="400"/>
                  </a:cubicBezTo>
                  <a:cubicBezTo>
                    <a:pt x="397" y="400"/>
                    <a:pt x="394" y="399"/>
                    <a:pt x="392" y="398"/>
                  </a:cubicBezTo>
                  <a:cubicBezTo>
                    <a:pt x="397" y="378"/>
                    <a:pt x="397" y="378"/>
                    <a:pt x="397" y="378"/>
                  </a:cubicBezTo>
                  <a:cubicBezTo>
                    <a:pt x="393" y="377"/>
                    <a:pt x="393" y="377"/>
                    <a:pt x="393" y="377"/>
                  </a:cubicBezTo>
                  <a:cubicBezTo>
                    <a:pt x="388" y="397"/>
                    <a:pt x="388" y="397"/>
                    <a:pt x="388" y="397"/>
                  </a:cubicBezTo>
                  <a:cubicBezTo>
                    <a:pt x="385" y="397"/>
                    <a:pt x="382" y="396"/>
                    <a:pt x="379" y="395"/>
                  </a:cubicBezTo>
                  <a:cubicBezTo>
                    <a:pt x="385" y="375"/>
                    <a:pt x="385" y="375"/>
                    <a:pt x="385" y="375"/>
                  </a:cubicBezTo>
                  <a:cubicBezTo>
                    <a:pt x="381" y="374"/>
                    <a:pt x="381" y="374"/>
                    <a:pt x="381" y="374"/>
                  </a:cubicBezTo>
                  <a:cubicBezTo>
                    <a:pt x="375" y="394"/>
                    <a:pt x="375" y="394"/>
                    <a:pt x="375" y="394"/>
                  </a:cubicBezTo>
                  <a:cubicBezTo>
                    <a:pt x="373" y="394"/>
                    <a:pt x="370" y="393"/>
                    <a:pt x="367" y="392"/>
                  </a:cubicBezTo>
                  <a:cubicBezTo>
                    <a:pt x="373" y="371"/>
                    <a:pt x="373" y="371"/>
                    <a:pt x="373" y="371"/>
                  </a:cubicBezTo>
                  <a:cubicBezTo>
                    <a:pt x="369" y="370"/>
                    <a:pt x="369" y="370"/>
                    <a:pt x="369" y="370"/>
                  </a:cubicBezTo>
                  <a:cubicBezTo>
                    <a:pt x="363" y="391"/>
                    <a:pt x="363" y="391"/>
                    <a:pt x="363" y="391"/>
                  </a:cubicBezTo>
                  <a:cubicBezTo>
                    <a:pt x="360" y="390"/>
                    <a:pt x="358" y="389"/>
                    <a:pt x="355" y="388"/>
                  </a:cubicBezTo>
                  <a:cubicBezTo>
                    <a:pt x="361" y="368"/>
                    <a:pt x="361" y="368"/>
                    <a:pt x="361" y="368"/>
                  </a:cubicBezTo>
                  <a:cubicBezTo>
                    <a:pt x="358" y="367"/>
                    <a:pt x="358" y="367"/>
                    <a:pt x="358" y="367"/>
                  </a:cubicBezTo>
                  <a:cubicBezTo>
                    <a:pt x="351" y="387"/>
                    <a:pt x="351" y="387"/>
                    <a:pt x="351" y="387"/>
                  </a:cubicBezTo>
                  <a:cubicBezTo>
                    <a:pt x="348" y="386"/>
                    <a:pt x="346" y="385"/>
                    <a:pt x="343" y="385"/>
                  </a:cubicBezTo>
                  <a:cubicBezTo>
                    <a:pt x="350" y="364"/>
                    <a:pt x="350" y="364"/>
                    <a:pt x="350" y="364"/>
                  </a:cubicBezTo>
                  <a:cubicBezTo>
                    <a:pt x="346" y="363"/>
                    <a:pt x="346" y="363"/>
                    <a:pt x="346" y="363"/>
                  </a:cubicBezTo>
                  <a:cubicBezTo>
                    <a:pt x="339" y="383"/>
                    <a:pt x="339" y="383"/>
                    <a:pt x="339" y="383"/>
                  </a:cubicBezTo>
                  <a:cubicBezTo>
                    <a:pt x="336" y="382"/>
                    <a:pt x="334" y="381"/>
                    <a:pt x="331" y="380"/>
                  </a:cubicBezTo>
                  <a:cubicBezTo>
                    <a:pt x="338" y="360"/>
                    <a:pt x="338" y="360"/>
                    <a:pt x="338" y="360"/>
                  </a:cubicBezTo>
                  <a:cubicBezTo>
                    <a:pt x="334" y="359"/>
                    <a:pt x="334" y="359"/>
                    <a:pt x="334" y="359"/>
                  </a:cubicBezTo>
                  <a:cubicBezTo>
                    <a:pt x="327" y="379"/>
                    <a:pt x="327" y="379"/>
                    <a:pt x="327" y="379"/>
                  </a:cubicBezTo>
                  <a:cubicBezTo>
                    <a:pt x="324" y="378"/>
                    <a:pt x="322" y="377"/>
                    <a:pt x="319" y="376"/>
                  </a:cubicBezTo>
                  <a:cubicBezTo>
                    <a:pt x="327" y="356"/>
                    <a:pt x="327" y="356"/>
                    <a:pt x="327" y="356"/>
                  </a:cubicBezTo>
                  <a:cubicBezTo>
                    <a:pt x="323" y="354"/>
                    <a:pt x="323" y="354"/>
                    <a:pt x="323" y="354"/>
                  </a:cubicBezTo>
                  <a:cubicBezTo>
                    <a:pt x="315" y="375"/>
                    <a:pt x="315" y="375"/>
                    <a:pt x="315" y="375"/>
                  </a:cubicBezTo>
                  <a:cubicBezTo>
                    <a:pt x="313" y="374"/>
                    <a:pt x="310" y="373"/>
                    <a:pt x="307" y="372"/>
                  </a:cubicBezTo>
                  <a:cubicBezTo>
                    <a:pt x="316" y="351"/>
                    <a:pt x="316" y="351"/>
                    <a:pt x="316" y="351"/>
                  </a:cubicBezTo>
                  <a:cubicBezTo>
                    <a:pt x="312" y="350"/>
                    <a:pt x="312" y="350"/>
                    <a:pt x="312" y="350"/>
                  </a:cubicBezTo>
                  <a:cubicBezTo>
                    <a:pt x="304" y="370"/>
                    <a:pt x="304" y="370"/>
                    <a:pt x="304" y="370"/>
                  </a:cubicBezTo>
                  <a:cubicBezTo>
                    <a:pt x="301" y="369"/>
                    <a:pt x="298" y="368"/>
                    <a:pt x="296" y="367"/>
                  </a:cubicBezTo>
                  <a:cubicBezTo>
                    <a:pt x="304" y="347"/>
                    <a:pt x="304" y="347"/>
                    <a:pt x="304" y="347"/>
                  </a:cubicBezTo>
                  <a:cubicBezTo>
                    <a:pt x="301" y="345"/>
                    <a:pt x="301" y="345"/>
                    <a:pt x="301" y="345"/>
                  </a:cubicBezTo>
                  <a:cubicBezTo>
                    <a:pt x="292" y="365"/>
                    <a:pt x="292" y="365"/>
                    <a:pt x="292" y="365"/>
                  </a:cubicBezTo>
                  <a:cubicBezTo>
                    <a:pt x="289" y="364"/>
                    <a:pt x="287" y="363"/>
                    <a:pt x="284" y="362"/>
                  </a:cubicBezTo>
                  <a:cubicBezTo>
                    <a:pt x="293" y="342"/>
                    <a:pt x="293" y="342"/>
                    <a:pt x="293" y="342"/>
                  </a:cubicBezTo>
                  <a:cubicBezTo>
                    <a:pt x="289" y="340"/>
                    <a:pt x="289" y="340"/>
                    <a:pt x="289" y="340"/>
                  </a:cubicBezTo>
                  <a:cubicBezTo>
                    <a:pt x="280" y="360"/>
                    <a:pt x="280" y="360"/>
                    <a:pt x="280" y="360"/>
                  </a:cubicBezTo>
                  <a:cubicBezTo>
                    <a:pt x="278" y="359"/>
                    <a:pt x="275" y="358"/>
                    <a:pt x="273" y="356"/>
                  </a:cubicBezTo>
                  <a:cubicBezTo>
                    <a:pt x="282" y="337"/>
                    <a:pt x="282" y="337"/>
                    <a:pt x="282" y="337"/>
                  </a:cubicBezTo>
                  <a:cubicBezTo>
                    <a:pt x="278" y="335"/>
                    <a:pt x="278" y="335"/>
                    <a:pt x="278" y="335"/>
                  </a:cubicBezTo>
                  <a:cubicBezTo>
                    <a:pt x="269" y="355"/>
                    <a:pt x="269" y="355"/>
                    <a:pt x="269" y="355"/>
                  </a:cubicBezTo>
                  <a:cubicBezTo>
                    <a:pt x="266" y="353"/>
                    <a:pt x="264" y="352"/>
                    <a:pt x="261" y="351"/>
                  </a:cubicBezTo>
                  <a:cubicBezTo>
                    <a:pt x="271" y="331"/>
                    <a:pt x="271" y="331"/>
                    <a:pt x="271" y="331"/>
                  </a:cubicBezTo>
                  <a:cubicBezTo>
                    <a:pt x="267" y="330"/>
                    <a:pt x="267" y="330"/>
                    <a:pt x="267" y="330"/>
                  </a:cubicBezTo>
                  <a:cubicBezTo>
                    <a:pt x="258" y="349"/>
                    <a:pt x="258" y="349"/>
                    <a:pt x="258" y="349"/>
                  </a:cubicBezTo>
                  <a:cubicBezTo>
                    <a:pt x="255" y="348"/>
                    <a:pt x="253" y="346"/>
                    <a:pt x="250" y="345"/>
                  </a:cubicBezTo>
                  <a:cubicBezTo>
                    <a:pt x="260" y="326"/>
                    <a:pt x="260" y="326"/>
                    <a:pt x="260" y="326"/>
                  </a:cubicBezTo>
                  <a:cubicBezTo>
                    <a:pt x="257" y="324"/>
                    <a:pt x="257" y="324"/>
                    <a:pt x="257" y="324"/>
                  </a:cubicBezTo>
                  <a:cubicBezTo>
                    <a:pt x="246" y="343"/>
                    <a:pt x="246" y="343"/>
                    <a:pt x="246" y="343"/>
                  </a:cubicBezTo>
                  <a:cubicBezTo>
                    <a:pt x="244" y="342"/>
                    <a:pt x="241" y="340"/>
                    <a:pt x="239" y="339"/>
                  </a:cubicBezTo>
                  <a:cubicBezTo>
                    <a:pt x="250" y="320"/>
                    <a:pt x="250" y="320"/>
                    <a:pt x="250" y="320"/>
                  </a:cubicBezTo>
                  <a:cubicBezTo>
                    <a:pt x="246" y="318"/>
                    <a:pt x="246" y="318"/>
                    <a:pt x="246" y="318"/>
                  </a:cubicBezTo>
                  <a:cubicBezTo>
                    <a:pt x="235" y="337"/>
                    <a:pt x="235" y="337"/>
                    <a:pt x="235" y="337"/>
                  </a:cubicBezTo>
                  <a:cubicBezTo>
                    <a:pt x="233" y="336"/>
                    <a:pt x="230" y="334"/>
                    <a:pt x="228" y="333"/>
                  </a:cubicBezTo>
                  <a:cubicBezTo>
                    <a:pt x="239" y="314"/>
                    <a:pt x="239" y="314"/>
                    <a:pt x="239" y="314"/>
                  </a:cubicBezTo>
                  <a:cubicBezTo>
                    <a:pt x="235" y="312"/>
                    <a:pt x="235" y="312"/>
                    <a:pt x="235" y="312"/>
                  </a:cubicBezTo>
                  <a:cubicBezTo>
                    <a:pt x="224" y="331"/>
                    <a:pt x="224" y="331"/>
                    <a:pt x="224" y="331"/>
                  </a:cubicBezTo>
                  <a:cubicBezTo>
                    <a:pt x="222" y="329"/>
                    <a:pt x="220" y="328"/>
                    <a:pt x="217" y="326"/>
                  </a:cubicBezTo>
                  <a:cubicBezTo>
                    <a:pt x="228" y="308"/>
                    <a:pt x="228" y="308"/>
                    <a:pt x="228" y="308"/>
                  </a:cubicBezTo>
                  <a:cubicBezTo>
                    <a:pt x="225" y="306"/>
                    <a:pt x="225" y="306"/>
                    <a:pt x="225" y="306"/>
                  </a:cubicBezTo>
                  <a:cubicBezTo>
                    <a:pt x="214" y="324"/>
                    <a:pt x="214" y="324"/>
                    <a:pt x="214" y="324"/>
                  </a:cubicBezTo>
                  <a:cubicBezTo>
                    <a:pt x="211" y="323"/>
                    <a:pt x="209" y="321"/>
                    <a:pt x="206" y="320"/>
                  </a:cubicBezTo>
                  <a:cubicBezTo>
                    <a:pt x="218" y="301"/>
                    <a:pt x="218" y="301"/>
                    <a:pt x="218" y="301"/>
                  </a:cubicBezTo>
                  <a:cubicBezTo>
                    <a:pt x="215" y="299"/>
                    <a:pt x="215" y="299"/>
                    <a:pt x="215" y="299"/>
                  </a:cubicBezTo>
                  <a:cubicBezTo>
                    <a:pt x="203" y="317"/>
                    <a:pt x="203" y="317"/>
                    <a:pt x="203" y="317"/>
                  </a:cubicBezTo>
                  <a:cubicBezTo>
                    <a:pt x="200" y="316"/>
                    <a:pt x="198" y="314"/>
                    <a:pt x="196" y="313"/>
                  </a:cubicBezTo>
                  <a:cubicBezTo>
                    <a:pt x="208" y="295"/>
                    <a:pt x="208" y="295"/>
                    <a:pt x="208" y="295"/>
                  </a:cubicBezTo>
                  <a:cubicBezTo>
                    <a:pt x="205" y="292"/>
                    <a:pt x="205" y="292"/>
                    <a:pt x="205" y="292"/>
                  </a:cubicBezTo>
                  <a:cubicBezTo>
                    <a:pt x="192" y="310"/>
                    <a:pt x="192" y="310"/>
                    <a:pt x="192" y="310"/>
                  </a:cubicBezTo>
                  <a:cubicBezTo>
                    <a:pt x="190" y="309"/>
                    <a:pt x="188" y="307"/>
                    <a:pt x="185" y="306"/>
                  </a:cubicBezTo>
                  <a:cubicBezTo>
                    <a:pt x="198" y="288"/>
                    <a:pt x="198" y="288"/>
                    <a:pt x="198" y="288"/>
                  </a:cubicBezTo>
                  <a:cubicBezTo>
                    <a:pt x="195" y="285"/>
                    <a:pt x="195" y="285"/>
                    <a:pt x="195" y="285"/>
                  </a:cubicBezTo>
                  <a:cubicBezTo>
                    <a:pt x="182" y="303"/>
                    <a:pt x="182" y="303"/>
                    <a:pt x="182" y="303"/>
                  </a:cubicBezTo>
                  <a:cubicBezTo>
                    <a:pt x="180" y="302"/>
                    <a:pt x="177" y="300"/>
                    <a:pt x="175" y="298"/>
                  </a:cubicBezTo>
                  <a:cubicBezTo>
                    <a:pt x="188" y="281"/>
                    <a:pt x="188" y="281"/>
                    <a:pt x="188" y="281"/>
                  </a:cubicBezTo>
                  <a:cubicBezTo>
                    <a:pt x="185" y="278"/>
                    <a:pt x="185" y="278"/>
                    <a:pt x="185" y="278"/>
                  </a:cubicBezTo>
                  <a:cubicBezTo>
                    <a:pt x="172" y="296"/>
                    <a:pt x="172" y="296"/>
                    <a:pt x="172" y="296"/>
                  </a:cubicBezTo>
                  <a:cubicBezTo>
                    <a:pt x="107" y="249"/>
                    <a:pt x="52" y="188"/>
                    <a:pt x="9" y="117"/>
                  </a:cubicBezTo>
                  <a:cubicBezTo>
                    <a:pt x="25" y="1"/>
                    <a:pt x="25" y="1"/>
                    <a:pt x="25" y="1"/>
                  </a:cubicBezTo>
                  <a:cubicBezTo>
                    <a:pt x="17" y="0"/>
                    <a:pt x="17" y="0"/>
                    <a:pt x="17" y="0"/>
                  </a:cubicBezTo>
                  <a:cubicBezTo>
                    <a:pt x="0" y="119"/>
                    <a:pt x="0" y="119"/>
                    <a:pt x="0" y="119"/>
                  </a:cubicBezTo>
                  <a:cubicBezTo>
                    <a:pt x="1" y="120"/>
                    <a:pt x="1" y="120"/>
                    <a:pt x="1" y="120"/>
                  </a:cubicBezTo>
                  <a:cubicBezTo>
                    <a:pt x="56" y="211"/>
                    <a:pt x="134" y="288"/>
                    <a:pt x="226" y="341"/>
                  </a:cubicBezTo>
                  <a:cubicBezTo>
                    <a:pt x="321" y="395"/>
                    <a:pt x="430" y="424"/>
                    <a:pt x="540" y="424"/>
                  </a:cubicBezTo>
                  <a:cubicBezTo>
                    <a:pt x="582" y="424"/>
                    <a:pt x="623" y="420"/>
                    <a:pt x="663" y="412"/>
                  </a:cubicBezTo>
                  <a:cubicBezTo>
                    <a:pt x="664" y="412"/>
                    <a:pt x="664" y="412"/>
                    <a:pt x="664" y="412"/>
                  </a:cubicBezTo>
                  <a:cubicBezTo>
                    <a:pt x="763" y="311"/>
                    <a:pt x="763" y="311"/>
                    <a:pt x="763" y="311"/>
                  </a:cubicBezTo>
                  <a:cubicBezTo>
                    <a:pt x="757" y="305"/>
                    <a:pt x="757" y="305"/>
                    <a:pt x="757" y="305"/>
                  </a:cubicBezTo>
                  <a:lnTo>
                    <a:pt x="660" y="40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2"/>
            <p:cNvSpPr>
              <a:spLocks/>
            </p:cNvSpPr>
            <p:nvPr/>
          </p:nvSpPr>
          <p:spPr bwMode="auto">
            <a:xfrm>
              <a:off x="11439526" y="825500"/>
              <a:ext cx="4062413" cy="2122488"/>
            </a:xfrm>
            <a:custGeom>
              <a:avLst/>
              <a:gdLst>
                <a:gd name="T0" fmla="*/ 0 w 1083"/>
                <a:gd name="T1" fmla="*/ 318 h 566"/>
                <a:gd name="T2" fmla="*/ 141 w 1083"/>
                <a:gd name="T3" fmla="*/ 100 h 566"/>
                <a:gd name="T4" fmla="*/ 170 w 1083"/>
                <a:gd name="T5" fmla="*/ 109 h 566"/>
                <a:gd name="T6" fmla="*/ 174 w 1083"/>
                <a:gd name="T7" fmla="*/ 81 h 566"/>
                <a:gd name="T8" fmla="*/ 203 w 1083"/>
                <a:gd name="T9" fmla="*/ 92 h 566"/>
                <a:gd name="T10" fmla="*/ 208 w 1083"/>
                <a:gd name="T11" fmla="*/ 65 h 566"/>
                <a:gd name="T12" fmla="*/ 236 w 1083"/>
                <a:gd name="T13" fmla="*/ 77 h 566"/>
                <a:gd name="T14" fmla="*/ 243 w 1083"/>
                <a:gd name="T15" fmla="*/ 50 h 566"/>
                <a:gd name="T16" fmla="*/ 270 w 1083"/>
                <a:gd name="T17" fmla="*/ 64 h 566"/>
                <a:gd name="T18" fmla="*/ 279 w 1083"/>
                <a:gd name="T19" fmla="*/ 37 h 566"/>
                <a:gd name="T20" fmla="*/ 305 w 1083"/>
                <a:gd name="T21" fmla="*/ 53 h 566"/>
                <a:gd name="T22" fmla="*/ 315 w 1083"/>
                <a:gd name="T23" fmla="*/ 27 h 566"/>
                <a:gd name="T24" fmla="*/ 341 w 1083"/>
                <a:gd name="T25" fmla="*/ 44 h 566"/>
                <a:gd name="T26" fmla="*/ 353 w 1083"/>
                <a:gd name="T27" fmla="*/ 19 h 566"/>
                <a:gd name="T28" fmla="*/ 377 w 1083"/>
                <a:gd name="T29" fmla="*/ 38 h 566"/>
                <a:gd name="T30" fmla="*/ 390 w 1083"/>
                <a:gd name="T31" fmla="*/ 13 h 566"/>
                <a:gd name="T32" fmla="*/ 413 w 1083"/>
                <a:gd name="T33" fmla="*/ 33 h 566"/>
                <a:gd name="T34" fmla="*/ 428 w 1083"/>
                <a:gd name="T35" fmla="*/ 10 h 566"/>
                <a:gd name="T36" fmla="*/ 449 w 1083"/>
                <a:gd name="T37" fmla="*/ 31 h 566"/>
                <a:gd name="T38" fmla="*/ 466 w 1083"/>
                <a:gd name="T39" fmla="*/ 8 h 566"/>
                <a:gd name="T40" fmla="*/ 487 w 1083"/>
                <a:gd name="T41" fmla="*/ 9 h 566"/>
                <a:gd name="T42" fmla="*/ 502 w 1083"/>
                <a:gd name="T43" fmla="*/ 32 h 566"/>
                <a:gd name="T44" fmla="*/ 525 w 1083"/>
                <a:gd name="T45" fmla="*/ 11 h 566"/>
                <a:gd name="T46" fmla="*/ 539 w 1083"/>
                <a:gd name="T47" fmla="*/ 35 h 566"/>
                <a:gd name="T48" fmla="*/ 562 w 1083"/>
                <a:gd name="T49" fmla="*/ 15 h 566"/>
                <a:gd name="T50" fmla="*/ 575 w 1083"/>
                <a:gd name="T51" fmla="*/ 40 h 566"/>
                <a:gd name="T52" fmla="*/ 600 w 1083"/>
                <a:gd name="T53" fmla="*/ 22 h 566"/>
                <a:gd name="T54" fmla="*/ 611 w 1083"/>
                <a:gd name="T55" fmla="*/ 48 h 566"/>
                <a:gd name="T56" fmla="*/ 637 w 1083"/>
                <a:gd name="T57" fmla="*/ 31 h 566"/>
                <a:gd name="T58" fmla="*/ 646 w 1083"/>
                <a:gd name="T59" fmla="*/ 58 h 566"/>
                <a:gd name="T60" fmla="*/ 673 w 1083"/>
                <a:gd name="T61" fmla="*/ 43 h 566"/>
                <a:gd name="T62" fmla="*/ 681 w 1083"/>
                <a:gd name="T63" fmla="*/ 70 h 566"/>
                <a:gd name="T64" fmla="*/ 709 w 1083"/>
                <a:gd name="T65" fmla="*/ 56 h 566"/>
                <a:gd name="T66" fmla="*/ 715 w 1083"/>
                <a:gd name="T67" fmla="*/ 84 h 566"/>
                <a:gd name="T68" fmla="*/ 744 w 1083"/>
                <a:gd name="T69" fmla="*/ 72 h 566"/>
                <a:gd name="T70" fmla="*/ 748 w 1083"/>
                <a:gd name="T71" fmla="*/ 100 h 566"/>
                <a:gd name="T72" fmla="*/ 777 w 1083"/>
                <a:gd name="T73" fmla="*/ 90 h 566"/>
                <a:gd name="T74" fmla="*/ 780 w 1083"/>
                <a:gd name="T75" fmla="*/ 119 h 566"/>
                <a:gd name="T76" fmla="*/ 810 w 1083"/>
                <a:gd name="T77" fmla="*/ 110 h 566"/>
                <a:gd name="T78" fmla="*/ 810 w 1083"/>
                <a:gd name="T79" fmla="*/ 139 h 566"/>
                <a:gd name="T80" fmla="*/ 841 w 1083"/>
                <a:gd name="T81" fmla="*/ 132 h 566"/>
                <a:gd name="T82" fmla="*/ 840 w 1083"/>
                <a:gd name="T83" fmla="*/ 160 h 566"/>
                <a:gd name="T84" fmla="*/ 871 w 1083"/>
                <a:gd name="T85" fmla="*/ 155 h 566"/>
                <a:gd name="T86" fmla="*/ 868 w 1083"/>
                <a:gd name="T87" fmla="*/ 184 h 566"/>
                <a:gd name="T88" fmla="*/ 899 w 1083"/>
                <a:gd name="T89" fmla="*/ 181 h 566"/>
                <a:gd name="T90" fmla="*/ 894 w 1083"/>
                <a:gd name="T91" fmla="*/ 209 h 566"/>
                <a:gd name="T92" fmla="*/ 926 w 1083"/>
                <a:gd name="T93" fmla="*/ 208 h 566"/>
                <a:gd name="T94" fmla="*/ 919 w 1083"/>
                <a:gd name="T95" fmla="*/ 236 h 566"/>
                <a:gd name="T96" fmla="*/ 951 w 1083"/>
                <a:gd name="T97" fmla="*/ 237 h 566"/>
                <a:gd name="T98" fmla="*/ 943 w 1083"/>
                <a:gd name="T99" fmla="*/ 265 h 566"/>
                <a:gd name="T100" fmla="*/ 974 w 1083"/>
                <a:gd name="T101" fmla="*/ 267 h 566"/>
                <a:gd name="T102" fmla="*/ 964 w 1083"/>
                <a:gd name="T103" fmla="*/ 294 h 566"/>
                <a:gd name="T104" fmla="*/ 995 w 1083"/>
                <a:gd name="T105" fmla="*/ 299 h 566"/>
                <a:gd name="T106" fmla="*/ 984 w 1083"/>
                <a:gd name="T107" fmla="*/ 325 h 566"/>
                <a:gd name="T108" fmla="*/ 1014 w 1083"/>
                <a:gd name="T109" fmla="*/ 332 h 566"/>
                <a:gd name="T110" fmla="*/ 1001 w 1083"/>
                <a:gd name="T111" fmla="*/ 357 h 566"/>
                <a:gd name="T112" fmla="*/ 1031 w 1083"/>
                <a:gd name="T113" fmla="*/ 365 h 566"/>
                <a:gd name="T114" fmla="*/ 1017 w 1083"/>
                <a:gd name="T115" fmla="*/ 390 h 566"/>
                <a:gd name="T116" fmla="*/ 1046 w 1083"/>
                <a:gd name="T117" fmla="*/ 400 h 566"/>
                <a:gd name="T118" fmla="*/ 1031 w 1083"/>
                <a:gd name="T119" fmla="*/ 424 h 566"/>
                <a:gd name="T120" fmla="*/ 1074 w 1083"/>
                <a:gd name="T121" fmla="*/ 491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3" h="566">
                  <a:moveTo>
                    <a:pt x="1083" y="491"/>
                  </a:moveTo>
                  <a:cubicBezTo>
                    <a:pt x="1052" y="354"/>
                    <a:pt x="974" y="229"/>
                    <a:pt x="864" y="140"/>
                  </a:cubicBezTo>
                  <a:cubicBezTo>
                    <a:pt x="752" y="50"/>
                    <a:pt x="611" y="0"/>
                    <a:pt x="467" y="0"/>
                  </a:cubicBezTo>
                  <a:cubicBezTo>
                    <a:pt x="314" y="0"/>
                    <a:pt x="167" y="55"/>
                    <a:pt x="52" y="155"/>
                  </a:cubicBezTo>
                  <a:cubicBezTo>
                    <a:pt x="51" y="156"/>
                    <a:pt x="51" y="156"/>
                    <a:pt x="51" y="156"/>
                  </a:cubicBezTo>
                  <a:cubicBezTo>
                    <a:pt x="0" y="318"/>
                    <a:pt x="0" y="318"/>
                    <a:pt x="0" y="318"/>
                  </a:cubicBezTo>
                  <a:cubicBezTo>
                    <a:pt x="8" y="320"/>
                    <a:pt x="8" y="320"/>
                    <a:pt x="8" y="320"/>
                  </a:cubicBezTo>
                  <a:cubicBezTo>
                    <a:pt x="59" y="161"/>
                    <a:pt x="59" y="161"/>
                    <a:pt x="59" y="161"/>
                  </a:cubicBezTo>
                  <a:cubicBezTo>
                    <a:pt x="83" y="139"/>
                    <a:pt x="110" y="120"/>
                    <a:pt x="138" y="103"/>
                  </a:cubicBezTo>
                  <a:cubicBezTo>
                    <a:pt x="149" y="122"/>
                    <a:pt x="149" y="122"/>
                    <a:pt x="149" y="122"/>
                  </a:cubicBezTo>
                  <a:cubicBezTo>
                    <a:pt x="153" y="119"/>
                    <a:pt x="153" y="119"/>
                    <a:pt x="153" y="119"/>
                  </a:cubicBezTo>
                  <a:cubicBezTo>
                    <a:pt x="141" y="100"/>
                    <a:pt x="141" y="100"/>
                    <a:pt x="141" y="100"/>
                  </a:cubicBezTo>
                  <a:cubicBezTo>
                    <a:pt x="144" y="99"/>
                    <a:pt x="146" y="97"/>
                    <a:pt x="148" y="96"/>
                  </a:cubicBezTo>
                  <a:cubicBezTo>
                    <a:pt x="160" y="115"/>
                    <a:pt x="160" y="115"/>
                    <a:pt x="160" y="115"/>
                  </a:cubicBezTo>
                  <a:cubicBezTo>
                    <a:pt x="163" y="113"/>
                    <a:pt x="163" y="113"/>
                    <a:pt x="163" y="113"/>
                  </a:cubicBezTo>
                  <a:cubicBezTo>
                    <a:pt x="152" y="94"/>
                    <a:pt x="152" y="94"/>
                    <a:pt x="152" y="94"/>
                  </a:cubicBezTo>
                  <a:cubicBezTo>
                    <a:pt x="154" y="92"/>
                    <a:pt x="157" y="91"/>
                    <a:pt x="159" y="90"/>
                  </a:cubicBezTo>
                  <a:cubicBezTo>
                    <a:pt x="170" y="109"/>
                    <a:pt x="170" y="109"/>
                    <a:pt x="170" y="109"/>
                  </a:cubicBezTo>
                  <a:cubicBezTo>
                    <a:pt x="174" y="107"/>
                    <a:pt x="174" y="107"/>
                    <a:pt x="174" y="107"/>
                  </a:cubicBezTo>
                  <a:cubicBezTo>
                    <a:pt x="163" y="87"/>
                    <a:pt x="163" y="87"/>
                    <a:pt x="163" y="87"/>
                  </a:cubicBezTo>
                  <a:cubicBezTo>
                    <a:pt x="165" y="86"/>
                    <a:pt x="168" y="85"/>
                    <a:pt x="170" y="83"/>
                  </a:cubicBezTo>
                  <a:cubicBezTo>
                    <a:pt x="181" y="103"/>
                    <a:pt x="181" y="103"/>
                    <a:pt x="181" y="103"/>
                  </a:cubicBezTo>
                  <a:cubicBezTo>
                    <a:pt x="185" y="101"/>
                    <a:pt x="185" y="101"/>
                    <a:pt x="185" y="101"/>
                  </a:cubicBezTo>
                  <a:cubicBezTo>
                    <a:pt x="174" y="81"/>
                    <a:pt x="174" y="81"/>
                    <a:pt x="174" y="81"/>
                  </a:cubicBezTo>
                  <a:cubicBezTo>
                    <a:pt x="177" y="80"/>
                    <a:pt x="179" y="79"/>
                    <a:pt x="182" y="78"/>
                  </a:cubicBezTo>
                  <a:cubicBezTo>
                    <a:pt x="192" y="97"/>
                    <a:pt x="192" y="97"/>
                    <a:pt x="192" y="97"/>
                  </a:cubicBezTo>
                  <a:cubicBezTo>
                    <a:pt x="195" y="96"/>
                    <a:pt x="195" y="96"/>
                    <a:pt x="195" y="96"/>
                  </a:cubicBezTo>
                  <a:cubicBezTo>
                    <a:pt x="185" y="76"/>
                    <a:pt x="185" y="76"/>
                    <a:pt x="185" y="76"/>
                  </a:cubicBezTo>
                  <a:cubicBezTo>
                    <a:pt x="188" y="74"/>
                    <a:pt x="190" y="73"/>
                    <a:pt x="193" y="72"/>
                  </a:cubicBezTo>
                  <a:cubicBezTo>
                    <a:pt x="203" y="92"/>
                    <a:pt x="203" y="92"/>
                    <a:pt x="203" y="92"/>
                  </a:cubicBezTo>
                  <a:cubicBezTo>
                    <a:pt x="206" y="90"/>
                    <a:pt x="206" y="90"/>
                    <a:pt x="206" y="90"/>
                  </a:cubicBezTo>
                  <a:cubicBezTo>
                    <a:pt x="197" y="70"/>
                    <a:pt x="197" y="70"/>
                    <a:pt x="197" y="70"/>
                  </a:cubicBezTo>
                  <a:cubicBezTo>
                    <a:pt x="199" y="69"/>
                    <a:pt x="202" y="68"/>
                    <a:pt x="204" y="66"/>
                  </a:cubicBezTo>
                  <a:cubicBezTo>
                    <a:pt x="214" y="87"/>
                    <a:pt x="214" y="87"/>
                    <a:pt x="214" y="87"/>
                  </a:cubicBezTo>
                  <a:cubicBezTo>
                    <a:pt x="217" y="85"/>
                    <a:pt x="217" y="85"/>
                    <a:pt x="217" y="85"/>
                  </a:cubicBezTo>
                  <a:cubicBezTo>
                    <a:pt x="208" y="65"/>
                    <a:pt x="208" y="65"/>
                    <a:pt x="208" y="65"/>
                  </a:cubicBezTo>
                  <a:cubicBezTo>
                    <a:pt x="211" y="63"/>
                    <a:pt x="213" y="62"/>
                    <a:pt x="216" y="61"/>
                  </a:cubicBezTo>
                  <a:cubicBezTo>
                    <a:pt x="225" y="82"/>
                    <a:pt x="225" y="82"/>
                    <a:pt x="225" y="82"/>
                  </a:cubicBezTo>
                  <a:cubicBezTo>
                    <a:pt x="229" y="80"/>
                    <a:pt x="229" y="80"/>
                    <a:pt x="229" y="80"/>
                  </a:cubicBezTo>
                  <a:cubicBezTo>
                    <a:pt x="220" y="59"/>
                    <a:pt x="220" y="59"/>
                    <a:pt x="220" y="59"/>
                  </a:cubicBezTo>
                  <a:cubicBezTo>
                    <a:pt x="222" y="58"/>
                    <a:pt x="225" y="57"/>
                    <a:pt x="227" y="56"/>
                  </a:cubicBezTo>
                  <a:cubicBezTo>
                    <a:pt x="236" y="77"/>
                    <a:pt x="236" y="77"/>
                    <a:pt x="236" y="77"/>
                  </a:cubicBezTo>
                  <a:cubicBezTo>
                    <a:pt x="240" y="75"/>
                    <a:pt x="240" y="75"/>
                    <a:pt x="240" y="75"/>
                  </a:cubicBezTo>
                  <a:cubicBezTo>
                    <a:pt x="231" y="55"/>
                    <a:pt x="231" y="55"/>
                    <a:pt x="231" y="55"/>
                  </a:cubicBezTo>
                  <a:cubicBezTo>
                    <a:pt x="234" y="54"/>
                    <a:pt x="237" y="52"/>
                    <a:pt x="239" y="51"/>
                  </a:cubicBezTo>
                  <a:cubicBezTo>
                    <a:pt x="247" y="72"/>
                    <a:pt x="247" y="72"/>
                    <a:pt x="247" y="72"/>
                  </a:cubicBezTo>
                  <a:cubicBezTo>
                    <a:pt x="251" y="71"/>
                    <a:pt x="251" y="71"/>
                    <a:pt x="251" y="71"/>
                  </a:cubicBezTo>
                  <a:cubicBezTo>
                    <a:pt x="243" y="50"/>
                    <a:pt x="243" y="50"/>
                    <a:pt x="243" y="50"/>
                  </a:cubicBezTo>
                  <a:cubicBezTo>
                    <a:pt x="246" y="49"/>
                    <a:pt x="248" y="48"/>
                    <a:pt x="251" y="47"/>
                  </a:cubicBezTo>
                  <a:cubicBezTo>
                    <a:pt x="259" y="68"/>
                    <a:pt x="259" y="68"/>
                    <a:pt x="259" y="68"/>
                  </a:cubicBezTo>
                  <a:cubicBezTo>
                    <a:pt x="263" y="66"/>
                    <a:pt x="263" y="66"/>
                    <a:pt x="263" y="66"/>
                  </a:cubicBezTo>
                  <a:cubicBezTo>
                    <a:pt x="255" y="45"/>
                    <a:pt x="255" y="45"/>
                    <a:pt x="255" y="45"/>
                  </a:cubicBezTo>
                  <a:cubicBezTo>
                    <a:pt x="258" y="45"/>
                    <a:pt x="260" y="44"/>
                    <a:pt x="263" y="43"/>
                  </a:cubicBezTo>
                  <a:cubicBezTo>
                    <a:pt x="270" y="64"/>
                    <a:pt x="270" y="64"/>
                    <a:pt x="270" y="64"/>
                  </a:cubicBezTo>
                  <a:cubicBezTo>
                    <a:pt x="274" y="62"/>
                    <a:pt x="274" y="62"/>
                    <a:pt x="274" y="62"/>
                  </a:cubicBezTo>
                  <a:cubicBezTo>
                    <a:pt x="267" y="41"/>
                    <a:pt x="267" y="41"/>
                    <a:pt x="267" y="41"/>
                  </a:cubicBezTo>
                  <a:cubicBezTo>
                    <a:pt x="270" y="40"/>
                    <a:pt x="272" y="39"/>
                    <a:pt x="275" y="39"/>
                  </a:cubicBezTo>
                  <a:cubicBezTo>
                    <a:pt x="282" y="60"/>
                    <a:pt x="282" y="60"/>
                    <a:pt x="282" y="60"/>
                  </a:cubicBezTo>
                  <a:cubicBezTo>
                    <a:pt x="286" y="59"/>
                    <a:pt x="286" y="59"/>
                    <a:pt x="286" y="59"/>
                  </a:cubicBezTo>
                  <a:cubicBezTo>
                    <a:pt x="279" y="37"/>
                    <a:pt x="279" y="37"/>
                    <a:pt x="279" y="37"/>
                  </a:cubicBezTo>
                  <a:cubicBezTo>
                    <a:pt x="282" y="36"/>
                    <a:pt x="284" y="36"/>
                    <a:pt x="287" y="35"/>
                  </a:cubicBezTo>
                  <a:cubicBezTo>
                    <a:pt x="293" y="56"/>
                    <a:pt x="293" y="56"/>
                    <a:pt x="293" y="56"/>
                  </a:cubicBezTo>
                  <a:cubicBezTo>
                    <a:pt x="297" y="55"/>
                    <a:pt x="297" y="55"/>
                    <a:pt x="297" y="55"/>
                  </a:cubicBezTo>
                  <a:cubicBezTo>
                    <a:pt x="291" y="34"/>
                    <a:pt x="291" y="34"/>
                    <a:pt x="291" y="34"/>
                  </a:cubicBezTo>
                  <a:cubicBezTo>
                    <a:pt x="294" y="33"/>
                    <a:pt x="296" y="32"/>
                    <a:pt x="299" y="31"/>
                  </a:cubicBezTo>
                  <a:cubicBezTo>
                    <a:pt x="305" y="53"/>
                    <a:pt x="305" y="53"/>
                    <a:pt x="305" y="53"/>
                  </a:cubicBezTo>
                  <a:cubicBezTo>
                    <a:pt x="309" y="52"/>
                    <a:pt x="309" y="52"/>
                    <a:pt x="309" y="52"/>
                  </a:cubicBezTo>
                  <a:cubicBezTo>
                    <a:pt x="303" y="30"/>
                    <a:pt x="303" y="30"/>
                    <a:pt x="303" y="30"/>
                  </a:cubicBezTo>
                  <a:cubicBezTo>
                    <a:pt x="306" y="29"/>
                    <a:pt x="309" y="29"/>
                    <a:pt x="311" y="28"/>
                  </a:cubicBezTo>
                  <a:cubicBezTo>
                    <a:pt x="317" y="50"/>
                    <a:pt x="317" y="50"/>
                    <a:pt x="317" y="50"/>
                  </a:cubicBezTo>
                  <a:cubicBezTo>
                    <a:pt x="321" y="49"/>
                    <a:pt x="321" y="49"/>
                    <a:pt x="321" y="49"/>
                  </a:cubicBezTo>
                  <a:cubicBezTo>
                    <a:pt x="315" y="27"/>
                    <a:pt x="315" y="27"/>
                    <a:pt x="315" y="27"/>
                  </a:cubicBezTo>
                  <a:cubicBezTo>
                    <a:pt x="318" y="26"/>
                    <a:pt x="321" y="26"/>
                    <a:pt x="324" y="25"/>
                  </a:cubicBezTo>
                  <a:cubicBezTo>
                    <a:pt x="329" y="47"/>
                    <a:pt x="329" y="47"/>
                    <a:pt x="329" y="47"/>
                  </a:cubicBezTo>
                  <a:cubicBezTo>
                    <a:pt x="333" y="46"/>
                    <a:pt x="333" y="46"/>
                    <a:pt x="333" y="46"/>
                  </a:cubicBezTo>
                  <a:cubicBezTo>
                    <a:pt x="328" y="24"/>
                    <a:pt x="328" y="24"/>
                    <a:pt x="328" y="24"/>
                  </a:cubicBezTo>
                  <a:cubicBezTo>
                    <a:pt x="331" y="23"/>
                    <a:pt x="333" y="23"/>
                    <a:pt x="336" y="22"/>
                  </a:cubicBezTo>
                  <a:cubicBezTo>
                    <a:pt x="341" y="44"/>
                    <a:pt x="341" y="44"/>
                    <a:pt x="341" y="44"/>
                  </a:cubicBezTo>
                  <a:cubicBezTo>
                    <a:pt x="345" y="43"/>
                    <a:pt x="345" y="43"/>
                    <a:pt x="345" y="43"/>
                  </a:cubicBezTo>
                  <a:cubicBezTo>
                    <a:pt x="340" y="21"/>
                    <a:pt x="340" y="21"/>
                    <a:pt x="340" y="21"/>
                  </a:cubicBezTo>
                  <a:cubicBezTo>
                    <a:pt x="343" y="21"/>
                    <a:pt x="346" y="20"/>
                    <a:pt x="348" y="20"/>
                  </a:cubicBezTo>
                  <a:cubicBezTo>
                    <a:pt x="353" y="42"/>
                    <a:pt x="353" y="42"/>
                    <a:pt x="353" y="42"/>
                  </a:cubicBezTo>
                  <a:cubicBezTo>
                    <a:pt x="357" y="41"/>
                    <a:pt x="357" y="41"/>
                    <a:pt x="357" y="41"/>
                  </a:cubicBezTo>
                  <a:cubicBezTo>
                    <a:pt x="353" y="19"/>
                    <a:pt x="353" y="19"/>
                    <a:pt x="353" y="19"/>
                  </a:cubicBezTo>
                  <a:cubicBezTo>
                    <a:pt x="355" y="18"/>
                    <a:pt x="358" y="18"/>
                    <a:pt x="361" y="17"/>
                  </a:cubicBezTo>
                  <a:cubicBezTo>
                    <a:pt x="365" y="39"/>
                    <a:pt x="365" y="39"/>
                    <a:pt x="365" y="39"/>
                  </a:cubicBezTo>
                  <a:cubicBezTo>
                    <a:pt x="369" y="39"/>
                    <a:pt x="369" y="39"/>
                    <a:pt x="369" y="39"/>
                  </a:cubicBezTo>
                  <a:cubicBezTo>
                    <a:pt x="365" y="17"/>
                    <a:pt x="365" y="17"/>
                    <a:pt x="365" y="17"/>
                  </a:cubicBezTo>
                  <a:cubicBezTo>
                    <a:pt x="368" y="16"/>
                    <a:pt x="371" y="16"/>
                    <a:pt x="373" y="15"/>
                  </a:cubicBezTo>
                  <a:cubicBezTo>
                    <a:pt x="377" y="38"/>
                    <a:pt x="377" y="38"/>
                    <a:pt x="377" y="38"/>
                  </a:cubicBezTo>
                  <a:cubicBezTo>
                    <a:pt x="381" y="37"/>
                    <a:pt x="381" y="37"/>
                    <a:pt x="381" y="37"/>
                  </a:cubicBezTo>
                  <a:cubicBezTo>
                    <a:pt x="377" y="15"/>
                    <a:pt x="377" y="15"/>
                    <a:pt x="377" y="15"/>
                  </a:cubicBezTo>
                  <a:cubicBezTo>
                    <a:pt x="380" y="14"/>
                    <a:pt x="383" y="14"/>
                    <a:pt x="386" y="14"/>
                  </a:cubicBezTo>
                  <a:cubicBezTo>
                    <a:pt x="389" y="36"/>
                    <a:pt x="389" y="36"/>
                    <a:pt x="389" y="36"/>
                  </a:cubicBezTo>
                  <a:cubicBezTo>
                    <a:pt x="393" y="35"/>
                    <a:pt x="393" y="35"/>
                    <a:pt x="393" y="35"/>
                  </a:cubicBezTo>
                  <a:cubicBezTo>
                    <a:pt x="390" y="13"/>
                    <a:pt x="390" y="13"/>
                    <a:pt x="390" y="13"/>
                  </a:cubicBezTo>
                  <a:cubicBezTo>
                    <a:pt x="393" y="13"/>
                    <a:pt x="396" y="12"/>
                    <a:pt x="398" y="12"/>
                  </a:cubicBezTo>
                  <a:cubicBezTo>
                    <a:pt x="401" y="34"/>
                    <a:pt x="401" y="34"/>
                    <a:pt x="401" y="34"/>
                  </a:cubicBezTo>
                  <a:cubicBezTo>
                    <a:pt x="405" y="34"/>
                    <a:pt x="405" y="34"/>
                    <a:pt x="405" y="34"/>
                  </a:cubicBezTo>
                  <a:cubicBezTo>
                    <a:pt x="403" y="12"/>
                    <a:pt x="403" y="12"/>
                    <a:pt x="403" y="12"/>
                  </a:cubicBezTo>
                  <a:cubicBezTo>
                    <a:pt x="405" y="11"/>
                    <a:pt x="408" y="11"/>
                    <a:pt x="411" y="11"/>
                  </a:cubicBezTo>
                  <a:cubicBezTo>
                    <a:pt x="413" y="33"/>
                    <a:pt x="413" y="33"/>
                    <a:pt x="413" y="33"/>
                  </a:cubicBezTo>
                  <a:cubicBezTo>
                    <a:pt x="417" y="33"/>
                    <a:pt x="417" y="33"/>
                    <a:pt x="417" y="33"/>
                  </a:cubicBezTo>
                  <a:cubicBezTo>
                    <a:pt x="415" y="10"/>
                    <a:pt x="415" y="10"/>
                    <a:pt x="415" y="10"/>
                  </a:cubicBezTo>
                  <a:cubicBezTo>
                    <a:pt x="418" y="10"/>
                    <a:pt x="421" y="10"/>
                    <a:pt x="424" y="10"/>
                  </a:cubicBezTo>
                  <a:cubicBezTo>
                    <a:pt x="425" y="32"/>
                    <a:pt x="425" y="32"/>
                    <a:pt x="425" y="32"/>
                  </a:cubicBezTo>
                  <a:cubicBezTo>
                    <a:pt x="429" y="32"/>
                    <a:pt x="429" y="32"/>
                    <a:pt x="429" y="32"/>
                  </a:cubicBezTo>
                  <a:cubicBezTo>
                    <a:pt x="428" y="10"/>
                    <a:pt x="428" y="10"/>
                    <a:pt x="428" y="10"/>
                  </a:cubicBezTo>
                  <a:cubicBezTo>
                    <a:pt x="431" y="9"/>
                    <a:pt x="433" y="9"/>
                    <a:pt x="436" y="9"/>
                  </a:cubicBezTo>
                  <a:cubicBezTo>
                    <a:pt x="437" y="32"/>
                    <a:pt x="437" y="32"/>
                    <a:pt x="437" y="32"/>
                  </a:cubicBezTo>
                  <a:cubicBezTo>
                    <a:pt x="441" y="31"/>
                    <a:pt x="441" y="31"/>
                    <a:pt x="441" y="31"/>
                  </a:cubicBezTo>
                  <a:cubicBezTo>
                    <a:pt x="440" y="9"/>
                    <a:pt x="440" y="9"/>
                    <a:pt x="440" y="9"/>
                  </a:cubicBezTo>
                  <a:cubicBezTo>
                    <a:pt x="443" y="9"/>
                    <a:pt x="446" y="9"/>
                    <a:pt x="449" y="9"/>
                  </a:cubicBezTo>
                  <a:cubicBezTo>
                    <a:pt x="449" y="31"/>
                    <a:pt x="449" y="31"/>
                    <a:pt x="449" y="31"/>
                  </a:cubicBezTo>
                  <a:cubicBezTo>
                    <a:pt x="454" y="31"/>
                    <a:pt x="454" y="31"/>
                    <a:pt x="454" y="31"/>
                  </a:cubicBezTo>
                  <a:cubicBezTo>
                    <a:pt x="453" y="8"/>
                    <a:pt x="453" y="8"/>
                    <a:pt x="453" y="8"/>
                  </a:cubicBezTo>
                  <a:cubicBezTo>
                    <a:pt x="456" y="8"/>
                    <a:pt x="459" y="8"/>
                    <a:pt x="461" y="8"/>
                  </a:cubicBezTo>
                  <a:cubicBezTo>
                    <a:pt x="462" y="31"/>
                    <a:pt x="462" y="31"/>
                    <a:pt x="462" y="31"/>
                  </a:cubicBezTo>
                  <a:cubicBezTo>
                    <a:pt x="466" y="31"/>
                    <a:pt x="466" y="31"/>
                    <a:pt x="466" y="31"/>
                  </a:cubicBezTo>
                  <a:cubicBezTo>
                    <a:pt x="466" y="8"/>
                    <a:pt x="466" y="8"/>
                    <a:pt x="466" y="8"/>
                  </a:cubicBezTo>
                  <a:cubicBezTo>
                    <a:pt x="466" y="8"/>
                    <a:pt x="467" y="8"/>
                    <a:pt x="467" y="8"/>
                  </a:cubicBezTo>
                  <a:cubicBezTo>
                    <a:pt x="469" y="8"/>
                    <a:pt x="472" y="8"/>
                    <a:pt x="474" y="8"/>
                  </a:cubicBezTo>
                  <a:cubicBezTo>
                    <a:pt x="474" y="31"/>
                    <a:pt x="474" y="31"/>
                    <a:pt x="474" y="31"/>
                  </a:cubicBezTo>
                  <a:cubicBezTo>
                    <a:pt x="478" y="31"/>
                    <a:pt x="478" y="31"/>
                    <a:pt x="478" y="31"/>
                  </a:cubicBezTo>
                  <a:cubicBezTo>
                    <a:pt x="478" y="8"/>
                    <a:pt x="478" y="8"/>
                    <a:pt x="478" y="8"/>
                  </a:cubicBezTo>
                  <a:cubicBezTo>
                    <a:pt x="481" y="8"/>
                    <a:pt x="484" y="9"/>
                    <a:pt x="487" y="9"/>
                  </a:cubicBezTo>
                  <a:cubicBezTo>
                    <a:pt x="486" y="31"/>
                    <a:pt x="486" y="31"/>
                    <a:pt x="486" y="31"/>
                  </a:cubicBezTo>
                  <a:cubicBezTo>
                    <a:pt x="490" y="31"/>
                    <a:pt x="490" y="31"/>
                    <a:pt x="490" y="31"/>
                  </a:cubicBezTo>
                  <a:cubicBezTo>
                    <a:pt x="491" y="9"/>
                    <a:pt x="491" y="9"/>
                    <a:pt x="491" y="9"/>
                  </a:cubicBezTo>
                  <a:cubicBezTo>
                    <a:pt x="494" y="9"/>
                    <a:pt x="497" y="9"/>
                    <a:pt x="499" y="9"/>
                  </a:cubicBezTo>
                  <a:cubicBezTo>
                    <a:pt x="498" y="32"/>
                    <a:pt x="498" y="32"/>
                    <a:pt x="498" y="32"/>
                  </a:cubicBezTo>
                  <a:cubicBezTo>
                    <a:pt x="502" y="32"/>
                    <a:pt x="502" y="32"/>
                    <a:pt x="502" y="32"/>
                  </a:cubicBezTo>
                  <a:cubicBezTo>
                    <a:pt x="504" y="9"/>
                    <a:pt x="504" y="9"/>
                    <a:pt x="504" y="9"/>
                  </a:cubicBezTo>
                  <a:cubicBezTo>
                    <a:pt x="506" y="9"/>
                    <a:pt x="509" y="10"/>
                    <a:pt x="512" y="10"/>
                  </a:cubicBezTo>
                  <a:cubicBezTo>
                    <a:pt x="510" y="32"/>
                    <a:pt x="510" y="32"/>
                    <a:pt x="510" y="32"/>
                  </a:cubicBezTo>
                  <a:cubicBezTo>
                    <a:pt x="515" y="33"/>
                    <a:pt x="515" y="33"/>
                    <a:pt x="515" y="33"/>
                  </a:cubicBezTo>
                  <a:cubicBezTo>
                    <a:pt x="516" y="10"/>
                    <a:pt x="516" y="10"/>
                    <a:pt x="516" y="10"/>
                  </a:cubicBezTo>
                  <a:cubicBezTo>
                    <a:pt x="519" y="10"/>
                    <a:pt x="522" y="11"/>
                    <a:pt x="525" y="11"/>
                  </a:cubicBezTo>
                  <a:cubicBezTo>
                    <a:pt x="523" y="33"/>
                    <a:pt x="523" y="33"/>
                    <a:pt x="523" y="33"/>
                  </a:cubicBezTo>
                  <a:cubicBezTo>
                    <a:pt x="527" y="34"/>
                    <a:pt x="527" y="34"/>
                    <a:pt x="527" y="34"/>
                  </a:cubicBezTo>
                  <a:cubicBezTo>
                    <a:pt x="529" y="11"/>
                    <a:pt x="529" y="11"/>
                    <a:pt x="529" y="11"/>
                  </a:cubicBezTo>
                  <a:cubicBezTo>
                    <a:pt x="532" y="12"/>
                    <a:pt x="535" y="12"/>
                    <a:pt x="537" y="12"/>
                  </a:cubicBezTo>
                  <a:cubicBezTo>
                    <a:pt x="535" y="35"/>
                    <a:pt x="535" y="35"/>
                    <a:pt x="535" y="35"/>
                  </a:cubicBezTo>
                  <a:cubicBezTo>
                    <a:pt x="539" y="35"/>
                    <a:pt x="539" y="35"/>
                    <a:pt x="539" y="35"/>
                  </a:cubicBezTo>
                  <a:cubicBezTo>
                    <a:pt x="542" y="13"/>
                    <a:pt x="542" y="13"/>
                    <a:pt x="542" y="13"/>
                  </a:cubicBezTo>
                  <a:cubicBezTo>
                    <a:pt x="544" y="13"/>
                    <a:pt x="547" y="13"/>
                    <a:pt x="550" y="14"/>
                  </a:cubicBezTo>
                  <a:cubicBezTo>
                    <a:pt x="547" y="36"/>
                    <a:pt x="547" y="36"/>
                    <a:pt x="547" y="36"/>
                  </a:cubicBezTo>
                  <a:cubicBezTo>
                    <a:pt x="551" y="37"/>
                    <a:pt x="551" y="37"/>
                    <a:pt x="551" y="37"/>
                  </a:cubicBezTo>
                  <a:cubicBezTo>
                    <a:pt x="554" y="14"/>
                    <a:pt x="554" y="14"/>
                    <a:pt x="554" y="14"/>
                  </a:cubicBezTo>
                  <a:cubicBezTo>
                    <a:pt x="557" y="15"/>
                    <a:pt x="560" y="15"/>
                    <a:pt x="562" y="15"/>
                  </a:cubicBezTo>
                  <a:cubicBezTo>
                    <a:pt x="559" y="38"/>
                    <a:pt x="559" y="38"/>
                    <a:pt x="559" y="38"/>
                  </a:cubicBezTo>
                  <a:cubicBezTo>
                    <a:pt x="563" y="38"/>
                    <a:pt x="563" y="38"/>
                    <a:pt x="563" y="38"/>
                  </a:cubicBezTo>
                  <a:cubicBezTo>
                    <a:pt x="567" y="16"/>
                    <a:pt x="567" y="16"/>
                    <a:pt x="567" y="16"/>
                  </a:cubicBezTo>
                  <a:cubicBezTo>
                    <a:pt x="569" y="17"/>
                    <a:pt x="572" y="17"/>
                    <a:pt x="575" y="17"/>
                  </a:cubicBezTo>
                  <a:cubicBezTo>
                    <a:pt x="571" y="40"/>
                    <a:pt x="571" y="40"/>
                    <a:pt x="571" y="40"/>
                  </a:cubicBezTo>
                  <a:cubicBezTo>
                    <a:pt x="575" y="40"/>
                    <a:pt x="575" y="40"/>
                    <a:pt x="575" y="40"/>
                  </a:cubicBezTo>
                  <a:cubicBezTo>
                    <a:pt x="579" y="18"/>
                    <a:pt x="579" y="18"/>
                    <a:pt x="579" y="18"/>
                  </a:cubicBezTo>
                  <a:cubicBezTo>
                    <a:pt x="582" y="19"/>
                    <a:pt x="585" y="19"/>
                    <a:pt x="587" y="20"/>
                  </a:cubicBezTo>
                  <a:cubicBezTo>
                    <a:pt x="583" y="42"/>
                    <a:pt x="583" y="42"/>
                    <a:pt x="583" y="42"/>
                  </a:cubicBezTo>
                  <a:cubicBezTo>
                    <a:pt x="587" y="43"/>
                    <a:pt x="587" y="43"/>
                    <a:pt x="587" y="43"/>
                  </a:cubicBezTo>
                  <a:cubicBezTo>
                    <a:pt x="592" y="21"/>
                    <a:pt x="592" y="21"/>
                    <a:pt x="592" y="21"/>
                  </a:cubicBezTo>
                  <a:cubicBezTo>
                    <a:pt x="594" y="21"/>
                    <a:pt x="597" y="22"/>
                    <a:pt x="600" y="22"/>
                  </a:cubicBezTo>
                  <a:cubicBezTo>
                    <a:pt x="595" y="44"/>
                    <a:pt x="595" y="44"/>
                    <a:pt x="595" y="44"/>
                  </a:cubicBezTo>
                  <a:cubicBezTo>
                    <a:pt x="599" y="45"/>
                    <a:pt x="599" y="45"/>
                    <a:pt x="599" y="45"/>
                  </a:cubicBezTo>
                  <a:cubicBezTo>
                    <a:pt x="604" y="23"/>
                    <a:pt x="604" y="23"/>
                    <a:pt x="604" y="23"/>
                  </a:cubicBezTo>
                  <a:cubicBezTo>
                    <a:pt x="607" y="24"/>
                    <a:pt x="609" y="24"/>
                    <a:pt x="612" y="25"/>
                  </a:cubicBezTo>
                  <a:cubicBezTo>
                    <a:pt x="607" y="47"/>
                    <a:pt x="607" y="47"/>
                    <a:pt x="607" y="47"/>
                  </a:cubicBezTo>
                  <a:cubicBezTo>
                    <a:pt x="611" y="48"/>
                    <a:pt x="611" y="48"/>
                    <a:pt x="611" y="48"/>
                  </a:cubicBezTo>
                  <a:cubicBezTo>
                    <a:pt x="616" y="26"/>
                    <a:pt x="616" y="26"/>
                    <a:pt x="616" y="26"/>
                  </a:cubicBezTo>
                  <a:cubicBezTo>
                    <a:pt x="619" y="27"/>
                    <a:pt x="622" y="27"/>
                    <a:pt x="625" y="28"/>
                  </a:cubicBezTo>
                  <a:cubicBezTo>
                    <a:pt x="619" y="50"/>
                    <a:pt x="619" y="50"/>
                    <a:pt x="619" y="50"/>
                  </a:cubicBezTo>
                  <a:cubicBezTo>
                    <a:pt x="623" y="51"/>
                    <a:pt x="623" y="51"/>
                    <a:pt x="623" y="51"/>
                  </a:cubicBezTo>
                  <a:cubicBezTo>
                    <a:pt x="629" y="29"/>
                    <a:pt x="629" y="29"/>
                    <a:pt x="629" y="29"/>
                  </a:cubicBezTo>
                  <a:cubicBezTo>
                    <a:pt x="631" y="30"/>
                    <a:pt x="634" y="31"/>
                    <a:pt x="637" y="31"/>
                  </a:cubicBezTo>
                  <a:cubicBezTo>
                    <a:pt x="631" y="53"/>
                    <a:pt x="631" y="53"/>
                    <a:pt x="631" y="53"/>
                  </a:cubicBezTo>
                  <a:cubicBezTo>
                    <a:pt x="635" y="54"/>
                    <a:pt x="635" y="54"/>
                    <a:pt x="635" y="54"/>
                  </a:cubicBezTo>
                  <a:cubicBezTo>
                    <a:pt x="641" y="33"/>
                    <a:pt x="641" y="33"/>
                    <a:pt x="641" y="33"/>
                  </a:cubicBezTo>
                  <a:cubicBezTo>
                    <a:pt x="644" y="33"/>
                    <a:pt x="646" y="34"/>
                    <a:pt x="649" y="35"/>
                  </a:cubicBezTo>
                  <a:cubicBezTo>
                    <a:pt x="642" y="57"/>
                    <a:pt x="642" y="57"/>
                    <a:pt x="642" y="57"/>
                  </a:cubicBezTo>
                  <a:cubicBezTo>
                    <a:pt x="646" y="58"/>
                    <a:pt x="646" y="58"/>
                    <a:pt x="646" y="58"/>
                  </a:cubicBezTo>
                  <a:cubicBezTo>
                    <a:pt x="653" y="36"/>
                    <a:pt x="653" y="36"/>
                    <a:pt x="653" y="36"/>
                  </a:cubicBezTo>
                  <a:cubicBezTo>
                    <a:pt x="656" y="37"/>
                    <a:pt x="659" y="38"/>
                    <a:pt x="661" y="39"/>
                  </a:cubicBezTo>
                  <a:cubicBezTo>
                    <a:pt x="654" y="60"/>
                    <a:pt x="654" y="60"/>
                    <a:pt x="654" y="60"/>
                  </a:cubicBezTo>
                  <a:cubicBezTo>
                    <a:pt x="658" y="62"/>
                    <a:pt x="658" y="62"/>
                    <a:pt x="658" y="62"/>
                  </a:cubicBezTo>
                  <a:cubicBezTo>
                    <a:pt x="665" y="40"/>
                    <a:pt x="665" y="40"/>
                    <a:pt x="665" y="40"/>
                  </a:cubicBezTo>
                  <a:cubicBezTo>
                    <a:pt x="668" y="41"/>
                    <a:pt x="671" y="42"/>
                    <a:pt x="673" y="43"/>
                  </a:cubicBezTo>
                  <a:cubicBezTo>
                    <a:pt x="666" y="64"/>
                    <a:pt x="666" y="64"/>
                    <a:pt x="666" y="64"/>
                  </a:cubicBezTo>
                  <a:cubicBezTo>
                    <a:pt x="670" y="66"/>
                    <a:pt x="670" y="66"/>
                    <a:pt x="670" y="66"/>
                  </a:cubicBezTo>
                  <a:cubicBezTo>
                    <a:pt x="677" y="44"/>
                    <a:pt x="677" y="44"/>
                    <a:pt x="677" y="44"/>
                  </a:cubicBezTo>
                  <a:cubicBezTo>
                    <a:pt x="680" y="45"/>
                    <a:pt x="683" y="46"/>
                    <a:pt x="685" y="47"/>
                  </a:cubicBezTo>
                  <a:cubicBezTo>
                    <a:pt x="677" y="69"/>
                    <a:pt x="677" y="69"/>
                    <a:pt x="677" y="69"/>
                  </a:cubicBezTo>
                  <a:cubicBezTo>
                    <a:pt x="681" y="70"/>
                    <a:pt x="681" y="70"/>
                    <a:pt x="681" y="70"/>
                  </a:cubicBezTo>
                  <a:cubicBezTo>
                    <a:pt x="689" y="49"/>
                    <a:pt x="689" y="49"/>
                    <a:pt x="689" y="49"/>
                  </a:cubicBezTo>
                  <a:cubicBezTo>
                    <a:pt x="692" y="50"/>
                    <a:pt x="695" y="51"/>
                    <a:pt x="697" y="52"/>
                  </a:cubicBezTo>
                  <a:cubicBezTo>
                    <a:pt x="689" y="73"/>
                    <a:pt x="689" y="73"/>
                    <a:pt x="689" y="73"/>
                  </a:cubicBezTo>
                  <a:cubicBezTo>
                    <a:pt x="692" y="74"/>
                    <a:pt x="692" y="74"/>
                    <a:pt x="692" y="74"/>
                  </a:cubicBezTo>
                  <a:cubicBezTo>
                    <a:pt x="701" y="53"/>
                    <a:pt x="701" y="53"/>
                    <a:pt x="701" y="53"/>
                  </a:cubicBezTo>
                  <a:cubicBezTo>
                    <a:pt x="704" y="54"/>
                    <a:pt x="706" y="55"/>
                    <a:pt x="709" y="56"/>
                  </a:cubicBezTo>
                  <a:cubicBezTo>
                    <a:pt x="700" y="78"/>
                    <a:pt x="700" y="78"/>
                    <a:pt x="700" y="78"/>
                  </a:cubicBezTo>
                  <a:cubicBezTo>
                    <a:pt x="704" y="79"/>
                    <a:pt x="704" y="79"/>
                    <a:pt x="704" y="79"/>
                  </a:cubicBezTo>
                  <a:cubicBezTo>
                    <a:pt x="713" y="58"/>
                    <a:pt x="713" y="58"/>
                    <a:pt x="713" y="58"/>
                  </a:cubicBezTo>
                  <a:cubicBezTo>
                    <a:pt x="715" y="59"/>
                    <a:pt x="718" y="60"/>
                    <a:pt x="721" y="61"/>
                  </a:cubicBezTo>
                  <a:cubicBezTo>
                    <a:pt x="711" y="82"/>
                    <a:pt x="711" y="82"/>
                    <a:pt x="711" y="82"/>
                  </a:cubicBezTo>
                  <a:cubicBezTo>
                    <a:pt x="715" y="84"/>
                    <a:pt x="715" y="84"/>
                    <a:pt x="715" y="84"/>
                  </a:cubicBezTo>
                  <a:cubicBezTo>
                    <a:pt x="725" y="63"/>
                    <a:pt x="725" y="63"/>
                    <a:pt x="725" y="63"/>
                  </a:cubicBezTo>
                  <a:cubicBezTo>
                    <a:pt x="727" y="64"/>
                    <a:pt x="730" y="65"/>
                    <a:pt x="732" y="67"/>
                  </a:cubicBezTo>
                  <a:cubicBezTo>
                    <a:pt x="722" y="88"/>
                    <a:pt x="722" y="88"/>
                    <a:pt x="722" y="88"/>
                  </a:cubicBezTo>
                  <a:cubicBezTo>
                    <a:pt x="726" y="89"/>
                    <a:pt x="726" y="89"/>
                    <a:pt x="726" y="89"/>
                  </a:cubicBezTo>
                  <a:cubicBezTo>
                    <a:pt x="736" y="68"/>
                    <a:pt x="736" y="68"/>
                    <a:pt x="736" y="68"/>
                  </a:cubicBezTo>
                  <a:cubicBezTo>
                    <a:pt x="739" y="70"/>
                    <a:pt x="741" y="71"/>
                    <a:pt x="744" y="72"/>
                  </a:cubicBezTo>
                  <a:cubicBezTo>
                    <a:pt x="733" y="93"/>
                    <a:pt x="733" y="93"/>
                    <a:pt x="733" y="93"/>
                  </a:cubicBezTo>
                  <a:cubicBezTo>
                    <a:pt x="737" y="95"/>
                    <a:pt x="737" y="95"/>
                    <a:pt x="737" y="95"/>
                  </a:cubicBezTo>
                  <a:cubicBezTo>
                    <a:pt x="748" y="74"/>
                    <a:pt x="748" y="74"/>
                    <a:pt x="748" y="74"/>
                  </a:cubicBezTo>
                  <a:cubicBezTo>
                    <a:pt x="750" y="75"/>
                    <a:pt x="753" y="77"/>
                    <a:pt x="755" y="78"/>
                  </a:cubicBezTo>
                  <a:cubicBezTo>
                    <a:pt x="744" y="98"/>
                    <a:pt x="744" y="98"/>
                    <a:pt x="744" y="98"/>
                  </a:cubicBezTo>
                  <a:cubicBezTo>
                    <a:pt x="748" y="100"/>
                    <a:pt x="748" y="100"/>
                    <a:pt x="748" y="100"/>
                  </a:cubicBezTo>
                  <a:cubicBezTo>
                    <a:pt x="759" y="80"/>
                    <a:pt x="759" y="80"/>
                    <a:pt x="759" y="80"/>
                  </a:cubicBezTo>
                  <a:cubicBezTo>
                    <a:pt x="761" y="81"/>
                    <a:pt x="764" y="82"/>
                    <a:pt x="766" y="84"/>
                  </a:cubicBezTo>
                  <a:cubicBezTo>
                    <a:pt x="755" y="104"/>
                    <a:pt x="755" y="104"/>
                    <a:pt x="755" y="104"/>
                  </a:cubicBezTo>
                  <a:cubicBezTo>
                    <a:pt x="759" y="106"/>
                    <a:pt x="759" y="106"/>
                    <a:pt x="759" y="106"/>
                  </a:cubicBezTo>
                  <a:cubicBezTo>
                    <a:pt x="770" y="86"/>
                    <a:pt x="770" y="86"/>
                    <a:pt x="770" y="86"/>
                  </a:cubicBezTo>
                  <a:cubicBezTo>
                    <a:pt x="772" y="87"/>
                    <a:pt x="775" y="89"/>
                    <a:pt x="777" y="90"/>
                  </a:cubicBezTo>
                  <a:cubicBezTo>
                    <a:pt x="766" y="110"/>
                    <a:pt x="766" y="110"/>
                    <a:pt x="766" y="110"/>
                  </a:cubicBezTo>
                  <a:cubicBezTo>
                    <a:pt x="769" y="112"/>
                    <a:pt x="769" y="112"/>
                    <a:pt x="769" y="112"/>
                  </a:cubicBezTo>
                  <a:cubicBezTo>
                    <a:pt x="781" y="92"/>
                    <a:pt x="781" y="92"/>
                    <a:pt x="781" y="92"/>
                  </a:cubicBezTo>
                  <a:cubicBezTo>
                    <a:pt x="784" y="93"/>
                    <a:pt x="786" y="95"/>
                    <a:pt x="788" y="96"/>
                  </a:cubicBezTo>
                  <a:cubicBezTo>
                    <a:pt x="776" y="116"/>
                    <a:pt x="776" y="116"/>
                    <a:pt x="776" y="116"/>
                  </a:cubicBezTo>
                  <a:cubicBezTo>
                    <a:pt x="780" y="119"/>
                    <a:pt x="780" y="119"/>
                    <a:pt x="780" y="119"/>
                  </a:cubicBezTo>
                  <a:cubicBezTo>
                    <a:pt x="792" y="99"/>
                    <a:pt x="792" y="99"/>
                    <a:pt x="792" y="99"/>
                  </a:cubicBezTo>
                  <a:cubicBezTo>
                    <a:pt x="794" y="100"/>
                    <a:pt x="797" y="102"/>
                    <a:pt x="799" y="103"/>
                  </a:cubicBezTo>
                  <a:cubicBezTo>
                    <a:pt x="787" y="123"/>
                    <a:pt x="787" y="123"/>
                    <a:pt x="787" y="123"/>
                  </a:cubicBezTo>
                  <a:cubicBezTo>
                    <a:pt x="790" y="125"/>
                    <a:pt x="790" y="125"/>
                    <a:pt x="790" y="125"/>
                  </a:cubicBezTo>
                  <a:cubicBezTo>
                    <a:pt x="803" y="105"/>
                    <a:pt x="803" y="105"/>
                    <a:pt x="803" y="105"/>
                  </a:cubicBezTo>
                  <a:cubicBezTo>
                    <a:pt x="805" y="107"/>
                    <a:pt x="808" y="108"/>
                    <a:pt x="810" y="110"/>
                  </a:cubicBezTo>
                  <a:cubicBezTo>
                    <a:pt x="797" y="129"/>
                    <a:pt x="797" y="129"/>
                    <a:pt x="797" y="129"/>
                  </a:cubicBezTo>
                  <a:cubicBezTo>
                    <a:pt x="800" y="132"/>
                    <a:pt x="800" y="132"/>
                    <a:pt x="800" y="132"/>
                  </a:cubicBezTo>
                  <a:cubicBezTo>
                    <a:pt x="813" y="112"/>
                    <a:pt x="813" y="112"/>
                    <a:pt x="813" y="112"/>
                  </a:cubicBezTo>
                  <a:cubicBezTo>
                    <a:pt x="816" y="114"/>
                    <a:pt x="818" y="115"/>
                    <a:pt x="820" y="117"/>
                  </a:cubicBezTo>
                  <a:cubicBezTo>
                    <a:pt x="807" y="136"/>
                    <a:pt x="807" y="136"/>
                    <a:pt x="807" y="136"/>
                  </a:cubicBezTo>
                  <a:cubicBezTo>
                    <a:pt x="810" y="139"/>
                    <a:pt x="810" y="139"/>
                    <a:pt x="810" y="139"/>
                  </a:cubicBezTo>
                  <a:cubicBezTo>
                    <a:pt x="824" y="119"/>
                    <a:pt x="824" y="119"/>
                    <a:pt x="824" y="119"/>
                  </a:cubicBezTo>
                  <a:cubicBezTo>
                    <a:pt x="826" y="121"/>
                    <a:pt x="829" y="123"/>
                    <a:pt x="831" y="124"/>
                  </a:cubicBezTo>
                  <a:cubicBezTo>
                    <a:pt x="817" y="143"/>
                    <a:pt x="817" y="143"/>
                    <a:pt x="817" y="143"/>
                  </a:cubicBezTo>
                  <a:cubicBezTo>
                    <a:pt x="820" y="146"/>
                    <a:pt x="820" y="146"/>
                    <a:pt x="820" y="146"/>
                  </a:cubicBezTo>
                  <a:cubicBezTo>
                    <a:pt x="834" y="127"/>
                    <a:pt x="834" y="127"/>
                    <a:pt x="834" y="127"/>
                  </a:cubicBezTo>
                  <a:cubicBezTo>
                    <a:pt x="837" y="128"/>
                    <a:pt x="839" y="130"/>
                    <a:pt x="841" y="132"/>
                  </a:cubicBezTo>
                  <a:cubicBezTo>
                    <a:pt x="827" y="151"/>
                    <a:pt x="827" y="151"/>
                    <a:pt x="827" y="151"/>
                  </a:cubicBezTo>
                  <a:cubicBezTo>
                    <a:pt x="830" y="153"/>
                    <a:pt x="830" y="153"/>
                    <a:pt x="830" y="153"/>
                  </a:cubicBezTo>
                  <a:cubicBezTo>
                    <a:pt x="844" y="134"/>
                    <a:pt x="844" y="134"/>
                    <a:pt x="844" y="134"/>
                  </a:cubicBezTo>
                  <a:cubicBezTo>
                    <a:pt x="847" y="136"/>
                    <a:pt x="849" y="138"/>
                    <a:pt x="851" y="139"/>
                  </a:cubicBezTo>
                  <a:cubicBezTo>
                    <a:pt x="837" y="158"/>
                    <a:pt x="837" y="158"/>
                    <a:pt x="837" y="158"/>
                  </a:cubicBezTo>
                  <a:cubicBezTo>
                    <a:pt x="840" y="160"/>
                    <a:pt x="840" y="160"/>
                    <a:pt x="840" y="160"/>
                  </a:cubicBezTo>
                  <a:cubicBezTo>
                    <a:pt x="855" y="142"/>
                    <a:pt x="855" y="142"/>
                    <a:pt x="855" y="142"/>
                  </a:cubicBezTo>
                  <a:cubicBezTo>
                    <a:pt x="857" y="144"/>
                    <a:pt x="859" y="146"/>
                    <a:pt x="861" y="147"/>
                  </a:cubicBezTo>
                  <a:cubicBezTo>
                    <a:pt x="846" y="166"/>
                    <a:pt x="846" y="166"/>
                    <a:pt x="846" y="166"/>
                  </a:cubicBezTo>
                  <a:cubicBezTo>
                    <a:pt x="849" y="168"/>
                    <a:pt x="849" y="168"/>
                    <a:pt x="849" y="168"/>
                  </a:cubicBezTo>
                  <a:cubicBezTo>
                    <a:pt x="864" y="150"/>
                    <a:pt x="864" y="150"/>
                    <a:pt x="864" y="150"/>
                  </a:cubicBezTo>
                  <a:cubicBezTo>
                    <a:pt x="867" y="152"/>
                    <a:pt x="869" y="154"/>
                    <a:pt x="871" y="155"/>
                  </a:cubicBezTo>
                  <a:cubicBezTo>
                    <a:pt x="856" y="173"/>
                    <a:pt x="856" y="173"/>
                    <a:pt x="856" y="173"/>
                  </a:cubicBezTo>
                  <a:cubicBezTo>
                    <a:pt x="859" y="176"/>
                    <a:pt x="859" y="176"/>
                    <a:pt x="859" y="176"/>
                  </a:cubicBezTo>
                  <a:cubicBezTo>
                    <a:pt x="874" y="158"/>
                    <a:pt x="874" y="158"/>
                    <a:pt x="874" y="158"/>
                  </a:cubicBezTo>
                  <a:cubicBezTo>
                    <a:pt x="876" y="160"/>
                    <a:pt x="878" y="162"/>
                    <a:pt x="880" y="164"/>
                  </a:cubicBezTo>
                  <a:cubicBezTo>
                    <a:pt x="865" y="181"/>
                    <a:pt x="865" y="181"/>
                    <a:pt x="865" y="181"/>
                  </a:cubicBezTo>
                  <a:cubicBezTo>
                    <a:pt x="868" y="184"/>
                    <a:pt x="868" y="184"/>
                    <a:pt x="868" y="184"/>
                  </a:cubicBezTo>
                  <a:cubicBezTo>
                    <a:pt x="884" y="167"/>
                    <a:pt x="884" y="167"/>
                    <a:pt x="884" y="167"/>
                  </a:cubicBezTo>
                  <a:cubicBezTo>
                    <a:pt x="886" y="168"/>
                    <a:pt x="888" y="170"/>
                    <a:pt x="890" y="172"/>
                  </a:cubicBezTo>
                  <a:cubicBezTo>
                    <a:pt x="874" y="190"/>
                    <a:pt x="874" y="190"/>
                    <a:pt x="874" y="190"/>
                  </a:cubicBezTo>
                  <a:cubicBezTo>
                    <a:pt x="877" y="192"/>
                    <a:pt x="877" y="192"/>
                    <a:pt x="877" y="192"/>
                  </a:cubicBezTo>
                  <a:cubicBezTo>
                    <a:pt x="893" y="175"/>
                    <a:pt x="893" y="175"/>
                    <a:pt x="893" y="175"/>
                  </a:cubicBezTo>
                  <a:cubicBezTo>
                    <a:pt x="895" y="177"/>
                    <a:pt x="897" y="179"/>
                    <a:pt x="899" y="181"/>
                  </a:cubicBezTo>
                  <a:cubicBezTo>
                    <a:pt x="883" y="198"/>
                    <a:pt x="883" y="198"/>
                    <a:pt x="883" y="198"/>
                  </a:cubicBezTo>
                  <a:cubicBezTo>
                    <a:pt x="886" y="201"/>
                    <a:pt x="886" y="201"/>
                    <a:pt x="886" y="201"/>
                  </a:cubicBezTo>
                  <a:cubicBezTo>
                    <a:pt x="902" y="184"/>
                    <a:pt x="902" y="184"/>
                    <a:pt x="902" y="184"/>
                  </a:cubicBezTo>
                  <a:cubicBezTo>
                    <a:pt x="904" y="186"/>
                    <a:pt x="906" y="188"/>
                    <a:pt x="908" y="190"/>
                  </a:cubicBezTo>
                  <a:cubicBezTo>
                    <a:pt x="892" y="206"/>
                    <a:pt x="892" y="206"/>
                    <a:pt x="892" y="206"/>
                  </a:cubicBezTo>
                  <a:cubicBezTo>
                    <a:pt x="894" y="209"/>
                    <a:pt x="894" y="209"/>
                    <a:pt x="894" y="209"/>
                  </a:cubicBezTo>
                  <a:cubicBezTo>
                    <a:pt x="911" y="193"/>
                    <a:pt x="911" y="193"/>
                    <a:pt x="911" y="193"/>
                  </a:cubicBezTo>
                  <a:cubicBezTo>
                    <a:pt x="913" y="195"/>
                    <a:pt x="915" y="197"/>
                    <a:pt x="917" y="199"/>
                  </a:cubicBezTo>
                  <a:cubicBezTo>
                    <a:pt x="900" y="215"/>
                    <a:pt x="900" y="215"/>
                    <a:pt x="900" y="215"/>
                  </a:cubicBezTo>
                  <a:cubicBezTo>
                    <a:pt x="903" y="218"/>
                    <a:pt x="903" y="218"/>
                    <a:pt x="903" y="218"/>
                  </a:cubicBezTo>
                  <a:cubicBezTo>
                    <a:pt x="920" y="202"/>
                    <a:pt x="920" y="202"/>
                    <a:pt x="920" y="202"/>
                  </a:cubicBezTo>
                  <a:cubicBezTo>
                    <a:pt x="922" y="204"/>
                    <a:pt x="924" y="206"/>
                    <a:pt x="926" y="208"/>
                  </a:cubicBezTo>
                  <a:cubicBezTo>
                    <a:pt x="908" y="224"/>
                    <a:pt x="908" y="224"/>
                    <a:pt x="908" y="224"/>
                  </a:cubicBezTo>
                  <a:cubicBezTo>
                    <a:pt x="911" y="227"/>
                    <a:pt x="911" y="227"/>
                    <a:pt x="911" y="227"/>
                  </a:cubicBezTo>
                  <a:cubicBezTo>
                    <a:pt x="929" y="211"/>
                    <a:pt x="929" y="211"/>
                    <a:pt x="929" y="211"/>
                  </a:cubicBezTo>
                  <a:cubicBezTo>
                    <a:pt x="931" y="213"/>
                    <a:pt x="932" y="215"/>
                    <a:pt x="934" y="218"/>
                  </a:cubicBezTo>
                  <a:cubicBezTo>
                    <a:pt x="917" y="233"/>
                    <a:pt x="917" y="233"/>
                    <a:pt x="917" y="233"/>
                  </a:cubicBezTo>
                  <a:cubicBezTo>
                    <a:pt x="919" y="236"/>
                    <a:pt x="919" y="236"/>
                    <a:pt x="919" y="236"/>
                  </a:cubicBezTo>
                  <a:cubicBezTo>
                    <a:pt x="937" y="221"/>
                    <a:pt x="937" y="221"/>
                    <a:pt x="937" y="221"/>
                  </a:cubicBezTo>
                  <a:cubicBezTo>
                    <a:pt x="939" y="223"/>
                    <a:pt x="941" y="225"/>
                    <a:pt x="943" y="227"/>
                  </a:cubicBezTo>
                  <a:cubicBezTo>
                    <a:pt x="925" y="242"/>
                    <a:pt x="925" y="242"/>
                    <a:pt x="925" y="242"/>
                  </a:cubicBezTo>
                  <a:cubicBezTo>
                    <a:pt x="927" y="245"/>
                    <a:pt x="927" y="245"/>
                    <a:pt x="927" y="245"/>
                  </a:cubicBezTo>
                  <a:cubicBezTo>
                    <a:pt x="945" y="230"/>
                    <a:pt x="945" y="230"/>
                    <a:pt x="945" y="230"/>
                  </a:cubicBezTo>
                  <a:cubicBezTo>
                    <a:pt x="947" y="233"/>
                    <a:pt x="949" y="235"/>
                    <a:pt x="951" y="237"/>
                  </a:cubicBezTo>
                  <a:cubicBezTo>
                    <a:pt x="933" y="252"/>
                    <a:pt x="933" y="252"/>
                    <a:pt x="933" y="252"/>
                  </a:cubicBezTo>
                  <a:cubicBezTo>
                    <a:pt x="935" y="255"/>
                    <a:pt x="935" y="255"/>
                    <a:pt x="935" y="255"/>
                  </a:cubicBezTo>
                  <a:cubicBezTo>
                    <a:pt x="953" y="240"/>
                    <a:pt x="953" y="240"/>
                    <a:pt x="953" y="240"/>
                  </a:cubicBezTo>
                  <a:cubicBezTo>
                    <a:pt x="955" y="242"/>
                    <a:pt x="957" y="245"/>
                    <a:pt x="959" y="247"/>
                  </a:cubicBezTo>
                  <a:cubicBezTo>
                    <a:pt x="940" y="261"/>
                    <a:pt x="940" y="261"/>
                    <a:pt x="940" y="261"/>
                  </a:cubicBezTo>
                  <a:cubicBezTo>
                    <a:pt x="943" y="265"/>
                    <a:pt x="943" y="265"/>
                    <a:pt x="943" y="265"/>
                  </a:cubicBezTo>
                  <a:cubicBezTo>
                    <a:pt x="961" y="250"/>
                    <a:pt x="961" y="250"/>
                    <a:pt x="961" y="250"/>
                  </a:cubicBezTo>
                  <a:cubicBezTo>
                    <a:pt x="963" y="252"/>
                    <a:pt x="965" y="255"/>
                    <a:pt x="966" y="257"/>
                  </a:cubicBezTo>
                  <a:cubicBezTo>
                    <a:pt x="948" y="271"/>
                    <a:pt x="948" y="271"/>
                    <a:pt x="948" y="271"/>
                  </a:cubicBezTo>
                  <a:cubicBezTo>
                    <a:pt x="950" y="274"/>
                    <a:pt x="950" y="274"/>
                    <a:pt x="950" y="274"/>
                  </a:cubicBezTo>
                  <a:cubicBezTo>
                    <a:pt x="969" y="260"/>
                    <a:pt x="969" y="260"/>
                    <a:pt x="969" y="260"/>
                  </a:cubicBezTo>
                  <a:cubicBezTo>
                    <a:pt x="970" y="263"/>
                    <a:pt x="972" y="265"/>
                    <a:pt x="974" y="267"/>
                  </a:cubicBezTo>
                  <a:cubicBezTo>
                    <a:pt x="955" y="281"/>
                    <a:pt x="955" y="281"/>
                    <a:pt x="955" y="281"/>
                  </a:cubicBezTo>
                  <a:cubicBezTo>
                    <a:pt x="957" y="284"/>
                    <a:pt x="957" y="284"/>
                    <a:pt x="957" y="284"/>
                  </a:cubicBezTo>
                  <a:cubicBezTo>
                    <a:pt x="976" y="271"/>
                    <a:pt x="976" y="271"/>
                    <a:pt x="976" y="271"/>
                  </a:cubicBezTo>
                  <a:cubicBezTo>
                    <a:pt x="978" y="273"/>
                    <a:pt x="979" y="275"/>
                    <a:pt x="981" y="278"/>
                  </a:cubicBezTo>
                  <a:cubicBezTo>
                    <a:pt x="962" y="291"/>
                    <a:pt x="962" y="291"/>
                    <a:pt x="962" y="291"/>
                  </a:cubicBezTo>
                  <a:cubicBezTo>
                    <a:pt x="964" y="294"/>
                    <a:pt x="964" y="294"/>
                    <a:pt x="964" y="294"/>
                  </a:cubicBezTo>
                  <a:cubicBezTo>
                    <a:pt x="983" y="281"/>
                    <a:pt x="983" y="281"/>
                    <a:pt x="983" y="281"/>
                  </a:cubicBezTo>
                  <a:cubicBezTo>
                    <a:pt x="985" y="283"/>
                    <a:pt x="987" y="286"/>
                    <a:pt x="988" y="288"/>
                  </a:cubicBezTo>
                  <a:cubicBezTo>
                    <a:pt x="969" y="301"/>
                    <a:pt x="969" y="301"/>
                    <a:pt x="969" y="301"/>
                  </a:cubicBezTo>
                  <a:cubicBezTo>
                    <a:pt x="971" y="304"/>
                    <a:pt x="971" y="304"/>
                    <a:pt x="971" y="304"/>
                  </a:cubicBezTo>
                  <a:cubicBezTo>
                    <a:pt x="990" y="292"/>
                    <a:pt x="990" y="292"/>
                    <a:pt x="990" y="292"/>
                  </a:cubicBezTo>
                  <a:cubicBezTo>
                    <a:pt x="992" y="294"/>
                    <a:pt x="993" y="296"/>
                    <a:pt x="995" y="299"/>
                  </a:cubicBezTo>
                  <a:cubicBezTo>
                    <a:pt x="975" y="311"/>
                    <a:pt x="975" y="311"/>
                    <a:pt x="975" y="311"/>
                  </a:cubicBezTo>
                  <a:cubicBezTo>
                    <a:pt x="977" y="315"/>
                    <a:pt x="977" y="315"/>
                    <a:pt x="977" y="315"/>
                  </a:cubicBezTo>
                  <a:cubicBezTo>
                    <a:pt x="997" y="302"/>
                    <a:pt x="997" y="302"/>
                    <a:pt x="997" y="302"/>
                  </a:cubicBezTo>
                  <a:cubicBezTo>
                    <a:pt x="999" y="305"/>
                    <a:pt x="1000" y="307"/>
                    <a:pt x="1001" y="310"/>
                  </a:cubicBezTo>
                  <a:cubicBezTo>
                    <a:pt x="982" y="322"/>
                    <a:pt x="982" y="322"/>
                    <a:pt x="982" y="322"/>
                  </a:cubicBezTo>
                  <a:cubicBezTo>
                    <a:pt x="984" y="325"/>
                    <a:pt x="984" y="325"/>
                    <a:pt x="984" y="325"/>
                  </a:cubicBezTo>
                  <a:cubicBezTo>
                    <a:pt x="1004" y="313"/>
                    <a:pt x="1004" y="313"/>
                    <a:pt x="1004" y="313"/>
                  </a:cubicBezTo>
                  <a:cubicBezTo>
                    <a:pt x="1005" y="316"/>
                    <a:pt x="1006" y="318"/>
                    <a:pt x="1008" y="320"/>
                  </a:cubicBezTo>
                  <a:cubicBezTo>
                    <a:pt x="988" y="332"/>
                    <a:pt x="988" y="332"/>
                    <a:pt x="988" y="332"/>
                  </a:cubicBezTo>
                  <a:cubicBezTo>
                    <a:pt x="990" y="336"/>
                    <a:pt x="990" y="336"/>
                    <a:pt x="990" y="336"/>
                  </a:cubicBezTo>
                  <a:cubicBezTo>
                    <a:pt x="1010" y="324"/>
                    <a:pt x="1010" y="324"/>
                    <a:pt x="1010" y="324"/>
                  </a:cubicBezTo>
                  <a:cubicBezTo>
                    <a:pt x="1011" y="327"/>
                    <a:pt x="1013" y="329"/>
                    <a:pt x="1014" y="332"/>
                  </a:cubicBezTo>
                  <a:cubicBezTo>
                    <a:pt x="994" y="343"/>
                    <a:pt x="994" y="343"/>
                    <a:pt x="994" y="343"/>
                  </a:cubicBezTo>
                  <a:cubicBezTo>
                    <a:pt x="996" y="346"/>
                    <a:pt x="996" y="346"/>
                    <a:pt x="996" y="346"/>
                  </a:cubicBezTo>
                  <a:cubicBezTo>
                    <a:pt x="1016" y="335"/>
                    <a:pt x="1016" y="335"/>
                    <a:pt x="1016" y="335"/>
                  </a:cubicBezTo>
                  <a:cubicBezTo>
                    <a:pt x="1017" y="338"/>
                    <a:pt x="1019" y="340"/>
                    <a:pt x="1020" y="343"/>
                  </a:cubicBezTo>
                  <a:cubicBezTo>
                    <a:pt x="1000" y="353"/>
                    <a:pt x="1000" y="353"/>
                    <a:pt x="1000" y="353"/>
                  </a:cubicBezTo>
                  <a:cubicBezTo>
                    <a:pt x="1000" y="355"/>
                    <a:pt x="1001" y="356"/>
                    <a:pt x="1001" y="357"/>
                  </a:cubicBezTo>
                  <a:cubicBezTo>
                    <a:pt x="1022" y="346"/>
                    <a:pt x="1022" y="346"/>
                    <a:pt x="1022" y="346"/>
                  </a:cubicBezTo>
                  <a:cubicBezTo>
                    <a:pt x="1023" y="349"/>
                    <a:pt x="1024" y="351"/>
                    <a:pt x="1026" y="354"/>
                  </a:cubicBezTo>
                  <a:cubicBezTo>
                    <a:pt x="1005" y="364"/>
                    <a:pt x="1005" y="364"/>
                    <a:pt x="1005" y="364"/>
                  </a:cubicBezTo>
                  <a:cubicBezTo>
                    <a:pt x="1007" y="368"/>
                    <a:pt x="1007" y="368"/>
                    <a:pt x="1007" y="368"/>
                  </a:cubicBezTo>
                  <a:cubicBezTo>
                    <a:pt x="1028" y="358"/>
                    <a:pt x="1028" y="358"/>
                    <a:pt x="1028" y="358"/>
                  </a:cubicBezTo>
                  <a:cubicBezTo>
                    <a:pt x="1029" y="360"/>
                    <a:pt x="1030" y="363"/>
                    <a:pt x="1031" y="365"/>
                  </a:cubicBezTo>
                  <a:cubicBezTo>
                    <a:pt x="1010" y="375"/>
                    <a:pt x="1010" y="375"/>
                    <a:pt x="1010" y="375"/>
                  </a:cubicBezTo>
                  <a:cubicBezTo>
                    <a:pt x="1012" y="379"/>
                    <a:pt x="1012" y="379"/>
                    <a:pt x="1012" y="379"/>
                  </a:cubicBezTo>
                  <a:cubicBezTo>
                    <a:pt x="1033" y="369"/>
                    <a:pt x="1033" y="369"/>
                    <a:pt x="1033" y="369"/>
                  </a:cubicBezTo>
                  <a:cubicBezTo>
                    <a:pt x="1034" y="372"/>
                    <a:pt x="1035" y="374"/>
                    <a:pt x="1036" y="377"/>
                  </a:cubicBezTo>
                  <a:cubicBezTo>
                    <a:pt x="1016" y="386"/>
                    <a:pt x="1016" y="386"/>
                    <a:pt x="1016" y="386"/>
                  </a:cubicBezTo>
                  <a:cubicBezTo>
                    <a:pt x="1017" y="390"/>
                    <a:pt x="1017" y="390"/>
                    <a:pt x="1017" y="390"/>
                  </a:cubicBezTo>
                  <a:cubicBezTo>
                    <a:pt x="1038" y="381"/>
                    <a:pt x="1038" y="381"/>
                    <a:pt x="1038" y="381"/>
                  </a:cubicBezTo>
                  <a:cubicBezTo>
                    <a:pt x="1039" y="383"/>
                    <a:pt x="1040" y="386"/>
                    <a:pt x="1041" y="389"/>
                  </a:cubicBezTo>
                  <a:cubicBezTo>
                    <a:pt x="1020" y="397"/>
                    <a:pt x="1020" y="397"/>
                    <a:pt x="1020" y="397"/>
                  </a:cubicBezTo>
                  <a:cubicBezTo>
                    <a:pt x="1022" y="401"/>
                    <a:pt x="1022" y="401"/>
                    <a:pt x="1022" y="401"/>
                  </a:cubicBezTo>
                  <a:cubicBezTo>
                    <a:pt x="1043" y="392"/>
                    <a:pt x="1043" y="392"/>
                    <a:pt x="1043" y="392"/>
                  </a:cubicBezTo>
                  <a:cubicBezTo>
                    <a:pt x="1044" y="395"/>
                    <a:pt x="1045" y="398"/>
                    <a:pt x="1046" y="400"/>
                  </a:cubicBezTo>
                  <a:cubicBezTo>
                    <a:pt x="1025" y="409"/>
                    <a:pt x="1025" y="409"/>
                    <a:pt x="1025" y="409"/>
                  </a:cubicBezTo>
                  <a:cubicBezTo>
                    <a:pt x="1027" y="412"/>
                    <a:pt x="1027" y="412"/>
                    <a:pt x="1027" y="412"/>
                  </a:cubicBezTo>
                  <a:cubicBezTo>
                    <a:pt x="1048" y="404"/>
                    <a:pt x="1048" y="404"/>
                    <a:pt x="1048" y="404"/>
                  </a:cubicBezTo>
                  <a:cubicBezTo>
                    <a:pt x="1049" y="407"/>
                    <a:pt x="1050" y="409"/>
                    <a:pt x="1051" y="412"/>
                  </a:cubicBezTo>
                  <a:cubicBezTo>
                    <a:pt x="1029" y="420"/>
                    <a:pt x="1029" y="420"/>
                    <a:pt x="1029" y="420"/>
                  </a:cubicBezTo>
                  <a:cubicBezTo>
                    <a:pt x="1031" y="424"/>
                    <a:pt x="1031" y="424"/>
                    <a:pt x="1031" y="424"/>
                  </a:cubicBezTo>
                  <a:cubicBezTo>
                    <a:pt x="1052" y="416"/>
                    <a:pt x="1052" y="416"/>
                    <a:pt x="1052" y="416"/>
                  </a:cubicBezTo>
                  <a:cubicBezTo>
                    <a:pt x="1053" y="419"/>
                    <a:pt x="1054" y="421"/>
                    <a:pt x="1055" y="424"/>
                  </a:cubicBezTo>
                  <a:cubicBezTo>
                    <a:pt x="1034" y="431"/>
                    <a:pt x="1034" y="431"/>
                    <a:pt x="1034" y="431"/>
                  </a:cubicBezTo>
                  <a:cubicBezTo>
                    <a:pt x="1035" y="435"/>
                    <a:pt x="1035" y="435"/>
                    <a:pt x="1035" y="435"/>
                  </a:cubicBezTo>
                  <a:cubicBezTo>
                    <a:pt x="1056" y="428"/>
                    <a:pt x="1056" y="428"/>
                    <a:pt x="1056" y="428"/>
                  </a:cubicBezTo>
                  <a:cubicBezTo>
                    <a:pt x="1063" y="448"/>
                    <a:pt x="1069" y="469"/>
                    <a:pt x="1074" y="491"/>
                  </a:cubicBezTo>
                  <a:cubicBezTo>
                    <a:pt x="1018" y="561"/>
                    <a:pt x="1018" y="561"/>
                    <a:pt x="1018" y="561"/>
                  </a:cubicBezTo>
                  <a:cubicBezTo>
                    <a:pt x="1025" y="566"/>
                    <a:pt x="1025" y="566"/>
                    <a:pt x="1025" y="566"/>
                  </a:cubicBezTo>
                  <a:cubicBezTo>
                    <a:pt x="1083" y="493"/>
                    <a:pt x="1083" y="493"/>
                    <a:pt x="1083" y="493"/>
                  </a:cubicBezTo>
                  <a:lnTo>
                    <a:pt x="1083" y="49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6" name="Freeform 83"/>
          <p:cNvSpPr>
            <a:spLocks noEditPoints="1"/>
          </p:cNvSpPr>
          <p:nvPr/>
        </p:nvSpPr>
        <p:spPr bwMode="auto">
          <a:xfrm>
            <a:off x="1398440" y="1854446"/>
            <a:ext cx="2905797" cy="2942973"/>
          </a:xfrm>
          <a:custGeom>
            <a:avLst/>
            <a:gdLst>
              <a:gd name="T0" fmla="*/ 700 w 1026"/>
              <a:gd name="T1" fmla="*/ 34 h 1039"/>
              <a:gd name="T2" fmla="*/ 236 w 1026"/>
              <a:gd name="T3" fmla="*/ 182 h 1039"/>
              <a:gd name="T4" fmla="*/ 58 w 1026"/>
              <a:gd name="T5" fmla="*/ 771 h 1039"/>
              <a:gd name="T6" fmla="*/ 513 w 1026"/>
              <a:gd name="T7" fmla="*/ 956 h 1039"/>
              <a:gd name="T8" fmla="*/ 1024 w 1026"/>
              <a:gd name="T9" fmla="*/ 615 h 1039"/>
              <a:gd name="T10" fmla="*/ 773 w 1026"/>
              <a:gd name="T11" fmla="*/ 827 h 1039"/>
              <a:gd name="T12" fmla="*/ 747 w 1026"/>
              <a:gd name="T13" fmla="*/ 876 h 1039"/>
              <a:gd name="T14" fmla="*/ 708 w 1026"/>
              <a:gd name="T15" fmla="*/ 898 h 1039"/>
              <a:gd name="T16" fmla="*/ 659 w 1026"/>
              <a:gd name="T17" fmla="*/ 894 h 1039"/>
              <a:gd name="T18" fmla="*/ 619 w 1026"/>
              <a:gd name="T19" fmla="*/ 932 h 1039"/>
              <a:gd name="T20" fmla="*/ 578 w 1026"/>
              <a:gd name="T21" fmla="*/ 916 h 1039"/>
              <a:gd name="T22" fmla="*/ 530 w 1026"/>
              <a:gd name="T23" fmla="*/ 945 h 1039"/>
              <a:gd name="T24" fmla="*/ 485 w 1026"/>
              <a:gd name="T25" fmla="*/ 945 h 1039"/>
              <a:gd name="T26" fmla="*/ 444 w 1026"/>
              <a:gd name="T27" fmla="*/ 916 h 1039"/>
              <a:gd name="T28" fmla="*/ 391 w 1026"/>
              <a:gd name="T29" fmla="*/ 928 h 1039"/>
              <a:gd name="T30" fmla="*/ 349 w 1026"/>
              <a:gd name="T31" fmla="*/ 913 h 1039"/>
              <a:gd name="T32" fmla="*/ 314 w 1026"/>
              <a:gd name="T33" fmla="*/ 869 h 1039"/>
              <a:gd name="T34" fmla="*/ 279 w 1026"/>
              <a:gd name="T35" fmla="*/ 846 h 1039"/>
              <a:gd name="T36" fmla="*/ 225 w 1026"/>
              <a:gd name="T37" fmla="*/ 834 h 1039"/>
              <a:gd name="T38" fmla="*/ 194 w 1026"/>
              <a:gd name="T39" fmla="*/ 802 h 1039"/>
              <a:gd name="T40" fmla="*/ 182 w 1026"/>
              <a:gd name="T41" fmla="*/ 747 h 1039"/>
              <a:gd name="T42" fmla="*/ 160 w 1026"/>
              <a:gd name="T43" fmla="*/ 712 h 1039"/>
              <a:gd name="T44" fmla="*/ 117 w 1026"/>
              <a:gd name="T45" fmla="*/ 677 h 1039"/>
              <a:gd name="T46" fmla="*/ 102 w 1026"/>
              <a:gd name="T47" fmla="*/ 635 h 1039"/>
              <a:gd name="T48" fmla="*/ 116 w 1026"/>
              <a:gd name="T49" fmla="*/ 581 h 1039"/>
              <a:gd name="T50" fmla="*/ 111 w 1026"/>
              <a:gd name="T51" fmla="*/ 539 h 1039"/>
              <a:gd name="T52" fmla="*/ 112 w 1026"/>
              <a:gd name="T53" fmla="*/ 496 h 1039"/>
              <a:gd name="T54" fmla="*/ 116 w 1026"/>
              <a:gd name="T55" fmla="*/ 455 h 1039"/>
              <a:gd name="T56" fmla="*/ 103 w 1026"/>
              <a:gd name="T57" fmla="*/ 401 h 1039"/>
              <a:gd name="T58" fmla="*/ 118 w 1026"/>
              <a:gd name="T59" fmla="*/ 358 h 1039"/>
              <a:gd name="T60" fmla="*/ 162 w 1026"/>
              <a:gd name="T61" fmla="*/ 323 h 1039"/>
              <a:gd name="T62" fmla="*/ 184 w 1026"/>
              <a:gd name="T63" fmla="*/ 288 h 1039"/>
              <a:gd name="T64" fmla="*/ 197 w 1026"/>
              <a:gd name="T65" fmla="*/ 234 h 1039"/>
              <a:gd name="T66" fmla="*/ 228 w 1026"/>
              <a:gd name="T67" fmla="*/ 202 h 1039"/>
              <a:gd name="T68" fmla="*/ 282 w 1026"/>
              <a:gd name="T69" fmla="*/ 190 h 1039"/>
              <a:gd name="T70" fmla="*/ 318 w 1026"/>
              <a:gd name="T71" fmla="*/ 168 h 1039"/>
              <a:gd name="T72" fmla="*/ 352 w 1026"/>
              <a:gd name="T73" fmla="*/ 124 h 1039"/>
              <a:gd name="T74" fmla="*/ 395 w 1026"/>
              <a:gd name="T75" fmla="*/ 110 h 1039"/>
              <a:gd name="T76" fmla="*/ 449 w 1026"/>
              <a:gd name="T77" fmla="*/ 122 h 1039"/>
              <a:gd name="T78" fmla="*/ 490 w 1026"/>
              <a:gd name="T79" fmla="*/ 118 h 1039"/>
              <a:gd name="T80" fmla="*/ 533 w 1026"/>
              <a:gd name="T81" fmla="*/ 118 h 1039"/>
              <a:gd name="T82" fmla="*/ 575 w 1026"/>
              <a:gd name="T83" fmla="*/ 122 h 1039"/>
              <a:gd name="T84" fmla="*/ 629 w 1026"/>
              <a:gd name="T85" fmla="*/ 109 h 1039"/>
              <a:gd name="T86" fmla="*/ 671 w 1026"/>
              <a:gd name="T87" fmla="*/ 123 h 1039"/>
              <a:gd name="T88" fmla="*/ 706 w 1026"/>
              <a:gd name="T89" fmla="*/ 167 h 1039"/>
              <a:gd name="T90" fmla="*/ 742 w 1026"/>
              <a:gd name="T91" fmla="*/ 189 h 1039"/>
              <a:gd name="T92" fmla="*/ 796 w 1026"/>
              <a:gd name="T93" fmla="*/ 201 h 1039"/>
              <a:gd name="T94" fmla="*/ 828 w 1026"/>
              <a:gd name="T95" fmla="*/ 232 h 1039"/>
              <a:gd name="T96" fmla="*/ 841 w 1026"/>
              <a:gd name="T97" fmla="*/ 286 h 1039"/>
              <a:gd name="T98" fmla="*/ 884 w 1026"/>
              <a:gd name="T99" fmla="*/ 309 h 1039"/>
              <a:gd name="T100" fmla="*/ 882 w 1026"/>
              <a:gd name="T101" fmla="*/ 359 h 1039"/>
              <a:gd name="T102" fmla="*/ 897 w 1026"/>
              <a:gd name="T103" fmla="*/ 399 h 1039"/>
              <a:gd name="T104" fmla="*/ 907 w 1026"/>
              <a:gd name="T105" fmla="*/ 440 h 1039"/>
              <a:gd name="T106" fmla="*/ 913 w 1026"/>
              <a:gd name="T107" fmla="*/ 481 h 1039"/>
              <a:gd name="T108" fmla="*/ 939 w 1026"/>
              <a:gd name="T109" fmla="*/ 531 h 1039"/>
              <a:gd name="T110" fmla="*/ 936 w 1026"/>
              <a:gd name="T111" fmla="*/ 576 h 1039"/>
              <a:gd name="T112" fmla="*/ 902 w 1026"/>
              <a:gd name="T113" fmla="*/ 620 h 1039"/>
              <a:gd name="T114" fmla="*/ 890 w 1026"/>
              <a:gd name="T115" fmla="*/ 660 h 1039"/>
              <a:gd name="T116" fmla="*/ 894 w 1026"/>
              <a:gd name="T117" fmla="*/ 710 h 1039"/>
              <a:gd name="T118" fmla="*/ 848 w 1026"/>
              <a:gd name="T119" fmla="*/ 741 h 1039"/>
              <a:gd name="T120" fmla="*/ 823 w 1026"/>
              <a:gd name="T121" fmla="*/ 775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6" h="1039">
                <a:moveTo>
                  <a:pt x="950" y="519"/>
                </a:moveTo>
                <a:cubicBezTo>
                  <a:pt x="950" y="496"/>
                  <a:pt x="948" y="474"/>
                  <a:pt x="945" y="452"/>
                </a:cubicBezTo>
                <a:cubicBezTo>
                  <a:pt x="1026" y="439"/>
                  <a:pt x="1026" y="439"/>
                  <a:pt x="1026" y="439"/>
                </a:cubicBezTo>
                <a:cubicBezTo>
                  <a:pt x="1025" y="434"/>
                  <a:pt x="1025" y="434"/>
                  <a:pt x="1025" y="434"/>
                </a:cubicBezTo>
                <a:cubicBezTo>
                  <a:pt x="944" y="448"/>
                  <a:pt x="944" y="448"/>
                  <a:pt x="944" y="448"/>
                </a:cubicBezTo>
                <a:cubicBezTo>
                  <a:pt x="936" y="398"/>
                  <a:pt x="919" y="350"/>
                  <a:pt x="895" y="308"/>
                </a:cubicBezTo>
                <a:cubicBezTo>
                  <a:pt x="968" y="268"/>
                  <a:pt x="968" y="268"/>
                  <a:pt x="968" y="268"/>
                </a:cubicBezTo>
                <a:cubicBezTo>
                  <a:pt x="966" y="264"/>
                  <a:pt x="966" y="264"/>
                  <a:pt x="966" y="264"/>
                </a:cubicBezTo>
                <a:cubicBezTo>
                  <a:pt x="894" y="304"/>
                  <a:pt x="894" y="304"/>
                  <a:pt x="894" y="304"/>
                </a:cubicBezTo>
                <a:cubicBezTo>
                  <a:pt x="869" y="261"/>
                  <a:pt x="837" y="222"/>
                  <a:pt x="800" y="190"/>
                </a:cubicBezTo>
                <a:cubicBezTo>
                  <a:pt x="854" y="127"/>
                  <a:pt x="854" y="127"/>
                  <a:pt x="854" y="127"/>
                </a:cubicBezTo>
                <a:cubicBezTo>
                  <a:pt x="853" y="126"/>
                  <a:pt x="852" y="125"/>
                  <a:pt x="851" y="125"/>
                </a:cubicBezTo>
                <a:cubicBezTo>
                  <a:pt x="797" y="187"/>
                  <a:pt x="797" y="187"/>
                  <a:pt x="797" y="187"/>
                </a:cubicBezTo>
                <a:cubicBezTo>
                  <a:pt x="760" y="155"/>
                  <a:pt x="717" y="129"/>
                  <a:pt x="670" y="111"/>
                </a:cubicBezTo>
                <a:cubicBezTo>
                  <a:pt x="700" y="34"/>
                  <a:pt x="700" y="34"/>
                  <a:pt x="700" y="34"/>
                </a:cubicBezTo>
                <a:cubicBezTo>
                  <a:pt x="696" y="33"/>
                  <a:pt x="696" y="33"/>
                  <a:pt x="696" y="33"/>
                </a:cubicBezTo>
                <a:cubicBezTo>
                  <a:pt x="666" y="110"/>
                  <a:pt x="666" y="110"/>
                  <a:pt x="666" y="110"/>
                </a:cubicBezTo>
                <a:cubicBezTo>
                  <a:pt x="621" y="93"/>
                  <a:pt x="572" y="83"/>
                  <a:pt x="521" y="82"/>
                </a:cubicBezTo>
                <a:cubicBezTo>
                  <a:pt x="522" y="0"/>
                  <a:pt x="522" y="0"/>
                  <a:pt x="522" y="0"/>
                </a:cubicBezTo>
                <a:cubicBezTo>
                  <a:pt x="518" y="0"/>
                  <a:pt x="518" y="0"/>
                  <a:pt x="518" y="0"/>
                </a:cubicBezTo>
                <a:cubicBezTo>
                  <a:pt x="517" y="82"/>
                  <a:pt x="517" y="82"/>
                  <a:pt x="517" y="82"/>
                </a:cubicBezTo>
                <a:cubicBezTo>
                  <a:pt x="516" y="82"/>
                  <a:pt x="515" y="82"/>
                  <a:pt x="513" y="82"/>
                </a:cubicBezTo>
                <a:cubicBezTo>
                  <a:pt x="463" y="82"/>
                  <a:pt x="416" y="91"/>
                  <a:pt x="371" y="106"/>
                </a:cubicBezTo>
                <a:cubicBezTo>
                  <a:pt x="344" y="28"/>
                  <a:pt x="344" y="28"/>
                  <a:pt x="344" y="28"/>
                </a:cubicBezTo>
                <a:cubicBezTo>
                  <a:pt x="343" y="28"/>
                  <a:pt x="342" y="29"/>
                  <a:pt x="340" y="29"/>
                </a:cubicBezTo>
                <a:cubicBezTo>
                  <a:pt x="368" y="107"/>
                  <a:pt x="368" y="107"/>
                  <a:pt x="368" y="107"/>
                </a:cubicBezTo>
                <a:cubicBezTo>
                  <a:pt x="320" y="124"/>
                  <a:pt x="277" y="149"/>
                  <a:pt x="239" y="180"/>
                </a:cubicBezTo>
                <a:cubicBezTo>
                  <a:pt x="186" y="115"/>
                  <a:pt x="186" y="115"/>
                  <a:pt x="186" y="115"/>
                </a:cubicBezTo>
                <a:cubicBezTo>
                  <a:pt x="185" y="116"/>
                  <a:pt x="184" y="117"/>
                  <a:pt x="183" y="118"/>
                </a:cubicBezTo>
                <a:cubicBezTo>
                  <a:pt x="236" y="182"/>
                  <a:pt x="236" y="182"/>
                  <a:pt x="236" y="182"/>
                </a:cubicBezTo>
                <a:cubicBezTo>
                  <a:pt x="197" y="213"/>
                  <a:pt x="165" y="251"/>
                  <a:pt x="139" y="294"/>
                </a:cubicBezTo>
                <a:cubicBezTo>
                  <a:pt x="68" y="251"/>
                  <a:pt x="68" y="251"/>
                  <a:pt x="68" y="251"/>
                </a:cubicBezTo>
                <a:cubicBezTo>
                  <a:pt x="66" y="255"/>
                  <a:pt x="66" y="255"/>
                  <a:pt x="66" y="255"/>
                </a:cubicBezTo>
                <a:cubicBezTo>
                  <a:pt x="137" y="297"/>
                  <a:pt x="137" y="297"/>
                  <a:pt x="137" y="297"/>
                </a:cubicBezTo>
                <a:cubicBezTo>
                  <a:pt x="112" y="339"/>
                  <a:pt x="94" y="386"/>
                  <a:pt x="84" y="435"/>
                </a:cubicBezTo>
                <a:cubicBezTo>
                  <a:pt x="3" y="420"/>
                  <a:pt x="3" y="420"/>
                  <a:pt x="3" y="420"/>
                </a:cubicBezTo>
                <a:cubicBezTo>
                  <a:pt x="2" y="424"/>
                  <a:pt x="2" y="424"/>
                  <a:pt x="2" y="424"/>
                </a:cubicBezTo>
                <a:cubicBezTo>
                  <a:pt x="83" y="439"/>
                  <a:pt x="83" y="439"/>
                  <a:pt x="83" y="439"/>
                </a:cubicBezTo>
                <a:cubicBezTo>
                  <a:pt x="79" y="465"/>
                  <a:pt x="76" y="492"/>
                  <a:pt x="76" y="519"/>
                </a:cubicBezTo>
                <a:cubicBezTo>
                  <a:pt x="76" y="542"/>
                  <a:pt x="78" y="565"/>
                  <a:pt x="81" y="587"/>
                </a:cubicBezTo>
                <a:cubicBezTo>
                  <a:pt x="0" y="600"/>
                  <a:pt x="0" y="600"/>
                  <a:pt x="0" y="600"/>
                </a:cubicBezTo>
                <a:cubicBezTo>
                  <a:pt x="1" y="605"/>
                  <a:pt x="1" y="605"/>
                  <a:pt x="1" y="605"/>
                </a:cubicBezTo>
                <a:cubicBezTo>
                  <a:pt x="82" y="591"/>
                  <a:pt x="82" y="591"/>
                  <a:pt x="82" y="591"/>
                </a:cubicBezTo>
                <a:cubicBezTo>
                  <a:pt x="90" y="641"/>
                  <a:pt x="107" y="688"/>
                  <a:pt x="131" y="731"/>
                </a:cubicBezTo>
                <a:cubicBezTo>
                  <a:pt x="58" y="771"/>
                  <a:pt x="58" y="771"/>
                  <a:pt x="58" y="771"/>
                </a:cubicBezTo>
                <a:cubicBezTo>
                  <a:pt x="60" y="775"/>
                  <a:pt x="60" y="775"/>
                  <a:pt x="60" y="775"/>
                </a:cubicBezTo>
                <a:cubicBezTo>
                  <a:pt x="133" y="734"/>
                  <a:pt x="133" y="734"/>
                  <a:pt x="133" y="734"/>
                </a:cubicBezTo>
                <a:cubicBezTo>
                  <a:pt x="157" y="777"/>
                  <a:pt x="189" y="816"/>
                  <a:pt x="226" y="849"/>
                </a:cubicBezTo>
                <a:cubicBezTo>
                  <a:pt x="172" y="911"/>
                  <a:pt x="172" y="911"/>
                  <a:pt x="172" y="911"/>
                </a:cubicBezTo>
                <a:cubicBezTo>
                  <a:pt x="175" y="914"/>
                  <a:pt x="175" y="914"/>
                  <a:pt x="175" y="914"/>
                </a:cubicBezTo>
                <a:cubicBezTo>
                  <a:pt x="229" y="851"/>
                  <a:pt x="229" y="851"/>
                  <a:pt x="229" y="851"/>
                </a:cubicBezTo>
                <a:cubicBezTo>
                  <a:pt x="266" y="883"/>
                  <a:pt x="309" y="909"/>
                  <a:pt x="356" y="927"/>
                </a:cubicBezTo>
                <a:cubicBezTo>
                  <a:pt x="326" y="1004"/>
                  <a:pt x="326" y="1004"/>
                  <a:pt x="326" y="1004"/>
                </a:cubicBezTo>
                <a:cubicBezTo>
                  <a:pt x="328" y="1005"/>
                  <a:pt x="329" y="1005"/>
                  <a:pt x="330" y="1006"/>
                </a:cubicBezTo>
                <a:cubicBezTo>
                  <a:pt x="359" y="928"/>
                  <a:pt x="359" y="928"/>
                  <a:pt x="359" y="928"/>
                </a:cubicBezTo>
                <a:cubicBezTo>
                  <a:pt x="405" y="946"/>
                  <a:pt x="454" y="955"/>
                  <a:pt x="505" y="956"/>
                </a:cubicBezTo>
                <a:cubicBezTo>
                  <a:pt x="503" y="1039"/>
                  <a:pt x="503" y="1039"/>
                  <a:pt x="503" y="1039"/>
                </a:cubicBezTo>
                <a:cubicBezTo>
                  <a:pt x="508" y="1039"/>
                  <a:pt x="508" y="1039"/>
                  <a:pt x="508" y="1039"/>
                </a:cubicBezTo>
                <a:cubicBezTo>
                  <a:pt x="508" y="956"/>
                  <a:pt x="508" y="956"/>
                  <a:pt x="508" y="956"/>
                </a:cubicBezTo>
                <a:cubicBezTo>
                  <a:pt x="510" y="956"/>
                  <a:pt x="512" y="956"/>
                  <a:pt x="513" y="956"/>
                </a:cubicBezTo>
                <a:cubicBezTo>
                  <a:pt x="563" y="956"/>
                  <a:pt x="610" y="948"/>
                  <a:pt x="655" y="933"/>
                </a:cubicBezTo>
                <a:cubicBezTo>
                  <a:pt x="681" y="1011"/>
                  <a:pt x="681" y="1011"/>
                  <a:pt x="681" y="1011"/>
                </a:cubicBezTo>
                <a:cubicBezTo>
                  <a:pt x="683" y="1010"/>
                  <a:pt x="684" y="1010"/>
                  <a:pt x="686" y="1009"/>
                </a:cubicBezTo>
                <a:cubicBezTo>
                  <a:pt x="658" y="932"/>
                  <a:pt x="658" y="932"/>
                  <a:pt x="658" y="932"/>
                </a:cubicBezTo>
                <a:cubicBezTo>
                  <a:pt x="706" y="915"/>
                  <a:pt x="749" y="890"/>
                  <a:pt x="787" y="859"/>
                </a:cubicBezTo>
                <a:cubicBezTo>
                  <a:pt x="839" y="924"/>
                  <a:pt x="839" y="924"/>
                  <a:pt x="839" y="924"/>
                </a:cubicBezTo>
                <a:cubicBezTo>
                  <a:pt x="841" y="923"/>
                  <a:pt x="842" y="922"/>
                  <a:pt x="843" y="921"/>
                </a:cubicBezTo>
                <a:cubicBezTo>
                  <a:pt x="790" y="857"/>
                  <a:pt x="790" y="857"/>
                  <a:pt x="790" y="857"/>
                </a:cubicBezTo>
                <a:cubicBezTo>
                  <a:pt x="829" y="825"/>
                  <a:pt x="861" y="788"/>
                  <a:pt x="887" y="745"/>
                </a:cubicBezTo>
                <a:cubicBezTo>
                  <a:pt x="958" y="788"/>
                  <a:pt x="958" y="788"/>
                  <a:pt x="958" y="788"/>
                </a:cubicBezTo>
                <a:cubicBezTo>
                  <a:pt x="959" y="786"/>
                  <a:pt x="959" y="785"/>
                  <a:pt x="960" y="784"/>
                </a:cubicBezTo>
                <a:cubicBezTo>
                  <a:pt x="889" y="742"/>
                  <a:pt x="889" y="742"/>
                  <a:pt x="889" y="742"/>
                </a:cubicBezTo>
                <a:cubicBezTo>
                  <a:pt x="914" y="700"/>
                  <a:pt x="932" y="653"/>
                  <a:pt x="942" y="603"/>
                </a:cubicBezTo>
                <a:cubicBezTo>
                  <a:pt x="1023" y="619"/>
                  <a:pt x="1023" y="619"/>
                  <a:pt x="1023" y="619"/>
                </a:cubicBezTo>
                <a:cubicBezTo>
                  <a:pt x="1023" y="618"/>
                  <a:pt x="1024" y="617"/>
                  <a:pt x="1024" y="615"/>
                </a:cubicBezTo>
                <a:cubicBezTo>
                  <a:pt x="943" y="600"/>
                  <a:pt x="943" y="600"/>
                  <a:pt x="943" y="600"/>
                </a:cubicBezTo>
                <a:cubicBezTo>
                  <a:pt x="948" y="574"/>
                  <a:pt x="950" y="547"/>
                  <a:pt x="950" y="519"/>
                </a:cubicBezTo>
                <a:close/>
                <a:moveTo>
                  <a:pt x="799" y="802"/>
                </a:moveTo>
                <a:cubicBezTo>
                  <a:pt x="795" y="806"/>
                  <a:pt x="795" y="806"/>
                  <a:pt x="795" y="806"/>
                </a:cubicBezTo>
                <a:cubicBezTo>
                  <a:pt x="812" y="824"/>
                  <a:pt x="812" y="824"/>
                  <a:pt x="812" y="824"/>
                </a:cubicBezTo>
                <a:cubicBezTo>
                  <a:pt x="810" y="825"/>
                  <a:pt x="809" y="827"/>
                  <a:pt x="807" y="828"/>
                </a:cubicBezTo>
                <a:cubicBezTo>
                  <a:pt x="790" y="810"/>
                  <a:pt x="790" y="810"/>
                  <a:pt x="790" y="810"/>
                </a:cubicBezTo>
                <a:cubicBezTo>
                  <a:pt x="786" y="815"/>
                  <a:pt x="786" y="815"/>
                  <a:pt x="786" y="815"/>
                </a:cubicBezTo>
                <a:cubicBezTo>
                  <a:pt x="802" y="832"/>
                  <a:pt x="802" y="832"/>
                  <a:pt x="802" y="832"/>
                </a:cubicBezTo>
                <a:cubicBezTo>
                  <a:pt x="801" y="834"/>
                  <a:pt x="799" y="835"/>
                  <a:pt x="798" y="837"/>
                </a:cubicBezTo>
                <a:cubicBezTo>
                  <a:pt x="782" y="819"/>
                  <a:pt x="782" y="819"/>
                  <a:pt x="782" y="819"/>
                </a:cubicBezTo>
                <a:cubicBezTo>
                  <a:pt x="777" y="823"/>
                  <a:pt x="777" y="823"/>
                  <a:pt x="777" y="823"/>
                </a:cubicBezTo>
                <a:cubicBezTo>
                  <a:pt x="793" y="841"/>
                  <a:pt x="793" y="841"/>
                  <a:pt x="793" y="841"/>
                </a:cubicBezTo>
                <a:cubicBezTo>
                  <a:pt x="791" y="842"/>
                  <a:pt x="790" y="844"/>
                  <a:pt x="788" y="845"/>
                </a:cubicBezTo>
                <a:cubicBezTo>
                  <a:pt x="773" y="827"/>
                  <a:pt x="773" y="827"/>
                  <a:pt x="773" y="827"/>
                </a:cubicBezTo>
                <a:cubicBezTo>
                  <a:pt x="768" y="831"/>
                  <a:pt x="768" y="831"/>
                  <a:pt x="768" y="831"/>
                </a:cubicBezTo>
                <a:cubicBezTo>
                  <a:pt x="783" y="849"/>
                  <a:pt x="783" y="849"/>
                  <a:pt x="783" y="849"/>
                </a:cubicBezTo>
                <a:cubicBezTo>
                  <a:pt x="781" y="851"/>
                  <a:pt x="780" y="852"/>
                  <a:pt x="778" y="853"/>
                </a:cubicBezTo>
                <a:cubicBezTo>
                  <a:pt x="763" y="834"/>
                  <a:pt x="763" y="834"/>
                  <a:pt x="763" y="834"/>
                </a:cubicBezTo>
                <a:cubicBezTo>
                  <a:pt x="758" y="838"/>
                  <a:pt x="758" y="838"/>
                  <a:pt x="758" y="838"/>
                </a:cubicBezTo>
                <a:cubicBezTo>
                  <a:pt x="773" y="857"/>
                  <a:pt x="773" y="857"/>
                  <a:pt x="773" y="857"/>
                </a:cubicBezTo>
                <a:cubicBezTo>
                  <a:pt x="771" y="858"/>
                  <a:pt x="770" y="860"/>
                  <a:pt x="768" y="861"/>
                </a:cubicBezTo>
                <a:cubicBezTo>
                  <a:pt x="754" y="842"/>
                  <a:pt x="754" y="842"/>
                  <a:pt x="754" y="842"/>
                </a:cubicBezTo>
                <a:cubicBezTo>
                  <a:pt x="749" y="845"/>
                  <a:pt x="749" y="845"/>
                  <a:pt x="749" y="845"/>
                </a:cubicBezTo>
                <a:cubicBezTo>
                  <a:pt x="763" y="865"/>
                  <a:pt x="763" y="865"/>
                  <a:pt x="763" y="865"/>
                </a:cubicBezTo>
                <a:cubicBezTo>
                  <a:pt x="761" y="866"/>
                  <a:pt x="759" y="867"/>
                  <a:pt x="758" y="868"/>
                </a:cubicBezTo>
                <a:cubicBezTo>
                  <a:pt x="744" y="849"/>
                  <a:pt x="744" y="849"/>
                  <a:pt x="744" y="849"/>
                </a:cubicBezTo>
                <a:cubicBezTo>
                  <a:pt x="739" y="852"/>
                  <a:pt x="739" y="852"/>
                  <a:pt x="739" y="852"/>
                </a:cubicBezTo>
                <a:cubicBezTo>
                  <a:pt x="752" y="872"/>
                  <a:pt x="752" y="872"/>
                  <a:pt x="752" y="872"/>
                </a:cubicBezTo>
                <a:cubicBezTo>
                  <a:pt x="751" y="873"/>
                  <a:pt x="749" y="875"/>
                  <a:pt x="747" y="876"/>
                </a:cubicBezTo>
                <a:cubicBezTo>
                  <a:pt x="734" y="855"/>
                  <a:pt x="734" y="855"/>
                  <a:pt x="734" y="855"/>
                </a:cubicBezTo>
                <a:cubicBezTo>
                  <a:pt x="729" y="859"/>
                  <a:pt x="729" y="859"/>
                  <a:pt x="729" y="859"/>
                </a:cubicBezTo>
                <a:cubicBezTo>
                  <a:pt x="742" y="879"/>
                  <a:pt x="742" y="879"/>
                  <a:pt x="742" y="879"/>
                </a:cubicBezTo>
                <a:cubicBezTo>
                  <a:pt x="740" y="880"/>
                  <a:pt x="738" y="881"/>
                  <a:pt x="736" y="883"/>
                </a:cubicBezTo>
                <a:cubicBezTo>
                  <a:pt x="724" y="862"/>
                  <a:pt x="724" y="862"/>
                  <a:pt x="724" y="862"/>
                </a:cubicBezTo>
                <a:cubicBezTo>
                  <a:pt x="718" y="865"/>
                  <a:pt x="718" y="865"/>
                  <a:pt x="718" y="865"/>
                </a:cubicBezTo>
                <a:cubicBezTo>
                  <a:pt x="731" y="886"/>
                  <a:pt x="731" y="886"/>
                  <a:pt x="731" y="886"/>
                </a:cubicBezTo>
                <a:cubicBezTo>
                  <a:pt x="729" y="887"/>
                  <a:pt x="727" y="888"/>
                  <a:pt x="725" y="889"/>
                </a:cubicBezTo>
                <a:cubicBezTo>
                  <a:pt x="713" y="868"/>
                  <a:pt x="713" y="868"/>
                  <a:pt x="713" y="868"/>
                </a:cubicBezTo>
                <a:cubicBezTo>
                  <a:pt x="708" y="871"/>
                  <a:pt x="708" y="871"/>
                  <a:pt x="708" y="871"/>
                </a:cubicBezTo>
                <a:cubicBezTo>
                  <a:pt x="720" y="892"/>
                  <a:pt x="720" y="892"/>
                  <a:pt x="720" y="892"/>
                </a:cubicBezTo>
                <a:cubicBezTo>
                  <a:pt x="718" y="893"/>
                  <a:pt x="716" y="894"/>
                  <a:pt x="714" y="895"/>
                </a:cubicBezTo>
                <a:cubicBezTo>
                  <a:pt x="703" y="874"/>
                  <a:pt x="703" y="874"/>
                  <a:pt x="703" y="874"/>
                </a:cubicBezTo>
                <a:cubicBezTo>
                  <a:pt x="697" y="877"/>
                  <a:pt x="697" y="877"/>
                  <a:pt x="697" y="877"/>
                </a:cubicBezTo>
                <a:cubicBezTo>
                  <a:pt x="708" y="898"/>
                  <a:pt x="708" y="898"/>
                  <a:pt x="708" y="898"/>
                </a:cubicBezTo>
                <a:cubicBezTo>
                  <a:pt x="707" y="899"/>
                  <a:pt x="705" y="900"/>
                  <a:pt x="703" y="901"/>
                </a:cubicBezTo>
                <a:cubicBezTo>
                  <a:pt x="692" y="879"/>
                  <a:pt x="692" y="879"/>
                  <a:pt x="692" y="879"/>
                </a:cubicBezTo>
                <a:cubicBezTo>
                  <a:pt x="691" y="880"/>
                  <a:pt x="691" y="880"/>
                  <a:pt x="691" y="880"/>
                </a:cubicBezTo>
                <a:cubicBezTo>
                  <a:pt x="690" y="881"/>
                  <a:pt x="686" y="882"/>
                  <a:pt x="686" y="882"/>
                </a:cubicBezTo>
                <a:cubicBezTo>
                  <a:pt x="697" y="904"/>
                  <a:pt x="697" y="904"/>
                  <a:pt x="697" y="904"/>
                </a:cubicBezTo>
                <a:cubicBezTo>
                  <a:pt x="695" y="905"/>
                  <a:pt x="693" y="906"/>
                  <a:pt x="691" y="907"/>
                </a:cubicBezTo>
                <a:cubicBezTo>
                  <a:pt x="681" y="885"/>
                  <a:pt x="681" y="885"/>
                  <a:pt x="681" y="885"/>
                </a:cubicBezTo>
                <a:cubicBezTo>
                  <a:pt x="675" y="887"/>
                  <a:pt x="675" y="887"/>
                  <a:pt x="675" y="887"/>
                </a:cubicBezTo>
                <a:cubicBezTo>
                  <a:pt x="685" y="909"/>
                  <a:pt x="685" y="909"/>
                  <a:pt x="685" y="909"/>
                </a:cubicBezTo>
                <a:cubicBezTo>
                  <a:pt x="683" y="910"/>
                  <a:pt x="682" y="911"/>
                  <a:pt x="680" y="912"/>
                </a:cubicBezTo>
                <a:cubicBezTo>
                  <a:pt x="670" y="890"/>
                  <a:pt x="670" y="890"/>
                  <a:pt x="670" y="890"/>
                </a:cubicBezTo>
                <a:cubicBezTo>
                  <a:pt x="664" y="892"/>
                  <a:pt x="664" y="892"/>
                  <a:pt x="664" y="892"/>
                </a:cubicBezTo>
                <a:cubicBezTo>
                  <a:pt x="674" y="914"/>
                  <a:pt x="674" y="914"/>
                  <a:pt x="674" y="914"/>
                </a:cubicBezTo>
                <a:cubicBezTo>
                  <a:pt x="672" y="915"/>
                  <a:pt x="670" y="916"/>
                  <a:pt x="668" y="917"/>
                </a:cubicBezTo>
                <a:cubicBezTo>
                  <a:pt x="659" y="894"/>
                  <a:pt x="659" y="894"/>
                  <a:pt x="659" y="894"/>
                </a:cubicBezTo>
                <a:cubicBezTo>
                  <a:pt x="653" y="896"/>
                  <a:pt x="653" y="896"/>
                  <a:pt x="653" y="896"/>
                </a:cubicBezTo>
                <a:cubicBezTo>
                  <a:pt x="662" y="919"/>
                  <a:pt x="662" y="919"/>
                  <a:pt x="662" y="919"/>
                </a:cubicBezTo>
                <a:cubicBezTo>
                  <a:pt x="660" y="920"/>
                  <a:pt x="658" y="921"/>
                  <a:pt x="656" y="921"/>
                </a:cubicBezTo>
                <a:cubicBezTo>
                  <a:pt x="648" y="898"/>
                  <a:pt x="648" y="898"/>
                  <a:pt x="648" y="898"/>
                </a:cubicBezTo>
                <a:cubicBezTo>
                  <a:pt x="642" y="900"/>
                  <a:pt x="642" y="900"/>
                  <a:pt x="642" y="900"/>
                </a:cubicBezTo>
                <a:cubicBezTo>
                  <a:pt x="650" y="923"/>
                  <a:pt x="650" y="923"/>
                  <a:pt x="650" y="923"/>
                </a:cubicBezTo>
                <a:cubicBezTo>
                  <a:pt x="648" y="924"/>
                  <a:pt x="646" y="925"/>
                  <a:pt x="644" y="925"/>
                </a:cubicBezTo>
                <a:cubicBezTo>
                  <a:pt x="636" y="902"/>
                  <a:pt x="636" y="902"/>
                  <a:pt x="636" y="902"/>
                </a:cubicBezTo>
                <a:cubicBezTo>
                  <a:pt x="630" y="904"/>
                  <a:pt x="630" y="904"/>
                  <a:pt x="630" y="904"/>
                </a:cubicBezTo>
                <a:cubicBezTo>
                  <a:pt x="637" y="927"/>
                  <a:pt x="637" y="927"/>
                  <a:pt x="637" y="927"/>
                </a:cubicBezTo>
                <a:cubicBezTo>
                  <a:pt x="635" y="928"/>
                  <a:pt x="633" y="929"/>
                  <a:pt x="631" y="929"/>
                </a:cubicBezTo>
                <a:cubicBezTo>
                  <a:pt x="625" y="906"/>
                  <a:pt x="625" y="906"/>
                  <a:pt x="625" y="906"/>
                </a:cubicBezTo>
                <a:cubicBezTo>
                  <a:pt x="619" y="907"/>
                  <a:pt x="619" y="907"/>
                  <a:pt x="619" y="907"/>
                </a:cubicBezTo>
                <a:cubicBezTo>
                  <a:pt x="625" y="931"/>
                  <a:pt x="625" y="931"/>
                  <a:pt x="625" y="931"/>
                </a:cubicBezTo>
                <a:cubicBezTo>
                  <a:pt x="623" y="931"/>
                  <a:pt x="621" y="932"/>
                  <a:pt x="619" y="932"/>
                </a:cubicBezTo>
                <a:cubicBezTo>
                  <a:pt x="613" y="909"/>
                  <a:pt x="613" y="909"/>
                  <a:pt x="613" y="909"/>
                </a:cubicBezTo>
                <a:cubicBezTo>
                  <a:pt x="607" y="910"/>
                  <a:pt x="607" y="910"/>
                  <a:pt x="607" y="910"/>
                </a:cubicBezTo>
                <a:cubicBezTo>
                  <a:pt x="613" y="934"/>
                  <a:pt x="613" y="934"/>
                  <a:pt x="613" y="934"/>
                </a:cubicBezTo>
                <a:cubicBezTo>
                  <a:pt x="611" y="935"/>
                  <a:pt x="609" y="935"/>
                  <a:pt x="607" y="935"/>
                </a:cubicBezTo>
                <a:cubicBezTo>
                  <a:pt x="601" y="912"/>
                  <a:pt x="601" y="912"/>
                  <a:pt x="601" y="912"/>
                </a:cubicBezTo>
                <a:cubicBezTo>
                  <a:pt x="595" y="913"/>
                  <a:pt x="595" y="913"/>
                  <a:pt x="595" y="913"/>
                </a:cubicBezTo>
                <a:cubicBezTo>
                  <a:pt x="600" y="937"/>
                  <a:pt x="600" y="937"/>
                  <a:pt x="600" y="937"/>
                </a:cubicBezTo>
                <a:cubicBezTo>
                  <a:pt x="598" y="937"/>
                  <a:pt x="596" y="938"/>
                  <a:pt x="594" y="938"/>
                </a:cubicBezTo>
                <a:cubicBezTo>
                  <a:pt x="589" y="914"/>
                  <a:pt x="589" y="914"/>
                  <a:pt x="589" y="914"/>
                </a:cubicBezTo>
                <a:cubicBezTo>
                  <a:pt x="588" y="914"/>
                  <a:pt x="588" y="914"/>
                  <a:pt x="588" y="914"/>
                </a:cubicBezTo>
                <a:cubicBezTo>
                  <a:pt x="587" y="915"/>
                  <a:pt x="586" y="915"/>
                  <a:pt x="584" y="915"/>
                </a:cubicBezTo>
                <a:cubicBezTo>
                  <a:pt x="583" y="915"/>
                  <a:pt x="583" y="915"/>
                  <a:pt x="583" y="915"/>
                </a:cubicBezTo>
                <a:cubicBezTo>
                  <a:pt x="588" y="939"/>
                  <a:pt x="588" y="939"/>
                  <a:pt x="588" y="939"/>
                </a:cubicBezTo>
                <a:cubicBezTo>
                  <a:pt x="585" y="940"/>
                  <a:pt x="583" y="940"/>
                  <a:pt x="581" y="940"/>
                </a:cubicBezTo>
                <a:cubicBezTo>
                  <a:pt x="578" y="916"/>
                  <a:pt x="578" y="916"/>
                  <a:pt x="578" y="916"/>
                </a:cubicBezTo>
                <a:cubicBezTo>
                  <a:pt x="571" y="917"/>
                  <a:pt x="571" y="917"/>
                  <a:pt x="571" y="917"/>
                </a:cubicBezTo>
                <a:cubicBezTo>
                  <a:pt x="575" y="941"/>
                  <a:pt x="575" y="941"/>
                  <a:pt x="575" y="941"/>
                </a:cubicBezTo>
                <a:cubicBezTo>
                  <a:pt x="573" y="942"/>
                  <a:pt x="571" y="942"/>
                  <a:pt x="569" y="942"/>
                </a:cubicBezTo>
                <a:cubicBezTo>
                  <a:pt x="566" y="918"/>
                  <a:pt x="566" y="918"/>
                  <a:pt x="566" y="918"/>
                </a:cubicBezTo>
                <a:cubicBezTo>
                  <a:pt x="559" y="919"/>
                  <a:pt x="559" y="919"/>
                  <a:pt x="559" y="919"/>
                </a:cubicBezTo>
                <a:cubicBezTo>
                  <a:pt x="562" y="943"/>
                  <a:pt x="562" y="943"/>
                  <a:pt x="562" y="943"/>
                </a:cubicBezTo>
                <a:cubicBezTo>
                  <a:pt x="560" y="943"/>
                  <a:pt x="558" y="943"/>
                  <a:pt x="556" y="944"/>
                </a:cubicBezTo>
                <a:cubicBezTo>
                  <a:pt x="554" y="919"/>
                  <a:pt x="554" y="919"/>
                  <a:pt x="554" y="919"/>
                </a:cubicBezTo>
                <a:cubicBezTo>
                  <a:pt x="547" y="920"/>
                  <a:pt x="547" y="920"/>
                  <a:pt x="547" y="920"/>
                </a:cubicBezTo>
                <a:cubicBezTo>
                  <a:pt x="549" y="944"/>
                  <a:pt x="549" y="944"/>
                  <a:pt x="549" y="944"/>
                </a:cubicBezTo>
                <a:cubicBezTo>
                  <a:pt x="547" y="944"/>
                  <a:pt x="545" y="945"/>
                  <a:pt x="543" y="945"/>
                </a:cubicBezTo>
                <a:cubicBezTo>
                  <a:pt x="542" y="920"/>
                  <a:pt x="542" y="920"/>
                  <a:pt x="542" y="920"/>
                </a:cubicBezTo>
                <a:cubicBezTo>
                  <a:pt x="535" y="921"/>
                  <a:pt x="535" y="921"/>
                  <a:pt x="535" y="921"/>
                </a:cubicBezTo>
                <a:cubicBezTo>
                  <a:pt x="537" y="945"/>
                  <a:pt x="537" y="945"/>
                  <a:pt x="537" y="945"/>
                </a:cubicBezTo>
                <a:cubicBezTo>
                  <a:pt x="535" y="945"/>
                  <a:pt x="532" y="945"/>
                  <a:pt x="530" y="945"/>
                </a:cubicBezTo>
                <a:cubicBezTo>
                  <a:pt x="529" y="921"/>
                  <a:pt x="529" y="921"/>
                  <a:pt x="529" y="921"/>
                </a:cubicBezTo>
                <a:cubicBezTo>
                  <a:pt x="523" y="921"/>
                  <a:pt x="523" y="921"/>
                  <a:pt x="523" y="921"/>
                </a:cubicBezTo>
                <a:cubicBezTo>
                  <a:pt x="524" y="946"/>
                  <a:pt x="524" y="946"/>
                  <a:pt x="524" y="946"/>
                </a:cubicBezTo>
                <a:cubicBezTo>
                  <a:pt x="522" y="946"/>
                  <a:pt x="520" y="946"/>
                  <a:pt x="518" y="946"/>
                </a:cubicBezTo>
                <a:cubicBezTo>
                  <a:pt x="517" y="921"/>
                  <a:pt x="517" y="921"/>
                  <a:pt x="517" y="921"/>
                </a:cubicBezTo>
                <a:cubicBezTo>
                  <a:pt x="511" y="921"/>
                  <a:pt x="511" y="921"/>
                  <a:pt x="511" y="921"/>
                </a:cubicBezTo>
                <a:cubicBezTo>
                  <a:pt x="511" y="946"/>
                  <a:pt x="511" y="946"/>
                  <a:pt x="511" y="946"/>
                </a:cubicBezTo>
                <a:cubicBezTo>
                  <a:pt x="509" y="946"/>
                  <a:pt x="507" y="946"/>
                  <a:pt x="505" y="946"/>
                </a:cubicBezTo>
                <a:cubicBezTo>
                  <a:pt x="505" y="921"/>
                  <a:pt x="505" y="921"/>
                  <a:pt x="505" y="921"/>
                </a:cubicBezTo>
                <a:cubicBezTo>
                  <a:pt x="499" y="921"/>
                  <a:pt x="499" y="921"/>
                  <a:pt x="499" y="921"/>
                </a:cubicBezTo>
                <a:cubicBezTo>
                  <a:pt x="498" y="946"/>
                  <a:pt x="498" y="946"/>
                  <a:pt x="498" y="946"/>
                </a:cubicBezTo>
                <a:cubicBezTo>
                  <a:pt x="496" y="945"/>
                  <a:pt x="494" y="945"/>
                  <a:pt x="492" y="945"/>
                </a:cubicBezTo>
                <a:cubicBezTo>
                  <a:pt x="493" y="921"/>
                  <a:pt x="493" y="921"/>
                  <a:pt x="493" y="921"/>
                </a:cubicBezTo>
                <a:cubicBezTo>
                  <a:pt x="487" y="921"/>
                  <a:pt x="487" y="921"/>
                  <a:pt x="487" y="921"/>
                </a:cubicBezTo>
                <a:cubicBezTo>
                  <a:pt x="485" y="945"/>
                  <a:pt x="485" y="945"/>
                  <a:pt x="485" y="945"/>
                </a:cubicBezTo>
                <a:cubicBezTo>
                  <a:pt x="483" y="945"/>
                  <a:pt x="481" y="945"/>
                  <a:pt x="479" y="944"/>
                </a:cubicBezTo>
                <a:cubicBezTo>
                  <a:pt x="481" y="920"/>
                  <a:pt x="481" y="920"/>
                  <a:pt x="481" y="920"/>
                </a:cubicBezTo>
                <a:cubicBezTo>
                  <a:pt x="475" y="920"/>
                  <a:pt x="475" y="920"/>
                  <a:pt x="475" y="920"/>
                </a:cubicBezTo>
                <a:cubicBezTo>
                  <a:pt x="473" y="944"/>
                  <a:pt x="473" y="944"/>
                  <a:pt x="473" y="944"/>
                </a:cubicBezTo>
                <a:cubicBezTo>
                  <a:pt x="471" y="944"/>
                  <a:pt x="468" y="943"/>
                  <a:pt x="466" y="943"/>
                </a:cubicBezTo>
                <a:cubicBezTo>
                  <a:pt x="469" y="919"/>
                  <a:pt x="469" y="919"/>
                  <a:pt x="469" y="919"/>
                </a:cubicBezTo>
                <a:cubicBezTo>
                  <a:pt x="463" y="918"/>
                  <a:pt x="463" y="918"/>
                  <a:pt x="463" y="918"/>
                </a:cubicBezTo>
                <a:cubicBezTo>
                  <a:pt x="460" y="942"/>
                  <a:pt x="460" y="942"/>
                  <a:pt x="460" y="942"/>
                </a:cubicBezTo>
                <a:cubicBezTo>
                  <a:pt x="458" y="942"/>
                  <a:pt x="456" y="942"/>
                  <a:pt x="454" y="942"/>
                </a:cubicBezTo>
                <a:cubicBezTo>
                  <a:pt x="457" y="918"/>
                  <a:pt x="457" y="918"/>
                  <a:pt x="457" y="918"/>
                </a:cubicBezTo>
                <a:cubicBezTo>
                  <a:pt x="451" y="917"/>
                  <a:pt x="451" y="917"/>
                  <a:pt x="451" y="917"/>
                </a:cubicBezTo>
                <a:cubicBezTo>
                  <a:pt x="447" y="941"/>
                  <a:pt x="447" y="941"/>
                  <a:pt x="447" y="941"/>
                </a:cubicBezTo>
                <a:cubicBezTo>
                  <a:pt x="445" y="940"/>
                  <a:pt x="443" y="940"/>
                  <a:pt x="441" y="940"/>
                </a:cubicBezTo>
                <a:cubicBezTo>
                  <a:pt x="445" y="916"/>
                  <a:pt x="445" y="916"/>
                  <a:pt x="445" y="916"/>
                </a:cubicBezTo>
                <a:cubicBezTo>
                  <a:pt x="444" y="916"/>
                  <a:pt x="444" y="916"/>
                  <a:pt x="444" y="916"/>
                </a:cubicBezTo>
                <a:cubicBezTo>
                  <a:pt x="443" y="915"/>
                  <a:pt x="439" y="915"/>
                  <a:pt x="439" y="915"/>
                </a:cubicBezTo>
                <a:cubicBezTo>
                  <a:pt x="435" y="939"/>
                  <a:pt x="435" y="939"/>
                  <a:pt x="435" y="939"/>
                </a:cubicBezTo>
                <a:cubicBezTo>
                  <a:pt x="433" y="938"/>
                  <a:pt x="430" y="938"/>
                  <a:pt x="428" y="937"/>
                </a:cubicBezTo>
                <a:cubicBezTo>
                  <a:pt x="433" y="914"/>
                  <a:pt x="433" y="914"/>
                  <a:pt x="433" y="914"/>
                </a:cubicBezTo>
                <a:cubicBezTo>
                  <a:pt x="427" y="912"/>
                  <a:pt x="427" y="912"/>
                  <a:pt x="427" y="912"/>
                </a:cubicBezTo>
                <a:cubicBezTo>
                  <a:pt x="422" y="936"/>
                  <a:pt x="422" y="936"/>
                  <a:pt x="422" y="936"/>
                </a:cubicBezTo>
                <a:cubicBezTo>
                  <a:pt x="420" y="936"/>
                  <a:pt x="418" y="935"/>
                  <a:pt x="416" y="935"/>
                </a:cubicBezTo>
                <a:cubicBezTo>
                  <a:pt x="421" y="911"/>
                  <a:pt x="421" y="911"/>
                  <a:pt x="421" y="911"/>
                </a:cubicBezTo>
                <a:cubicBezTo>
                  <a:pt x="415" y="909"/>
                  <a:pt x="415" y="909"/>
                  <a:pt x="415" y="909"/>
                </a:cubicBezTo>
                <a:cubicBezTo>
                  <a:pt x="410" y="933"/>
                  <a:pt x="410" y="933"/>
                  <a:pt x="410" y="933"/>
                </a:cubicBezTo>
                <a:cubicBezTo>
                  <a:pt x="408" y="933"/>
                  <a:pt x="405" y="932"/>
                  <a:pt x="403" y="931"/>
                </a:cubicBezTo>
                <a:cubicBezTo>
                  <a:pt x="410" y="908"/>
                  <a:pt x="410" y="908"/>
                  <a:pt x="410" y="908"/>
                </a:cubicBezTo>
                <a:cubicBezTo>
                  <a:pt x="404" y="906"/>
                  <a:pt x="404" y="906"/>
                  <a:pt x="404" y="906"/>
                </a:cubicBezTo>
                <a:cubicBezTo>
                  <a:pt x="397" y="930"/>
                  <a:pt x="397" y="930"/>
                  <a:pt x="397" y="930"/>
                </a:cubicBezTo>
                <a:cubicBezTo>
                  <a:pt x="395" y="929"/>
                  <a:pt x="393" y="929"/>
                  <a:pt x="391" y="928"/>
                </a:cubicBezTo>
                <a:cubicBezTo>
                  <a:pt x="398" y="905"/>
                  <a:pt x="398" y="905"/>
                  <a:pt x="398" y="905"/>
                </a:cubicBezTo>
                <a:cubicBezTo>
                  <a:pt x="392" y="903"/>
                  <a:pt x="392" y="903"/>
                  <a:pt x="392" y="903"/>
                </a:cubicBezTo>
                <a:cubicBezTo>
                  <a:pt x="385" y="926"/>
                  <a:pt x="385" y="926"/>
                  <a:pt x="385" y="926"/>
                </a:cubicBezTo>
                <a:cubicBezTo>
                  <a:pt x="383" y="925"/>
                  <a:pt x="381" y="925"/>
                  <a:pt x="379" y="924"/>
                </a:cubicBezTo>
                <a:cubicBezTo>
                  <a:pt x="387" y="901"/>
                  <a:pt x="387" y="901"/>
                  <a:pt x="387" y="901"/>
                </a:cubicBezTo>
                <a:cubicBezTo>
                  <a:pt x="381" y="899"/>
                  <a:pt x="381" y="899"/>
                  <a:pt x="381" y="899"/>
                </a:cubicBezTo>
                <a:cubicBezTo>
                  <a:pt x="373" y="922"/>
                  <a:pt x="373" y="922"/>
                  <a:pt x="373" y="922"/>
                </a:cubicBezTo>
                <a:cubicBezTo>
                  <a:pt x="371" y="921"/>
                  <a:pt x="369" y="921"/>
                  <a:pt x="367" y="920"/>
                </a:cubicBezTo>
                <a:cubicBezTo>
                  <a:pt x="375" y="897"/>
                  <a:pt x="375" y="897"/>
                  <a:pt x="375" y="897"/>
                </a:cubicBezTo>
                <a:cubicBezTo>
                  <a:pt x="369" y="895"/>
                  <a:pt x="369" y="895"/>
                  <a:pt x="369" y="895"/>
                </a:cubicBezTo>
                <a:cubicBezTo>
                  <a:pt x="361" y="918"/>
                  <a:pt x="361" y="918"/>
                  <a:pt x="361" y="918"/>
                </a:cubicBezTo>
                <a:cubicBezTo>
                  <a:pt x="359" y="917"/>
                  <a:pt x="357" y="916"/>
                  <a:pt x="355" y="915"/>
                </a:cubicBezTo>
                <a:cubicBezTo>
                  <a:pt x="364" y="893"/>
                  <a:pt x="364" y="893"/>
                  <a:pt x="364" y="893"/>
                </a:cubicBezTo>
                <a:cubicBezTo>
                  <a:pt x="358" y="890"/>
                  <a:pt x="358" y="890"/>
                  <a:pt x="358" y="890"/>
                </a:cubicBezTo>
                <a:cubicBezTo>
                  <a:pt x="349" y="913"/>
                  <a:pt x="349" y="913"/>
                  <a:pt x="349" y="913"/>
                </a:cubicBezTo>
                <a:cubicBezTo>
                  <a:pt x="347" y="912"/>
                  <a:pt x="345" y="911"/>
                  <a:pt x="343" y="910"/>
                </a:cubicBezTo>
                <a:cubicBezTo>
                  <a:pt x="353" y="888"/>
                  <a:pt x="353" y="888"/>
                  <a:pt x="353" y="888"/>
                </a:cubicBezTo>
                <a:cubicBezTo>
                  <a:pt x="347" y="886"/>
                  <a:pt x="347" y="886"/>
                  <a:pt x="347" y="886"/>
                </a:cubicBezTo>
                <a:cubicBezTo>
                  <a:pt x="337" y="908"/>
                  <a:pt x="337" y="908"/>
                  <a:pt x="337" y="908"/>
                </a:cubicBezTo>
                <a:cubicBezTo>
                  <a:pt x="335" y="907"/>
                  <a:pt x="333" y="906"/>
                  <a:pt x="331" y="905"/>
                </a:cubicBezTo>
                <a:cubicBezTo>
                  <a:pt x="342" y="883"/>
                  <a:pt x="342" y="883"/>
                  <a:pt x="342" y="883"/>
                </a:cubicBezTo>
                <a:cubicBezTo>
                  <a:pt x="336" y="880"/>
                  <a:pt x="336" y="880"/>
                  <a:pt x="336" y="880"/>
                </a:cubicBezTo>
                <a:cubicBezTo>
                  <a:pt x="325" y="902"/>
                  <a:pt x="325" y="902"/>
                  <a:pt x="325" y="902"/>
                </a:cubicBezTo>
                <a:cubicBezTo>
                  <a:pt x="323" y="901"/>
                  <a:pt x="321" y="900"/>
                  <a:pt x="320" y="899"/>
                </a:cubicBezTo>
                <a:cubicBezTo>
                  <a:pt x="331" y="878"/>
                  <a:pt x="331" y="878"/>
                  <a:pt x="331" y="878"/>
                </a:cubicBezTo>
                <a:cubicBezTo>
                  <a:pt x="325" y="875"/>
                  <a:pt x="325" y="875"/>
                  <a:pt x="325" y="875"/>
                </a:cubicBezTo>
                <a:cubicBezTo>
                  <a:pt x="314" y="896"/>
                  <a:pt x="314" y="896"/>
                  <a:pt x="314" y="896"/>
                </a:cubicBezTo>
                <a:cubicBezTo>
                  <a:pt x="312" y="895"/>
                  <a:pt x="310" y="894"/>
                  <a:pt x="308" y="893"/>
                </a:cubicBezTo>
                <a:cubicBezTo>
                  <a:pt x="320" y="872"/>
                  <a:pt x="320" y="872"/>
                  <a:pt x="320" y="872"/>
                </a:cubicBezTo>
                <a:cubicBezTo>
                  <a:pt x="314" y="869"/>
                  <a:pt x="314" y="869"/>
                  <a:pt x="314" y="869"/>
                </a:cubicBezTo>
                <a:cubicBezTo>
                  <a:pt x="303" y="890"/>
                  <a:pt x="303" y="890"/>
                  <a:pt x="303" y="890"/>
                </a:cubicBezTo>
                <a:cubicBezTo>
                  <a:pt x="301" y="889"/>
                  <a:pt x="299" y="888"/>
                  <a:pt x="297" y="887"/>
                </a:cubicBezTo>
                <a:cubicBezTo>
                  <a:pt x="309" y="866"/>
                  <a:pt x="309" y="866"/>
                  <a:pt x="309" y="866"/>
                </a:cubicBezTo>
                <a:cubicBezTo>
                  <a:pt x="304" y="863"/>
                  <a:pt x="304" y="863"/>
                  <a:pt x="304" y="863"/>
                </a:cubicBezTo>
                <a:cubicBezTo>
                  <a:pt x="292" y="884"/>
                  <a:pt x="292" y="884"/>
                  <a:pt x="292" y="884"/>
                </a:cubicBezTo>
                <a:cubicBezTo>
                  <a:pt x="290" y="882"/>
                  <a:pt x="288" y="881"/>
                  <a:pt x="286" y="880"/>
                </a:cubicBezTo>
                <a:cubicBezTo>
                  <a:pt x="299" y="860"/>
                  <a:pt x="299" y="860"/>
                  <a:pt x="299" y="860"/>
                </a:cubicBezTo>
                <a:cubicBezTo>
                  <a:pt x="294" y="856"/>
                  <a:pt x="294" y="856"/>
                  <a:pt x="294" y="856"/>
                </a:cubicBezTo>
                <a:cubicBezTo>
                  <a:pt x="281" y="877"/>
                  <a:pt x="281" y="877"/>
                  <a:pt x="281" y="877"/>
                </a:cubicBezTo>
                <a:cubicBezTo>
                  <a:pt x="279" y="876"/>
                  <a:pt x="277" y="874"/>
                  <a:pt x="275" y="873"/>
                </a:cubicBezTo>
                <a:cubicBezTo>
                  <a:pt x="289" y="853"/>
                  <a:pt x="289" y="853"/>
                  <a:pt x="289" y="853"/>
                </a:cubicBezTo>
                <a:cubicBezTo>
                  <a:pt x="284" y="850"/>
                  <a:pt x="284" y="850"/>
                  <a:pt x="284" y="850"/>
                </a:cubicBezTo>
                <a:cubicBezTo>
                  <a:pt x="270" y="870"/>
                  <a:pt x="270" y="870"/>
                  <a:pt x="270" y="870"/>
                </a:cubicBezTo>
                <a:cubicBezTo>
                  <a:pt x="268" y="868"/>
                  <a:pt x="267" y="867"/>
                  <a:pt x="265" y="866"/>
                </a:cubicBezTo>
                <a:cubicBezTo>
                  <a:pt x="279" y="846"/>
                  <a:pt x="279" y="846"/>
                  <a:pt x="279" y="846"/>
                </a:cubicBezTo>
                <a:cubicBezTo>
                  <a:pt x="274" y="843"/>
                  <a:pt x="274" y="843"/>
                  <a:pt x="274" y="843"/>
                </a:cubicBezTo>
                <a:cubicBezTo>
                  <a:pt x="260" y="862"/>
                  <a:pt x="260" y="862"/>
                  <a:pt x="260" y="862"/>
                </a:cubicBezTo>
                <a:cubicBezTo>
                  <a:pt x="258" y="861"/>
                  <a:pt x="256" y="860"/>
                  <a:pt x="255" y="858"/>
                </a:cubicBezTo>
                <a:cubicBezTo>
                  <a:pt x="269" y="839"/>
                  <a:pt x="269" y="839"/>
                  <a:pt x="269" y="839"/>
                </a:cubicBezTo>
                <a:cubicBezTo>
                  <a:pt x="264" y="835"/>
                  <a:pt x="264" y="835"/>
                  <a:pt x="264" y="835"/>
                </a:cubicBezTo>
                <a:cubicBezTo>
                  <a:pt x="249" y="854"/>
                  <a:pt x="249" y="854"/>
                  <a:pt x="249" y="854"/>
                </a:cubicBezTo>
                <a:cubicBezTo>
                  <a:pt x="248" y="853"/>
                  <a:pt x="246" y="852"/>
                  <a:pt x="245" y="850"/>
                </a:cubicBezTo>
                <a:cubicBezTo>
                  <a:pt x="260" y="832"/>
                  <a:pt x="260" y="832"/>
                  <a:pt x="260" y="832"/>
                </a:cubicBezTo>
                <a:cubicBezTo>
                  <a:pt x="255" y="828"/>
                  <a:pt x="255" y="828"/>
                  <a:pt x="255" y="828"/>
                </a:cubicBezTo>
                <a:cubicBezTo>
                  <a:pt x="239" y="846"/>
                  <a:pt x="239" y="846"/>
                  <a:pt x="239" y="846"/>
                </a:cubicBezTo>
                <a:cubicBezTo>
                  <a:pt x="238" y="845"/>
                  <a:pt x="236" y="843"/>
                  <a:pt x="235" y="842"/>
                </a:cubicBezTo>
                <a:cubicBezTo>
                  <a:pt x="251" y="824"/>
                  <a:pt x="251" y="824"/>
                  <a:pt x="251" y="824"/>
                </a:cubicBezTo>
                <a:cubicBezTo>
                  <a:pt x="246" y="820"/>
                  <a:pt x="246" y="820"/>
                  <a:pt x="246" y="820"/>
                </a:cubicBezTo>
                <a:cubicBezTo>
                  <a:pt x="230" y="838"/>
                  <a:pt x="230" y="838"/>
                  <a:pt x="230" y="838"/>
                </a:cubicBezTo>
                <a:cubicBezTo>
                  <a:pt x="228" y="836"/>
                  <a:pt x="227" y="835"/>
                  <a:pt x="225" y="834"/>
                </a:cubicBezTo>
                <a:cubicBezTo>
                  <a:pt x="242" y="816"/>
                  <a:pt x="242" y="816"/>
                  <a:pt x="242" y="816"/>
                </a:cubicBezTo>
                <a:cubicBezTo>
                  <a:pt x="237" y="812"/>
                  <a:pt x="237" y="812"/>
                  <a:pt x="237" y="812"/>
                </a:cubicBezTo>
                <a:cubicBezTo>
                  <a:pt x="220" y="829"/>
                  <a:pt x="220" y="829"/>
                  <a:pt x="220" y="829"/>
                </a:cubicBezTo>
                <a:cubicBezTo>
                  <a:pt x="219" y="828"/>
                  <a:pt x="217" y="826"/>
                  <a:pt x="216" y="825"/>
                </a:cubicBezTo>
                <a:cubicBezTo>
                  <a:pt x="233" y="808"/>
                  <a:pt x="233" y="808"/>
                  <a:pt x="233" y="808"/>
                </a:cubicBezTo>
                <a:cubicBezTo>
                  <a:pt x="228" y="803"/>
                  <a:pt x="228" y="803"/>
                  <a:pt x="228" y="803"/>
                </a:cubicBezTo>
                <a:cubicBezTo>
                  <a:pt x="211" y="820"/>
                  <a:pt x="211" y="820"/>
                  <a:pt x="211" y="820"/>
                </a:cubicBezTo>
                <a:cubicBezTo>
                  <a:pt x="210" y="819"/>
                  <a:pt x="208" y="817"/>
                  <a:pt x="207" y="816"/>
                </a:cubicBezTo>
                <a:cubicBezTo>
                  <a:pt x="224" y="799"/>
                  <a:pt x="224" y="799"/>
                  <a:pt x="224" y="799"/>
                </a:cubicBezTo>
                <a:cubicBezTo>
                  <a:pt x="220" y="794"/>
                  <a:pt x="220" y="794"/>
                  <a:pt x="220" y="794"/>
                </a:cubicBezTo>
                <a:cubicBezTo>
                  <a:pt x="202" y="811"/>
                  <a:pt x="202" y="811"/>
                  <a:pt x="202" y="811"/>
                </a:cubicBezTo>
                <a:cubicBezTo>
                  <a:pt x="201" y="809"/>
                  <a:pt x="199" y="808"/>
                  <a:pt x="198" y="806"/>
                </a:cubicBezTo>
                <a:cubicBezTo>
                  <a:pt x="216" y="790"/>
                  <a:pt x="216" y="790"/>
                  <a:pt x="216" y="790"/>
                </a:cubicBezTo>
                <a:cubicBezTo>
                  <a:pt x="212" y="785"/>
                  <a:pt x="212" y="785"/>
                  <a:pt x="212" y="785"/>
                </a:cubicBezTo>
                <a:cubicBezTo>
                  <a:pt x="194" y="802"/>
                  <a:pt x="194" y="802"/>
                  <a:pt x="194" y="802"/>
                </a:cubicBezTo>
                <a:cubicBezTo>
                  <a:pt x="192" y="800"/>
                  <a:pt x="191" y="798"/>
                  <a:pt x="190" y="797"/>
                </a:cubicBezTo>
                <a:cubicBezTo>
                  <a:pt x="208" y="781"/>
                  <a:pt x="208" y="781"/>
                  <a:pt x="208" y="781"/>
                </a:cubicBezTo>
                <a:cubicBezTo>
                  <a:pt x="204" y="776"/>
                  <a:pt x="204" y="776"/>
                  <a:pt x="204" y="776"/>
                </a:cubicBezTo>
                <a:cubicBezTo>
                  <a:pt x="185" y="792"/>
                  <a:pt x="185" y="792"/>
                  <a:pt x="185" y="792"/>
                </a:cubicBezTo>
                <a:cubicBezTo>
                  <a:pt x="184" y="790"/>
                  <a:pt x="183" y="789"/>
                  <a:pt x="181" y="787"/>
                </a:cubicBezTo>
                <a:cubicBezTo>
                  <a:pt x="200" y="772"/>
                  <a:pt x="200" y="772"/>
                  <a:pt x="200" y="772"/>
                </a:cubicBezTo>
                <a:cubicBezTo>
                  <a:pt x="196" y="767"/>
                  <a:pt x="196" y="767"/>
                  <a:pt x="196" y="767"/>
                </a:cubicBezTo>
                <a:cubicBezTo>
                  <a:pt x="177" y="782"/>
                  <a:pt x="177" y="782"/>
                  <a:pt x="177" y="782"/>
                </a:cubicBezTo>
                <a:cubicBezTo>
                  <a:pt x="176" y="780"/>
                  <a:pt x="175" y="779"/>
                  <a:pt x="173" y="777"/>
                </a:cubicBezTo>
                <a:cubicBezTo>
                  <a:pt x="193" y="762"/>
                  <a:pt x="193" y="762"/>
                  <a:pt x="193" y="762"/>
                </a:cubicBezTo>
                <a:cubicBezTo>
                  <a:pt x="189" y="757"/>
                  <a:pt x="189" y="757"/>
                  <a:pt x="189" y="757"/>
                </a:cubicBezTo>
                <a:cubicBezTo>
                  <a:pt x="170" y="772"/>
                  <a:pt x="170" y="772"/>
                  <a:pt x="170" y="772"/>
                </a:cubicBezTo>
                <a:cubicBezTo>
                  <a:pt x="168" y="770"/>
                  <a:pt x="167" y="768"/>
                  <a:pt x="166" y="767"/>
                </a:cubicBezTo>
                <a:cubicBezTo>
                  <a:pt x="186" y="753"/>
                  <a:pt x="186" y="753"/>
                  <a:pt x="186" y="753"/>
                </a:cubicBezTo>
                <a:cubicBezTo>
                  <a:pt x="182" y="747"/>
                  <a:pt x="182" y="747"/>
                  <a:pt x="182" y="747"/>
                </a:cubicBezTo>
                <a:cubicBezTo>
                  <a:pt x="162" y="761"/>
                  <a:pt x="162" y="761"/>
                  <a:pt x="162" y="761"/>
                </a:cubicBezTo>
                <a:cubicBezTo>
                  <a:pt x="161" y="760"/>
                  <a:pt x="160" y="758"/>
                  <a:pt x="159" y="756"/>
                </a:cubicBezTo>
                <a:cubicBezTo>
                  <a:pt x="179" y="743"/>
                  <a:pt x="179" y="743"/>
                  <a:pt x="179" y="743"/>
                </a:cubicBezTo>
                <a:cubicBezTo>
                  <a:pt x="175" y="737"/>
                  <a:pt x="175" y="737"/>
                  <a:pt x="175" y="737"/>
                </a:cubicBezTo>
                <a:cubicBezTo>
                  <a:pt x="155" y="751"/>
                  <a:pt x="155" y="751"/>
                  <a:pt x="155" y="751"/>
                </a:cubicBezTo>
                <a:cubicBezTo>
                  <a:pt x="154" y="749"/>
                  <a:pt x="153" y="747"/>
                  <a:pt x="152" y="745"/>
                </a:cubicBezTo>
                <a:cubicBezTo>
                  <a:pt x="172" y="733"/>
                  <a:pt x="172" y="733"/>
                  <a:pt x="172" y="733"/>
                </a:cubicBezTo>
                <a:cubicBezTo>
                  <a:pt x="169" y="727"/>
                  <a:pt x="169" y="727"/>
                  <a:pt x="169" y="727"/>
                </a:cubicBezTo>
                <a:cubicBezTo>
                  <a:pt x="148" y="740"/>
                  <a:pt x="148" y="740"/>
                  <a:pt x="148" y="740"/>
                </a:cubicBezTo>
                <a:cubicBezTo>
                  <a:pt x="147" y="738"/>
                  <a:pt x="146" y="736"/>
                  <a:pt x="145" y="734"/>
                </a:cubicBezTo>
                <a:cubicBezTo>
                  <a:pt x="166" y="722"/>
                  <a:pt x="166" y="722"/>
                  <a:pt x="166" y="722"/>
                </a:cubicBezTo>
                <a:cubicBezTo>
                  <a:pt x="163" y="717"/>
                  <a:pt x="163" y="717"/>
                  <a:pt x="163" y="717"/>
                </a:cubicBezTo>
                <a:cubicBezTo>
                  <a:pt x="142" y="729"/>
                  <a:pt x="142" y="729"/>
                  <a:pt x="142" y="729"/>
                </a:cubicBezTo>
                <a:cubicBezTo>
                  <a:pt x="141" y="727"/>
                  <a:pt x="140" y="725"/>
                  <a:pt x="139" y="723"/>
                </a:cubicBezTo>
                <a:cubicBezTo>
                  <a:pt x="160" y="712"/>
                  <a:pt x="160" y="712"/>
                  <a:pt x="160" y="712"/>
                </a:cubicBezTo>
                <a:cubicBezTo>
                  <a:pt x="157" y="706"/>
                  <a:pt x="157" y="706"/>
                  <a:pt x="157" y="706"/>
                </a:cubicBezTo>
                <a:cubicBezTo>
                  <a:pt x="136" y="718"/>
                  <a:pt x="136" y="718"/>
                  <a:pt x="136" y="718"/>
                </a:cubicBezTo>
                <a:cubicBezTo>
                  <a:pt x="135" y="716"/>
                  <a:pt x="134" y="714"/>
                  <a:pt x="133" y="712"/>
                </a:cubicBezTo>
                <a:cubicBezTo>
                  <a:pt x="154" y="701"/>
                  <a:pt x="154" y="701"/>
                  <a:pt x="154" y="701"/>
                </a:cubicBezTo>
                <a:cubicBezTo>
                  <a:pt x="152" y="695"/>
                  <a:pt x="152" y="695"/>
                  <a:pt x="152" y="695"/>
                </a:cubicBezTo>
                <a:cubicBezTo>
                  <a:pt x="130" y="706"/>
                  <a:pt x="130" y="706"/>
                  <a:pt x="130" y="706"/>
                </a:cubicBezTo>
                <a:cubicBezTo>
                  <a:pt x="129" y="704"/>
                  <a:pt x="128" y="702"/>
                  <a:pt x="127" y="701"/>
                </a:cubicBezTo>
                <a:cubicBezTo>
                  <a:pt x="149" y="690"/>
                  <a:pt x="149" y="690"/>
                  <a:pt x="149" y="690"/>
                </a:cubicBezTo>
                <a:cubicBezTo>
                  <a:pt x="146" y="685"/>
                  <a:pt x="146" y="685"/>
                  <a:pt x="146" y="685"/>
                </a:cubicBezTo>
                <a:cubicBezTo>
                  <a:pt x="124" y="695"/>
                  <a:pt x="124" y="695"/>
                  <a:pt x="124" y="695"/>
                </a:cubicBezTo>
                <a:cubicBezTo>
                  <a:pt x="123" y="693"/>
                  <a:pt x="123" y="691"/>
                  <a:pt x="122" y="689"/>
                </a:cubicBezTo>
                <a:cubicBezTo>
                  <a:pt x="144" y="679"/>
                  <a:pt x="144" y="679"/>
                  <a:pt x="144" y="679"/>
                </a:cubicBezTo>
                <a:cubicBezTo>
                  <a:pt x="142" y="673"/>
                  <a:pt x="142" y="673"/>
                  <a:pt x="142" y="673"/>
                </a:cubicBezTo>
                <a:cubicBezTo>
                  <a:pt x="119" y="683"/>
                  <a:pt x="119" y="683"/>
                  <a:pt x="119" y="683"/>
                </a:cubicBezTo>
                <a:cubicBezTo>
                  <a:pt x="118" y="681"/>
                  <a:pt x="118" y="679"/>
                  <a:pt x="117" y="677"/>
                </a:cubicBezTo>
                <a:cubicBezTo>
                  <a:pt x="139" y="668"/>
                  <a:pt x="139" y="668"/>
                  <a:pt x="139" y="668"/>
                </a:cubicBezTo>
                <a:cubicBezTo>
                  <a:pt x="137" y="662"/>
                  <a:pt x="137" y="662"/>
                  <a:pt x="137" y="662"/>
                </a:cubicBezTo>
                <a:cubicBezTo>
                  <a:pt x="115" y="671"/>
                  <a:pt x="115" y="671"/>
                  <a:pt x="115" y="671"/>
                </a:cubicBezTo>
                <a:cubicBezTo>
                  <a:pt x="114" y="669"/>
                  <a:pt x="113" y="667"/>
                  <a:pt x="112" y="665"/>
                </a:cubicBezTo>
                <a:cubicBezTo>
                  <a:pt x="135" y="657"/>
                  <a:pt x="135" y="657"/>
                  <a:pt x="135" y="657"/>
                </a:cubicBezTo>
                <a:cubicBezTo>
                  <a:pt x="133" y="651"/>
                  <a:pt x="133" y="651"/>
                  <a:pt x="133" y="651"/>
                </a:cubicBezTo>
                <a:cubicBezTo>
                  <a:pt x="110" y="659"/>
                  <a:pt x="110" y="659"/>
                  <a:pt x="110" y="659"/>
                </a:cubicBezTo>
                <a:cubicBezTo>
                  <a:pt x="109" y="657"/>
                  <a:pt x="109" y="655"/>
                  <a:pt x="108" y="653"/>
                </a:cubicBezTo>
                <a:cubicBezTo>
                  <a:pt x="131" y="645"/>
                  <a:pt x="131" y="645"/>
                  <a:pt x="131" y="645"/>
                </a:cubicBezTo>
                <a:cubicBezTo>
                  <a:pt x="129" y="639"/>
                  <a:pt x="129" y="639"/>
                  <a:pt x="129" y="639"/>
                </a:cubicBezTo>
                <a:cubicBezTo>
                  <a:pt x="106" y="647"/>
                  <a:pt x="106" y="647"/>
                  <a:pt x="106" y="647"/>
                </a:cubicBezTo>
                <a:cubicBezTo>
                  <a:pt x="105" y="645"/>
                  <a:pt x="105" y="643"/>
                  <a:pt x="104" y="641"/>
                </a:cubicBezTo>
                <a:cubicBezTo>
                  <a:pt x="128" y="634"/>
                  <a:pt x="128" y="634"/>
                  <a:pt x="128" y="634"/>
                </a:cubicBezTo>
                <a:cubicBezTo>
                  <a:pt x="126" y="628"/>
                  <a:pt x="126" y="628"/>
                  <a:pt x="126" y="628"/>
                </a:cubicBezTo>
                <a:cubicBezTo>
                  <a:pt x="102" y="635"/>
                  <a:pt x="102" y="635"/>
                  <a:pt x="102" y="635"/>
                </a:cubicBezTo>
                <a:cubicBezTo>
                  <a:pt x="102" y="632"/>
                  <a:pt x="101" y="630"/>
                  <a:pt x="101" y="628"/>
                </a:cubicBezTo>
                <a:cubicBezTo>
                  <a:pt x="124" y="622"/>
                  <a:pt x="124" y="622"/>
                  <a:pt x="124" y="622"/>
                </a:cubicBezTo>
                <a:cubicBezTo>
                  <a:pt x="123" y="616"/>
                  <a:pt x="123" y="616"/>
                  <a:pt x="123" y="616"/>
                </a:cubicBezTo>
                <a:cubicBezTo>
                  <a:pt x="99" y="622"/>
                  <a:pt x="99" y="622"/>
                  <a:pt x="99" y="622"/>
                </a:cubicBezTo>
                <a:cubicBezTo>
                  <a:pt x="99" y="620"/>
                  <a:pt x="98" y="618"/>
                  <a:pt x="98" y="616"/>
                </a:cubicBezTo>
                <a:cubicBezTo>
                  <a:pt x="121" y="611"/>
                  <a:pt x="121" y="611"/>
                  <a:pt x="121" y="611"/>
                </a:cubicBezTo>
                <a:cubicBezTo>
                  <a:pt x="120" y="604"/>
                  <a:pt x="120" y="604"/>
                  <a:pt x="120" y="604"/>
                </a:cubicBezTo>
                <a:cubicBezTo>
                  <a:pt x="96" y="610"/>
                  <a:pt x="96" y="610"/>
                  <a:pt x="96" y="610"/>
                </a:cubicBezTo>
                <a:cubicBezTo>
                  <a:pt x="96" y="608"/>
                  <a:pt x="95" y="606"/>
                  <a:pt x="95" y="603"/>
                </a:cubicBezTo>
                <a:cubicBezTo>
                  <a:pt x="119" y="599"/>
                  <a:pt x="119" y="599"/>
                  <a:pt x="119" y="599"/>
                </a:cubicBezTo>
                <a:cubicBezTo>
                  <a:pt x="118" y="593"/>
                  <a:pt x="118" y="593"/>
                  <a:pt x="118" y="593"/>
                </a:cubicBezTo>
                <a:cubicBezTo>
                  <a:pt x="94" y="597"/>
                  <a:pt x="94" y="597"/>
                  <a:pt x="94" y="597"/>
                </a:cubicBezTo>
                <a:cubicBezTo>
                  <a:pt x="93" y="595"/>
                  <a:pt x="93" y="593"/>
                  <a:pt x="93" y="591"/>
                </a:cubicBezTo>
                <a:cubicBezTo>
                  <a:pt x="117" y="587"/>
                  <a:pt x="117" y="587"/>
                  <a:pt x="117" y="587"/>
                </a:cubicBezTo>
                <a:cubicBezTo>
                  <a:pt x="116" y="581"/>
                  <a:pt x="116" y="581"/>
                  <a:pt x="116" y="581"/>
                </a:cubicBezTo>
                <a:cubicBezTo>
                  <a:pt x="92" y="584"/>
                  <a:pt x="92" y="584"/>
                  <a:pt x="92" y="584"/>
                </a:cubicBezTo>
                <a:cubicBezTo>
                  <a:pt x="91" y="582"/>
                  <a:pt x="91" y="580"/>
                  <a:pt x="91" y="578"/>
                </a:cubicBezTo>
                <a:cubicBezTo>
                  <a:pt x="115" y="575"/>
                  <a:pt x="115" y="575"/>
                  <a:pt x="115" y="575"/>
                </a:cubicBezTo>
                <a:cubicBezTo>
                  <a:pt x="114" y="569"/>
                  <a:pt x="114" y="569"/>
                  <a:pt x="114" y="569"/>
                </a:cubicBezTo>
                <a:cubicBezTo>
                  <a:pt x="90" y="572"/>
                  <a:pt x="90" y="572"/>
                  <a:pt x="90" y="572"/>
                </a:cubicBezTo>
                <a:cubicBezTo>
                  <a:pt x="90" y="570"/>
                  <a:pt x="89" y="568"/>
                  <a:pt x="89" y="565"/>
                </a:cubicBezTo>
                <a:cubicBezTo>
                  <a:pt x="113" y="563"/>
                  <a:pt x="113" y="563"/>
                  <a:pt x="113" y="563"/>
                </a:cubicBezTo>
                <a:cubicBezTo>
                  <a:pt x="113" y="557"/>
                  <a:pt x="113" y="557"/>
                  <a:pt x="113" y="557"/>
                </a:cubicBezTo>
                <a:cubicBezTo>
                  <a:pt x="88" y="559"/>
                  <a:pt x="88" y="559"/>
                  <a:pt x="88" y="559"/>
                </a:cubicBezTo>
                <a:cubicBezTo>
                  <a:pt x="88" y="557"/>
                  <a:pt x="88" y="555"/>
                  <a:pt x="88" y="553"/>
                </a:cubicBezTo>
                <a:cubicBezTo>
                  <a:pt x="112" y="551"/>
                  <a:pt x="112" y="551"/>
                  <a:pt x="112" y="551"/>
                </a:cubicBezTo>
                <a:cubicBezTo>
                  <a:pt x="112" y="545"/>
                  <a:pt x="112" y="545"/>
                  <a:pt x="112" y="545"/>
                </a:cubicBezTo>
                <a:cubicBezTo>
                  <a:pt x="88" y="546"/>
                  <a:pt x="88" y="546"/>
                  <a:pt x="88" y="546"/>
                </a:cubicBezTo>
                <a:cubicBezTo>
                  <a:pt x="87" y="544"/>
                  <a:pt x="87" y="542"/>
                  <a:pt x="87" y="540"/>
                </a:cubicBezTo>
                <a:cubicBezTo>
                  <a:pt x="111" y="539"/>
                  <a:pt x="111" y="539"/>
                  <a:pt x="111" y="539"/>
                </a:cubicBezTo>
                <a:cubicBezTo>
                  <a:pt x="111" y="533"/>
                  <a:pt x="111" y="533"/>
                  <a:pt x="111" y="533"/>
                </a:cubicBezTo>
                <a:cubicBezTo>
                  <a:pt x="87" y="533"/>
                  <a:pt x="87" y="533"/>
                  <a:pt x="87" y="533"/>
                </a:cubicBezTo>
                <a:cubicBezTo>
                  <a:pt x="87" y="531"/>
                  <a:pt x="87" y="529"/>
                  <a:pt x="87" y="527"/>
                </a:cubicBezTo>
                <a:cubicBezTo>
                  <a:pt x="111" y="527"/>
                  <a:pt x="111" y="527"/>
                  <a:pt x="111" y="527"/>
                </a:cubicBezTo>
                <a:cubicBezTo>
                  <a:pt x="111" y="520"/>
                  <a:pt x="111" y="520"/>
                  <a:pt x="111" y="520"/>
                </a:cubicBezTo>
                <a:cubicBezTo>
                  <a:pt x="87" y="521"/>
                  <a:pt x="87" y="521"/>
                  <a:pt x="87" y="521"/>
                </a:cubicBezTo>
                <a:cubicBezTo>
                  <a:pt x="87" y="519"/>
                  <a:pt x="87" y="519"/>
                  <a:pt x="87" y="519"/>
                </a:cubicBezTo>
                <a:cubicBezTo>
                  <a:pt x="87" y="518"/>
                  <a:pt x="87" y="516"/>
                  <a:pt x="87" y="515"/>
                </a:cubicBezTo>
                <a:cubicBezTo>
                  <a:pt x="87" y="514"/>
                  <a:pt x="87" y="514"/>
                  <a:pt x="87" y="514"/>
                </a:cubicBezTo>
                <a:cubicBezTo>
                  <a:pt x="111" y="515"/>
                  <a:pt x="111" y="515"/>
                  <a:pt x="111" y="515"/>
                </a:cubicBezTo>
                <a:cubicBezTo>
                  <a:pt x="111" y="508"/>
                  <a:pt x="111" y="508"/>
                  <a:pt x="111" y="508"/>
                </a:cubicBezTo>
                <a:cubicBezTo>
                  <a:pt x="87" y="508"/>
                  <a:pt x="87" y="508"/>
                  <a:pt x="87" y="508"/>
                </a:cubicBezTo>
                <a:cubicBezTo>
                  <a:pt x="87" y="506"/>
                  <a:pt x="87" y="504"/>
                  <a:pt x="87" y="502"/>
                </a:cubicBezTo>
                <a:cubicBezTo>
                  <a:pt x="111" y="503"/>
                  <a:pt x="111" y="503"/>
                  <a:pt x="111" y="503"/>
                </a:cubicBezTo>
                <a:cubicBezTo>
                  <a:pt x="112" y="496"/>
                  <a:pt x="112" y="496"/>
                  <a:pt x="112" y="496"/>
                </a:cubicBezTo>
                <a:cubicBezTo>
                  <a:pt x="87" y="495"/>
                  <a:pt x="87" y="495"/>
                  <a:pt x="87" y="495"/>
                </a:cubicBezTo>
                <a:cubicBezTo>
                  <a:pt x="87" y="493"/>
                  <a:pt x="88" y="491"/>
                  <a:pt x="88" y="489"/>
                </a:cubicBezTo>
                <a:cubicBezTo>
                  <a:pt x="112" y="491"/>
                  <a:pt x="112" y="491"/>
                  <a:pt x="112" y="491"/>
                </a:cubicBezTo>
                <a:cubicBezTo>
                  <a:pt x="113" y="484"/>
                  <a:pt x="113" y="484"/>
                  <a:pt x="113" y="484"/>
                </a:cubicBezTo>
                <a:cubicBezTo>
                  <a:pt x="88" y="482"/>
                  <a:pt x="88" y="482"/>
                  <a:pt x="88" y="482"/>
                </a:cubicBezTo>
                <a:cubicBezTo>
                  <a:pt x="88" y="480"/>
                  <a:pt x="89" y="478"/>
                  <a:pt x="89" y="476"/>
                </a:cubicBezTo>
                <a:cubicBezTo>
                  <a:pt x="113" y="478"/>
                  <a:pt x="113" y="478"/>
                  <a:pt x="113" y="478"/>
                </a:cubicBezTo>
                <a:cubicBezTo>
                  <a:pt x="114" y="472"/>
                  <a:pt x="114" y="472"/>
                  <a:pt x="114" y="472"/>
                </a:cubicBezTo>
                <a:cubicBezTo>
                  <a:pt x="90" y="469"/>
                  <a:pt x="90" y="469"/>
                  <a:pt x="90" y="469"/>
                </a:cubicBezTo>
                <a:cubicBezTo>
                  <a:pt x="90" y="467"/>
                  <a:pt x="90" y="465"/>
                  <a:pt x="90" y="463"/>
                </a:cubicBezTo>
                <a:cubicBezTo>
                  <a:pt x="114" y="466"/>
                  <a:pt x="114" y="466"/>
                  <a:pt x="114" y="466"/>
                </a:cubicBezTo>
                <a:cubicBezTo>
                  <a:pt x="115" y="460"/>
                  <a:pt x="115" y="460"/>
                  <a:pt x="115" y="460"/>
                </a:cubicBezTo>
                <a:cubicBezTo>
                  <a:pt x="91" y="457"/>
                  <a:pt x="91" y="457"/>
                  <a:pt x="91" y="457"/>
                </a:cubicBezTo>
                <a:cubicBezTo>
                  <a:pt x="92" y="455"/>
                  <a:pt x="92" y="453"/>
                  <a:pt x="92" y="451"/>
                </a:cubicBezTo>
                <a:cubicBezTo>
                  <a:pt x="116" y="455"/>
                  <a:pt x="116" y="455"/>
                  <a:pt x="116" y="455"/>
                </a:cubicBezTo>
                <a:cubicBezTo>
                  <a:pt x="117" y="448"/>
                  <a:pt x="117" y="448"/>
                  <a:pt x="117" y="448"/>
                </a:cubicBezTo>
                <a:cubicBezTo>
                  <a:pt x="93" y="444"/>
                  <a:pt x="93" y="444"/>
                  <a:pt x="93" y="444"/>
                </a:cubicBezTo>
                <a:cubicBezTo>
                  <a:pt x="94" y="442"/>
                  <a:pt x="94" y="440"/>
                  <a:pt x="94" y="438"/>
                </a:cubicBezTo>
                <a:cubicBezTo>
                  <a:pt x="118" y="443"/>
                  <a:pt x="118" y="443"/>
                  <a:pt x="118" y="443"/>
                </a:cubicBezTo>
                <a:cubicBezTo>
                  <a:pt x="120" y="436"/>
                  <a:pt x="120" y="436"/>
                  <a:pt x="120" y="436"/>
                </a:cubicBezTo>
                <a:cubicBezTo>
                  <a:pt x="96" y="432"/>
                  <a:pt x="96" y="432"/>
                  <a:pt x="96" y="432"/>
                </a:cubicBezTo>
                <a:cubicBezTo>
                  <a:pt x="96" y="429"/>
                  <a:pt x="97" y="427"/>
                  <a:pt x="97" y="425"/>
                </a:cubicBezTo>
                <a:cubicBezTo>
                  <a:pt x="121" y="431"/>
                  <a:pt x="121" y="431"/>
                  <a:pt x="121" y="431"/>
                </a:cubicBezTo>
                <a:cubicBezTo>
                  <a:pt x="122" y="425"/>
                  <a:pt x="122" y="425"/>
                  <a:pt x="122" y="425"/>
                </a:cubicBezTo>
                <a:cubicBezTo>
                  <a:pt x="99" y="419"/>
                  <a:pt x="99" y="419"/>
                  <a:pt x="99" y="419"/>
                </a:cubicBezTo>
                <a:cubicBezTo>
                  <a:pt x="99" y="417"/>
                  <a:pt x="100" y="415"/>
                  <a:pt x="100" y="413"/>
                </a:cubicBezTo>
                <a:cubicBezTo>
                  <a:pt x="124" y="419"/>
                  <a:pt x="124" y="419"/>
                  <a:pt x="124" y="419"/>
                </a:cubicBezTo>
                <a:cubicBezTo>
                  <a:pt x="125" y="413"/>
                  <a:pt x="125" y="413"/>
                  <a:pt x="125" y="413"/>
                </a:cubicBezTo>
                <a:cubicBezTo>
                  <a:pt x="102" y="407"/>
                  <a:pt x="102" y="407"/>
                  <a:pt x="102" y="407"/>
                </a:cubicBezTo>
                <a:cubicBezTo>
                  <a:pt x="102" y="405"/>
                  <a:pt x="103" y="403"/>
                  <a:pt x="103" y="401"/>
                </a:cubicBezTo>
                <a:cubicBezTo>
                  <a:pt x="127" y="407"/>
                  <a:pt x="127" y="407"/>
                  <a:pt x="127" y="407"/>
                </a:cubicBezTo>
                <a:cubicBezTo>
                  <a:pt x="129" y="401"/>
                  <a:pt x="129" y="401"/>
                  <a:pt x="129" y="401"/>
                </a:cubicBezTo>
                <a:cubicBezTo>
                  <a:pt x="105" y="394"/>
                  <a:pt x="105" y="394"/>
                  <a:pt x="105" y="394"/>
                </a:cubicBezTo>
                <a:cubicBezTo>
                  <a:pt x="106" y="392"/>
                  <a:pt x="107" y="390"/>
                  <a:pt x="107" y="388"/>
                </a:cubicBezTo>
                <a:cubicBezTo>
                  <a:pt x="130" y="396"/>
                  <a:pt x="130" y="396"/>
                  <a:pt x="130" y="396"/>
                </a:cubicBezTo>
                <a:cubicBezTo>
                  <a:pt x="132" y="390"/>
                  <a:pt x="132" y="390"/>
                  <a:pt x="132" y="390"/>
                </a:cubicBezTo>
                <a:cubicBezTo>
                  <a:pt x="109" y="382"/>
                  <a:pt x="109" y="382"/>
                  <a:pt x="109" y="382"/>
                </a:cubicBezTo>
                <a:cubicBezTo>
                  <a:pt x="110" y="380"/>
                  <a:pt x="111" y="378"/>
                  <a:pt x="111" y="376"/>
                </a:cubicBezTo>
                <a:cubicBezTo>
                  <a:pt x="134" y="384"/>
                  <a:pt x="134" y="384"/>
                  <a:pt x="134" y="384"/>
                </a:cubicBezTo>
                <a:cubicBezTo>
                  <a:pt x="136" y="378"/>
                  <a:pt x="136" y="378"/>
                  <a:pt x="136" y="378"/>
                </a:cubicBezTo>
                <a:cubicBezTo>
                  <a:pt x="114" y="370"/>
                  <a:pt x="114" y="370"/>
                  <a:pt x="114" y="370"/>
                </a:cubicBezTo>
                <a:cubicBezTo>
                  <a:pt x="114" y="368"/>
                  <a:pt x="115" y="366"/>
                  <a:pt x="116" y="364"/>
                </a:cubicBezTo>
                <a:cubicBezTo>
                  <a:pt x="138" y="373"/>
                  <a:pt x="138" y="373"/>
                  <a:pt x="138" y="373"/>
                </a:cubicBezTo>
                <a:cubicBezTo>
                  <a:pt x="141" y="367"/>
                  <a:pt x="141" y="367"/>
                  <a:pt x="141" y="367"/>
                </a:cubicBezTo>
                <a:cubicBezTo>
                  <a:pt x="118" y="358"/>
                  <a:pt x="118" y="358"/>
                  <a:pt x="118" y="358"/>
                </a:cubicBezTo>
                <a:cubicBezTo>
                  <a:pt x="119" y="356"/>
                  <a:pt x="120" y="354"/>
                  <a:pt x="121" y="352"/>
                </a:cubicBezTo>
                <a:cubicBezTo>
                  <a:pt x="143" y="362"/>
                  <a:pt x="143" y="362"/>
                  <a:pt x="143" y="362"/>
                </a:cubicBezTo>
                <a:cubicBezTo>
                  <a:pt x="146" y="356"/>
                  <a:pt x="146" y="356"/>
                  <a:pt x="146" y="356"/>
                </a:cubicBezTo>
                <a:cubicBezTo>
                  <a:pt x="123" y="346"/>
                  <a:pt x="123" y="346"/>
                  <a:pt x="123" y="346"/>
                </a:cubicBezTo>
                <a:cubicBezTo>
                  <a:pt x="124" y="344"/>
                  <a:pt x="125" y="342"/>
                  <a:pt x="126" y="340"/>
                </a:cubicBezTo>
                <a:cubicBezTo>
                  <a:pt x="148" y="351"/>
                  <a:pt x="148" y="351"/>
                  <a:pt x="148" y="351"/>
                </a:cubicBezTo>
                <a:cubicBezTo>
                  <a:pt x="151" y="345"/>
                  <a:pt x="151" y="345"/>
                  <a:pt x="151" y="345"/>
                </a:cubicBezTo>
                <a:cubicBezTo>
                  <a:pt x="129" y="335"/>
                  <a:pt x="129" y="335"/>
                  <a:pt x="129" y="335"/>
                </a:cubicBezTo>
                <a:cubicBezTo>
                  <a:pt x="130" y="333"/>
                  <a:pt x="131" y="331"/>
                  <a:pt x="132" y="329"/>
                </a:cubicBezTo>
                <a:cubicBezTo>
                  <a:pt x="153" y="340"/>
                  <a:pt x="153" y="340"/>
                  <a:pt x="153" y="340"/>
                </a:cubicBezTo>
                <a:cubicBezTo>
                  <a:pt x="156" y="334"/>
                  <a:pt x="156" y="334"/>
                  <a:pt x="156" y="334"/>
                </a:cubicBezTo>
                <a:cubicBezTo>
                  <a:pt x="135" y="323"/>
                  <a:pt x="135" y="323"/>
                  <a:pt x="135" y="323"/>
                </a:cubicBezTo>
                <a:cubicBezTo>
                  <a:pt x="136" y="321"/>
                  <a:pt x="137" y="319"/>
                  <a:pt x="138" y="317"/>
                </a:cubicBezTo>
                <a:cubicBezTo>
                  <a:pt x="159" y="329"/>
                  <a:pt x="159" y="329"/>
                  <a:pt x="159" y="329"/>
                </a:cubicBezTo>
                <a:cubicBezTo>
                  <a:pt x="162" y="323"/>
                  <a:pt x="162" y="323"/>
                  <a:pt x="162" y="323"/>
                </a:cubicBezTo>
                <a:cubicBezTo>
                  <a:pt x="141" y="312"/>
                  <a:pt x="141" y="312"/>
                  <a:pt x="141" y="312"/>
                </a:cubicBezTo>
                <a:cubicBezTo>
                  <a:pt x="142" y="310"/>
                  <a:pt x="143" y="308"/>
                  <a:pt x="144" y="306"/>
                </a:cubicBezTo>
                <a:cubicBezTo>
                  <a:pt x="165" y="318"/>
                  <a:pt x="165" y="318"/>
                  <a:pt x="165" y="318"/>
                </a:cubicBezTo>
                <a:cubicBezTo>
                  <a:pt x="168" y="313"/>
                  <a:pt x="168" y="313"/>
                  <a:pt x="168" y="313"/>
                </a:cubicBezTo>
                <a:cubicBezTo>
                  <a:pt x="147" y="301"/>
                  <a:pt x="147" y="301"/>
                  <a:pt x="147" y="301"/>
                </a:cubicBezTo>
                <a:cubicBezTo>
                  <a:pt x="148" y="299"/>
                  <a:pt x="149" y="297"/>
                  <a:pt x="150" y="295"/>
                </a:cubicBezTo>
                <a:cubicBezTo>
                  <a:pt x="171" y="308"/>
                  <a:pt x="171" y="308"/>
                  <a:pt x="171" y="308"/>
                </a:cubicBezTo>
                <a:cubicBezTo>
                  <a:pt x="174" y="303"/>
                  <a:pt x="174" y="303"/>
                  <a:pt x="174" y="303"/>
                </a:cubicBezTo>
                <a:cubicBezTo>
                  <a:pt x="154" y="290"/>
                  <a:pt x="154" y="290"/>
                  <a:pt x="154" y="290"/>
                </a:cubicBezTo>
                <a:cubicBezTo>
                  <a:pt x="155" y="288"/>
                  <a:pt x="156" y="286"/>
                  <a:pt x="157" y="284"/>
                </a:cubicBezTo>
                <a:cubicBezTo>
                  <a:pt x="177" y="298"/>
                  <a:pt x="177" y="298"/>
                  <a:pt x="177" y="298"/>
                </a:cubicBezTo>
                <a:cubicBezTo>
                  <a:pt x="181" y="293"/>
                  <a:pt x="181" y="293"/>
                  <a:pt x="181" y="293"/>
                </a:cubicBezTo>
                <a:cubicBezTo>
                  <a:pt x="161" y="279"/>
                  <a:pt x="161" y="279"/>
                  <a:pt x="161" y="279"/>
                </a:cubicBezTo>
                <a:cubicBezTo>
                  <a:pt x="162" y="277"/>
                  <a:pt x="163" y="276"/>
                  <a:pt x="165" y="274"/>
                </a:cubicBezTo>
                <a:cubicBezTo>
                  <a:pt x="184" y="288"/>
                  <a:pt x="184" y="288"/>
                  <a:pt x="184" y="288"/>
                </a:cubicBezTo>
                <a:cubicBezTo>
                  <a:pt x="188" y="283"/>
                  <a:pt x="188" y="283"/>
                  <a:pt x="188" y="283"/>
                </a:cubicBezTo>
                <a:cubicBezTo>
                  <a:pt x="168" y="269"/>
                  <a:pt x="168" y="269"/>
                  <a:pt x="168" y="269"/>
                </a:cubicBezTo>
                <a:cubicBezTo>
                  <a:pt x="170" y="267"/>
                  <a:pt x="171" y="265"/>
                  <a:pt x="172" y="263"/>
                </a:cubicBezTo>
                <a:cubicBezTo>
                  <a:pt x="191" y="278"/>
                  <a:pt x="191" y="278"/>
                  <a:pt x="191" y="278"/>
                </a:cubicBezTo>
                <a:cubicBezTo>
                  <a:pt x="195" y="273"/>
                  <a:pt x="195" y="273"/>
                  <a:pt x="195" y="273"/>
                </a:cubicBezTo>
                <a:cubicBezTo>
                  <a:pt x="176" y="258"/>
                  <a:pt x="176" y="258"/>
                  <a:pt x="176" y="258"/>
                </a:cubicBezTo>
                <a:cubicBezTo>
                  <a:pt x="177" y="257"/>
                  <a:pt x="179" y="255"/>
                  <a:pt x="180" y="253"/>
                </a:cubicBezTo>
                <a:cubicBezTo>
                  <a:pt x="199" y="268"/>
                  <a:pt x="199" y="268"/>
                  <a:pt x="199" y="268"/>
                </a:cubicBezTo>
                <a:cubicBezTo>
                  <a:pt x="203" y="264"/>
                  <a:pt x="203" y="264"/>
                  <a:pt x="203" y="264"/>
                </a:cubicBezTo>
                <a:cubicBezTo>
                  <a:pt x="184" y="248"/>
                  <a:pt x="184" y="248"/>
                  <a:pt x="184" y="248"/>
                </a:cubicBezTo>
                <a:cubicBezTo>
                  <a:pt x="185" y="247"/>
                  <a:pt x="187" y="245"/>
                  <a:pt x="188" y="243"/>
                </a:cubicBezTo>
                <a:cubicBezTo>
                  <a:pt x="206" y="259"/>
                  <a:pt x="206" y="259"/>
                  <a:pt x="206" y="259"/>
                </a:cubicBezTo>
                <a:cubicBezTo>
                  <a:pt x="211" y="254"/>
                  <a:pt x="211" y="254"/>
                  <a:pt x="211" y="254"/>
                </a:cubicBezTo>
                <a:cubicBezTo>
                  <a:pt x="192" y="239"/>
                  <a:pt x="192" y="239"/>
                  <a:pt x="192" y="239"/>
                </a:cubicBezTo>
                <a:cubicBezTo>
                  <a:pt x="194" y="237"/>
                  <a:pt x="195" y="235"/>
                  <a:pt x="197" y="234"/>
                </a:cubicBezTo>
                <a:cubicBezTo>
                  <a:pt x="214" y="250"/>
                  <a:pt x="214" y="250"/>
                  <a:pt x="214" y="250"/>
                </a:cubicBezTo>
                <a:cubicBezTo>
                  <a:pt x="219" y="245"/>
                  <a:pt x="219" y="245"/>
                  <a:pt x="219" y="245"/>
                </a:cubicBezTo>
                <a:cubicBezTo>
                  <a:pt x="201" y="229"/>
                  <a:pt x="201" y="229"/>
                  <a:pt x="201" y="229"/>
                </a:cubicBezTo>
                <a:cubicBezTo>
                  <a:pt x="202" y="227"/>
                  <a:pt x="204" y="226"/>
                  <a:pt x="205" y="224"/>
                </a:cubicBezTo>
                <a:cubicBezTo>
                  <a:pt x="223" y="241"/>
                  <a:pt x="223" y="241"/>
                  <a:pt x="223" y="241"/>
                </a:cubicBezTo>
                <a:cubicBezTo>
                  <a:pt x="227" y="237"/>
                  <a:pt x="227" y="237"/>
                  <a:pt x="227" y="237"/>
                </a:cubicBezTo>
                <a:cubicBezTo>
                  <a:pt x="210" y="220"/>
                  <a:pt x="210" y="220"/>
                  <a:pt x="210" y="220"/>
                </a:cubicBezTo>
                <a:cubicBezTo>
                  <a:pt x="211" y="218"/>
                  <a:pt x="213" y="217"/>
                  <a:pt x="214" y="215"/>
                </a:cubicBezTo>
                <a:cubicBezTo>
                  <a:pt x="231" y="233"/>
                  <a:pt x="231" y="233"/>
                  <a:pt x="231" y="233"/>
                </a:cubicBezTo>
                <a:cubicBezTo>
                  <a:pt x="236" y="228"/>
                  <a:pt x="236" y="228"/>
                  <a:pt x="236" y="228"/>
                </a:cubicBezTo>
                <a:cubicBezTo>
                  <a:pt x="219" y="211"/>
                  <a:pt x="219" y="211"/>
                  <a:pt x="219" y="211"/>
                </a:cubicBezTo>
                <a:cubicBezTo>
                  <a:pt x="221" y="209"/>
                  <a:pt x="222" y="208"/>
                  <a:pt x="224" y="207"/>
                </a:cubicBezTo>
                <a:cubicBezTo>
                  <a:pt x="240" y="224"/>
                  <a:pt x="240" y="224"/>
                  <a:pt x="240" y="224"/>
                </a:cubicBezTo>
                <a:cubicBezTo>
                  <a:pt x="245" y="220"/>
                  <a:pt x="245" y="220"/>
                  <a:pt x="245" y="220"/>
                </a:cubicBezTo>
                <a:cubicBezTo>
                  <a:pt x="228" y="202"/>
                  <a:pt x="228" y="202"/>
                  <a:pt x="228" y="202"/>
                </a:cubicBezTo>
                <a:cubicBezTo>
                  <a:pt x="230" y="201"/>
                  <a:pt x="231" y="199"/>
                  <a:pt x="233" y="198"/>
                </a:cubicBezTo>
                <a:cubicBezTo>
                  <a:pt x="249" y="216"/>
                  <a:pt x="249" y="216"/>
                  <a:pt x="249" y="216"/>
                </a:cubicBezTo>
                <a:cubicBezTo>
                  <a:pt x="254" y="212"/>
                  <a:pt x="254" y="212"/>
                  <a:pt x="254" y="212"/>
                </a:cubicBezTo>
                <a:cubicBezTo>
                  <a:pt x="238" y="194"/>
                  <a:pt x="238" y="194"/>
                  <a:pt x="238" y="194"/>
                </a:cubicBezTo>
                <a:cubicBezTo>
                  <a:pt x="240" y="192"/>
                  <a:pt x="241" y="191"/>
                  <a:pt x="243" y="190"/>
                </a:cubicBezTo>
                <a:cubicBezTo>
                  <a:pt x="258" y="208"/>
                  <a:pt x="258" y="208"/>
                  <a:pt x="258" y="208"/>
                </a:cubicBezTo>
                <a:cubicBezTo>
                  <a:pt x="263" y="204"/>
                  <a:pt x="263" y="204"/>
                  <a:pt x="263" y="204"/>
                </a:cubicBezTo>
                <a:cubicBezTo>
                  <a:pt x="248" y="186"/>
                  <a:pt x="248" y="186"/>
                  <a:pt x="248" y="186"/>
                </a:cubicBezTo>
                <a:cubicBezTo>
                  <a:pt x="250" y="184"/>
                  <a:pt x="251" y="183"/>
                  <a:pt x="253" y="182"/>
                </a:cubicBezTo>
                <a:cubicBezTo>
                  <a:pt x="268" y="201"/>
                  <a:pt x="268" y="201"/>
                  <a:pt x="268" y="201"/>
                </a:cubicBezTo>
                <a:cubicBezTo>
                  <a:pt x="273" y="197"/>
                  <a:pt x="273" y="197"/>
                  <a:pt x="273" y="197"/>
                </a:cubicBezTo>
                <a:cubicBezTo>
                  <a:pt x="258" y="178"/>
                  <a:pt x="258" y="178"/>
                  <a:pt x="258" y="178"/>
                </a:cubicBezTo>
                <a:cubicBezTo>
                  <a:pt x="260" y="176"/>
                  <a:pt x="261" y="175"/>
                  <a:pt x="263" y="174"/>
                </a:cubicBezTo>
                <a:cubicBezTo>
                  <a:pt x="277" y="194"/>
                  <a:pt x="277" y="194"/>
                  <a:pt x="277" y="194"/>
                </a:cubicBezTo>
                <a:cubicBezTo>
                  <a:pt x="282" y="190"/>
                  <a:pt x="282" y="190"/>
                  <a:pt x="282" y="190"/>
                </a:cubicBezTo>
                <a:cubicBezTo>
                  <a:pt x="268" y="170"/>
                  <a:pt x="268" y="170"/>
                  <a:pt x="268" y="170"/>
                </a:cubicBezTo>
                <a:cubicBezTo>
                  <a:pt x="270" y="169"/>
                  <a:pt x="272" y="168"/>
                  <a:pt x="274" y="167"/>
                </a:cubicBezTo>
                <a:cubicBezTo>
                  <a:pt x="287" y="187"/>
                  <a:pt x="287" y="187"/>
                  <a:pt x="287" y="187"/>
                </a:cubicBezTo>
                <a:cubicBezTo>
                  <a:pt x="292" y="183"/>
                  <a:pt x="292" y="183"/>
                  <a:pt x="292" y="183"/>
                </a:cubicBezTo>
                <a:cubicBezTo>
                  <a:pt x="279" y="163"/>
                  <a:pt x="279" y="163"/>
                  <a:pt x="279" y="163"/>
                </a:cubicBezTo>
                <a:cubicBezTo>
                  <a:pt x="281" y="162"/>
                  <a:pt x="282" y="161"/>
                  <a:pt x="284" y="160"/>
                </a:cubicBezTo>
                <a:cubicBezTo>
                  <a:pt x="297" y="180"/>
                  <a:pt x="297" y="180"/>
                  <a:pt x="297" y="180"/>
                </a:cubicBezTo>
                <a:cubicBezTo>
                  <a:pt x="302" y="177"/>
                  <a:pt x="302" y="177"/>
                  <a:pt x="302" y="177"/>
                </a:cubicBezTo>
                <a:cubicBezTo>
                  <a:pt x="290" y="156"/>
                  <a:pt x="290" y="156"/>
                  <a:pt x="290" y="156"/>
                </a:cubicBezTo>
                <a:cubicBezTo>
                  <a:pt x="292" y="155"/>
                  <a:pt x="293" y="154"/>
                  <a:pt x="295" y="153"/>
                </a:cubicBezTo>
                <a:cubicBezTo>
                  <a:pt x="307" y="174"/>
                  <a:pt x="307" y="174"/>
                  <a:pt x="307" y="174"/>
                </a:cubicBezTo>
                <a:cubicBezTo>
                  <a:pt x="313" y="171"/>
                  <a:pt x="313" y="171"/>
                  <a:pt x="313" y="171"/>
                </a:cubicBezTo>
                <a:cubicBezTo>
                  <a:pt x="301" y="150"/>
                  <a:pt x="301" y="150"/>
                  <a:pt x="301" y="150"/>
                </a:cubicBezTo>
                <a:cubicBezTo>
                  <a:pt x="303" y="149"/>
                  <a:pt x="304" y="148"/>
                  <a:pt x="306" y="147"/>
                </a:cubicBezTo>
                <a:cubicBezTo>
                  <a:pt x="318" y="168"/>
                  <a:pt x="318" y="168"/>
                  <a:pt x="318" y="168"/>
                </a:cubicBezTo>
                <a:cubicBezTo>
                  <a:pt x="323" y="165"/>
                  <a:pt x="323" y="165"/>
                  <a:pt x="323" y="165"/>
                </a:cubicBezTo>
                <a:cubicBezTo>
                  <a:pt x="312" y="143"/>
                  <a:pt x="312" y="143"/>
                  <a:pt x="312" y="143"/>
                </a:cubicBezTo>
                <a:cubicBezTo>
                  <a:pt x="314" y="142"/>
                  <a:pt x="316" y="141"/>
                  <a:pt x="317" y="140"/>
                </a:cubicBezTo>
                <a:cubicBezTo>
                  <a:pt x="329" y="162"/>
                  <a:pt x="329" y="162"/>
                  <a:pt x="329" y="162"/>
                </a:cubicBezTo>
                <a:cubicBezTo>
                  <a:pt x="334" y="159"/>
                  <a:pt x="334" y="159"/>
                  <a:pt x="334" y="159"/>
                </a:cubicBezTo>
                <a:cubicBezTo>
                  <a:pt x="323" y="138"/>
                  <a:pt x="323" y="138"/>
                  <a:pt x="323" y="138"/>
                </a:cubicBezTo>
                <a:cubicBezTo>
                  <a:pt x="325" y="137"/>
                  <a:pt x="327" y="136"/>
                  <a:pt x="329" y="135"/>
                </a:cubicBezTo>
                <a:cubicBezTo>
                  <a:pt x="339" y="157"/>
                  <a:pt x="339" y="157"/>
                  <a:pt x="339" y="157"/>
                </a:cubicBezTo>
                <a:cubicBezTo>
                  <a:pt x="345" y="154"/>
                  <a:pt x="345" y="154"/>
                  <a:pt x="345" y="154"/>
                </a:cubicBezTo>
                <a:cubicBezTo>
                  <a:pt x="335" y="132"/>
                  <a:pt x="335" y="132"/>
                  <a:pt x="335" y="132"/>
                </a:cubicBezTo>
                <a:cubicBezTo>
                  <a:pt x="337" y="131"/>
                  <a:pt x="339" y="130"/>
                  <a:pt x="340" y="129"/>
                </a:cubicBezTo>
                <a:cubicBezTo>
                  <a:pt x="350" y="152"/>
                  <a:pt x="350" y="152"/>
                  <a:pt x="350" y="152"/>
                </a:cubicBezTo>
                <a:cubicBezTo>
                  <a:pt x="356" y="149"/>
                  <a:pt x="356" y="149"/>
                  <a:pt x="356" y="149"/>
                </a:cubicBezTo>
                <a:cubicBezTo>
                  <a:pt x="346" y="127"/>
                  <a:pt x="346" y="127"/>
                  <a:pt x="346" y="127"/>
                </a:cubicBezTo>
                <a:cubicBezTo>
                  <a:pt x="348" y="126"/>
                  <a:pt x="350" y="125"/>
                  <a:pt x="352" y="124"/>
                </a:cubicBezTo>
                <a:cubicBezTo>
                  <a:pt x="361" y="147"/>
                  <a:pt x="361" y="147"/>
                  <a:pt x="361" y="147"/>
                </a:cubicBezTo>
                <a:cubicBezTo>
                  <a:pt x="367" y="145"/>
                  <a:pt x="367" y="145"/>
                  <a:pt x="367" y="145"/>
                </a:cubicBezTo>
                <a:cubicBezTo>
                  <a:pt x="358" y="122"/>
                  <a:pt x="358" y="122"/>
                  <a:pt x="358" y="122"/>
                </a:cubicBezTo>
                <a:cubicBezTo>
                  <a:pt x="360" y="121"/>
                  <a:pt x="362" y="120"/>
                  <a:pt x="364" y="120"/>
                </a:cubicBezTo>
                <a:cubicBezTo>
                  <a:pt x="373" y="142"/>
                  <a:pt x="373" y="142"/>
                  <a:pt x="373" y="142"/>
                </a:cubicBezTo>
                <a:cubicBezTo>
                  <a:pt x="378" y="140"/>
                  <a:pt x="378" y="140"/>
                  <a:pt x="378" y="140"/>
                </a:cubicBezTo>
                <a:cubicBezTo>
                  <a:pt x="370" y="117"/>
                  <a:pt x="370" y="117"/>
                  <a:pt x="370" y="117"/>
                </a:cubicBezTo>
                <a:cubicBezTo>
                  <a:pt x="372" y="117"/>
                  <a:pt x="374" y="116"/>
                  <a:pt x="376" y="115"/>
                </a:cubicBezTo>
                <a:cubicBezTo>
                  <a:pt x="384" y="138"/>
                  <a:pt x="384" y="138"/>
                  <a:pt x="384" y="138"/>
                </a:cubicBezTo>
                <a:cubicBezTo>
                  <a:pt x="390" y="136"/>
                  <a:pt x="390" y="136"/>
                  <a:pt x="390" y="136"/>
                </a:cubicBezTo>
                <a:cubicBezTo>
                  <a:pt x="382" y="113"/>
                  <a:pt x="382" y="113"/>
                  <a:pt x="382" y="113"/>
                </a:cubicBezTo>
                <a:cubicBezTo>
                  <a:pt x="384" y="113"/>
                  <a:pt x="386" y="112"/>
                  <a:pt x="388" y="111"/>
                </a:cubicBezTo>
                <a:cubicBezTo>
                  <a:pt x="395" y="135"/>
                  <a:pt x="395" y="135"/>
                  <a:pt x="395" y="135"/>
                </a:cubicBezTo>
                <a:cubicBezTo>
                  <a:pt x="401" y="133"/>
                  <a:pt x="401" y="133"/>
                  <a:pt x="401" y="133"/>
                </a:cubicBezTo>
                <a:cubicBezTo>
                  <a:pt x="395" y="110"/>
                  <a:pt x="395" y="110"/>
                  <a:pt x="395" y="110"/>
                </a:cubicBezTo>
                <a:cubicBezTo>
                  <a:pt x="397" y="109"/>
                  <a:pt x="399" y="108"/>
                  <a:pt x="401" y="108"/>
                </a:cubicBezTo>
                <a:cubicBezTo>
                  <a:pt x="407" y="131"/>
                  <a:pt x="407" y="131"/>
                  <a:pt x="407" y="131"/>
                </a:cubicBezTo>
                <a:cubicBezTo>
                  <a:pt x="413" y="130"/>
                  <a:pt x="413" y="130"/>
                  <a:pt x="413" y="130"/>
                </a:cubicBezTo>
                <a:cubicBezTo>
                  <a:pt x="407" y="106"/>
                  <a:pt x="407" y="106"/>
                  <a:pt x="407" y="106"/>
                </a:cubicBezTo>
                <a:cubicBezTo>
                  <a:pt x="409" y="106"/>
                  <a:pt x="411" y="105"/>
                  <a:pt x="413" y="105"/>
                </a:cubicBezTo>
                <a:cubicBezTo>
                  <a:pt x="419" y="128"/>
                  <a:pt x="419" y="128"/>
                  <a:pt x="419" y="128"/>
                </a:cubicBezTo>
                <a:cubicBezTo>
                  <a:pt x="425" y="127"/>
                  <a:pt x="425" y="127"/>
                  <a:pt x="425" y="127"/>
                </a:cubicBezTo>
                <a:cubicBezTo>
                  <a:pt x="420" y="103"/>
                  <a:pt x="420" y="103"/>
                  <a:pt x="420" y="103"/>
                </a:cubicBezTo>
                <a:cubicBezTo>
                  <a:pt x="422" y="103"/>
                  <a:pt x="424" y="102"/>
                  <a:pt x="426" y="102"/>
                </a:cubicBezTo>
                <a:cubicBezTo>
                  <a:pt x="431" y="126"/>
                  <a:pt x="431" y="126"/>
                  <a:pt x="431" y="126"/>
                </a:cubicBezTo>
                <a:cubicBezTo>
                  <a:pt x="437" y="124"/>
                  <a:pt x="437" y="124"/>
                  <a:pt x="437" y="124"/>
                </a:cubicBezTo>
                <a:cubicBezTo>
                  <a:pt x="432" y="101"/>
                  <a:pt x="432" y="101"/>
                  <a:pt x="432" y="101"/>
                </a:cubicBezTo>
                <a:cubicBezTo>
                  <a:pt x="434" y="100"/>
                  <a:pt x="436" y="100"/>
                  <a:pt x="438" y="99"/>
                </a:cubicBezTo>
                <a:cubicBezTo>
                  <a:pt x="442" y="123"/>
                  <a:pt x="442" y="123"/>
                  <a:pt x="442" y="123"/>
                </a:cubicBezTo>
                <a:cubicBezTo>
                  <a:pt x="449" y="122"/>
                  <a:pt x="449" y="122"/>
                  <a:pt x="449" y="122"/>
                </a:cubicBezTo>
                <a:cubicBezTo>
                  <a:pt x="445" y="98"/>
                  <a:pt x="445" y="98"/>
                  <a:pt x="445" y="98"/>
                </a:cubicBezTo>
                <a:cubicBezTo>
                  <a:pt x="447" y="98"/>
                  <a:pt x="449" y="98"/>
                  <a:pt x="451" y="97"/>
                </a:cubicBezTo>
                <a:cubicBezTo>
                  <a:pt x="454" y="121"/>
                  <a:pt x="454" y="121"/>
                  <a:pt x="454" y="121"/>
                </a:cubicBezTo>
                <a:cubicBezTo>
                  <a:pt x="461" y="121"/>
                  <a:pt x="461" y="121"/>
                  <a:pt x="461" y="121"/>
                </a:cubicBezTo>
                <a:cubicBezTo>
                  <a:pt x="457" y="97"/>
                  <a:pt x="457" y="97"/>
                  <a:pt x="457" y="97"/>
                </a:cubicBezTo>
                <a:cubicBezTo>
                  <a:pt x="459" y="96"/>
                  <a:pt x="462" y="96"/>
                  <a:pt x="464" y="96"/>
                </a:cubicBezTo>
                <a:cubicBezTo>
                  <a:pt x="466" y="120"/>
                  <a:pt x="466" y="120"/>
                  <a:pt x="466" y="120"/>
                </a:cubicBezTo>
                <a:cubicBezTo>
                  <a:pt x="473" y="119"/>
                  <a:pt x="473" y="119"/>
                  <a:pt x="473" y="119"/>
                </a:cubicBezTo>
                <a:cubicBezTo>
                  <a:pt x="470" y="95"/>
                  <a:pt x="470" y="95"/>
                  <a:pt x="470" y="95"/>
                </a:cubicBezTo>
                <a:cubicBezTo>
                  <a:pt x="472" y="95"/>
                  <a:pt x="474" y="95"/>
                  <a:pt x="476" y="94"/>
                </a:cubicBezTo>
                <a:cubicBezTo>
                  <a:pt x="478" y="119"/>
                  <a:pt x="478" y="119"/>
                  <a:pt x="478" y="119"/>
                </a:cubicBezTo>
                <a:cubicBezTo>
                  <a:pt x="485" y="118"/>
                  <a:pt x="485" y="118"/>
                  <a:pt x="485" y="118"/>
                </a:cubicBezTo>
                <a:cubicBezTo>
                  <a:pt x="483" y="94"/>
                  <a:pt x="483" y="94"/>
                  <a:pt x="483" y="94"/>
                </a:cubicBezTo>
                <a:cubicBezTo>
                  <a:pt x="485" y="94"/>
                  <a:pt x="487" y="94"/>
                  <a:pt x="489" y="94"/>
                </a:cubicBezTo>
                <a:cubicBezTo>
                  <a:pt x="490" y="118"/>
                  <a:pt x="490" y="118"/>
                  <a:pt x="490" y="118"/>
                </a:cubicBezTo>
                <a:cubicBezTo>
                  <a:pt x="497" y="118"/>
                  <a:pt x="497" y="118"/>
                  <a:pt x="497" y="118"/>
                </a:cubicBezTo>
                <a:cubicBezTo>
                  <a:pt x="496" y="93"/>
                  <a:pt x="496" y="93"/>
                  <a:pt x="496" y="93"/>
                </a:cubicBezTo>
                <a:cubicBezTo>
                  <a:pt x="498" y="93"/>
                  <a:pt x="500" y="93"/>
                  <a:pt x="502" y="93"/>
                </a:cubicBezTo>
                <a:cubicBezTo>
                  <a:pt x="502" y="117"/>
                  <a:pt x="502" y="117"/>
                  <a:pt x="502" y="117"/>
                </a:cubicBezTo>
                <a:cubicBezTo>
                  <a:pt x="509" y="117"/>
                  <a:pt x="509" y="117"/>
                  <a:pt x="509" y="117"/>
                </a:cubicBezTo>
                <a:cubicBezTo>
                  <a:pt x="508" y="93"/>
                  <a:pt x="508" y="93"/>
                  <a:pt x="508" y="93"/>
                </a:cubicBezTo>
                <a:cubicBezTo>
                  <a:pt x="509" y="93"/>
                  <a:pt x="509" y="93"/>
                  <a:pt x="509" y="93"/>
                </a:cubicBezTo>
                <a:cubicBezTo>
                  <a:pt x="510" y="93"/>
                  <a:pt x="512" y="93"/>
                  <a:pt x="513" y="93"/>
                </a:cubicBezTo>
                <a:cubicBezTo>
                  <a:pt x="515" y="93"/>
                  <a:pt x="515" y="93"/>
                  <a:pt x="515" y="93"/>
                </a:cubicBezTo>
                <a:cubicBezTo>
                  <a:pt x="515" y="117"/>
                  <a:pt x="515" y="117"/>
                  <a:pt x="515" y="117"/>
                </a:cubicBezTo>
                <a:cubicBezTo>
                  <a:pt x="521" y="117"/>
                  <a:pt x="521" y="117"/>
                  <a:pt x="521" y="117"/>
                </a:cubicBezTo>
                <a:cubicBezTo>
                  <a:pt x="521" y="93"/>
                  <a:pt x="521" y="93"/>
                  <a:pt x="521" y="93"/>
                </a:cubicBezTo>
                <a:cubicBezTo>
                  <a:pt x="523" y="93"/>
                  <a:pt x="525" y="93"/>
                  <a:pt x="528" y="93"/>
                </a:cubicBezTo>
                <a:cubicBezTo>
                  <a:pt x="527" y="117"/>
                  <a:pt x="527" y="117"/>
                  <a:pt x="527" y="117"/>
                </a:cubicBezTo>
                <a:cubicBezTo>
                  <a:pt x="533" y="118"/>
                  <a:pt x="533" y="118"/>
                  <a:pt x="533" y="118"/>
                </a:cubicBezTo>
                <a:cubicBezTo>
                  <a:pt x="534" y="93"/>
                  <a:pt x="534" y="93"/>
                  <a:pt x="534" y="93"/>
                </a:cubicBezTo>
                <a:cubicBezTo>
                  <a:pt x="536" y="93"/>
                  <a:pt x="538" y="94"/>
                  <a:pt x="540" y="94"/>
                </a:cubicBezTo>
                <a:cubicBezTo>
                  <a:pt x="539" y="118"/>
                  <a:pt x="539" y="118"/>
                  <a:pt x="539" y="118"/>
                </a:cubicBezTo>
                <a:cubicBezTo>
                  <a:pt x="545" y="118"/>
                  <a:pt x="545" y="118"/>
                  <a:pt x="545" y="118"/>
                </a:cubicBezTo>
                <a:cubicBezTo>
                  <a:pt x="547" y="94"/>
                  <a:pt x="547" y="94"/>
                  <a:pt x="547" y="94"/>
                </a:cubicBezTo>
                <a:cubicBezTo>
                  <a:pt x="549" y="94"/>
                  <a:pt x="551" y="95"/>
                  <a:pt x="553" y="95"/>
                </a:cubicBezTo>
                <a:cubicBezTo>
                  <a:pt x="551" y="119"/>
                  <a:pt x="551" y="119"/>
                  <a:pt x="551" y="119"/>
                </a:cubicBezTo>
                <a:cubicBezTo>
                  <a:pt x="557" y="120"/>
                  <a:pt x="557" y="120"/>
                  <a:pt x="557" y="120"/>
                </a:cubicBezTo>
                <a:cubicBezTo>
                  <a:pt x="560" y="95"/>
                  <a:pt x="560" y="95"/>
                  <a:pt x="560" y="95"/>
                </a:cubicBezTo>
                <a:cubicBezTo>
                  <a:pt x="562" y="96"/>
                  <a:pt x="564" y="96"/>
                  <a:pt x="566" y="96"/>
                </a:cubicBezTo>
                <a:cubicBezTo>
                  <a:pt x="563" y="120"/>
                  <a:pt x="563" y="120"/>
                  <a:pt x="563" y="120"/>
                </a:cubicBezTo>
                <a:cubicBezTo>
                  <a:pt x="569" y="121"/>
                  <a:pt x="569" y="121"/>
                  <a:pt x="569" y="121"/>
                </a:cubicBezTo>
                <a:cubicBezTo>
                  <a:pt x="572" y="97"/>
                  <a:pt x="572" y="97"/>
                  <a:pt x="572" y="97"/>
                </a:cubicBezTo>
                <a:cubicBezTo>
                  <a:pt x="574" y="97"/>
                  <a:pt x="576" y="98"/>
                  <a:pt x="579" y="98"/>
                </a:cubicBezTo>
                <a:cubicBezTo>
                  <a:pt x="575" y="122"/>
                  <a:pt x="575" y="122"/>
                  <a:pt x="575" y="122"/>
                </a:cubicBezTo>
                <a:cubicBezTo>
                  <a:pt x="581" y="123"/>
                  <a:pt x="581" y="123"/>
                  <a:pt x="581" y="123"/>
                </a:cubicBezTo>
                <a:cubicBezTo>
                  <a:pt x="585" y="99"/>
                  <a:pt x="585" y="99"/>
                  <a:pt x="585" y="99"/>
                </a:cubicBezTo>
                <a:cubicBezTo>
                  <a:pt x="587" y="99"/>
                  <a:pt x="589" y="100"/>
                  <a:pt x="591" y="100"/>
                </a:cubicBezTo>
                <a:cubicBezTo>
                  <a:pt x="587" y="124"/>
                  <a:pt x="587" y="124"/>
                  <a:pt x="587" y="124"/>
                </a:cubicBezTo>
                <a:cubicBezTo>
                  <a:pt x="593" y="125"/>
                  <a:pt x="593" y="125"/>
                  <a:pt x="593" y="125"/>
                </a:cubicBezTo>
                <a:cubicBezTo>
                  <a:pt x="598" y="101"/>
                  <a:pt x="598" y="101"/>
                  <a:pt x="598" y="101"/>
                </a:cubicBezTo>
                <a:cubicBezTo>
                  <a:pt x="600" y="102"/>
                  <a:pt x="602" y="102"/>
                  <a:pt x="604" y="103"/>
                </a:cubicBezTo>
                <a:cubicBezTo>
                  <a:pt x="599" y="126"/>
                  <a:pt x="599" y="126"/>
                  <a:pt x="599" y="126"/>
                </a:cubicBezTo>
                <a:cubicBezTo>
                  <a:pt x="605" y="128"/>
                  <a:pt x="605" y="128"/>
                  <a:pt x="605" y="128"/>
                </a:cubicBezTo>
                <a:cubicBezTo>
                  <a:pt x="610" y="104"/>
                  <a:pt x="610" y="104"/>
                  <a:pt x="610" y="104"/>
                </a:cubicBezTo>
                <a:cubicBezTo>
                  <a:pt x="612" y="104"/>
                  <a:pt x="614" y="105"/>
                  <a:pt x="616" y="105"/>
                </a:cubicBezTo>
                <a:cubicBezTo>
                  <a:pt x="610" y="129"/>
                  <a:pt x="610" y="129"/>
                  <a:pt x="610" y="129"/>
                </a:cubicBezTo>
                <a:cubicBezTo>
                  <a:pt x="616" y="131"/>
                  <a:pt x="616" y="131"/>
                  <a:pt x="616" y="131"/>
                </a:cubicBezTo>
                <a:cubicBezTo>
                  <a:pt x="623" y="107"/>
                  <a:pt x="623" y="107"/>
                  <a:pt x="623" y="107"/>
                </a:cubicBezTo>
                <a:cubicBezTo>
                  <a:pt x="625" y="108"/>
                  <a:pt x="627" y="108"/>
                  <a:pt x="629" y="109"/>
                </a:cubicBezTo>
                <a:cubicBezTo>
                  <a:pt x="622" y="132"/>
                  <a:pt x="622" y="132"/>
                  <a:pt x="622" y="132"/>
                </a:cubicBezTo>
                <a:cubicBezTo>
                  <a:pt x="628" y="134"/>
                  <a:pt x="628" y="134"/>
                  <a:pt x="628" y="134"/>
                </a:cubicBezTo>
                <a:cubicBezTo>
                  <a:pt x="635" y="111"/>
                  <a:pt x="635" y="111"/>
                  <a:pt x="635" y="111"/>
                </a:cubicBezTo>
                <a:cubicBezTo>
                  <a:pt x="637" y="111"/>
                  <a:pt x="639" y="112"/>
                  <a:pt x="641" y="112"/>
                </a:cubicBezTo>
                <a:cubicBezTo>
                  <a:pt x="634" y="136"/>
                  <a:pt x="634" y="136"/>
                  <a:pt x="634" y="136"/>
                </a:cubicBezTo>
                <a:cubicBezTo>
                  <a:pt x="640" y="138"/>
                  <a:pt x="640" y="138"/>
                  <a:pt x="640" y="138"/>
                </a:cubicBezTo>
                <a:cubicBezTo>
                  <a:pt x="647" y="114"/>
                  <a:pt x="647" y="114"/>
                  <a:pt x="647" y="114"/>
                </a:cubicBezTo>
                <a:cubicBezTo>
                  <a:pt x="649" y="115"/>
                  <a:pt x="651" y="116"/>
                  <a:pt x="653" y="116"/>
                </a:cubicBezTo>
                <a:cubicBezTo>
                  <a:pt x="645" y="139"/>
                  <a:pt x="645" y="139"/>
                  <a:pt x="645" y="139"/>
                </a:cubicBezTo>
                <a:cubicBezTo>
                  <a:pt x="651" y="141"/>
                  <a:pt x="651" y="141"/>
                  <a:pt x="651" y="141"/>
                </a:cubicBezTo>
                <a:cubicBezTo>
                  <a:pt x="659" y="119"/>
                  <a:pt x="659" y="119"/>
                  <a:pt x="659" y="119"/>
                </a:cubicBezTo>
                <a:cubicBezTo>
                  <a:pt x="661" y="119"/>
                  <a:pt x="663" y="120"/>
                  <a:pt x="665" y="121"/>
                </a:cubicBezTo>
                <a:cubicBezTo>
                  <a:pt x="656" y="144"/>
                  <a:pt x="656" y="144"/>
                  <a:pt x="656" y="144"/>
                </a:cubicBezTo>
                <a:cubicBezTo>
                  <a:pt x="662" y="146"/>
                  <a:pt x="662" y="146"/>
                  <a:pt x="662" y="146"/>
                </a:cubicBezTo>
                <a:cubicBezTo>
                  <a:pt x="671" y="123"/>
                  <a:pt x="671" y="123"/>
                  <a:pt x="671" y="123"/>
                </a:cubicBezTo>
                <a:cubicBezTo>
                  <a:pt x="673" y="124"/>
                  <a:pt x="675" y="125"/>
                  <a:pt x="677" y="126"/>
                </a:cubicBezTo>
                <a:cubicBezTo>
                  <a:pt x="668" y="148"/>
                  <a:pt x="668" y="148"/>
                  <a:pt x="668" y="148"/>
                </a:cubicBezTo>
                <a:cubicBezTo>
                  <a:pt x="674" y="150"/>
                  <a:pt x="674" y="150"/>
                  <a:pt x="674" y="150"/>
                </a:cubicBezTo>
                <a:cubicBezTo>
                  <a:pt x="683" y="128"/>
                  <a:pt x="683" y="128"/>
                  <a:pt x="683" y="128"/>
                </a:cubicBezTo>
                <a:cubicBezTo>
                  <a:pt x="685" y="129"/>
                  <a:pt x="687" y="130"/>
                  <a:pt x="689" y="131"/>
                </a:cubicBezTo>
                <a:cubicBezTo>
                  <a:pt x="679" y="153"/>
                  <a:pt x="679" y="153"/>
                  <a:pt x="679" y="153"/>
                </a:cubicBezTo>
                <a:cubicBezTo>
                  <a:pt x="685" y="156"/>
                  <a:pt x="685" y="156"/>
                  <a:pt x="685" y="156"/>
                </a:cubicBezTo>
                <a:cubicBezTo>
                  <a:pt x="695" y="134"/>
                  <a:pt x="695" y="134"/>
                  <a:pt x="695" y="134"/>
                </a:cubicBezTo>
                <a:cubicBezTo>
                  <a:pt x="697" y="134"/>
                  <a:pt x="699" y="135"/>
                  <a:pt x="701" y="136"/>
                </a:cubicBezTo>
                <a:cubicBezTo>
                  <a:pt x="690" y="158"/>
                  <a:pt x="690" y="158"/>
                  <a:pt x="690" y="158"/>
                </a:cubicBezTo>
                <a:cubicBezTo>
                  <a:pt x="695" y="161"/>
                  <a:pt x="695" y="161"/>
                  <a:pt x="695" y="161"/>
                </a:cubicBezTo>
                <a:cubicBezTo>
                  <a:pt x="706" y="139"/>
                  <a:pt x="706" y="139"/>
                  <a:pt x="706" y="139"/>
                </a:cubicBezTo>
                <a:cubicBezTo>
                  <a:pt x="708" y="140"/>
                  <a:pt x="710" y="141"/>
                  <a:pt x="712" y="142"/>
                </a:cubicBezTo>
                <a:cubicBezTo>
                  <a:pt x="701" y="164"/>
                  <a:pt x="701" y="164"/>
                  <a:pt x="701" y="164"/>
                </a:cubicBezTo>
                <a:cubicBezTo>
                  <a:pt x="706" y="167"/>
                  <a:pt x="706" y="167"/>
                  <a:pt x="706" y="167"/>
                </a:cubicBezTo>
                <a:cubicBezTo>
                  <a:pt x="718" y="145"/>
                  <a:pt x="718" y="145"/>
                  <a:pt x="718" y="145"/>
                </a:cubicBezTo>
                <a:cubicBezTo>
                  <a:pt x="720" y="146"/>
                  <a:pt x="721" y="147"/>
                  <a:pt x="723" y="148"/>
                </a:cubicBezTo>
                <a:cubicBezTo>
                  <a:pt x="711" y="169"/>
                  <a:pt x="711" y="169"/>
                  <a:pt x="711" y="169"/>
                </a:cubicBezTo>
                <a:cubicBezTo>
                  <a:pt x="717" y="172"/>
                  <a:pt x="717" y="172"/>
                  <a:pt x="717" y="172"/>
                </a:cubicBezTo>
                <a:cubicBezTo>
                  <a:pt x="729" y="152"/>
                  <a:pt x="729" y="152"/>
                  <a:pt x="729" y="152"/>
                </a:cubicBezTo>
                <a:cubicBezTo>
                  <a:pt x="731" y="153"/>
                  <a:pt x="733" y="154"/>
                  <a:pt x="734" y="155"/>
                </a:cubicBezTo>
                <a:cubicBezTo>
                  <a:pt x="722" y="175"/>
                  <a:pt x="722" y="175"/>
                  <a:pt x="722" y="175"/>
                </a:cubicBezTo>
                <a:cubicBezTo>
                  <a:pt x="727" y="179"/>
                  <a:pt x="727" y="179"/>
                  <a:pt x="727" y="179"/>
                </a:cubicBezTo>
                <a:cubicBezTo>
                  <a:pt x="740" y="158"/>
                  <a:pt x="740" y="158"/>
                  <a:pt x="740" y="158"/>
                </a:cubicBezTo>
                <a:cubicBezTo>
                  <a:pt x="742" y="159"/>
                  <a:pt x="743" y="161"/>
                  <a:pt x="745" y="162"/>
                </a:cubicBezTo>
                <a:cubicBezTo>
                  <a:pt x="732" y="182"/>
                  <a:pt x="732" y="182"/>
                  <a:pt x="732" y="182"/>
                </a:cubicBezTo>
                <a:cubicBezTo>
                  <a:pt x="737" y="185"/>
                  <a:pt x="737" y="185"/>
                  <a:pt x="737" y="185"/>
                </a:cubicBezTo>
                <a:cubicBezTo>
                  <a:pt x="751" y="165"/>
                  <a:pt x="751" y="165"/>
                  <a:pt x="751" y="165"/>
                </a:cubicBezTo>
                <a:cubicBezTo>
                  <a:pt x="752" y="166"/>
                  <a:pt x="754" y="168"/>
                  <a:pt x="756" y="169"/>
                </a:cubicBezTo>
                <a:cubicBezTo>
                  <a:pt x="742" y="189"/>
                  <a:pt x="742" y="189"/>
                  <a:pt x="742" y="189"/>
                </a:cubicBezTo>
                <a:cubicBezTo>
                  <a:pt x="747" y="192"/>
                  <a:pt x="747" y="192"/>
                  <a:pt x="747" y="192"/>
                </a:cubicBezTo>
                <a:cubicBezTo>
                  <a:pt x="761" y="173"/>
                  <a:pt x="761" y="173"/>
                  <a:pt x="761" y="173"/>
                </a:cubicBezTo>
                <a:cubicBezTo>
                  <a:pt x="763" y="174"/>
                  <a:pt x="765" y="175"/>
                  <a:pt x="766" y="176"/>
                </a:cubicBezTo>
                <a:cubicBezTo>
                  <a:pt x="752" y="196"/>
                  <a:pt x="752" y="196"/>
                  <a:pt x="752" y="196"/>
                </a:cubicBezTo>
                <a:cubicBezTo>
                  <a:pt x="757" y="199"/>
                  <a:pt x="757" y="199"/>
                  <a:pt x="757" y="199"/>
                </a:cubicBezTo>
                <a:cubicBezTo>
                  <a:pt x="771" y="180"/>
                  <a:pt x="771" y="180"/>
                  <a:pt x="771" y="180"/>
                </a:cubicBezTo>
                <a:cubicBezTo>
                  <a:pt x="773" y="182"/>
                  <a:pt x="775" y="183"/>
                  <a:pt x="776" y="184"/>
                </a:cubicBezTo>
                <a:cubicBezTo>
                  <a:pt x="761" y="203"/>
                  <a:pt x="761" y="203"/>
                  <a:pt x="761" y="203"/>
                </a:cubicBezTo>
                <a:cubicBezTo>
                  <a:pt x="766" y="207"/>
                  <a:pt x="766" y="207"/>
                  <a:pt x="766" y="207"/>
                </a:cubicBezTo>
                <a:cubicBezTo>
                  <a:pt x="782" y="188"/>
                  <a:pt x="782" y="188"/>
                  <a:pt x="782" y="188"/>
                </a:cubicBezTo>
                <a:cubicBezTo>
                  <a:pt x="783" y="189"/>
                  <a:pt x="785" y="191"/>
                  <a:pt x="786" y="192"/>
                </a:cubicBezTo>
                <a:cubicBezTo>
                  <a:pt x="771" y="211"/>
                  <a:pt x="771" y="211"/>
                  <a:pt x="771" y="211"/>
                </a:cubicBezTo>
                <a:cubicBezTo>
                  <a:pt x="776" y="215"/>
                  <a:pt x="776" y="215"/>
                  <a:pt x="776" y="215"/>
                </a:cubicBezTo>
                <a:cubicBezTo>
                  <a:pt x="791" y="196"/>
                  <a:pt x="791" y="196"/>
                  <a:pt x="791" y="196"/>
                </a:cubicBezTo>
                <a:cubicBezTo>
                  <a:pt x="793" y="198"/>
                  <a:pt x="795" y="199"/>
                  <a:pt x="796" y="201"/>
                </a:cubicBezTo>
                <a:cubicBezTo>
                  <a:pt x="780" y="219"/>
                  <a:pt x="780" y="219"/>
                  <a:pt x="780" y="219"/>
                </a:cubicBezTo>
                <a:cubicBezTo>
                  <a:pt x="785" y="223"/>
                  <a:pt x="785" y="223"/>
                  <a:pt x="785" y="223"/>
                </a:cubicBezTo>
                <a:cubicBezTo>
                  <a:pt x="801" y="205"/>
                  <a:pt x="801" y="205"/>
                  <a:pt x="801" y="205"/>
                </a:cubicBezTo>
                <a:cubicBezTo>
                  <a:pt x="802" y="206"/>
                  <a:pt x="804" y="208"/>
                  <a:pt x="806" y="209"/>
                </a:cubicBezTo>
                <a:cubicBezTo>
                  <a:pt x="789" y="227"/>
                  <a:pt x="789" y="227"/>
                  <a:pt x="789" y="227"/>
                </a:cubicBezTo>
                <a:cubicBezTo>
                  <a:pt x="793" y="231"/>
                  <a:pt x="793" y="231"/>
                  <a:pt x="793" y="231"/>
                </a:cubicBezTo>
                <a:cubicBezTo>
                  <a:pt x="810" y="214"/>
                  <a:pt x="810" y="214"/>
                  <a:pt x="810" y="214"/>
                </a:cubicBezTo>
                <a:cubicBezTo>
                  <a:pt x="812" y="215"/>
                  <a:pt x="813" y="217"/>
                  <a:pt x="815" y="218"/>
                </a:cubicBezTo>
                <a:cubicBezTo>
                  <a:pt x="798" y="235"/>
                  <a:pt x="798" y="235"/>
                  <a:pt x="798" y="235"/>
                </a:cubicBezTo>
                <a:cubicBezTo>
                  <a:pt x="802" y="240"/>
                  <a:pt x="802" y="240"/>
                  <a:pt x="802" y="240"/>
                </a:cubicBezTo>
                <a:cubicBezTo>
                  <a:pt x="819" y="223"/>
                  <a:pt x="819" y="223"/>
                  <a:pt x="819" y="223"/>
                </a:cubicBezTo>
                <a:cubicBezTo>
                  <a:pt x="821" y="224"/>
                  <a:pt x="822" y="226"/>
                  <a:pt x="824" y="227"/>
                </a:cubicBezTo>
                <a:cubicBezTo>
                  <a:pt x="806" y="244"/>
                  <a:pt x="806" y="244"/>
                  <a:pt x="806" y="244"/>
                </a:cubicBezTo>
                <a:cubicBezTo>
                  <a:pt x="810" y="248"/>
                  <a:pt x="810" y="248"/>
                  <a:pt x="810" y="248"/>
                </a:cubicBezTo>
                <a:cubicBezTo>
                  <a:pt x="828" y="232"/>
                  <a:pt x="828" y="232"/>
                  <a:pt x="828" y="232"/>
                </a:cubicBezTo>
                <a:cubicBezTo>
                  <a:pt x="829" y="234"/>
                  <a:pt x="831" y="235"/>
                  <a:pt x="832" y="237"/>
                </a:cubicBezTo>
                <a:cubicBezTo>
                  <a:pt x="814" y="253"/>
                  <a:pt x="814" y="253"/>
                  <a:pt x="814" y="253"/>
                </a:cubicBezTo>
                <a:cubicBezTo>
                  <a:pt x="818" y="257"/>
                  <a:pt x="818" y="257"/>
                  <a:pt x="818" y="257"/>
                </a:cubicBezTo>
                <a:cubicBezTo>
                  <a:pt x="837" y="242"/>
                  <a:pt x="837" y="242"/>
                  <a:pt x="837" y="242"/>
                </a:cubicBezTo>
                <a:cubicBezTo>
                  <a:pt x="838" y="243"/>
                  <a:pt x="839" y="245"/>
                  <a:pt x="841" y="246"/>
                </a:cubicBezTo>
                <a:cubicBezTo>
                  <a:pt x="822" y="262"/>
                  <a:pt x="822" y="262"/>
                  <a:pt x="822" y="262"/>
                </a:cubicBezTo>
                <a:cubicBezTo>
                  <a:pt x="826" y="267"/>
                  <a:pt x="826" y="267"/>
                  <a:pt x="826" y="267"/>
                </a:cubicBezTo>
                <a:cubicBezTo>
                  <a:pt x="845" y="252"/>
                  <a:pt x="845" y="252"/>
                  <a:pt x="845" y="252"/>
                </a:cubicBezTo>
                <a:cubicBezTo>
                  <a:pt x="846" y="253"/>
                  <a:pt x="847" y="255"/>
                  <a:pt x="849" y="256"/>
                </a:cubicBezTo>
                <a:cubicBezTo>
                  <a:pt x="830" y="271"/>
                  <a:pt x="830" y="271"/>
                  <a:pt x="830" y="271"/>
                </a:cubicBezTo>
                <a:cubicBezTo>
                  <a:pt x="833" y="276"/>
                  <a:pt x="833" y="276"/>
                  <a:pt x="833" y="276"/>
                </a:cubicBezTo>
                <a:cubicBezTo>
                  <a:pt x="853" y="262"/>
                  <a:pt x="853" y="262"/>
                  <a:pt x="853" y="262"/>
                </a:cubicBezTo>
                <a:cubicBezTo>
                  <a:pt x="854" y="263"/>
                  <a:pt x="855" y="265"/>
                  <a:pt x="856" y="267"/>
                </a:cubicBezTo>
                <a:cubicBezTo>
                  <a:pt x="837" y="281"/>
                  <a:pt x="837" y="281"/>
                  <a:pt x="837" y="281"/>
                </a:cubicBezTo>
                <a:cubicBezTo>
                  <a:pt x="841" y="286"/>
                  <a:pt x="841" y="286"/>
                  <a:pt x="841" y="286"/>
                </a:cubicBezTo>
                <a:cubicBezTo>
                  <a:pt x="860" y="272"/>
                  <a:pt x="860" y="272"/>
                  <a:pt x="860" y="272"/>
                </a:cubicBezTo>
                <a:cubicBezTo>
                  <a:pt x="861" y="274"/>
                  <a:pt x="863" y="275"/>
                  <a:pt x="864" y="277"/>
                </a:cubicBezTo>
                <a:cubicBezTo>
                  <a:pt x="844" y="291"/>
                  <a:pt x="844" y="291"/>
                  <a:pt x="844" y="291"/>
                </a:cubicBezTo>
                <a:cubicBezTo>
                  <a:pt x="845" y="292"/>
                  <a:pt x="845" y="292"/>
                  <a:pt x="845" y="292"/>
                </a:cubicBezTo>
                <a:cubicBezTo>
                  <a:pt x="845" y="293"/>
                  <a:pt x="847" y="296"/>
                  <a:pt x="847" y="296"/>
                </a:cubicBezTo>
                <a:cubicBezTo>
                  <a:pt x="868" y="282"/>
                  <a:pt x="868" y="282"/>
                  <a:pt x="868" y="282"/>
                </a:cubicBezTo>
                <a:cubicBezTo>
                  <a:pt x="869" y="284"/>
                  <a:pt x="870" y="286"/>
                  <a:pt x="871" y="288"/>
                </a:cubicBezTo>
                <a:cubicBezTo>
                  <a:pt x="851" y="301"/>
                  <a:pt x="851" y="301"/>
                  <a:pt x="851" y="301"/>
                </a:cubicBezTo>
                <a:cubicBezTo>
                  <a:pt x="854" y="306"/>
                  <a:pt x="854" y="306"/>
                  <a:pt x="854" y="306"/>
                </a:cubicBezTo>
                <a:cubicBezTo>
                  <a:pt x="874" y="293"/>
                  <a:pt x="874" y="293"/>
                  <a:pt x="874" y="293"/>
                </a:cubicBezTo>
                <a:cubicBezTo>
                  <a:pt x="876" y="295"/>
                  <a:pt x="877" y="297"/>
                  <a:pt x="878" y="298"/>
                </a:cubicBezTo>
                <a:cubicBezTo>
                  <a:pt x="857" y="311"/>
                  <a:pt x="857" y="311"/>
                  <a:pt x="857" y="311"/>
                </a:cubicBezTo>
                <a:cubicBezTo>
                  <a:pt x="860" y="316"/>
                  <a:pt x="860" y="316"/>
                  <a:pt x="860" y="316"/>
                </a:cubicBezTo>
                <a:cubicBezTo>
                  <a:pt x="881" y="304"/>
                  <a:pt x="881" y="304"/>
                  <a:pt x="881" y="304"/>
                </a:cubicBezTo>
                <a:cubicBezTo>
                  <a:pt x="882" y="306"/>
                  <a:pt x="883" y="308"/>
                  <a:pt x="884" y="309"/>
                </a:cubicBezTo>
                <a:cubicBezTo>
                  <a:pt x="863" y="321"/>
                  <a:pt x="863" y="321"/>
                  <a:pt x="863" y="321"/>
                </a:cubicBezTo>
                <a:cubicBezTo>
                  <a:pt x="866" y="327"/>
                  <a:pt x="866" y="327"/>
                  <a:pt x="866" y="327"/>
                </a:cubicBezTo>
                <a:cubicBezTo>
                  <a:pt x="887" y="315"/>
                  <a:pt x="887" y="315"/>
                  <a:pt x="887" y="315"/>
                </a:cubicBezTo>
                <a:cubicBezTo>
                  <a:pt x="888" y="317"/>
                  <a:pt x="889" y="319"/>
                  <a:pt x="890" y="321"/>
                </a:cubicBezTo>
                <a:cubicBezTo>
                  <a:pt x="869" y="332"/>
                  <a:pt x="869" y="332"/>
                  <a:pt x="869" y="332"/>
                </a:cubicBezTo>
                <a:cubicBezTo>
                  <a:pt x="872" y="338"/>
                  <a:pt x="872" y="338"/>
                  <a:pt x="872" y="338"/>
                </a:cubicBezTo>
                <a:cubicBezTo>
                  <a:pt x="893" y="326"/>
                  <a:pt x="893" y="326"/>
                  <a:pt x="893" y="326"/>
                </a:cubicBezTo>
                <a:cubicBezTo>
                  <a:pt x="894" y="328"/>
                  <a:pt x="895" y="330"/>
                  <a:pt x="896" y="332"/>
                </a:cubicBezTo>
                <a:cubicBezTo>
                  <a:pt x="874" y="343"/>
                  <a:pt x="874" y="343"/>
                  <a:pt x="874" y="343"/>
                </a:cubicBezTo>
                <a:cubicBezTo>
                  <a:pt x="877" y="348"/>
                  <a:pt x="877" y="348"/>
                  <a:pt x="877" y="348"/>
                </a:cubicBezTo>
                <a:cubicBezTo>
                  <a:pt x="899" y="338"/>
                  <a:pt x="899" y="338"/>
                  <a:pt x="899" y="338"/>
                </a:cubicBezTo>
                <a:cubicBezTo>
                  <a:pt x="900" y="340"/>
                  <a:pt x="901" y="342"/>
                  <a:pt x="902" y="344"/>
                </a:cubicBezTo>
                <a:cubicBezTo>
                  <a:pt x="880" y="354"/>
                  <a:pt x="880" y="354"/>
                  <a:pt x="880" y="354"/>
                </a:cubicBezTo>
                <a:cubicBezTo>
                  <a:pt x="880" y="355"/>
                  <a:pt x="880" y="355"/>
                  <a:pt x="880" y="355"/>
                </a:cubicBezTo>
                <a:cubicBezTo>
                  <a:pt x="881" y="356"/>
                  <a:pt x="882" y="359"/>
                  <a:pt x="882" y="359"/>
                </a:cubicBezTo>
                <a:cubicBezTo>
                  <a:pt x="904" y="350"/>
                  <a:pt x="904" y="350"/>
                  <a:pt x="904" y="350"/>
                </a:cubicBezTo>
                <a:cubicBezTo>
                  <a:pt x="905" y="351"/>
                  <a:pt x="906" y="353"/>
                  <a:pt x="907" y="355"/>
                </a:cubicBezTo>
                <a:cubicBezTo>
                  <a:pt x="884" y="365"/>
                  <a:pt x="884" y="365"/>
                  <a:pt x="884" y="365"/>
                </a:cubicBezTo>
                <a:cubicBezTo>
                  <a:pt x="887" y="370"/>
                  <a:pt x="887" y="370"/>
                  <a:pt x="887" y="370"/>
                </a:cubicBezTo>
                <a:cubicBezTo>
                  <a:pt x="909" y="361"/>
                  <a:pt x="909" y="361"/>
                  <a:pt x="909" y="361"/>
                </a:cubicBezTo>
                <a:cubicBezTo>
                  <a:pt x="910" y="363"/>
                  <a:pt x="911" y="365"/>
                  <a:pt x="912" y="367"/>
                </a:cubicBezTo>
                <a:cubicBezTo>
                  <a:pt x="889" y="376"/>
                  <a:pt x="889" y="376"/>
                  <a:pt x="889" y="376"/>
                </a:cubicBezTo>
                <a:cubicBezTo>
                  <a:pt x="891" y="382"/>
                  <a:pt x="891" y="382"/>
                  <a:pt x="891" y="382"/>
                </a:cubicBezTo>
                <a:cubicBezTo>
                  <a:pt x="914" y="373"/>
                  <a:pt x="914" y="373"/>
                  <a:pt x="914" y="373"/>
                </a:cubicBezTo>
                <a:cubicBezTo>
                  <a:pt x="915" y="375"/>
                  <a:pt x="915" y="377"/>
                  <a:pt x="916" y="379"/>
                </a:cubicBezTo>
                <a:cubicBezTo>
                  <a:pt x="893" y="387"/>
                  <a:pt x="893" y="387"/>
                  <a:pt x="893" y="387"/>
                </a:cubicBezTo>
                <a:cubicBezTo>
                  <a:pt x="895" y="393"/>
                  <a:pt x="895" y="393"/>
                  <a:pt x="895" y="393"/>
                </a:cubicBezTo>
                <a:cubicBezTo>
                  <a:pt x="918" y="385"/>
                  <a:pt x="918" y="385"/>
                  <a:pt x="918" y="385"/>
                </a:cubicBezTo>
                <a:cubicBezTo>
                  <a:pt x="919" y="387"/>
                  <a:pt x="919" y="389"/>
                  <a:pt x="920" y="391"/>
                </a:cubicBezTo>
                <a:cubicBezTo>
                  <a:pt x="897" y="399"/>
                  <a:pt x="897" y="399"/>
                  <a:pt x="897" y="399"/>
                </a:cubicBezTo>
                <a:cubicBezTo>
                  <a:pt x="899" y="405"/>
                  <a:pt x="899" y="405"/>
                  <a:pt x="899" y="405"/>
                </a:cubicBezTo>
                <a:cubicBezTo>
                  <a:pt x="922" y="398"/>
                  <a:pt x="922" y="398"/>
                  <a:pt x="922" y="398"/>
                </a:cubicBezTo>
                <a:cubicBezTo>
                  <a:pt x="922" y="400"/>
                  <a:pt x="923" y="402"/>
                  <a:pt x="924" y="404"/>
                </a:cubicBezTo>
                <a:cubicBezTo>
                  <a:pt x="900" y="410"/>
                  <a:pt x="900" y="410"/>
                  <a:pt x="900" y="410"/>
                </a:cubicBezTo>
                <a:cubicBezTo>
                  <a:pt x="901" y="411"/>
                  <a:pt x="901" y="411"/>
                  <a:pt x="901" y="411"/>
                </a:cubicBezTo>
                <a:cubicBezTo>
                  <a:pt x="901" y="413"/>
                  <a:pt x="901" y="414"/>
                  <a:pt x="902" y="415"/>
                </a:cubicBezTo>
                <a:cubicBezTo>
                  <a:pt x="902" y="416"/>
                  <a:pt x="902" y="416"/>
                  <a:pt x="902" y="416"/>
                </a:cubicBezTo>
                <a:cubicBezTo>
                  <a:pt x="925" y="410"/>
                  <a:pt x="925" y="410"/>
                  <a:pt x="925" y="410"/>
                </a:cubicBezTo>
                <a:cubicBezTo>
                  <a:pt x="926" y="412"/>
                  <a:pt x="926" y="414"/>
                  <a:pt x="927" y="416"/>
                </a:cubicBezTo>
                <a:cubicBezTo>
                  <a:pt x="903" y="422"/>
                  <a:pt x="903" y="422"/>
                  <a:pt x="903" y="422"/>
                </a:cubicBezTo>
                <a:cubicBezTo>
                  <a:pt x="905" y="428"/>
                  <a:pt x="905" y="428"/>
                  <a:pt x="905" y="428"/>
                </a:cubicBezTo>
                <a:cubicBezTo>
                  <a:pt x="928" y="422"/>
                  <a:pt x="928" y="422"/>
                  <a:pt x="928" y="422"/>
                </a:cubicBezTo>
                <a:cubicBezTo>
                  <a:pt x="929" y="424"/>
                  <a:pt x="929" y="427"/>
                  <a:pt x="930" y="429"/>
                </a:cubicBezTo>
                <a:cubicBezTo>
                  <a:pt x="906" y="434"/>
                  <a:pt x="906" y="434"/>
                  <a:pt x="906" y="434"/>
                </a:cubicBezTo>
                <a:cubicBezTo>
                  <a:pt x="907" y="440"/>
                  <a:pt x="907" y="440"/>
                  <a:pt x="907" y="440"/>
                </a:cubicBezTo>
                <a:cubicBezTo>
                  <a:pt x="931" y="435"/>
                  <a:pt x="931" y="435"/>
                  <a:pt x="931" y="435"/>
                </a:cubicBezTo>
                <a:cubicBezTo>
                  <a:pt x="932" y="437"/>
                  <a:pt x="932" y="439"/>
                  <a:pt x="932" y="441"/>
                </a:cubicBezTo>
                <a:cubicBezTo>
                  <a:pt x="908" y="445"/>
                  <a:pt x="908" y="445"/>
                  <a:pt x="908" y="445"/>
                </a:cubicBezTo>
                <a:cubicBezTo>
                  <a:pt x="910" y="452"/>
                  <a:pt x="910" y="452"/>
                  <a:pt x="910" y="452"/>
                </a:cubicBezTo>
                <a:cubicBezTo>
                  <a:pt x="934" y="448"/>
                  <a:pt x="934" y="448"/>
                  <a:pt x="934" y="448"/>
                </a:cubicBezTo>
                <a:cubicBezTo>
                  <a:pt x="934" y="450"/>
                  <a:pt x="934" y="452"/>
                  <a:pt x="935" y="454"/>
                </a:cubicBezTo>
                <a:cubicBezTo>
                  <a:pt x="910" y="457"/>
                  <a:pt x="910" y="457"/>
                  <a:pt x="910" y="457"/>
                </a:cubicBezTo>
                <a:cubicBezTo>
                  <a:pt x="911" y="464"/>
                  <a:pt x="911" y="464"/>
                  <a:pt x="911" y="464"/>
                </a:cubicBezTo>
                <a:cubicBezTo>
                  <a:pt x="935" y="460"/>
                  <a:pt x="935" y="460"/>
                  <a:pt x="935" y="460"/>
                </a:cubicBezTo>
                <a:cubicBezTo>
                  <a:pt x="936" y="462"/>
                  <a:pt x="936" y="464"/>
                  <a:pt x="936" y="466"/>
                </a:cubicBezTo>
                <a:cubicBezTo>
                  <a:pt x="912" y="469"/>
                  <a:pt x="912" y="469"/>
                  <a:pt x="912" y="469"/>
                </a:cubicBezTo>
                <a:cubicBezTo>
                  <a:pt x="913" y="476"/>
                  <a:pt x="913" y="476"/>
                  <a:pt x="913" y="476"/>
                </a:cubicBezTo>
                <a:cubicBezTo>
                  <a:pt x="937" y="473"/>
                  <a:pt x="937" y="473"/>
                  <a:pt x="937" y="473"/>
                </a:cubicBezTo>
                <a:cubicBezTo>
                  <a:pt x="937" y="475"/>
                  <a:pt x="937" y="477"/>
                  <a:pt x="938" y="479"/>
                </a:cubicBezTo>
                <a:cubicBezTo>
                  <a:pt x="913" y="481"/>
                  <a:pt x="913" y="481"/>
                  <a:pt x="913" y="481"/>
                </a:cubicBezTo>
                <a:cubicBezTo>
                  <a:pt x="914" y="488"/>
                  <a:pt x="914" y="488"/>
                  <a:pt x="914" y="488"/>
                </a:cubicBezTo>
                <a:cubicBezTo>
                  <a:pt x="938" y="486"/>
                  <a:pt x="938" y="486"/>
                  <a:pt x="938" y="486"/>
                </a:cubicBezTo>
                <a:cubicBezTo>
                  <a:pt x="938" y="488"/>
                  <a:pt x="939" y="490"/>
                  <a:pt x="939" y="492"/>
                </a:cubicBezTo>
                <a:cubicBezTo>
                  <a:pt x="914" y="493"/>
                  <a:pt x="914" y="493"/>
                  <a:pt x="914" y="493"/>
                </a:cubicBezTo>
                <a:cubicBezTo>
                  <a:pt x="915" y="500"/>
                  <a:pt x="915" y="500"/>
                  <a:pt x="915" y="500"/>
                </a:cubicBezTo>
                <a:cubicBezTo>
                  <a:pt x="939" y="499"/>
                  <a:pt x="939" y="499"/>
                  <a:pt x="939" y="499"/>
                </a:cubicBezTo>
                <a:cubicBezTo>
                  <a:pt x="939" y="501"/>
                  <a:pt x="939" y="503"/>
                  <a:pt x="939" y="505"/>
                </a:cubicBezTo>
                <a:cubicBezTo>
                  <a:pt x="915" y="506"/>
                  <a:pt x="915" y="506"/>
                  <a:pt x="915" y="506"/>
                </a:cubicBezTo>
                <a:cubicBezTo>
                  <a:pt x="915" y="512"/>
                  <a:pt x="915" y="512"/>
                  <a:pt x="915" y="512"/>
                </a:cubicBezTo>
                <a:cubicBezTo>
                  <a:pt x="939" y="511"/>
                  <a:pt x="939" y="511"/>
                  <a:pt x="939" y="511"/>
                </a:cubicBezTo>
                <a:cubicBezTo>
                  <a:pt x="940" y="513"/>
                  <a:pt x="940" y="516"/>
                  <a:pt x="940" y="518"/>
                </a:cubicBezTo>
                <a:cubicBezTo>
                  <a:pt x="915" y="518"/>
                  <a:pt x="915" y="518"/>
                  <a:pt x="915" y="518"/>
                </a:cubicBezTo>
                <a:cubicBezTo>
                  <a:pt x="915" y="524"/>
                  <a:pt x="915" y="524"/>
                  <a:pt x="915" y="524"/>
                </a:cubicBezTo>
                <a:cubicBezTo>
                  <a:pt x="940" y="525"/>
                  <a:pt x="940" y="525"/>
                  <a:pt x="940" y="525"/>
                </a:cubicBezTo>
                <a:cubicBezTo>
                  <a:pt x="939" y="527"/>
                  <a:pt x="939" y="529"/>
                  <a:pt x="939" y="531"/>
                </a:cubicBezTo>
                <a:cubicBezTo>
                  <a:pt x="915" y="530"/>
                  <a:pt x="915" y="530"/>
                  <a:pt x="915" y="530"/>
                </a:cubicBezTo>
                <a:cubicBezTo>
                  <a:pt x="915" y="537"/>
                  <a:pt x="915" y="537"/>
                  <a:pt x="915" y="537"/>
                </a:cubicBezTo>
                <a:cubicBezTo>
                  <a:pt x="939" y="538"/>
                  <a:pt x="939" y="538"/>
                  <a:pt x="939" y="538"/>
                </a:cubicBezTo>
                <a:cubicBezTo>
                  <a:pt x="939" y="540"/>
                  <a:pt x="939" y="542"/>
                  <a:pt x="939" y="544"/>
                </a:cubicBezTo>
                <a:cubicBezTo>
                  <a:pt x="915" y="542"/>
                  <a:pt x="915" y="542"/>
                  <a:pt x="915" y="542"/>
                </a:cubicBezTo>
                <a:cubicBezTo>
                  <a:pt x="914" y="549"/>
                  <a:pt x="914" y="549"/>
                  <a:pt x="914" y="549"/>
                </a:cubicBezTo>
                <a:cubicBezTo>
                  <a:pt x="938" y="550"/>
                  <a:pt x="938" y="550"/>
                  <a:pt x="938" y="550"/>
                </a:cubicBezTo>
                <a:cubicBezTo>
                  <a:pt x="938" y="552"/>
                  <a:pt x="938" y="554"/>
                  <a:pt x="938" y="557"/>
                </a:cubicBezTo>
                <a:cubicBezTo>
                  <a:pt x="914" y="554"/>
                  <a:pt x="914" y="554"/>
                  <a:pt x="914" y="554"/>
                </a:cubicBezTo>
                <a:cubicBezTo>
                  <a:pt x="913" y="561"/>
                  <a:pt x="913" y="561"/>
                  <a:pt x="913" y="561"/>
                </a:cubicBezTo>
                <a:cubicBezTo>
                  <a:pt x="937" y="563"/>
                  <a:pt x="937" y="563"/>
                  <a:pt x="937" y="563"/>
                </a:cubicBezTo>
                <a:cubicBezTo>
                  <a:pt x="937" y="565"/>
                  <a:pt x="937" y="567"/>
                  <a:pt x="937" y="569"/>
                </a:cubicBezTo>
                <a:cubicBezTo>
                  <a:pt x="912" y="566"/>
                  <a:pt x="912" y="566"/>
                  <a:pt x="912" y="566"/>
                </a:cubicBezTo>
                <a:cubicBezTo>
                  <a:pt x="912" y="573"/>
                  <a:pt x="912" y="573"/>
                  <a:pt x="912" y="573"/>
                </a:cubicBezTo>
                <a:cubicBezTo>
                  <a:pt x="936" y="576"/>
                  <a:pt x="936" y="576"/>
                  <a:pt x="936" y="576"/>
                </a:cubicBezTo>
                <a:cubicBezTo>
                  <a:pt x="936" y="578"/>
                  <a:pt x="935" y="580"/>
                  <a:pt x="935" y="582"/>
                </a:cubicBezTo>
                <a:cubicBezTo>
                  <a:pt x="911" y="578"/>
                  <a:pt x="911" y="578"/>
                  <a:pt x="911" y="578"/>
                </a:cubicBezTo>
                <a:cubicBezTo>
                  <a:pt x="910" y="585"/>
                  <a:pt x="910" y="585"/>
                  <a:pt x="910" y="585"/>
                </a:cubicBezTo>
                <a:cubicBezTo>
                  <a:pt x="934" y="589"/>
                  <a:pt x="934" y="589"/>
                  <a:pt x="934" y="589"/>
                </a:cubicBezTo>
                <a:cubicBezTo>
                  <a:pt x="934" y="591"/>
                  <a:pt x="933" y="593"/>
                  <a:pt x="933" y="595"/>
                </a:cubicBezTo>
                <a:cubicBezTo>
                  <a:pt x="909" y="590"/>
                  <a:pt x="909" y="590"/>
                  <a:pt x="909" y="590"/>
                </a:cubicBezTo>
                <a:cubicBezTo>
                  <a:pt x="908" y="597"/>
                  <a:pt x="908" y="597"/>
                  <a:pt x="908" y="597"/>
                </a:cubicBezTo>
                <a:cubicBezTo>
                  <a:pt x="932" y="601"/>
                  <a:pt x="932" y="601"/>
                  <a:pt x="932" y="601"/>
                </a:cubicBezTo>
                <a:cubicBezTo>
                  <a:pt x="931" y="603"/>
                  <a:pt x="931" y="605"/>
                  <a:pt x="930" y="607"/>
                </a:cubicBezTo>
                <a:cubicBezTo>
                  <a:pt x="907" y="602"/>
                  <a:pt x="907" y="602"/>
                  <a:pt x="907" y="602"/>
                </a:cubicBezTo>
                <a:cubicBezTo>
                  <a:pt x="905" y="608"/>
                  <a:pt x="905" y="608"/>
                  <a:pt x="905" y="608"/>
                </a:cubicBezTo>
                <a:cubicBezTo>
                  <a:pt x="929" y="614"/>
                  <a:pt x="929" y="614"/>
                  <a:pt x="929" y="614"/>
                </a:cubicBezTo>
                <a:cubicBezTo>
                  <a:pt x="929" y="616"/>
                  <a:pt x="928" y="618"/>
                  <a:pt x="928" y="620"/>
                </a:cubicBezTo>
                <a:cubicBezTo>
                  <a:pt x="904" y="614"/>
                  <a:pt x="904" y="614"/>
                  <a:pt x="904" y="614"/>
                </a:cubicBezTo>
                <a:cubicBezTo>
                  <a:pt x="902" y="620"/>
                  <a:pt x="902" y="620"/>
                  <a:pt x="902" y="620"/>
                </a:cubicBezTo>
                <a:cubicBezTo>
                  <a:pt x="926" y="626"/>
                  <a:pt x="926" y="626"/>
                  <a:pt x="926" y="626"/>
                </a:cubicBezTo>
                <a:cubicBezTo>
                  <a:pt x="925" y="628"/>
                  <a:pt x="925" y="630"/>
                  <a:pt x="924" y="632"/>
                </a:cubicBezTo>
                <a:cubicBezTo>
                  <a:pt x="901" y="626"/>
                  <a:pt x="901" y="626"/>
                  <a:pt x="901" y="626"/>
                </a:cubicBezTo>
                <a:cubicBezTo>
                  <a:pt x="899" y="632"/>
                  <a:pt x="899" y="632"/>
                  <a:pt x="899" y="632"/>
                </a:cubicBezTo>
                <a:cubicBezTo>
                  <a:pt x="923" y="638"/>
                  <a:pt x="923" y="638"/>
                  <a:pt x="923" y="638"/>
                </a:cubicBezTo>
                <a:cubicBezTo>
                  <a:pt x="922" y="641"/>
                  <a:pt x="921" y="643"/>
                  <a:pt x="921" y="645"/>
                </a:cubicBezTo>
                <a:cubicBezTo>
                  <a:pt x="898" y="637"/>
                  <a:pt x="898" y="637"/>
                  <a:pt x="898" y="637"/>
                </a:cubicBezTo>
                <a:cubicBezTo>
                  <a:pt x="896" y="643"/>
                  <a:pt x="896" y="643"/>
                  <a:pt x="896" y="643"/>
                </a:cubicBezTo>
                <a:cubicBezTo>
                  <a:pt x="919" y="651"/>
                  <a:pt x="919" y="651"/>
                  <a:pt x="919" y="651"/>
                </a:cubicBezTo>
                <a:cubicBezTo>
                  <a:pt x="918" y="653"/>
                  <a:pt x="918" y="655"/>
                  <a:pt x="917" y="657"/>
                </a:cubicBezTo>
                <a:cubicBezTo>
                  <a:pt x="894" y="649"/>
                  <a:pt x="894" y="649"/>
                  <a:pt x="894" y="649"/>
                </a:cubicBezTo>
                <a:cubicBezTo>
                  <a:pt x="892" y="655"/>
                  <a:pt x="892" y="655"/>
                  <a:pt x="892" y="655"/>
                </a:cubicBezTo>
                <a:cubicBezTo>
                  <a:pt x="915" y="663"/>
                  <a:pt x="915" y="663"/>
                  <a:pt x="915" y="663"/>
                </a:cubicBezTo>
                <a:cubicBezTo>
                  <a:pt x="914" y="665"/>
                  <a:pt x="913" y="667"/>
                  <a:pt x="912" y="669"/>
                </a:cubicBezTo>
                <a:cubicBezTo>
                  <a:pt x="890" y="660"/>
                  <a:pt x="890" y="660"/>
                  <a:pt x="890" y="660"/>
                </a:cubicBezTo>
                <a:cubicBezTo>
                  <a:pt x="888" y="666"/>
                  <a:pt x="888" y="666"/>
                  <a:pt x="888" y="666"/>
                </a:cubicBezTo>
                <a:cubicBezTo>
                  <a:pt x="910" y="675"/>
                  <a:pt x="910" y="675"/>
                  <a:pt x="910" y="675"/>
                </a:cubicBezTo>
                <a:cubicBezTo>
                  <a:pt x="909" y="677"/>
                  <a:pt x="909" y="679"/>
                  <a:pt x="908" y="681"/>
                </a:cubicBezTo>
                <a:cubicBezTo>
                  <a:pt x="885" y="672"/>
                  <a:pt x="885" y="672"/>
                  <a:pt x="885" y="672"/>
                </a:cubicBezTo>
                <a:cubicBezTo>
                  <a:pt x="883" y="677"/>
                  <a:pt x="883" y="677"/>
                  <a:pt x="883" y="677"/>
                </a:cubicBezTo>
                <a:cubicBezTo>
                  <a:pt x="905" y="687"/>
                  <a:pt x="905" y="687"/>
                  <a:pt x="905" y="687"/>
                </a:cubicBezTo>
                <a:cubicBezTo>
                  <a:pt x="904" y="689"/>
                  <a:pt x="904" y="691"/>
                  <a:pt x="903" y="693"/>
                </a:cubicBezTo>
                <a:cubicBezTo>
                  <a:pt x="882" y="683"/>
                  <a:pt x="882" y="683"/>
                  <a:pt x="882" y="683"/>
                </a:cubicBezTo>
                <a:cubicBezTo>
                  <a:pt x="881" y="683"/>
                  <a:pt x="881" y="683"/>
                  <a:pt x="881" y="683"/>
                </a:cubicBezTo>
                <a:cubicBezTo>
                  <a:pt x="878" y="688"/>
                  <a:pt x="878" y="688"/>
                  <a:pt x="878" y="688"/>
                </a:cubicBezTo>
                <a:cubicBezTo>
                  <a:pt x="900" y="699"/>
                  <a:pt x="900" y="699"/>
                  <a:pt x="900" y="699"/>
                </a:cubicBezTo>
                <a:cubicBezTo>
                  <a:pt x="899" y="701"/>
                  <a:pt x="898" y="702"/>
                  <a:pt x="897" y="704"/>
                </a:cubicBezTo>
                <a:cubicBezTo>
                  <a:pt x="876" y="694"/>
                  <a:pt x="876" y="694"/>
                  <a:pt x="876" y="694"/>
                </a:cubicBezTo>
                <a:cubicBezTo>
                  <a:pt x="873" y="699"/>
                  <a:pt x="873" y="699"/>
                  <a:pt x="873" y="699"/>
                </a:cubicBezTo>
                <a:cubicBezTo>
                  <a:pt x="894" y="710"/>
                  <a:pt x="894" y="710"/>
                  <a:pt x="894" y="710"/>
                </a:cubicBezTo>
                <a:cubicBezTo>
                  <a:pt x="893" y="712"/>
                  <a:pt x="893" y="714"/>
                  <a:pt x="892" y="716"/>
                </a:cubicBezTo>
                <a:cubicBezTo>
                  <a:pt x="870" y="705"/>
                  <a:pt x="870" y="705"/>
                  <a:pt x="870" y="705"/>
                </a:cubicBezTo>
                <a:cubicBezTo>
                  <a:pt x="867" y="710"/>
                  <a:pt x="867" y="710"/>
                  <a:pt x="867" y="710"/>
                </a:cubicBezTo>
                <a:cubicBezTo>
                  <a:pt x="888" y="722"/>
                  <a:pt x="888" y="722"/>
                  <a:pt x="888" y="722"/>
                </a:cubicBezTo>
                <a:cubicBezTo>
                  <a:pt x="887" y="723"/>
                  <a:pt x="886" y="725"/>
                  <a:pt x="885" y="727"/>
                </a:cubicBezTo>
                <a:cubicBezTo>
                  <a:pt x="864" y="715"/>
                  <a:pt x="864" y="715"/>
                  <a:pt x="864" y="715"/>
                </a:cubicBezTo>
                <a:cubicBezTo>
                  <a:pt x="861" y="721"/>
                  <a:pt x="861" y="721"/>
                  <a:pt x="861" y="721"/>
                </a:cubicBezTo>
                <a:cubicBezTo>
                  <a:pt x="882" y="733"/>
                  <a:pt x="882" y="733"/>
                  <a:pt x="882" y="733"/>
                </a:cubicBezTo>
                <a:cubicBezTo>
                  <a:pt x="881" y="735"/>
                  <a:pt x="880" y="736"/>
                  <a:pt x="879" y="738"/>
                </a:cubicBezTo>
                <a:cubicBezTo>
                  <a:pt x="858" y="726"/>
                  <a:pt x="858" y="726"/>
                  <a:pt x="858" y="726"/>
                </a:cubicBezTo>
                <a:cubicBezTo>
                  <a:pt x="855" y="731"/>
                  <a:pt x="855" y="731"/>
                  <a:pt x="855" y="731"/>
                </a:cubicBezTo>
                <a:cubicBezTo>
                  <a:pt x="876" y="744"/>
                  <a:pt x="876" y="744"/>
                  <a:pt x="876" y="744"/>
                </a:cubicBezTo>
                <a:cubicBezTo>
                  <a:pt x="874" y="746"/>
                  <a:pt x="873" y="747"/>
                  <a:pt x="872" y="749"/>
                </a:cubicBezTo>
                <a:cubicBezTo>
                  <a:pt x="852" y="736"/>
                  <a:pt x="852" y="736"/>
                  <a:pt x="852" y="736"/>
                </a:cubicBezTo>
                <a:cubicBezTo>
                  <a:pt x="848" y="741"/>
                  <a:pt x="848" y="741"/>
                  <a:pt x="848" y="741"/>
                </a:cubicBezTo>
                <a:cubicBezTo>
                  <a:pt x="869" y="755"/>
                  <a:pt x="869" y="755"/>
                  <a:pt x="869" y="755"/>
                </a:cubicBezTo>
                <a:cubicBezTo>
                  <a:pt x="867" y="756"/>
                  <a:pt x="866" y="758"/>
                  <a:pt x="865" y="760"/>
                </a:cubicBezTo>
                <a:cubicBezTo>
                  <a:pt x="845" y="746"/>
                  <a:pt x="845" y="746"/>
                  <a:pt x="845" y="746"/>
                </a:cubicBezTo>
                <a:cubicBezTo>
                  <a:pt x="842" y="751"/>
                  <a:pt x="842" y="751"/>
                  <a:pt x="842" y="751"/>
                </a:cubicBezTo>
                <a:cubicBezTo>
                  <a:pt x="861" y="765"/>
                  <a:pt x="861" y="765"/>
                  <a:pt x="861" y="765"/>
                </a:cubicBezTo>
                <a:cubicBezTo>
                  <a:pt x="860" y="767"/>
                  <a:pt x="859" y="769"/>
                  <a:pt x="858" y="770"/>
                </a:cubicBezTo>
                <a:cubicBezTo>
                  <a:pt x="838" y="756"/>
                  <a:pt x="838" y="756"/>
                  <a:pt x="838" y="756"/>
                </a:cubicBezTo>
                <a:cubicBezTo>
                  <a:pt x="834" y="761"/>
                  <a:pt x="834" y="761"/>
                  <a:pt x="834" y="761"/>
                </a:cubicBezTo>
                <a:cubicBezTo>
                  <a:pt x="854" y="775"/>
                  <a:pt x="854" y="775"/>
                  <a:pt x="854" y="775"/>
                </a:cubicBezTo>
                <a:cubicBezTo>
                  <a:pt x="853" y="777"/>
                  <a:pt x="851" y="779"/>
                  <a:pt x="850" y="780"/>
                </a:cubicBezTo>
                <a:cubicBezTo>
                  <a:pt x="831" y="766"/>
                  <a:pt x="831" y="766"/>
                  <a:pt x="831" y="766"/>
                </a:cubicBezTo>
                <a:cubicBezTo>
                  <a:pt x="827" y="771"/>
                  <a:pt x="827" y="771"/>
                  <a:pt x="827" y="771"/>
                </a:cubicBezTo>
                <a:cubicBezTo>
                  <a:pt x="846" y="786"/>
                  <a:pt x="846" y="786"/>
                  <a:pt x="846" y="786"/>
                </a:cubicBezTo>
                <a:cubicBezTo>
                  <a:pt x="845" y="787"/>
                  <a:pt x="843" y="789"/>
                  <a:pt x="842" y="790"/>
                </a:cubicBezTo>
                <a:cubicBezTo>
                  <a:pt x="823" y="775"/>
                  <a:pt x="823" y="775"/>
                  <a:pt x="823" y="775"/>
                </a:cubicBezTo>
                <a:cubicBezTo>
                  <a:pt x="819" y="780"/>
                  <a:pt x="819" y="780"/>
                  <a:pt x="819" y="780"/>
                </a:cubicBezTo>
                <a:cubicBezTo>
                  <a:pt x="838" y="795"/>
                  <a:pt x="838" y="795"/>
                  <a:pt x="838" y="795"/>
                </a:cubicBezTo>
                <a:cubicBezTo>
                  <a:pt x="836" y="797"/>
                  <a:pt x="835" y="799"/>
                  <a:pt x="834" y="800"/>
                </a:cubicBezTo>
                <a:cubicBezTo>
                  <a:pt x="816" y="784"/>
                  <a:pt x="816" y="784"/>
                  <a:pt x="816" y="784"/>
                </a:cubicBezTo>
                <a:cubicBezTo>
                  <a:pt x="811" y="789"/>
                  <a:pt x="811" y="789"/>
                  <a:pt x="811" y="789"/>
                </a:cubicBezTo>
                <a:cubicBezTo>
                  <a:pt x="829" y="805"/>
                  <a:pt x="829" y="805"/>
                  <a:pt x="829" y="805"/>
                </a:cubicBezTo>
                <a:cubicBezTo>
                  <a:pt x="828" y="807"/>
                  <a:pt x="827" y="808"/>
                  <a:pt x="825" y="810"/>
                </a:cubicBezTo>
                <a:cubicBezTo>
                  <a:pt x="807" y="793"/>
                  <a:pt x="807" y="793"/>
                  <a:pt x="807" y="793"/>
                </a:cubicBezTo>
                <a:cubicBezTo>
                  <a:pt x="803" y="798"/>
                  <a:pt x="803" y="798"/>
                  <a:pt x="803" y="798"/>
                </a:cubicBezTo>
                <a:cubicBezTo>
                  <a:pt x="821" y="815"/>
                  <a:pt x="821" y="815"/>
                  <a:pt x="821" y="815"/>
                </a:cubicBezTo>
                <a:cubicBezTo>
                  <a:pt x="819" y="816"/>
                  <a:pt x="818" y="817"/>
                  <a:pt x="816" y="819"/>
                </a:cubicBezTo>
                <a:lnTo>
                  <a:pt x="799" y="80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37" name="组合 36"/>
          <p:cNvGrpSpPr/>
          <p:nvPr/>
        </p:nvGrpSpPr>
        <p:grpSpPr>
          <a:xfrm>
            <a:off x="1271035" y="1742455"/>
            <a:ext cx="3164840" cy="3164837"/>
            <a:chOff x="11098213" y="1098550"/>
            <a:chExt cx="4189413" cy="4189413"/>
          </a:xfrm>
        </p:grpSpPr>
        <p:sp>
          <p:nvSpPr>
            <p:cNvPr id="38" name="Freeform 84"/>
            <p:cNvSpPr>
              <a:spLocks noEditPoints="1"/>
            </p:cNvSpPr>
            <p:nvPr/>
          </p:nvSpPr>
          <p:spPr bwMode="auto">
            <a:xfrm>
              <a:off x="11098213" y="1098550"/>
              <a:ext cx="4189413" cy="4035425"/>
            </a:xfrm>
            <a:custGeom>
              <a:avLst/>
              <a:gdLst>
                <a:gd name="T0" fmla="*/ 1028 w 1117"/>
                <a:gd name="T1" fmla="*/ 256 h 1076"/>
                <a:gd name="T2" fmla="*/ 993 w 1117"/>
                <a:gd name="T3" fmla="*/ 278 h 1076"/>
                <a:gd name="T4" fmla="*/ 564 w 1117"/>
                <a:gd name="T5" fmla="*/ 41 h 1076"/>
                <a:gd name="T6" fmla="*/ 565 w 1117"/>
                <a:gd name="T7" fmla="*/ 0 h 1076"/>
                <a:gd name="T8" fmla="*/ 558 w 1117"/>
                <a:gd name="T9" fmla="*/ 0 h 1076"/>
                <a:gd name="T10" fmla="*/ 0 w 1117"/>
                <a:gd name="T11" fmla="*/ 558 h 1076"/>
                <a:gd name="T12" fmla="*/ 193 w 1117"/>
                <a:gd name="T13" fmla="*/ 981 h 1076"/>
                <a:gd name="T14" fmla="*/ 220 w 1117"/>
                <a:gd name="T15" fmla="*/ 950 h 1076"/>
                <a:gd name="T16" fmla="*/ 558 w 1117"/>
                <a:gd name="T17" fmla="*/ 1076 h 1076"/>
                <a:gd name="T18" fmla="*/ 1076 w 1117"/>
                <a:gd name="T19" fmla="*/ 558 h 1076"/>
                <a:gd name="T20" fmla="*/ 1117 w 1117"/>
                <a:gd name="T21" fmla="*/ 558 h 1076"/>
                <a:gd name="T22" fmla="*/ 1028 w 1117"/>
                <a:gd name="T23" fmla="*/ 256 h 1076"/>
                <a:gd name="T24" fmla="*/ 558 w 1117"/>
                <a:gd name="T25" fmla="*/ 1068 h 1076"/>
                <a:gd name="T26" fmla="*/ 49 w 1117"/>
                <a:gd name="T27" fmla="*/ 558 h 1076"/>
                <a:gd name="T28" fmla="*/ 558 w 1117"/>
                <a:gd name="T29" fmla="*/ 49 h 1076"/>
                <a:gd name="T30" fmla="*/ 1067 w 1117"/>
                <a:gd name="T31" fmla="*/ 558 h 1076"/>
                <a:gd name="T32" fmla="*/ 558 w 1117"/>
                <a:gd name="T33" fmla="*/ 1068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7" h="1076">
                  <a:moveTo>
                    <a:pt x="1028" y="256"/>
                  </a:moveTo>
                  <a:cubicBezTo>
                    <a:pt x="993" y="278"/>
                    <a:pt x="993" y="278"/>
                    <a:pt x="993" y="278"/>
                  </a:cubicBezTo>
                  <a:cubicBezTo>
                    <a:pt x="902" y="137"/>
                    <a:pt x="744" y="43"/>
                    <a:pt x="564" y="41"/>
                  </a:cubicBezTo>
                  <a:cubicBezTo>
                    <a:pt x="565" y="0"/>
                    <a:pt x="565" y="0"/>
                    <a:pt x="565" y="0"/>
                  </a:cubicBezTo>
                  <a:cubicBezTo>
                    <a:pt x="562" y="0"/>
                    <a:pt x="560" y="0"/>
                    <a:pt x="558" y="0"/>
                  </a:cubicBezTo>
                  <a:cubicBezTo>
                    <a:pt x="250" y="0"/>
                    <a:pt x="0" y="250"/>
                    <a:pt x="0" y="558"/>
                  </a:cubicBezTo>
                  <a:cubicBezTo>
                    <a:pt x="0" y="727"/>
                    <a:pt x="75" y="879"/>
                    <a:pt x="193" y="981"/>
                  </a:cubicBezTo>
                  <a:cubicBezTo>
                    <a:pt x="220" y="950"/>
                    <a:pt x="220" y="950"/>
                    <a:pt x="220" y="950"/>
                  </a:cubicBezTo>
                  <a:cubicBezTo>
                    <a:pt x="311" y="1029"/>
                    <a:pt x="429" y="1076"/>
                    <a:pt x="558" y="1076"/>
                  </a:cubicBezTo>
                  <a:cubicBezTo>
                    <a:pt x="844" y="1076"/>
                    <a:pt x="1076" y="844"/>
                    <a:pt x="1076" y="558"/>
                  </a:cubicBezTo>
                  <a:cubicBezTo>
                    <a:pt x="1117" y="558"/>
                    <a:pt x="1117" y="558"/>
                    <a:pt x="1117" y="558"/>
                  </a:cubicBezTo>
                  <a:cubicBezTo>
                    <a:pt x="1117" y="447"/>
                    <a:pt x="1084" y="343"/>
                    <a:pt x="1028" y="256"/>
                  </a:cubicBezTo>
                  <a:close/>
                  <a:moveTo>
                    <a:pt x="558" y="1068"/>
                  </a:moveTo>
                  <a:cubicBezTo>
                    <a:pt x="277" y="1068"/>
                    <a:pt x="49" y="839"/>
                    <a:pt x="49" y="558"/>
                  </a:cubicBezTo>
                  <a:cubicBezTo>
                    <a:pt x="49" y="277"/>
                    <a:pt x="277" y="49"/>
                    <a:pt x="558" y="49"/>
                  </a:cubicBezTo>
                  <a:cubicBezTo>
                    <a:pt x="839" y="49"/>
                    <a:pt x="1067" y="277"/>
                    <a:pt x="1067" y="558"/>
                  </a:cubicBezTo>
                  <a:cubicBezTo>
                    <a:pt x="1067" y="839"/>
                    <a:pt x="839" y="1068"/>
                    <a:pt x="558" y="1068"/>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85"/>
            <p:cNvSpPr>
              <a:spLocks/>
            </p:cNvSpPr>
            <p:nvPr/>
          </p:nvSpPr>
          <p:spPr bwMode="auto">
            <a:xfrm>
              <a:off x="13192126" y="4222750"/>
              <a:ext cx="1773238" cy="1065213"/>
            </a:xfrm>
            <a:custGeom>
              <a:avLst/>
              <a:gdLst>
                <a:gd name="T0" fmla="*/ 473 w 473"/>
                <a:gd name="T1" fmla="*/ 22 h 284"/>
                <a:gd name="T2" fmla="*/ 0 w 473"/>
                <a:gd name="T3" fmla="*/ 284 h 284"/>
                <a:gd name="T4" fmla="*/ 0 w 473"/>
                <a:gd name="T5" fmla="*/ 242 h 284"/>
                <a:gd name="T6" fmla="*/ 438 w 473"/>
                <a:gd name="T7" fmla="*/ 0 h 284"/>
                <a:gd name="T8" fmla="*/ 473 w 473"/>
                <a:gd name="T9" fmla="*/ 22 h 284"/>
              </a:gdLst>
              <a:ahLst/>
              <a:cxnLst>
                <a:cxn ang="0">
                  <a:pos x="T0" y="T1"/>
                </a:cxn>
                <a:cxn ang="0">
                  <a:pos x="T2" y="T3"/>
                </a:cxn>
                <a:cxn ang="0">
                  <a:pos x="T4" y="T5"/>
                </a:cxn>
                <a:cxn ang="0">
                  <a:pos x="T6" y="T7"/>
                </a:cxn>
                <a:cxn ang="0">
                  <a:pos x="T8" y="T9"/>
                </a:cxn>
              </a:cxnLst>
              <a:rect l="0" t="0" r="r" b="b"/>
              <a:pathLst>
                <a:path w="473" h="284">
                  <a:moveTo>
                    <a:pt x="473" y="22"/>
                  </a:moveTo>
                  <a:cubicBezTo>
                    <a:pt x="375" y="179"/>
                    <a:pt x="200" y="284"/>
                    <a:pt x="0" y="284"/>
                  </a:cubicBezTo>
                  <a:cubicBezTo>
                    <a:pt x="0" y="242"/>
                    <a:pt x="0" y="242"/>
                    <a:pt x="0" y="242"/>
                  </a:cubicBezTo>
                  <a:cubicBezTo>
                    <a:pt x="185" y="242"/>
                    <a:pt x="347" y="145"/>
                    <a:pt x="438" y="0"/>
                  </a:cubicBezTo>
                  <a:lnTo>
                    <a:pt x="473" y="2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14879090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nodeType="withEffect">
                                  <p:stCondLst>
                                    <p:cond delay="30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70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8" presetClass="emph" presetSubtype="0" repeatCount="indefinite" fill="hold" nodeType="withEffect">
                                  <p:stCondLst>
                                    <p:cond delay="750"/>
                                  </p:stCondLst>
                                  <p:endCondLst>
                                    <p:cond evt="onNext" delay="0">
                                      <p:tgtEl>
                                        <p:sldTgt/>
                                      </p:tgtEl>
                                    </p:cond>
                                  </p:endCondLst>
                                  <p:childTnLst>
                                    <p:animRot by="21600000">
                                      <p:cBhvr>
                                        <p:cTn id="36" dur="1250" fill="hold"/>
                                        <p:tgtEl>
                                          <p:spTgt spid="28"/>
                                        </p:tgtEl>
                                        <p:attrNameLst>
                                          <p:attrName>r</p:attrName>
                                        </p:attrNameLst>
                                      </p:cBhvr>
                                    </p:animRot>
                                  </p:childTnLst>
                                </p:cTn>
                              </p:par>
                              <p:par>
                                <p:cTn id="37" presetID="8" presetClass="emph" presetSubtype="0" repeatCount="indefinite" fill="hold" nodeType="withEffect">
                                  <p:stCondLst>
                                    <p:cond delay="750"/>
                                  </p:stCondLst>
                                  <p:endCondLst>
                                    <p:cond evt="onNext" delay="0">
                                      <p:tgtEl>
                                        <p:sldTgt/>
                                      </p:tgtEl>
                                    </p:cond>
                                  </p:endCondLst>
                                  <p:childTnLst>
                                    <p:animRot by="21600000">
                                      <p:cBhvr>
                                        <p:cTn id="38" dur="1250" fill="hold"/>
                                        <p:tgtEl>
                                          <p:spTgt spid="33"/>
                                        </p:tgtEl>
                                        <p:attrNameLst>
                                          <p:attrName>r</p:attrName>
                                        </p:attrNameLst>
                                      </p:cBhvr>
                                    </p:animRot>
                                  </p:childTnLst>
                                </p:cTn>
                              </p:par>
                              <p:par>
                                <p:cTn id="39" presetID="8" presetClass="emph" presetSubtype="0" repeatCount="indefinite" fill="hold" grpId="1" nodeType="withEffect">
                                  <p:stCondLst>
                                    <p:cond delay="750"/>
                                  </p:stCondLst>
                                  <p:endCondLst>
                                    <p:cond evt="onNext" delay="0">
                                      <p:tgtEl>
                                        <p:sldTgt/>
                                      </p:tgtEl>
                                    </p:cond>
                                  </p:endCondLst>
                                  <p:childTnLst>
                                    <p:animRot by="21600000">
                                      <p:cBhvr>
                                        <p:cTn id="40" dur="1250" fill="hold"/>
                                        <p:tgtEl>
                                          <p:spTgt spid="36"/>
                                        </p:tgtEl>
                                        <p:attrNameLst>
                                          <p:attrName>r</p:attrName>
                                        </p:attrNameLst>
                                      </p:cBhvr>
                                    </p:animRot>
                                  </p:childTnLst>
                                </p:cTn>
                              </p:par>
                              <p:par>
                                <p:cTn id="41" presetID="8" presetClass="emph" presetSubtype="0" repeatCount="indefinite" fill="hold" nodeType="withEffect">
                                  <p:stCondLst>
                                    <p:cond delay="750"/>
                                  </p:stCondLst>
                                  <p:endCondLst>
                                    <p:cond evt="onNext" delay="0">
                                      <p:tgtEl>
                                        <p:sldTgt/>
                                      </p:tgtEl>
                                    </p:cond>
                                  </p:endCondLst>
                                  <p:childTnLst>
                                    <p:animRot by="-21600000">
                                      <p:cBhvr>
                                        <p:cTn id="42" dur="1250" fill="hold"/>
                                        <p:tgtEl>
                                          <p:spTgt spid="37"/>
                                        </p:tgtEl>
                                        <p:attrNameLst>
                                          <p:attrName>r</p:attrName>
                                        </p:attrNameLst>
                                      </p:cBhvr>
                                    </p:animRot>
                                  </p:childTnLst>
                                </p:cTn>
                              </p:par>
                              <p:par>
                                <p:cTn id="43" presetID="22" presetClass="entr" presetSubtype="8" fill="hold" grpId="0" nodeType="withEffect">
                                  <p:stCondLst>
                                    <p:cond delay="100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1" fill="hold" grpId="0" nodeType="withEffect">
                                  <p:stCondLst>
                                    <p:cond delay="150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p:tgtEl>
                                          <p:spTgt spid="7"/>
                                        </p:tgtEl>
                                        <p:attrNameLst>
                                          <p:attrName>ppt_y</p:attrName>
                                        </p:attrNameLst>
                                      </p:cBhvr>
                                      <p:tavLst>
                                        <p:tav tm="0">
                                          <p:val>
                                            <p:strVal val="#ppt_y-#ppt_h*1.125000"/>
                                          </p:val>
                                        </p:tav>
                                        <p:tav tm="100000">
                                          <p:val>
                                            <p:strVal val="#ppt_y"/>
                                          </p:val>
                                        </p:tav>
                                      </p:tavLst>
                                    </p:anim>
                                    <p:animEffect transition="in" filter="wipe(down)">
                                      <p:cBhvr>
                                        <p:cTn id="49" dur="500"/>
                                        <p:tgtEl>
                                          <p:spTgt spid="7"/>
                                        </p:tgtEl>
                                      </p:cBhvr>
                                    </p:animEffect>
                                  </p:childTnLst>
                                </p:cTn>
                              </p:par>
                              <p:par>
                                <p:cTn id="50" presetID="12" presetClass="entr" presetSubtype="4" fill="hold" grpId="0" nodeType="withEffect">
                                  <p:stCondLst>
                                    <p:cond delay="150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p:tgtEl>
                                          <p:spTgt spid="8"/>
                                        </p:tgtEl>
                                        <p:attrNameLst>
                                          <p:attrName>ppt_y</p:attrName>
                                        </p:attrNameLst>
                                      </p:cBhvr>
                                      <p:tavLst>
                                        <p:tav tm="0">
                                          <p:val>
                                            <p:strVal val="#ppt_y+#ppt_h*1.125000"/>
                                          </p:val>
                                        </p:tav>
                                        <p:tav tm="100000">
                                          <p:val>
                                            <p:strVal val="#ppt_y"/>
                                          </p:val>
                                        </p:tav>
                                      </p:tavLst>
                                    </p:anim>
                                    <p:animEffect transition="in" filter="wipe(up)">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utoUpdateAnimBg="0"/>
      <p:bldP spid="8" grpId="0" bldLvl="0" autoUpdateAnimBg="0"/>
      <p:bldP spid="9" grpId="0" animBg="1"/>
      <p:bldP spid="36" grpId="0" animBg="1"/>
      <p:bldP spid="3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89536" y="342399"/>
            <a:ext cx="3013967"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上楼梯问题</a:t>
            </a: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方案种类</a:t>
            </a:r>
          </a:p>
        </p:txBody>
      </p:sp>
      <p:sp>
        <p:nvSpPr>
          <p:cNvPr id="11" name="文本框 10">
            <a:extLst>
              <a:ext uri="{FF2B5EF4-FFF2-40B4-BE49-F238E27FC236}">
                <a16:creationId xmlns:a16="http://schemas.microsoft.com/office/drawing/2014/main" id="{46D57DD6-9776-44C1-AEC0-632E1B880042}"/>
              </a:ext>
            </a:extLst>
          </p:cNvPr>
          <p:cNvSpPr txBox="1"/>
          <p:nvPr/>
        </p:nvSpPr>
        <p:spPr>
          <a:xfrm>
            <a:off x="489536" y="1341537"/>
            <a:ext cx="11276198" cy="1077218"/>
          </a:xfrm>
          <a:prstGeom prst="rect">
            <a:avLst/>
          </a:prstGeom>
          <a:noFill/>
        </p:spPr>
        <p:txBody>
          <a:bodyPr wrap="square" rtlCol="0">
            <a:spAutoFit/>
          </a:bodyPr>
          <a:lstStyle/>
          <a:p>
            <a:r>
              <a:rPr lang="zh-CN" altLang="en-US" sz="3200" dirty="0">
                <a:solidFill>
                  <a:schemeClr val="bg1"/>
                </a:solidFill>
              </a:rPr>
              <a:t>有一楼梯共</a:t>
            </a:r>
            <a:r>
              <a:rPr lang="en-US" altLang="zh-CN" sz="3200" dirty="0">
                <a:solidFill>
                  <a:schemeClr val="bg1"/>
                </a:solidFill>
              </a:rPr>
              <a:t>n</a:t>
            </a:r>
            <a:r>
              <a:rPr lang="zh-CN" altLang="en-US" sz="3200" dirty="0">
                <a:solidFill>
                  <a:schemeClr val="bg1"/>
                </a:solidFill>
              </a:rPr>
              <a:t>级，刚开始时你在第一级，若每次只能跨上一级或二级，要走上第</a:t>
            </a:r>
            <a:r>
              <a:rPr lang="en-US" altLang="zh-CN" sz="3200" dirty="0">
                <a:solidFill>
                  <a:schemeClr val="bg1"/>
                </a:solidFill>
              </a:rPr>
              <a:t>n</a:t>
            </a:r>
            <a:r>
              <a:rPr lang="zh-CN" altLang="en-US" sz="3200" dirty="0">
                <a:solidFill>
                  <a:schemeClr val="bg1"/>
                </a:solidFill>
              </a:rPr>
              <a:t>级，共有多少种走法？</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12" name="文本框 11">
            <a:extLst>
              <a:ext uri="{FF2B5EF4-FFF2-40B4-BE49-F238E27FC236}">
                <a16:creationId xmlns:a16="http://schemas.microsoft.com/office/drawing/2014/main" id="{BDB0652F-1CD7-44F7-9DF3-634FDAEBDD2C}"/>
              </a:ext>
            </a:extLst>
          </p:cNvPr>
          <p:cNvSpPr txBox="1"/>
          <p:nvPr/>
        </p:nvSpPr>
        <p:spPr>
          <a:xfrm>
            <a:off x="489534" y="2479176"/>
            <a:ext cx="11182615" cy="58477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上到第一级有</a:t>
            </a:r>
            <a:r>
              <a:rPr lang="en-US" altLang="zh-CN" sz="32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种方法，上到第二级有</a:t>
            </a:r>
            <a:r>
              <a:rPr lang="en-US" altLang="zh-CN" sz="3200" dirty="0">
                <a:solidFill>
                  <a:schemeClr val="bg1"/>
                </a:solidFill>
                <a:latin typeface="Courier New" panose="02070309020205020404" pitchFamily="49" charset="0"/>
                <a:cs typeface="Courier New" panose="02070309020205020404" pitchFamily="49" charset="0"/>
              </a:rPr>
              <a:t>2</a:t>
            </a:r>
            <a:r>
              <a:rPr lang="zh-CN" altLang="en-US" sz="3200" dirty="0">
                <a:solidFill>
                  <a:schemeClr val="bg1"/>
                </a:solidFill>
                <a:latin typeface="Courier New" panose="02070309020205020404" pitchFamily="49" charset="0"/>
                <a:cs typeface="Courier New" panose="02070309020205020404" pitchFamily="49" charset="0"/>
              </a:rPr>
              <a:t>种方法</a:t>
            </a:r>
          </a:p>
        </p:txBody>
      </p:sp>
      <p:sp>
        <p:nvSpPr>
          <p:cNvPr id="13" name="文本框 12">
            <a:extLst>
              <a:ext uri="{FF2B5EF4-FFF2-40B4-BE49-F238E27FC236}">
                <a16:creationId xmlns:a16="http://schemas.microsoft.com/office/drawing/2014/main" id="{DBF93260-17DE-447C-BA22-1556CCC6EE52}"/>
              </a:ext>
            </a:extLst>
          </p:cNvPr>
          <p:cNvSpPr txBox="1"/>
          <p:nvPr/>
        </p:nvSpPr>
        <p:spPr>
          <a:xfrm>
            <a:off x="489533" y="3124372"/>
            <a:ext cx="11182615" cy="1077218"/>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第</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级台阶</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&gt;2)</a:t>
            </a:r>
            <a:r>
              <a:rPr lang="zh-CN" altLang="en-US" sz="3200" dirty="0">
                <a:solidFill>
                  <a:schemeClr val="bg1"/>
                </a:solidFill>
                <a:latin typeface="Courier New" panose="02070309020205020404" pitchFamily="49" charset="0"/>
                <a:cs typeface="Courier New" panose="02070309020205020404" pitchFamily="49" charset="0"/>
              </a:rPr>
              <a:t>可从第</a:t>
            </a:r>
            <a:r>
              <a:rPr lang="en-US" altLang="zh-CN" sz="3200" dirty="0">
                <a:solidFill>
                  <a:schemeClr val="bg1"/>
                </a:solidFill>
                <a:latin typeface="Courier New" panose="02070309020205020404" pitchFamily="49" charset="0"/>
                <a:cs typeface="Courier New" panose="02070309020205020404" pitchFamily="49" charset="0"/>
              </a:rPr>
              <a:t>i-2</a:t>
            </a:r>
            <a:r>
              <a:rPr lang="zh-CN" altLang="en-US" sz="3200" dirty="0">
                <a:solidFill>
                  <a:schemeClr val="bg1"/>
                </a:solidFill>
                <a:latin typeface="Courier New" panose="02070309020205020404" pitchFamily="49" charset="0"/>
                <a:cs typeface="Courier New" panose="02070309020205020404" pitchFamily="49" charset="0"/>
              </a:rPr>
              <a:t>级台阶跨</a:t>
            </a:r>
            <a:r>
              <a:rPr lang="en-US" altLang="zh-CN" sz="3200" dirty="0">
                <a:solidFill>
                  <a:schemeClr val="bg1"/>
                </a:solidFill>
                <a:latin typeface="Courier New" panose="02070309020205020404" pitchFamily="49" charset="0"/>
                <a:cs typeface="Courier New" panose="02070309020205020404" pitchFamily="49" charset="0"/>
              </a:rPr>
              <a:t>2</a:t>
            </a:r>
            <a:r>
              <a:rPr lang="zh-CN" altLang="en-US" sz="3200" dirty="0">
                <a:solidFill>
                  <a:schemeClr val="bg1"/>
                </a:solidFill>
                <a:latin typeface="Courier New" panose="02070309020205020404" pitchFamily="49" charset="0"/>
                <a:cs typeface="Courier New" panose="02070309020205020404" pitchFamily="49" charset="0"/>
              </a:rPr>
              <a:t>级或从第</a:t>
            </a:r>
            <a:r>
              <a:rPr lang="en-US" altLang="zh-CN" sz="3200" dirty="0">
                <a:solidFill>
                  <a:schemeClr val="bg1"/>
                </a:solidFill>
                <a:latin typeface="Courier New" panose="02070309020205020404" pitchFamily="49" charset="0"/>
                <a:cs typeface="Courier New" panose="02070309020205020404" pitchFamily="49" charset="0"/>
              </a:rPr>
              <a:t>i-1</a:t>
            </a:r>
            <a:r>
              <a:rPr lang="zh-CN" altLang="en-US" sz="3200" dirty="0">
                <a:solidFill>
                  <a:schemeClr val="bg1"/>
                </a:solidFill>
                <a:latin typeface="Courier New" panose="02070309020205020404" pitchFamily="49" charset="0"/>
                <a:cs typeface="Courier New" panose="02070309020205020404" pitchFamily="49" charset="0"/>
              </a:rPr>
              <a:t>级台阶跨</a:t>
            </a:r>
            <a:r>
              <a:rPr lang="en-US" altLang="zh-CN" sz="32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级得到，方案数量满足分类加法计数原理</a:t>
            </a:r>
          </a:p>
        </p:txBody>
      </p:sp>
      <p:sp>
        <p:nvSpPr>
          <p:cNvPr id="14" name="文本框 13">
            <a:extLst>
              <a:ext uri="{FF2B5EF4-FFF2-40B4-BE49-F238E27FC236}">
                <a16:creationId xmlns:a16="http://schemas.microsoft.com/office/drawing/2014/main" id="{34DF1DEA-DAA1-4B65-B71E-DE96CD767F50}"/>
              </a:ext>
            </a:extLst>
          </p:cNvPr>
          <p:cNvSpPr txBox="1"/>
          <p:nvPr/>
        </p:nvSpPr>
        <p:spPr>
          <a:xfrm>
            <a:off x="489532" y="4262011"/>
            <a:ext cx="11182615" cy="58477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得到状态转移方程</a:t>
            </a:r>
            <a:r>
              <a:rPr lang="en-US" altLang="zh-CN" sz="3200" dirty="0">
                <a:solidFill>
                  <a:schemeClr val="bg1"/>
                </a:solidFill>
                <a:latin typeface="Courier New" panose="02070309020205020404" pitchFamily="49" charset="0"/>
                <a:cs typeface="Courier New" panose="02070309020205020404" pitchFamily="49" charset="0"/>
              </a:rPr>
              <a:t>:f[</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]=f[i-1]+f[i-2]</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16" name="文本框 15">
            <a:extLst>
              <a:ext uri="{FF2B5EF4-FFF2-40B4-BE49-F238E27FC236}">
                <a16:creationId xmlns:a16="http://schemas.microsoft.com/office/drawing/2014/main" id="{A68594F4-AC23-4814-A15F-38336B9576F3}"/>
              </a:ext>
            </a:extLst>
          </p:cNvPr>
          <p:cNvSpPr txBox="1"/>
          <p:nvPr/>
        </p:nvSpPr>
        <p:spPr>
          <a:xfrm>
            <a:off x="489531" y="4907207"/>
            <a:ext cx="11182615" cy="58477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从第二项开始递推即可得到所有项</a:t>
            </a:r>
          </a:p>
        </p:txBody>
      </p:sp>
      <p:sp>
        <p:nvSpPr>
          <p:cNvPr id="17" name="文本框 16">
            <a:extLst>
              <a:ext uri="{FF2B5EF4-FFF2-40B4-BE49-F238E27FC236}">
                <a16:creationId xmlns:a16="http://schemas.microsoft.com/office/drawing/2014/main" id="{049BF3A2-3D5D-4163-89FF-892253614A56}"/>
              </a:ext>
            </a:extLst>
          </p:cNvPr>
          <p:cNvSpPr txBox="1"/>
          <p:nvPr/>
        </p:nvSpPr>
        <p:spPr>
          <a:xfrm>
            <a:off x="489530" y="5552403"/>
            <a:ext cx="11182615" cy="584775"/>
          </a:xfrm>
          <a:prstGeom prst="rect">
            <a:avLst/>
          </a:prstGeom>
          <a:noFill/>
        </p:spPr>
        <p:txBody>
          <a:bodyPr wrap="square" rtlCol="0">
            <a:spAutoFit/>
          </a:bodyPr>
          <a:lstStyle/>
          <a:p>
            <a:r>
              <a:rPr lang="en-US" altLang="zh-CN" sz="3200" dirty="0">
                <a:solidFill>
                  <a:schemeClr val="bg1"/>
                </a:solidFill>
                <a:latin typeface="Courier New" panose="02070309020205020404" pitchFamily="49" charset="0"/>
                <a:cs typeface="Courier New" panose="02070309020205020404" pitchFamily="49" charset="0"/>
              </a:rPr>
              <a:t>for(</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=2;i&lt;=</a:t>
            </a:r>
            <a:r>
              <a:rPr lang="en-US" altLang="zh-CN" sz="3200" dirty="0" err="1">
                <a:solidFill>
                  <a:schemeClr val="bg1"/>
                </a:solidFill>
                <a:latin typeface="Courier New" panose="02070309020205020404" pitchFamily="49" charset="0"/>
                <a:cs typeface="Courier New" panose="02070309020205020404" pitchFamily="49" charset="0"/>
              </a:rPr>
              <a:t>n;i</a:t>
            </a:r>
            <a:r>
              <a:rPr lang="en-US" altLang="zh-CN" sz="3200" dirty="0">
                <a:solidFill>
                  <a:schemeClr val="bg1"/>
                </a:solidFill>
                <a:latin typeface="Courier New" panose="02070309020205020404" pitchFamily="49" charset="0"/>
                <a:cs typeface="Courier New" panose="02070309020205020404" pitchFamily="49" charset="0"/>
              </a:rPr>
              <a:t>++) f[</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]=f[i-1]+f[i-2];</a:t>
            </a:r>
            <a:endParaRPr lang="zh-CN" altLang="en-US" sz="32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043217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anim calcmode="lin" valueType="num">
                                      <p:cBhvr>
                                        <p:cTn id="19" dur="500" fill="hold"/>
                                        <p:tgtEl>
                                          <p:spTgt spid="12"/>
                                        </p:tgtEl>
                                        <p:attrNameLst>
                                          <p:attrName>ppt_x</p:attrName>
                                        </p:attrNameLst>
                                      </p:cBhvr>
                                      <p:tavLst>
                                        <p:tav tm="0">
                                          <p:val>
                                            <p:strVal val="#ppt_x"/>
                                          </p:val>
                                        </p:tav>
                                        <p:tav tm="100000">
                                          <p:val>
                                            <p:strVal val="#ppt_x"/>
                                          </p:val>
                                        </p:tav>
                                      </p:tavLst>
                                    </p:anim>
                                    <p:anim calcmode="lin" valueType="num">
                                      <p:cBhvr>
                                        <p:cTn id="2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anim calcmode="lin" valueType="num">
                                      <p:cBhvr>
                                        <p:cTn id="46" dur="500" fill="hold"/>
                                        <p:tgtEl>
                                          <p:spTgt spid="17"/>
                                        </p:tgtEl>
                                        <p:attrNameLst>
                                          <p:attrName>ppt_x</p:attrName>
                                        </p:attrNameLst>
                                      </p:cBhvr>
                                      <p:tavLst>
                                        <p:tav tm="0">
                                          <p:val>
                                            <p:strVal val="#ppt_x"/>
                                          </p:val>
                                        </p:tav>
                                        <p:tav tm="100000">
                                          <p:val>
                                            <p:strVal val="#ppt_x"/>
                                          </p:val>
                                        </p:tav>
                                      </p:tavLst>
                                    </p:anim>
                                    <p:anim calcmode="lin" valueType="num">
                                      <p:cBhvr>
                                        <p:cTn id="47"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89530" y="336101"/>
            <a:ext cx="357982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路线规划问题</a:t>
            </a:r>
          </a:p>
        </p:txBody>
      </p:sp>
      <p:sp>
        <p:nvSpPr>
          <p:cNvPr id="11" name="文本框 10">
            <a:extLst>
              <a:ext uri="{FF2B5EF4-FFF2-40B4-BE49-F238E27FC236}">
                <a16:creationId xmlns:a16="http://schemas.microsoft.com/office/drawing/2014/main" id="{46D57DD6-9776-44C1-AEC0-632E1B880042}"/>
              </a:ext>
            </a:extLst>
          </p:cNvPr>
          <p:cNvSpPr txBox="1"/>
          <p:nvPr/>
        </p:nvSpPr>
        <p:spPr>
          <a:xfrm>
            <a:off x="489536" y="1341537"/>
            <a:ext cx="11276198" cy="1077218"/>
          </a:xfrm>
          <a:prstGeom prst="rect">
            <a:avLst/>
          </a:prstGeom>
          <a:noFill/>
        </p:spPr>
        <p:txBody>
          <a:bodyPr wrap="square" rtlCol="0">
            <a:spAutoFit/>
          </a:bodyPr>
          <a:lstStyle/>
          <a:p>
            <a:r>
              <a:rPr lang="zh-CN" altLang="en-US" sz="3200" dirty="0">
                <a:solidFill>
                  <a:schemeClr val="bg1"/>
                </a:solidFill>
              </a:rPr>
              <a:t>有</a:t>
            </a:r>
            <a:r>
              <a:rPr lang="en-US" altLang="zh-CN" sz="3200" dirty="0">
                <a:solidFill>
                  <a:schemeClr val="bg1"/>
                </a:solidFill>
              </a:rPr>
              <a:t>n*m</a:t>
            </a:r>
            <a:r>
              <a:rPr lang="zh-CN" altLang="en-US" sz="3200" dirty="0">
                <a:solidFill>
                  <a:schemeClr val="bg1"/>
                </a:solidFill>
              </a:rPr>
              <a:t>的方格，从左上角开始，每次只能向右或向下走一格，走到右下角的方案有多少种？</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12" name="文本框 11">
            <a:extLst>
              <a:ext uri="{FF2B5EF4-FFF2-40B4-BE49-F238E27FC236}">
                <a16:creationId xmlns:a16="http://schemas.microsoft.com/office/drawing/2014/main" id="{BDB0652F-1CD7-44F7-9DF3-634FDAEBDD2C}"/>
              </a:ext>
            </a:extLst>
          </p:cNvPr>
          <p:cNvSpPr txBox="1"/>
          <p:nvPr/>
        </p:nvSpPr>
        <p:spPr>
          <a:xfrm>
            <a:off x="489534" y="2479176"/>
            <a:ext cx="11182615" cy="58477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第</a:t>
            </a:r>
            <a:r>
              <a:rPr lang="en-US" altLang="zh-CN" sz="32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行和第</a:t>
            </a:r>
            <a:r>
              <a:rPr lang="en-US" altLang="zh-CN" sz="32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列的方格，只有一种方法可以到达</a:t>
            </a:r>
          </a:p>
        </p:txBody>
      </p:sp>
      <p:sp>
        <p:nvSpPr>
          <p:cNvPr id="13" name="文本框 12">
            <a:extLst>
              <a:ext uri="{FF2B5EF4-FFF2-40B4-BE49-F238E27FC236}">
                <a16:creationId xmlns:a16="http://schemas.microsoft.com/office/drawing/2014/main" id="{DBF93260-17DE-447C-BA22-1556CCC6EE52}"/>
              </a:ext>
            </a:extLst>
          </p:cNvPr>
          <p:cNvSpPr txBox="1"/>
          <p:nvPr/>
        </p:nvSpPr>
        <p:spPr>
          <a:xfrm>
            <a:off x="489533" y="3124372"/>
            <a:ext cx="11182615" cy="1569660"/>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对于第</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行第</a:t>
            </a:r>
            <a:r>
              <a:rPr lang="en-US" altLang="zh-CN" sz="3200" dirty="0">
                <a:solidFill>
                  <a:schemeClr val="bg1"/>
                </a:solidFill>
                <a:latin typeface="Courier New" panose="02070309020205020404" pitchFamily="49" charset="0"/>
                <a:cs typeface="Courier New" panose="02070309020205020404" pitchFamily="49" charset="0"/>
              </a:rPr>
              <a:t>j</a:t>
            </a:r>
            <a:r>
              <a:rPr lang="zh-CN" altLang="en-US" sz="3200" dirty="0">
                <a:solidFill>
                  <a:schemeClr val="bg1"/>
                </a:solidFill>
                <a:latin typeface="Courier New" panose="02070309020205020404" pitchFamily="49" charset="0"/>
                <a:cs typeface="Courier New" panose="02070309020205020404" pitchFamily="49" charset="0"/>
              </a:rPr>
              <a:t>列的方格</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&gt;1&amp;&amp;j&gt;1),</a:t>
            </a:r>
            <a:r>
              <a:rPr lang="zh-CN" altLang="en-US" sz="3200" dirty="0">
                <a:solidFill>
                  <a:schemeClr val="bg1"/>
                </a:solidFill>
                <a:latin typeface="Courier New" panose="02070309020205020404" pitchFamily="49" charset="0"/>
                <a:cs typeface="Courier New" panose="02070309020205020404" pitchFamily="49" charset="0"/>
              </a:rPr>
              <a:t>可以从第</a:t>
            </a:r>
            <a:r>
              <a:rPr lang="en-US" altLang="zh-CN" sz="3200" dirty="0">
                <a:solidFill>
                  <a:schemeClr val="bg1"/>
                </a:solidFill>
                <a:latin typeface="Courier New" panose="02070309020205020404" pitchFamily="49" charset="0"/>
                <a:cs typeface="Courier New" panose="02070309020205020404" pitchFamily="49" charset="0"/>
              </a:rPr>
              <a:t>i-1</a:t>
            </a:r>
            <a:r>
              <a:rPr lang="zh-CN" altLang="en-US" sz="3200" dirty="0">
                <a:solidFill>
                  <a:schemeClr val="bg1"/>
                </a:solidFill>
                <a:latin typeface="Courier New" panose="02070309020205020404" pitchFamily="49" charset="0"/>
                <a:cs typeface="Courier New" panose="02070309020205020404" pitchFamily="49" charset="0"/>
              </a:rPr>
              <a:t>行第</a:t>
            </a:r>
            <a:r>
              <a:rPr lang="en-US" altLang="zh-CN" sz="3200" dirty="0">
                <a:solidFill>
                  <a:schemeClr val="bg1"/>
                </a:solidFill>
                <a:latin typeface="Courier New" panose="02070309020205020404" pitchFamily="49" charset="0"/>
                <a:cs typeface="Courier New" panose="02070309020205020404" pitchFamily="49" charset="0"/>
              </a:rPr>
              <a:t>j</a:t>
            </a:r>
            <a:r>
              <a:rPr lang="zh-CN" altLang="en-US" sz="3200" dirty="0">
                <a:solidFill>
                  <a:schemeClr val="bg1"/>
                </a:solidFill>
                <a:latin typeface="Courier New" panose="02070309020205020404" pitchFamily="49" charset="0"/>
                <a:cs typeface="Courier New" panose="02070309020205020404" pitchFamily="49" charset="0"/>
              </a:rPr>
              <a:t>列向下走一格，或从第</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行第</a:t>
            </a:r>
            <a:r>
              <a:rPr lang="en-US" altLang="zh-CN" sz="3200" dirty="0">
                <a:solidFill>
                  <a:schemeClr val="bg1"/>
                </a:solidFill>
                <a:latin typeface="Courier New" panose="02070309020205020404" pitchFamily="49" charset="0"/>
                <a:cs typeface="Courier New" panose="02070309020205020404" pitchFamily="49" charset="0"/>
              </a:rPr>
              <a:t>j-1</a:t>
            </a:r>
            <a:r>
              <a:rPr lang="zh-CN" altLang="en-US" sz="3200" dirty="0">
                <a:solidFill>
                  <a:schemeClr val="bg1"/>
                </a:solidFill>
                <a:latin typeface="Courier New" panose="02070309020205020404" pitchFamily="49" charset="0"/>
                <a:cs typeface="Courier New" panose="02070309020205020404" pitchFamily="49" charset="0"/>
              </a:rPr>
              <a:t>列向右走一格，方案数量满足分类加法计数原理</a:t>
            </a:r>
          </a:p>
        </p:txBody>
      </p:sp>
      <p:sp>
        <p:nvSpPr>
          <p:cNvPr id="14" name="文本框 13">
            <a:extLst>
              <a:ext uri="{FF2B5EF4-FFF2-40B4-BE49-F238E27FC236}">
                <a16:creationId xmlns:a16="http://schemas.microsoft.com/office/drawing/2014/main" id="{34DF1DEA-DAA1-4B65-B71E-DE96CD767F50}"/>
              </a:ext>
            </a:extLst>
          </p:cNvPr>
          <p:cNvSpPr txBox="1"/>
          <p:nvPr/>
        </p:nvSpPr>
        <p:spPr>
          <a:xfrm>
            <a:off x="489532" y="4754453"/>
            <a:ext cx="11182615" cy="58477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得到状态转移方程</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][j]=</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[i-1][j]+</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][j-1]</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16" name="文本框 15">
            <a:extLst>
              <a:ext uri="{FF2B5EF4-FFF2-40B4-BE49-F238E27FC236}">
                <a16:creationId xmlns:a16="http://schemas.microsoft.com/office/drawing/2014/main" id="{A68594F4-AC23-4814-A15F-38336B9576F3}"/>
              </a:ext>
            </a:extLst>
          </p:cNvPr>
          <p:cNvSpPr txBox="1"/>
          <p:nvPr/>
        </p:nvSpPr>
        <p:spPr>
          <a:xfrm>
            <a:off x="489530" y="5399649"/>
            <a:ext cx="11182615" cy="58477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两层循环递推可以得到所有项</a:t>
            </a:r>
          </a:p>
        </p:txBody>
      </p:sp>
      <p:sp>
        <p:nvSpPr>
          <p:cNvPr id="15" name="矩形 14">
            <a:extLst>
              <a:ext uri="{FF2B5EF4-FFF2-40B4-BE49-F238E27FC236}">
                <a16:creationId xmlns:a16="http://schemas.microsoft.com/office/drawing/2014/main" id="{9C1776BD-CE1B-4D60-B734-10F647F34A1F}"/>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方案种类</a:t>
            </a:r>
          </a:p>
        </p:txBody>
      </p:sp>
    </p:spTree>
    <p:extLst>
      <p:ext uri="{BB962C8B-B14F-4D97-AF65-F5344CB8AC3E}">
        <p14:creationId xmlns:p14="http://schemas.microsoft.com/office/powerpoint/2010/main" val="279420646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anim calcmode="lin" valueType="num">
                                      <p:cBhvr>
                                        <p:cTn id="19" dur="500" fill="hold"/>
                                        <p:tgtEl>
                                          <p:spTgt spid="12"/>
                                        </p:tgtEl>
                                        <p:attrNameLst>
                                          <p:attrName>ppt_x</p:attrName>
                                        </p:attrNameLst>
                                      </p:cBhvr>
                                      <p:tavLst>
                                        <p:tav tm="0">
                                          <p:val>
                                            <p:strVal val="#ppt_x"/>
                                          </p:val>
                                        </p:tav>
                                        <p:tav tm="100000">
                                          <p:val>
                                            <p:strVal val="#ppt_x"/>
                                          </p:val>
                                        </p:tav>
                                      </p:tavLst>
                                    </p:anim>
                                    <p:anim calcmode="lin" valueType="num">
                                      <p:cBhvr>
                                        <p:cTn id="2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6" descr="D:\360data\重要数据\桌面\未标题-1.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392" y="3834254"/>
            <a:ext cx="1895475" cy="4543425"/>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1">
            <a:extLst>
              <a:ext uri="{FF2B5EF4-FFF2-40B4-BE49-F238E27FC236}">
                <a16:creationId xmlns:a16="http://schemas.microsoft.com/office/drawing/2014/main" id="{FEE1F623-1994-457B-AC9D-4E4B211919D2}"/>
              </a:ext>
            </a:extLst>
          </p:cNvPr>
          <p:cNvSpPr>
            <a:spLocks noChangeArrowheads="1"/>
          </p:cNvSpPr>
          <p:nvPr/>
        </p:nvSpPr>
        <p:spPr bwMode="auto">
          <a:xfrm>
            <a:off x="897356" y="31985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FCFCFC">
              <a:alpha val="30000"/>
            </a:srgbClr>
          </a:solidFill>
          <a:ln w="12700">
            <a:noFill/>
          </a:ln>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lIns="121910" tIns="60955" rIns="121910" bIns="60955" anchor="ctr"/>
          <a:lstStyle/>
          <a:p>
            <a:pPr algn="ctr" defTabSz="544211">
              <a:defRPr/>
            </a:pPr>
            <a:r>
              <a:rPr lang="zh-CN" alt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2" name="组合 81">
            <a:extLst>
              <a:ext uri="{FF2B5EF4-FFF2-40B4-BE49-F238E27FC236}">
                <a16:creationId xmlns:a16="http://schemas.microsoft.com/office/drawing/2014/main" id="{4F715CE0-2BC7-4C14-9B64-A3AA7E06D5DC}"/>
              </a:ext>
            </a:extLst>
          </p:cNvPr>
          <p:cNvGrpSpPr/>
          <p:nvPr/>
        </p:nvGrpSpPr>
        <p:grpSpPr>
          <a:xfrm>
            <a:off x="2584817" y="3011716"/>
            <a:ext cx="7020779" cy="655104"/>
            <a:chOff x="2584817" y="2976295"/>
            <a:chExt cx="7020779" cy="655104"/>
          </a:xfrm>
        </p:grpSpPr>
        <p:sp>
          <p:nvSpPr>
            <p:cNvPr id="83" name="矩形 82">
              <a:extLst>
                <a:ext uri="{FF2B5EF4-FFF2-40B4-BE49-F238E27FC236}">
                  <a16:creationId xmlns:a16="http://schemas.microsoft.com/office/drawing/2014/main" id="{22AF6B5B-4132-418F-8140-5C37C3ED80B9}"/>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84" name="矩形 83">
              <a:hlinkClick r:id="rId4" action="ppaction://hlinksldjump"/>
              <a:extLst>
                <a:ext uri="{FF2B5EF4-FFF2-40B4-BE49-F238E27FC236}">
                  <a16:creationId xmlns:a16="http://schemas.microsoft.com/office/drawing/2014/main" id="{11DC5138-AC98-4A58-A4FB-169A09B75246}"/>
                </a:ext>
              </a:extLst>
            </p:cNvPr>
            <p:cNvSpPr/>
            <p:nvPr/>
          </p:nvSpPr>
          <p:spPr>
            <a:xfrm>
              <a:off x="3621305" y="2976295"/>
              <a:ext cx="5984291" cy="655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方案种类</a:t>
              </a:r>
            </a:p>
          </p:txBody>
        </p:sp>
      </p:grpSp>
      <p:grpSp>
        <p:nvGrpSpPr>
          <p:cNvPr id="85" name="组合 84">
            <a:extLst>
              <a:ext uri="{FF2B5EF4-FFF2-40B4-BE49-F238E27FC236}">
                <a16:creationId xmlns:a16="http://schemas.microsoft.com/office/drawing/2014/main" id="{A34861B1-E989-4BD8-B129-31A6142D125F}"/>
              </a:ext>
            </a:extLst>
          </p:cNvPr>
          <p:cNvGrpSpPr/>
          <p:nvPr/>
        </p:nvGrpSpPr>
        <p:grpSpPr>
          <a:xfrm>
            <a:off x="2585610" y="4150128"/>
            <a:ext cx="7020779" cy="655104"/>
            <a:chOff x="2584817" y="2976295"/>
            <a:chExt cx="7020779" cy="655104"/>
          </a:xfrm>
        </p:grpSpPr>
        <p:sp>
          <p:nvSpPr>
            <p:cNvPr id="86" name="矩形 85">
              <a:extLst>
                <a:ext uri="{FF2B5EF4-FFF2-40B4-BE49-F238E27FC236}">
                  <a16:creationId xmlns:a16="http://schemas.microsoft.com/office/drawing/2014/main" id="{45AEAF93-2C0E-49C3-B3A0-018FE77A2A16}"/>
                </a:ext>
              </a:extLst>
            </p:cNvPr>
            <p:cNvSpPr/>
            <p:nvPr/>
          </p:nvSpPr>
          <p:spPr>
            <a:xfrm>
              <a:off x="2584817" y="2976295"/>
              <a:ext cx="936104" cy="65510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3</a:t>
              </a:r>
              <a:endParaRPr lang="zh-CN" altLang="en-US" sz="3600" dirty="0">
                <a:latin typeface="微软雅黑" panose="020B0503020204020204" pitchFamily="34" charset="-122"/>
                <a:ea typeface="微软雅黑" panose="020B0503020204020204" pitchFamily="34" charset="-122"/>
              </a:endParaRPr>
            </a:p>
          </p:txBody>
        </p:sp>
        <p:sp>
          <p:nvSpPr>
            <p:cNvPr id="91" name="矩形 90">
              <a:hlinkClick r:id="rId5" action="ppaction://hlinksldjump"/>
              <a:extLst>
                <a:ext uri="{FF2B5EF4-FFF2-40B4-BE49-F238E27FC236}">
                  <a16:creationId xmlns:a16="http://schemas.microsoft.com/office/drawing/2014/main" id="{49B2BC84-37A0-4EBC-8D2F-4B0732063D79}"/>
                </a:ext>
              </a:extLst>
            </p:cNvPr>
            <p:cNvSpPr/>
            <p:nvPr/>
          </p:nvSpPr>
          <p:spPr>
            <a:xfrm>
              <a:off x="3621305" y="2976295"/>
              <a:ext cx="5984291" cy="6551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grpSp>
      <p:grpSp>
        <p:nvGrpSpPr>
          <p:cNvPr id="95" name="组合 94">
            <a:extLst>
              <a:ext uri="{FF2B5EF4-FFF2-40B4-BE49-F238E27FC236}">
                <a16:creationId xmlns:a16="http://schemas.microsoft.com/office/drawing/2014/main" id="{AA421614-FFF8-4847-86F0-BADE5B20D8B7}"/>
              </a:ext>
            </a:extLst>
          </p:cNvPr>
          <p:cNvGrpSpPr/>
          <p:nvPr/>
        </p:nvGrpSpPr>
        <p:grpSpPr>
          <a:xfrm>
            <a:off x="2584817" y="1873304"/>
            <a:ext cx="7020779" cy="655104"/>
            <a:chOff x="2584817" y="2976295"/>
            <a:chExt cx="7020779" cy="655104"/>
          </a:xfrm>
        </p:grpSpPr>
        <p:sp>
          <p:nvSpPr>
            <p:cNvPr id="96" name="矩形 95">
              <a:extLst>
                <a:ext uri="{FF2B5EF4-FFF2-40B4-BE49-F238E27FC236}">
                  <a16:creationId xmlns:a16="http://schemas.microsoft.com/office/drawing/2014/main" id="{DE2EAB57-5CAA-49E9-8CE1-EF89AAF516EF}"/>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1</a:t>
              </a:r>
              <a:endParaRPr lang="zh-CN" altLang="en-US" sz="3600" dirty="0">
                <a:latin typeface="微软雅黑" panose="020B0503020204020204" pitchFamily="34" charset="-122"/>
                <a:ea typeface="微软雅黑" panose="020B0503020204020204" pitchFamily="34" charset="-122"/>
              </a:endParaRPr>
            </a:p>
          </p:txBody>
        </p:sp>
        <p:sp>
          <p:nvSpPr>
            <p:cNvPr id="97" name="矩形 96">
              <a:hlinkClick r:id="rId6" action="ppaction://hlinksldjump"/>
              <a:extLst>
                <a:ext uri="{FF2B5EF4-FFF2-40B4-BE49-F238E27FC236}">
                  <a16:creationId xmlns:a16="http://schemas.microsoft.com/office/drawing/2014/main" id="{46758FA5-1850-4564-BCB5-14018E9EDFF4}"/>
                </a:ext>
              </a:extLst>
            </p:cNvPr>
            <p:cNvSpPr/>
            <p:nvPr/>
          </p:nvSpPr>
          <p:spPr>
            <a:xfrm>
              <a:off x="3621305" y="2976295"/>
              <a:ext cx="5984291" cy="655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适用问题</a:t>
              </a:r>
            </a:p>
          </p:txBody>
        </p:sp>
      </p:grpSp>
      <p:grpSp>
        <p:nvGrpSpPr>
          <p:cNvPr id="17" name="组合 16">
            <a:extLst>
              <a:ext uri="{FF2B5EF4-FFF2-40B4-BE49-F238E27FC236}">
                <a16:creationId xmlns:a16="http://schemas.microsoft.com/office/drawing/2014/main" id="{26205EF6-46BC-426E-9E9A-E7DF4C307BEE}"/>
              </a:ext>
            </a:extLst>
          </p:cNvPr>
          <p:cNvGrpSpPr/>
          <p:nvPr/>
        </p:nvGrpSpPr>
        <p:grpSpPr>
          <a:xfrm>
            <a:off x="2584817" y="5288540"/>
            <a:ext cx="7020779" cy="655104"/>
            <a:chOff x="2584817" y="2976295"/>
            <a:chExt cx="7020779" cy="655104"/>
          </a:xfrm>
        </p:grpSpPr>
        <p:sp>
          <p:nvSpPr>
            <p:cNvPr id="18" name="矩形 17">
              <a:extLst>
                <a:ext uri="{FF2B5EF4-FFF2-40B4-BE49-F238E27FC236}">
                  <a16:creationId xmlns:a16="http://schemas.microsoft.com/office/drawing/2014/main" id="{A715A8E5-89BD-4B92-80EB-DE79962CFD2C}"/>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4</a:t>
              </a:r>
              <a:endParaRPr lang="zh-CN" altLang="en-US" sz="3600" dirty="0">
                <a:latin typeface="微软雅黑" panose="020B0503020204020204" pitchFamily="34" charset="-122"/>
                <a:ea typeface="微软雅黑" panose="020B0503020204020204" pitchFamily="34" charset="-122"/>
              </a:endParaRPr>
            </a:p>
          </p:txBody>
        </p:sp>
        <p:sp>
          <p:nvSpPr>
            <p:cNvPr id="19" name="矩形 18">
              <a:hlinkClick r:id="rId7" action="ppaction://hlinksldjump"/>
              <a:extLst>
                <a:ext uri="{FF2B5EF4-FFF2-40B4-BE49-F238E27FC236}">
                  <a16:creationId xmlns:a16="http://schemas.microsoft.com/office/drawing/2014/main" id="{09E6682C-F47F-4793-8ED7-BC70C78655F2}"/>
                </a:ext>
              </a:extLst>
            </p:cNvPr>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是否可行</a:t>
              </a:r>
            </a:p>
          </p:txBody>
        </p:sp>
      </p:grpSp>
    </p:spTree>
    <p:extLst>
      <p:ext uri="{BB962C8B-B14F-4D97-AF65-F5344CB8AC3E}">
        <p14:creationId xmlns:p14="http://schemas.microsoft.com/office/powerpoint/2010/main" val="229951414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0-#ppt_w/2"/>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400"/>
                                  </p:stCondLst>
                                  <p:childTnLst>
                                    <p:anim calcmode="lin" valueType="num">
                                      <p:cBhvr additive="base">
                                        <p:cTn id="10" dur="500"/>
                                        <p:tgtEl>
                                          <p:spTgt spid="87"/>
                                        </p:tgtEl>
                                        <p:attrNameLst>
                                          <p:attrName>ppt_x</p:attrName>
                                        </p:attrNameLst>
                                      </p:cBhvr>
                                      <p:tavLst>
                                        <p:tav tm="0">
                                          <p:val>
                                            <p:strVal val="ppt_x"/>
                                          </p:val>
                                        </p:tav>
                                        <p:tav tm="100000">
                                          <p:val>
                                            <p:strVal val="ppt_x"/>
                                          </p:val>
                                        </p:tav>
                                      </p:tavLst>
                                    </p:anim>
                                    <p:anim calcmode="lin" valueType="num">
                                      <p:cBhvr additive="base">
                                        <p:cTn id="11" dur="500"/>
                                        <p:tgtEl>
                                          <p:spTgt spid="87"/>
                                        </p:tgtEl>
                                        <p:attrNameLst>
                                          <p:attrName>ppt_y</p:attrName>
                                        </p:attrNameLst>
                                      </p:cBhvr>
                                      <p:tavLst>
                                        <p:tav tm="0">
                                          <p:val>
                                            <p:strVal val="ppt_y"/>
                                          </p:val>
                                        </p:tav>
                                        <p:tav tm="100000">
                                          <p:val>
                                            <p:strVal val="1+ppt_h/2"/>
                                          </p:val>
                                        </p:tav>
                                      </p:tavLst>
                                    </p:anim>
                                    <p:set>
                                      <p:cBhvr>
                                        <p:cTn id="12" dur="1" fill="hold">
                                          <p:stCondLst>
                                            <p:cond delay="499"/>
                                          </p:stCondLst>
                                        </p:cTn>
                                        <p:tgtEl>
                                          <p:spTgt spid="87"/>
                                        </p:tgtEl>
                                        <p:attrNameLst>
                                          <p:attrName>style.visibility</p:attrName>
                                        </p:attrNameLst>
                                      </p:cBhvr>
                                      <p:to>
                                        <p:strVal val="hidden"/>
                                      </p:to>
                                    </p:set>
                                  </p:childTnLst>
                                </p:cTn>
                              </p:par>
                              <p:par>
                                <p:cTn id="13" presetID="2" presetClass="entr" presetSubtype="4" decel="100000" fill="hold" nodeType="withEffect">
                                  <p:stCondLst>
                                    <p:cond delay="570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xit" presetSubtype="8" accel="100000" fill="hold" nodeType="withEffect">
                                  <p:stCondLst>
                                    <p:cond delay="6200"/>
                                  </p:stCondLst>
                                  <p:childTnLst>
                                    <p:anim calcmode="lin" valueType="num">
                                      <p:cBhvr additive="base">
                                        <p:cTn id="18" dur="500"/>
                                        <p:tgtEl>
                                          <p:spTgt spid="87"/>
                                        </p:tgtEl>
                                        <p:attrNameLst>
                                          <p:attrName>ppt_x</p:attrName>
                                        </p:attrNameLst>
                                      </p:cBhvr>
                                      <p:tavLst>
                                        <p:tav tm="0">
                                          <p:val>
                                            <p:strVal val="ppt_x"/>
                                          </p:val>
                                        </p:tav>
                                        <p:tav tm="100000">
                                          <p:val>
                                            <p:strVal val="0-ppt_w/2"/>
                                          </p:val>
                                        </p:tav>
                                      </p:tavLst>
                                    </p:anim>
                                    <p:anim calcmode="lin" valueType="num">
                                      <p:cBhvr additive="base">
                                        <p:cTn id="19" dur="500"/>
                                        <p:tgtEl>
                                          <p:spTgt spid="87"/>
                                        </p:tgtEl>
                                        <p:attrNameLst>
                                          <p:attrName>ppt_y</p:attrName>
                                        </p:attrNameLst>
                                      </p:cBhvr>
                                      <p:tavLst>
                                        <p:tav tm="0">
                                          <p:val>
                                            <p:strVal val="ppt_y"/>
                                          </p:val>
                                        </p:tav>
                                        <p:tav tm="100000">
                                          <p:val>
                                            <p:strVal val="ppt_y"/>
                                          </p:val>
                                        </p:tav>
                                      </p:tavLst>
                                    </p:anim>
                                    <p:set>
                                      <p:cBhvr>
                                        <p:cTn id="20" dur="1" fill="hold">
                                          <p:stCondLst>
                                            <p:cond delay="499"/>
                                          </p:stCondLst>
                                        </p:cTn>
                                        <p:tgtEl>
                                          <p:spTgt spid="87"/>
                                        </p:tgtEl>
                                        <p:attrNameLst>
                                          <p:attrName>style.visibility</p:attrName>
                                        </p:attrNameLst>
                                      </p:cBhvr>
                                      <p:to>
                                        <p:strVal val="hidden"/>
                                      </p:to>
                                    </p:set>
                                  </p:childTnLst>
                                </p:cTn>
                              </p:par>
                              <p:par>
                                <p:cTn id="21" presetID="2" presetClass="entr" presetSubtype="8"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base">
                                        <p:cTn id="23" dur="250" fill="hold"/>
                                        <p:tgtEl>
                                          <p:spTgt spid="81"/>
                                        </p:tgtEl>
                                        <p:attrNameLst>
                                          <p:attrName>ppt_x</p:attrName>
                                        </p:attrNameLst>
                                      </p:cBhvr>
                                      <p:tavLst>
                                        <p:tav tm="0">
                                          <p:val>
                                            <p:strVal val="0-#ppt_w/2"/>
                                          </p:val>
                                        </p:tav>
                                        <p:tav tm="100000">
                                          <p:val>
                                            <p:strVal val="#ppt_x"/>
                                          </p:val>
                                        </p:tav>
                                      </p:tavLst>
                                    </p:anim>
                                    <p:anim calcmode="lin" valueType="num">
                                      <p:cBhvr additive="base">
                                        <p:cTn id="24" dur="250" fill="hold"/>
                                        <p:tgtEl>
                                          <p:spTgt spid="81"/>
                                        </p:tgtEl>
                                        <p:attrNameLst>
                                          <p:attrName>ppt_y</p:attrName>
                                        </p:attrNameLst>
                                      </p:cBhvr>
                                      <p:tavLst>
                                        <p:tav tm="0">
                                          <p:val>
                                            <p:strVal val="#ppt_y"/>
                                          </p:val>
                                        </p:tav>
                                        <p:tav tm="100000">
                                          <p:val>
                                            <p:strVal val="#ppt_y"/>
                                          </p:val>
                                        </p:tav>
                                      </p:tavLst>
                                    </p:anim>
                                  </p:childTnLst>
                                </p:cTn>
                              </p:par>
                            </p:childTnLst>
                          </p:cTn>
                        </p:par>
                        <p:par>
                          <p:cTn id="25" fill="hold">
                            <p:stCondLst>
                              <p:cond delay="6700"/>
                            </p:stCondLst>
                            <p:childTnLst>
                              <p:par>
                                <p:cTn id="26" presetID="2" presetClass="entr" presetSubtype="4"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1+#ppt_h/2"/>
                                          </p:val>
                                        </p:tav>
                                        <p:tav tm="100000">
                                          <p:val>
                                            <p:strVal val="#ppt_y"/>
                                          </p:val>
                                        </p:tav>
                                      </p:tavLst>
                                    </p:anim>
                                  </p:childTnLst>
                                </p:cTn>
                              </p:par>
                            </p:childTnLst>
                          </p:cTn>
                        </p:par>
                        <p:par>
                          <p:cTn id="30" fill="hold">
                            <p:stCondLst>
                              <p:cond delay="6950"/>
                            </p:stCondLst>
                            <p:childTnLst>
                              <p:par>
                                <p:cTn id="31" presetID="2" presetClass="entr" presetSubtype="4"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 calcmode="lin" valueType="num">
                                      <p:cBhvr additive="base">
                                        <p:cTn id="33" dur="250" fill="hold"/>
                                        <p:tgtEl>
                                          <p:spTgt spid="85"/>
                                        </p:tgtEl>
                                        <p:attrNameLst>
                                          <p:attrName>ppt_x</p:attrName>
                                        </p:attrNameLst>
                                      </p:cBhvr>
                                      <p:tavLst>
                                        <p:tav tm="0">
                                          <p:val>
                                            <p:strVal val="#ppt_x"/>
                                          </p:val>
                                        </p:tav>
                                        <p:tav tm="100000">
                                          <p:val>
                                            <p:strVal val="#ppt_x"/>
                                          </p:val>
                                        </p:tav>
                                      </p:tavLst>
                                    </p:anim>
                                    <p:anim calcmode="lin" valueType="num">
                                      <p:cBhvr additive="base">
                                        <p:cTn id="34" dur="250" fill="hold"/>
                                        <p:tgtEl>
                                          <p:spTgt spid="85"/>
                                        </p:tgtEl>
                                        <p:attrNameLst>
                                          <p:attrName>ppt_y</p:attrName>
                                        </p:attrNameLst>
                                      </p:cBhvr>
                                      <p:tavLst>
                                        <p:tav tm="0">
                                          <p:val>
                                            <p:strVal val="1+#ppt_h/2"/>
                                          </p:val>
                                        </p:tav>
                                        <p:tav tm="100000">
                                          <p:val>
                                            <p:strVal val="#ppt_y"/>
                                          </p:val>
                                        </p:tav>
                                      </p:tavLst>
                                    </p:anim>
                                  </p:childTnLst>
                                </p:cTn>
                              </p:par>
                            </p:childTnLst>
                          </p:cTn>
                        </p:par>
                        <p:par>
                          <p:cTn id="35" fill="hold">
                            <p:stCondLst>
                              <p:cond delay="7200"/>
                            </p:stCondLst>
                            <p:childTnLst>
                              <p:par>
                                <p:cTn id="36" presetID="2" presetClass="entr" presetSubtype="4" fill="hold"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250" fill="hold"/>
                                        <p:tgtEl>
                                          <p:spTgt spid="82"/>
                                        </p:tgtEl>
                                        <p:attrNameLst>
                                          <p:attrName>ppt_x</p:attrName>
                                        </p:attrNameLst>
                                      </p:cBhvr>
                                      <p:tavLst>
                                        <p:tav tm="0">
                                          <p:val>
                                            <p:strVal val="#ppt_x"/>
                                          </p:val>
                                        </p:tav>
                                        <p:tav tm="100000">
                                          <p:val>
                                            <p:strVal val="#ppt_x"/>
                                          </p:val>
                                        </p:tav>
                                      </p:tavLst>
                                    </p:anim>
                                    <p:anim calcmode="lin" valueType="num">
                                      <p:cBhvr additive="base">
                                        <p:cTn id="39" dur="250" fill="hold"/>
                                        <p:tgtEl>
                                          <p:spTgt spid="82"/>
                                        </p:tgtEl>
                                        <p:attrNameLst>
                                          <p:attrName>ppt_y</p:attrName>
                                        </p:attrNameLst>
                                      </p:cBhvr>
                                      <p:tavLst>
                                        <p:tav tm="0">
                                          <p:val>
                                            <p:strVal val="1+#ppt_h/2"/>
                                          </p:val>
                                        </p:tav>
                                        <p:tav tm="100000">
                                          <p:val>
                                            <p:strVal val="#ppt_y"/>
                                          </p:val>
                                        </p:tav>
                                      </p:tavLst>
                                    </p:anim>
                                  </p:childTnLst>
                                </p:cTn>
                              </p:par>
                            </p:childTnLst>
                          </p:cTn>
                        </p:par>
                        <p:par>
                          <p:cTn id="40" fill="hold">
                            <p:stCondLst>
                              <p:cond delay="7450"/>
                            </p:stCondLst>
                            <p:childTnLst>
                              <p:par>
                                <p:cTn id="41" presetID="2" presetClass="entr" presetSubtype="4" fill="hold"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250" fill="hold"/>
                                        <p:tgtEl>
                                          <p:spTgt spid="95"/>
                                        </p:tgtEl>
                                        <p:attrNameLst>
                                          <p:attrName>ppt_x</p:attrName>
                                        </p:attrNameLst>
                                      </p:cBhvr>
                                      <p:tavLst>
                                        <p:tav tm="0">
                                          <p:val>
                                            <p:strVal val="#ppt_x"/>
                                          </p:val>
                                        </p:tav>
                                        <p:tav tm="100000">
                                          <p:val>
                                            <p:strVal val="#ppt_x"/>
                                          </p:val>
                                        </p:tav>
                                      </p:tavLst>
                                    </p:anim>
                                    <p:anim calcmode="lin" valueType="num">
                                      <p:cBhvr additive="base">
                                        <p:cTn id="44" dur="25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0"/>
          <p:cNvGrpSpPr>
            <a:grpSpLocks/>
          </p:cNvGrpSpPr>
          <p:nvPr/>
        </p:nvGrpSpPr>
        <p:grpSpPr bwMode="auto">
          <a:xfrm>
            <a:off x="2351584" y="2604447"/>
            <a:ext cx="1023941" cy="986061"/>
            <a:chOff x="0" y="0"/>
            <a:chExt cx="312738" cy="301626"/>
          </a:xfrm>
        </p:grpSpPr>
        <p:sp>
          <p:nvSpPr>
            <p:cNvPr id="4" name="Freeform 252"/>
            <p:cNvSpPr>
              <a:spLocks noChangeArrowheads="1"/>
            </p:cNvSpPr>
            <p:nvPr/>
          </p:nvSpPr>
          <p:spPr bwMode="auto">
            <a:xfrm>
              <a:off x="49213" y="68263"/>
              <a:ext cx="214313" cy="233363"/>
            </a:xfrm>
            <a:custGeom>
              <a:avLst/>
              <a:gdLst>
                <a:gd name="T0" fmla="*/ 0 w 57"/>
                <a:gd name="T1" fmla="*/ 368344676 h 62"/>
                <a:gd name="T2" fmla="*/ 0 w 57"/>
                <a:gd name="T3" fmla="*/ 835857335 h 62"/>
                <a:gd name="T4" fmla="*/ 28274276 w 57"/>
                <a:gd name="T5" fmla="*/ 878359512 h 62"/>
                <a:gd name="T6" fmla="*/ 56548553 w 57"/>
                <a:gd name="T7" fmla="*/ 878359512 h 62"/>
                <a:gd name="T8" fmla="*/ 268598107 w 57"/>
                <a:gd name="T9" fmla="*/ 878359512 h 62"/>
                <a:gd name="T10" fmla="*/ 296868624 w 57"/>
                <a:gd name="T11" fmla="*/ 878359512 h 62"/>
                <a:gd name="T12" fmla="*/ 296868624 w 57"/>
                <a:gd name="T13" fmla="*/ 864192120 h 62"/>
                <a:gd name="T14" fmla="*/ 296868624 w 57"/>
                <a:gd name="T15" fmla="*/ 637517605 h 62"/>
                <a:gd name="T16" fmla="*/ 508921937 w 57"/>
                <a:gd name="T17" fmla="*/ 637517605 h 62"/>
                <a:gd name="T18" fmla="*/ 508921937 w 57"/>
                <a:gd name="T19" fmla="*/ 864192120 h 62"/>
                <a:gd name="T20" fmla="*/ 523055316 w 57"/>
                <a:gd name="T21" fmla="*/ 878359512 h 62"/>
                <a:gd name="T22" fmla="*/ 537192454 w 57"/>
                <a:gd name="T23" fmla="*/ 878359512 h 62"/>
                <a:gd name="T24" fmla="*/ 749242008 w 57"/>
                <a:gd name="T25" fmla="*/ 878359512 h 62"/>
                <a:gd name="T26" fmla="*/ 791653423 w 57"/>
                <a:gd name="T27" fmla="*/ 878359512 h 62"/>
                <a:gd name="T28" fmla="*/ 805790561 w 57"/>
                <a:gd name="T29" fmla="*/ 835857335 h 62"/>
                <a:gd name="T30" fmla="*/ 805790561 w 57"/>
                <a:gd name="T31" fmla="*/ 368344676 h 62"/>
                <a:gd name="T32" fmla="*/ 409961970 w 57"/>
                <a:gd name="T33" fmla="*/ 0 h 62"/>
                <a:gd name="T34" fmla="*/ 0 w 57"/>
                <a:gd name="T35" fmla="*/ 368344676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
                <a:gd name="T55" fmla="*/ 0 h 62"/>
                <a:gd name="T56" fmla="*/ 57 w 57"/>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253"/>
            <p:cNvSpPr>
              <a:spLocks noChangeArrowheads="1"/>
            </p:cNvSpPr>
            <p:nvPr/>
          </p:nvSpPr>
          <p:spPr bwMode="auto">
            <a:xfrm>
              <a:off x="0" y="0"/>
              <a:ext cx="312738" cy="169863"/>
            </a:xfrm>
            <a:custGeom>
              <a:avLst/>
              <a:gdLst>
                <a:gd name="T0" fmla="*/ 1149979073 w 83"/>
                <a:gd name="T1" fmla="*/ 498702669 h 45"/>
                <a:gd name="T2" fmla="*/ 965414670 w 83"/>
                <a:gd name="T3" fmla="*/ 327718573 h 45"/>
                <a:gd name="T4" fmla="*/ 965414670 w 83"/>
                <a:gd name="T5" fmla="*/ 56994699 h 45"/>
                <a:gd name="T6" fmla="*/ 937019567 w 83"/>
                <a:gd name="T7" fmla="*/ 28495462 h 45"/>
                <a:gd name="T8" fmla="*/ 866035577 w 83"/>
                <a:gd name="T9" fmla="*/ 28495462 h 45"/>
                <a:gd name="T10" fmla="*/ 837640474 w 83"/>
                <a:gd name="T11" fmla="*/ 56994699 h 45"/>
                <a:gd name="T12" fmla="*/ 837640474 w 83"/>
                <a:gd name="T13" fmla="*/ 213729176 h 45"/>
                <a:gd name="T14" fmla="*/ 638878519 w 83"/>
                <a:gd name="T15" fmla="*/ 28495462 h 45"/>
                <a:gd name="T16" fmla="*/ 539495658 w 83"/>
                <a:gd name="T17" fmla="*/ 28495462 h 45"/>
                <a:gd name="T18" fmla="*/ 28395103 w 83"/>
                <a:gd name="T19" fmla="*/ 498702669 h 45"/>
                <a:gd name="T20" fmla="*/ 28395103 w 83"/>
                <a:gd name="T21" fmla="*/ 612692066 h 45"/>
                <a:gd name="T22" fmla="*/ 85185310 w 83"/>
                <a:gd name="T23" fmla="*/ 626937910 h 45"/>
                <a:gd name="T24" fmla="*/ 141971748 w 83"/>
                <a:gd name="T25" fmla="*/ 612692066 h 45"/>
                <a:gd name="T26" fmla="*/ 596285864 w 83"/>
                <a:gd name="T27" fmla="*/ 185233714 h 45"/>
                <a:gd name="T28" fmla="*/ 1050599980 w 83"/>
                <a:gd name="T29" fmla="*/ 612692066 h 45"/>
                <a:gd name="T30" fmla="*/ 1149979073 w 83"/>
                <a:gd name="T31" fmla="*/ 612692066 h 45"/>
                <a:gd name="T32" fmla="*/ 1149979073 w 83"/>
                <a:gd name="T33" fmla="*/ 498702669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45"/>
                <a:gd name="T53" fmla="*/ 83 w 83"/>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18"/>
          <p:cNvSpPr>
            <a:spLocks noChangeArrowheads="1"/>
          </p:cNvSpPr>
          <p:nvPr/>
        </p:nvSpPr>
        <p:spPr bwMode="auto">
          <a:xfrm>
            <a:off x="2265704" y="3629001"/>
            <a:ext cx="1231080" cy="37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867" dirty="0">
                <a:solidFill>
                  <a:srgbClr val="FDFDFD"/>
                </a:solidFill>
                <a:latin typeface="Arial" pitchFamily="34" charset="0"/>
                <a:ea typeface="微软雅黑" panose="020B0503020204020204" pitchFamily="34" charset="-122"/>
                <a:sym typeface="Arial" panose="020B0604020202020204" pitchFamily="34" charset="0"/>
              </a:rPr>
              <a:t>PART  03</a:t>
            </a:r>
            <a:endParaRPr lang="zh-CN" altLang="en-US" sz="1867" dirty="0">
              <a:solidFill>
                <a:srgbClr val="FDFDFD"/>
              </a:solidFill>
              <a:latin typeface="Arial" pitchFamily="34" charset="0"/>
              <a:ea typeface="微软雅黑" panose="020B0503020204020204" pitchFamily="34" charset="-122"/>
              <a:sym typeface="Arial" panose="020B0604020202020204" pitchFamily="34" charset="0"/>
            </a:endParaRPr>
          </a:p>
        </p:txBody>
      </p:sp>
      <p:sp>
        <p:nvSpPr>
          <p:cNvPr id="7" name="文本框 8"/>
          <p:cNvSpPr>
            <a:spLocks noChangeArrowheads="1"/>
          </p:cNvSpPr>
          <p:nvPr/>
        </p:nvSpPr>
        <p:spPr bwMode="auto">
          <a:xfrm>
            <a:off x="5404975" y="2735155"/>
            <a:ext cx="4342340" cy="93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5467" b="1" spc="800" dirty="0">
                <a:solidFill>
                  <a:srgbClr val="FDFDFD"/>
                </a:solidFill>
                <a:latin typeface="Arial" panose="020B0604020202020204" pitchFamily="34" charset="0"/>
                <a:ea typeface="微软雅黑" panose="020B0503020204020204" pitchFamily="34" charset="-122"/>
                <a:sym typeface="Arial" panose="020B0604020202020204" pitchFamily="34" charset="0"/>
              </a:rPr>
              <a:t>最优解法</a:t>
            </a:r>
          </a:p>
        </p:txBody>
      </p:sp>
      <p:sp>
        <p:nvSpPr>
          <p:cNvPr id="9" name="直接连接符 4"/>
          <p:cNvSpPr>
            <a:spLocks noChangeShapeType="1"/>
          </p:cNvSpPr>
          <p:nvPr/>
        </p:nvSpPr>
        <p:spPr bwMode="auto">
          <a:xfrm>
            <a:off x="6052222" y="3726776"/>
            <a:ext cx="3047845" cy="0"/>
          </a:xfrm>
          <a:prstGeom prst="line">
            <a:avLst/>
          </a:prstGeom>
          <a:noFill/>
          <a:ln w="19050">
            <a:solidFill>
              <a:srgbClr val="A5A5A5"/>
            </a:solidFill>
            <a:bevel/>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28" name="组合 27"/>
          <p:cNvGrpSpPr/>
          <p:nvPr/>
        </p:nvGrpSpPr>
        <p:grpSpPr>
          <a:xfrm>
            <a:off x="1800189" y="2272527"/>
            <a:ext cx="2102296" cy="2104693"/>
            <a:chOff x="11799888" y="1800225"/>
            <a:chExt cx="2782888" cy="2786063"/>
          </a:xfrm>
        </p:grpSpPr>
        <p:sp>
          <p:nvSpPr>
            <p:cNvPr id="29" name="Freeform 77"/>
            <p:cNvSpPr>
              <a:spLocks/>
            </p:cNvSpPr>
            <p:nvPr/>
          </p:nvSpPr>
          <p:spPr bwMode="auto">
            <a:xfrm>
              <a:off x="12085638" y="2411413"/>
              <a:ext cx="344488" cy="1211263"/>
            </a:xfrm>
            <a:custGeom>
              <a:avLst/>
              <a:gdLst>
                <a:gd name="T0" fmla="*/ 86 w 92"/>
                <a:gd name="T1" fmla="*/ 0 h 323"/>
                <a:gd name="T2" fmla="*/ 23 w 92"/>
                <a:gd name="T3" fmla="*/ 93 h 323"/>
                <a:gd name="T4" fmla="*/ 0 w 92"/>
                <a:gd name="T5" fmla="*/ 208 h 323"/>
                <a:gd name="T6" fmla="*/ 23 w 92"/>
                <a:gd name="T7" fmla="*/ 323 h 323"/>
                <a:gd name="T8" fmla="*/ 31 w 92"/>
                <a:gd name="T9" fmla="*/ 320 h 323"/>
                <a:gd name="T10" fmla="*/ 8 w 92"/>
                <a:gd name="T11" fmla="*/ 208 h 323"/>
                <a:gd name="T12" fmla="*/ 31 w 92"/>
                <a:gd name="T13" fmla="*/ 97 h 323"/>
                <a:gd name="T14" fmla="*/ 92 w 92"/>
                <a:gd name="T15" fmla="*/ 6 h 323"/>
                <a:gd name="T16" fmla="*/ 86 w 92"/>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23">
                  <a:moveTo>
                    <a:pt x="86" y="0"/>
                  </a:moveTo>
                  <a:cubicBezTo>
                    <a:pt x="59" y="27"/>
                    <a:pt x="38" y="58"/>
                    <a:pt x="23" y="93"/>
                  </a:cubicBezTo>
                  <a:cubicBezTo>
                    <a:pt x="8" y="130"/>
                    <a:pt x="0" y="168"/>
                    <a:pt x="0" y="208"/>
                  </a:cubicBezTo>
                  <a:cubicBezTo>
                    <a:pt x="0" y="248"/>
                    <a:pt x="8" y="287"/>
                    <a:pt x="23" y="323"/>
                  </a:cubicBezTo>
                  <a:cubicBezTo>
                    <a:pt x="31" y="320"/>
                    <a:pt x="31" y="320"/>
                    <a:pt x="31" y="320"/>
                  </a:cubicBezTo>
                  <a:cubicBezTo>
                    <a:pt x="16" y="285"/>
                    <a:pt x="8" y="247"/>
                    <a:pt x="8" y="208"/>
                  </a:cubicBezTo>
                  <a:cubicBezTo>
                    <a:pt x="8" y="170"/>
                    <a:pt x="16" y="132"/>
                    <a:pt x="31" y="97"/>
                  </a:cubicBezTo>
                  <a:cubicBezTo>
                    <a:pt x="45" y="63"/>
                    <a:pt x="66" y="32"/>
                    <a:pt x="92" y="6"/>
                  </a:cubicBezTo>
                  <a:lnTo>
                    <a:pt x="8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78"/>
            <p:cNvSpPr>
              <a:spLocks/>
            </p:cNvSpPr>
            <p:nvPr/>
          </p:nvSpPr>
          <p:spPr bwMode="auto">
            <a:xfrm>
              <a:off x="12407901" y="3952875"/>
              <a:ext cx="1214438" cy="344488"/>
            </a:xfrm>
            <a:custGeom>
              <a:avLst/>
              <a:gdLst>
                <a:gd name="T0" fmla="*/ 209 w 324"/>
                <a:gd name="T1" fmla="*/ 84 h 92"/>
                <a:gd name="T2" fmla="*/ 97 w 324"/>
                <a:gd name="T3" fmla="*/ 62 h 92"/>
                <a:gd name="T4" fmla="*/ 6 w 324"/>
                <a:gd name="T5" fmla="*/ 0 h 92"/>
                <a:gd name="T6" fmla="*/ 0 w 324"/>
                <a:gd name="T7" fmla="*/ 6 h 92"/>
                <a:gd name="T8" fmla="*/ 94 w 324"/>
                <a:gd name="T9" fmla="*/ 69 h 92"/>
                <a:gd name="T10" fmla="*/ 209 w 324"/>
                <a:gd name="T11" fmla="*/ 92 h 92"/>
                <a:gd name="T12" fmla="*/ 324 w 324"/>
                <a:gd name="T13" fmla="*/ 69 h 92"/>
                <a:gd name="T14" fmla="*/ 321 w 324"/>
                <a:gd name="T15" fmla="*/ 62 h 92"/>
                <a:gd name="T16" fmla="*/ 209 w 324"/>
                <a:gd name="T1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92">
                  <a:moveTo>
                    <a:pt x="209" y="84"/>
                  </a:moveTo>
                  <a:cubicBezTo>
                    <a:pt x="170" y="84"/>
                    <a:pt x="133" y="77"/>
                    <a:pt x="97" y="62"/>
                  </a:cubicBezTo>
                  <a:cubicBezTo>
                    <a:pt x="63" y="47"/>
                    <a:pt x="33" y="26"/>
                    <a:pt x="6" y="0"/>
                  </a:cubicBezTo>
                  <a:cubicBezTo>
                    <a:pt x="0" y="6"/>
                    <a:pt x="0" y="6"/>
                    <a:pt x="0" y="6"/>
                  </a:cubicBezTo>
                  <a:cubicBezTo>
                    <a:pt x="28" y="33"/>
                    <a:pt x="59" y="54"/>
                    <a:pt x="94" y="69"/>
                  </a:cubicBezTo>
                  <a:cubicBezTo>
                    <a:pt x="131" y="85"/>
                    <a:pt x="169" y="92"/>
                    <a:pt x="209" y="92"/>
                  </a:cubicBezTo>
                  <a:cubicBezTo>
                    <a:pt x="249" y="92"/>
                    <a:pt x="288" y="85"/>
                    <a:pt x="324" y="69"/>
                  </a:cubicBezTo>
                  <a:cubicBezTo>
                    <a:pt x="321" y="62"/>
                    <a:pt x="321" y="62"/>
                    <a:pt x="321" y="62"/>
                  </a:cubicBezTo>
                  <a:cubicBezTo>
                    <a:pt x="285" y="77"/>
                    <a:pt x="248" y="84"/>
                    <a:pt x="209" y="84"/>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79"/>
            <p:cNvSpPr>
              <a:spLocks/>
            </p:cNvSpPr>
            <p:nvPr/>
          </p:nvSpPr>
          <p:spPr bwMode="auto">
            <a:xfrm>
              <a:off x="12760326" y="2085975"/>
              <a:ext cx="1536700" cy="1889125"/>
            </a:xfrm>
            <a:custGeom>
              <a:avLst/>
              <a:gdLst>
                <a:gd name="T0" fmla="*/ 387 w 410"/>
                <a:gd name="T1" fmla="*/ 180 h 504"/>
                <a:gd name="T2" fmla="*/ 324 w 410"/>
                <a:gd name="T3" fmla="*/ 87 h 504"/>
                <a:gd name="T4" fmla="*/ 230 w 410"/>
                <a:gd name="T5" fmla="*/ 23 h 504"/>
                <a:gd name="T6" fmla="*/ 115 w 410"/>
                <a:gd name="T7" fmla="*/ 0 h 504"/>
                <a:gd name="T8" fmla="*/ 0 w 410"/>
                <a:gd name="T9" fmla="*/ 23 h 504"/>
                <a:gd name="T10" fmla="*/ 3 w 410"/>
                <a:gd name="T11" fmla="*/ 31 h 504"/>
                <a:gd name="T12" fmla="*/ 115 w 410"/>
                <a:gd name="T13" fmla="*/ 9 h 504"/>
                <a:gd name="T14" fmla="*/ 227 w 410"/>
                <a:gd name="T15" fmla="*/ 31 h 504"/>
                <a:gd name="T16" fmla="*/ 318 w 410"/>
                <a:gd name="T17" fmla="*/ 93 h 504"/>
                <a:gd name="T18" fmla="*/ 379 w 410"/>
                <a:gd name="T19" fmla="*/ 184 h 504"/>
                <a:gd name="T20" fmla="*/ 402 w 410"/>
                <a:gd name="T21" fmla="*/ 295 h 504"/>
                <a:gd name="T22" fmla="*/ 379 w 410"/>
                <a:gd name="T23" fmla="*/ 407 h 504"/>
                <a:gd name="T24" fmla="*/ 318 w 410"/>
                <a:gd name="T25" fmla="*/ 498 h 504"/>
                <a:gd name="T26" fmla="*/ 324 w 410"/>
                <a:gd name="T27" fmla="*/ 504 h 504"/>
                <a:gd name="T28" fmla="*/ 387 w 410"/>
                <a:gd name="T29" fmla="*/ 410 h 504"/>
                <a:gd name="T30" fmla="*/ 410 w 410"/>
                <a:gd name="T31" fmla="*/ 295 h 504"/>
                <a:gd name="T32" fmla="*/ 387 w 410"/>
                <a:gd name="T33" fmla="*/ 18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504">
                  <a:moveTo>
                    <a:pt x="387" y="180"/>
                  </a:moveTo>
                  <a:cubicBezTo>
                    <a:pt x="372" y="145"/>
                    <a:pt x="351" y="114"/>
                    <a:pt x="324" y="87"/>
                  </a:cubicBezTo>
                  <a:cubicBezTo>
                    <a:pt x="297" y="60"/>
                    <a:pt x="265" y="38"/>
                    <a:pt x="230" y="23"/>
                  </a:cubicBezTo>
                  <a:cubicBezTo>
                    <a:pt x="194" y="8"/>
                    <a:pt x="155" y="0"/>
                    <a:pt x="115" y="0"/>
                  </a:cubicBezTo>
                  <a:cubicBezTo>
                    <a:pt x="75" y="0"/>
                    <a:pt x="37" y="8"/>
                    <a:pt x="0" y="23"/>
                  </a:cubicBezTo>
                  <a:cubicBezTo>
                    <a:pt x="3" y="31"/>
                    <a:pt x="3" y="31"/>
                    <a:pt x="3" y="31"/>
                  </a:cubicBezTo>
                  <a:cubicBezTo>
                    <a:pt x="39" y="16"/>
                    <a:pt x="76" y="9"/>
                    <a:pt x="115" y="9"/>
                  </a:cubicBezTo>
                  <a:cubicBezTo>
                    <a:pt x="154" y="9"/>
                    <a:pt x="191" y="16"/>
                    <a:pt x="227" y="31"/>
                  </a:cubicBezTo>
                  <a:cubicBezTo>
                    <a:pt x="261" y="46"/>
                    <a:pt x="292" y="66"/>
                    <a:pt x="318" y="93"/>
                  </a:cubicBezTo>
                  <a:cubicBezTo>
                    <a:pt x="344" y="119"/>
                    <a:pt x="365" y="150"/>
                    <a:pt x="379" y="184"/>
                  </a:cubicBezTo>
                  <a:cubicBezTo>
                    <a:pt x="394" y="219"/>
                    <a:pt x="402" y="257"/>
                    <a:pt x="402" y="295"/>
                  </a:cubicBezTo>
                  <a:cubicBezTo>
                    <a:pt x="402" y="334"/>
                    <a:pt x="394" y="372"/>
                    <a:pt x="379" y="407"/>
                  </a:cubicBezTo>
                  <a:cubicBezTo>
                    <a:pt x="365" y="441"/>
                    <a:pt x="344" y="472"/>
                    <a:pt x="318" y="498"/>
                  </a:cubicBezTo>
                  <a:cubicBezTo>
                    <a:pt x="324" y="504"/>
                    <a:pt x="324" y="504"/>
                    <a:pt x="324" y="504"/>
                  </a:cubicBezTo>
                  <a:cubicBezTo>
                    <a:pt x="351" y="477"/>
                    <a:pt x="372" y="445"/>
                    <a:pt x="387" y="410"/>
                  </a:cubicBezTo>
                  <a:cubicBezTo>
                    <a:pt x="402" y="374"/>
                    <a:pt x="410" y="335"/>
                    <a:pt x="410" y="295"/>
                  </a:cubicBezTo>
                  <a:cubicBezTo>
                    <a:pt x="410" y="255"/>
                    <a:pt x="402" y="217"/>
                    <a:pt x="387" y="18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80"/>
            <p:cNvSpPr>
              <a:spLocks noEditPoints="1"/>
            </p:cNvSpPr>
            <p:nvPr/>
          </p:nvSpPr>
          <p:spPr bwMode="auto">
            <a:xfrm>
              <a:off x="11799888" y="1800225"/>
              <a:ext cx="2782888" cy="2786063"/>
            </a:xfrm>
            <a:custGeom>
              <a:avLst/>
              <a:gdLst>
                <a:gd name="T0" fmla="*/ 371 w 742"/>
                <a:gd name="T1" fmla="*/ 0 h 743"/>
                <a:gd name="T2" fmla="*/ 0 w 742"/>
                <a:gd name="T3" fmla="*/ 371 h 743"/>
                <a:gd name="T4" fmla="*/ 371 w 742"/>
                <a:gd name="T5" fmla="*/ 743 h 743"/>
                <a:gd name="T6" fmla="*/ 742 w 742"/>
                <a:gd name="T7" fmla="*/ 371 h 743"/>
                <a:gd name="T8" fmla="*/ 371 w 742"/>
                <a:gd name="T9" fmla="*/ 0 h 743"/>
                <a:gd name="T10" fmla="*/ 371 w 742"/>
                <a:gd name="T11" fmla="*/ 705 h 743"/>
                <a:gd name="T12" fmla="*/ 37 w 742"/>
                <a:gd name="T13" fmla="*/ 371 h 743"/>
                <a:gd name="T14" fmla="*/ 371 w 742"/>
                <a:gd name="T15" fmla="*/ 37 h 743"/>
                <a:gd name="T16" fmla="*/ 705 w 742"/>
                <a:gd name="T17" fmla="*/ 371 h 743"/>
                <a:gd name="T18" fmla="*/ 371 w 742"/>
                <a:gd name="T19" fmla="*/ 70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2" h="743">
                  <a:moveTo>
                    <a:pt x="371" y="0"/>
                  </a:moveTo>
                  <a:cubicBezTo>
                    <a:pt x="166" y="0"/>
                    <a:pt x="0" y="167"/>
                    <a:pt x="0" y="371"/>
                  </a:cubicBezTo>
                  <a:cubicBezTo>
                    <a:pt x="0" y="576"/>
                    <a:pt x="166" y="743"/>
                    <a:pt x="371" y="743"/>
                  </a:cubicBezTo>
                  <a:cubicBezTo>
                    <a:pt x="576" y="743"/>
                    <a:pt x="742" y="576"/>
                    <a:pt x="742" y="371"/>
                  </a:cubicBezTo>
                  <a:cubicBezTo>
                    <a:pt x="742" y="167"/>
                    <a:pt x="576" y="0"/>
                    <a:pt x="371" y="0"/>
                  </a:cubicBezTo>
                  <a:close/>
                  <a:moveTo>
                    <a:pt x="371" y="705"/>
                  </a:moveTo>
                  <a:cubicBezTo>
                    <a:pt x="187" y="705"/>
                    <a:pt x="37" y="555"/>
                    <a:pt x="37" y="371"/>
                  </a:cubicBezTo>
                  <a:cubicBezTo>
                    <a:pt x="37" y="187"/>
                    <a:pt x="187" y="37"/>
                    <a:pt x="371" y="37"/>
                  </a:cubicBezTo>
                  <a:cubicBezTo>
                    <a:pt x="555" y="37"/>
                    <a:pt x="705" y="187"/>
                    <a:pt x="705" y="371"/>
                  </a:cubicBezTo>
                  <a:cubicBezTo>
                    <a:pt x="705" y="555"/>
                    <a:pt x="555" y="705"/>
                    <a:pt x="371" y="705"/>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3" name="组合 32"/>
          <p:cNvGrpSpPr/>
          <p:nvPr/>
        </p:nvGrpSpPr>
        <p:grpSpPr>
          <a:xfrm>
            <a:off x="1404253" y="1533888"/>
            <a:ext cx="3275171" cy="3571387"/>
            <a:chOff x="11166476" y="825500"/>
            <a:chExt cx="4335463" cy="4727576"/>
          </a:xfrm>
        </p:grpSpPr>
        <p:sp>
          <p:nvSpPr>
            <p:cNvPr id="34" name="Freeform 81"/>
            <p:cNvSpPr>
              <a:spLocks/>
            </p:cNvSpPr>
            <p:nvPr/>
          </p:nvSpPr>
          <p:spPr bwMode="auto">
            <a:xfrm>
              <a:off x="11166476" y="3963988"/>
              <a:ext cx="2860675" cy="1589088"/>
            </a:xfrm>
            <a:custGeom>
              <a:avLst/>
              <a:gdLst>
                <a:gd name="T0" fmla="*/ 540 w 763"/>
                <a:gd name="T1" fmla="*/ 416 h 424"/>
                <a:gd name="T2" fmla="*/ 493 w 763"/>
                <a:gd name="T3" fmla="*/ 393 h 424"/>
                <a:gd name="T4" fmla="*/ 487 w 763"/>
                <a:gd name="T5" fmla="*/ 414 h 424"/>
                <a:gd name="T6" fmla="*/ 481 w 763"/>
                <a:gd name="T7" fmla="*/ 392 h 424"/>
                <a:gd name="T8" fmla="*/ 475 w 763"/>
                <a:gd name="T9" fmla="*/ 413 h 424"/>
                <a:gd name="T10" fmla="*/ 469 w 763"/>
                <a:gd name="T11" fmla="*/ 391 h 424"/>
                <a:gd name="T12" fmla="*/ 462 w 763"/>
                <a:gd name="T13" fmla="*/ 411 h 424"/>
                <a:gd name="T14" fmla="*/ 457 w 763"/>
                <a:gd name="T15" fmla="*/ 389 h 424"/>
                <a:gd name="T16" fmla="*/ 450 w 763"/>
                <a:gd name="T17" fmla="*/ 410 h 424"/>
                <a:gd name="T18" fmla="*/ 445 w 763"/>
                <a:gd name="T19" fmla="*/ 387 h 424"/>
                <a:gd name="T20" fmla="*/ 437 w 763"/>
                <a:gd name="T21" fmla="*/ 408 h 424"/>
                <a:gd name="T22" fmla="*/ 433 w 763"/>
                <a:gd name="T23" fmla="*/ 385 h 424"/>
                <a:gd name="T24" fmla="*/ 425 w 763"/>
                <a:gd name="T25" fmla="*/ 405 h 424"/>
                <a:gd name="T26" fmla="*/ 421 w 763"/>
                <a:gd name="T27" fmla="*/ 383 h 424"/>
                <a:gd name="T28" fmla="*/ 412 w 763"/>
                <a:gd name="T29" fmla="*/ 403 h 424"/>
                <a:gd name="T30" fmla="*/ 409 w 763"/>
                <a:gd name="T31" fmla="*/ 380 h 424"/>
                <a:gd name="T32" fmla="*/ 400 w 763"/>
                <a:gd name="T33" fmla="*/ 400 h 424"/>
                <a:gd name="T34" fmla="*/ 397 w 763"/>
                <a:gd name="T35" fmla="*/ 378 h 424"/>
                <a:gd name="T36" fmla="*/ 388 w 763"/>
                <a:gd name="T37" fmla="*/ 397 h 424"/>
                <a:gd name="T38" fmla="*/ 385 w 763"/>
                <a:gd name="T39" fmla="*/ 375 h 424"/>
                <a:gd name="T40" fmla="*/ 375 w 763"/>
                <a:gd name="T41" fmla="*/ 394 h 424"/>
                <a:gd name="T42" fmla="*/ 373 w 763"/>
                <a:gd name="T43" fmla="*/ 371 h 424"/>
                <a:gd name="T44" fmla="*/ 363 w 763"/>
                <a:gd name="T45" fmla="*/ 391 h 424"/>
                <a:gd name="T46" fmla="*/ 361 w 763"/>
                <a:gd name="T47" fmla="*/ 368 h 424"/>
                <a:gd name="T48" fmla="*/ 351 w 763"/>
                <a:gd name="T49" fmla="*/ 387 h 424"/>
                <a:gd name="T50" fmla="*/ 350 w 763"/>
                <a:gd name="T51" fmla="*/ 364 h 424"/>
                <a:gd name="T52" fmla="*/ 339 w 763"/>
                <a:gd name="T53" fmla="*/ 383 h 424"/>
                <a:gd name="T54" fmla="*/ 338 w 763"/>
                <a:gd name="T55" fmla="*/ 360 h 424"/>
                <a:gd name="T56" fmla="*/ 327 w 763"/>
                <a:gd name="T57" fmla="*/ 379 h 424"/>
                <a:gd name="T58" fmla="*/ 327 w 763"/>
                <a:gd name="T59" fmla="*/ 356 h 424"/>
                <a:gd name="T60" fmla="*/ 315 w 763"/>
                <a:gd name="T61" fmla="*/ 375 h 424"/>
                <a:gd name="T62" fmla="*/ 316 w 763"/>
                <a:gd name="T63" fmla="*/ 351 h 424"/>
                <a:gd name="T64" fmla="*/ 304 w 763"/>
                <a:gd name="T65" fmla="*/ 370 h 424"/>
                <a:gd name="T66" fmla="*/ 304 w 763"/>
                <a:gd name="T67" fmla="*/ 347 h 424"/>
                <a:gd name="T68" fmla="*/ 292 w 763"/>
                <a:gd name="T69" fmla="*/ 365 h 424"/>
                <a:gd name="T70" fmla="*/ 293 w 763"/>
                <a:gd name="T71" fmla="*/ 342 h 424"/>
                <a:gd name="T72" fmla="*/ 280 w 763"/>
                <a:gd name="T73" fmla="*/ 360 h 424"/>
                <a:gd name="T74" fmla="*/ 282 w 763"/>
                <a:gd name="T75" fmla="*/ 337 h 424"/>
                <a:gd name="T76" fmla="*/ 269 w 763"/>
                <a:gd name="T77" fmla="*/ 355 h 424"/>
                <a:gd name="T78" fmla="*/ 271 w 763"/>
                <a:gd name="T79" fmla="*/ 331 h 424"/>
                <a:gd name="T80" fmla="*/ 258 w 763"/>
                <a:gd name="T81" fmla="*/ 349 h 424"/>
                <a:gd name="T82" fmla="*/ 260 w 763"/>
                <a:gd name="T83" fmla="*/ 326 h 424"/>
                <a:gd name="T84" fmla="*/ 246 w 763"/>
                <a:gd name="T85" fmla="*/ 343 h 424"/>
                <a:gd name="T86" fmla="*/ 250 w 763"/>
                <a:gd name="T87" fmla="*/ 320 h 424"/>
                <a:gd name="T88" fmla="*/ 235 w 763"/>
                <a:gd name="T89" fmla="*/ 337 h 424"/>
                <a:gd name="T90" fmla="*/ 239 w 763"/>
                <a:gd name="T91" fmla="*/ 314 h 424"/>
                <a:gd name="T92" fmla="*/ 224 w 763"/>
                <a:gd name="T93" fmla="*/ 331 h 424"/>
                <a:gd name="T94" fmla="*/ 228 w 763"/>
                <a:gd name="T95" fmla="*/ 308 h 424"/>
                <a:gd name="T96" fmla="*/ 214 w 763"/>
                <a:gd name="T97" fmla="*/ 324 h 424"/>
                <a:gd name="T98" fmla="*/ 218 w 763"/>
                <a:gd name="T99" fmla="*/ 301 h 424"/>
                <a:gd name="T100" fmla="*/ 203 w 763"/>
                <a:gd name="T101" fmla="*/ 317 h 424"/>
                <a:gd name="T102" fmla="*/ 208 w 763"/>
                <a:gd name="T103" fmla="*/ 295 h 424"/>
                <a:gd name="T104" fmla="*/ 192 w 763"/>
                <a:gd name="T105" fmla="*/ 310 h 424"/>
                <a:gd name="T106" fmla="*/ 198 w 763"/>
                <a:gd name="T107" fmla="*/ 288 h 424"/>
                <a:gd name="T108" fmla="*/ 182 w 763"/>
                <a:gd name="T109" fmla="*/ 303 h 424"/>
                <a:gd name="T110" fmla="*/ 188 w 763"/>
                <a:gd name="T111" fmla="*/ 281 h 424"/>
                <a:gd name="T112" fmla="*/ 172 w 763"/>
                <a:gd name="T113" fmla="*/ 296 h 424"/>
                <a:gd name="T114" fmla="*/ 25 w 763"/>
                <a:gd name="T115" fmla="*/ 1 h 424"/>
                <a:gd name="T116" fmla="*/ 0 w 763"/>
                <a:gd name="T117" fmla="*/ 119 h 424"/>
                <a:gd name="T118" fmla="*/ 226 w 763"/>
                <a:gd name="T119" fmla="*/ 341 h 424"/>
                <a:gd name="T120" fmla="*/ 663 w 763"/>
                <a:gd name="T121" fmla="*/ 412 h 424"/>
                <a:gd name="T122" fmla="*/ 763 w 763"/>
                <a:gd name="T123" fmla="*/ 311 h 424"/>
                <a:gd name="T124" fmla="*/ 660 w 763"/>
                <a:gd name="T125" fmla="*/ 40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3" h="424">
                  <a:moveTo>
                    <a:pt x="660" y="405"/>
                  </a:moveTo>
                  <a:cubicBezTo>
                    <a:pt x="621" y="412"/>
                    <a:pt x="581" y="416"/>
                    <a:pt x="540" y="416"/>
                  </a:cubicBezTo>
                  <a:cubicBezTo>
                    <a:pt x="524" y="416"/>
                    <a:pt x="507" y="415"/>
                    <a:pt x="491" y="414"/>
                  </a:cubicBezTo>
                  <a:cubicBezTo>
                    <a:pt x="493" y="393"/>
                    <a:pt x="493" y="393"/>
                    <a:pt x="493" y="393"/>
                  </a:cubicBezTo>
                  <a:cubicBezTo>
                    <a:pt x="489" y="393"/>
                    <a:pt x="489" y="393"/>
                    <a:pt x="489" y="393"/>
                  </a:cubicBezTo>
                  <a:cubicBezTo>
                    <a:pt x="487" y="414"/>
                    <a:pt x="487" y="414"/>
                    <a:pt x="487" y="414"/>
                  </a:cubicBezTo>
                  <a:cubicBezTo>
                    <a:pt x="484" y="414"/>
                    <a:pt x="482" y="413"/>
                    <a:pt x="479" y="413"/>
                  </a:cubicBezTo>
                  <a:cubicBezTo>
                    <a:pt x="481" y="392"/>
                    <a:pt x="481" y="392"/>
                    <a:pt x="481" y="392"/>
                  </a:cubicBezTo>
                  <a:cubicBezTo>
                    <a:pt x="477" y="392"/>
                    <a:pt x="477" y="392"/>
                    <a:pt x="477" y="392"/>
                  </a:cubicBezTo>
                  <a:cubicBezTo>
                    <a:pt x="475" y="413"/>
                    <a:pt x="475" y="413"/>
                    <a:pt x="475" y="413"/>
                  </a:cubicBezTo>
                  <a:cubicBezTo>
                    <a:pt x="472" y="412"/>
                    <a:pt x="469" y="412"/>
                    <a:pt x="466" y="412"/>
                  </a:cubicBezTo>
                  <a:cubicBezTo>
                    <a:pt x="469" y="391"/>
                    <a:pt x="469" y="391"/>
                    <a:pt x="469" y="391"/>
                  </a:cubicBezTo>
                  <a:cubicBezTo>
                    <a:pt x="465" y="390"/>
                    <a:pt x="465" y="390"/>
                    <a:pt x="465" y="390"/>
                  </a:cubicBezTo>
                  <a:cubicBezTo>
                    <a:pt x="462" y="411"/>
                    <a:pt x="462" y="411"/>
                    <a:pt x="462" y="411"/>
                  </a:cubicBezTo>
                  <a:cubicBezTo>
                    <a:pt x="459" y="411"/>
                    <a:pt x="456" y="411"/>
                    <a:pt x="454" y="410"/>
                  </a:cubicBezTo>
                  <a:cubicBezTo>
                    <a:pt x="457" y="389"/>
                    <a:pt x="457" y="389"/>
                    <a:pt x="457" y="389"/>
                  </a:cubicBezTo>
                  <a:cubicBezTo>
                    <a:pt x="453" y="389"/>
                    <a:pt x="453" y="389"/>
                    <a:pt x="453" y="389"/>
                  </a:cubicBezTo>
                  <a:cubicBezTo>
                    <a:pt x="450" y="410"/>
                    <a:pt x="450" y="410"/>
                    <a:pt x="450" y="410"/>
                  </a:cubicBezTo>
                  <a:cubicBezTo>
                    <a:pt x="447" y="409"/>
                    <a:pt x="444" y="409"/>
                    <a:pt x="441" y="408"/>
                  </a:cubicBezTo>
                  <a:cubicBezTo>
                    <a:pt x="445" y="387"/>
                    <a:pt x="445" y="387"/>
                    <a:pt x="445" y="387"/>
                  </a:cubicBezTo>
                  <a:cubicBezTo>
                    <a:pt x="441" y="387"/>
                    <a:pt x="441" y="387"/>
                    <a:pt x="441" y="387"/>
                  </a:cubicBezTo>
                  <a:cubicBezTo>
                    <a:pt x="437" y="408"/>
                    <a:pt x="437" y="408"/>
                    <a:pt x="437" y="408"/>
                  </a:cubicBezTo>
                  <a:cubicBezTo>
                    <a:pt x="434" y="407"/>
                    <a:pt x="431" y="407"/>
                    <a:pt x="429" y="406"/>
                  </a:cubicBezTo>
                  <a:cubicBezTo>
                    <a:pt x="433" y="385"/>
                    <a:pt x="433" y="385"/>
                    <a:pt x="433" y="385"/>
                  </a:cubicBezTo>
                  <a:cubicBezTo>
                    <a:pt x="428" y="385"/>
                    <a:pt x="428" y="385"/>
                    <a:pt x="428" y="385"/>
                  </a:cubicBezTo>
                  <a:cubicBezTo>
                    <a:pt x="425" y="405"/>
                    <a:pt x="425" y="405"/>
                    <a:pt x="425" y="405"/>
                  </a:cubicBezTo>
                  <a:cubicBezTo>
                    <a:pt x="422" y="405"/>
                    <a:pt x="419" y="404"/>
                    <a:pt x="416" y="404"/>
                  </a:cubicBezTo>
                  <a:cubicBezTo>
                    <a:pt x="421" y="383"/>
                    <a:pt x="421" y="383"/>
                    <a:pt x="421" y="383"/>
                  </a:cubicBezTo>
                  <a:cubicBezTo>
                    <a:pt x="416" y="382"/>
                    <a:pt x="416" y="382"/>
                    <a:pt x="416" y="382"/>
                  </a:cubicBezTo>
                  <a:cubicBezTo>
                    <a:pt x="412" y="403"/>
                    <a:pt x="412" y="403"/>
                    <a:pt x="412" y="403"/>
                  </a:cubicBezTo>
                  <a:cubicBezTo>
                    <a:pt x="409" y="402"/>
                    <a:pt x="407" y="402"/>
                    <a:pt x="404" y="401"/>
                  </a:cubicBezTo>
                  <a:cubicBezTo>
                    <a:pt x="409" y="380"/>
                    <a:pt x="409" y="380"/>
                    <a:pt x="409" y="380"/>
                  </a:cubicBezTo>
                  <a:cubicBezTo>
                    <a:pt x="405" y="380"/>
                    <a:pt x="405" y="380"/>
                    <a:pt x="405" y="380"/>
                  </a:cubicBezTo>
                  <a:cubicBezTo>
                    <a:pt x="400" y="400"/>
                    <a:pt x="400" y="400"/>
                    <a:pt x="400" y="400"/>
                  </a:cubicBezTo>
                  <a:cubicBezTo>
                    <a:pt x="397" y="400"/>
                    <a:pt x="394" y="399"/>
                    <a:pt x="392" y="398"/>
                  </a:cubicBezTo>
                  <a:cubicBezTo>
                    <a:pt x="397" y="378"/>
                    <a:pt x="397" y="378"/>
                    <a:pt x="397" y="378"/>
                  </a:cubicBezTo>
                  <a:cubicBezTo>
                    <a:pt x="393" y="377"/>
                    <a:pt x="393" y="377"/>
                    <a:pt x="393" y="377"/>
                  </a:cubicBezTo>
                  <a:cubicBezTo>
                    <a:pt x="388" y="397"/>
                    <a:pt x="388" y="397"/>
                    <a:pt x="388" y="397"/>
                  </a:cubicBezTo>
                  <a:cubicBezTo>
                    <a:pt x="385" y="397"/>
                    <a:pt x="382" y="396"/>
                    <a:pt x="379" y="395"/>
                  </a:cubicBezTo>
                  <a:cubicBezTo>
                    <a:pt x="385" y="375"/>
                    <a:pt x="385" y="375"/>
                    <a:pt x="385" y="375"/>
                  </a:cubicBezTo>
                  <a:cubicBezTo>
                    <a:pt x="381" y="374"/>
                    <a:pt x="381" y="374"/>
                    <a:pt x="381" y="374"/>
                  </a:cubicBezTo>
                  <a:cubicBezTo>
                    <a:pt x="375" y="394"/>
                    <a:pt x="375" y="394"/>
                    <a:pt x="375" y="394"/>
                  </a:cubicBezTo>
                  <a:cubicBezTo>
                    <a:pt x="373" y="394"/>
                    <a:pt x="370" y="393"/>
                    <a:pt x="367" y="392"/>
                  </a:cubicBezTo>
                  <a:cubicBezTo>
                    <a:pt x="373" y="371"/>
                    <a:pt x="373" y="371"/>
                    <a:pt x="373" y="371"/>
                  </a:cubicBezTo>
                  <a:cubicBezTo>
                    <a:pt x="369" y="370"/>
                    <a:pt x="369" y="370"/>
                    <a:pt x="369" y="370"/>
                  </a:cubicBezTo>
                  <a:cubicBezTo>
                    <a:pt x="363" y="391"/>
                    <a:pt x="363" y="391"/>
                    <a:pt x="363" y="391"/>
                  </a:cubicBezTo>
                  <a:cubicBezTo>
                    <a:pt x="360" y="390"/>
                    <a:pt x="358" y="389"/>
                    <a:pt x="355" y="388"/>
                  </a:cubicBezTo>
                  <a:cubicBezTo>
                    <a:pt x="361" y="368"/>
                    <a:pt x="361" y="368"/>
                    <a:pt x="361" y="368"/>
                  </a:cubicBezTo>
                  <a:cubicBezTo>
                    <a:pt x="358" y="367"/>
                    <a:pt x="358" y="367"/>
                    <a:pt x="358" y="367"/>
                  </a:cubicBezTo>
                  <a:cubicBezTo>
                    <a:pt x="351" y="387"/>
                    <a:pt x="351" y="387"/>
                    <a:pt x="351" y="387"/>
                  </a:cubicBezTo>
                  <a:cubicBezTo>
                    <a:pt x="348" y="386"/>
                    <a:pt x="346" y="385"/>
                    <a:pt x="343" y="385"/>
                  </a:cubicBezTo>
                  <a:cubicBezTo>
                    <a:pt x="350" y="364"/>
                    <a:pt x="350" y="364"/>
                    <a:pt x="350" y="364"/>
                  </a:cubicBezTo>
                  <a:cubicBezTo>
                    <a:pt x="346" y="363"/>
                    <a:pt x="346" y="363"/>
                    <a:pt x="346" y="363"/>
                  </a:cubicBezTo>
                  <a:cubicBezTo>
                    <a:pt x="339" y="383"/>
                    <a:pt x="339" y="383"/>
                    <a:pt x="339" y="383"/>
                  </a:cubicBezTo>
                  <a:cubicBezTo>
                    <a:pt x="336" y="382"/>
                    <a:pt x="334" y="381"/>
                    <a:pt x="331" y="380"/>
                  </a:cubicBezTo>
                  <a:cubicBezTo>
                    <a:pt x="338" y="360"/>
                    <a:pt x="338" y="360"/>
                    <a:pt x="338" y="360"/>
                  </a:cubicBezTo>
                  <a:cubicBezTo>
                    <a:pt x="334" y="359"/>
                    <a:pt x="334" y="359"/>
                    <a:pt x="334" y="359"/>
                  </a:cubicBezTo>
                  <a:cubicBezTo>
                    <a:pt x="327" y="379"/>
                    <a:pt x="327" y="379"/>
                    <a:pt x="327" y="379"/>
                  </a:cubicBezTo>
                  <a:cubicBezTo>
                    <a:pt x="324" y="378"/>
                    <a:pt x="322" y="377"/>
                    <a:pt x="319" y="376"/>
                  </a:cubicBezTo>
                  <a:cubicBezTo>
                    <a:pt x="327" y="356"/>
                    <a:pt x="327" y="356"/>
                    <a:pt x="327" y="356"/>
                  </a:cubicBezTo>
                  <a:cubicBezTo>
                    <a:pt x="323" y="354"/>
                    <a:pt x="323" y="354"/>
                    <a:pt x="323" y="354"/>
                  </a:cubicBezTo>
                  <a:cubicBezTo>
                    <a:pt x="315" y="375"/>
                    <a:pt x="315" y="375"/>
                    <a:pt x="315" y="375"/>
                  </a:cubicBezTo>
                  <a:cubicBezTo>
                    <a:pt x="313" y="374"/>
                    <a:pt x="310" y="373"/>
                    <a:pt x="307" y="372"/>
                  </a:cubicBezTo>
                  <a:cubicBezTo>
                    <a:pt x="316" y="351"/>
                    <a:pt x="316" y="351"/>
                    <a:pt x="316" y="351"/>
                  </a:cubicBezTo>
                  <a:cubicBezTo>
                    <a:pt x="312" y="350"/>
                    <a:pt x="312" y="350"/>
                    <a:pt x="312" y="350"/>
                  </a:cubicBezTo>
                  <a:cubicBezTo>
                    <a:pt x="304" y="370"/>
                    <a:pt x="304" y="370"/>
                    <a:pt x="304" y="370"/>
                  </a:cubicBezTo>
                  <a:cubicBezTo>
                    <a:pt x="301" y="369"/>
                    <a:pt x="298" y="368"/>
                    <a:pt x="296" y="367"/>
                  </a:cubicBezTo>
                  <a:cubicBezTo>
                    <a:pt x="304" y="347"/>
                    <a:pt x="304" y="347"/>
                    <a:pt x="304" y="347"/>
                  </a:cubicBezTo>
                  <a:cubicBezTo>
                    <a:pt x="301" y="345"/>
                    <a:pt x="301" y="345"/>
                    <a:pt x="301" y="345"/>
                  </a:cubicBezTo>
                  <a:cubicBezTo>
                    <a:pt x="292" y="365"/>
                    <a:pt x="292" y="365"/>
                    <a:pt x="292" y="365"/>
                  </a:cubicBezTo>
                  <a:cubicBezTo>
                    <a:pt x="289" y="364"/>
                    <a:pt x="287" y="363"/>
                    <a:pt x="284" y="362"/>
                  </a:cubicBezTo>
                  <a:cubicBezTo>
                    <a:pt x="293" y="342"/>
                    <a:pt x="293" y="342"/>
                    <a:pt x="293" y="342"/>
                  </a:cubicBezTo>
                  <a:cubicBezTo>
                    <a:pt x="289" y="340"/>
                    <a:pt x="289" y="340"/>
                    <a:pt x="289" y="340"/>
                  </a:cubicBezTo>
                  <a:cubicBezTo>
                    <a:pt x="280" y="360"/>
                    <a:pt x="280" y="360"/>
                    <a:pt x="280" y="360"/>
                  </a:cubicBezTo>
                  <a:cubicBezTo>
                    <a:pt x="278" y="359"/>
                    <a:pt x="275" y="358"/>
                    <a:pt x="273" y="356"/>
                  </a:cubicBezTo>
                  <a:cubicBezTo>
                    <a:pt x="282" y="337"/>
                    <a:pt x="282" y="337"/>
                    <a:pt x="282" y="337"/>
                  </a:cubicBezTo>
                  <a:cubicBezTo>
                    <a:pt x="278" y="335"/>
                    <a:pt x="278" y="335"/>
                    <a:pt x="278" y="335"/>
                  </a:cubicBezTo>
                  <a:cubicBezTo>
                    <a:pt x="269" y="355"/>
                    <a:pt x="269" y="355"/>
                    <a:pt x="269" y="355"/>
                  </a:cubicBezTo>
                  <a:cubicBezTo>
                    <a:pt x="266" y="353"/>
                    <a:pt x="264" y="352"/>
                    <a:pt x="261" y="351"/>
                  </a:cubicBezTo>
                  <a:cubicBezTo>
                    <a:pt x="271" y="331"/>
                    <a:pt x="271" y="331"/>
                    <a:pt x="271" y="331"/>
                  </a:cubicBezTo>
                  <a:cubicBezTo>
                    <a:pt x="267" y="330"/>
                    <a:pt x="267" y="330"/>
                    <a:pt x="267" y="330"/>
                  </a:cubicBezTo>
                  <a:cubicBezTo>
                    <a:pt x="258" y="349"/>
                    <a:pt x="258" y="349"/>
                    <a:pt x="258" y="349"/>
                  </a:cubicBezTo>
                  <a:cubicBezTo>
                    <a:pt x="255" y="348"/>
                    <a:pt x="253" y="346"/>
                    <a:pt x="250" y="345"/>
                  </a:cubicBezTo>
                  <a:cubicBezTo>
                    <a:pt x="260" y="326"/>
                    <a:pt x="260" y="326"/>
                    <a:pt x="260" y="326"/>
                  </a:cubicBezTo>
                  <a:cubicBezTo>
                    <a:pt x="257" y="324"/>
                    <a:pt x="257" y="324"/>
                    <a:pt x="257" y="324"/>
                  </a:cubicBezTo>
                  <a:cubicBezTo>
                    <a:pt x="246" y="343"/>
                    <a:pt x="246" y="343"/>
                    <a:pt x="246" y="343"/>
                  </a:cubicBezTo>
                  <a:cubicBezTo>
                    <a:pt x="244" y="342"/>
                    <a:pt x="241" y="340"/>
                    <a:pt x="239" y="339"/>
                  </a:cubicBezTo>
                  <a:cubicBezTo>
                    <a:pt x="250" y="320"/>
                    <a:pt x="250" y="320"/>
                    <a:pt x="250" y="320"/>
                  </a:cubicBezTo>
                  <a:cubicBezTo>
                    <a:pt x="246" y="318"/>
                    <a:pt x="246" y="318"/>
                    <a:pt x="246" y="318"/>
                  </a:cubicBezTo>
                  <a:cubicBezTo>
                    <a:pt x="235" y="337"/>
                    <a:pt x="235" y="337"/>
                    <a:pt x="235" y="337"/>
                  </a:cubicBezTo>
                  <a:cubicBezTo>
                    <a:pt x="233" y="336"/>
                    <a:pt x="230" y="334"/>
                    <a:pt x="228" y="333"/>
                  </a:cubicBezTo>
                  <a:cubicBezTo>
                    <a:pt x="239" y="314"/>
                    <a:pt x="239" y="314"/>
                    <a:pt x="239" y="314"/>
                  </a:cubicBezTo>
                  <a:cubicBezTo>
                    <a:pt x="235" y="312"/>
                    <a:pt x="235" y="312"/>
                    <a:pt x="235" y="312"/>
                  </a:cubicBezTo>
                  <a:cubicBezTo>
                    <a:pt x="224" y="331"/>
                    <a:pt x="224" y="331"/>
                    <a:pt x="224" y="331"/>
                  </a:cubicBezTo>
                  <a:cubicBezTo>
                    <a:pt x="222" y="329"/>
                    <a:pt x="220" y="328"/>
                    <a:pt x="217" y="326"/>
                  </a:cubicBezTo>
                  <a:cubicBezTo>
                    <a:pt x="228" y="308"/>
                    <a:pt x="228" y="308"/>
                    <a:pt x="228" y="308"/>
                  </a:cubicBezTo>
                  <a:cubicBezTo>
                    <a:pt x="225" y="306"/>
                    <a:pt x="225" y="306"/>
                    <a:pt x="225" y="306"/>
                  </a:cubicBezTo>
                  <a:cubicBezTo>
                    <a:pt x="214" y="324"/>
                    <a:pt x="214" y="324"/>
                    <a:pt x="214" y="324"/>
                  </a:cubicBezTo>
                  <a:cubicBezTo>
                    <a:pt x="211" y="323"/>
                    <a:pt x="209" y="321"/>
                    <a:pt x="206" y="320"/>
                  </a:cubicBezTo>
                  <a:cubicBezTo>
                    <a:pt x="218" y="301"/>
                    <a:pt x="218" y="301"/>
                    <a:pt x="218" y="301"/>
                  </a:cubicBezTo>
                  <a:cubicBezTo>
                    <a:pt x="215" y="299"/>
                    <a:pt x="215" y="299"/>
                    <a:pt x="215" y="299"/>
                  </a:cubicBezTo>
                  <a:cubicBezTo>
                    <a:pt x="203" y="317"/>
                    <a:pt x="203" y="317"/>
                    <a:pt x="203" y="317"/>
                  </a:cubicBezTo>
                  <a:cubicBezTo>
                    <a:pt x="200" y="316"/>
                    <a:pt x="198" y="314"/>
                    <a:pt x="196" y="313"/>
                  </a:cubicBezTo>
                  <a:cubicBezTo>
                    <a:pt x="208" y="295"/>
                    <a:pt x="208" y="295"/>
                    <a:pt x="208" y="295"/>
                  </a:cubicBezTo>
                  <a:cubicBezTo>
                    <a:pt x="205" y="292"/>
                    <a:pt x="205" y="292"/>
                    <a:pt x="205" y="292"/>
                  </a:cubicBezTo>
                  <a:cubicBezTo>
                    <a:pt x="192" y="310"/>
                    <a:pt x="192" y="310"/>
                    <a:pt x="192" y="310"/>
                  </a:cubicBezTo>
                  <a:cubicBezTo>
                    <a:pt x="190" y="309"/>
                    <a:pt x="188" y="307"/>
                    <a:pt x="185" y="306"/>
                  </a:cubicBezTo>
                  <a:cubicBezTo>
                    <a:pt x="198" y="288"/>
                    <a:pt x="198" y="288"/>
                    <a:pt x="198" y="288"/>
                  </a:cubicBezTo>
                  <a:cubicBezTo>
                    <a:pt x="195" y="285"/>
                    <a:pt x="195" y="285"/>
                    <a:pt x="195" y="285"/>
                  </a:cubicBezTo>
                  <a:cubicBezTo>
                    <a:pt x="182" y="303"/>
                    <a:pt x="182" y="303"/>
                    <a:pt x="182" y="303"/>
                  </a:cubicBezTo>
                  <a:cubicBezTo>
                    <a:pt x="180" y="302"/>
                    <a:pt x="177" y="300"/>
                    <a:pt x="175" y="298"/>
                  </a:cubicBezTo>
                  <a:cubicBezTo>
                    <a:pt x="188" y="281"/>
                    <a:pt x="188" y="281"/>
                    <a:pt x="188" y="281"/>
                  </a:cubicBezTo>
                  <a:cubicBezTo>
                    <a:pt x="185" y="278"/>
                    <a:pt x="185" y="278"/>
                    <a:pt x="185" y="278"/>
                  </a:cubicBezTo>
                  <a:cubicBezTo>
                    <a:pt x="172" y="296"/>
                    <a:pt x="172" y="296"/>
                    <a:pt x="172" y="296"/>
                  </a:cubicBezTo>
                  <a:cubicBezTo>
                    <a:pt x="107" y="249"/>
                    <a:pt x="52" y="188"/>
                    <a:pt x="9" y="117"/>
                  </a:cubicBezTo>
                  <a:cubicBezTo>
                    <a:pt x="25" y="1"/>
                    <a:pt x="25" y="1"/>
                    <a:pt x="25" y="1"/>
                  </a:cubicBezTo>
                  <a:cubicBezTo>
                    <a:pt x="17" y="0"/>
                    <a:pt x="17" y="0"/>
                    <a:pt x="17" y="0"/>
                  </a:cubicBezTo>
                  <a:cubicBezTo>
                    <a:pt x="0" y="119"/>
                    <a:pt x="0" y="119"/>
                    <a:pt x="0" y="119"/>
                  </a:cubicBezTo>
                  <a:cubicBezTo>
                    <a:pt x="1" y="120"/>
                    <a:pt x="1" y="120"/>
                    <a:pt x="1" y="120"/>
                  </a:cubicBezTo>
                  <a:cubicBezTo>
                    <a:pt x="56" y="211"/>
                    <a:pt x="134" y="288"/>
                    <a:pt x="226" y="341"/>
                  </a:cubicBezTo>
                  <a:cubicBezTo>
                    <a:pt x="321" y="395"/>
                    <a:pt x="430" y="424"/>
                    <a:pt x="540" y="424"/>
                  </a:cubicBezTo>
                  <a:cubicBezTo>
                    <a:pt x="582" y="424"/>
                    <a:pt x="623" y="420"/>
                    <a:pt x="663" y="412"/>
                  </a:cubicBezTo>
                  <a:cubicBezTo>
                    <a:pt x="664" y="412"/>
                    <a:pt x="664" y="412"/>
                    <a:pt x="664" y="412"/>
                  </a:cubicBezTo>
                  <a:cubicBezTo>
                    <a:pt x="763" y="311"/>
                    <a:pt x="763" y="311"/>
                    <a:pt x="763" y="311"/>
                  </a:cubicBezTo>
                  <a:cubicBezTo>
                    <a:pt x="757" y="305"/>
                    <a:pt x="757" y="305"/>
                    <a:pt x="757" y="305"/>
                  </a:cubicBezTo>
                  <a:lnTo>
                    <a:pt x="660" y="40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2"/>
            <p:cNvSpPr>
              <a:spLocks/>
            </p:cNvSpPr>
            <p:nvPr/>
          </p:nvSpPr>
          <p:spPr bwMode="auto">
            <a:xfrm>
              <a:off x="11439526" y="825500"/>
              <a:ext cx="4062413" cy="2122488"/>
            </a:xfrm>
            <a:custGeom>
              <a:avLst/>
              <a:gdLst>
                <a:gd name="T0" fmla="*/ 0 w 1083"/>
                <a:gd name="T1" fmla="*/ 318 h 566"/>
                <a:gd name="T2" fmla="*/ 141 w 1083"/>
                <a:gd name="T3" fmla="*/ 100 h 566"/>
                <a:gd name="T4" fmla="*/ 170 w 1083"/>
                <a:gd name="T5" fmla="*/ 109 h 566"/>
                <a:gd name="T6" fmla="*/ 174 w 1083"/>
                <a:gd name="T7" fmla="*/ 81 h 566"/>
                <a:gd name="T8" fmla="*/ 203 w 1083"/>
                <a:gd name="T9" fmla="*/ 92 h 566"/>
                <a:gd name="T10" fmla="*/ 208 w 1083"/>
                <a:gd name="T11" fmla="*/ 65 h 566"/>
                <a:gd name="T12" fmla="*/ 236 w 1083"/>
                <a:gd name="T13" fmla="*/ 77 h 566"/>
                <a:gd name="T14" fmla="*/ 243 w 1083"/>
                <a:gd name="T15" fmla="*/ 50 h 566"/>
                <a:gd name="T16" fmla="*/ 270 w 1083"/>
                <a:gd name="T17" fmla="*/ 64 h 566"/>
                <a:gd name="T18" fmla="*/ 279 w 1083"/>
                <a:gd name="T19" fmla="*/ 37 h 566"/>
                <a:gd name="T20" fmla="*/ 305 w 1083"/>
                <a:gd name="T21" fmla="*/ 53 h 566"/>
                <a:gd name="T22" fmla="*/ 315 w 1083"/>
                <a:gd name="T23" fmla="*/ 27 h 566"/>
                <a:gd name="T24" fmla="*/ 341 w 1083"/>
                <a:gd name="T25" fmla="*/ 44 h 566"/>
                <a:gd name="T26" fmla="*/ 353 w 1083"/>
                <a:gd name="T27" fmla="*/ 19 h 566"/>
                <a:gd name="T28" fmla="*/ 377 w 1083"/>
                <a:gd name="T29" fmla="*/ 38 h 566"/>
                <a:gd name="T30" fmla="*/ 390 w 1083"/>
                <a:gd name="T31" fmla="*/ 13 h 566"/>
                <a:gd name="T32" fmla="*/ 413 w 1083"/>
                <a:gd name="T33" fmla="*/ 33 h 566"/>
                <a:gd name="T34" fmla="*/ 428 w 1083"/>
                <a:gd name="T35" fmla="*/ 10 h 566"/>
                <a:gd name="T36" fmla="*/ 449 w 1083"/>
                <a:gd name="T37" fmla="*/ 31 h 566"/>
                <a:gd name="T38" fmla="*/ 466 w 1083"/>
                <a:gd name="T39" fmla="*/ 8 h 566"/>
                <a:gd name="T40" fmla="*/ 487 w 1083"/>
                <a:gd name="T41" fmla="*/ 9 h 566"/>
                <a:gd name="T42" fmla="*/ 502 w 1083"/>
                <a:gd name="T43" fmla="*/ 32 h 566"/>
                <a:gd name="T44" fmla="*/ 525 w 1083"/>
                <a:gd name="T45" fmla="*/ 11 h 566"/>
                <a:gd name="T46" fmla="*/ 539 w 1083"/>
                <a:gd name="T47" fmla="*/ 35 h 566"/>
                <a:gd name="T48" fmla="*/ 562 w 1083"/>
                <a:gd name="T49" fmla="*/ 15 h 566"/>
                <a:gd name="T50" fmla="*/ 575 w 1083"/>
                <a:gd name="T51" fmla="*/ 40 h 566"/>
                <a:gd name="T52" fmla="*/ 600 w 1083"/>
                <a:gd name="T53" fmla="*/ 22 h 566"/>
                <a:gd name="T54" fmla="*/ 611 w 1083"/>
                <a:gd name="T55" fmla="*/ 48 h 566"/>
                <a:gd name="T56" fmla="*/ 637 w 1083"/>
                <a:gd name="T57" fmla="*/ 31 h 566"/>
                <a:gd name="T58" fmla="*/ 646 w 1083"/>
                <a:gd name="T59" fmla="*/ 58 h 566"/>
                <a:gd name="T60" fmla="*/ 673 w 1083"/>
                <a:gd name="T61" fmla="*/ 43 h 566"/>
                <a:gd name="T62" fmla="*/ 681 w 1083"/>
                <a:gd name="T63" fmla="*/ 70 h 566"/>
                <a:gd name="T64" fmla="*/ 709 w 1083"/>
                <a:gd name="T65" fmla="*/ 56 h 566"/>
                <a:gd name="T66" fmla="*/ 715 w 1083"/>
                <a:gd name="T67" fmla="*/ 84 h 566"/>
                <a:gd name="T68" fmla="*/ 744 w 1083"/>
                <a:gd name="T69" fmla="*/ 72 h 566"/>
                <a:gd name="T70" fmla="*/ 748 w 1083"/>
                <a:gd name="T71" fmla="*/ 100 h 566"/>
                <a:gd name="T72" fmla="*/ 777 w 1083"/>
                <a:gd name="T73" fmla="*/ 90 h 566"/>
                <a:gd name="T74" fmla="*/ 780 w 1083"/>
                <a:gd name="T75" fmla="*/ 119 h 566"/>
                <a:gd name="T76" fmla="*/ 810 w 1083"/>
                <a:gd name="T77" fmla="*/ 110 h 566"/>
                <a:gd name="T78" fmla="*/ 810 w 1083"/>
                <a:gd name="T79" fmla="*/ 139 h 566"/>
                <a:gd name="T80" fmla="*/ 841 w 1083"/>
                <a:gd name="T81" fmla="*/ 132 h 566"/>
                <a:gd name="T82" fmla="*/ 840 w 1083"/>
                <a:gd name="T83" fmla="*/ 160 h 566"/>
                <a:gd name="T84" fmla="*/ 871 w 1083"/>
                <a:gd name="T85" fmla="*/ 155 h 566"/>
                <a:gd name="T86" fmla="*/ 868 w 1083"/>
                <a:gd name="T87" fmla="*/ 184 h 566"/>
                <a:gd name="T88" fmla="*/ 899 w 1083"/>
                <a:gd name="T89" fmla="*/ 181 h 566"/>
                <a:gd name="T90" fmla="*/ 894 w 1083"/>
                <a:gd name="T91" fmla="*/ 209 h 566"/>
                <a:gd name="T92" fmla="*/ 926 w 1083"/>
                <a:gd name="T93" fmla="*/ 208 h 566"/>
                <a:gd name="T94" fmla="*/ 919 w 1083"/>
                <a:gd name="T95" fmla="*/ 236 h 566"/>
                <a:gd name="T96" fmla="*/ 951 w 1083"/>
                <a:gd name="T97" fmla="*/ 237 h 566"/>
                <a:gd name="T98" fmla="*/ 943 w 1083"/>
                <a:gd name="T99" fmla="*/ 265 h 566"/>
                <a:gd name="T100" fmla="*/ 974 w 1083"/>
                <a:gd name="T101" fmla="*/ 267 h 566"/>
                <a:gd name="T102" fmla="*/ 964 w 1083"/>
                <a:gd name="T103" fmla="*/ 294 h 566"/>
                <a:gd name="T104" fmla="*/ 995 w 1083"/>
                <a:gd name="T105" fmla="*/ 299 h 566"/>
                <a:gd name="T106" fmla="*/ 984 w 1083"/>
                <a:gd name="T107" fmla="*/ 325 h 566"/>
                <a:gd name="T108" fmla="*/ 1014 w 1083"/>
                <a:gd name="T109" fmla="*/ 332 h 566"/>
                <a:gd name="T110" fmla="*/ 1001 w 1083"/>
                <a:gd name="T111" fmla="*/ 357 h 566"/>
                <a:gd name="T112" fmla="*/ 1031 w 1083"/>
                <a:gd name="T113" fmla="*/ 365 h 566"/>
                <a:gd name="T114" fmla="*/ 1017 w 1083"/>
                <a:gd name="T115" fmla="*/ 390 h 566"/>
                <a:gd name="T116" fmla="*/ 1046 w 1083"/>
                <a:gd name="T117" fmla="*/ 400 h 566"/>
                <a:gd name="T118" fmla="*/ 1031 w 1083"/>
                <a:gd name="T119" fmla="*/ 424 h 566"/>
                <a:gd name="T120" fmla="*/ 1074 w 1083"/>
                <a:gd name="T121" fmla="*/ 491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3" h="566">
                  <a:moveTo>
                    <a:pt x="1083" y="491"/>
                  </a:moveTo>
                  <a:cubicBezTo>
                    <a:pt x="1052" y="354"/>
                    <a:pt x="974" y="229"/>
                    <a:pt x="864" y="140"/>
                  </a:cubicBezTo>
                  <a:cubicBezTo>
                    <a:pt x="752" y="50"/>
                    <a:pt x="611" y="0"/>
                    <a:pt x="467" y="0"/>
                  </a:cubicBezTo>
                  <a:cubicBezTo>
                    <a:pt x="314" y="0"/>
                    <a:pt x="167" y="55"/>
                    <a:pt x="52" y="155"/>
                  </a:cubicBezTo>
                  <a:cubicBezTo>
                    <a:pt x="51" y="156"/>
                    <a:pt x="51" y="156"/>
                    <a:pt x="51" y="156"/>
                  </a:cubicBezTo>
                  <a:cubicBezTo>
                    <a:pt x="0" y="318"/>
                    <a:pt x="0" y="318"/>
                    <a:pt x="0" y="318"/>
                  </a:cubicBezTo>
                  <a:cubicBezTo>
                    <a:pt x="8" y="320"/>
                    <a:pt x="8" y="320"/>
                    <a:pt x="8" y="320"/>
                  </a:cubicBezTo>
                  <a:cubicBezTo>
                    <a:pt x="59" y="161"/>
                    <a:pt x="59" y="161"/>
                    <a:pt x="59" y="161"/>
                  </a:cubicBezTo>
                  <a:cubicBezTo>
                    <a:pt x="83" y="139"/>
                    <a:pt x="110" y="120"/>
                    <a:pt x="138" y="103"/>
                  </a:cubicBezTo>
                  <a:cubicBezTo>
                    <a:pt x="149" y="122"/>
                    <a:pt x="149" y="122"/>
                    <a:pt x="149" y="122"/>
                  </a:cubicBezTo>
                  <a:cubicBezTo>
                    <a:pt x="153" y="119"/>
                    <a:pt x="153" y="119"/>
                    <a:pt x="153" y="119"/>
                  </a:cubicBezTo>
                  <a:cubicBezTo>
                    <a:pt x="141" y="100"/>
                    <a:pt x="141" y="100"/>
                    <a:pt x="141" y="100"/>
                  </a:cubicBezTo>
                  <a:cubicBezTo>
                    <a:pt x="144" y="99"/>
                    <a:pt x="146" y="97"/>
                    <a:pt x="148" y="96"/>
                  </a:cubicBezTo>
                  <a:cubicBezTo>
                    <a:pt x="160" y="115"/>
                    <a:pt x="160" y="115"/>
                    <a:pt x="160" y="115"/>
                  </a:cubicBezTo>
                  <a:cubicBezTo>
                    <a:pt x="163" y="113"/>
                    <a:pt x="163" y="113"/>
                    <a:pt x="163" y="113"/>
                  </a:cubicBezTo>
                  <a:cubicBezTo>
                    <a:pt x="152" y="94"/>
                    <a:pt x="152" y="94"/>
                    <a:pt x="152" y="94"/>
                  </a:cubicBezTo>
                  <a:cubicBezTo>
                    <a:pt x="154" y="92"/>
                    <a:pt x="157" y="91"/>
                    <a:pt x="159" y="90"/>
                  </a:cubicBezTo>
                  <a:cubicBezTo>
                    <a:pt x="170" y="109"/>
                    <a:pt x="170" y="109"/>
                    <a:pt x="170" y="109"/>
                  </a:cubicBezTo>
                  <a:cubicBezTo>
                    <a:pt x="174" y="107"/>
                    <a:pt x="174" y="107"/>
                    <a:pt x="174" y="107"/>
                  </a:cubicBezTo>
                  <a:cubicBezTo>
                    <a:pt x="163" y="87"/>
                    <a:pt x="163" y="87"/>
                    <a:pt x="163" y="87"/>
                  </a:cubicBezTo>
                  <a:cubicBezTo>
                    <a:pt x="165" y="86"/>
                    <a:pt x="168" y="85"/>
                    <a:pt x="170" y="83"/>
                  </a:cubicBezTo>
                  <a:cubicBezTo>
                    <a:pt x="181" y="103"/>
                    <a:pt x="181" y="103"/>
                    <a:pt x="181" y="103"/>
                  </a:cubicBezTo>
                  <a:cubicBezTo>
                    <a:pt x="185" y="101"/>
                    <a:pt x="185" y="101"/>
                    <a:pt x="185" y="101"/>
                  </a:cubicBezTo>
                  <a:cubicBezTo>
                    <a:pt x="174" y="81"/>
                    <a:pt x="174" y="81"/>
                    <a:pt x="174" y="81"/>
                  </a:cubicBezTo>
                  <a:cubicBezTo>
                    <a:pt x="177" y="80"/>
                    <a:pt x="179" y="79"/>
                    <a:pt x="182" y="78"/>
                  </a:cubicBezTo>
                  <a:cubicBezTo>
                    <a:pt x="192" y="97"/>
                    <a:pt x="192" y="97"/>
                    <a:pt x="192" y="97"/>
                  </a:cubicBezTo>
                  <a:cubicBezTo>
                    <a:pt x="195" y="96"/>
                    <a:pt x="195" y="96"/>
                    <a:pt x="195" y="96"/>
                  </a:cubicBezTo>
                  <a:cubicBezTo>
                    <a:pt x="185" y="76"/>
                    <a:pt x="185" y="76"/>
                    <a:pt x="185" y="76"/>
                  </a:cubicBezTo>
                  <a:cubicBezTo>
                    <a:pt x="188" y="74"/>
                    <a:pt x="190" y="73"/>
                    <a:pt x="193" y="72"/>
                  </a:cubicBezTo>
                  <a:cubicBezTo>
                    <a:pt x="203" y="92"/>
                    <a:pt x="203" y="92"/>
                    <a:pt x="203" y="92"/>
                  </a:cubicBezTo>
                  <a:cubicBezTo>
                    <a:pt x="206" y="90"/>
                    <a:pt x="206" y="90"/>
                    <a:pt x="206" y="90"/>
                  </a:cubicBezTo>
                  <a:cubicBezTo>
                    <a:pt x="197" y="70"/>
                    <a:pt x="197" y="70"/>
                    <a:pt x="197" y="70"/>
                  </a:cubicBezTo>
                  <a:cubicBezTo>
                    <a:pt x="199" y="69"/>
                    <a:pt x="202" y="68"/>
                    <a:pt x="204" y="66"/>
                  </a:cubicBezTo>
                  <a:cubicBezTo>
                    <a:pt x="214" y="87"/>
                    <a:pt x="214" y="87"/>
                    <a:pt x="214" y="87"/>
                  </a:cubicBezTo>
                  <a:cubicBezTo>
                    <a:pt x="217" y="85"/>
                    <a:pt x="217" y="85"/>
                    <a:pt x="217" y="85"/>
                  </a:cubicBezTo>
                  <a:cubicBezTo>
                    <a:pt x="208" y="65"/>
                    <a:pt x="208" y="65"/>
                    <a:pt x="208" y="65"/>
                  </a:cubicBezTo>
                  <a:cubicBezTo>
                    <a:pt x="211" y="63"/>
                    <a:pt x="213" y="62"/>
                    <a:pt x="216" y="61"/>
                  </a:cubicBezTo>
                  <a:cubicBezTo>
                    <a:pt x="225" y="82"/>
                    <a:pt x="225" y="82"/>
                    <a:pt x="225" y="82"/>
                  </a:cubicBezTo>
                  <a:cubicBezTo>
                    <a:pt x="229" y="80"/>
                    <a:pt x="229" y="80"/>
                    <a:pt x="229" y="80"/>
                  </a:cubicBezTo>
                  <a:cubicBezTo>
                    <a:pt x="220" y="59"/>
                    <a:pt x="220" y="59"/>
                    <a:pt x="220" y="59"/>
                  </a:cubicBezTo>
                  <a:cubicBezTo>
                    <a:pt x="222" y="58"/>
                    <a:pt x="225" y="57"/>
                    <a:pt x="227" y="56"/>
                  </a:cubicBezTo>
                  <a:cubicBezTo>
                    <a:pt x="236" y="77"/>
                    <a:pt x="236" y="77"/>
                    <a:pt x="236" y="77"/>
                  </a:cubicBezTo>
                  <a:cubicBezTo>
                    <a:pt x="240" y="75"/>
                    <a:pt x="240" y="75"/>
                    <a:pt x="240" y="75"/>
                  </a:cubicBezTo>
                  <a:cubicBezTo>
                    <a:pt x="231" y="55"/>
                    <a:pt x="231" y="55"/>
                    <a:pt x="231" y="55"/>
                  </a:cubicBezTo>
                  <a:cubicBezTo>
                    <a:pt x="234" y="54"/>
                    <a:pt x="237" y="52"/>
                    <a:pt x="239" y="51"/>
                  </a:cubicBezTo>
                  <a:cubicBezTo>
                    <a:pt x="247" y="72"/>
                    <a:pt x="247" y="72"/>
                    <a:pt x="247" y="72"/>
                  </a:cubicBezTo>
                  <a:cubicBezTo>
                    <a:pt x="251" y="71"/>
                    <a:pt x="251" y="71"/>
                    <a:pt x="251" y="71"/>
                  </a:cubicBezTo>
                  <a:cubicBezTo>
                    <a:pt x="243" y="50"/>
                    <a:pt x="243" y="50"/>
                    <a:pt x="243" y="50"/>
                  </a:cubicBezTo>
                  <a:cubicBezTo>
                    <a:pt x="246" y="49"/>
                    <a:pt x="248" y="48"/>
                    <a:pt x="251" y="47"/>
                  </a:cubicBezTo>
                  <a:cubicBezTo>
                    <a:pt x="259" y="68"/>
                    <a:pt x="259" y="68"/>
                    <a:pt x="259" y="68"/>
                  </a:cubicBezTo>
                  <a:cubicBezTo>
                    <a:pt x="263" y="66"/>
                    <a:pt x="263" y="66"/>
                    <a:pt x="263" y="66"/>
                  </a:cubicBezTo>
                  <a:cubicBezTo>
                    <a:pt x="255" y="45"/>
                    <a:pt x="255" y="45"/>
                    <a:pt x="255" y="45"/>
                  </a:cubicBezTo>
                  <a:cubicBezTo>
                    <a:pt x="258" y="45"/>
                    <a:pt x="260" y="44"/>
                    <a:pt x="263" y="43"/>
                  </a:cubicBezTo>
                  <a:cubicBezTo>
                    <a:pt x="270" y="64"/>
                    <a:pt x="270" y="64"/>
                    <a:pt x="270" y="64"/>
                  </a:cubicBezTo>
                  <a:cubicBezTo>
                    <a:pt x="274" y="62"/>
                    <a:pt x="274" y="62"/>
                    <a:pt x="274" y="62"/>
                  </a:cubicBezTo>
                  <a:cubicBezTo>
                    <a:pt x="267" y="41"/>
                    <a:pt x="267" y="41"/>
                    <a:pt x="267" y="41"/>
                  </a:cubicBezTo>
                  <a:cubicBezTo>
                    <a:pt x="270" y="40"/>
                    <a:pt x="272" y="39"/>
                    <a:pt x="275" y="39"/>
                  </a:cubicBezTo>
                  <a:cubicBezTo>
                    <a:pt x="282" y="60"/>
                    <a:pt x="282" y="60"/>
                    <a:pt x="282" y="60"/>
                  </a:cubicBezTo>
                  <a:cubicBezTo>
                    <a:pt x="286" y="59"/>
                    <a:pt x="286" y="59"/>
                    <a:pt x="286" y="59"/>
                  </a:cubicBezTo>
                  <a:cubicBezTo>
                    <a:pt x="279" y="37"/>
                    <a:pt x="279" y="37"/>
                    <a:pt x="279" y="37"/>
                  </a:cubicBezTo>
                  <a:cubicBezTo>
                    <a:pt x="282" y="36"/>
                    <a:pt x="284" y="36"/>
                    <a:pt x="287" y="35"/>
                  </a:cubicBezTo>
                  <a:cubicBezTo>
                    <a:pt x="293" y="56"/>
                    <a:pt x="293" y="56"/>
                    <a:pt x="293" y="56"/>
                  </a:cubicBezTo>
                  <a:cubicBezTo>
                    <a:pt x="297" y="55"/>
                    <a:pt x="297" y="55"/>
                    <a:pt x="297" y="55"/>
                  </a:cubicBezTo>
                  <a:cubicBezTo>
                    <a:pt x="291" y="34"/>
                    <a:pt x="291" y="34"/>
                    <a:pt x="291" y="34"/>
                  </a:cubicBezTo>
                  <a:cubicBezTo>
                    <a:pt x="294" y="33"/>
                    <a:pt x="296" y="32"/>
                    <a:pt x="299" y="31"/>
                  </a:cubicBezTo>
                  <a:cubicBezTo>
                    <a:pt x="305" y="53"/>
                    <a:pt x="305" y="53"/>
                    <a:pt x="305" y="53"/>
                  </a:cubicBezTo>
                  <a:cubicBezTo>
                    <a:pt x="309" y="52"/>
                    <a:pt x="309" y="52"/>
                    <a:pt x="309" y="52"/>
                  </a:cubicBezTo>
                  <a:cubicBezTo>
                    <a:pt x="303" y="30"/>
                    <a:pt x="303" y="30"/>
                    <a:pt x="303" y="30"/>
                  </a:cubicBezTo>
                  <a:cubicBezTo>
                    <a:pt x="306" y="29"/>
                    <a:pt x="309" y="29"/>
                    <a:pt x="311" y="28"/>
                  </a:cubicBezTo>
                  <a:cubicBezTo>
                    <a:pt x="317" y="50"/>
                    <a:pt x="317" y="50"/>
                    <a:pt x="317" y="50"/>
                  </a:cubicBezTo>
                  <a:cubicBezTo>
                    <a:pt x="321" y="49"/>
                    <a:pt x="321" y="49"/>
                    <a:pt x="321" y="49"/>
                  </a:cubicBezTo>
                  <a:cubicBezTo>
                    <a:pt x="315" y="27"/>
                    <a:pt x="315" y="27"/>
                    <a:pt x="315" y="27"/>
                  </a:cubicBezTo>
                  <a:cubicBezTo>
                    <a:pt x="318" y="26"/>
                    <a:pt x="321" y="26"/>
                    <a:pt x="324" y="25"/>
                  </a:cubicBezTo>
                  <a:cubicBezTo>
                    <a:pt x="329" y="47"/>
                    <a:pt x="329" y="47"/>
                    <a:pt x="329" y="47"/>
                  </a:cubicBezTo>
                  <a:cubicBezTo>
                    <a:pt x="333" y="46"/>
                    <a:pt x="333" y="46"/>
                    <a:pt x="333" y="46"/>
                  </a:cubicBezTo>
                  <a:cubicBezTo>
                    <a:pt x="328" y="24"/>
                    <a:pt x="328" y="24"/>
                    <a:pt x="328" y="24"/>
                  </a:cubicBezTo>
                  <a:cubicBezTo>
                    <a:pt x="331" y="23"/>
                    <a:pt x="333" y="23"/>
                    <a:pt x="336" y="22"/>
                  </a:cubicBezTo>
                  <a:cubicBezTo>
                    <a:pt x="341" y="44"/>
                    <a:pt x="341" y="44"/>
                    <a:pt x="341" y="44"/>
                  </a:cubicBezTo>
                  <a:cubicBezTo>
                    <a:pt x="345" y="43"/>
                    <a:pt x="345" y="43"/>
                    <a:pt x="345" y="43"/>
                  </a:cubicBezTo>
                  <a:cubicBezTo>
                    <a:pt x="340" y="21"/>
                    <a:pt x="340" y="21"/>
                    <a:pt x="340" y="21"/>
                  </a:cubicBezTo>
                  <a:cubicBezTo>
                    <a:pt x="343" y="21"/>
                    <a:pt x="346" y="20"/>
                    <a:pt x="348" y="20"/>
                  </a:cubicBezTo>
                  <a:cubicBezTo>
                    <a:pt x="353" y="42"/>
                    <a:pt x="353" y="42"/>
                    <a:pt x="353" y="42"/>
                  </a:cubicBezTo>
                  <a:cubicBezTo>
                    <a:pt x="357" y="41"/>
                    <a:pt x="357" y="41"/>
                    <a:pt x="357" y="41"/>
                  </a:cubicBezTo>
                  <a:cubicBezTo>
                    <a:pt x="353" y="19"/>
                    <a:pt x="353" y="19"/>
                    <a:pt x="353" y="19"/>
                  </a:cubicBezTo>
                  <a:cubicBezTo>
                    <a:pt x="355" y="18"/>
                    <a:pt x="358" y="18"/>
                    <a:pt x="361" y="17"/>
                  </a:cubicBezTo>
                  <a:cubicBezTo>
                    <a:pt x="365" y="39"/>
                    <a:pt x="365" y="39"/>
                    <a:pt x="365" y="39"/>
                  </a:cubicBezTo>
                  <a:cubicBezTo>
                    <a:pt x="369" y="39"/>
                    <a:pt x="369" y="39"/>
                    <a:pt x="369" y="39"/>
                  </a:cubicBezTo>
                  <a:cubicBezTo>
                    <a:pt x="365" y="17"/>
                    <a:pt x="365" y="17"/>
                    <a:pt x="365" y="17"/>
                  </a:cubicBezTo>
                  <a:cubicBezTo>
                    <a:pt x="368" y="16"/>
                    <a:pt x="371" y="16"/>
                    <a:pt x="373" y="15"/>
                  </a:cubicBezTo>
                  <a:cubicBezTo>
                    <a:pt x="377" y="38"/>
                    <a:pt x="377" y="38"/>
                    <a:pt x="377" y="38"/>
                  </a:cubicBezTo>
                  <a:cubicBezTo>
                    <a:pt x="381" y="37"/>
                    <a:pt x="381" y="37"/>
                    <a:pt x="381" y="37"/>
                  </a:cubicBezTo>
                  <a:cubicBezTo>
                    <a:pt x="377" y="15"/>
                    <a:pt x="377" y="15"/>
                    <a:pt x="377" y="15"/>
                  </a:cubicBezTo>
                  <a:cubicBezTo>
                    <a:pt x="380" y="14"/>
                    <a:pt x="383" y="14"/>
                    <a:pt x="386" y="14"/>
                  </a:cubicBezTo>
                  <a:cubicBezTo>
                    <a:pt x="389" y="36"/>
                    <a:pt x="389" y="36"/>
                    <a:pt x="389" y="36"/>
                  </a:cubicBezTo>
                  <a:cubicBezTo>
                    <a:pt x="393" y="35"/>
                    <a:pt x="393" y="35"/>
                    <a:pt x="393" y="35"/>
                  </a:cubicBezTo>
                  <a:cubicBezTo>
                    <a:pt x="390" y="13"/>
                    <a:pt x="390" y="13"/>
                    <a:pt x="390" y="13"/>
                  </a:cubicBezTo>
                  <a:cubicBezTo>
                    <a:pt x="393" y="13"/>
                    <a:pt x="396" y="12"/>
                    <a:pt x="398" y="12"/>
                  </a:cubicBezTo>
                  <a:cubicBezTo>
                    <a:pt x="401" y="34"/>
                    <a:pt x="401" y="34"/>
                    <a:pt x="401" y="34"/>
                  </a:cubicBezTo>
                  <a:cubicBezTo>
                    <a:pt x="405" y="34"/>
                    <a:pt x="405" y="34"/>
                    <a:pt x="405" y="34"/>
                  </a:cubicBezTo>
                  <a:cubicBezTo>
                    <a:pt x="403" y="12"/>
                    <a:pt x="403" y="12"/>
                    <a:pt x="403" y="12"/>
                  </a:cubicBezTo>
                  <a:cubicBezTo>
                    <a:pt x="405" y="11"/>
                    <a:pt x="408" y="11"/>
                    <a:pt x="411" y="11"/>
                  </a:cubicBezTo>
                  <a:cubicBezTo>
                    <a:pt x="413" y="33"/>
                    <a:pt x="413" y="33"/>
                    <a:pt x="413" y="33"/>
                  </a:cubicBezTo>
                  <a:cubicBezTo>
                    <a:pt x="417" y="33"/>
                    <a:pt x="417" y="33"/>
                    <a:pt x="417" y="33"/>
                  </a:cubicBezTo>
                  <a:cubicBezTo>
                    <a:pt x="415" y="10"/>
                    <a:pt x="415" y="10"/>
                    <a:pt x="415" y="10"/>
                  </a:cubicBezTo>
                  <a:cubicBezTo>
                    <a:pt x="418" y="10"/>
                    <a:pt x="421" y="10"/>
                    <a:pt x="424" y="10"/>
                  </a:cubicBezTo>
                  <a:cubicBezTo>
                    <a:pt x="425" y="32"/>
                    <a:pt x="425" y="32"/>
                    <a:pt x="425" y="32"/>
                  </a:cubicBezTo>
                  <a:cubicBezTo>
                    <a:pt x="429" y="32"/>
                    <a:pt x="429" y="32"/>
                    <a:pt x="429" y="32"/>
                  </a:cubicBezTo>
                  <a:cubicBezTo>
                    <a:pt x="428" y="10"/>
                    <a:pt x="428" y="10"/>
                    <a:pt x="428" y="10"/>
                  </a:cubicBezTo>
                  <a:cubicBezTo>
                    <a:pt x="431" y="9"/>
                    <a:pt x="433" y="9"/>
                    <a:pt x="436" y="9"/>
                  </a:cubicBezTo>
                  <a:cubicBezTo>
                    <a:pt x="437" y="32"/>
                    <a:pt x="437" y="32"/>
                    <a:pt x="437" y="32"/>
                  </a:cubicBezTo>
                  <a:cubicBezTo>
                    <a:pt x="441" y="31"/>
                    <a:pt x="441" y="31"/>
                    <a:pt x="441" y="31"/>
                  </a:cubicBezTo>
                  <a:cubicBezTo>
                    <a:pt x="440" y="9"/>
                    <a:pt x="440" y="9"/>
                    <a:pt x="440" y="9"/>
                  </a:cubicBezTo>
                  <a:cubicBezTo>
                    <a:pt x="443" y="9"/>
                    <a:pt x="446" y="9"/>
                    <a:pt x="449" y="9"/>
                  </a:cubicBezTo>
                  <a:cubicBezTo>
                    <a:pt x="449" y="31"/>
                    <a:pt x="449" y="31"/>
                    <a:pt x="449" y="31"/>
                  </a:cubicBezTo>
                  <a:cubicBezTo>
                    <a:pt x="454" y="31"/>
                    <a:pt x="454" y="31"/>
                    <a:pt x="454" y="31"/>
                  </a:cubicBezTo>
                  <a:cubicBezTo>
                    <a:pt x="453" y="8"/>
                    <a:pt x="453" y="8"/>
                    <a:pt x="453" y="8"/>
                  </a:cubicBezTo>
                  <a:cubicBezTo>
                    <a:pt x="456" y="8"/>
                    <a:pt x="459" y="8"/>
                    <a:pt x="461" y="8"/>
                  </a:cubicBezTo>
                  <a:cubicBezTo>
                    <a:pt x="462" y="31"/>
                    <a:pt x="462" y="31"/>
                    <a:pt x="462" y="31"/>
                  </a:cubicBezTo>
                  <a:cubicBezTo>
                    <a:pt x="466" y="31"/>
                    <a:pt x="466" y="31"/>
                    <a:pt x="466" y="31"/>
                  </a:cubicBezTo>
                  <a:cubicBezTo>
                    <a:pt x="466" y="8"/>
                    <a:pt x="466" y="8"/>
                    <a:pt x="466" y="8"/>
                  </a:cubicBezTo>
                  <a:cubicBezTo>
                    <a:pt x="466" y="8"/>
                    <a:pt x="467" y="8"/>
                    <a:pt x="467" y="8"/>
                  </a:cubicBezTo>
                  <a:cubicBezTo>
                    <a:pt x="469" y="8"/>
                    <a:pt x="472" y="8"/>
                    <a:pt x="474" y="8"/>
                  </a:cubicBezTo>
                  <a:cubicBezTo>
                    <a:pt x="474" y="31"/>
                    <a:pt x="474" y="31"/>
                    <a:pt x="474" y="31"/>
                  </a:cubicBezTo>
                  <a:cubicBezTo>
                    <a:pt x="478" y="31"/>
                    <a:pt x="478" y="31"/>
                    <a:pt x="478" y="31"/>
                  </a:cubicBezTo>
                  <a:cubicBezTo>
                    <a:pt x="478" y="8"/>
                    <a:pt x="478" y="8"/>
                    <a:pt x="478" y="8"/>
                  </a:cubicBezTo>
                  <a:cubicBezTo>
                    <a:pt x="481" y="8"/>
                    <a:pt x="484" y="9"/>
                    <a:pt x="487" y="9"/>
                  </a:cubicBezTo>
                  <a:cubicBezTo>
                    <a:pt x="486" y="31"/>
                    <a:pt x="486" y="31"/>
                    <a:pt x="486" y="31"/>
                  </a:cubicBezTo>
                  <a:cubicBezTo>
                    <a:pt x="490" y="31"/>
                    <a:pt x="490" y="31"/>
                    <a:pt x="490" y="31"/>
                  </a:cubicBezTo>
                  <a:cubicBezTo>
                    <a:pt x="491" y="9"/>
                    <a:pt x="491" y="9"/>
                    <a:pt x="491" y="9"/>
                  </a:cubicBezTo>
                  <a:cubicBezTo>
                    <a:pt x="494" y="9"/>
                    <a:pt x="497" y="9"/>
                    <a:pt x="499" y="9"/>
                  </a:cubicBezTo>
                  <a:cubicBezTo>
                    <a:pt x="498" y="32"/>
                    <a:pt x="498" y="32"/>
                    <a:pt x="498" y="32"/>
                  </a:cubicBezTo>
                  <a:cubicBezTo>
                    <a:pt x="502" y="32"/>
                    <a:pt x="502" y="32"/>
                    <a:pt x="502" y="32"/>
                  </a:cubicBezTo>
                  <a:cubicBezTo>
                    <a:pt x="504" y="9"/>
                    <a:pt x="504" y="9"/>
                    <a:pt x="504" y="9"/>
                  </a:cubicBezTo>
                  <a:cubicBezTo>
                    <a:pt x="506" y="9"/>
                    <a:pt x="509" y="10"/>
                    <a:pt x="512" y="10"/>
                  </a:cubicBezTo>
                  <a:cubicBezTo>
                    <a:pt x="510" y="32"/>
                    <a:pt x="510" y="32"/>
                    <a:pt x="510" y="32"/>
                  </a:cubicBezTo>
                  <a:cubicBezTo>
                    <a:pt x="515" y="33"/>
                    <a:pt x="515" y="33"/>
                    <a:pt x="515" y="33"/>
                  </a:cubicBezTo>
                  <a:cubicBezTo>
                    <a:pt x="516" y="10"/>
                    <a:pt x="516" y="10"/>
                    <a:pt x="516" y="10"/>
                  </a:cubicBezTo>
                  <a:cubicBezTo>
                    <a:pt x="519" y="10"/>
                    <a:pt x="522" y="11"/>
                    <a:pt x="525" y="11"/>
                  </a:cubicBezTo>
                  <a:cubicBezTo>
                    <a:pt x="523" y="33"/>
                    <a:pt x="523" y="33"/>
                    <a:pt x="523" y="33"/>
                  </a:cubicBezTo>
                  <a:cubicBezTo>
                    <a:pt x="527" y="34"/>
                    <a:pt x="527" y="34"/>
                    <a:pt x="527" y="34"/>
                  </a:cubicBezTo>
                  <a:cubicBezTo>
                    <a:pt x="529" y="11"/>
                    <a:pt x="529" y="11"/>
                    <a:pt x="529" y="11"/>
                  </a:cubicBezTo>
                  <a:cubicBezTo>
                    <a:pt x="532" y="12"/>
                    <a:pt x="535" y="12"/>
                    <a:pt x="537" y="12"/>
                  </a:cubicBezTo>
                  <a:cubicBezTo>
                    <a:pt x="535" y="35"/>
                    <a:pt x="535" y="35"/>
                    <a:pt x="535" y="35"/>
                  </a:cubicBezTo>
                  <a:cubicBezTo>
                    <a:pt x="539" y="35"/>
                    <a:pt x="539" y="35"/>
                    <a:pt x="539" y="35"/>
                  </a:cubicBezTo>
                  <a:cubicBezTo>
                    <a:pt x="542" y="13"/>
                    <a:pt x="542" y="13"/>
                    <a:pt x="542" y="13"/>
                  </a:cubicBezTo>
                  <a:cubicBezTo>
                    <a:pt x="544" y="13"/>
                    <a:pt x="547" y="13"/>
                    <a:pt x="550" y="14"/>
                  </a:cubicBezTo>
                  <a:cubicBezTo>
                    <a:pt x="547" y="36"/>
                    <a:pt x="547" y="36"/>
                    <a:pt x="547" y="36"/>
                  </a:cubicBezTo>
                  <a:cubicBezTo>
                    <a:pt x="551" y="37"/>
                    <a:pt x="551" y="37"/>
                    <a:pt x="551" y="37"/>
                  </a:cubicBezTo>
                  <a:cubicBezTo>
                    <a:pt x="554" y="14"/>
                    <a:pt x="554" y="14"/>
                    <a:pt x="554" y="14"/>
                  </a:cubicBezTo>
                  <a:cubicBezTo>
                    <a:pt x="557" y="15"/>
                    <a:pt x="560" y="15"/>
                    <a:pt x="562" y="15"/>
                  </a:cubicBezTo>
                  <a:cubicBezTo>
                    <a:pt x="559" y="38"/>
                    <a:pt x="559" y="38"/>
                    <a:pt x="559" y="38"/>
                  </a:cubicBezTo>
                  <a:cubicBezTo>
                    <a:pt x="563" y="38"/>
                    <a:pt x="563" y="38"/>
                    <a:pt x="563" y="38"/>
                  </a:cubicBezTo>
                  <a:cubicBezTo>
                    <a:pt x="567" y="16"/>
                    <a:pt x="567" y="16"/>
                    <a:pt x="567" y="16"/>
                  </a:cubicBezTo>
                  <a:cubicBezTo>
                    <a:pt x="569" y="17"/>
                    <a:pt x="572" y="17"/>
                    <a:pt x="575" y="17"/>
                  </a:cubicBezTo>
                  <a:cubicBezTo>
                    <a:pt x="571" y="40"/>
                    <a:pt x="571" y="40"/>
                    <a:pt x="571" y="40"/>
                  </a:cubicBezTo>
                  <a:cubicBezTo>
                    <a:pt x="575" y="40"/>
                    <a:pt x="575" y="40"/>
                    <a:pt x="575" y="40"/>
                  </a:cubicBezTo>
                  <a:cubicBezTo>
                    <a:pt x="579" y="18"/>
                    <a:pt x="579" y="18"/>
                    <a:pt x="579" y="18"/>
                  </a:cubicBezTo>
                  <a:cubicBezTo>
                    <a:pt x="582" y="19"/>
                    <a:pt x="585" y="19"/>
                    <a:pt x="587" y="20"/>
                  </a:cubicBezTo>
                  <a:cubicBezTo>
                    <a:pt x="583" y="42"/>
                    <a:pt x="583" y="42"/>
                    <a:pt x="583" y="42"/>
                  </a:cubicBezTo>
                  <a:cubicBezTo>
                    <a:pt x="587" y="43"/>
                    <a:pt x="587" y="43"/>
                    <a:pt x="587" y="43"/>
                  </a:cubicBezTo>
                  <a:cubicBezTo>
                    <a:pt x="592" y="21"/>
                    <a:pt x="592" y="21"/>
                    <a:pt x="592" y="21"/>
                  </a:cubicBezTo>
                  <a:cubicBezTo>
                    <a:pt x="594" y="21"/>
                    <a:pt x="597" y="22"/>
                    <a:pt x="600" y="22"/>
                  </a:cubicBezTo>
                  <a:cubicBezTo>
                    <a:pt x="595" y="44"/>
                    <a:pt x="595" y="44"/>
                    <a:pt x="595" y="44"/>
                  </a:cubicBezTo>
                  <a:cubicBezTo>
                    <a:pt x="599" y="45"/>
                    <a:pt x="599" y="45"/>
                    <a:pt x="599" y="45"/>
                  </a:cubicBezTo>
                  <a:cubicBezTo>
                    <a:pt x="604" y="23"/>
                    <a:pt x="604" y="23"/>
                    <a:pt x="604" y="23"/>
                  </a:cubicBezTo>
                  <a:cubicBezTo>
                    <a:pt x="607" y="24"/>
                    <a:pt x="609" y="24"/>
                    <a:pt x="612" y="25"/>
                  </a:cubicBezTo>
                  <a:cubicBezTo>
                    <a:pt x="607" y="47"/>
                    <a:pt x="607" y="47"/>
                    <a:pt x="607" y="47"/>
                  </a:cubicBezTo>
                  <a:cubicBezTo>
                    <a:pt x="611" y="48"/>
                    <a:pt x="611" y="48"/>
                    <a:pt x="611" y="48"/>
                  </a:cubicBezTo>
                  <a:cubicBezTo>
                    <a:pt x="616" y="26"/>
                    <a:pt x="616" y="26"/>
                    <a:pt x="616" y="26"/>
                  </a:cubicBezTo>
                  <a:cubicBezTo>
                    <a:pt x="619" y="27"/>
                    <a:pt x="622" y="27"/>
                    <a:pt x="625" y="28"/>
                  </a:cubicBezTo>
                  <a:cubicBezTo>
                    <a:pt x="619" y="50"/>
                    <a:pt x="619" y="50"/>
                    <a:pt x="619" y="50"/>
                  </a:cubicBezTo>
                  <a:cubicBezTo>
                    <a:pt x="623" y="51"/>
                    <a:pt x="623" y="51"/>
                    <a:pt x="623" y="51"/>
                  </a:cubicBezTo>
                  <a:cubicBezTo>
                    <a:pt x="629" y="29"/>
                    <a:pt x="629" y="29"/>
                    <a:pt x="629" y="29"/>
                  </a:cubicBezTo>
                  <a:cubicBezTo>
                    <a:pt x="631" y="30"/>
                    <a:pt x="634" y="31"/>
                    <a:pt x="637" y="31"/>
                  </a:cubicBezTo>
                  <a:cubicBezTo>
                    <a:pt x="631" y="53"/>
                    <a:pt x="631" y="53"/>
                    <a:pt x="631" y="53"/>
                  </a:cubicBezTo>
                  <a:cubicBezTo>
                    <a:pt x="635" y="54"/>
                    <a:pt x="635" y="54"/>
                    <a:pt x="635" y="54"/>
                  </a:cubicBezTo>
                  <a:cubicBezTo>
                    <a:pt x="641" y="33"/>
                    <a:pt x="641" y="33"/>
                    <a:pt x="641" y="33"/>
                  </a:cubicBezTo>
                  <a:cubicBezTo>
                    <a:pt x="644" y="33"/>
                    <a:pt x="646" y="34"/>
                    <a:pt x="649" y="35"/>
                  </a:cubicBezTo>
                  <a:cubicBezTo>
                    <a:pt x="642" y="57"/>
                    <a:pt x="642" y="57"/>
                    <a:pt x="642" y="57"/>
                  </a:cubicBezTo>
                  <a:cubicBezTo>
                    <a:pt x="646" y="58"/>
                    <a:pt x="646" y="58"/>
                    <a:pt x="646" y="58"/>
                  </a:cubicBezTo>
                  <a:cubicBezTo>
                    <a:pt x="653" y="36"/>
                    <a:pt x="653" y="36"/>
                    <a:pt x="653" y="36"/>
                  </a:cubicBezTo>
                  <a:cubicBezTo>
                    <a:pt x="656" y="37"/>
                    <a:pt x="659" y="38"/>
                    <a:pt x="661" y="39"/>
                  </a:cubicBezTo>
                  <a:cubicBezTo>
                    <a:pt x="654" y="60"/>
                    <a:pt x="654" y="60"/>
                    <a:pt x="654" y="60"/>
                  </a:cubicBezTo>
                  <a:cubicBezTo>
                    <a:pt x="658" y="62"/>
                    <a:pt x="658" y="62"/>
                    <a:pt x="658" y="62"/>
                  </a:cubicBezTo>
                  <a:cubicBezTo>
                    <a:pt x="665" y="40"/>
                    <a:pt x="665" y="40"/>
                    <a:pt x="665" y="40"/>
                  </a:cubicBezTo>
                  <a:cubicBezTo>
                    <a:pt x="668" y="41"/>
                    <a:pt x="671" y="42"/>
                    <a:pt x="673" y="43"/>
                  </a:cubicBezTo>
                  <a:cubicBezTo>
                    <a:pt x="666" y="64"/>
                    <a:pt x="666" y="64"/>
                    <a:pt x="666" y="64"/>
                  </a:cubicBezTo>
                  <a:cubicBezTo>
                    <a:pt x="670" y="66"/>
                    <a:pt x="670" y="66"/>
                    <a:pt x="670" y="66"/>
                  </a:cubicBezTo>
                  <a:cubicBezTo>
                    <a:pt x="677" y="44"/>
                    <a:pt x="677" y="44"/>
                    <a:pt x="677" y="44"/>
                  </a:cubicBezTo>
                  <a:cubicBezTo>
                    <a:pt x="680" y="45"/>
                    <a:pt x="683" y="46"/>
                    <a:pt x="685" y="47"/>
                  </a:cubicBezTo>
                  <a:cubicBezTo>
                    <a:pt x="677" y="69"/>
                    <a:pt x="677" y="69"/>
                    <a:pt x="677" y="69"/>
                  </a:cubicBezTo>
                  <a:cubicBezTo>
                    <a:pt x="681" y="70"/>
                    <a:pt x="681" y="70"/>
                    <a:pt x="681" y="70"/>
                  </a:cubicBezTo>
                  <a:cubicBezTo>
                    <a:pt x="689" y="49"/>
                    <a:pt x="689" y="49"/>
                    <a:pt x="689" y="49"/>
                  </a:cubicBezTo>
                  <a:cubicBezTo>
                    <a:pt x="692" y="50"/>
                    <a:pt x="695" y="51"/>
                    <a:pt x="697" y="52"/>
                  </a:cubicBezTo>
                  <a:cubicBezTo>
                    <a:pt x="689" y="73"/>
                    <a:pt x="689" y="73"/>
                    <a:pt x="689" y="73"/>
                  </a:cubicBezTo>
                  <a:cubicBezTo>
                    <a:pt x="692" y="74"/>
                    <a:pt x="692" y="74"/>
                    <a:pt x="692" y="74"/>
                  </a:cubicBezTo>
                  <a:cubicBezTo>
                    <a:pt x="701" y="53"/>
                    <a:pt x="701" y="53"/>
                    <a:pt x="701" y="53"/>
                  </a:cubicBezTo>
                  <a:cubicBezTo>
                    <a:pt x="704" y="54"/>
                    <a:pt x="706" y="55"/>
                    <a:pt x="709" y="56"/>
                  </a:cubicBezTo>
                  <a:cubicBezTo>
                    <a:pt x="700" y="78"/>
                    <a:pt x="700" y="78"/>
                    <a:pt x="700" y="78"/>
                  </a:cubicBezTo>
                  <a:cubicBezTo>
                    <a:pt x="704" y="79"/>
                    <a:pt x="704" y="79"/>
                    <a:pt x="704" y="79"/>
                  </a:cubicBezTo>
                  <a:cubicBezTo>
                    <a:pt x="713" y="58"/>
                    <a:pt x="713" y="58"/>
                    <a:pt x="713" y="58"/>
                  </a:cubicBezTo>
                  <a:cubicBezTo>
                    <a:pt x="715" y="59"/>
                    <a:pt x="718" y="60"/>
                    <a:pt x="721" y="61"/>
                  </a:cubicBezTo>
                  <a:cubicBezTo>
                    <a:pt x="711" y="82"/>
                    <a:pt x="711" y="82"/>
                    <a:pt x="711" y="82"/>
                  </a:cubicBezTo>
                  <a:cubicBezTo>
                    <a:pt x="715" y="84"/>
                    <a:pt x="715" y="84"/>
                    <a:pt x="715" y="84"/>
                  </a:cubicBezTo>
                  <a:cubicBezTo>
                    <a:pt x="725" y="63"/>
                    <a:pt x="725" y="63"/>
                    <a:pt x="725" y="63"/>
                  </a:cubicBezTo>
                  <a:cubicBezTo>
                    <a:pt x="727" y="64"/>
                    <a:pt x="730" y="65"/>
                    <a:pt x="732" y="67"/>
                  </a:cubicBezTo>
                  <a:cubicBezTo>
                    <a:pt x="722" y="88"/>
                    <a:pt x="722" y="88"/>
                    <a:pt x="722" y="88"/>
                  </a:cubicBezTo>
                  <a:cubicBezTo>
                    <a:pt x="726" y="89"/>
                    <a:pt x="726" y="89"/>
                    <a:pt x="726" y="89"/>
                  </a:cubicBezTo>
                  <a:cubicBezTo>
                    <a:pt x="736" y="68"/>
                    <a:pt x="736" y="68"/>
                    <a:pt x="736" y="68"/>
                  </a:cubicBezTo>
                  <a:cubicBezTo>
                    <a:pt x="739" y="70"/>
                    <a:pt x="741" y="71"/>
                    <a:pt x="744" y="72"/>
                  </a:cubicBezTo>
                  <a:cubicBezTo>
                    <a:pt x="733" y="93"/>
                    <a:pt x="733" y="93"/>
                    <a:pt x="733" y="93"/>
                  </a:cubicBezTo>
                  <a:cubicBezTo>
                    <a:pt x="737" y="95"/>
                    <a:pt x="737" y="95"/>
                    <a:pt x="737" y="95"/>
                  </a:cubicBezTo>
                  <a:cubicBezTo>
                    <a:pt x="748" y="74"/>
                    <a:pt x="748" y="74"/>
                    <a:pt x="748" y="74"/>
                  </a:cubicBezTo>
                  <a:cubicBezTo>
                    <a:pt x="750" y="75"/>
                    <a:pt x="753" y="77"/>
                    <a:pt x="755" y="78"/>
                  </a:cubicBezTo>
                  <a:cubicBezTo>
                    <a:pt x="744" y="98"/>
                    <a:pt x="744" y="98"/>
                    <a:pt x="744" y="98"/>
                  </a:cubicBezTo>
                  <a:cubicBezTo>
                    <a:pt x="748" y="100"/>
                    <a:pt x="748" y="100"/>
                    <a:pt x="748" y="100"/>
                  </a:cubicBezTo>
                  <a:cubicBezTo>
                    <a:pt x="759" y="80"/>
                    <a:pt x="759" y="80"/>
                    <a:pt x="759" y="80"/>
                  </a:cubicBezTo>
                  <a:cubicBezTo>
                    <a:pt x="761" y="81"/>
                    <a:pt x="764" y="82"/>
                    <a:pt x="766" y="84"/>
                  </a:cubicBezTo>
                  <a:cubicBezTo>
                    <a:pt x="755" y="104"/>
                    <a:pt x="755" y="104"/>
                    <a:pt x="755" y="104"/>
                  </a:cubicBezTo>
                  <a:cubicBezTo>
                    <a:pt x="759" y="106"/>
                    <a:pt x="759" y="106"/>
                    <a:pt x="759" y="106"/>
                  </a:cubicBezTo>
                  <a:cubicBezTo>
                    <a:pt x="770" y="86"/>
                    <a:pt x="770" y="86"/>
                    <a:pt x="770" y="86"/>
                  </a:cubicBezTo>
                  <a:cubicBezTo>
                    <a:pt x="772" y="87"/>
                    <a:pt x="775" y="89"/>
                    <a:pt x="777" y="90"/>
                  </a:cubicBezTo>
                  <a:cubicBezTo>
                    <a:pt x="766" y="110"/>
                    <a:pt x="766" y="110"/>
                    <a:pt x="766" y="110"/>
                  </a:cubicBezTo>
                  <a:cubicBezTo>
                    <a:pt x="769" y="112"/>
                    <a:pt x="769" y="112"/>
                    <a:pt x="769" y="112"/>
                  </a:cubicBezTo>
                  <a:cubicBezTo>
                    <a:pt x="781" y="92"/>
                    <a:pt x="781" y="92"/>
                    <a:pt x="781" y="92"/>
                  </a:cubicBezTo>
                  <a:cubicBezTo>
                    <a:pt x="784" y="93"/>
                    <a:pt x="786" y="95"/>
                    <a:pt x="788" y="96"/>
                  </a:cubicBezTo>
                  <a:cubicBezTo>
                    <a:pt x="776" y="116"/>
                    <a:pt x="776" y="116"/>
                    <a:pt x="776" y="116"/>
                  </a:cubicBezTo>
                  <a:cubicBezTo>
                    <a:pt x="780" y="119"/>
                    <a:pt x="780" y="119"/>
                    <a:pt x="780" y="119"/>
                  </a:cubicBezTo>
                  <a:cubicBezTo>
                    <a:pt x="792" y="99"/>
                    <a:pt x="792" y="99"/>
                    <a:pt x="792" y="99"/>
                  </a:cubicBezTo>
                  <a:cubicBezTo>
                    <a:pt x="794" y="100"/>
                    <a:pt x="797" y="102"/>
                    <a:pt x="799" y="103"/>
                  </a:cubicBezTo>
                  <a:cubicBezTo>
                    <a:pt x="787" y="123"/>
                    <a:pt x="787" y="123"/>
                    <a:pt x="787" y="123"/>
                  </a:cubicBezTo>
                  <a:cubicBezTo>
                    <a:pt x="790" y="125"/>
                    <a:pt x="790" y="125"/>
                    <a:pt x="790" y="125"/>
                  </a:cubicBezTo>
                  <a:cubicBezTo>
                    <a:pt x="803" y="105"/>
                    <a:pt x="803" y="105"/>
                    <a:pt x="803" y="105"/>
                  </a:cubicBezTo>
                  <a:cubicBezTo>
                    <a:pt x="805" y="107"/>
                    <a:pt x="808" y="108"/>
                    <a:pt x="810" y="110"/>
                  </a:cubicBezTo>
                  <a:cubicBezTo>
                    <a:pt x="797" y="129"/>
                    <a:pt x="797" y="129"/>
                    <a:pt x="797" y="129"/>
                  </a:cubicBezTo>
                  <a:cubicBezTo>
                    <a:pt x="800" y="132"/>
                    <a:pt x="800" y="132"/>
                    <a:pt x="800" y="132"/>
                  </a:cubicBezTo>
                  <a:cubicBezTo>
                    <a:pt x="813" y="112"/>
                    <a:pt x="813" y="112"/>
                    <a:pt x="813" y="112"/>
                  </a:cubicBezTo>
                  <a:cubicBezTo>
                    <a:pt x="816" y="114"/>
                    <a:pt x="818" y="115"/>
                    <a:pt x="820" y="117"/>
                  </a:cubicBezTo>
                  <a:cubicBezTo>
                    <a:pt x="807" y="136"/>
                    <a:pt x="807" y="136"/>
                    <a:pt x="807" y="136"/>
                  </a:cubicBezTo>
                  <a:cubicBezTo>
                    <a:pt x="810" y="139"/>
                    <a:pt x="810" y="139"/>
                    <a:pt x="810" y="139"/>
                  </a:cubicBezTo>
                  <a:cubicBezTo>
                    <a:pt x="824" y="119"/>
                    <a:pt x="824" y="119"/>
                    <a:pt x="824" y="119"/>
                  </a:cubicBezTo>
                  <a:cubicBezTo>
                    <a:pt x="826" y="121"/>
                    <a:pt x="829" y="123"/>
                    <a:pt x="831" y="124"/>
                  </a:cubicBezTo>
                  <a:cubicBezTo>
                    <a:pt x="817" y="143"/>
                    <a:pt x="817" y="143"/>
                    <a:pt x="817" y="143"/>
                  </a:cubicBezTo>
                  <a:cubicBezTo>
                    <a:pt x="820" y="146"/>
                    <a:pt x="820" y="146"/>
                    <a:pt x="820" y="146"/>
                  </a:cubicBezTo>
                  <a:cubicBezTo>
                    <a:pt x="834" y="127"/>
                    <a:pt x="834" y="127"/>
                    <a:pt x="834" y="127"/>
                  </a:cubicBezTo>
                  <a:cubicBezTo>
                    <a:pt x="837" y="128"/>
                    <a:pt x="839" y="130"/>
                    <a:pt x="841" y="132"/>
                  </a:cubicBezTo>
                  <a:cubicBezTo>
                    <a:pt x="827" y="151"/>
                    <a:pt x="827" y="151"/>
                    <a:pt x="827" y="151"/>
                  </a:cubicBezTo>
                  <a:cubicBezTo>
                    <a:pt x="830" y="153"/>
                    <a:pt x="830" y="153"/>
                    <a:pt x="830" y="153"/>
                  </a:cubicBezTo>
                  <a:cubicBezTo>
                    <a:pt x="844" y="134"/>
                    <a:pt x="844" y="134"/>
                    <a:pt x="844" y="134"/>
                  </a:cubicBezTo>
                  <a:cubicBezTo>
                    <a:pt x="847" y="136"/>
                    <a:pt x="849" y="138"/>
                    <a:pt x="851" y="139"/>
                  </a:cubicBezTo>
                  <a:cubicBezTo>
                    <a:pt x="837" y="158"/>
                    <a:pt x="837" y="158"/>
                    <a:pt x="837" y="158"/>
                  </a:cubicBezTo>
                  <a:cubicBezTo>
                    <a:pt x="840" y="160"/>
                    <a:pt x="840" y="160"/>
                    <a:pt x="840" y="160"/>
                  </a:cubicBezTo>
                  <a:cubicBezTo>
                    <a:pt x="855" y="142"/>
                    <a:pt x="855" y="142"/>
                    <a:pt x="855" y="142"/>
                  </a:cubicBezTo>
                  <a:cubicBezTo>
                    <a:pt x="857" y="144"/>
                    <a:pt x="859" y="146"/>
                    <a:pt x="861" y="147"/>
                  </a:cubicBezTo>
                  <a:cubicBezTo>
                    <a:pt x="846" y="166"/>
                    <a:pt x="846" y="166"/>
                    <a:pt x="846" y="166"/>
                  </a:cubicBezTo>
                  <a:cubicBezTo>
                    <a:pt x="849" y="168"/>
                    <a:pt x="849" y="168"/>
                    <a:pt x="849" y="168"/>
                  </a:cubicBezTo>
                  <a:cubicBezTo>
                    <a:pt x="864" y="150"/>
                    <a:pt x="864" y="150"/>
                    <a:pt x="864" y="150"/>
                  </a:cubicBezTo>
                  <a:cubicBezTo>
                    <a:pt x="867" y="152"/>
                    <a:pt x="869" y="154"/>
                    <a:pt x="871" y="155"/>
                  </a:cubicBezTo>
                  <a:cubicBezTo>
                    <a:pt x="856" y="173"/>
                    <a:pt x="856" y="173"/>
                    <a:pt x="856" y="173"/>
                  </a:cubicBezTo>
                  <a:cubicBezTo>
                    <a:pt x="859" y="176"/>
                    <a:pt x="859" y="176"/>
                    <a:pt x="859" y="176"/>
                  </a:cubicBezTo>
                  <a:cubicBezTo>
                    <a:pt x="874" y="158"/>
                    <a:pt x="874" y="158"/>
                    <a:pt x="874" y="158"/>
                  </a:cubicBezTo>
                  <a:cubicBezTo>
                    <a:pt x="876" y="160"/>
                    <a:pt x="878" y="162"/>
                    <a:pt x="880" y="164"/>
                  </a:cubicBezTo>
                  <a:cubicBezTo>
                    <a:pt x="865" y="181"/>
                    <a:pt x="865" y="181"/>
                    <a:pt x="865" y="181"/>
                  </a:cubicBezTo>
                  <a:cubicBezTo>
                    <a:pt x="868" y="184"/>
                    <a:pt x="868" y="184"/>
                    <a:pt x="868" y="184"/>
                  </a:cubicBezTo>
                  <a:cubicBezTo>
                    <a:pt x="884" y="167"/>
                    <a:pt x="884" y="167"/>
                    <a:pt x="884" y="167"/>
                  </a:cubicBezTo>
                  <a:cubicBezTo>
                    <a:pt x="886" y="168"/>
                    <a:pt x="888" y="170"/>
                    <a:pt x="890" y="172"/>
                  </a:cubicBezTo>
                  <a:cubicBezTo>
                    <a:pt x="874" y="190"/>
                    <a:pt x="874" y="190"/>
                    <a:pt x="874" y="190"/>
                  </a:cubicBezTo>
                  <a:cubicBezTo>
                    <a:pt x="877" y="192"/>
                    <a:pt x="877" y="192"/>
                    <a:pt x="877" y="192"/>
                  </a:cubicBezTo>
                  <a:cubicBezTo>
                    <a:pt x="893" y="175"/>
                    <a:pt x="893" y="175"/>
                    <a:pt x="893" y="175"/>
                  </a:cubicBezTo>
                  <a:cubicBezTo>
                    <a:pt x="895" y="177"/>
                    <a:pt x="897" y="179"/>
                    <a:pt x="899" y="181"/>
                  </a:cubicBezTo>
                  <a:cubicBezTo>
                    <a:pt x="883" y="198"/>
                    <a:pt x="883" y="198"/>
                    <a:pt x="883" y="198"/>
                  </a:cubicBezTo>
                  <a:cubicBezTo>
                    <a:pt x="886" y="201"/>
                    <a:pt x="886" y="201"/>
                    <a:pt x="886" y="201"/>
                  </a:cubicBezTo>
                  <a:cubicBezTo>
                    <a:pt x="902" y="184"/>
                    <a:pt x="902" y="184"/>
                    <a:pt x="902" y="184"/>
                  </a:cubicBezTo>
                  <a:cubicBezTo>
                    <a:pt x="904" y="186"/>
                    <a:pt x="906" y="188"/>
                    <a:pt x="908" y="190"/>
                  </a:cubicBezTo>
                  <a:cubicBezTo>
                    <a:pt x="892" y="206"/>
                    <a:pt x="892" y="206"/>
                    <a:pt x="892" y="206"/>
                  </a:cubicBezTo>
                  <a:cubicBezTo>
                    <a:pt x="894" y="209"/>
                    <a:pt x="894" y="209"/>
                    <a:pt x="894" y="209"/>
                  </a:cubicBezTo>
                  <a:cubicBezTo>
                    <a:pt x="911" y="193"/>
                    <a:pt x="911" y="193"/>
                    <a:pt x="911" y="193"/>
                  </a:cubicBezTo>
                  <a:cubicBezTo>
                    <a:pt x="913" y="195"/>
                    <a:pt x="915" y="197"/>
                    <a:pt x="917" y="199"/>
                  </a:cubicBezTo>
                  <a:cubicBezTo>
                    <a:pt x="900" y="215"/>
                    <a:pt x="900" y="215"/>
                    <a:pt x="900" y="215"/>
                  </a:cubicBezTo>
                  <a:cubicBezTo>
                    <a:pt x="903" y="218"/>
                    <a:pt x="903" y="218"/>
                    <a:pt x="903" y="218"/>
                  </a:cubicBezTo>
                  <a:cubicBezTo>
                    <a:pt x="920" y="202"/>
                    <a:pt x="920" y="202"/>
                    <a:pt x="920" y="202"/>
                  </a:cubicBezTo>
                  <a:cubicBezTo>
                    <a:pt x="922" y="204"/>
                    <a:pt x="924" y="206"/>
                    <a:pt x="926" y="208"/>
                  </a:cubicBezTo>
                  <a:cubicBezTo>
                    <a:pt x="908" y="224"/>
                    <a:pt x="908" y="224"/>
                    <a:pt x="908" y="224"/>
                  </a:cubicBezTo>
                  <a:cubicBezTo>
                    <a:pt x="911" y="227"/>
                    <a:pt x="911" y="227"/>
                    <a:pt x="911" y="227"/>
                  </a:cubicBezTo>
                  <a:cubicBezTo>
                    <a:pt x="929" y="211"/>
                    <a:pt x="929" y="211"/>
                    <a:pt x="929" y="211"/>
                  </a:cubicBezTo>
                  <a:cubicBezTo>
                    <a:pt x="931" y="213"/>
                    <a:pt x="932" y="215"/>
                    <a:pt x="934" y="218"/>
                  </a:cubicBezTo>
                  <a:cubicBezTo>
                    <a:pt x="917" y="233"/>
                    <a:pt x="917" y="233"/>
                    <a:pt x="917" y="233"/>
                  </a:cubicBezTo>
                  <a:cubicBezTo>
                    <a:pt x="919" y="236"/>
                    <a:pt x="919" y="236"/>
                    <a:pt x="919" y="236"/>
                  </a:cubicBezTo>
                  <a:cubicBezTo>
                    <a:pt x="937" y="221"/>
                    <a:pt x="937" y="221"/>
                    <a:pt x="937" y="221"/>
                  </a:cubicBezTo>
                  <a:cubicBezTo>
                    <a:pt x="939" y="223"/>
                    <a:pt x="941" y="225"/>
                    <a:pt x="943" y="227"/>
                  </a:cubicBezTo>
                  <a:cubicBezTo>
                    <a:pt x="925" y="242"/>
                    <a:pt x="925" y="242"/>
                    <a:pt x="925" y="242"/>
                  </a:cubicBezTo>
                  <a:cubicBezTo>
                    <a:pt x="927" y="245"/>
                    <a:pt x="927" y="245"/>
                    <a:pt x="927" y="245"/>
                  </a:cubicBezTo>
                  <a:cubicBezTo>
                    <a:pt x="945" y="230"/>
                    <a:pt x="945" y="230"/>
                    <a:pt x="945" y="230"/>
                  </a:cubicBezTo>
                  <a:cubicBezTo>
                    <a:pt x="947" y="233"/>
                    <a:pt x="949" y="235"/>
                    <a:pt x="951" y="237"/>
                  </a:cubicBezTo>
                  <a:cubicBezTo>
                    <a:pt x="933" y="252"/>
                    <a:pt x="933" y="252"/>
                    <a:pt x="933" y="252"/>
                  </a:cubicBezTo>
                  <a:cubicBezTo>
                    <a:pt x="935" y="255"/>
                    <a:pt x="935" y="255"/>
                    <a:pt x="935" y="255"/>
                  </a:cubicBezTo>
                  <a:cubicBezTo>
                    <a:pt x="953" y="240"/>
                    <a:pt x="953" y="240"/>
                    <a:pt x="953" y="240"/>
                  </a:cubicBezTo>
                  <a:cubicBezTo>
                    <a:pt x="955" y="242"/>
                    <a:pt x="957" y="245"/>
                    <a:pt x="959" y="247"/>
                  </a:cubicBezTo>
                  <a:cubicBezTo>
                    <a:pt x="940" y="261"/>
                    <a:pt x="940" y="261"/>
                    <a:pt x="940" y="261"/>
                  </a:cubicBezTo>
                  <a:cubicBezTo>
                    <a:pt x="943" y="265"/>
                    <a:pt x="943" y="265"/>
                    <a:pt x="943" y="265"/>
                  </a:cubicBezTo>
                  <a:cubicBezTo>
                    <a:pt x="961" y="250"/>
                    <a:pt x="961" y="250"/>
                    <a:pt x="961" y="250"/>
                  </a:cubicBezTo>
                  <a:cubicBezTo>
                    <a:pt x="963" y="252"/>
                    <a:pt x="965" y="255"/>
                    <a:pt x="966" y="257"/>
                  </a:cubicBezTo>
                  <a:cubicBezTo>
                    <a:pt x="948" y="271"/>
                    <a:pt x="948" y="271"/>
                    <a:pt x="948" y="271"/>
                  </a:cubicBezTo>
                  <a:cubicBezTo>
                    <a:pt x="950" y="274"/>
                    <a:pt x="950" y="274"/>
                    <a:pt x="950" y="274"/>
                  </a:cubicBezTo>
                  <a:cubicBezTo>
                    <a:pt x="969" y="260"/>
                    <a:pt x="969" y="260"/>
                    <a:pt x="969" y="260"/>
                  </a:cubicBezTo>
                  <a:cubicBezTo>
                    <a:pt x="970" y="263"/>
                    <a:pt x="972" y="265"/>
                    <a:pt x="974" y="267"/>
                  </a:cubicBezTo>
                  <a:cubicBezTo>
                    <a:pt x="955" y="281"/>
                    <a:pt x="955" y="281"/>
                    <a:pt x="955" y="281"/>
                  </a:cubicBezTo>
                  <a:cubicBezTo>
                    <a:pt x="957" y="284"/>
                    <a:pt x="957" y="284"/>
                    <a:pt x="957" y="284"/>
                  </a:cubicBezTo>
                  <a:cubicBezTo>
                    <a:pt x="976" y="271"/>
                    <a:pt x="976" y="271"/>
                    <a:pt x="976" y="271"/>
                  </a:cubicBezTo>
                  <a:cubicBezTo>
                    <a:pt x="978" y="273"/>
                    <a:pt x="979" y="275"/>
                    <a:pt x="981" y="278"/>
                  </a:cubicBezTo>
                  <a:cubicBezTo>
                    <a:pt x="962" y="291"/>
                    <a:pt x="962" y="291"/>
                    <a:pt x="962" y="291"/>
                  </a:cubicBezTo>
                  <a:cubicBezTo>
                    <a:pt x="964" y="294"/>
                    <a:pt x="964" y="294"/>
                    <a:pt x="964" y="294"/>
                  </a:cubicBezTo>
                  <a:cubicBezTo>
                    <a:pt x="983" y="281"/>
                    <a:pt x="983" y="281"/>
                    <a:pt x="983" y="281"/>
                  </a:cubicBezTo>
                  <a:cubicBezTo>
                    <a:pt x="985" y="283"/>
                    <a:pt x="987" y="286"/>
                    <a:pt x="988" y="288"/>
                  </a:cubicBezTo>
                  <a:cubicBezTo>
                    <a:pt x="969" y="301"/>
                    <a:pt x="969" y="301"/>
                    <a:pt x="969" y="301"/>
                  </a:cubicBezTo>
                  <a:cubicBezTo>
                    <a:pt x="971" y="304"/>
                    <a:pt x="971" y="304"/>
                    <a:pt x="971" y="304"/>
                  </a:cubicBezTo>
                  <a:cubicBezTo>
                    <a:pt x="990" y="292"/>
                    <a:pt x="990" y="292"/>
                    <a:pt x="990" y="292"/>
                  </a:cubicBezTo>
                  <a:cubicBezTo>
                    <a:pt x="992" y="294"/>
                    <a:pt x="993" y="296"/>
                    <a:pt x="995" y="299"/>
                  </a:cubicBezTo>
                  <a:cubicBezTo>
                    <a:pt x="975" y="311"/>
                    <a:pt x="975" y="311"/>
                    <a:pt x="975" y="311"/>
                  </a:cubicBezTo>
                  <a:cubicBezTo>
                    <a:pt x="977" y="315"/>
                    <a:pt x="977" y="315"/>
                    <a:pt x="977" y="315"/>
                  </a:cubicBezTo>
                  <a:cubicBezTo>
                    <a:pt x="997" y="302"/>
                    <a:pt x="997" y="302"/>
                    <a:pt x="997" y="302"/>
                  </a:cubicBezTo>
                  <a:cubicBezTo>
                    <a:pt x="999" y="305"/>
                    <a:pt x="1000" y="307"/>
                    <a:pt x="1001" y="310"/>
                  </a:cubicBezTo>
                  <a:cubicBezTo>
                    <a:pt x="982" y="322"/>
                    <a:pt x="982" y="322"/>
                    <a:pt x="982" y="322"/>
                  </a:cubicBezTo>
                  <a:cubicBezTo>
                    <a:pt x="984" y="325"/>
                    <a:pt x="984" y="325"/>
                    <a:pt x="984" y="325"/>
                  </a:cubicBezTo>
                  <a:cubicBezTo>
                    <a:pt x="1004" y="313"/>
                    <a:pt x="1004" y="313"/>
                    <a:pt x="1004" y="313"/>
                  </a:cubicBezTo>
                  <a:cubicBezTo>
                    <a:pt x="1005" y="316"/>
                    <a:pt x="1006" y="318"/>
                    <a:pt x="1008" y="320"/>
                  </a:cubicBezTo>
                  <a:cubicBezTo>
                    <a:pt x="988" y="332"/>
                    <a:pt x="988" y="332"/>
                    <a:pt x="988" y="332"/>
                  </a:cubicBezTo>
                  <a:cubicBezTo>
                    <a:pt x="990" y="336"/>
                    <a:pt x="990" y="336"/>
                    <a:pt x="990" y="336"/>
                  </a:cubicBezTo>
                  <a:cubicBezTo>
                    <a:pt x="1010" y="324"/>
                    <a:pt x="1010" y="324"/>
                    <a:pt x="1010" y="324"/>
                  </a:cubicBezTo>
                  <a:cubicBezTo>
                    <a:pt x="1011" y="327"/>
                    <a:pt x="1013" y="329"/>
                    <a:pt x="1014" y="332"/>
                  </a:cubicBezTo>
                  <a:cubicBezTo>
                    <a:pt x="994" y="343"/>
                    <a:pt x="994" y="343"/>
                    <a:pt x="994" y="343"/>
                  </a:cubicBezTo>
                  <a:cubicBezTo>
                    <a:pt x="996" y="346"/>
                    <a:pt x="996" y="346"/>
                    <a:pt x="996" y="346"/>
                  </a:cubicBezTo>
                  <a:cubicBezTo>
                    <a:pt x="1016" y="335"/>
                    <a:pt x="1016" y="335"/>
                    <a:pt x="1016" y="335"/>
                  </a:cubicBezTo>
                  <a:cubicBezTo>
                    <a:pt x="1017" y="338"/>
                    <a:pt x="1019" y="340"/>
                    <a:pt x="1020" y="343"/>
                  </a:cubicBezTo>
                  <a:cubicBezTo>
                    <a:pt x="1000" y="353"/>
                    <a:pt x="1000" y="353"/>
                    <a:pt x="1000" y="353"/>
                  </a:cubicBezTo>
                  <a:cubicBezTo>
                    <a:pt x="1000" y="355"/>
                    <a:pt x="1001" y="356"/>
                    <a:pt x="1001" y="357"/>
                  </a:cubicBezTo>
                  <a:cubicBezTo>
                    <a:pt x="1022" y="346"/>
                    <a:pt x="1022" y="346"/>
                    <a:pt x="1022" y="346"/>
                  </a:cubicBezTo>
                  <a:cubicBezTo>
                    <a:pt x="1023" y="349"/>
                    <a:pt x="1024" y="351"/>
                    <a:pt x="1026" y="354"/>
                  </a:cubicBezTo>
                  <a:cubicBezTo>
                    <a:pt x="1005" y="364"/>
                    <a:pt x="1005" y="364"/>
                    <a:pt x="1005" y="364"/>
                  </a:cubicBezTo>
                  <a:cubicBezTo>
                    <a:pt x="1007" y="368"/>
                    <a:pt x="1007" y="368"/>
                    <a:pt x="1007" y="368"/>
                  </a:cubicBezTo>
                  <a:cubicBezTo>
                    <a:pt x="1028" y="358"/>
                    <a:pt x="1028" y="358"/>
                    <a:pt x="1028" y="358"/>
                  </a:cubicBezTo>
                  <a:cubicBezTo>
                    <a:pt x="1029" y="360"/>
                    <a:pt x="1030" y="363"/>
                    <a:pt x="1031" y="365"/>
                  </a:cubicBezTo>
                  <a:cubicBezTo>
                    <a:pt x="1010" y="375"/>
                    <a:pt x="1010" y="375"/>
                    <a:pt x="1010" y="375"/>
                  </a:cubicBezTo>
                  <a:cubicBezTo>
                    <a:pt x="1012" y="379"/>
                    <a:pt x="1012" y="379"/>
                    <a:pt x="1012" y="379"/>
                  </a:cubicBezTo>
                  <a:cubicBezTo>
                    <a:pt x="1033" y="369"/>
                    <a:pt x="1033" y="369"/>
                    <a:pt x="1033" y="369"/>
                  </a:cubicBezTo>
                  <a:cubicBezTo>
                    <a:pt x="1034" y="372"/>
                    <a:pt x="1035" y="374"/>
                    <a:pt x="1036" y="377"/>
                  </a:cubicBezTo>
                  <a:cubicBezTo>
                    <a:pt x="1016" y="386"/>
                    <a:pt x="1016" y="386"/>
                    <a:pt x="1016" y="386"/>
                  </a:cubicBezTo>
                  <a:cubicBezTo>
                    <a:pt x="1017" y="390"/>
                    <a:pt x="1017" y="390"/>
                    <a:pt x="1017" y="390"/>
                  </a:cubicBezTo>
                  <a:cubicBezTo>
                    <a:pt x="1038" y="381"/>
                    <a:pt x="1038" y="381"/>
                    <a:pt x="1038" y="381"/>
                  </a:cubicBezTo>
                  <a:cubicBezTo>
                    <a:pt x="1039" y="383"/>
                    <a:pt x="1040" y="386"/>
                    <a:pt x="1041" y="389"/>
                  </a:cubicBezTo>
                  <a:cubicBezTo>
                    <a:pt x="1020" y="397"/>
                    <a:pt x="1020" y="397"/>
                    <a:pt x="1020" y="397"/>
                  </a:cubicBezTo>
                  <a:cubicBezTo>
                    <a:pt x="1022" y="401"/>
                    <a:pt x="1022" y="401"/>
                    <a:pt x="1022" y="401"/>
                  </a:cubicBezTo>
                  <a:cubicBezTo>
                    <a:pt x="1043" y="392"/>
                    <a:pt x="1043" y="392"/>
                    <a:pt x="1043" y="392"/>
                  </a:cubicBezTo>
                  <a:cubicBezTo>
                    <a:pt x="1044" y="395"/>
                    <a:pt x="1045" y="398"/>
                    <a:pt x="1046" y="400"/>
                  </a:cubicBezTo>
                  <a:cubicBezTo>
                    <a:pt x="1025" y="409"/>
                    <a:pt x="1025" y="409"/>
                    <a:pt x="1025" y="409"/>
                  </a:cubicBezTo>
                  <a:cubicBezTo>
                    <a:pt x="1027" y="412"/>
                    <a:pt x="1027" y="412"/>
                    <a:pt x="1027" y="412"/>
                  </a:cubicBezTo>
                  <a:cubicBezTo>
                    <a:pt x="1048" y="404"/>
                    <a:pt x="1048" y="404"/>
                    <a:pt x="1048" y="404"/>
                  </a:cubicBezTo>
                  <a:cubicBezTo>
                    <a:pt x="1049" y="407"/>
                    <a:pt x="1050" y="409"/>
                    <a:pt x="1051" y="412"/>
                  </a:cubicBezTo>
                  <a:cubicBezTo>
                    <a:pt x="1029" y="420"/>
                    <a:pt x="1029" y="420"/>
                    <a:pt x="1029" y="420"/>
                  </a:cubicBezTo>
                  <a:cubicBezTo>
                    <a:pt x="1031" y="424"/>
                    <a:pt x="1031" y="424"/>
                    <a:pt x="1031" y="424"/>
                  </a:cubicBezTo>
                  <a:cubicBezTo>
                    <a:pt x="1052" y="416"/>
                    <a:pt x="1052" y="416"/>
                    <a:pt x="1052" y="416"/>
                  </a:cubicBezTo>
                  <a:cubicBezTo>
                    <a:pt x="1053" y="419"/>
                    <a:pt x="1054" y="421"/>
                    <a:pt x="1055" y="424"/>
                  </a:cubicBezTo>
                  <a:cubicBezTo>
                    <a:pt x="1034" y="431"/>
                    <a:pt x="1034" y="431"/>
                    <a:pt x="1034" y="431"/>
                  </a:cubicBezTo>
                  <a:cubicBezTo>
                    <a:pt x="1035" y="435"/>
                    <a:pt x="1035" y="435"/>
                    <a:pt x="1035" y="435"/>
                  </a:cubicBezTo>
                  <a:cubicBezTo>
                    <a:pt x="1056" y="428"/>
                    <a:pt x="1056" y="428"/>
                    <a:pt x="1056" y="428"/>
                  </a:cubicBezTo>
                  <a:cubicBezTo>
                    <a:pt x="1063" y="448"/>
                    <a:pt x="1069" y="469"/>
                    <a:pt x="1074" y="491"/>
                  </a:cubicBezTo>
                  <a:cubicBezTo>
                    <a:pt x="1018" y="561"/>
                    <a:pt x="1018" y="561"/>
                    <a:pt x="1018" y="561"/>
                  </a:cubicBezTo>
                  <a:cubicBezTo>
                    <a:pt x="1025" y="566"/>
                    <a:pt x="1025" y="566"/>
                    <a:pt x="1025" y="566"/>
                  </a:cubicBezTo>
                  <a:cubicBezTo>
                    <a:pt x="1083" y="493"/>
                    <a:pt x="1083" y="493"/>
                    <a:pt x="1083" y="493"/>
                  </a:cubicBezTo>
                  <a:lnTo>
                    <a:pt x="1083" y="49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6" name="Freeform 83"/>
          <p:cNvSpPr>
            <a:spLocks noEditPoints="1"/>
          </p:cNvSpPr>
          <p:nvPr/>
        </p:nvSpPr>
        <p:spPr bwMode="auto">
          <a:xfrm>
            <a:off x="1398440" y="1854446"/>
            <a:ext cx="2905797" cy="2942973"/>
          </a:xfrm>
          <a:custGeom>
            <a:avLst/>
            <a:gdLst>
              <a:gd name="T0" fmla="*/ 700 w 1026"/>
              <a:gd name="T1" fmla="*/ 34 h 1039"/>
              <a:gd name="T2" fmla="*/ 236 w 1026"/>
              <a:gd name="T3" fmla="*/ 182 h 1039"/>
              <a:gd name="T4" fmla="*/ 58 w 1026"/>
              <a:gd name="T5" fmla="*/ 771 h 1039"/>
              <a:gd name="T6" fmla="*/ 513 w 1026"/>
              <a:gd name="T7" fmla="*/ 956 h 1039"/>
              <a:gd name="T8" fmla="*/ 1024 w 1026"/>
              <a:gd name="T9" fmla="*/ 615 h 1039"/>
              <a:gd name="T10" fmla="*/ 773 w 1026"/>
              <a:gd name="T11" fmla="*/ 827 h 1039"/>
              <a:gd name="T12" fmla="*/ 747 w 1026"/>
              <a:gd name="T13" fmla="*/ 876 h 1039"/>
              <a:gd name="T14" fmla="*/ 708 w 1026"/>
              <a:gd name="T15" fmla="*/ 898 h 1039"/>
              <a:gd name="T16" fmla="*/ 659 w 1026"/>
              <a:gd name="T17" fmla="*/ 894 h 1039"/>
              <a:gd name="T18" fmla="*/ 619 w 1026"/>
              <a:gd name="T19" fmla="*/ 932 h 1039"/>
              <a:gd name="T20" fmla="*/ 578 w 1026"/>
              <a:gd name="T21" fmla="*/ 916 h 1039"/>
              <a:gd name="T22" fmla="*/ 530 w 1026"/>
              <a:gd name="T23" fmla="*/ 945 h 1039"/>
              <a:gd name="T24" fmla="*/ 485 w 1026"/>
              <a:gd name="T25" fmla="*/ 945 h 1039"/>
              <a:gd name="T26" fmla="*/ 444 w 1026"/>
              <a:gd name="T27" fmla="*/ 916 h 1039"/>
              <a:gd name="T28" fmla="*/ 391 w 1026"/>
              <a:gd name="T29" fmla="*/ 928 h 1039"/>
              <a:gd name="T30" fmla="*/ 349 w 1026"/>
              <a:gd name="T31" fmla="*/ 913 h 1039"/>
              <a:gd name="T32" fmla="*/ 314 w 1026"/>
              <a:gd name="T33" fmla="*/ 869 h 1039"/>
              <a:gd name="T34" fmla="*/ 279 w 1026"/>
              <a:gd name="T35" fmla="*/ 846 h 1039"/>
              <a:gd name="T36" fmla="*/ 225 w 1026"/>
              <a:gd name="T37" fmla="*/ 834 h 1039"/>
              <a:gd name="T38" fmla="*/ 194 w 1026"/>
              <a:gd name="T39" fmla="*/ 802 h 1039"/>
              <a:gd name="T40" fmla="*/ 182 w 1026"/>
              <a:gd name="T41" fmla="*/ 747 h 1039"/>
              <a:gd name="T42" fmla="*/ 160 w 1026"/>
              <a:gd name="T43" fmla="*/ 712 h 1039"/>
              <a:gd name="T44" fmla="*/ 117 w 1026"/>
              <a:gd name="T45" fmla="*/ 677 h 1039"/>
              <a:gd name="T46" fmla="*/ 102 w 1026"/>
              <a:gd name="T47" fmla="*/ 635 h 1039"/>
              <a:gd name="T48" fmla="*/ 116 w 1026"/>
              <a:gd name="T49" fmla="*/ 581 h 1039"/>
              <a:gd name="T50" fmla="*/ 111 w 1026"/>
              <a:gd name="T51" fmla="*/ 539 h 1039"/>
              <a:gd name="T52" fmla="*/ 112 w 1026"/>
              <a:gd name="T53" fmla="*/ 496 h 1039"/>
              <a:gd name="T54" fmla="*/ 116 w 1026"/>
              <a:gd name="T55" fmla="*/ 455 h 1039"/>
              <a:gd name="T56" fmla="*/ 103 w 1026"/>
              <a:gd name="T57" fmla="*/ 401 h 1039"/>
              <a:gd name="T58" fmla="*/ 118 w 1026"/>
              <a:gd name="T59" fmla="*/ 358 h 1039"/>
              <a:gd name="T60" fmla="*/ 162 w 1026"/>
              <a:gd name="T61" fmla="*/ 323 h 1039"/>
              <a:gd name="T62" fmla="*/ 184 w 1026"/>
              <a:gd name="T63" fmla="*/ 288 h 1039"/>
              <a:gd name="T64" fmla="*/ 197 w 1026"/>
              <a:gd name="T65" fmla="*/ 234 h 1039"/>
              <a:gd name="T66" fmla="*/ 228 w 1026"/>
              <a:gd name="T67" fmla="*/ 202 h 1039"/>
              <a:gd name="T68" fmla="*/ 282 w 1026"/>
              <a:gd name="T69" fmla="*/ 190 h 1039"/>
              <a:gd name="T70" fmla="*/ 318 w 1026"/>
              <a:gd name="T71" fmla="*/ 168 h 1039"/>
              <a:gd name="T72" fmla="*/ 352 w 1026"/>
              <a:gd name="T73" fmla="*/ 124 h 1039"/>
              <a:gd name="T74" fmla="*/ 395 w 1026"/>
              <a:gd name="T75" fmla="*/ 110 h 1039"/>
              <a:gd name="T76" fmla="*/ 449 w 1026"/>
              <a:gd name="T77" fmla="*/ 122 h 1039"/>
              <a:gd name="T78" fmla="*/ 490 w 1026"/>
              <a:gd name="T79" fmla="*/ 118 h 1039"/>
              <a:gd name="T80" fmla="*/ 533 w 1026"/>
              <a:gd name="T81" fmla="*/ 118 h 1039"/>
              <a:gd name="T82" fmla="*/ 575 w 1026"/>
              <a:gd name="T83" fmla="*/ 122 h 1039"/>
              <a:gd name="T84" fmla="*/ 629 w 1026"/>
              <a:gd name="T85" fmla="*/ 109 h 1039"/>
              <a:gd name="T86" fmla="*/ 671 w 1026"/>
              <a:gd name="T87" fmla="*/ 123 h 1039"/>
              <a:gd name="T88" fmla="*/ 706 w 1026"/>
              <a:gd name="T89" fmla="*/ 167 h 1039"/>
              <a:gd name="T90" fmla="*/ 742 w 1026"/>
              <a:gd name="T91" fmla="*/ 189 h 1039"/>
              <a:gd name="T92" fmla="*/ 796 w 1026"/>
              <a:gd name="T93" fmla="*/ 201 h 1039"/>
              <a:gd name="T94" fmla="*/ 828 w 1026"/>
              <a:gd name="T95" fmla="*/ 232 h 1039"/>
              <a:gd name="T96" fmla="*/ 841 w 1026"/>
              <a:gd name="T97" fmla="*/ 286 h 1039"/>
              <a:gd name="T98" fmla="*/ 884 w 1026"/>
              <a:gd name="T99" fmla="*/ 309 h 1039"/>
              <a:gd name="T100" fmla="*/ 882 w 1026"/>
              <a:gd name="T101" fmla="*/ 359 h 1039"/>
              <a:gd name="T102" fmla="*/ 897 w 1026"/>
              <a:gd name="T103" fmla="*/ 399 h 1039"/>
              <a:gd name="T104" fmla="*/ 907 w 1026"/>
              <a:gd name="T105" fmla="*/ 440 h 1039"/>
              <a:gd name="T106" fmla="*/ 913 w 1026"/>
              <a:gd name="T107" fmla="*/ 481 h 1039"/>
              <a:gd name="T108" fmla="*/ 939 w 1026"/>
              <a:gd name="T109" fmla="*/ 531 h 1039"/>
              <a:gd name="T110" fmla="*/ 936 w 1026"/>
              <a:gd name="T111" fmla="*/ 576 h 1039"/>
              <a:gd name="T112" fmla="*/ 902 w 1026"/>
              <a:gd name="T113" fmla="*/ 620 h 1039"/>
              <a:gd name="T114" fmla="*/ 890 w 1026"/>
              <a:gd name="T115" fmla="*/ 660 h 1039"/>
              <a:gd name="T116" fmla="*/ 894 w 1026"/>
              <a:gd name="T117" fmla="*/ 710 h 1039"/>
              <a:gd name="T118" fmla="*/ 848 w 1026"/>
              <a:gd name="T119" fmla="*/ 741 h 1039"/>
              <a:gd name="T120" fmla="*/ 823 w 1026"/>
              <a:gd name="T121" fmla="*/ 775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6" h="1039">
                <a:moveTo>
                  <a:pt x="950" y="519"/>
                </a:moveTo>
                <a:cubicBezTo>
                  <a:pt x="950" y="496"/>
                  <a:pt x="948" y="474"/>
                  <a:pt x="945" y="452"/>
                </a:cubicBezTo>
                <a:cubicBezTo>
                  <a:pt x="1026" y="439"/>
                  <a:pt x="1026" y="439"/>
                  <a:pt x="1026" y="439"/>
                </a:cubicBezTo>
                <a:cubicBezTo>
                  <a:pt x="1025" y="434"/>
                  <a:pt x="1025" y="434"/>
                  <a:pt x="1025" y="434"/>
                </a:cubicBezTo>
                <a:cubicBezTo>
                  <a:pt x="944" y="448"/>
                  <a:pt x="944" y="448"/>
                  <a:pt x="944" y="448"/>
                </a:cubicBezTo>
                <a:cubicBezTo>
                  <a:pt x="936" y="398"/>
                  <a:pt x="919" y="350"/>
                  <a:pt x="895" y="308"/>
                </a:cubicBezTo>
                <a:cubicBezTo>
                  <a:pt x="968" y="268"/>
                  <a:pt x="968" y="268"/>
                  <a:pt x="968" y="268"/>
                </a:cubicBezTo>
                <a:cubicBezTo>
                  <a:pt x="966" y="264"/>
                  <a:pt x="966" y="264"/>
                  <a:pt x="966" y="264"/>
                </a:cubicBezTo>
                <a:cubicBezTo>
                  <a:pt x="894" y="304"/>
                  <a:pt x="894" y="304"/>
                  <a:pt x="894" y="304"/>
                </a:cubicBezTo>
                <a:cubicBezTo>
                  <a:pt x="869" y="261"/>
                  <a:pt x="837" y="222"/>
                  <a:pt x="800" y="190"/>
                </a:cubicBezTo>
                <a:cubicBezTo>
                  <a:pt x="854" y="127"/>
                  <a:pt x="854" y="127"/>
                  <a:pt x="854" y="127"/>
                </a:cubicBezTo>
                <a:cubicBezTo>
                  <a:pt x="853" y="126"/>
                  <a:pt x="852" y="125"/>
                  <a:pt x="851" y="125"/>
                </a:cubicBezTo>
                <a:cubicBezTo>
                  <a:pt x="797" y="187"/>
                  <a:pt x="797" y="187"/>
                  <a:pt x="797" y="187"/>
                </a:cubicBezTo>
                <a:cubicBezTo>
                  <a:pt x="760" y="155"/>
                  <a:pt x="717" y="129"/>
                  <a:pt x="670" y="111"/>
                </a:cubicBezTo>
                <a:cubicBezTo>
                  <a:pt x="700" y="34"/>
                  <a:pt x="700" y="34"/>
                  <a:pt x="700" y="34"/>
                </a:cubicBezTo>
                <a:cubicBezTo>
                  <a:pt x="696" y="33"/>
                  <a:pt x="696" y="33"/>
                  <a:pt x="696" y="33"/>
                </a:cubicBezTo>
                <a:cubicBezTo>
                  <a:pt x="666" y="110"/>
                  <a:pt x="666" y="110"/>
                  <a:pt x="666" y="110"/>
                </a:cubicBezTo>
                <a:cubicBezTo>
                  <a:pt x="621" y="93"/>
                  <a:pt x="572" y="83"/>
                  <a:pt x="521" y="82"/>
                </a:cubicBezTo>
                <a:cubicBezTo>
                  <a:pt x="522" y="0"/>
                  <a:pt x="522" y="0"/>
                  <a:pt x="522" y="0"/>
                </a:cubicBezTo>
                <a:cubicBezTo>
                  <a:pt x="518" y="0"/>
                  <a:pt x="518" y="0"/>
                  <a:pt x="518" y="0"/>
                </a:cubicBezTo>
                <a:cubicBezTo>
                  <a:pt x="517" y="82"/>
                  <a:pt x="517" y="82"/>
                  <a:pt x="517" y="82"/>
                </a:cubicBezTo>
                <a:cubicBezTo>
                  <a:pt x="516" y="82"/>
                  <a:pt x="515" y="82"/>
                  <a:pt x="513" y="82"/>
                </a:cubicBezTo>
                <a:cubicBezTo>
                  <a:pt x="463" y="82"/>
                  <a:pt x="416" y="91"/>
                  <a:pt x="371" y="106"/>
                </a:cubicBezTo>
                <a:cubicBezTo>
                  <a:pt x="344" y="28"/>
                  <a:pt x="344" y="28"/>
                  <a:pt x="344" y="28"/>
                </a:cubicBezTo>
                <a:cubicBezTo>
                  <a:pt x="343" y="28"/>
                  <a:pt x="342" y="29"/>
                  <a:pt x="340" y="29"/>
                </a:cubicBezTo>
                <a:cubicBezTo>
                  <a:pt x="368" y="107"/>
                  <a:pt x="368" y="107"/>
                  <a:pt x="368" y="107"/>
                </a:cubicBezTo>
                <a:cubicBezTo>
                  <a:pt x="320" y="124"/>
                  <a:pt x="277" y="149"/>
                  <a:pt x="239" y="180"/>
                </a:cubicBezTo>
                <a:cubicBezTo>
                  <a:pt x="186" y="115"/>
                  <a:pt x="186" y="115"/>
                  <a:pt x="186" y="115"/>
                </a:cubicBezTo>
                <a:cubicBezTo>
                  <a:pt x="185" y="116"/>
                  <a:pt x="184" y="117"/>
                  <a:pt x="183" y="118"/>
                </a:cubicBezTo>
                <a:cubicBezTo>
                  <a:pt x="236" y="182"/>
                  <a:pt x="236" y="182"/>
                  <a:pt x="236" y="182"/>
                </a:cubicBezTo>
                <a:cubicBezTo>
                  <a:pt x="197" y="213"/>
                  <a:pt x="165" y="251"/>
                  <a:pt x="139" y="294"/>
                </a:cubicBezTo>
                <a:cubicBezTo>
                  <a:pt x="68" y="251"/>
                  <a:pt x="68" y="251"/>
                  <a:pt x="68" y="251"/>
                </a:cubicBezTo>
                <a:cubicBezTo>
                  <a:pt x="66" y="255"/>
                  <a:pt x="66" y="255"/>
                  <a:pt x="66" y="255"/>
                </a:cubicBezTo>
                <a:cubicBezTo>
                  <a:pt x="137" y="297"/>
                  <a:pt x="137" y="297"/>
                  <a:pt x="137" y="297"/>
                </a:cubicBezTo>
                <a:cubicBezTo>
                  <a:pt x="112" y="339"/>
                  <a:pt x="94" y="386"/>
                  <a:pt x="84" y="435"/>
                </a:cubicBezTo>
                <a:cubicBezTo>
                  <a:pt x="3" y="420"/>
                  <a:pt x="3" y="420"/>
                  <a:pt x="3" y="420"/>
                </a:cubicBezTo>
                <a:cubicBezTo>
                  <a:pt x="2" y="424"/>
                  <a:pt x="2" y="424"/>
                  <a:pt x="2" y="424"/>
                </a:cubicBezTo>
                <a:cubicBezTo>
                  <a:pt x="83" y="439"/>
                  <a:pt x="83" y="439"/>
                  <a:pt x="83" y="439"/>
                </a:cubicBezTo>
                <a:cubicBezTo>
                  <a:pt x="79" y="465"/>
                  <a:pt x="76" y="492"/>
                  <a:pt x="76" y="519"/>
                </a:cubicBezTo>
                <a:cubicBezTo>
                  <a:pt x="76" y="542"/>
                  <a:pt x="78" y="565"/>
                  <a:pt x="81" y="587"/>
                </a:cubicBezTo>
                <a:cubicBezTo>
                  <a:pt x="0" y="600"/>
                  <a:pt x="0" y="600"/>
                  <a:pt x="0" y="600"/>
                </a:cubicBezTo>
                <a:cubicBezTo>
                  <a:pt x="1" y="605"/>
                  <a:pt x="1" y="605"/>
                  <a:pt x="1" y="605"/>
                </a:cubicBezTo>
                <a:cubicBezTo>
                  <a:pt x="82" y="591"/>
                  <a:pt x="82" y="591"/>
                  <a:pt x="82" y="591"/>
                </a:cubicBezTo>
                <a:cubicBezTo>
                  <a:pt x="90" y="641"/>
                  <a:pt x="107" y="688"/>
                  <a:pt x="131" y="731"/>
                </a:cubicBezTo>
                <a:cubicBezTo>
                  <a:pt x="58" y="771"/>
                  <a:pt x="58" y="771"/>
                  <a:pt x="58" y="771"/>
                </a:cubicBezTo>
                <a:cubicBezTo>
                  <a:pt x="60" y="775"/>
                  <a:pt x="60" y="775"/>
                  <a:pt x="60" y="775"/>
                </a:cubicBezTo>
                <a:cubicBezTo>
                  <a:pt x="133" y="734"/>
                  <a:pt x="133" y="734"/>
                  <a:pt x="133" y="734"/>
                </a:cubicBezTo>
                <a:cubicBezTo>
                  <a:pt x="157" y="777"/>
                  <a:pt x="189" y="816"/>
                  <a:pt x="226" y="849"/>
                </a:cubicBezTo>
                <a:cubicBezTo>
                  <a:pt x="172" y="911"/>
                  <a:pt x="172" y="911"/>
                  <a:pt x="172" y="911"/>
                </a:cubicBezTo>
                <a:cubicBezTo>
                  <a:pt x="175" y="914"/>
                  <a:pt x="175" y="914"/>
                  <a:pt x="175" y="914"/>
                </a:cubicBezTo>
                <a:cubicBezTo>
                  <a:pt x="229" y="851"/>
                  <a:pt x="229" y="851"/>
                  <a:pt x="229" y="851"/>
                </a:cubicBezTo>
                <a:cubicBezTo>
                  <a:pt x="266" y="883"/>
                  <a:pt x="309" y="909"/>
                  <a:pt x="356" y="927"/>
                </a:cubicBezTo>
                <a:cubicBezTo>
                  <a:pt x="326" y="1004"/>
                  <a:pt x="326" y="1004"/>
                  <a:pt x="326" y="1004"/>
                </a:cubicBezTo>
                <a:cubicBezTo>
                  <a:pt x="328" y="1005"/>
                  <a:pt x="329" y="1005"/>
                  <a:pt x="330" y="1006"/>
                </a:cubicBezTo>
                <a:cubicBezTo>
                  <a:pt x="359" y="928"/>
                  <a:pt x="359" y="928"/>
                  <a:pt x="359" y="928"/>
                </a:cubicBezTo>
                <a:cubicBezTo>
                  <a:pt x="405" y="946"/>
                  <a:pt x="454" y="955"/>
                  <a:pt x="505" y="956"/>
                </a:cubicBezTo>
                <a:cubicBezTo>
                  <a:pt x="503" y="1039"/>
                  <a:pt x="503" y="1039"/>
                  <a:pt x="503" y="1039"/>
                </a:cubicBezTo>
                <a:cubicBezTo>
                  <a:pt x="508" y="1039"/>
                  <a:pt x="508" y="1039"/>
                  <a:pt x="508" y="1039"/>
                </a:cubicBezTo>
                <a:cubicBezTo>
                  <a:pt x="508" y="956"/>
                  <a:pt x="508" y="956"/>
                  <a:pt x="508" y="956"/>
                </a:cubicBezTo>
                <a:cubicBezTo>
                  <a:pt x="510" y="956"/>
                  <a:pt x="512" y="956"/>
                  <a:pt x="513" y="956"/>
                </a:cubicBezTo>
                <a:cubicBezTo>
                  <a:pt x="563" y="956"/>
                  <a:pt x="610" y="948"/>
                  <a:pt x="655" y="933"/>
                </a:cubicBezTo>
                <a:cubicBezTo>
                  <a:pt x="681" y="1011"/>
                  <a:pt x="681" y="1011"/>
                  <a:pt x="681" y="1011"/>
                </a:cubicBezTo>
                <a:cubicBezTo>
                  <a:pt x="683" y="1010"/>
                  <a:pt x="684" y="1010"/>
                  <a:pt x="686" y="1009"/>
                </a:cubicBezTo>
                <a:cubicBezTo>
                  <a:pt x="658" y="932"/>
                  <a:pt x="658" y="932"/>
                  <a:pt x="658" y="932"/>
                </a:cubicBezTo>
                <a:cubicBezTo>
                  <a:pt x="706" y="915"/>
                  <a:pt x="749" y="890"/>
                  <a:pt x="787" y="859"/>
                </a:cubicBezTo>
                <a:cubicBezTo>
                  <a:pt x="839" y="924"/>
                  <a:pt x="839" y="924"/>
                  <a:pt x="839" y="924"/>
                </a:cubicBezTo>
                <a:cubicBezTo>
                  <a:pt x="841" y="923"/>
                  <a:pt x="842" y="922"/>
                  <a:pt x="843" y="921"/>
                </a:cubicBezTo>
                <a:cubicBezTo>
                  <a:pt x="790" y="857"/>
                  <a:pt x="790" y="857"/>
                  <a:pt x="790" y="857"/>
                </a:cubicBezTo>
                <a:cubicBezTo>
                  <a:pt x="829" y="825"/>
                  <a:pt x="861" y="788"/>
                  <a:pt x="887" y="745"/>
                </a:cubicBezTo>
                <a:cubicBezTo>
                  <a:pt x="958" y="788"/>
                  <a:pt x="958" y="788"/>
                  <a:pt x="958" y="788"/>
                </a:cubicBezTo>
                <a:cubicBezTo>
                  <a:pt x="959" y="786"/>
                  <a:pt x="959" y="785"/>
                  <a:pt x="960" y="784"/>
                </a:cubicBezTo>
                <a:cubicBezTo>
                  <a:pt x="889" y="742"/>
                  <a:pt x="889" y="742"/>
                  <a:pt x="889" y="742"/>
                </a:cubicBezTo>
                <a:cubicBezTo>
                  <a:pt x="914" y="700"/>
                  <a:pt x="932" y="653"/>
                  <a:pt x="942" y="603"/>
                </a:cubicBezTo>
                <a:cubicBezTo>
                  <a:pt x="1023" y="619"/>
                  <a:pt x="1023" y="619"/>
                  <a:pt x="1023" y="619"/>
                </a:cubicBezTo>
                <a:cubicBezTo>
                  <a:pt x="1023" y="618"/>
                  <a:pt x="1024" y="617"/>
                  <a:pt x="1024" y="615"/>
                </a:cubicBezTo>
                <a:cubicBezTo>
                  <a:pt x="943" y="600"/>
                  <a:pt x="943" y="600"/>
                  <a:pt x="943" y="600"/>
                </a:cubicBezTo>
                <a:cubicBezTo>
                  <a:pt x="948" y="574"/>
                  <a:pt x="950" y="547"/>
                  <a:pt x="950" y="519"/>
                </a:cubicBezTo>
                <a:close/>
                <a:moveTo>
                  <a:pt x="799" y="802"/>
                </a:moveTo>
                <a:cubicBezTo>
                  <a:pt x="795" y="806"/>
                  <a:pt x="795" y="806"/>
                  <a:pt x="795" y="806"/>
                </a:cubicBezTo>
                <a:cubicBezTo>
                  <a:pt x="812" y="824"/>
                  <a:pt x="812" y="824"/>
                  <a:pt x="812" y="824"/>
                </a:cubicBezTo>
                <a:cubicBezTo>
                  <a:pt x="810" y="825"/>
                  <a:pt x="809" y="827"/>
                  <a:pt x="807" y="828"/>
                </a:cubicBezTo>
                <a:cubicBezTo>
                  <a:pt x="790" y="810"/>
                  <a:pt x="790" y="810"/>
                  <a:pt x="790" y="810"/>
                </a:cubicBezTo>
                <a:cubicBezTo>
                  <a:pt x="786" y="815"/>
                  <a:pt x="786" y="815"/>
                  <a:pt x="786" y="815"/>
                </a:cubicBezTo>
                <a:cubicBezTo>
                  <a:pt x="802" y="832"/>
                  <a:pt x="802" y="832"/>
                  <a:pt x="802" y="832"/>
                </a:cubicBezTo>
                <a:cubicBezTo>
                  <a:pt x="801" y="834"/>
                  <a:pt x="799" y="835"/>
                  <a:pt x="798" y="837"/>
                </a:cubicBezTo>
                <a:cubicBezTo>
                  <a:pt x="782" y="819"/>
                  <a:pt x="782" y="819"/>
                  <a:pt x="782" y="819"/>
                </a:cubicBezTo>
                <a:cubicBezTo>
                  <a:pt x="777" y="823"/>
                  <a:pt x="777" y="823"/>
                  <a:pt x="777" y="823"/>
                </a:cubicBezTo>
                <a:cubicBezTo>
                  <a:pt x="793" y="841"/>
                  <a:pt x="793" y="841"/>
                  <a:pt x="793" y="841"/>
                </a:cubicBezTo>
                <a:cubicBezTo>
                  <a:pt x="791" y="842"/>
                  <a:pt x="790" y="844"/>
                  <a:pt x="788" y="845"/>
                </a:cubicBezTo>
                <a:cubicBezTo>
                  <a:pt x="773" y="827"/>
                  <a:pt x="773" y="827"/>
                  <a:pt x="773" y="827"/>
                </a:cubicBezTo>
                <a:cubicBezTo>
                  <a:pt x="768" y="831"/>
                  <a:pt x="768" y="831"/>
                  <a:pt x="768" y="831"/>
                </a:cubicBezTo>
                <a:cubicBezTo>
                  <a:pt x="783" y="849"/>
                  <a:pt x="783" y="849"/>
                  <a:pt x="783" y="849"/>
                </a:cubicBezTo>
                <a:cubicBezTo>
                  <a:pt x="781" y="851"/>
                  <a:pt x="780" y="852"/>
                  <a:pt x="778" y="853"/>
                </a:cubicBezTo>
                <a:cubicBezTo>
                  <a:pt x="763" y="834"/>
                  <a:pt x="763" y="834"/>
                  <a:pt x="763" y="834"/>
                </a:cubicBezTo>
                <a:cubicBezTo>
                  <a:pt x="758" y="838"/>
                  <a:pt x="758" y="838"/>
                  <a:pt x="758" y="838"/>
                </a:cubicBezTo>
                <a:cubicBezTo>
                  <a:pt x="773" y="857"/>
                  <a:pt x="773" y="857"/>
                  <a:pt x="773" y="857"/>
                </a:cubicBezTo>
                <a:cubicBezTo>
                  <a:pt x="771" y="858"/>
                  <a:pt x="770" y="860"/>
                  <a:pt x="768" y="861"/>
                </a:cubicBezTo>
                <a:cubicBezTo>
                  <a:pt x="754" y="842"/>
                  <a:pt x="754" y="842"/>
                  <a:pt x="754" y="842"/>
                </a:cubicBezTo>
                <a:cubicBezTo>
                  <a:pt x="749" y="845"/>
                  <a:pt x="749" y="845"/>
                  <a:pt x="749" y="845"/>
                </a:cubicBezTo>
                <a:cubicBezTo>
                  <a:pt x="763" y="865"/>
                  <a:pt x="763" y="865"/>
                  <a:pt x="763" y="865"/>
                </a:cubicBezTo>
                <a:cubicBezTo>
                  <a:pt x="761" y="866"/>
                  <a:pt x="759" y="867"/>
                  <a:pt x="758" y="868"/>
                </a:cubicBezTo>
                <a:cubicBezTo>
                  <a:pt x="744" y="849"/>
                  <a:pt x="744" y="849"/>
                  <a:pt x="744" y="849"/>
                </a:cubicBezTo>
                <a:cubicBezTo>
                  <a:pt x="739" y="852"/>
                  <a:pt x="739" y="852"/>
                  <a:pt x="739" y="852"/>
                </a:cubicBezTo>
                <a:cubicBezTo>
                  <a:pt x="752" y="872"/>
                  <a:pt x="752" y="872"/>
                  <a:pt x="752" y="872"/>
                </a:cubicBezTo>
                <a:cubicBezTo>
                  <a:pt x="751" y="873"/>
                  <a:pt x="749" y="875"/>
                  <a:pt x="747" y="876"/>
                </a:cubicBezTo>
                <a:cubicBezTo>
                  <a:pt x="734" y="855"/>
                  <a:pt x="734" y="855"/>
                  <a:pt x="734" y="855"/>
                </a:cubicBezTo>
                <a:cubicBezTo>
                  <a:pt x="729" y="859"/>
                  <a:pt x="729" y="859"/>
                  <a:pt x="729" y="859"/>
                </a:cubicBezTo>
                <a:cubicBezTo>
                  <a:pt x="742" y="879"/>
                  <a:pt x="742" y="879"/>
                  <a:pt x="742" y="879"/>
                </a:cubicBezTo>
                <a:cubicBezTo>
                  <a:pt x="740" y="880"/>
                  <a:pt x="738" y="881"/>
                  <a:pt x="736" y="883"/>
                </a:cubicBezTo>
                <a:cubicBezTo>
                  <a:pt x="724" y="862"/>
                  <a:pt x="724" y="862"/>
                  <a:pt x="724" y="862"/>
                </a:cubicBezTo>
                <a:cubicBezTo>
                  <a:pt x="718" y="865"/>
                  <a:pt x="718" y="865"/>
                  <a:pt x="718" y="865"/>
                </a:cubicBezTo>
                <a:cubicBezTo>
                  <a:pt x="731" y="886"/>
                  <a:pt x="731" y="886"/>
                  <a:pt x="731" y="886"/>
                </a:cubicBezTo>
                <a:cubicBezTo>
                  <a:pt x="729" y="887"/>
                  <a:pt x="727" y="888"/>
                  <a:pt x="725" y="889"/>
                </a:cubicBezTo>
                <a:cubicBezTo>
                  <a:pt x="713" y="868"/>
                  <a:pt x="713" y="868"/>
                  <a:pt x="713" y="868"/>
                </a:cubicBezTo>
                <a:cubicBezTo>
                  <a:pt x="708" y="871"/>
                  <a:pt x="708" y="871"/>
                  <a:pt x="708" y="871"/>
                </a:cubicBezTo>
                <a:cubicBezTo>
                  <a:pt x="720" y="892"/>
                  <a:pt x="720" y="892"/>
                  <a:pt x="720" y="892"/>
                </a:cubicBezTo>
                <a:cubicBezTo>
                  <a:pt x="718" y="893"/>
                  <a:pt x="716" y="894"/>
                  <a:pt x="714" y="895"/>
                </a:cubicBezTo>
                <a:cubicBezTo>
                  <a:pt x="703" y="874"/>
                  <a:pt x="703" y="874"/>
                  <a:pt x="703" y="874"/>
                </a:cubicBezTo>
                <a:cubicBezTo>
                  <a:pt x="697" y="877"/>
                  <a:pt x="697" y="877"/>
                  <a:pt x="697" y="877"/>
                </a:cubicBezTo>
                <a:cubicBezTo>
                  <a:pt x="708" y="898"/>
                  <a:pt x="708" y="898"/>
                  <a:pt x="708" y="898"/>
                </a:cubicBezTo>
                <a:cubicBezTo>
                  <a:pt x="707" y="899"/>
                  <a:pt x="705" y="900"/>
                  <a:pt x="703" y="901"/>
                </a:cubicBezTo>
                <a:cubicBezTo>
                  <a:pt x="692" y="879"/>
                  <a:pt x="692" y="879"/>
                  <a:pt x="692" y="879"/>
                </a:cubicBezTo>
                <a:cubicBezTo>
                  <a:pt x="691" y="880"/>
                  <a:pt x="691" y="880"/>
                  <a:pt x="691" y="880"/>
                </a:cubicBezTo>
                <a:cubicBezTo>
                  <a:pt x="690" y="881"/>
                  <a:pt x="686" y="882"/>
                  <a:pt x="686" y="882"/>
                </a:cubicBezTo>
                <a:cubicBezTo>
                  <a:pt x="697" y="904"/>
                  <a:pt x="697" y="904"/>
                  <a:pt x="697" y="904"/>
                </a:cubicBezTo>
                <a:cubicBezTo>
                  <a:pt x="695" y="905"/>
                  <a:pt x="693" y="906"/>
                  <a:pt x="691" y="907"/>
                </a:cubicBezTo>
                <a:cubicBezTo>
                  <a:pt x="681" y="885"/>
                  <a:pt x="681" y="885"/>
                  <a:pt x="681" y="885"/>
                </a:cubicBezTo>
                <a:cubicBezTo>
                  <a:pt x="675" y="887"/>
                  <a:pt x="675" y="887"/>
                  <a:pt x="675" y="887"/>
                </a:cubicBezTo>
                <a:cubicBezTo>
                  <a:pt x="685" y="909"/>
                  <a:pt x="685" y="909"/>
                  <a:pt x="685" y="909"/>
                </a:cubicBezTo>
                <a:cubicBezTo>
                  <a:pt x="683" y="910"/>
                  <a:pt x="682" y="911"/>
                  <a:pt x="680" y="912"/>
                </a:cubicBezTo>
                <a:cubicBezTo>
                  <a:pt x="670" y="890"/>
                  <a:pt x="670" y="890"/>
                  <a:pt x="670" y="890"/>
                </a:cubicBezTo>
                <a:cubicBezTo>
                  <a:pt x="664" y="892"/>
                  <a:pt x="664" y="892"/>
                  <a:pt x="664" y="892"/>
                </a:cubicBezTo>
                <a:cubicBezTo>
                  <a:pt x="674" y="914"/>
                  <a:pt x="674" y="914"/>
                  <a:pt x="674" y="914"/>
                </a:cubicBezTo>
                <a:cubicBezTo>
                  <a:pt x="672" y="915"/>
                  <a:pt x="670" y="916"/>
                  <a:pt x="668" y="917"/>
                </a:cubicBezTo>
                <a:cubicBezTo>
                  <a:pt x="659" y="894"/>
                  <a:pt x="659" y="894"/>
                  <a:pt x="659" y="894"/>
                </a:cubicBezTo>
                <a:cubicBezTo>
                  <a:pt x="653" y="896"/>
                  <a:pt x="653" y="896"/>
                  <a:pt x="653" y="896"/>
                </a:cubicBezTo>
                <a:cubicBezTo>
                  <a:pt x="662" y="919"/>
                  <a:pt x="662" y="919"/>
                  <a:pt x="662" y="919"/>
                </a:cubicBezTo>
                <a:cubicBezTo>
                  <a:pt x="660" y="920"/>
                  <a:pt x="658" y="921"/>
                  <a:pt x="656" y="921"/>
                </a:cubicBezTo>
                <a:cubicBezTo>
                  <a:pt x="648" y="898"/>
                  <a:pt x="648" y="898"/>
                  <a:pt x="648" y="898"/>
                </a:cubicBezTo>
                <a:cubicBezTo>
                  <a:pt x="642" y="900"/>
                  <a:pt x="642" y="900"/>
                  <a:pt x="642" y="900"/>
                </a:cubicBezTo>
                <a:cubicBezTo>
                  <a:pt x="650" y="923"/>
                  <a:pt x="650" y="923"/>
                  <a:pt x="650" y="923"/>
                </a:cubicBezTo>
                <a:cubicBezTo>
                  <a:pt x="648" y="924"/>
                  <a:pt x="646" y="925"/>
                  <a:pt x="644" y="925"/>
                </a:cubicBezTo>
                <a:cubicBezTo>
                  <a:pt x="636" y="902"/>
                  <a:pt x="636" y="902"/>
                  <a:pt x="636" y="902"/>
                </a:cubicBezTo>
                <a:cubicBezTo>
                  <a:pt x="630" y="904"/>
                  <a:pt x="630" y="904"/>
                  <a:pt x="630" y="904"/>
                </a:cubicBezTo>
                <a:cubicBezTo>
                  <a:pt x="637" y="927"/>
                  <a:pt x="637" y="927"/>
                  <a:pt x="637" y="927"/>
                </a:cubicBezTo>
                <a:cubicBezTo>
                  <a:pt x="635" y="928"/>
                  <a:pt x="633" y="929"/>
                  <a:pt x="631" y="929"/>
                </a:cubicBezTo>
                <a:cubicBezTo>
                  <a:pt x="625" y="906"/>
                  <a:pt x="625" y="906"/>
                  <a:pt x="625" y="906"/>
                </a:cubicBezTo>
                <a:cubicBezTo>
                  <a:pt x="619" y="907"/>
                  <a:pt x="619" y="907"/>
                  <a:pt x="619" y="907"/>
                </a:cubicBezTo>
                <a:cubicBezTo>
                  <a:pt x="625" y="931"/>
                  <a:pt x="625" y="931"/>
                  <a:pt x="625" y="931"/>
                </a:cubicBezTo>
                <a:cubicBezTo>
                  <a:pt x="623" y="931"/>
                  <a:pt x="621" y="932"/>
                  <a:pt x="619" y="932"/>
                </a:cubicBezTo>
                <a:cubicBezTo>
                  <a:pt x="613" y="909"/>
                  <a:pt x="613" y="909"/>
                  <a:pt x="613" y="909"/>
                </a:cubicBezTo>
                <a:cubicBezTo>
                  <a:pt x="607" y="910"/>
                  <a:pt x="607" y="910"/>
                  <a:pt x="607" y="910"/>
                </a:cubicBezTo>
                <a:cubicBezTo>
                  <a:pt x="613" y="934"/>
                  <a:pt x="613" y="934"/>
                  <a:pt x="613" y="934"/>
                </a:cubicBezTo>
                <a:cubicBezTo>
                  <a:pt x="611" y="935"/>
                  <a:pt x="609" y="935"/>
                  <a:pt x="607" y="935"/>
                </a:cubicBezTo>
                <a:cubicBezTo>
                  <a:pt x="601" y="912"/>
                  <a:pt x="601" y="912"/>
                  <a:pt x="601" y="912"/>
                </a:cubicBezTo>
                <a:cubicBezTo>
                  <a:pt x="595" y="913"/>
                  <a:pt x="595" y="913"/>
                  <a:pt x="595" y="913"/>
                </a:cubicBezTo>
                <a:cubicBezTo>
                  <a:pt x="600" y="937"/>
                  <a:pt x="600" y="937"/>
                  <a:pt x="600" y="937"/>
                </a:cubicBezTo>
                <a:cubicBezTo>
                  <a:pt x="598" y="937"/>
                  <a:pt x="596" y="938"/>
                  <a:pt x="594" y="938"/>
                </a:cubicBezTo>
                <a:cubicBezTo>
                  <a:pt x="589" y="914"/>
                  <a:pt x="589" y="914"/>
                  <a:pt x="589" y="914"/>
                </a:cubicBezTo>
                <a:cubicBezTo>
                  <a:pt x="588" y="914"/>
                  <a:pt x="588" y="914"/>
                  <a:pt x="588" y="914"/>
                </a:cubicBezTo>
                <a:cubicBezTo>
                  <a:pt x="587" y="915"/>
                  <a:pt x="586" y="915"/>
                  <a:pt x="584" y="915"/>
                </a:cubicBezTo>
                <a:cubicBezTo>
                  <a:pt x="583" y="915"/>
                  <a:pt x="583" y="915"/>
                  <a:pt x="583" y="915"/>
                </a:cubicBezTo>
                <a:cubicBezTo>
                  <a:pt x="588" y="939"/>
                  <a:pt x="588" y="939"/>
                  <a:pt x="588" y="939"/>
                </a:cubicBezTo>
                <a:cubicBezTo>
                  <a:pt x="585" y="940"/>
                  <a:pt x="583" y="940"/>
                  <a:pt x="581" y="940"/>
                </a:cubicBezTo>
                <a:cubicBezTo>
                  <a:pt x="578" y="916"/>
                  <a:pt x="578" y="916"/>
                  <a:pt x="578" y="916"/>
                </a:cubicBezTo>
                <a:cubicBezTo>
                  <a:pt x="571" y="917"/>
                  <a:pt x="571" y="917"/>
                  <a:pt x="571" y="917"/>
                </a:cubicBezTo>
                <a:cubicBezTo>
                  <a:pt x="575" y="941"/>
                  <a:pt x="575" y="941"/>
                  <a:pt x="575" y="941"/>
                </a:cubicBezTo>
                <a:cubicBezTo>
                  <a:pt x="573" y="942"/>
                  <a:pt x="571" y="942"/>
                  <a:pt x="569" y="942"/>
                </a:cubicBezTo>
                <a:cubicBezTo>
                  <a:pt x="566" y="918"/>
                  <a:pt x="566" y="918"/>
                  <a:pt x="566" y="918"/>
                </a:cubicBezTo>
                <a:cubicBezTo>
                  <a:pt x="559" y="919"/>
                  <a:pt x="559" y="919"/>
                  <a:pt x="559" y="919"/>
                </a:cubicBezTo>
                <a:cubicBezTo>
                  <a:pt x="562" y="943"/>
                  <a:pt x="562" y="943"/>
                  <a:pt x="562" y="943"/>
                </a:cubicBezTo>
                <a:cubicBezTo>
                  <a:pt x="560" y="943"/>
                  <a:pt x="558" y="943"/>
                  <a:pt x="556" y="944"/>
                </a:cubicBezTo>
                <a:cubicBezTo>
                  <a:pt x="554" y="919"/>
                  <a:pt x="554" y="919"/>
                  <a:pt x="554" y="919"/>
                </a:cubicBezTo>
                <a:cubicBezTo>
                  <a:pt x="547" y="920"/>
                  <a:pt x="547" y="920"/>
                  <a:pt x="547" y="920"/>
                </a:cubicBezTo>
                <a:cubicBezTo>
                  <a:pt x="549" y="944"/>
                  <a:pt x="549" y="944"/>
                  <a:pt x="549" y="944"/>
                </a:cubicBezTo>
                <a:cubicBezTo>
                  <a:pt x="547" y="944"/>
                  <a:pt x="545" y="945"/>
                  <a:pt x="543" y="945"/>
                </a:cubicBezTo>
                <a:cubicBezTo>
                  <a:pt x="542" y="920"/>
                  <a:pt x="542" y="920"/>
                  <a:pt x="542" y="920"/>
                </a:cubicBezTo>
                <a:cubicBezTo>
                  <a:pt x="535" y="921"/>
                  <a:pt x="535" y="921"/>
                  <a:pt x="535" y="921"/>
                </a:cubicBezTo>
                <a:cubicBezTo>
                  <a:pt x="537" y="945"/>
                  <a:pt x="537" y="945"/>
                  <a:pt x="537" y="945"/>
                </a:cubicBezTo>
                <a:cubicBezTo>
                  <a:pt x="535" y="945"/>
                  <a:pt x="532" y="945"/>
                  <a:pt x="530" y="945"/>
                </a:cubicBezTo>
                <a:cubicBezTo>
                  <a:pt x="529" y="921"/>
                  <a:pt x="529" y="921"/>
                  <a:pt x="529" y="921"/>
                </a:cubicBezTo>
                <a:cubicBezTo>
                  <a:pt x="523" y="921"/>
                  <a:pt x="523" y="921"/>
                  <a:pt x="523" y="921"/>
                </a:cubicBezTo>
                <a:cubicBezTo>
                  <a:pt x="524" y="946"/>
                  <a:pt x="524" y="946"/>
                  <a:pt x="524" y="946"/>
                </a:cubicBezTo>
                <a:cubicBezTo>
                  <a:pt x="522" y="946"/>
                  <a:pt x="520" y="946"/>
                  <a:pt x="518" y="946"/>
                </a:cubicBezTo>
                <a:cubicBezTo>
                  <a:pt x="517" y="921"/>
                  <a:pt x="517" y="921"/>
                  <a:pt x="517" y="921"/>
                </a:cubicBezTo>
                <a:cubicBezTo>
                  <a:pt x="511" y="921"/>
                  <a:pt x="511" y="921"/>
                  <a:pt x="511" y="921"/>
                </a:cubicBezTo>
                <a:cubicBezTo>
                  <a:pt x="511" y="946"/>
                  <a:pt x="511" y="946"/>
                  <a:pt x="511" y="946"/>
                </a:cubicBezTo>
                <a:cubicBezTo>
                  <a:pt x="509" y="946"/>
                  <a:pt x="507" y="946"/>
                  <a:pt x="505" y="946"/>
                </a:cubicBezTo>
                <a:cubicBezTo>
                  <a:pt x="505" y="921"/>
                  <a:pt x="505" y="921"/>
                  <a:pt x="505" y="921"/>
                </a:cubicBezTo>
                <a:cubicBezTo>
                  <a:pt x="499" y="921"/>
                  <a:pt x="499" y="921"/>
                  <a:pt x="499" y="921"/>
                </a:cubicBezTo>
                <a:cubicBezTo>
                  <a:pt x="498" y="946"/>
                  <a:pt x="498" y="946"/>
                  <a:pt x="498" y="946"/>
                </a:cubicBezTo>
                <a:cubicBezTo>
                  <a:pt x="496" y="945"/>
                  <a:pt x="494" y="945"/>
                  <a:pt x="492" y="945"/>
                </a:cubicBezTo>
                <a:cubicBezTo>
                  <a:pt x="493" y="921"/>
                  <a:pt x="493" y="921"/>
                  <a:pt x="493" y="921"/>
                </a:cubicBezTo>
                <a:cubicBezTo>
                  <a:pt x="487" y="921"/>
                  <a:pt x="487" y="921"/>
                  <a:pt x="487" y="921"/>
                </a:cubicBezTo>
                <a:cubicBezTo>
                  <a:pt x="485" y="945"/>
                  <a:pt x="485" y="945"/>
                  <a:pt x="485" y="945"/>
                </a:cubicBezTo>
                <a:cubicBezTo>
                  <a:pt x="483" y="945"/>
                  <a:pt x="481" y="945"/>
                  <a:pt x="479" y="944"/>
                </a:cubicBezTo>
                <a:cubicBezTo>
                  <a:pt x="481" y="920"/>
                  <a:pt x="481" y="920"/>
                  <a:pt x="481" y="920"/>
                </a:cubicBezTo>
                <a:cubicBezTo>
                  <a:pt x="475" y="920"/>
                  <a:pt x="475" y="920"/>
                  <a:pt x="475" y="920"/>
                </a:cubicBezTo>
                <a:cubicBezTo>
                  <a:pt x="473" y="944"/>
                  <a:pt x="473" y="944"/>
                  <a:pt x="473" y="944"/>
                </a:cubicBezTo>
                <a:cubicBezTo>
                  <a:pt x="471" y="944"/>
                  <a:pt x="468" y="943"/>
                  <a:pt x="466" y="943"/>
                </a:cubicBezTo>
                <a:cubicBezTo>
                  <a:pt x="469" y="919"/>
                  <a:pt x="469" y="919"/>
                  <a:pt x="469" y="919"/>
                </a:cubicBezTo>
                <a:cubicBezTo>
                  <a:pt x="463" y="918"/>
                  <a:pt x="463" y="918"/>
                  <a:pt x="463" y="918"/>
                </a:cubicBezTo>
                <a:cubicBezTo>
                  <a:pt x="460" y="942"/>
                  <a:pt x="460" y="942"/>
                  <a:pt x="460" y="942"/>
                </a:cubicBezTo>
                <a:cubicBezTo>
                  <a:pt x="458" y="942"/>
                  <a:pt x="456" y="942"/>
                  <a:pt x="454" y="942"/>
                </a:cubicBezTo>
                <a:cubicBezTo>
                  <a:pt x="457" y="918"/>
                  <a:pt x="457" y="918"/>
                  <a:pt x="457" y="918"/>
                </a:cubicBezTo>
                <a:cubicBezTo>
                  <a:pt x="451" y="917"/>
                  <a:pt x="451" y="917"/>
                  <a:pt x="451" y="917"/>
                </a:cubicBezTo>
                <a:cubicBezTo>
                  <a:pt x="447" y="941"/>
                  <a:pt x="447" y="941"/>
                  <a:pt x="447" y="941"/>
                </a:cubicBezTo>
                <a:cubicBezTo>
                  <a:pt x="445" y="940"/>
                  <a:pt x="443" y="940"/>
                  <a:pt x="441" y="940"/>
                </a:cubicBezTo>
                <a:cubicBezTo>
                  <a:pt x="445" y="916"/>
                  <a:pt x="445" y="916"/>
                  <a:pt x="445" y="916"/>
                </a:cubicBezTo>
                <a:cubicBezTo>
                  <a:pt x="444" y="916"/>
                  <a:pt x="444" y="916"/>
                  <a:pt x="444" y="916"/>
                </a:cubicBezTo>
                <a:cubicBezTo>
                  <a:pt x="443" y="915"/>
                  <a:pt x="439" y="915"/>
                  <a:pt x="439" y="915"/>
                </a:cubicBezTo>
                <a:cubicBezTo>
                  <a:pt x="435" y="939"/>
                  <a:pt x="435" y="939"/>
                  <a:pt x="435" y="939"/>
                </a:cubicBezTo>
                <a:cubicBezTo>
                  <a:pt x="433" y="938"/>
                  <a:pt x="430" y="938"/>
                  <a:pt x="428" y="937"/>
                </a:cubicBezTo>
                <a:cubicBezTo>
                  <a:pt x="433" y="914"/>
                  <a:pt x="433" y="914"/>
                  <a:pt x="433" y="914"/>
                </a:cubicBezTo>
                <a:cubicBezTo>
                  <a:pt x="427" y="912"/>
                  <a:pt x="427" y="912"/>
                  <a:pt x="427" y="912"/>
                </a:cubicBezTo>
                <a:cubicBezTo>
                  <a:pt x="422" y="936"/>
                  <a:pt x="422" y="936"/>
                  <a:pt x="422" y="936"/>
                </a:cubicBezTo>
                <a:cubicBezTo>
                  <a:pt x="420" y="936"/>
                  <a:pt x="418" y="935"/>
                  <a:pt x="416" y="935"/>
                </a:cubicBezTo>
                <a:cubicBezTo>
                  <a:pt x="421" y="911"/>
                  <a:pt x="421" y="911"/>
                  <a:pt x="421" y="911"/>
                </a:cubicBezTo>
                <a:cubicBezTo>
                  <a:pt x="415" y="909"/>
                  <a:pt x="415" y="909"/>
                  <a:pt x="415" y="909"/>
                </a:cubicBezTo>
                <a:cubicBezTo>
                  <a:pt x="410" y="933"/>
                  <a:pt x="410" y="933"/>
                  <a:pt x="410" y="933"/>
                </a:cubicBezTo>
                <a:cubicBezTo>
                  <a:pt x="408" y="933"/>
                  <a:pt x="405" y="932"/>
                  <a:pt x="403" y="931"/>
                </a:cubicBezTo>
                <a:cubicBezTo>
                  <a:pt x="410" y="908"/>
                  <a:pt x="410" y="908"/>
                  <a:pt x="410" y="908"/>
                </a:cubicBezTo>
                <a:cubicBezTo>
                  <a:pt x="404" y="906"/>
                  <a:pt x="404" y="906"/>
                  <a:pt x="404" y="906"/>
                </a:cubicBezTo>
                <a:cubicBezTo>
                  <a:pt x="397" y="930"/>
                  <a:pt x="397" y="930"/>
                  <a:pt x="397" y="930"/>
                </a:cubicBezTo>
                <a:cubicBezTo>
                  <a:pt x="395" y="929"/>
                  <a:pt x="393" y="929"/>
                  <a:pt x="391" y="928"/>
                </a:cubicBezTo>
                <a:cubicBezTo>
                  <a:pt x="398" y="905"/>
                  <a:pt x="398" y="905"/>
                  <a:pt x="398" y="905"/>
                </a:cubicBezTo>
                <a:cubicBezTo>
                  <a:pt x="392" y="903"/>
                  <a:pt x="392" y="903"/>
                  <a:pt x="392" y="903"/>
                </a:cubicBezTo>
                <a:cubicBezTo>
                  <a:pt x="385" y="926"/>
                  <a:pt x="385" y="926"/>
                  <a:pt x="385" y="926"/>
                </a:cubicBezTo>
                <a:cubicBezTo>
                  <a:pt x="383" y="925"/>
                  <a:pt x="381" y="925"/>
                  <a:pt x="379" y="924"/>
                </a:cubicBezTo>
                <a:cubicBezTo>
                  <a:pt x="387" y="901"/>
                  <a:pt x="387" y="901"/>
                  <a:pt x="387" y="901"/>
                </a:cubicBezTo>
                <a:cubicBezTo>
                  <a:pt x="381" y="899"/>
                  <a:pt x="381" y="899"/>
                  <a:pt x="381" y="899"/>
                </a:cubicBezTo>
                <a:cubicBezTo>
                  <a:pt x="373" y="922"/>
                  <a:pt x="373" y="922"/>
                  <a:pt x="373" y="922"/>
                </a:cubicBezTo>
                <a:cubicBezTo>
                  <a:pt x="371" y="921"/>
                  <a:pt x="369" y="921"/>
                  <a:pt x="367" y="920"/>
                </a:cubicBezTo>
                <a:cubicBezTo>
                  <a:pt x="375" y="897"/>
                  <a:pt x="375" y="897"/>
                  <a:pt x="375" y="897"/>
                </a:cubicBezTo>
                <a:cubicBezTo>
                  <a:pt x="369" y="895"/>
                  <a:pt x="369" y="895"/>
                  <a:pt x="369" y="895"/>
                </a:cubicBezTo>
                <a:cubicBezTo>
                  <a:pt x="361" y="918"/>
                  <a:pt x="361" y="918"/>
                  <a:pt x="361" y="918"/>
                </a:cubicBezTo>
                <a:cubicBezTo>
                  <a:pt x="359" y="917"/>
                  <a:pt x="357" y="916"/>
                  <a:pt x="355" y="915"/>
                </a:cubicBezTo>
                <a:cubicBezTo>
                  <a:pt x="364" y="893"/>
                  <a:pt x="364" y="893"/>
                  <a:pt x="364" y="893"/>
                </a:cubicBezTo>
                <a:cubicBezTo>
                  <a:pt x="358" y="890"/>
                  <a:pt x="358" y="890"/>
                  <a:pt x="358" y="890"/>
                </a:cubicBezTo>
                <a:cubicBezTo>
                  <a:pt x="349" y="913"/>
                  <a:pt x="349" y="913"/>
                  <a:pt x="349" y="913"/>
                </a:cubicBezTo>
                <a:cubicBezTo>
                  <a:pt x="347" y="912"/>
                  <a:pt x="345" y="911"/>
                  <a:pt x="343" y="910"/>
                </a:cubicBezTo>
                <a:cubicBezTo>
                  <a:pt x="353" y="888"/>
                  <a:pt x="353" y="888"/>
                  <a:pt x="353" y="888"/>
                </a:cubicBezTo>
                <a:cubicBezTo>
                  <a:pt x="347" y="886"/>
                  <a:pt x="347" y="886"/>
                  <a:pt x="347" y="886"/>
                </a:cubicBezTo>
                <a:cubicBezTo>
                  <a:pt x="337" y="908"/>
                  <a:pt x="337" y="908"/>
                  <a:pt x="337" y="908"/>
                </a:cubicBezTo>
                <a:cubicBezTo>
                  <a:pt x="335" y="907"/>
                  <a:pt x="333" y="906"/>
                  <a:pt x="331" y="905"/>
                </a:cubicBezTo>
                <a:cubicBezTo>
                  <a:pt x="342" y="883"/>
                  <a:pt x="342" y="883"/>
                  <a:pt x="342" y="883"/>
                </a:cubicBezTo>
                <a:cubicBezTo>
                  <a:pt x="336" y="880"/>
                  <a:pt x="336" y="880"/>
                  <a:pt x="336" y="880"/>
                </a:cubicBezTo>
                <a:cubicBezTo>
                  <a:pt x="325" y="902"/>
                  <a:pt x="325" y="902"/>
                  <a:pt x="325" y="902"/>
                </a:cubicBezTo>
                <a:cubicBezTo>
                  <a:pt x="323" y="901"/>
                  <a:pt x="321" y="900"/>
                  <a:pt x="320" y="899"/>
                </a:cubicBezTo>
                <a:cubicBezTo>
                  <a:pt x="331" y="878"/>
                  <a:pt x="331" y="878"/>
                  <a:pt x="331" y="878"/>
                </a:cubicBezTo>
                <a:cubicBezTo>
                  <a:pt x="325" y="875"/>
                  <a:pt x="325" y="875"/>
                  <a:pt x="325" y="875"/>
                </a:cubicBezTo>
                <a:cubicBezTo>
                  <a:pt x="314" y="896"/>
                  <a:pt x="314" y="896"/>
                  <a:pt x="314" y="896"/>
                </a:cubicBezTo>
                <a:cubicBezTo>
                  <a:pt x="312" y="895"/>
                  <a:pt x="310" y="894"/>
                  <a:pt x="308" y="893"/>
                </a:cubicBezTo>
                <a:cubicBezTo>
                  <a:pt x="320" y="872"/>
                  <a:pt x="320" y="872"/>
                  <a:pt x="320" y="872"/>
                </a:cubicBezTo>
                <a:cubicBezTo>
                  <a:pt x="314" y="869"/>
                  <a:pt x="314" y="869"/>
                  <a:pt x="314" y="869"/>
                </a:cubicBezTo>
                <a:cubicBezTo>
                  <a:pt x="303" y="890"/>
                  <a:pt x="303" y="890"/>
                  <a:pt x="303" y="890"/>
                </a:cubicBezTo>
                <a:cubicBezTo>
                  <a:pt x="301" y="889"/>
                  <a:pt x="299" y="888"/>
                  <a:pt x="297" y="887"/>
                </a:cubicBezTo>
                <a:cubicBezTo>
                  <a:pt x="309" y="866"/>
                  <a:pt x="309" y="866"/>
                  <a:pt x="309" y="866"/>
                </a:cubicBezTo>
                <a:cubicBezTo>
                  <a:pt x="304" y="863"/>
                  <a:pt x="304" y="863"/>
                  <a:pt x="304" y="863"/>
                </a:cubicBezTo>
                <a:cubicBezTo>
                  <a:pt x="292" y="884"/>
                  <a:pt x="292" y="884"/>
                  <a:pt x="292" y="884"/>
                </a:cubicBezTo>
                <a:cubicBezTo>
                  <a:pt x="290" y="882"/>
                  <a:pt x="288" y="881"/>
                  <a:pt x="286" y="880"/>
                </a:cubicBezTo>
                <a:cubicBezTo>
                  <a:pt x="299" y="860"/>
                  <a:pt x="299" y="860"/>
                  <a:pt x="299" y="860"/>
                </a:cubicBezTo>
                <a:cubicBezTo>
                  <a:pt x="294" y="856"/>
                  <a:pt x="294" y="856"/>
                  <a:pt x="294" y="856"/>
                </a:cubicBezTo>
                <a:cubicBezTo>
                  <a:pt x="281" y="877"/>
                  <a:pt x="281" y="877"/>
                  <a:pt x="281" y="877"/>
                </a:cubicBezTo>
                <a:cubicBezTo>
                  <a:pt x="279" y="876"/>
                  <a:pt x="277" y="874"/>
                  <a:pt x="275" y="873"/>
                </a:cubicBezTo>
                <a:cubicBezTo>
                  <a:pt x="289" y="853"/>
                  <a:pt x="289" y="853"/>
                  <a:pt x="289" y="853"/>
                </a:cubicBezTo>
                <a:cubicBezTo>
                  <a:pt x="284" y="850"/>
                  <a:pt x="284" y="850"/>
                  <a:pt x="284" y="850"/>
                </a:cubicBezTo>
                <a:cubicBezTo>
                  <a:pt x="270" y="870"/>
                  <a:pt x="270" y="870"/>
                  <a:pt x="270" y="870"/>
                </a:cubicBezTo>
                <a:cubicBezTo>
                  <a:pt x="268" y="868"/>
                  <a:pt x="267" y="867"/>
                  <a:pt x="265" y="866"/>
                </a:cubicBezTo>
                <a:cubicBezTo>
                  <a:pt x="279" y="846"/>
                  <a:pt x="279" y="846"/>
                  <a:pt x="279" y="846"/>
                </a:cubicBezTo>
                <a:cubicBezTo>
                  <a:pt x="274" y="843"/>
                  <a:pt x="274" y="843"/>
                  <a:pt x="274" y="843"/>
                </a:cubicBezTo>
                <a:cubicBezTo>
                  <a:pt x="260" y="862"/>
                  <a:pt x="260" y="862"/>
                  <a:pt x="260" y="862"/>
                </a:cubicBezTo>
                <a:cubicBezTo>
                  <a:pt x="258" y="861"/>
                  <a:pt x="256" y="860"/>
                  <a:pt x="255" y="858"/>
                </a:cubicBezTo>
                <a:cubicBezTo>
                  <a:pt x="269" y="839"/>
                  <a:pt x="269" y="839"/>
                  <a:pt x="269" y="839"/>
                </a:cubicBezTo>
                <a:cubicBezTo>
                  <a:pt x="264" y="835"/>
                  <a:pt x="264" y="835"/>
                  <a:pt x="264" y="835"/>
                </a:cubicBezTo>
                <a:cubicBezTo>
                  <a:pt x="249" y="854"/>
                  <a:pt x="249" y="854"/>
                  <a:pt x="249" y="854"/>
                </a:cubicBezTo>
                <a:cubicBezTo>
                  <a:pt x="248" y="853"/>
                  <a:pt x="246" y="852"/>
                  <a:pt x="245" y="850"/>
                </a:cubicBezTo>
                <a:cubicBezTo>
                  <a:pt x="260" y="832"/>
                  <a:pt x="260" y="832"/>
                  <a:pt x="260" y="832"/>
                </a:cubicBezTo>
                <a:cubicBezTo>
                  <a:pt x="255" y="828"/>
                  <a:pt x="255" y="828"/>
                  <a:pt x="255" y="828"/>
                </a:cubicBezTo>
                <a:cubicBezTo>
                  <a:pt x="239" y="846"/>
                  <a:pt x="239" y="846"/>
                  <a:pt x="239" y="846"/>
                </a:cubicBezTo>
                <a:cubicBezTo>
                  <a:pt x="238" y="845"/>
                  <a:pt x="236" y="843"/>
                  <a:pt x="235" y="842"/>
                </a:cubicBezTo>
                <a:cubicBezTo>
                  <a:pt x="251" y="824"/>
                  <a:pt x="251" y="824"/>
                  <a:pt x="251" y="824"/>
                </a:cubicBezTo>
                <a:cubicBezTo>
                  <a:pt x="246" y="820"/>
                  <a:pt x="246" y="820"/>
                  <a:pt x="246" y="820"/>
                </a:cubicBezTo>
                <a:cubicBezTo>
                  <a:pt x="230" y="838"/>
                  <a:pt x="230" y="838"/>
                  <a:pt x="230" y="838"/>
                </a:cubicBezTo>
                <a:cubicBezTo>
                  <a:pt x="228" y="836"/>
                  <a:pt x="227" y="835"/>
                  <a:pt x="225" y="834"/>
                </a:cubicBezTo>
                <a:cubicBezTo>
                  <a:pt x="242" y="816"/>
                  <a:pt x="242" y="816"/>
                  <a:pt x="242" y="816"/>
                </a:cubicBezTo>
                <a:cubicBezTo>
                  <a:pt x="237" y="812"/>
                  <a:pt x="237" y="812"/>
                  <a:pt x="237" y="812"/>
                </a:cubicBezTo>
                <a:cubicBezTo>
                  <a:pt x="220" y="829"/>
                  <a:pt x="220" y="829"/>
                  <a:pt x="220" y="829"/>
                </a:cubicBezTo>
                <a:cubicBezTo>
                  <a:pt x="219" y="828"/>
                  <a:pt x="217" y="826"/>
                  <a:pt x="216" y="825"/>
                </a:cubicBezTo>
                <a:cubicBezTo>
                  <a:pt x="233" y="808"/>
                  <a:pt x="233" y="808"/>
                  <a:pt x="233" y="808"/>
                </a:cubicBezTo>
                <a:cubicBezTo>
                  <a:pt x="228" y="803"/>
                  <a:pt x="228" y="803"/>
                  <a:pt x="228" y="803"/>
                </a:cubicBezTo>
                <a:cubicBezTo>
                  <a:pt x="211" y="820"/>
                  <a:pt x="211" y="820"/>
                  <a:pt x="211" y="820"/>
                </a:cubicBezTo>
                <a:cubicBezTo>
                  <a:pt x="210" y="819"/>
                  <a:pt x="208" y="817"/>
                  <a:pt x="207" y="816"/>
                </a:cubicBezTo>
                <a:cubicBezTo>
                  <a:pt x="224" y="799"/>
                  <a:pt x="224" y="799"/>
                  <a:pt x="224" y="799"/>
                </a:cubicBezTo>
                <a:cubicBezTo>
                  <a:pt x="220" y="794"/>
                  <a:pt x="220" y="794"/>
                  <a:pt x="220" y="794"/>
                </a:cubicBezTo>
                <a:cubicBezTo>
                  <a:pt x="202" y="811"/>
                  <a:pt x="202" y="811"/>
                  <a:pt x="202" y="811"/>
                </a:cubicBezTo>
                <a:cubicBezTo>
                  <a:pt x="201" y="809"/>
                  <a:pt x="199" y="808"/>
                  <a:pt x="198" y="806"/>
                </a:cubicBezTo>
                <a:cubicBezTo>
                  <a:pt x="216" y="790"/>
                  <a:pt x="216" y="790"/>
                  <a:pt x="216" y="790"/>
                </a:cubicBezTo>
                <a:cubicBezTo>
                  <a:pt x="212" y="785"/>
                  <a:pt x="212" y="785"/>
                  <a:pt x="212" y="785"/>
                </a:cubicBezTo>
                <a:cubicBezTo>
                  <a:pt x="194" y="802"/>
                  <a:pt x="194" y="802"/>
                  <a:pt x="194" y="802"/>
                </a:cubicBezTo>
                <a:cubicBezTo>
                  <a:pt x="192" y="800"/>
                  <a:pt x="191" y="798"/>
                  <a:pt x="190" y="797"/>
                </a:cubicBezTo>
                <a:cubicBezTo>
                  <a:pt x="208" y="781"/>
                  <a:pt x="208" y="781"/>
                  <a:pt x="208" y="781"/>
                </a:cubicBezTo>
                <a:cubicBezTo>
                  <a:pt x="204" y="776"/>
                  <a:pt x="204" y="776"/>
                  <a:pt x="204" y="776"/>
                </a:cubicBezTo>
                <a:cubicBezTo>
                  <a:pt x="185" y="792"/>
                  <a:pt x="185" y="792"/>
                  <a:pt x="185" y="792"/>
                </a:cubicBezTo>
                <a:cubicBezTo>
                  <a:pt x="184" y="790"/>
                  <a:pt x="183" y="789"/>
                  <a:pt x="181" y="787"/>
                </a:cubicBezTo>
                <a:cubicBezTo>
                  <a:pt x="200" y="772"/>
                  <a:pt x="200" y="772"/>
                  <a:pt x="200" y="772"/>
                </a:cubicBezTo>
                <a:cubicBezTo>
                  <a:pt x="196" y="767"/>
                  <a:pt x="196" y="767"/>
                  <a:pt x="196" y="767"/>
                </a:cubicBezTo>
                <a:cubicBezTo>
                  <a:pt x="177" y="782"/>
                  <a:pt x="177" y="782"/>
                  <a:pt x="177" y="782"/>
                </a:cubicBezTo>
                <a:cubicBezTo>
                  <a:pt x="176" y="780"/>
                  <a:pt x="175" y="779"/>
                  <a:pt x="173" y="777"/>
                </a:cubicBezTo>
                <a:cubicBezTo>
                  <a:pt x="193" y="762"/>
                  <a:pt x="193" y="762"/>
                  <a:pt x="193" y="762"/>
                </a:cubicBezTo>
                <a:cubicBezTo>
                  <a:pt x="189" y="757"/>
                  <a:pt x="189" y="757"/>
                  <a:pt x="189" y="757"/>
                </a:cubicBezTo>
                <a:cubicBezTo>
                  <a:pt x="170" y="772"/>
                  <a:pt x="170" y="772"/>
                  <a:pt x="170" y="772"/>
                </a:cubicBezTo>
                <a:cubicBezTo>
                  <a:pt x="168" y="770"/>
                  <a:pt x="167" y="768"/>
                  <a:pt x="166" y="767"/>
                </a:cubicBezTo>
                <a:cubicBezTo>
                  <a:pt x="186" y="753"/>
                  <a:pt x="186" y="753"/>
                  <a:pt x="186" y="753"/>
                </a:cubicBezTo>
                <a:cubicBezTo>
                  <a:pt x="182" y="747"/>
                  <a:pt x="182" y="747"/>
                  <a:pt x="182" y="747"/>
                </a:cubicBezTo>
                <a:cubicBezTo>
                  <a:pt x="162" y="761"/>
                  <a:pt x="162" y="761"/>
                  <a:pt x="162" y="761"/>
                </a:cubicBezTo>
                <a:cubicBezTo>
                  <a:pt x="161" y="760"/>
                  <a:pt x="160" y="758"/>
                  <a:pt x="159" y="756"/>
                </a:cubicBezTo>
                <a:cubicBezTo>
                  <a:pt x="179" y="743"/>
                  <a:pt x="179" y="743"/>
                  <a:pt x="179" y="743"/>
                </a:cubicBezTo>
                <a:cubicBezTo>
                  <a:pt x="175" y="737"/>
                  <a:pt x="175" y="737"/>
                  <a:pt x="175" y="737"/>
                </a:cubicBezTo>
                <a:cubicBezTo>
                  <a:pt x="155" y="751"/>
                  <a:pt x="155" y="751"/>
                  <a:pt x="155" y="751"/>
                </a:cubicBezTo>
                <a:cubicBezTo>
                  <a:pt x="154" y="749"/>
                  <a:pt x="153" y="747"/>
                  <a:pt x="152" y="745"/>
                </a:cubicBezTo>
                <a:cubicBezTo>
                  <a:pt x="172" y="733"/>
                  <a:pt x="172" y="733"/>
                  <a:pt x="172" y="733"/>
                </a:cubicBezTo>
                <a:cubicBezTo>
                  <a:pt x="169" y="727"/>
                  <a:pt x="169" y="727"/>
                  <a:pt x="169" y="727"/>
                </a:cubicBezTo>
                <a:cubicBezTo>
                  <a:pt x="148" y="740"/>
                  <a:pt x="148" y="740"/>
                  <a:pt x="148" y="740"/>
                </a:cubicBezTo>
                <a:cubicBezTo>
                  <a:pt x="147" y="738"/>
                  <a:pt x="146" y="736"/>
                  <a:pt x="145" y="734"/>
                </a:cubicBezTo>
                <a:cubicBezTo>
                  <a:pt x="166" y="722"/>
                  <a:pt x="166" y="722"/>
                  <a:pt x="166" y="722"/>
                </a:cubicBezTo>
                <a:cubicBezTo>
                  <a:pt x="163" y="717"/>
                  <a:pt x="163" y="717"/>
                  <a:pt x="163" y="717"/>
                </a:cubicBezTo>
                <a:cubicBezTo>
                  <a:pt x="142" y="729"/>
                  <a:pt x="142" y="729"/>
                  <a:pt x="142" y="729"/>
                </a:cubicBezTo>
                <a:cubicBezTo>
                  <a:pt x="141" y="727"/>
                  <a:pt x="140" y="725"/>
                  <a:pt x="139" y="723"/>
                </a:cubicBezTo>
                <a:cubicBezTo>
                  <a:pt x="160" y="712"/>
                  <a:pt x="160" y="712"/>
                  <a:pt x="160" y="712"/>
                </a:cubicBezTo>
                <a:cubicBezTo>
                  <a:pt x="157" y="706"/>
                  <a:pt x="157" y="706"/>
                  <a:pt x="157" y="706"/>
                </a:cubicBezTo>
                <a:cubicBezTo>
                  <a:pt x="136" y="718"/>
                  <a:pt x="136" y="718"/>
                  <a:pt x="136" y="718"/>
                </a:cubicBezTo>
                <a:cubicBezTo>
                  <a:pt x="135" y="716"/>
                  <a:pt x="134" y="714"/>
                  <a:pt x="133" y="712"/>
                </a:cubicBezTo>
                <a:cubicBezTo>
                  <a:pt x="154" y="701"/>
                  <a:pt x="154" y="701"/>
                  <a:pt x="154" y="701"/>
                </a:cubicBezTo>
                <a:cubicBezTo>
                  <a:pt x="152" y="695"/>
                  <a:pt x="152" y="695"/>
                  <a:pt x="152" y="695"/>
                </a:cubicBezTo>
                <a:cubicBezTo>
                  <a:pt x="130" y="706"/>
                  <a:pt x="130" y="706"/>
                  <a:pt x="130" y="706"/>
                </a:cubicBezTo>
                <a:cubicBezTo>
                  <a:pt x="129" y="704"/>
                  <a:pt x="128" y="702"/>
                  <a:pt x="127" y="701"/>
                </a:cubicBezTo>
                <a:cubicBezTo>
                  <a:pt x="149" y="690"/>
                  <a:pt x="149" y="690"/>
                  <a:pt x="149" y="690"/>
                </a:cubicBezTo>
                <a:cubicBezTo>
                  <a:pt x="146" y="685"/>
                  <a:pt x="146" y="685"/>
                  <a:pt x="146" y="685"/>
                </a:cubicBezTo>
                <a:cubicBezTo>
                  <a:pt x="124" y="695"/>
                  <a:pt x="124" y="695"/>
                  <a:pt x="124" y="695"/>
                </a:cubicBezTo>
                <a:cubicBezTo>
                  <a:pt x="123" y="693"/>
                  <a:pt x="123" y="691"/>
                  <a:pt x="122" y="689"/>
                </a:cubicBezTo>
                <a:cubicBezTo>
                  <a:pt x="144" y="679"/>
                  <a:pt x="144" y="679"/>
                  <a:pt x="144" y="679"/>
                </a:cubicBezTo>
                <a:cubicBezTo>
                  <a:pt x="142" y="673"/>
                  <a:pt x="142" y="673"/>
                  <a:pt x="142" y="673"/>
                </a:cubicBezTo>
                <a:cubicBezTo>
                  <a:pt x="119" y="683"/>
                  <a:pt x="119" y="683"/>
                  <a:pt x="119" y="683"/>
                </a:cubicBezTo>
                <a:cubicBezTo>
                  <a:pt x="118" y="681"/>
                  <a:pt x="118" y="679"/>
                  <a:pt x="117" y="677"/>
                </a:cubicBezTo>
                <a:cubicBezTo>
                  <a:pt x="139" y="668"/>
                  <a:pt x="139" y="668"/>
                  <a:pt x="139" y="668"/>
                </a:cubicBezTo>
                <a:cubicBezTo>
                  <a:pt x="137" y="662"/>
                  <a:pt x="137" y="662"/>
                  <a:pt x="137" y="662"/>
                </a:cubicBezTo>
                <a:cubicBezTo>
                  <a:pt x="115" y="671"/>
                  <a:pt x="115" y="671"/>
                  <a:pt x="115" y="671"/>
                </a:cubicBezTo>
                <a:cubicBezTo>
                  <a:pt x="114" y="669"/>
                  <a:pt x="113" y="667"/>
                  <a:pt x="112" y="665"/>
                </a:cubicBezTo>
                <a:cubicBezTo>
                  <a:pt x="135" y="657"/>
                  <a:pt x="135" y="657"/>
                  <a:pt x="135" y="657"/>
                </a:cubicBezTo>
                <a:cubicBezTo>
                  <a:pt x="133" y="651"/>
                  <a:pt x="133" y="651"/>
                  <a:pt x="133" y="651"/>
                </a:cubicBezTo>
                <a:cubicBezTo>
                  <a:pt x="110" y="659"/>
                  <a:pt x="110" y="659"/>
                  <a:pt x="110" y="659"/>
                </a:cubicBezTo>
                <a:cubicBezTo>
                  <a:pt x="109" y="657"/>
                  <a:pt x="109" y="655"/>
                  <a:pt x="108" y="653"/>
                </a:cubicBezTo>
                <a:cubicBezTo>
                  <a:pt x="131" y="645"/>
                  <a:pt x="131" y="645"/>
                  <a:pt x="131" y="645"/>
                </a:cubicBezTo>
                <a:cubicBezTo>
                  <a:pt x="129" y="639"/>
                  <a:pt x="129" y="639"/>
                  <a:pt x="129" y="639"/>
                </a:cubicBezTo>
                <a:cubicBezTo>
                  <a:pt x="106" y="647"/>
                  <a:pt x="106" y="647"/>
                  <a:pt x="106" y="647"/>
                </a:cubicBezTo>
                <a:cubicBezTo>
                  <a:pt x="105" y="645"/>
                  <a:pt x="105" y="643"/>
                  <a:pt x="104" y="641"/>
                </a:cubicBezTo>
                <a:cubicBezTo>
                  <a:pt x="128" y="634"/>
                  <a:pt x="128" y="634"/>
                  <a:pt x="128" y="634"/>
                </a:cubicBezTo>
                <a:cubicBezTo>
                  <a:pt x="126" y="628"/>
                  <a:pt x="126" y="628"/>
                  <a:pt x="126" y="628"/>
                </a:cubicBezTo>
                <a:cubicBezTo>
                  <a:pt x="102" y="635"/>
                  <a:pt x="102" y="635"/>
                  <a:pt x="102" y="635"/>
                </a:cubicBezTo>
                <a:cubicBezTo>
                  <a:pt x="102" y="632"/>
                  <a:pt x="101" y="630"/>
                  <a:pt x="101" y="628"/>
                </a:cubicBezTo>
                <a:cubicBezTo>
                  <a:pt x="124" y="622"/>
                  <a:pt x="124" y="622"/>
                  <a:pt x="124" y="622"/>
                </a:cubicBezTo>
                <a:cubicBezTo>
                  <a:pt x="123" y="616"/>
                  <a:pt x="123" y="616"/>
                  <a:pt x="123" y="616"/>
                </a:cubicBezTo>
                <a:cubicBezTo>
                  <a:pt x="99" y="622"/>
                  <a:pt x="99" y="622"/>
                  <a:pt x="99" y="622"/>
                </a:cubicBezTo>
                <a:cubicBezTo>
                  <a:pt x="99" y="620"/>
                  <a:pt x="98" y="618"/>
                  <a:pt x="98" y="616"/>
                </a:cubicBezTo>
                <a:cubicBezTo>
                  <a:pt x="121" y="611"/>
                  <a:pt x="121" y="611"/>
                  <a:pt x="121" y="611"/>
                </a:cubicBezTo>
                <a:cubicBezTo>
                  <a:pt x="120" y="604"/>
                  <a:pt x="120" y="604"/>
                  <a:pt x="120" y="604"/>
                </a:cubicBezTo>
                <a:cubicBezTo>
                  <a:pt x="96" y="610"/>
                  <a:pt x="96" y="610"/>
                  <a:pt x="96" y="610"/>
                </a:cubicBezTo>
                <a:cubicBezTo>
                  <a:pt x="96" y="608"/>
                  <a:pt x="95" y="606"/>
                  <a:pt x="95" y="603"/>
                </a:cubicBezTo>
                <a:cubicBezTo>
                  <a:pt x="119" y="599"/>
                  <a:pt x="119" y="599"/>
                  <a:pt x="119" y="599"/>
                </a:cubicBezTo>
                <a:cubicBezTo>
                  <a:pt x="118" y="593"/>
                  <a:pt x="118" y="593"/>
                  <a:pt x="118" y="593"/>
                </a:cubicBezTo>
                <a:cubicBezTo>
                  <a:pt x="94" y="597"/>
                  <a:pt x="94" y="597"/>
                  <a:pt x="94" y="597"/>
                </a:cubicBezTo>
                <a:cubicBezTo>
                  <a:pt x="93" y="595"/>
                  <a:pt x="93" y="593"/>
                  <a:pt x="93" y="591"/>
                </a:cubicBezTo>
                <a:cubicBezTo>
                  <a:pt x="117" y="587"/>
                  <a:pt x="117" y="587"/>
                  <a:pt x="117" y="587"/>
                </a:cubicBezTo>
                <a:cubicBezTo>
                  <a:pt x="116" y="581"/>
                  <a:pt x="116" y="581"/>
                  <a:pt x="116" y="581"/>
                </a:cubicBezTo>
                <a:cubicBezTo>
                  <a:pt x="92" y="584"/>
                  <a:pt x="92" y="584"/>
                  <a:pt x="92" y="584"/>
                </a:cubicBezTo>
                <a:cubicBezTo>
                  <a:pt x="91" y="582"/>
                  <a:pt x="91" y="580"/>
                  <a:pt x="91" y="578"/>
                </a:cubicBezTo>
                <a:cubicBezTo>
                  <a:pt x="115" y="575"/>
                  <a:pt x="115" y="575"/>
                  <a:pt x="115" y="575"/>
                </a:cubicBezTo>
                <a:cubicBezTo>
                  <a:pt x="114" y="569"/>
                  <a:pt x="114" y="569"/>
                  <a:pt x="114" y="569"/>
                </a:cubicBezTo>
                <a:cubicBezTo>
                  <a:pt x="90" y="572"/>
                  <a:pt x="90" y="572"/>
                  <a:pt x="90" y="572"/>
                </a:cubicBezTo>
                <a:cubicBezTo>
                  <a:pt x="90" y="570"/>
                  <a:pt x="89" y="568"/>
                  <a:pt x="89" y="565"/>
                </a:cubicBezTo>
                <a:cubicBezTo>
                  <a:pt x="113" y="563"/>
                  <a:pt x="113" y="563"/>
                  <a:pt x="113" y="563"/>
                </a:cubicBezTo>
                <a:cubicBezTo>
                  <a:pt x="113" y="557"/>
                  <a:pt x="113" y="557"/>
                  <a:pt x="113" y="557"/>
                </a:cubicBezTo>
                <a:cubicBezTo>
                  <a:pt x="88" y="559"/>
                  <a:pt x="88" y="559"/>
                  <a:pt x="88" y="559"/>
                </a:cubicBezTo>
                <a:cubicBezTo>
                  <a:pt x="88" y="557"/>
                  <a:pt x="88" y="555"/>
                  <a:pt x="88" y="553"/>
                </a:cubicBezTo>
                <a:cubicBezTo>
                  <a:pt x="112" y="551"/>
                  <a:pt x="112" y="551"/>
                  <a:pt x="112" y="551"/>
                </a:cubicBezTo>
                <a:cubicBezTo>
                  <a:pt x="112" y="545"/>
                  <a:pt x="112" y="545"/>
                  <a:pt x="112" y="545"/>
                </a:cubicBezTo>
                <a:cubicBezTo>
                  <a:pt x="88" y="546"/>
                  <a:pt x="88" y="546"/>
                  <a:pt x="88" y="546"/>
                </a:cubicBezTo>
                <a:cubicBezTo>
                  <a:pt x="87" y="544"/>
                  <a:pt x="87" y="542"/>
                  <a:pt x="87" y="540"/>
                </a:cubicBezTo>
                <a:cubicBezTo>
                  <a:pt x="111" y="539"/>
                  <a:pt x="111" y="539"/>
                  <a:pt x="111" y="539"/>
                </a:cubicBezTo>
                <a:cubicBezTo>
                  <a:pt x="111" y="533"/>
                  <a:pt x="111" y="533"/>
                  <a:pt x="111" y="533"/>
                </a:cubicBezTo>
                <a:cubicBezTo>
                  <a:pt x="87" y="533"/>
                  <a:pt x="87" y="533"/>
                  <a:pt x="87" y="533"/>
                </a:cubicBezTo>
                <a:cubicBezTo>
                  <a:pt x="87" y="531"/>
                  <a:pt x="87" y="529"/>
                  <a:pt x="87" y="527"/>
                </a:cubicBezTo>
                <a:cubicBezTo>
                  <a:pt x="111" y="527"/>
                  <a:pt x="111" y="527"/>
                  <a:pt x="111" y="527"/>
                </a:cubicBezTo>
                <a:cubicBezTo>
                  <a:pt x="111" y="520"/>
                  <a:pt x="111" y="520"/>
                  <a:pt x="111" y="520"/>
                </a:cubicBezTo>
                <a:cubicBezTo>
                  <a:pt x="87" y="521"/>
                  <a:pt x="87" y="521"/>
                  <a:pt x="87" y="521"/>
                </a:cubicBezTo>
                <a:cubicBezTo>
                  <a:pt x="87" y="519"/>
                  <a:pt x="87" y="519"/>
                  <a:pt x="87" y="519"/>
                </a:cubicBezTo>
                <a:cubicBezTo>
                  <a:pt x="87" y="518"/>
                  <a:pt x="87" y="516"/>
                  <a:pt x="87" y="515"/>
                </a:cubicBezTo>
                <a:cubicBezTo>
                  <a:pt x="87" y="514"/>
                  <a:pt x="87" y="514"/>
                  <a:pt x="87" y="514"/>
                </a:cubicBezTo>
                <a:cubicBezTo>
                  <a:pt x="111" y="515"/>
                  <a:pt x="111" y="515"/>
                  <a:pt x="111" y="515"/>
                </a:cubicBezTo>
                <a:cubicBezTo>
                  <a:pt x="111" y="508"/>
                  <a:pt x="111" y="508"/>
                  <a:pt x="111" y="508"/>
                </a:cubicBezTo>
                <a:cubicBezTo>
                  <a:pt x="87" y="508"/>
                  <a:pt x="87" y="508"/>
                  <a:pt x="87" y="508"/>
                </a:cubicBezTo>
                <a:cubicBezTo>
                  <a:pt x="87" y="506"/>
                  <a:pt x="87" y="504"/>
                  <a:pt x="87" y="502"/>
                </a:cubicBezTo>
                <a:cubicBezTo>
                  <a:pt x="111" y="503"/>
                  <a:pt x="111" y="503"/>
                  <a:pt x="111" y="503"/>
                </a:cubicBezTo>
                <a:cubicBezTo>
                  <a:pt x="112" y="496"/>
                  <a:pt x="112" y="496"/>
                  <a:pt x="112" y="496"/>
                </a:cubicBezTo>
                <a:cubicBezTo>
                  <a:pt x="87" y="495"/>
                  <a:pt x="87" y="495"/>
                  <a:pt x="87" y="495"/>
                </a:cubicBezTo>
                <a:cubicBezTo>
                  <a:pt x="87" y="493"/>
                  <a:pt x="88" y="491"/>
                  <a:pt x="88" y="489"/>
                </a:cubicBezTo>
                <a:cubicBezTo>
                  <a:pt x="112" y="491"/>
                  <a:pt x="112" y="491"/>
                  <a:pt x="112" y="491"/>
                </a:cubicBezTo>
                <a:cubicBezTo>
                  <a:pt x="113" y="484"/>
                  <a:pt x="113" y="484"/>
                  <a:pt x="113" y="484"/>
                </a:cubicBezTo>
                <a:cubicBezTo>
                  <a:pt x="88" y="482"/>
                  <a:pt x="88" y="482"/>
                  <a:pt x="88" y="482"/>
                </a:cubicBezTo>
                <a:cubicBezTo>
                  <a:pt x="88" y="480"/>
                  <a:pt x="89" y="478"/>
                  <a:pt x="89" y="476"/>
                </a:cubicBezTo>
                <a:cubicBezTo>
                  <a:pt x="113" y="478"/>
                  <a:pt x="113" y="478"/>
                  <a:pt x="113" y="478"/>
                </a:cubicBezTo>
                <a:cubicBezTo>
                  <a:pt x="114" y="472"/>
                  <a:pt x="114" y="472"/>
                  <a:pt x="114" y="472"/>
                </a:cubicBezTo>
                <a:cubicBezTo>
                  <a:pt x="90" y="469"/>
                  <a:pt x="90" y="469"/>
                  <a:pt x="90" y="469"/>
                </a:cubicBezTo>
                <a:cubicBezTo>
                  <a:pt x="90" y="467"/>
                  <a:pt x="90" y="465"/>
                  <a:pt x="90" y="463"/>
                </a:cubicBezTo>
                <a:cubicBezTo>
                  <a:pt x="114" y="466"/>
                  <a:pt x="114" y="466"/>
                  <a:pt x="114" y="466"/>
                </a:cubicBezTo>
                <a:cubicBezTo>
                  <a:pt x="115" y="460"/>
                  <a:pt x="115" y="460"/>
                  <a:pt x="115" y="460"/>
                </a:cubicBezTo>
                <a:cubicBezTo>
                  <a:pt x="91" y="457"/>
                  <a:pt x="91" y="457"/>
                  <a:pt x="91" y="457"/>
                </a:cubicBezTo>
                <a:cubicBezTo>
                  <a:pt x="92" y="455"/>
                  <a:pt x="92" y="453"/>
                  <a:pt x="92" y="451"/>
                </a:cubicBezTo>
                <a:cubicBezTo>
                  <a:pt x="116" y="455"/>
                  <a:pt x="116" y="455"/>
                  <a:pt x="116" y="455"/>
                </a:cubicBezTo>
                <a:cubicBezTo>
                  <a:pt x="117" y="448"/>
                  <a:pt x="117" y="448"/>
                  <a:pt x="117" y="448"/>
                </a:cubicBezTo>
                <a:cubicBezTo>
                  <a:pt x="93" y="444"/>
                  <a:pt x="93" y="444"/>
                  <a:pt x="93" y="444"/>
                </a:cubicBezTo>
                <a:cubicBezTo>
                  <a:pt x="94" y="442"/>
                  <a:pt x="94" y="440"/>
                  <a:pt x="94" y="438"/>
                </a:cubicBezTo>
                <a:cubicBezTo>
                  <a:pt x="118" y="443"/>
                  <a:pt x="118" y="443"/>
                  <a:pt x="118" y="443"/>
                </a:cubicBezTo>
                <a:cubicBezTo>
                  <a:pt x="120" y="436"/>
                  <a:pt x="120" y="436"/>
                  <a:pt x="120" y="436"/>
                </a:cubicBezTo>
                <a:cubicBezTo>
                  <a:pt x="96" y="432"/>
                  <a:pt x="96" y="432"/>
                  <a:pt x="96" y="432"/>
                </a:cubicBezTo>
                <a:cubicBezTo>
                  <a:pt x="96" y="429"/>
                  <a:pt x="97" y="427"/>
                  <a:pt x="97" y="425"/>
                </a:cubicBezTo>
                <a:cubicBezTo>
                  <a:pt x="121" y="431"/>
                  <a:pt x="121" y="431"/>
                  <a:pt x="121" y="431"/>
                </a:cubicBezTo>
                <a:cubicBezTo>
                  <a:pt x="122" y="425"/>
                  <a:pt x="122" y="425"/>
                  <a:pt x="122" y="425"/>
                </a:cubicBezTo>
                <a:cubicBezTo>
                  <a:pt x="99" y="419"/>
                  <a:pt x="99" y="419"/>
                  <a:pt x="99" y="419"/>
                </a:cubicBezTo>
                <a:cubicBezTo>
                  <a:pt x="99" y="417"/>
                  <a:pt x="100" y="415"/>
                  <a:pt x="100" y="413"/>
                </a:cubicBezTo>
                <a:cubicBezTo>
                  <a:pt x="124" y="419"/>
                  <a:pt x="124" y="419"/>
                  <a:pt x="124" y="419"/>
                </a:cubicBezTo>
                <a:cubicBezTo>
                  <a:pt x="125" y="413"/>
                  <a:pt x="125" y="413"/>
                  <a:pt x="125" y="413"/>
                </a:cubicBezTo>
                <a:cubicBezTo>
                  <a:pt x="102" y="407"/>
                  <a:pt x="102" y="407"/>
                  <a:pt x="102" y="407"/>
                </a:cubicBezTo>
                <a:cubicBezTo>
                  <a:pt x="102" y="405"/>
                  <a:pt x="103" y="403"/>
                  <a:pt x="103" y="401"/>
                </a:cubicBezTo>
                <a:cubicBezTo>
                  <a:pt x="127" y="407"/>
                  <a:pt x="127" y="407"/>
                  <a:pt x="127" y="407"/>
                </a:cubicBezTo>
                <a:cubicBezTo>
                  <a:pt x="129" y="401"/>
                  <a:pt x="129" y="401"/>
                  <a:pt x="129" y="401"/>
                </a:cubicBezTo>
                <a:cubicBezTo>
                  <a:pt x="105" y="394"/>
                  <a:pt x="105" y="394"/>
                  <a:pt x="105" y="394"/>
                </a:cubicBezTo>
                <a:cubicBezTo>
                  <a:pt x="106" y="392"/>
                  <a:pt x="107" y="390"/>
                  <a:pt x="107" y="388"/>
                </a:cubicBezTo>
                <a:cubicBezTo>
                  <a:pt x="130" y="396"/>
                  <a:pt x="130" y="396"/>
                  <a:pt x="130" y="396"/>
                </a:cubicBezTo>
                <a:cubicBezTo>
                  <a:pt x="132" y="390"/>
                  <a:pt x="132" y="390"/>
                  <a:pt x="132" y="390"/>
                </a:cubicBezTo>
                <a:cubicBezTo>
                  <a:pt x="109" y="382"/>
                  <a:pt x="109" y="382"/>
                  <a:pt x="109" y="382"/>
                </a:cubicBezTo>
                <a:cubicBezTo>
                  <a:pt x="110" y="380"/>
                  <a:pt x="111" y="378"/>
                  <a:pt x="111" y="376"/>
                </a:cubicBezTo>
                <a:cubicBezTo>
                  <a:pt x="134" y="384"/>
                  <a:pt x="134" y="384"/>
                  <a:pt x="134" y="384"/>
                </a:cubicBezTo>
                <a:cubicBezTo>
                  <a:pt x="136" y="378"/>
                  <a:pt x="136" y="378"/>
                  <a:pt x="136" y="378"/>
                </a:cubicBezTo>
                <a:cubicBezTo>
                  <a:pt x="114" y="370"/>
                  <a:pt x="114" y="370"/>
                  <a:pt x="114" y="370"/>
                </a:cubicBezTo>
                <a:cubicBezTo>
                  <a:pt x="114" y="368"/>
                  <a:pt x="115" y="366"/>
                  <a:pt x="116" y="364"/>
                </a:cubicBezTo>
                <a:cubicBezTo>
                  <a:pt x="138" y="373"/>
                  <a:pt x="138" y="373"/>
                  <a:pt x="138" y="373"/>
                </a:cubicBezTo>
                <a:cubicBezTo>
                  <a:pt x="141" y="367"/>
                  <a:pt x="141" y="367"/>
                  <a:pt x="141" y="367"/>
                </a:cubicBezTo>
                <a:cubicBezTo>
                  <a:pt x="118" y="358"/>
                  <a:pt x="118" y="358"/>
                  <a:pt x="118" y="358"/>
                </a:cubicBezTo>
                <a:cubicBezTo>
                  <a:pt x="119" y="356"/>
                  <a:pt x="120" y="354"/>
                  <a:pt x="121" y="352"/>
                </a:cubicBezTo>
                <a:cubicBezTo>
                  <a:pt x="143" y="362"/>
                  <a:pt x="143" y="362"/>
                  <a:pt x="143" y="362"/>
                </a:cubicBezTo>
                <a:cubicBezTo>
                  <a:pt x="146" y="356"/>
                  <a:pt x="146" y="356"/>
                  <a:pt x="146" y="356"/>
                </a:cubicBezTo>
                <a:cubicBezTo>
                  <a:pt x="123" y="346"/>
                  <a:pt x="123" y="346"/>
                  <a:pt x="123" y="346"/>
                </a:cubicBezTo>
                <a:cubicBezTo>
                  <a:pt x="124" y="344"/>
                  <a:pt x="125" y="342"/>
                  <a:pt x="126" y="340"/>
                </a:cubicBezTo>
                <a:cubicBezTo>
                  <a:pt x="148" y="351"/>
                  <a:pt x="148" y="351"/>
                  <a:pt x="148" y="351"/>
                </a:cubicBezTo>
                <a:cubicBezTo>
                  <a:pt x="151" y="345"/>
                  <a:pt x="151" y="345"/>
                  <a:pt x="151" y="345"/>
                </a:cubicBezTo>
                <a:cubicBezTo>
                  <a:pt x="129" y="335"/>
                  <a:pt x="129" y="335"/>
                  <a:pt x="129" y="335"/>
                </a:cubicBezTo>
                <a:cubicBezTo>
                  <a:pt x="130" y="333"/>
                  <a:pt x="131" y="331"/>
                  <a:pt x="132" y="329"/>
                </a:cubicBezTo>
                <a:cubicBezTo>
                  <a:pt x="153" y="340"/>
                  <a:pt x="153" y="340"/>
                  <a:pt x="153" y="340"/>
                </a:cubicBezTo>
                <a:cubicBezTo>
                  <a:pt x="156" y="334"/>
                  <a:pt x="156" y="334"/>
                  <a:pt x="156" y="334"/>
                </a:cubicBezTo>
                <a:cubicBezTo>
                  <a:pt x="135" y="323"/>
                  <a:pt x="135" y="323"/>
                  <a:pt x="135" y="323"/>
                </a:cubicBezTo>
                <a:cubicBezTo>
                  <a:pt x="136" y="321"/>
                  <a:pt x="137" y="319"/>
                  <a:pt x="138" y="317"/>
                </a:cubicBezTo>
                <a:cubicBezTo>
                  <a:pt x="159" y="329"/>
                  <a:pt x="159" y="329"/>
                  <a:pt x="159" y="329"/>
                </a:cubicBezTo>
                <a:cubicBezTo>
                  <a:pt x="162" y="323"/>
                  <a:pt x="162" y="323"/>
                  <a:pt x="162" y="323"/>
                </a:cubicBezTo>
                <a:cubicBezTo>
                  <a:pt x="141" y="312"/>
                  <a:pt x="141" y="312"/>
                  <a:pt x="141" y="312"/>
                </a:cubicBezTo>
                <a:cubicBezTo>
                  <a:pt x="142" y="310"/>
                  <a:pt x="143" y="308"/>
                  <a:pt x="144" y="306"/>
                </a:cubicBezTo>
                <a:cubicBezTo>
                  <a:pt x="165" y="318"/>
                  <a:pt x="165" y="318"/>
                  <a:pt x="165" y="318"/>
                </a:cubicBezTo>
                <a:cubicBezTo>
                  <a:pt x="168" y="313"/>
                  <a:pt x="168" y="313"/>
                  <a:pt x="168" y="313"/>
                </a:cubicBezTo>
                <a:cubicBezTo>
                  <a:pt x="147" y="301"/>
                  <a:pt x="147" y="301"/>
                  <a:pt x="147" y="301"/>
                </a:cubicBezTo>
                <a:cubicBezTo>
                  <a:pt x="148" y="299"/>
                  <a:pt x="149" y="297"/>
                  <a:pt x="150" y="295"/>
                </a:cubicBezTo>
                <a:cubicBezTo>
                  <a:pt x="171" y="308"/>
                  <a:pt x="171" y="308"/>
                  <a:pt x="171" y="308"/>
                </a:cubicBezTo>
                <a:cubicBezTo>
                  <a:pt x="174" y="303"/>
                  <a:pt x="174" y="303"/>
                  <a:pt x="174" y="303"/>
                </a:cubicBezTo>
                <a:cubicBezTo>
                  <a:pt x="154" y="290"/>
                  <a:pt x="154" y="290"/>
                  <a:pt x="154" y="290"/>
                </a:cubicBezTo>
                <a:cubicBezTo>
                  <a:pt x="155" y="288"/>
                  <a:pt x="156" y="286"/>
                  <a:pt x="157" y="284"/>
                </a:cubicBezTo>
                <a:cubicBezTo>
                  <a:pt x="177" y="298"/>
                  <a:pt x="177" y="298"/>
                  <a:pt x="177" y="298"/>
                </a:cubicBezTo>
                <a:cubicBezTo>
                  <a:pt x="181" y="293"/>
                  <a:pt x="181" y="293"/>
                  <a:pt x="181" y="293"/>
                </a:cubicBezTo>
                <a:cubicBezTo>
                  <a:pt x="161" y="279"/>
                  <a:pt x="161" y="279"/>
                  <a:pt x="161" y="279"/>
                </a:cubicBezTo>
                <a:cubicBezTo>
                  <a:pt x="162" y="277"/>
                  <a:pt x="163" y="276"/>
                  <a:pt x="165" y="274"/>
                </a:cubicBezTo>
                <a:cubicBezTo>
                  <a:pt x="184" y="288"/>
                  <a:pt x="184" y="288"/>
                  <a:pt x="184" y="288"/>
                </a:cubicBezTo>
                <a:cubicBezTo>
                  <a:pt x="188" y="283"/>
                  <a:pt x="188" y="283"/>
                  <a:pt x="188" y="283"/>
                </a:cubicBezTo>
                <a:cubicBezTo>
                  <a:pt x="168" y="269"/>
                  <a:pt x="168" y="269"/>
                  <a:pt x="168" y="269"/>
                </a:cubicBezTo>
                <a:cubicBezTo>
                  <a:pt x="170" y="267"/>
                  <a:pt x="171" y="265"/>
                  <a:pt x="172" y="263"/>
                </a:cubicBezTo>
                <a:cubicBezTo>
                  <a:pt x="191" y="278"/>
                  <a:pt x="191" y="278"/>
                  <a:pt x="191" y="278"/>
                </a:cubicBezTo>
                <a:cubicBezTo>
                  <a:pt x="195" y="273"/>
                  <a:pt x="195" y="273"/>
                  <a:pt x="195" y="273"/>
                </a:cubicBezTo>
                <a:cubicBezTo>
                  <a:pt x="176" y="258"/>
                  <a:pt x="176" y="258"/>
                  <a:pt x="176" y="258"/>
                </a:cubicBezTo>
                <a:cubicBezTo>
                  <a:pt x="177" y="257"/>
                  <a:pt x="179" y="255"/>
                  <a:pt x="180" y="253"/>
                </a:cubicBezTo>
                <a:cubicBezTo>
                  <a:pt x="199" y="268"/>
                  <a:pt x="199" y="268"/>
                  <a:pt x="199" y="268"/>
                </a:cubicBezTo>
                <a:cubicBezTo>
                  <a:pt x="203" y="264"/>
                  <a:pt x="203" y="264"/>
                  <a:pt x="203" y="264"/>
                </a:cubicBezTo>
                <a:cubicBezTo>
                  <a:pt x="184" y="248"/>
                  <a:pt x="184" y="248"/>
                  <a:pt x="184" y="248"/>
                </a:cubicBezTo>
                <a:cubicBezTo>
                  <a:pt x="185" y="247"/>
                  <a:pt x="187" y="245"/>
                  <a:pt x="188" y="243"/>
                </a:cubicBezTo>
                <a:cubicBezTo>
                  <a:pt x="206" y="259"/>
                  <a:pt x="206" y="259"/>
                  <a:pt x="206" y="259"/>
                </a:cubicBezTo>
                <a:cubicBezTo>
                  <a:pt x="211" y="254"/>
                  <a:pt x="211" y="254"/>
                  <a:pt x="211" y="254"/>
                </a:cubicBezTo>
                <a:cubicBezTo>
                  <a:pt x="192" y="239"/>
                  <a:pt x="192" y="239"/>
                  <a:pt x="192" y="239"/>
                </a:cubicBezTo>
                <a:cubicBezTo>
                  <a:pt x="194" y="237"/>
                  <a:pt x="195" y="235"/>
                  <a:pt x="197" y="234"/>
                </a:cubicBezTo>
                <a:cubicBezTo>
                  <a:pt x="214" y="250"/>
                  <a:pt x="214" y="250"/>
                  <a:pt x="214" y="250"/>
                </a:cubicBezTo>
                <a:cubicBezTo>
                  <a:pt x="219" y="245"/>
                  <a:pt x="219" y="245"/>
                  <a:pt x="219" y="245"/>
                </a:cubicBezTo>
                <a:cubicBezTo>
                  <a:pt x="201" y="229"/>
                  <a:pt x="201" y="229"/>
                  <a:pt x="201" y="229"/>
                </a:cubicBezTo>
                <a:cubicBezTo>
                  <a:pt x="202" y="227"/>
                  <a:pt x="204" y="226"/>
                  <a:pt x="205" y="224"/>
                </a:cubicBezTo>
                <a:cubicBezTo>
                  <a:pt x="223" y="241"/>
                  <a:pt x="223" y="241"/>
                  <a:pt x="223" y="241"/>
                </a:cubicBezTo>
                <a:cubicBezTo>
                  <a:pt x="227" y="237"/>
                  <a:pt x="227" y="237"/>
                  <a:pt x="227" y="237"/>
                </a:cubicBezTo>
                <a:cubicBezTo>
                  <a:pt x="210" y="220"/>
                  <a:pt x="210" y="220"/>
                  <a:pt x="210" y="220"/>
                </a:cubicBezTo>
                <a:cubicBezTo>
                  <a:pt x="211" y="218"/>
                  <a:pt x="213" y="217"/>
                  <a:pt x="214" y="215"/>
                </a:cubicBezTo>
                <a:cubicBezTo>
                  <a:pt x="231" y="233"/>
                  <a:pt x="231" y="233"/>
                  <a:pt x="231" y="233"/>
                </a:cubicBezTo>
                <a:cubicBezTo>
                  <a:pt x="236" y="228"/>
                  <a:pt x="236" y="228"/>
                  <a:pt x="236" y="228"/>
                </a:cubicBezTo>
                <a:cubicBezTo>
                  <a:pt x="219" y="211"/>
                  <a:pt x="219" y="211"/>
                  <a:pt x="219" y="211"/>
                </a:cubicBezTo>
                <a:cubicBezTo>
                  <a:pt x="221" y="209"/>
                  <a:pt x="222" y="208"/>
                  <a:pt x="224" y="207"/>
                </a:cubicBezTo>
                <a:cubicBezTo>
                  <a:pt x="240" y="224"/>
                  <a:pt x="240" y="224"/>
                  <a:pt x="240" y="224"/>
                </a:cubicBezTo>
                <a:cubicBezTo>
                  <a:pt x="245" y="220"/>
                  <a:pt x="245" y="220"/>
                  <a:pt x="245" y="220"/>
                </a:cubicBezTo>
                <a:cubicBezTo>
                  <a:pt x="228" y="202"/>
                  <a:pt x="228" y="202"/>
                  <a:pt x="228" y="202"/>
                </a:cubicBezTo>
                <a:cubicBezTo>
                  <a:pt x="230" y="201"/>
                  <a:pt x="231" y="199"/>
                  <a:pt x="233" y="198"/>
                </a:cubicBezTo>
                <a:cubicBezTo>
                  <a:pt x="249" y="216"/>
                  <a:pt x="249" y="216"/>
                  <a:pt x="249" y="216"/>
                </a:cubicBezTo>
                <a:cubicBezTo>
                  <a:pt x="254" y="212"/>
                  <a:pt x="254" y="212"/>
                  <a:pt x="254" y="212"/>
                </a:cubicBezTo>
                <a:cubicBezTo>
                  <a:pt x="238" y="194"/>
                  <a:pt x="238" y="194"/>
                  <a:pt x="238" y="194"/>
                </a:cubicBezTo>
                <a:cubicBezTo>
                  <a:pt x="240" y="192"/>
                  <a:pt x="241" y="191"/>
                  <a:pt x="243" y="190"/>
                </a:cubicBezTo>
                <a:cubicBezTo>
                  <a:pt x="258" y="208"/>
                  <a:pt x="258" y="208"/>
                  <a:pt x="258" y="208"/>
                </a:cubicBezTo>
                <a:cubicBezTo>
                  <a:pt x="263" y="204"/>
                  <a:pt x="263" y="204"/>
                  <a:pt x="263" y="204"/>
                </a:cubicBezTo>
                <a:cubicBezTo>
                  <a:pt x="248" y="186"/>
                  <a:pt x="248" y="186"/>
                  <a:pt x="248" y="186"/>
                </a:cubicBezTo>
                <a:cubicBezTo>
                  <a:pt x="250" y="184"/>
                  <a:pt x="251" y="183"/>
                  <a:pt x="253" y="182"/>
                </a:cubicBezTo>
                <a:cubicBezTo>
                  <a:pt x="268" y="201"/>
                  <a:pt x="268" y="201"/>
                  <a:pt x="268" y="201"/>
                </a:cubicBezTo>
                <a:cubicBezTo>
                  <a:pt x="273" y="197"/>
                  <a:pt x="273" y="197"/>
                  <a:pt x="273" y="197"/>
                </a:cubicBezTo>
                <a:cubicBezTo>
                  <a:pt x="258" y="178"/>
                  <a:pt x="258" y="178"/>
                  <a:pt x="258" y="178"/>
                </a:cubicBezTo>
                <a:cubicBezTo>
                  <a:pt x="260" y="176"/>
                  <a:pt x="261" y="175"/>
                  <a:pt x="263" y="174"/>
                </a:cubicBezTo>
                <a:cubicBezTo>
                  <a:pt x="277" y="194"/>
                  <a:pt x="277" y="194"/>
                  <a:pt x="277" y="194"/>
                </a:cubicBezTo>
                <a:cubicBezTo>
                  <a:pt x="282" y="190"/>
                  <a:pt x="282" y="190"/>
                  <a:pt x="282" y="190"/>
                </a:cubicBezTo>
                <a:cubicBezTo>
                  <a:pt x="268" y="170"/>
                  <a:pt x="268" y="170"/>
                  <a:pt x="268" y="170"/>
                </a:cubicBezTo>
                <a:cubicBezTo>
                  <a:pt x="270" y="169"/>
                  <a:pt x="272" y="168"/>
                  <a:pt x="274" y="167"/>
                </a:cubicBezTo>
                <a:cubicBezTo>
                  <a:pt x="287" y="187"/>
                  <a:pt x="287" y="187"/>
                  <a:pt x="287" y="187"/>
                </a:cubicBezTo>
                <a:cubicBezTo>
                  <a:pt x="292" y="183"/>
                  <a:pt x="292" y="183"/>
                  <a:pt x="292" y="183"/>
                </a:cubicBezTo>
                <a:cubicBezTo>
                  <a:pt x="279" y="163"/>
                  <a:pt x="279" y="163"/>
                  <a:pt x="279" y="163"/>
                </a:cubicBezTo>
                <a:cubicBezTo>
                  <a:pt x="281" y="162"/>
                  <a:pt x="282" y="161"/>
                  <a:pt x="284" y="160"/>
                </a:cubicBezTo>
                <a:cubicBezTo>
                  <a:pt x="297" y="180"/>
                  <a:pt x="297" y="180"/>
                  <a:pt x="297" y="180"/>
                </a:cubicBezTo>
                <a:cubicBezTo>
                  <a:pt x="302" y="177"/>
                  <a:pt x="302" y="177"/>
                  <a:pt x="302" y="177"/>
                </a:cubicBezTo>
                <a:cubicBezTo>
                  <a:pt x="290" y="156"/>
                  <a:pt x="290" y="156"/>
                  <a:pt x="290" y="156"/>
                </a:cubicBezTo>
                <a:cubicBezTo>
                  <a:pt x="292" y="155"/>
                  <a:pt x="293" y="154"/>
                  <a:pt x="295" y="153"/>
                </a:cubicBezTo>
                <a:cubicBezTo>
                  <a:pt x="307" y="174"/>
                  <a:pt x="307" y="174"/>
                  <a:pt x="307" y="174"/>
                </a:cubicBezTo>
                <a:cubicBezTo>
                  <a:pt x="313" y="171"/>
                  <a:pt x="313" y="171"/>
                  <a:pt x="313" y="171"/>
                </a:cubicBezTo>
                <a:cubicBezTo>
                  <a:pt x="301" y="150"/>
                  <a:pt x="301" y="150"/>
                  <a:pt x="301" y="150"/>
                </a:cubicBezTo>
                <a:cubicBezTo>
                  <a:pt x="303" y="149"/>
                  <a:pt x="304" y="148"/>
                  <a:pt x="306" y="147"/>
                </a:cubicBezTo>
                <a:cubicBezTo>
                  <a:pt x="318" y="168"/>
                  <a:pt x="318" y="168"/>
                  <a:pt x="318" y="168"/>
                </a:cubicBezTo>
                <a:cubicBezTo>
                  <a:pt x="323" y="165"/>
                  <a:pt x="323" y="165"/>
                  <a:pt x="323" y="165"/>
                </a:cubicBezTo>
                <a:cubicBezTo>
                  <a:pt x="312" y="143"/>
                  <a:pt x="312" y="143"/>
                  <a:pt x="312" y="143"/>
                </a:cubicBezTo>
                <a:cubicBezTo>
                  <a:pt x="314" y="142"/>
                  <a:pt x="316" y="141"/>
                  <a:pt x="317" y="140"/>
                </a:cubicBezTo>
                <a:cubicBezTo>
                  <a:pt x="329" y="162"/>
                  <a:pt x="329" y="162"/>
                  <a:pt x="329" y="162"/>
                </a:cubicBezTo>
                <a:cubicBezTo>
                  <a:pt x="334" y="159"/>
                  <a:pt x="334" y="159"/>
                  <a:pt x="334" y="159"/>
                </a:cubicBezTo>
                <a:cubicBezTo>
                  <a:pt x="323" y="138"/>
                  <a:pt x="323" y="138"/>
                  <a:pt x="323" y="138"/>
                </a:cubicBezTo>
                <a:cubicBezTo>
                  <a:pt x="325" y="137"/>
                  <a:pt x="327" y="136"/>
                  <a:pt x="329" y="135"/>
                </a:cubicBezTo>
                <a:cubicBezTo>
                  <a:pt x="339" y="157"/>
                  <a:pt x="339" y="157"/>
                  <a:pt x="339" y="157"/>
                </a:cubicBezTo>
                <a:cubicBezTo>
                  <a:pt x="345" y="154"/>
                  <a:pt x="345" y="154"/>
                  <a:pt x="345" y="154"/>
                </a:cubicBezTo>
                <a:cubicBezTo>
                  <a:pt x="335" y="132"/>
                  <a:pt x="335" y="132"/>
                  <a:pt x="335" y="132"/>
                </a:cubicBezTo>
                <a:cubicBezTo>
                  <a:pt x="337" y="131"/>
                  <a:pt x="339" y="130"/>
                  <a:pt x="340" y="129"/>
                </a:cubicBezTo>
                <a:cubicBezTo>
                  <a:pt x="350" y="152"/>
                  <a:pt x="350" y="152"/>
                  <a:pt x="350" y="152"/>
                </a:cubicBezTo>
                <a:cubicBezTo>
                  <a:pt x="356" y="149"/>
                  <a:pt x="356" y="149"/>
                  <a:pt x="356" y="149"/>
                </a:cubicBezTo>
                <a:cubicBezTo>
                  <a:pt x="346" y="127"/>
                  <a:pt x="346" y="127"/>
                  <a:pt x="346" y="127"/>
                </a:cubicBezTo>
                <a:cubicBezTo>
                  <a:pt x="348" y="126"/>
                  <a:pt x="350" y="125"/>
                  <a:pt x="352" y="124"/>
                </a:cubicBezTo>
                <a:cubicBezTo>
                  <a:pt x="361" y="147"/>
                  <a:pt x="361" y="147"/>
                  <a:pt x="361" y="147"/>
                </a:cubicBezTo>
                <a:cubicBezTo>
                  <a:pt x="367" y="145"/>
                  <a:pt x="367" y="145"/>
                  <a:pt x="367" y="145"/>
                </a:cubicBezTo>
                <a:cubicBezTo>
                  <a:pt x="358" y="122"/>
                  <a:pt x="358" y="122"/>
                  <a:pt x="358" y="122"/>
                </a:cubicBezTo>
                <a:cubicBezTo>
                  <a:pt x="360" y="121"/>
                  <a:pt x="362" y="120"/>
                  <a:pt x="364" y="120"/>
                </a:cubicBezTo>
                <a:cubicBezTo>
                  <a:pt x="373" y="142"/>
                  <a:pt x="373" y="142"/>
                  <a:pt x="373" y="142"/>
                </a:cubicBezTo>
                <a:cubicBezTo>
                  <a:pt x="378" y="140"/>
                  <a:pt x="378" y="140"/>
                  <a:pt x="378" y="140"/>
                </a:cubicBezTo>
                <a:cubicBezTo>
                  <a:pt x="370" y="117"/>
                  <a:pt x="370" y="117"/>
                  <a:pt x="370" y="117"/>
                </a:cubicBezTo>
                <a:cubicBezTo>
                  <a:pt x="372" y="117"/>
                  <a:pt x="374" y="116"/>
                  <a:pt x="376" y="115"/>
                </a:cubicBezTo>
                <a:cubicBezTo>
                  <a:pt x="384" y="138"/>
                  <a:pt x="384" y="138"/>
                  <a:pt x="384" y="138"/>
                </a:cubicBezTo>
                <a:cubicBezTo>
                  <a:pt x="390" y="136"/>
                  <a:pt x="390" y="136"/>
                  <a:pt x="390" y="136"/>
                </a:cubicBezTo>
                <a:cubicBezTo>
                  <a:pt x="382" y="113"/>
                  <a:pt x="382" y="113"/>
                  <a:pt x="382" y="113"/>
                </a:cubicBezTo>
                <a:cubicBezTo>
                  <a:pt x="384" y="113"/>
                  <a:pt x="386" y="112"/>
                  <a:pt x="388" y="111"/>
                </a:cubicBezTo>
                <a:cubicBezTo>
                  <a:pt x="395" y="135"/>
                  <a:pt x="395" y="135"/>
                  <a:pt x="395" y="135"/>
                </a:cubicBezTo>
                <a:cubicBezTo>
                  <a:pt x="401" y="133"/>
                  <a:pt x="401" y="133"/>
                  <a:pt x="401" y="133"/>
                </a:cubicBezTo>
                <a:cubicBezTo>
                  <a:pt x="395" y="110"/>
                  <a:pt x="395" y="110"/>
                  <a:pt x="395" y="110"/>
                </a:cubicBezTo>
                <a:cubicBezTo>
                  <a:pt x="397" y="109"/>
                  <a:pt x="399" y="108"/>
                  <a:pt x="401" y="108"/>
                </a:cubicBezTo>
                <a:cubicBezTo>
                  <a:pt x="407" y="131"/>
                  <a:pt x="407" y="131"/>
                  <a:pt x="407" y="131"/>
                </a:cubicBezTo>
                <a:cubicBezTo>
                  <a:pt x="413" y="130"/>
                  <a:pt x="413" y="130"/>
                  <a:pt x="413" y="130"/>
                </a:cubicBezTo>
                <a:cubicBezTo>
                  <a:pt x="407" y="106"/>
                  <a:pt x="407" y="106"/>
                  <a:pt x="407" y="106"/>
                </a:cubicBezTo>
                <a:cubicBezTo>
                  <a:pt x="409" y="106"/>
                  <a:pt x="411" y="105"/>
                  <a:pt x="413" y="105"/>
                </a:cubicBezTo>
                <a:cubicBezTo>
                  <a:pt x="419" y="128"/>
                  <a:pt x="419" y="128"/>
                  <a:pt x="419" y="128"/>
                </a:cubicBezTo>
                <a:cubicBezTo>
                  <a:pt x="425" y="127"/>
                  <a:pt x="425" y="127"/>
                  <a:pt x="425" y="127"/>
                </a:cubicBezTo>
                <a:cubicBezTo>
                  <a:pt x="420" y="103"/>
                  <a:pt x="420" y="103"/>
                  <a:pt x="420" y="103"/>
                </a:cubicBezTo>
                <a:cubicBezTo>
                  <a:pt x="422" y="103"/>
                  <a:pt x="424" y="102"/>
                  <a:pt x="426" y="102"/>
                </a:cubicBezTo>
                <a:cubicBezTo>
                  <a:pt x="431" y="126"/>
                  <a:pt x="431" y="126"/>
                  <a:pt x="431" y="126"/>
                </a:cubicBezTo>
                <a:cubicBezTo>
                  <a:pt x="437" y="124"/>
                  <a:pt x="437" y="124"/>
                  <a:pt x="437" y="124"/>
                </a:cubicBezTo>
                <a:cubicBezTo>
                  <a:pt x="432" y="101"/>
                  <a:pt x="432" y="101"/>
                  <a:pt x="432" y="101"/>
                </a:cubicBezTo>
                <a:cubicBezTo>
                  <a:pt x="434" y="100"/>
                  <a:pt x="436" y="100"/>
                  <a:pt x="438" y="99"/>
                </a:cubicBezTo>
                <a:cubicBezTo>
                  <a:pt x="442" y="123"/>
                  <a:pt x="442" y="123"/>
                  <a:pt x="442" y="123"/>
                </a:cubicBezTo>
                <a:cubicBezTo>
                  <a:pt x="449" y="122"/>
                  <a:pt x="449" y="122"/>
                  <a:pt x="449" y="122"/>
                </a:cubicBezTo>
                <a:cubicBezTo>
                  <a:pt x="445" y="98"/>
                  <a:pt x="445" y="98"/>
                  <a:pt x="445" y="98"/>
                </a:cubicBezTo>
                <a:cubicBezTo>
                  <a:pt x="447" y="98"/>
                  <a:pt x="449" y="98"/>
                  <a:pt x="451" y="97"/>
                </a:cubicBezTo>
                <a:cubicBezTo>
                  <a:pt x="454" y="121"/>
                  <a:pt x="454" y="121"/>
                  <a:pt x="454" y="121"/>
                </a:cubicBezTo>
                <a:cubicBezTo>
                  <a:pt x="461" y="121"/>
                  <a:pt x="461" y="121"/>
                  <a:pt x="461" y="121"/>
                </a:cubicBezTo>
                <a:cubicBezTo>
                  <a:pt x="457" y="97"/>
                  <a:pt x="457" y="97"/>
                  <a:pt x="457" y="97"/>
                </a:cubicBezTo>
                <a:cubicBezTo>
                  <a:pt x="459" y="96"/>
                  <a:pt x="462" y="96"/>
                  <a:pt x="464" y="96"/>
                </a:cubicBezTo>
                <a:cubicBezTo>
                  <a:pt x="466" y="120"/>
                  <a:pt x="466" y="120"/>
                  <a:pt x="466" y="120"/>
                </a:cubicBezTo>
                <a:cubicBezTo>
                  <a:pt x="473" y="119"/>
                  <a:pt x="473" y="119"/>
                  <a:pt x="473" y="119"/>
                </a:cubicBezTo>
                <a:cubicBezTo>
                  <a:pt x="470" y="95"/>
                  <a:pt x="470" y="95"/>
                  <a:pt x="470" y="95"/>
                </a:cubicBezTo>
                <a:cubicBezTo>
                  <a:pt x="472" y="95"/>
                  <a:pt x="474" y="95"/>
                  <a:pt x="476" y="94"/>
                </a:cubicBezTo>
                <a:cubicBezTo>
                  <a:pt x="478" y="119"/>
                  <a:pt x="478" y="119"/>
                  <a:pt x="478" y="119"/>
                </a:cubicBezTo>
                <a:cubicBezTo>
                  <a:pt x="485" y="118"/>
                  <a:pt x="485" y="118"/>
                  <a:pt x="485" y="118"/>
                </a:cubicBezTo>
                <a:cubicBezTo>
                  <a:pt x="483" y="94"/>
                  <a:pt x="483" y="94"/>
                  <a:pt x="483" y="94"/>
                </a:cubicBezTo>
                <a:cubicBezTo>
                  <a:pt x="485" y="94"/>
                  <a:pt x="487" y="94"/>
                  <a:pt x="489" y="94"/>
                </a:cubicBezTo>
                <a:cubicBezTo>
                  <a:pt x="490" y="118"/>
                  <a:pt x="490" y="118"/>
                  <a:pt x="490" y="118"/>
                </a:cubicBezTo>
                <a:cubicBezTo>
                  <a:pt x="497" y="118"/>
                  <a:pt x="497" y="118"/>
                  <a:pt x="497" y="118"/>
                </a:cubicBezTo>
                <a:cubicBezTo>
                  <a:pt x="496" y="93"/>
                  <a:pt x="496" y="93"/>
                  <a:pt x="496" y="93"/>
                </a:cubicBezTo>
                <a:cubicBezTo>
                  <a:pt x="498" y="93"/>
                  <a:pt x="500" y="93"/>
                  <a:pt x="502" y="93"/>
                </a:cubicBezTo>
                <a:cubicBezTo>
                  <a:pt x="502" y="117"/>
                  <a:pt x="502" y="117"/>
                  <a:pt x="502" y="117"/>
                </a:cubicBezTo>
                <a:cubicBezTo>
                  <a:pt x="509" y="117"/>
                  <a:pt x="509" y="117"/>
                  <a:pt x="509" y="117"/>
                </a:cubicBezTo>
                <a:cubicBezTo>
                  <a:pt x="508" y="93"/>
                  <a:pt x="508" y="93"/>
                  <a:pt x="508" y="93"/>
                </a:cubicBezTo>
                <a:cubicBezTo>
                  <a:pt x="509" y="93"/>
                  <a:pt x="509" y="93"/>
                  <a:pt x="509" y="93"/>
                </a:cubicBezTo>
                <a:cubicBezTo>
                  <a:pt x="510" y="93"/>
                  <a:pt x="512" y="93"/>
                  <a:pt x="513" y="93"/>
                </a:cubicBezTo>
                <a:cubicBezTo>
                  <a:pt x="515" y="93"/>
                  <a:pt x="515" y="93"/>
                  <a:pt x="515" y="93"/>
                </a:cubicBezTo>
                <a:cubicBezTo>
                  <a:pt x="515" y="117"/>
                  <a:pt x="515" y="117"/>
                  <a:pt x="515" y="117"/>
                </a:cubicBezTo>
                <a:cubicBezTo>
                  <a:pt x="521" y="117"/>
                  <a:pt x="521" y="117"/>
                  <a:pt x="521" y="117"/>
                </a:cubicBezTo>
                <a:cubicBezTo>
                  <a:pt x="521" y="93"/>
                  <a:pt x="521" y="93"/>
                  <a:pt x="521" y="93"/>
                </a:cubicBezTo>
                <a:cubicBezTo>
                  <a:pt x="523" y="93"/>
                  <a:pt x="525" y="93"/>
                  <a:pt x="528" y="93"/>
                </a:cubicBezTo>
                <a:cubicBezTo>
                  <a:pt x="527" y="117"/>
                  <a:pt x="527" y="117"/>
                  <a:pt x="527" y="117"/>
                </a:cubicBezTo>
                <a:cubicBezTo>
                  <a:pt x="533" y="118"/>
                  <a:pt x="533" y="118"/>
                  <a:pt x="533" y="118"/>
                </a:cubicBezTo>
                <a:cubicBezTo>
                  <a:pt x="534" y="93"/>
                  <a:pt x="534" y="93"/>
                  <a:pt x="534" y="93"/>
                </a:cubicBezTo>
                <a:cubicBezTo>
                  <a:pt x="536" y="93"/>
                  <a:pt x="538" y="94"/>
                  <a:pt x="540" y="94"/>
                </a:cubicBezTo>
                <a:cubicBezTo>
                  <a:pt x="539" y="118"/>
                  <a:pt x="539" y="118"/>
                  <a:pt x="539" y="118"/>
                </a:cubicBezTo>
                <a:cubicBezTo>
                  <a:pt x="545" y="118"/>
                  <a:pt x="545" y="118"/>
                  <a:pt x="545" y="118"/>
                </a:cubicBezTo>
                <a:cubicBezTo>
                  <a:pt x="547" y="94"/>
                  <a:pt x="547" y="94"/>
                  <a:pt x="547" y="94"/>
                </a:cubicBezTo>
                <a:cubicBezTo>
                  <a:pt x="549" y="94"/>
                  <a:pt x="551" y="95"/>
                  <a:pt x="553" y="95"/>
                </a:cubicBezTo>
                <a:cubicBezTo>
                  <a:pt x="551" y="119"/>
                  <a:pt x="551" y="119"/>
                  <a:pt x="551" y="119"/>
                </a:cubicBezTo>
                <a:cubicBezTo>
                  <a:pt x="557" y="120"/>
                  <a:pt x="557" y="120"/>
                  <a:pt x="557" y="120"/>
                </a:cubicBezTo>
                <a:cubicBezTo>
                  <a:pt x="560" y="95"/>
                  <a:pt x="560" y="95"/>
                  <a:pt x="560" y="95"/>
                </a:cubicBezTo>
                <a:cubicBezTo>
                  <a:pt x="562" y="96"/>
                  <a:pt x="564" y="96"/>
                  <a:pt x="566" y="96"/>
                </a:cubicBezTo>
                <a:cubicBezTo>
                  <a:pt x="563" y="120"/>
                  <a:pt x="563" y="120"/>
                  <a:pt x="563" y="120"/>
                </a:cubicBezTo>
                <a:cubicBezTo>
                  <a:pt x="569" y="121"/>
                  <a:pt x="569" y="121"/>
                  <a:pt x="569" y="121"/>
                </a:cubicBezTo>
                <a:cubicBezTo>
                  <a:pt x="572" y="97"/>
                  <a:pt x="572" y="97"/>
                  <a:pt x="572" y="97"/>
                </a:cubicBezTo>
                <a:cubicBezTo>
                  <a:pt x="574" y="97"/>
                  <a:pt x="576" y="98"/>
                  <a:pt x="579" y="98"/>
                </a:cubicBezTo>
                <a:cubicBezTo>
                  <a:pt x="575" y="122"/>
                  <a:pt x="575" y="122"/>
                  <a:pt x="575" y="122"/>
                </a:cubicBezTo>
                <a:cubicBezTo>
                  <a:pt x="581" y="123"/>
                  <a:pt x="581" y="123"/>
                  <a:pt x="581" y="123"/>
                </a:cubicBezTo>
                <a:cubicBezTo>
                  <a:pt x="585" y="99"/>
                  <a:pt x="585" y="99"/>
                  <a:pt x="585" y="99"/>
                </a:cubicBezTo>
                <a:cubicBezTo>
                  <a:pt x="587" y="99"/>
                  <a:pt x="589" y="100"/>
                  <a:pt x="591" y="100"/>
                </a:cubicBezTo>
                <a:cubicBezTo>
                  <a:pt x="587" y="124"/>
                  <a:pt x="587" y="124"/>
                  <a:pt x="587" y="124"/>
                </a:cubicBezTo>
                <a:cubicBezTo>
                  <a:pt x="593" y="125"/>
                  <a:pt x="593" y="125"/>
                  <a:pt x="593" y="125"/>
                </a:cubicBezTo>
                <a:cubicBezTo>
                  <a:pt x="598" y="101"/>
                  <a:pt x="598" y="101"/>
                  <a:pt x="598" y="101"/>
                </a:cubicBezTo>
                <a:cubicBezTo>
                  <a:pt x="600" y="102"/>
                  <a:pt x="602" y="102"/>
                  <a:pt x="604" y="103"/>
                </a:cubicBezTo>
                <a:cubicBezTo>
                  <a:pt x="599" y="126"/>
                  <a:pt x="599" y="126"/>
                  <a:pt x="599" y="126"/>
                </a:cubicBezTo>
                <a:cubicBezTo>
                  <a:pt x="605" y="128"/>
                  <a:pt x="605" y="128"/>
                  <a:pt x="605" y="128"/>
                </a:cubicBezTo>
                <a:cubicBezTo>
                  <a:pt x="610" y="104"/>
                  <a:pt x="610" y="104"/>
                  <a:pt x="610" y="104"/>
                </a:cubicBezTo>
                <a:cubicBezTo>
                  <a:pt x="612" y="104"/>
                  <a:pt x="614" y="105"/>
                  <a:pt x="616" y="105"/>
                </a:cubicBezTo>
                <a:cubicBezTo>
                  <a:pt x="610" y="129"/>
                  <a:pt x="610" y="129"/>
                  <a:pt x="610" y="129"/>
                </a:cubicBezTo>
                <a:cubicBezTo>
                  <a:pt x="616" y="131"/>
                  <a:pt x="616" y="131"/>
                  <a:pt x="616" y="131"/>
                </a:cubicBezTo>
                <a:cubicBezTo>
                  <a:pt x="623" y="107"/>
                  <a:pt x="623" y="107"/>
                  <a:pt x="623" y="107"/>
                </a:cubicBezTo>
                <a:cubicBezTo>
                  <a:pt x="625" y="108"/>
                  <a:pt x="627" y="108"/>
                  <a:pt x="629" y="109"/>
                </a:cubicBezTo>
                <a:cubicBezTo>
                  <a:pt x="622" y="132"/>
                  <a:pt x="622" y="132"/>
                  <a:pt x="622" y="132"/>
                </a:cubicBezTo>
                <a:cubicBezTo>
                  <a:pt x="628" y="134"/>
                  <a:pt x="628" y="134"/>
                  <a:pt x="628" y="134"/>
                </a:cubicBezTo>
                <a:cubicBezTo>
                  <a:pt x="635" y="111"/>
                  <a:pt x="635" y="111"/>
                  <a:pt x="635" y="111"/>
                </a:cubicBezTo>
                <a:cubicBezTo>
                  <a:pt x="637" y="111"/>
                  <a:pt x="639" y="112"/>
                  <a:pt x="641" y="112"/>
                </a:cubicBezTo>
                <a:cubicBezTo>
                  <a:pt x="634" y="136"/>
                  <a:pt x="634" y="136"/>
                  <a:pt x="634" y="136"/>
                </a:cubicBezTo>
                <a:cubicBezTo>
                  <a:pt x="640" y="138"/>
                  <a:pt x="640" y="138"/>
                  <a:pt x="640" y="138"/>
                </a:cubicBezTo>
                <a:cubicBezTo>
                  <a:pt x="647" y="114"/>
                  <a:pt x="647" y="114"/>
                  <a:pt x="647" y="114"/>
                </a:cubicBezTo>
                <a:cubicBezTo>
                  <a:pt x="649" y="115"/>
                  <a:pt x="651" y="116"/>
                  <a:pt x="653" y="116"/>
                </a:cubicBezTo>
                <a:cubicBezTo>
                  <a:pt x="645" y="139"/>
                  <a:pt x="645" y="139"/>
                  <a:pt x="645" y="139"/>
                </a:cubicBezTo>
                <a:cubicBezTo>
                  <a:pt x="651" y="141"/>
                  <a:pt x="651" y="141"/>
                  <a:pt x="651" y="141"/>
                </a:cubicBezTo>
                <a:cubicBezTo>
                  <a:pt x="659" y="119"/>
                  <a:pt x="659" y="119"/>
                  <a:pt x="659" y="119"/>
                </a:cubicBezTo>
                <a:cubicBezTo>
                  <a:pt x="661" y="119"/>
                  <a:pt x="663" y="120"/>
                  <a:pt x="665" y="121"/>
                </a:cubicBezTo>
                <a:cubicBezTo>
                  <a:pt x="656" y="144"/>
                  <a:pt x="656" y="144"/>
                  <a:pt x="656" y="144"/>
                </a:cubicBezTo>
                <a:cubicBezTo>
                  <a:pt x="662" y="146"/>
                  <a:pt x="662" y="146"/>
                  <a:pt x="662" y="146"/>
                </a:cubicBezTo>
                <a:cubicBezTo>
                  <a:pt x="671" y="123"/>
                  <a:pt x="671" y="123"/>
                  <a:pt x="671" y="123"/>
                </a:cubicBezTo>
                <a:cubicBezTo>
                  <a:pt x="673" y="124"/>
                  <a:pt x="675" y="125"/>
                  <a:pt x="677" y="126"/>
                </a:cubicBezTo>
                <a:cubicBezTo>
                  <a:pt x="668" y="148"/>
                  <a:pt x="668" y="148"/>
                  <a:pt x="668" y="148"/>
                </a:cubicBezTo>
                <a:cubicBezTo>
                  <a:pt x="674" y="150"/>
                  <a:pt x="674" y="150"/>
                  <a:pt x="674" y="150"/>
                </a:cubicBezTo>
                <a:cubicBezTo>
                  <a:pt x="683" y="128"/>
                  <a:pt x="683" y="128"/>
                  <a:pt x="683" y="128"/>
                </a:cubicBezTo>
                <a:cubicBezTo>
                  <a:pt x="685" y="129"/>
                  <a:pt x="687" y="130"/>
                  <a:pt x="689" y="131"/>
                </a:cubicBezTo>
                <a:cubicBezTo>
                  <a:pt x="679" y="153"/>
                  <a:pt x="679" y="153"/>
                  <a:pt x="679" y="153"/>
                </a:cubicBezTo>
                <a:cubicBezTo>
                  <a:pt x="685" y="156"/>
                  <a:pt x="685" y="156"/>
                  <a:pt x="685" y="156"/>
                </a:cubicBezTo>
                <a:cubicBezTo>
                  <a:pt x="695" y="134"/>
                  <a:pt x="695" y="134"/>
                  <a:pt x="695" y="134"/>
                </a:cubicBezTo>
                <a:cubicBezTo>
                  <a:pt x="697" y="134"/>
                  <a:pt x="699" y="135"/>
                  <a:pt x="701" y="136"/>
                </a:cubicBezTo>
                <a:cubicBezTo>
                  <a:pt x="690" y="158"/>
                  <a:pt x="690" y="158"/>
                  <a:pt x="690" y="158"/>
                </a:cubicBezTo>
                <a:cubicBezTo>
                  <a:pt x="695" y="161"/>
                  <a:pt x="695" y="161"/>
                  <a:pt x="695" y="161"/>
                </a:cubicBezTo>
                <a:cubicBezTo>
                  <a:pt x="706" y="139"/>
                  <a:pt x="706" y="139"/>
                  <a:pt x="706" y="139"/>
                </a:cubicBezTo>
                <a:cubicBezTo>
                  <a:pt x="708" y="140"/>
                  <a:pt x="710" y="141"/>
                  <a:pt x="712" y="142"/>
                </a:cubicBezTo>
                <a:cubicBezTo>
                  <a:pt x="701" y="164"/>
                  <a:pt x="701" y="164"/>
                  <a:pt x="701" y="164"/>
                </a:cubicBezTo>
                <a:cubicBezTo>
                  <a:pt x="706" y="167"/>
                  <a:pt x="706" y="167"/>
                  <a:pt x="706" y="167"/>
                </a:cubicBezTo>
                <a:cubicBezTo>
                  <a:pt x="718" y="145"/>
                  <a:pt x="718" y="145"/>
                  <a:pt x="718" y="145"/>
                </a:cubicBezTo>
                <a:cubicBezTo>
                  <a:pt x="720" y="146"/>
                  <a:pt x="721" y="147"/>
                  <a:pt x="723" y="148"/>
                </a:cubicBezTo>
                <a:cubicBezTo>
                  <a:pt x="711" y="169"/>
                  <a:pt x="711" y="169"/>
                  <a:pt x="711" y="169"/>
                </a:cubicBezTo>
                <a:cubicBezTo>
                  <a:pt x="717" y="172"/>
                  <a:pt x="717" y="172"/>
                  <a:pt x="717" y="172"/>
                </a:cubicBezTo>
                <a:cubicBezTo>
                  <a:pt x="729" y="152"/>
                  <a:pt x="729" y="152"/>
                  <a:pt x="729" y="152"/>
                </a:cubicBezTo>
                <a:cubicBezTo>
                  <a:pt x="731" y="153"/>
                  <a:pt x="733" y="154"/>
                  <a:pt x="734" y="155"/>
                </a:cubicBezTo>
                <a:cubicBezTo>
                  <a:pt x="722" y="175"/>
                  <a:pt x="722" y="175"/>
                  <a:pt x="722" y="175"/>
                </a:cubicBezTo>
                <a:cubicBezTo>
                  <a:pt x="727" y="179"/>
                  <a:pt x="727" y="179"/>
                  <a:pt x="727" y="179"/>
                </a:cubicBezTo>
                <a:cubicBezTo>
                  <a:pt x="740" y="158"/>
                  <a:pt x="740" y="158"/>
                  <a:pt x="740" y="158"/>
                </a:cubicBezTo>
                <a:cubicBezTo>
                  <a:pt x="742" y="159"/>
                  <a:pt x="743" y="161"/>
                  <a:pt x="745" y="162"/>
                </a:cubicBezTo>
                <a:cubicBezTo>
                  <a:pt x="732" y="182"/>
                  <a:pt x="732" y="182"/>
                  <a:pt x="732" y="182"/>
                </a:cubicBezTo>
                <a:cubicBezTo>
                  <a:pt x="737" y="185"/>
                  <a:pt x="737" y="185"/>
                  <a:pt x="737" y="185"/>
                </a:cubicBezTo>
                <a:cubicBezTo>
                  <a:pt x="751" y="165"/>
                  <a:pt x="751" y="165"/>
                  <a:pt x="751" y="165"/>
                </a:cubicBezTo>
                <a:cubicBezTo>
                  <a:pt x="752" y="166"/>
                  <a:pt x="754" y="168"/>
                  <a:pt x="756" y="169"/>
                </a:cubicBezTo>
                <a:cubicBezTo>
                  <a:pt x="742" y="189"/>
                  <a:pt x="742" y="189"/>
                  <a:pt x="742" y="189"/>
                </a:cubicBezTo>
                <a:cubicBezTo>
                  <a:pt x="747" y="192"/>
                  <a:pt x="747" y="192"/>
                  <a:pt x="747" y="192"/>
                </a:cubicBezTo>
                <a:cubicBezTo>
                  <a:pt x="761" y="173"/>
                  <a:pt x="761" y="173"/>
                  <a:pt x="761" y="173"/>
                </a:cubicBezTo>
                <a:cubicBezTo>
                  <a:pt x="763" y="174"/>
                  <a:pt x="765" y="175"/>
                  <a:pt x="766" y="176"/>
                </a:cubicBezTo>
                <a:cubicBezTo>
                  <a:pt x="752" y="196"/>
                  <a:pt x="752" y="196"/>
                  <a:pt x="752" y="196"/>
                </a:cubicBezTo>
                <a:cubicBezTo>
                  <a:pt x="757" y="199"/>
                  <a:pt x="757" y="199"/>
                  <a:pt x="757" y="199"/>
                </a:cubicBezTo>
                <a:cubicBezTo>
                  <a:pt x="771" y="180"/>
                  <a:pt x="771" y="180"/>
                  <a:pt x="771" y="180"/>
                </a:cubicBezTo>
                <a:cubicBezTo>
                  <a:pt x="773" y="182"/>
                  <a:pt x="775" y="183"/>
                  <a:pt x="776" y="184"/>
                </a:cubicBezTo>
                <a:cubicBezTo>
                  <a:pt x="761" y="203"/>
                  <a:pt x="761" y="203"/>
                  <a:pt x="761" y="203"/>
                </a:cubicBezTo>
                <a:cubicBezTo>
                  <a:pt x="766" y="207"/>
                  <a:pt x="766" y="207"/>
                  <a:pt x="766" y="207"/>
                </a:cubicBezTo>
                <a:cubicBezTo>
                  <a:pt x="782" y="188"/>
                  <a:pt x="782" y="188"/>
                  <a:pt x="782" y="188"/>
                </a:cubicBezTo>
                <a:cubicBezTo>
                  <a:pt x="783" y="189"/>
                  <a:pt x="785" y="191"/>
                  <a:pt x="786" y="192"/>
                </a:cubicBezTo>
                <a:cubicBezTo>
                  <a:pt x="771" y="211"/>
                  <a:pt x="771" y="211"/>
                  <a:pt x="771" y="211"/>
                </a:cubicBezTo>
                <a:cubicBezTo>
                  <a:pt x="776" y="215"/>
                  <a:pt x="776" y="215"/>
                  <a:pt x="776" y="215"/>
                </a:cubicBezTo>
                <a:cubicBezTo>
                  <a:pt x="791" y="196"/>
                  <a:pt x="791" y="196"/>
                  <a:pt x="791" y="196"/>
                </a:cubicBezTo>
                <a:cubicBezTo>
                  <a:pt x="793" y="198"/>
                  <a:pt x="795" y="199"/>
                  <a:pt x="796" y="201"/>
                </a:cubicBezTo>
                <a:cubicBezTo>
                  <a:pt x="780" y="219"/>
                  <a:pt x="780" y="219"/>
                  <a:pt x="780" y="219"/>
                </a:cubicBezTo>
                <a:cubicBezTo>
                  <a:pt x="785" y="223"/>
                  <a:pt x="785" y="223"/>
                  <a:pt x="785" y="223"/>
                </a:cubicBezTo>
                <a:cubicBezTo>
                  <a:pt x="801" y="205"/>
                  <a:pt x="801" y="205"/>
                  <a:pt x="801" y="205"/>
                </a:cubicBezTo>
                <a:cubicBezTo>
                  <a:pt x="802" y="206"/>
                  <a:pt x="804" y="208"/>
                  <a:pt x="806" y="209"/>
                </a:cubicBezTo>
                <a:cubicBezTo>
                  <a:pt x="789" y="227"/>
                  <a:pt x="789" y="227"/>
                  <a:pt x="789" y="227"/>
                </a:cubicBezTo>
                <a:cubicBezTo>
                  <a:pt x="793" y="231"/>
                  <a:pt x="793" y="231"/>
                  <a:pt x="793" y="231"/>
                </a:cubicBezTo>
                <a:cubicBezTo>
                  <a:pt x="810" y="214"/>
                  <a:pt x="810" y="214"/>
                  <a:pt x="810" y="214"/>
                </a:cubicBezTo>
                <a:cubicBezTo>
                  <a:pt x="812" y="215"/>
                  <a:pt x="813" y="217"/>
                  <a:pt x="815" y="218"/>
                </a:cubicBezTo>
                <a:cubicBezTo>
                  <a:pt x="798" y="235"/>
                  <a:pt x="798" y="235"/>
                  <a:pt x="798" y="235"/>
                </a:cubicBezTo>
                <a:cubicBezTo>
                  <a:pt x="802" y="240"/>
                  <a:pt x="802" y="240"/>
                  <a:pt x="802" y="240"/>
                </a:cubicBezTo>
                <a:cubicBezTo>
                  <a:pt x="819" y="223"/>
                  <a:pt x="819" y="223"/>
                  <a:pt x="819" y="223"/>
                </a:cubicBezTo>
                <a:cubicBezTo>
                  <a:pt x="821" y="224"/>
                  <a:pt x="822" y="226"/>
                  <a:pt x="824" y="227"/>
                </a:cubicBezTo>
                <a:cubicBezTo>
                  <a:pt x="806" y="244"/>
                  <a:pt x="806" y="244"/>
                  <a:pt x="806" y="244"/>
                </a:cubicBezTo>
                <a:cubicBezTo>
                  <a:pt x="810" y="248"/>
                  <a:pt x="810" y="248"/>
                  <a:pt x="810" y="248"/>
                </a:cubicBezTo>
                <a:cubicBezTo>
                  <a:pt x="828" y="232"/>
                  <a:pt x="828" y="232"/>
                  <a:pt x="828" y="232"/>
                </a:cubicBezTo>
                <a:cubicBezTo>
                  <a:pt x="829" y="234"/>
                  <a:pt x="831" y="235"/>
                  <a:pt x="832" y="237"/>
                </a:cubicBezTo>
                <a:cubicBezTo>
                  <a:pt x="814" y="253"/>
                  <a:pt x="814" y="253"/>
                  <a:pt x="814" y="253"/>
                </a:cubicBezTo>
                <a:cubicBezTo>
                  <a:pt x="818" y="257"/>
                  <a:pt x="818" y="257"/>
                  <a:pt x="818" y="257"/>
                </a:cubicBezTo>
                <a:cubicBezTo>
                  <a:pt x="837" y="242"/>
                  <a:pt x="837" y="242"/>
                  <a:pt x="837" y="242"/>
                </a:cubicBezTo>
                <a:cubicBezTo>
                  <a:pt x="838" y="243"/>
                  <a:pt x="839" y="245"/>
                  <a:pt x="841" y="246"/>
                </a:cubicBezTo>
                <a:cubicBezTo>
                  <a:pt x="822" y="262"/>
                  <a:pt x="822" y="262"/>
                  <a:pt x="822" y="262"/>
                </a:cubicBezTo>
                <a:cubicBezTo>
                  <a:pt x="826" y="267"/>
                  <a:pt x="826" y="267"/>
                  <a:pt x="826" y="267"/>
                </a:cubicBezTo>
                <a:cubicBezTo>
                  <a:pt x="845" y="252"/>
                  <a:pt x="845" y="252"/>
                  <a:pt x="845" y="252"/>
                </a:cubicBezTo>
                <a:cubicBezTo>
                  <a:pt x="846" y="253"/>
                  <a:pt x="847" y="255"/>
                  <a:pt x="849" y="256"/>
                </a:cubicBezTo>
                <a:cubicBezTo>
                  <a:pt x="830" y="271"/>
                  <a:pt x="830" y="271"/>
                  <a:pt x="830" y="271"/>
                </a:cubicBezTo>
                <a:cubicBezTo>
                  <a:pt x="833" y="276"/>
                  <a:pt x="833" y="276"/>
                  <a:pt x="833" y="276"/>
                </a:cubicBezTo>
                <a:cubicBezTo>
                  <a:pt x="853" y="262"/>
                  <a:pt x="853" y="262"/>
                  <a:pt x="853" y="262"/>
                </a:cubicBezTo>
                <a:cubicBezTo>
                  <a:pt x="854" y="263"/>
                  <a:pt x="855" y="265"/>
                  <a:pt x="856" y="267"/>
                </a:cubicBezTo>
                <a:cubicBezTo>
                  <a:pt x="837" y="281"/>
                  <a:pt x="837" y="281"/>
                  <a:pt x="837" y="281"/>
                </a:cubicBezTo>
                <a:cubicBezTo>
                  <a:pt x="841" y="286"/>
                  <a:pt x="841" y="286"/>
                  <a:pt x="841" y="286"/>
                </a:cubicBezTo>
                <a:cubicBezTo>
                  <a:pt x="860" y="272"/>
                  <a:pt x="860" y="272"/>
                  <a:pt x="860" y="272"/>
                </a:cubicBezTo>
                <a:cubicBezTo>
                  <a:pt x="861" y="274"/>
                  <a:pt x="863" y="275"/>
                  <a:pt x="864" y="277"/>
                </a:cubicBezTo>
                <a:cubicBezTo>
                  <a:pt x="844" y="291"/>
                  <a:pt x="844" y="291"/>
                  <a:pt x="844" y="291"/>
                </a:cubicBezTo>
                <a:cubicBezTo>
                  <a:pt x="845" y="292"/>
                  <a:pt x="845" y="292"/>
                  <a:pt x="845" y="292"/>
                </a:cubicBezTo>
                <a:cubicBezTo>
                  <a:pt x="845" y="293"/>
                  <a:pt x="847" y="296"/>
                  <a:pt x="847" y="296"/>
                </a:cubicBezTo>
                <a:cubicBezTo>
                  <a:pt x="868" y="282"/>
                  <a:pt x="868" y="282"/>
                  <a:pt x="868" y="282"/>
                </a:cubicBezTo>
                <a:cubicBezTo>
                  <a:pt x="869" y="284"/>
                  <a:pt x="870" y="286"/>
                  <a:pt x="871" y="288"/>
                </a:cubicBezTo>
                <a:cubicBezTo>
                  <a:pt x="851" y="301"/>
                  <a:pt x="851" y="301"/>
                  <a:pt x="851" y="301"/>
                </a:cubicBezTo>
                <a:cubicBezTo>
                  <a:pt x="854" y="306"/>
                  <a:pt x="854" y="306"/>
                  <a:pt x="854" y="306"/>
                </a:cubicBezTo>
                <a:cubicBezTo>
                  <a:pt x="874" y="293"/>
                  <a:pt x="874" y="293"/>
                  <a:pt x="874" y="293"/>
                </a:cubicBezTo>
                <a:cubicBezTo>
                  <a:pt x="876" y="295"/>
                  <a:pt x="877" y="297"/>
                  <a:pt x="878" y="298"/>
                </a:cubicBezTo>
                <a:cubicBezTo>
                  <a:pt x="857" y="311"/>
                  <a:pt x="857" y="311"/>
                  <a:pt x="857" y="311"/>
                </a:cubicBezTo>
                <a:cubicBezTo>
                  <a:pt x="860" y="316"/>
                  <a:pt x="860" y="316"/>
                  <a:pt x="860" y="316"/>
                </a:cubicBezTo>
                <a:cubicBezTo>
                  <a:pt x="881" y="304"/>
                  <a:pt x="881" y="304"/>
                  <a:pt x="881" y="304"/>
                </a:cubicBezTo>
                <a:cubicBezTo>
                  <a:pt x="882" y="306"/>
                  <a:pt x="883" y="308"/>
                  <a:pt x="884" y="309"/>
                </a:cubicBezTo>
                <a:cubicBezTo>
                  <a:pt x="863" y="321"/>
                  <a:pt x="863" y="321"/>
                  <a:pt x="863" y="321"/>
                </a:cubicBezTo>
                <a:cubicBezTo>
                  <a:pt x="866" y="327"/>
                  <a:pt x="866" y="327"/>
                  <a:pt x="866" y="327"/>
                </a:cubicBezTo>
                <a:cubicBezTo>
                  <a:pt x="887" y="315"/>
                  <a:pt x="887" y="315"/>
                  <a:pt x="887" y="315"/>
                </a:cubicBezTo>
                <a:cubicBezTo>
                  <a:pt x="888" y="317"/>
                  <a:pt x="889" y="319"/>
                  <a:pt x="890" y="321"/>
                </a:cubicBezTo>
                <a:cubicBezTo>
                  <a:pt x="869" y="332"/>
                  <a:pt x="869" y="332"/>
                  <a:pt x="869" y="332"/>
                </a:cubicBezTo>
                <a:cubicBezTo>
                  <a:pt x="872" y="338"/>
                  <a:pt x="872" y="338"/>
                  <a:pt x="872" y="338"/>
                </a:cubicBezTo>
                <a:cubicBezTo>
                  <a:pt x="893" y="326"/>
                  <a:pt x="893" y="326"/>
                  <a:pt x="893" y="326"/>
                </a:cubicBezTo>
                <a:cubicBezTo>
                  <a:pt x="894" y="328"/>
                  <a:pt x="895" y="330"/>
                  <a:pt x="896" y="332"/>
                </a:cubicBezTo>
                <a:cubicBezTo>
                  <a:pt x="874" y="343"/>
                  <a:pt x="874" y="343"/>
                  <a:pt x="874" y="343"/>
                </a:cubicBezTo>
                <a:cubicBezTo>
                  <a:pt x="877" y="348"/>
                  <a:pt x="877" y="348"/>
                  <a:pt x="877" y="348"/>
                </a:cubicBezTo>
                <a:cubicBezTo>
                  <a:pt x="899" y="338"/>
                  <a:pt x="899" y="338"/>
                  <a:pt x="899" y="338"/>
                </a:cubicBezTo>
                <a:cubicBezTo>
                  <a:pt x="900" y="340"/>
                  <a:pt x="901" y="342"/>
                  <a:pt x="902" y="344"/>
                </a:cubicBezTo>
                <a:cubicBezTo>
                  <a:pt x="880" y="354"/>
                  <a:pt x="880" y="354"/>
                  <a:pt x="880" y="354"/>
                </a:cubicBezTo>
                <a:cubicBezTo>
                  <a:pt x="880" y="355"/>
                  <a:pt x="880" y="355"/>
                  <a:pt x="880" y="355"/>
                </a:cubicBezTo>
                <a:cubicBezTo>
                  <a:pt x="881" y="356"/>
                  <a:pt x="882" y="359"/>
                  <a:pt x="882" y="359"/>
                </a:cubicBezTo>
                <a:cubicBezTo>
                  <a:pt x="904" y="350"/>
                  <a:pt x="904" y="350"/>
                  <a:pt x="904" y="350"/>
                </a:cubicBezTo>
                <a:cubicBezTo>
                  <a:pt x="905" y="351"/>
                  <a:pt x="906" y="353"/>
                  <a:pt x="907" y="355"/>
                </a:cubicBezTo>
                <a:cubicBezTo>
                  <a:pt x="884" y="365"/>
                  <a:pt x="884" y="365"/>
                  <a:pt x="884" y="365"/>
                </a:cubicBezTo>
                <a:cubicBezTo>
                  <a:pt x="887" y="370"/>
                  <a:pt x="887" y="370"/>
                  <a:pt x="887" y="370"/>
                </a:cubicBezTo>
                <a:cubicBezTo>
                  <a:pt x="909" y="361"/>
                  <a:pt x="909" y="361"/>
                  <a:pt x="909" y="361"/>
                </a:cubicBezTo>
                <a:cubicBezTo>
                  <a:pt x="910" y="363"/>
                  <a:pt x="911" y="365"/>
                  <a:pt x="912" y="367"/>
                </a:cubicBezTo>
                <a:cubicBezTo>
                  <a:pt x="889" y="376"/>
                  <a:pt x="889" y="376"/>
                  <a:pt x="889" y="376"/>
                </a:cubicBezTo>
                <a:cubicBezTo>
                  <a:pt x="891" y="382"/>
                  <a:pt x="891" y="382"/>
                  <a:pt x="891" y="382"/>
                </a:cubicBezTo>
                <a:cubicBezTo>
                  <a:pt x="914" y="373"/>
                  <a:pt x="914" y="373"/>
                  <a:pt x="914" y="373"/>
                </a:cubicBezTo>
                <a:cubicBezTo>
                  <a:pt x="915" y="375"/>
                  <a:pt x="915" y="377"/>
                  <a:pt x="916" y="379"/>
                </a:cubicBezTo>
                <a:cubicBezTo>
                  <a:pt x="893" y="387"/>
                  <a:pt x="893" y="387"/>
                  <a:pt x="893" y="387"/>
                </a:cubicBezTo>
                <a:cubicBezTo>
                  <a:pt x="895" y="393"/>
                  <a:pt x="895" y="393"/>
                  <a:pt x="895" y="393"/>
                </a:cubicBezTo>
                <a:cubicBezTo>
                  <a:pt x="918" y="385"/>
                  <a:pt x="918" y="385"/>
                  <a:pt x="918" y="385"/>
                </a:cubicBezTo>
                <a:cubicBezTo>
                  <a:pt x="919" y="387"/>
                  <a:pt x="919" y="389"/>
                  <a:pt x="920" y="391"/>
                </a:cubicBezTo>
                <a:cubicBezTo>
                  <a:pt x="897" y="399"/>
                  <a:pt x="897" y="399"/>
                  <a:pt x="897" y="399"/>
                </a:cubicBezTo>
                <a:cubicBezTo>
                  <a:pt x="899" y="405"/>
                  <a:pt x="899" y="405"/>
                  <a:pt x="899" y="405"/>
                </a:cubicBezTo>
                <a:cubicBezTo>
                  <a:pt x="922" y="398"/>
                  <a:pt x="922" y="398"/>
                  <a:pt x="922" y="398"/>
                </a:cubicBezTo>
                <a:cubicBezTo>
                  <a:pt x="922" y="400"/>
                  <a:pt x="923" y="402"/>
                  <a:pt x="924" y="404"/>
                </a:cubicBezTo>
                <a:cubicBezTo>
                  <a:pt x="900" y="410"/>
                  <a:pt x="900" y="410"/>
                  <a:pt x="900" y="410"/>
                </a:cubicBezTo>
                <a:cubicBezTo>
                  <a:pt x="901" y="411"/>
                  <a:pt x="901" y="411"/>
                  <a:pt x="901" y="411"/>
                </a:cubicBezTo>
                <a:cubicBezTo>
                  <a:pt x="901" y="413"/>
                  <a:pt x="901" y="414"/>
                  <a:pt x="902" y="415"/>
                </a:cubicBezTo>
                <a:cubicBezTo>
                  <a:pt x="902" y="416"/>
                  <a:pt x="902" y="416"/>
                  <a:pt x="902" y="416"/>
                </a:cubicBezTo>
                <a:cubicBezTo>
                  <a:pt x="925" y="410"/>
                  <a:pt x="925" y="410"/>
                  <a:pt x="925" y="410"/>
                </a:cubicBezTo>
                <a:cubicBezTo>
                  <a:pt x="926" y="412"/>
                  <a:pt x="926" y="414"/>
                  <a:pt x="927" y="416"/>
                </a:cubicBezTo>
                <a:cubicBezTo>
                  <a:pt x="903" y="422"/>
                  <a:pt x="903" y="422"/>
                  <a:pt x="903" y="422"/>
                </a:cubicBezTo>
                <a:cubicBezTo>
                  <a:pt x="905" y="428"/>
                  <a:pt x="905" y="428"/>
                  <a:pt x="905" y="428"/>
                </a:cubicBezTo>
                <a:cubicBezTo>
                  <a:pt x="928" y="422"/>
                  <a:pt x="928" y="422"/>
                  <a:pt x="928" y="422"/>
                </a:cubicBezTo>
                <a:cubicBezTo>
                  <a:pt x="929" y="424"/>
                  <a:pt x="929" y="427"/>
                  <a:pt x="930" y="429"/>
                </a:cubicBezTo>
                <a:cubicBezTo>
                  <a:pt x="906" y="434"/>
                  <a:pt x="906" y="434"/>
                  <a:pt x="906" y="434"/>
                </a:cubicBezTo>
                <a:cubicBezTo>
                  <a:pt x="907" y="440"/>
                  <a:pt x="907" y="440"/>
                  <a:pt x="907" y="440"/>
                </a:cubicBezTo>
                <a:cubicBezTo>
                  <a:pt x="931" y="435"/>
                  <a:pt x="931" y="435"/>
                  <a:pt x="931" y="435"/>
                </a:cubicBezTo>
                <a:cubicBezTo>
                  <a:pt x="932" y="437"/>
                  <a:pt x="932" y="439"/>
                  <a:pt x="932" y="441"/>
                </a:cubicBezTo>
                <a:cubicBezTo>
                  <a:pt x="908" y="445"/>
                  <a:pt x="908" y="445"/>
                  <a:pt x="908" y="445"/>
                </a:cubicBezTo>
                <a:cubicBezTo>
                  <a:pt x="910" y="452"/>
                  <a:pt x="910" y="452"/>
                  <a:pt x="910" y="452"/>
                </a:cubicBezTo>
                <a:cubicBezTo>
                  <a:pt x="934" y="448"/>
                  <a:pt x="934" y="448"/>
                  <a:pt x="934" y="448"/>
                </a:cubicBezTo>
                <a:cubicBezTo>
                  <a:pt x="934" y="450"/>
                  <a:pt x="934" y="452"/>
                  <a:pt x="935" y="454"/>
                </a:cubicBezTo>
                <a:cubicBezTo>
                  <a:pt x="910" y="457"/>
                  <a:pt x="910" y="457"/>
                  <a:pt x="910" y="457"/>
                </a:cubicBezTo>
                <a:cubicBezTo>
                  <a:pt x="911" y="464"/>
                  <a:pt x="911" y="464"/>
                  <a:pt x="911" y="464"/>
                </a:cubicBezTo>
                <a:cubicBezTo>
                  <a:pt x="935" y="460"/>
                  <a:pt x="935" y="460"/>
                  <a:pt x="935" y="460"/>
                </a:cubicBezTo>
                <a:cubicBezTo>
                  <a:pt x="936" y="462"/>
                  <a:pt x="936" y="464"/>
                  <a:pt x="936" y="466"/>
                </a:cubicBezTo>
                <a:cubicBezTo>
                  <a:pt x="912" y="469"/>
                  <a:pt x="912" y="469"/>
                  <a:pt x="912" y="469"/>
                </a:cubicBezTo>
                <a:cubicBezTo>
                  <a:pt x="913" y="476"/>
                  <a:pt x="913" y="476"/>
                  <a:pt x="913" y="476"/>
                </a:cubicBezTo>
                <a:cubicBezTo>
                  <a:pt x="937" y="473"/>
                  <a:pt x="937" y="473"/>
                  <a:pt x="937" y="473"/>
                </a:cubicBezTo>
                <a:cubicBezTo>
                  <a:pt x="937" y="475"/>
                  <a:pt x="937" y="477"/>
                  <a:pt x="938" y="479"/>
                </a:cubicBezTo>
                <a:cubicBezTo>
                  <a:pt x="913" y="481"/>
                  <a:pt x="913" y="481"/>
                  <a:pt x="913" y="481"/>
                </a:cubicBezTo>
                <a:cubicBezTo>
                  <a:pt x="914" y="488"/>
                  <a:pt x="914" y="488"/>
                  <a:pt x="914" y="488"/>
                </a:cubicBezTo>
                <a:cubicBezTo>
                  <a:pt x="938" y="486"/>
                  <a:pt x="938" y="486"/>
                  <a:pt x="938" y="486"/>
                </a:cubicBezTo>
                <a:cubicBezTo>
                  <a:pt x="938" y="488"/>
                  <a:pt x="939" y="490"/>
                  <a:pt x="939" y="492"/>
                </a:cubicBezTo>
                <a:cubicBezTo>
                  <a:pt x="914" y="493"/>
                  <a:pt x="914" y="493"/>
                  <a:pt x="914" y="493"/>
                </a:cubicBezTo>
                <a:cubicBezTo>
                  <a:pt x="915" y="500"/>
                  <a:pt x="915" y="500"/>
                  <a:pt x="915" y="500"/>
                </a:cubicBezTo>
                <a:cubicBezTo>
                  <a:pt x="939" y="499"/>
                  <a:pt x="939" y="499"/>
                  <a:pt x="939" y="499"/>
                </a:cubicBezTo>
                <a:cubicBezTo>
                  <a:pt x="939" y="501"/>
                  <a:pt x="939" y="503"/>
                  <a:pt x="939" y="505"/>
                </a:cubicBezTo>
                <a:cubicBezTo>
                  <a:pt x="915" y="506"/>
                  <a:pt x="915" y="506"/>
                  <a:pt x="915" y="506"/>
                </a:cubicBezTo>
                <a:cubicBezTo>
                  <a:pt x="915" y="512"/>
                  <a:pt x="915" y="512"/>
                  <a:pt x="915" y="512"/>
                </a:cubicBezTo>
                <a:cubicBezTo>
                  <a:pt x="939" y="511"/>
                  <a:pt x="939" y="511"/>
                  <a:pt x="939" y="511"/>
                </a:cubicBezTo>
                <a:cubicBezTo>
                  <a:pt x="940" y="513"/>
                  <a:pt x="940" y="516"/>
                  <a:pt x="940" y="518"/>
                </a:cubicBezTo>
                <a:cubicBezTo>
                  <a:pt x="915" y="518"/>
                  <a:pt x="915" y="518"/>
                  <a:pt x="915" y="518"/>
                </a:cubicBezTo>
                <a:cubicBezTo>
                  <a:pt x="915" y="524"/>
                  <a:pt x="915" y="524"/>
                  <a:pt x="915" y="524"/>
                </a:cubicBezTo>
                <a:cubicBezTo>
                  <a:pt x="940" y="525"/>
                  <a:pt x="940" y="525"/>
                  <a:pt x="940" y="525"/>
                </a:cubicBezTo>
                <a:cubicBezTo>
                  <a:pt x="939" y="527"/>
                  <a:pt x="939" y="529"/>
                  <a:pt x="939" y="531"/>
                </a:cubicBezTo>
                <a:cubicBezTo>
                  <a:pt x="915" y="530"/>
                  <a:pt x="915" y="530"/>
                  <a:pt x="915" y="530"/>
                </a:cubicBezTo>
                <a:cubicBezTo>
                  <a:pt x="915" y="537"/>
                  <a:pt x="915" y="537"/>
                  <a:pt x="915" y="537"/>
                </a:cubicBezTo>
                <a:cubicBezTo>
                  <a:pt x="939" y="538"/>
                  <a:pt x="939" y="538"/>
                  <a:pt x="939" y="538"/>
                </a:cubicBezTo>
                <a:cubicBezTo>
                  <a:pt x="939" y="540"/>
                  <a:pt x="939" y="542"/>
                  <a:pt x="939" y="544"/>
                </a:cubicBezTo>
                <a:cubicBezTo>
                  <a:pt x="915" y="542"/>
                  <a:pt x="915" y="542"/>
                  <a:pt x="915" y="542"/>
                </a:cubicBezTo>
                <a:cubicBezTo>
                  <a:pt x="914" y="549"/>
                  <a:pt x="914" y="549"/>
                  <a:pt x="914" y="549"/>
                </a:cubicBezTo>
                <a:cubicBezTo>
                  <a:pt x="938" y="550"/>
                  <a:pt x="938" y="550"/>
                  <a:pt x="938" y="550"/>
                </a:cubicBezTo>
                <a:cubicBezTo>
                  <a:pt x="938" y="552"/>
                  <a:pt x="938" y="554"/>
                  <a:pt x="938" y="557"/>
                </a:cubicBezTo>
                <a:cubicBezTo>
                  <a:pt x="914" y="554"/>
                  <a:pt x="914" y="554"/>
                  <a:pt x="914" y="554"/>
                </a:cubicBezTo>
                <a:cubicBezTo>
                  <a:pt x="913" y="561"/>
                  <a:pt x="913" y="561"/>
                  <a:pt x="913" y="561"/>
                </a:cubicBezTo>
                <a:cubicBezTo>
                  <a:pt x="937" y="563"/>
                  <a:pt x="937" y="563"/>
                  <a:pt x="937" y="563"/>
                </a:cubicBezTo>
                <a:cubicBezTo>
                  <a:pt x="937" y="565"/>
                  <a:pt x="937" y="567"/>
                  <a:pt x="937" y="569"/>
                </a:cubicBezTo>
                <a:cubicBezTo>
                  <a:pt x="912" y="566"/>
                  <a:pt x="912" y="566"/>
                  <a:pt x="912" y="566"/>
                </a:cubicBezTo>
                <a:cubicBezTo>
                  <a:pt x="912" y="573"/>
                  <a:pt x="912" y="573"/>
                  <a:pt x="912" y="573"/>
                </a:cubicBezTo>
                <a:cubicBezTo>
                  <a:pt x="936" y="576"/>
                  <a:pt x="936" y="576"/>
                  <a:pt x="936" y="576"/>
                </a:cubicBezTo>
                <a:cubicBezTo>
                  <a:pt x="936" y="578"/>
                  <a:pt x="935" y="580"/>
                  <a:pt x="935" y="582"/>
                </a:cubicBezTo>
                <a:cubicBezTo>
                  <a:pt x="911" y="578"/>
                  <a:pt x="911" y="578"/>
                  <a:pt x="911" y="578"/>
                </a:cubicBezTo>
                <a:cubicBezTo>
                  <a:pt x="910" y="585"/>
                  <a:pt x="910" y="585"/>
                  <a:pt x="910" y="585"/>
                </a:cubicBezTo>
                <a:cubicBezTo>
                  <a:pt x="934" y="589"/>
                  <a:pt x="934" y="589"/>
                  <a:pt x="934" y="589"/>
                </a:cubicBezTo>
                <a:cubicBezTo>
                  <a:pt x="934" y="591"/>
                  <a:pt x="933" y="593"/>
                  <a:pt x="933" y="595"/>
                </a:cubicBezTo>
                <a:cubicBezTo>
                  <a:pt x="909" y="590"/>
                  <a:pt x="909" y="590"/>
                  <a:pt x="909" y="590"/>
                </a:cubicBezTo>
                <a:cubicBezTo>
                  <a:pt x="908" y="597"/>
                  <a:pt x="908" y="597"/>
                  <a:pt x="908" y="597"/>
                </a:cubicBezTo>
                <a:cubicBezTo>
                  <a:pt x="932" y="601"/>
                  <a:pt x="932" y="601"/>
                  <a:pt x="932" y="601"/>
                </a:cubicBezTo>
                <a:cubicBezTo>
                  <a:pt x="931" y="603"/>
                  <a:pt x="931" y="605"/>
                  <a:pt x="930" y="607"/>
                </a:cubicBezTo>
                <a:cubicBezTo>
                  <a:pt x="907" y="602"/>
                  <a:pt x="907" y="602"/>
                  <a:pt x="907" y="602"/>
                </a:cubicBezTo>
                <a:cubicBezTo>
                  <a:pt x="905" y="608"/>
                  <a:pt x="905" y="608"/>
                  <a:pt x="905" y="608"/>
                </a:cubicBezTo>
                <a:cubicBezTo>
                  <a:pt x="929" y="614"/>
                  <a:pt x="929" y="614"/>
                  <a:pt x="929" y="614"/>
                </a:cubicBezTo>
                <a:cubicBezTo>
                  <a:pt x="929" y="616"/>
                  <a:pt x="928" y="618"/>
                  <a:pt x="928" y="620"/>
                </a:cubicBezTo>
                <a:cubicBezTo>
                  <a:pt x="904" y="614"/>
                  <a:pt x="904" y="614"/>
                  <a:pt x="904" y="614"/>
                </a:cubicBezTo>
                <a:cubicBezTo>
                  <a:pt x="902" y="620"/>
                  <a:pt x="902" y="620"/>
                  <a:pt x="902" y="620"/>
                </a:cubicBezTo>
                <a:cubicBezTo>
                  <a:pt x="926" y="626"/>
                  <a:pt x="926" y="626"/>
                  <a:pt x="926" y="626"/>
                </a:cubicBezTo>
                <a:cubicBezTo>
                  <a:pt x="925" y="628"/>
                  <a:pt x="925" y="630"/>
                  <a:pt x="924" y="632"/>
                </a:cubicBezTo>
                <a:cubicBezTo>
                  <a:pt x="901" y="626"/>
                  <a:pt x="901" y="626"/>
                  <a:pt x="901" y="626"/>
                </a:cubicBezTo>
                <a:cubicBezTo>
                  <a:pt x="899" y="632"/>
                  <a:pt x="899" y="632"/>
                  <a:pt x="899" y="632"/>
                </a:cubicBezTo>
                <a:cubicBezTo>
                  <a:pt x="923" y="638"/>
                  <a:pt x="923" y="638"/>
                  <a:pt x="923" y="638"/>
                </a:cubicBezTo>
                <a:cubicBezTo>
                  <a:pt x="922" y="641"/>
                  <a:pt x="921" y="643"/>
                  <a:pt x="921" y="645"/>
                </a:cubicBezTo>
                <a:cubicBezTo>
                  <a:pt x="898" y="637"/>
                  <a:pt x="898" y="637"/>
                  <a:pt x="898" y="637"/>
                </a:cubicBezTo>
                <a:cubicBezTo>
                  <a:pt x="896" y="643"/>
                  <a:pt x="896" y="643"/>
                  <a:pt x="896" y="643"/>
                </a:cubicBezTo>
                <a:cubicBezTo>
                  <a:pt x="919" y="651"/>
                  <a:pt x="919" y="651"/>
                  <a:pt x="919" y="651"/>
                </a:cubicBezTo>
                <a:cubicBezTo>
                  <a:pt x="918" y="653"/>
                  <a:pt x="918" y="655"/>
                  <a:pt x="917" y="657"/>
                </a:cubicBezTo>
                <a:cubicBezTo>
                  <a:pt x="894" y="649"/>
                  <a:pt x="894" y="649"/>
                  <a:pt x="894" y="649"/>
                </a:cubicBezTo>
                <a:cubicBezTo>
                  <a:pt x="892" y="655"/>
                  <a:pt x="892" y="655"/>
                  <a:pt x="892" y="655"/>
                </a:cubicBezTo>
                <a:cubicBezTo>
                  <a:pt x="915" y="663"/>
                  <a:pt x="915" y="663"/>
                  <a:pt x="915" y="663"/>
                </a:cubicBezTo>
                <a:cubicBezTo>
                  <a:pt x="914" y="665"/>
                  <a:pt x="913" y="667"/>
                  <a:pt x="912" y="669"/>
                </a:cubicBezTo>
                <a:cubicBezTo>
                  <a:pt x="890" y="660"/>
                  <a:pt x="890" y="660"/>
                  <a:pt x="890" y="660"/>
                </a:cubicBezTo>
                <a:cubicBezTo>
                  <a:pt x="888" y="666"/>
                  <a:pt x="888" y="666"/>
                  <a:pt x="888" y="666"/>
                </a:cubicBezTo>
                <a:cubicBezTo>
                  <a:pt x="910" y="675"/>
                  <a:pt x="910" y="675"/>
                  <a:pt x="910" y="675"/>
                </a:cubicBezTo>
                <a:cubicBezTo>
                  <a:pt x="909" y="677"/>
                  <a:pt x="909" y="679"/>
                  <a:pt x="908" y="681"/>
                </a:cubicBezTo>
                <a:cubicBezTo>
                  <a:pt x="885" y="672"/>
                  <a:pt x="885" y="672"/>
                  <a:pt x="885" y="672"/>
                </a:cubicBezTo>
                <a:cubicBezTo>
                  <a:pt x="883" y="677"/>
                  <a:pt x="883" y="677"/>
                  <a:pt x="883" y="677"/>
                </a:cubicBezTo>
                <a:cubicBezTo>
                  <a:pt x="905" y="687"/>
                  <a:pt x="905" y="687"/>
                  <a:pt x="905" y="687"/>
                </a:cubicBezTo>
                <a:cubicBezTo>
                  <a:pt x="904" y="689"/>
                  <a:pt x="904" y="691"/>
                  <a:pt x="903" y="693"/>
                </a:cubicBezTo>
                <a:cubicBezTo>
                  <a:pt x="882" y="683"/>
                  <a:pt x="882" y="683"/>
                  <a:pt x="882" y="683"/>
                </a:cubicBezTo>
                <a:cubicBezTo>
                  <a:pt x="881" y="683"/>
                  <a:pt x="881" y="683"/>
                  <a:pt x="881" y="683"/>
                </a:cubicBezTo>
                <a:cubicBezTo>
                  <a:pt x="878" y="688"/>
                  <a:pt x="878" y="688"/>
                  <a:pt x="878" y="688"/>
                </a:cubicBezTo>
                <a:cubicBezTo>
                  <a:pt x="900" y="699"/>
                  <a:pt x="900" y="699"/>
                  <a:pt x="900" y="699"/>
                </a:cubicBezTo>
                <a:cubicBezTo>
                  <a:pt x="899" y="701"/>
                  <a:pt x="898" y="702"/>
                  <a:pt x="897" y="704"/>
                </a:cubicBezTo>
                <a:cubicBezTo>
                  <a:pt x="876" y="694"/>
                  <a:pt x="876" y="694"/>
                  <a:pt x="876" y="694"/>
                </a:cubicBezTo>
                <a:cubicBezTo>
                  <a:pt x="873" y="699"/>
                  <a:pt x="873" y="699"/>
                  <a:pt x="873" y="699"/>
                </a:cubicBezTo>
                <a:cubicBezTo>
                  <a:pt x="894" y="710"/>
                  <a:pt x="894" y="710"/>
                  <a:pt x="894" y="710"/>
                </a:cubicBezTo>
                <a:cubicBezTo>
                  <a:pt x="893" y="712"/>
                  <a:pt x="893" y="714"/>
                  <a:pt x="892" y="716"/>
                </a:cubicBezTo>
                <a:cubicBezTo>
                  <a:pt x="870" y="705"/>
                  <a:pt x="870" y="705"/>
                  <a:pt x="870" y="705"/>
                </a:cubicBezTo>
                <a:cubicBezTo>
                  <a:pt x="867" y="710"/>
                  <a:pt x="867" y="710"/>
                  <a:pt x="867" y="710"/>
                </a:cubicBezTo>
                <a:cubicBezTo>
                  <a:pt x="888" y="722"/>
                  <a:pt x="888" y="722"/>
                  <a:pt x="888" y="722"/>
                </a:cubicBezTo>
                <a:cubicBezTo>
                  <a:pt x="887" y="723"/>
                  <a:pt x="886" y="725"/>
                  <a:pt x="885" y="727"/>
                </a:cubicBezTo>
                <a:cubicBezTo>
                  <a:pt x="864" y="715"/>
                  <a:pt x="864" y="715"/>
                  <a:pt x="864" y="715"/>
                </a:cubicBezTo>
                <a:cubicBezTo>
                  <a:pt x="861" y="721"/>
                  <a:pt x="861" y="721"/>
                  <a:pt x="861" y="721"/>
                </a:cubicBezTo>
                <a:cubicBezTo>
                  <a:pt x="882" y="733"/>
                  <a:pt x="882" y="733"/>
                  <a:pt x="882" y="733"/>
                </a:cubicBezTo>
                <a:cubicBezTo>
                  <a:pt x="881" y="735"/>
                  <a:pt x="880" y="736"/>
                  <a:pt x="879" y="738"/>
                </a:cubicBezTo>
                <a:cubicBezTo>
                  <a:pt x="858" y="726"/>
                  <a:pt x="858" y="726"/>
                  <a:pt x="858" y="726"/>
                </a:cubicBezTo>
                <a:cubicBezTo>
                  <a:pt x="855" y="731"/>
                  <a:pt x="855" y="731"/>
                  <a:pt x="855" y="731"/>
                </a:cubicBezTo>
                <a:cubicBezTo>
                  <a:pt x="876" y="744"/>
                  <a:pt x="876" y="744"/>
                  <a:pt x="876" y="744"/>
                </a:cubicBezTo>
                <a:cubicBezTo>
                  <a:pt x="874" y="746"/>
                  <a:pt x="873" y="747"/>
                  <a:pt x="872" y="749"/>
                </a:cubicBezTo>
                <a:cubicBezTo>
                  <a:pt x="852" y="736"/>
                  <a:pt x="852" y="736"/>
                  <a:pt x="852" y="736"/>
                </a:cubicBezTo>
                <a:cubicBezTo>
                  <a:pt x="848" y="741"/>
                  <a:pt x="848" y="741"/>
                  <a:pt x="848" y="741"/>
                </a:cubicBezTo>
                <a:cubicBezTo>
                  <a:pt x="869" y="755"/>
                  <a:pt x="869" y="755"/>
                  <a:pt x="869" y="755"/>
                </a:cubicBezTo>
                <a:cubicBezTo>
                  <a:pt x="867" y="756"/>
                  <a:pt x="866" y="758"/>
                  <a:pt x="865" y="760"/>
                </a:cubicBezTo>
                <a:cubicBezTo>
                  <a:pt x="845" y="746"/>
                  <a:pt x="845" y="746"/>
                  <a:pt x="845" y="746"/>
                </a:cubicBezTo>
                <a:cubicBezTo>
                  <a:pt x="842" y="751"/>
                  <a:pt x="842" y="751"/>
                  <a:pt x="842" y="751"/>
                </a:cubicBezTo>
                <a:cubicBezTo>
                  <a:pt x="861" y="765"/>
                  <a:pt x="861" y="765"/>
                  <a:pt x="861" y="765"/>
                </a:cubicBezTo>
                <a:cubicBezTo>
                  <a:pt x="860" y="767"/>
                  <a:pt x="859" y="769"/>
                  <a:pt x="858" y="770"/>
                </a:cubicBezTo>
                <a:cubicBezTo>
                  <a:pt x="838" y="756"/>
                  <a:pt x="838" y="756"/>
                  <a:pt x="838" y="756"/>
                </a:cubicBezTo>
                <a:cubicBezTo>
                  <a:pt x="834" y="761"/>
                  <a:pt x="834" y="761"/>
                  <a:pt x="834" y="761"/>
                </a:cubicBezTo>
                <a:cubicBezTo>
                  <a:pt x="854" y="775"/>
                  <a:pt x="854" y="775"/>
                  <a:pt x="854" y="775"/>
                </a:cubicBezTo>
                <a:cubicBezTo>
                  <a:pt x="853" y="777"/>
                  <a:pt x="851" y="779"/>
                  <a:pt x="850" y="780"/>
                </a:cubicBezTo>
                <a:cubicBezTo>
                  <a:pt x="831" y="766"/>
                  <a:pt x="831" y="766"/>
                  <a:pt x="831" y="766"/>
                </a:cubicBezTo>
                <a:cubicBezTo>
                  <a:pt x="827" y="771"/>
                  <a:pt x="827" y="771"/>
                  <a:pt x="827" y="771"/>
                </a:cubicBezTo>
                <a:cubicBezTo>
                  <a:pt x="846" y="786"/>
                  <a:pt x="846" y="786"/>
                  <a:pt x="846" y="786"/>
                </a:cubicBezTo>
                <a:cubicBezTo>
                  <a:pt x="845" y="787"/>
                  <a:pt x="843" y="789"/>
                  <a:pt x="842" y="790"/>
                </a:cubicBezTo>
                <a:cubicBezTo>
                  <a:pt x="823" y="775"/>
                  <a:pt x="823" y="775"/>
                  <a:pt x="823" y="775"/>
                </a:cubicBezTo>
                <a:cubicBezTo>
                  <a:pt x="819" y="780"/>
                  <a:pt x="819" y="780"/>
                  <a:pt x="819" y="780"/>
                </a:cubicBezTo>
                <a:cubicBezTo>
                  <a:pt x="838" y="795"/>
                  <a:pt x="838" y="795"/>
                  <a:pt x="838" y="795"/>
                </a:cubicBezTo>
                <a:cubicBezTo>
                  <a:pt x="836" y="797"/>
                  <a:pt x="835" y="799"/>
                  <a:pt x="834" y="800"/>
                </a:cubicBezTo>
                <a:cubicBezTo>
                  <a:pt x="816" y="784"/>
                  <a:pt x="816" y="784"/>
                  <a:pt x="816" y="784"/>
                </a:cubicBezTo>
                <a:cubicBezTo>
                  <a:pt x="811" y="789"/>
                  <a:pt x="811" y="789"/>
                  <a:pt x="811" y="789"/>
                </a:cubicBezTo>
                <a:cubicBezTo>
                  <a:pt x="829" y="805"/>
                  <a:pt x="829" y="805"/>
                  <a:pt x="829" y="805"/>
                </a:cubicBezTo>
                <a:cubicBezTo>
                  <a:pt x="828" y="807"/>
                  <a:pt x="827" y="808"/>
                  <a:pt x="825" y="810"/>
                </a:cubicBezTo>
                <a:cubicBezTo>
                  <a:pt x="807" y="793"/>
                  <a:pt x="807" y="793"/>
                  <a:pt x="807" y="793"/>
                </a:cubicBezTo>
                <a:cubicBezTo>
                  <a:pt x="803" y="798"/>
                  <a:pt x="803" y="798"/>
                  <a:pt x="803" y="798"/>
                </a:cubicBezTo>
                <a:cubicBezTo>
                  <a:pt x="821" y="815"/>
                  <a:pt x="821" y="815"/>
                  <a:pt x="821" y="815"/>
                </a:cubicBezTo>
                <a:cubicBezTo>
                  <a:pt x="819" y="816"/>
                  <a:pt x="818" y="817"/>
                  <a:pt x="816" y="819"/>
                </a:cubicBezTo>
                <a:lnTo>
                  <a:pt x="799" y="80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37" name="组合 36"/>
          <p:cNvGrpSpPr/>
          <p:nvPr/>
        </p:nvGrpSpPr>
        <p:grpSpPr>
          <a:xfrm>
            <a:off x="1271035" y="1742455"/>
            <a:ext cx="3164840" cy="3164837"/>
            <a:chOff x="11098213" y="1098550"/>
            <a:chExt cx="4189413" cy="4189413"/>
          </a:xfrm>
        </p:grpSpPr>
        <p:sp>
          <p:nvSpPr>
            <p:cNvPr id="38" name="Freeform 84"/>
            <p:cNvSpPr>
              <a:spLocks noEditPoints="1"/>
            </p:cNvSpPr>
            <p:nvPr/>
          </p:nvSpPr>
          <p:spPr bwMode="auto">
            <a:xfrm>
              <a:off x="11098213" y="1098550"/>
              <a:ext cx="4189413" cy="4035425"/>
            </a:xfrm>
            <a:custGeom>
              <a:avLst/>
              <a:gdLst>
                <a:gd name="T0" fmla="*/ 1028 w 1117"/>
                <a:gd name="T1" fmla="*/ 256 h 1076"/>
                <a:gd name="T2" fmla="*/ 993 w 1117"/>
                <a:gd name="T3" fmla="*/ 278 h 1076"/>
                <a:gd name="T4" fmla="*/ 564 w 1117"/>
                <a:gd name="T5" fmla="*/ 41 h 1076"/>
                <a:gd name="T6" fmla="*/ 565 w 1117"/>
                <a:gd name="T7" fmla="*/ 0 h 1076"/>
                <a:gd name="T8" fmla="*/ 558 w 1117"/>
                <a:gd name="T9" fmla="*/ 0 h 1076"/>
                <a:gd name="T10" fmla="*/ 0 w 1117"/>
                <a:gd name="T11" fmla="*/ 558 h 1076"/>
                <a:gd name="T12" fmla="*/ 193 w 1117"/>
                <a:gd name="T13" fmla="*/ 981 h 1076"/>
                <a:gd name="T14" fmla="*/ 220 w 1117"/>
                <a:gd name="T15" fmla="*/ 950 h 1076"/>
                <a:gd name="T16" fmla="*/ 558 w 1117"/>
                <a:gd name="T17" fmla="*/ 1076 h 1076"/>
                <a:gd name="T18" fmla="*/ 1076 w 1117"/>
                <a:gd name="T19" fmla="*/ 558 h 1076"/>
                <a:gd name="T20" fmla="*/ 1117 w 1117"/>
                <a:gd name="T21" fmla="*/ 558 h 1076"/>
                <a:gd name="T22" fmla="*/ 1028 w 1117"/>
                <a:gd name="T23" fmla="*/ 256 h 1076"/>
                <a:gd name="T24" fmla="*/ 558 w 1117"/>
                <a:gd name="T25" fmla="*/ 1068 h 1076"/>
                <a:gd name="T26" fmla="*/ 49 w 1117"/>
                <a:gd name="T27" fmla="*/ 558 h 1076"/>
                <a:gd name="T28" fmla="*/ 558 w 1117"/>
                <a:gd name="T29" fmla="*/ 49 h 1076"/>
                <a:gd name="T30" fmla="*/ 1067 w 1117"/>
                <a:gd name="T31" fmla="*/ 558 h 1076"/>
                <a:gd name="T32" fmla="*/ 558 w 1117"/>
                <a:gd name="T33" fmla="*/ 1068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7" h="1076">
                  <a:moveTo>
                    <a:pt x="1028" y="256"/>
                  </a:moveTo>
                  <a:cubicBezTo>
                    <a:pt x="993" y="278"/>
                    <a:pt x="993" y="278"/>
                    <a:pt x="993" y="278"/>
                  </a:cubicBezTo>
                  <a:cubicBezTo>
                    <a:pt x="902" y="137"/>
                    <a:pt x="744" y="43"/>
                    <a:pt x="564" y="41"/>
                  </a:cubicBezTo>
                  <a:cubicBezTo>
                    <a:pt x="565" y="0"/>
                    <a:pt x="565" y="0"/>
                    <a:pt x="565" y="0"/>
                  </a:cubicBezTo>
                  <a:cubicBezTo>
                    <a:pt x="562" y="0"/>
                    <a:pt x="560" y="0"/>
                    <a:pt x="558" y="0"/>
                  </a:cubicBezTo>
                  <a:cubicBezTo>
                    <a:pt x="250" y="0"/>
                    <a:pt x="0" y="250"/>
                    <a:pt x="0" y="558"/>
                  </a:cubicBezTo>
                  <a:cubicBezTo>
                    <a:pt x="0" y="727"/>
                    <a:pt x="75" y="879"/>
                    <a:pt x="193" y="981"/>
                  </a:cubicBezTo>
                  <a:cubicBezTo>
                    <a:pt x="220" y="950"/>
                    <a:pt x="220" y="950"/>
                    <a:pt x="220" y="950"/>
                  </a:cubicBezTo>
                  <a:cubicBezTo>
                    <a:pt x="311" y="1029"/>
                    <a:pt x="429" y="1076"/>
                    <a:pt x="558" y="1076"/>
                  </a:cubicBezTo>
                  <a:cubicBezTo>
                    <a:pt x="844" y="1076"/>
                    <a:pt x="1076" y="844"/>
                    <a:pt x="1076" y="558"/>
                  </a:cubicBezTo>
                  <a:cubicBezTo>
                    <a:pt x="1117" y="558"/>
                    <a:pt x="1117" y="558"/>
                    <a:pt x="1117" y="558"/>
                  </a:cubicBezTo>
                  <a:cubicBezTo>
                    <a:pt x="1117" y="447"/>
                    <a:pt x="1084" y="343"/>
                    <a:pt x="1028" y="256"/>
                  </a:cubicBezTo>
                  <a:close/>
                  <a:moveTo>
                    <a:pt x="558" y="1068"/>
                  </a:moveTo>
                  <a:cubicBezTo>
                    <a:pt x="277" y="1068"/>
                    <a:pt x="49" y="839"/>
                    <a:pt x="49" y="558"/>
                  </a:cubicBezTo>
                  <a:cubicBezTo>
                    <a:pt x="49" y="277"/>
                    <a:pt x="277" y="49"/>
                    <a:pt x="558" y="49"/>
                  </a:cubicBezTo>
                  <a:cubicBezTo>
                    <a:pt x="839" y="49"/>
                    <a:pt x="1067" y="277"/>
                    <a:pt x="1067" y="558"/>
                  </a:cubicBezTo>
                  <a:cubicBezTo>
                    <a:pt x="1067" y="839"/>
                    <a:pt x="839" y="1068"/>
                    <a:pt x="558" y="1068"/>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85"/>
            <p:cNvSpPr>
              <a:spLocks/>
            </p:cNvSpPr>
            <p:nvPr/>
          </p:nvSpPr>
          <p:spPr bwMode="auto">
            <a:xfrm>
              <a:off x="13192126" y="4222750"/>
              <a:ext cx="1773238" cy="1065213"/>
            </a:xfrm>
            <a:custGeom>
              <a:avLst/>
              <a:gdLst>
                <a:gd name="T0" fmla="*/ 473 w 473"/>
                <a:gd name="T1" fmla="*/ 22 h 284"/>
                <a:gd name="T2" fmla="*/ 0 w 473"/>
                <a:gd name="T3" fmla="*/ 284 h 284"/>
                <a:gd name="T4" fmla="*/ 0 w 473"/>
                <a:gd name="T5" fmla="*/ 242 h 284"/>
                <a:gd name="T6" fmla="*/ 438 w 473"/>
                <a:gd name="T7" fmla="*/ 0 h 284"/>
                <a:gd name="T8" fmla="*/ 473 w 473"/>
                <a:gd name="T9" fmla="*/ 22 h 284"/>
              </a:gdLst>
              <a:ahLst/>
              <a:cxnLst>
                <a:cxn ang="0">
                  <a:pos x="T0" y="T1"/>
                </a:cxn>
                <a:cxn ang="0">
                  <a:pos x="T2" y="T3"/>
                </a:cxn>
                <a:cxn ang="0">
                  <a:pos x="T4" y="T5"/>
                </a:cxn>
                <a:cxn ang="0">
                  <a:pos x="T6" y="T7"/>
                </a:cxn>
                <a:cxn ang="0">
                  <a:pos x="T8" y="T9"/>
                </a:cxn>
              </a:cxnLst>
              <a:rect l="0" t="0" r="r" b="b"/>
              <a:pathLst>
                <a:path w="473" h="284">
                  <a:moveTo>
                    <a:pt x="473" y="22"/>
                  </a:moveTo>
                  <a:cubicBezTo>
                    <a:pt x="375" y="179"/>
                    <a:pt x="200" y="284"/>
                    <a:pt x="0" y="284"/>
                  </a:cubicBezTo>
                  <a:cubicBezTo>
                    <a:pt x="0" y="242"/>
                    <a:pt x="0" y="242"/>
                    <a:pt x="0" y="242"/>
                  </a:cubicBezTo>
                  <a:cubicBezTo>
                    <a:pt x="185" y="242"/>
                    <a:pt x="347" y="145"/>
                    <a:pt x="438" y="0"/>
                  </a:cubicBezTo>
                  <a:lnTo>
                    <a:pt x="473" y="2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23" name="矩形 51">
            <a:extLst>
              <a:ext uri="{FF2B5EF4-FFF2-40B4-BE49-F238E27FC236}">
                <a16:creationId xmlns:a16="http://schemas.microsoft.com/office/drawing/2014/main" id="{477B15E0-A2CA-4D2C-9F2A-9F0A975513D4}"/>
              </a:ext>
            </a:extLst>
          </p:cNvPr>
          <p:cNvSpPr>
            <a:spLocks noChangeArrowheads="1"/>
          </p:cNvSpPr>
          <p:nvPr/>
        </p:nvSpPr>
        <p:spPr bwMode="auto">
          <a:xfrm>
            <a:off x="5664570" y="3787323"/>
            <a:ext cx="387797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20000"/>
              </a:spcBef>
              <a:buFont typeface="Arial" pitchFamily="34" charset="0"/>
              <a:buNone/>
            </a:pPr>
            <a:r>
              <a:rPr lang="zh-CN" altLang="en-US" sz="2400" spc="800" dirty="0">
                <a:solidFill>
                  <a:srgbClr val="FDFDFD">
                    <a:alpha val="65000"/>
                  </a:srgbClr>
                </a:solidFill>
                <a:latin typeface="Arial" panose="020B0604020202020204" pitchFamily="34" charset="0"/>
                <a:ea typeface="微软雅黑" panose="020B0503020204020204" pitchFamily="34" charset="-122"/>
                <a:sym typeface="Arial" panose="020B0604020202020204" pitchFamily="34" charset="0"/>
              </a:rPr>
              <a:t>动态规划求最优解法</a:t>
            </a:r>
          </a:p>
        </p:txBody>
      </p:sp>
    </p:spTree>
    <p:extLst>
      <p:ext uri="{BB962C8B-B14F-4D97-AF65-F5344CB8AC3E}">
        <p14:creationId xmlns:p14="http://schemas.microsoft.com/office/powerpoint/2010/main" val="140831336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nodeType="withEffect">
                                  <p:stCondLst>
                                    <p:cond delay="30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70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8" presetClass="emph" presetSubtype="0" repeatCount="indefinite" fill="hold" nodeType="withEffect">
                                  <p:stCondLst>
                                    <p:cond delay="750"/>
                                  </p:stCondLst>
                                  <p:endCondLst>
                                    <p:cond evt="onNext" delay="0">
                                      <p:tgtEl>
                                        <p:sldTgt/>
                                      </p:tgtEl>
                                    </p:cond>
                                  </p:endCondLst>
                                  <p:childTnLst>
                                    <p:animRot by="21600000">
                                      <p:cBhvr>
                                        <p:cTn id="36" dur="1250" fill="hold"/>
                                        <p:tgtEl>
                                          <p:spTgt spid="28"/>
                                        </p:tgtEl>
                                        <p:attrNameLst>
                                          <p:attrName>r</p:attrName>
                                        </p:attrNameLst>
                                      </p:cBhvr>
                                    </p:animRot>
                                  </p:childTnLst>
                                </p:cTn>
                              </p:par>
                              <p:par>
                                <p:cTn id="37" presetID="8" presetClass="emph" presetSubtype="0" repeatCount="indefinite" fill="hold" nodeType="withEffect">
                                  <p:stCondLst>
                                    <p:cond delay="750"/>
                                  </p:stCondLst>
                                  <p:endCondLst>
                                    <p:cond evt="onNext" delay="0">
                                      <p:tgtEl>
                                        <p:sldTgt/>
                                      </p:tgtEl>
                                    </p:cond>
                                  </p:endCondLst>
                                  <p:childTnLst>
                                    <p:animRot by="21600000">
                                      <p:cBhvr>
                                        <p:cTn id="38" dur="1250" fill="hold"/>
                                        <p:tgtEl>
                                          <p:spTgt spid="33"/>
                                        </p:tgtEl>
                                        <p:attrNameLst>
                                          <p:attrName>r</p:attrName>
                                        </p:attrNameLst>
                                      </p:cBhvr>
                                    </p:animRot>
                                  </p:childTnLst>
                                </p:cTn>
                              </p:par>
                              <p:par>
                                <p:cTn id="39" presetID="8" presetClass="emph" presetSubtype="0" repeatCount="indefinite" fill="hold" grpId="1" nodeType="withEffect">
                                  <p:stCondLst>
                                    <p:cond delay="750"/>
                                  </p:stCondLst>
                                  <p:endCondLst>
                                    <p:cond evt="onNext" delay="0">
                                      <p:tgtEl>
                                        <p:sldTgt/>
                                      </p:tgtEl>
                                    </p:cond>
                                  </p:endCondLst>
                                  <p:childTnLst>
                                    <p:animRot by="21600000">
                                      <p:cBhvr>
                                        <p:cTn id="40" dur="1250" fill="hold"/>
                                        <p:tgtEl>
                                          <p:spTgt spid="36"/>
                                        </p:tgtEl>
                                        <p:attrNameLst>
                                          <p:attrName>r</p:attrName>
                                        </p:attrNameLst>
                                      </p:cBhvr>
                                    </p:animRot>
                                  </p:childTnLst>
                                </p:cTn>
                              </p:par>
                              <p:par>
                                <p:cTn id="41" presetID="8" presetClass="emph" presetSubtype="0" repeatCount="indefinite" fill="hold" nodeType="withEffect">
                                  <p:stCondLst>
                                    <p:cond delay="750"/>
                                  </p:stCondLst>
                                  <p:endCondLst>
                                    <p:cond evt="onNext" delay="0">
                                      <p:tgtEl>
                                        <p:sldTgt/>
                                      </p:tgtEl>
                                    </p:cond>
                                  </p:endCondLst>
                                  <p:childTnLst>
                                    <p:animRot by="-21600000">
                                      <p:cBhvr>
                                        <p:cTn id="42" dur="1250" fill="hold"/>
                                        <p:tgtEl>
                                          <p:spTgt spid="37"/>
                                        </p:tgtEl>
                                        <p:attrNameLst>
                                          <p:attrName>r</p:attrName>
                                        </p:attrNameLst>
                                      </p:cBhvr>
                                    </p:animRot>
                                  </p:childTnLst>
                                </p:cTn>
                              </p:par>
                              <p:par>
                                <p:cTn id="43" presetID="22" presetClass="entr" presetSubtype="8" fill="hold" grpId="0" nodeType="withEffect">
                                  <p:stCondLst>
                                    <p:cond delay="100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1" fill="hold" grpId="0" nodeType="withEffect">
                                  <p:stCondLst>
                                    <p:cond delay="150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p:tgtEl>
                                          <p:spTgt spid="7"/>
                                        </p:tgtEl>
                                        <p:attrNameLst>
                                          <p:attrName>ppt_y</p:attrName>
                                        </p:attrNameLst>
                                      </p:cBhvr>
                                      <p:tavLst>
                                        <p:tav tm="0">
                                          <p:val>
                                            <p:strVal val="#ppt_y-#ppt_h*1.125000"/>
                                          </p:val>
                                        </p:tav>
                                        <p:tav tm="100000">
                                          <p:val>
                                            <p:strVal val="#ppt_y"/>
                                          </p:val>
                                        </p:tav>
                                      </p:tavLst>
                                    </p:anim>
                                    <p:animEffect transition="in" filter="wipe(down)">
                                      <p:cBhvr>
                                        <p:cTn id="49" dur="500"/>
                                        <p:tgtEl>
                                          <p:spTgt spid="7"/>
                                        </p:tgtEl>
                                      </p:cBhvr>
                                    </p:animEffect>
                                  </p:childTnLst>
                                </p:cTn>
                              </p:par>
                              <p:par>
                                <p:cTn id="50" presetID="12" presetClass="entr" presetSubtype="4" fill="hold" grpId="0" nodeType="withEffect">
                                  <p:stCondLst>
                                    <p:cond delay="1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p:tgtEl>
                                          <p:spTgt spid="23"/>
                                        </p:tgtEl>
                                        <p:attrNameLst>
                                          <p:attrName>ppt_y</p:attrName>
                                        </p:attrNameLst>
                                      </p:cBhvr>
                                      <p:tavLst>
                                        <p:tav tm="0">
                                          <p:val>
                                            <p:strVal val="#ppt_y+#ppt_h*1.125000"/>
                                          </p:val>
                                        </p:tav>
                                        <p:tav tm="100000">
                                          <p:val>
                                            <p:strVal val="#ppt_y"/>
                                          </p:val>
                                        </p:tav>
                                      </p:tavLst>
                                    </p:anim>
                                    <p:animEffect transition="in" filter="wipe(up)">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utoUpdateAnimBg="0"/>
      <p:bldP spid="9" grpId="0" animBg="1"/>
      <p:bldP spid="36" grpId="0" animBg="1"/>
      <p:bldP spid="36" grpId="1" animBg="1"/>
      <p:bldP spid="2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89530" y="336101"/>
            <a:ext cx="244810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数塔问题</a:t>
            </a: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sp>
        <p:nvSpPr>
          <p:cNvPr id="3" name="矩形 2">
            <a:extLst>
              <a:ext uri="{FF2B5EF4-FFF2-40B4-BE49-F238E27FC236}">
                <a16:creationId xmlns:a16="http://schemas.microsoft.com/office/drawing/2014/main" id="{C22C4F71-07F2-4A41-A5C0-3C3360458ACB}"/>
              </a:ext>
            </a:extLst>
          </p:cNvPr>
          <p:cNvSpPr/>
          <p:nvPr/>
        </p:nvSpPr>
        <p:spPr>
          <a:xfrm>
            <a:off x="489530" y="1315135"/>
            <a:ext cx="11016670" cy="1077218"/>
          </a:xfrm>
          <a:prstGeom prst="rect">
            <a:avLst/>
          </a:prstGeom>
        </p:spPr>
        <p:txBody>
          <a:bodyPr wrap="square">
            <a:spAutoFit/>
          </a:bodyPr>
          <a:lstStyle/>
          <a:p>
            <a:r>
              <a:rPr lang="zh-CN" altLang="en-US" sz="3200" dirty="0">
                <a:solidFill>
                  <a:schemeClr val="bg1"/>
                </a:solidFill>
              </a:rPr>
              <a:t>有如下所示的数塔，要求从顶层走到底层，若每一步只能向下走到相邻的结点，则经过的结点的数字之和最大是多少？ </a:t>
            </a:r>
          </a:p>
        </p:txBody>
      </p:sp>
      <p:grpSp>
        <p:nvGrpSpPr>
          <p:cNvPr id="102" name="组合 101">
            <a:extLst>
              <a:ext uri="{FF2B5EF4-FFF2-40B4-BE49-F238E27FC236}">
                <a16:creationId xmlns:a16="http://schemas.microsoft.com/office/drawing/2014/main" id="{046F5E80-CE1B-412B-8149-521F512B61B6}"/>
              </a:ext>
            </a:extLst>
          </p:cNvPr>
          <p:cNvGrpSpPr/>
          <p:nvPr/>
        </p:nvGrpSpPr>
        <p:grpSpPr>
          <a:xfrm>
            <a:off x="3797374" y="2392353"/>
            <a:ext cx="4401745" cy="4109932"/>
            <a:chOff x="927815" y="2467404"/>
            <a:chExt cx="4585077" cy="4281110"/>
          </a:xfrm>
        </p:grpSpPr>
        <p:sp>
          <p:nvSpPr>
            <p:cNvPr id="15" name="椭圆 14">
              <a:extLst>
                <a:ext uri="{FF2B5EF4-FFF2-40B4-BE49-F238E27FC236}">
                  <a16:creationId xmlns:a16="http://schemas.microsoft.com/office/drawing/2014/main" id="{4C186330-83C2-4FCA-A301-3FF36821657A}"/>
                </a:ext>
              </a:extLst>
            </p:cNvPr>
            <p:cNvSpPr/>
            <p:nvPr/>
          </p:nvSpPr>
          <p:spPr>
            <a:xfrm>
              <a:off x="3040488" y="2467404"/>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9</a:t>
              </a:r>
              <a:endParaRPr lang="zh-CN" altLang="en-US" sz="3200" dirty="0"/>
            </a:p>
          </p:txBody>
        </p:sp>
        <p:sp>
          <p:nvSpPr>
            <p:cNvPr id="18" name="椭圆 17">
              <a:extLst>
                <a:ext uri="{FF2B5EF4-FFF2-40B4-BE49-F238E27FC236}">
                  <a16:creationId xmlns:a16="http://schemas.microsoft.com/office/drawing/2014/main" id="{7CFDA69D-5025-4187-B16B-EB383D27E69A}"/>
                </a:ext>
              </a:extLst>
            </p:cNvPr>
            <p:cNvSpPr/>
            <p:nvPr/>
          </p:nvSpPr>
          <p:spPr>
            <a:xfrm>
              <a:off x="2556475" y="3413966"/>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12</a:t>
              </a:r>
              <a:endParaRPr lang="zh-CN" altLang="en-US" sz="3200" dirty="0"/>
            </a:p>
          </p:txBody>
        </p:sp>
        <p:cxnSp>
          <p:nvCxnSpPr>
            <p:cNvPr id="19" name="直接连接符 18">
              <a:extLst>
                <a:ext uri="{FF2B5EF4-FFF2-40B4-BE49-F238E27FC236}">
                  <a16:creationId xmlns:a16="http://schemas.microsoft.com/office/drawing/2014/main" id="{70EA78FF-8E25-48F8-972D-ED4E6BF5ACAB}"/>
                </a:ext>
              </a:extLst>
            </p:cNvPr>
            <p:cNvCxnSpPr>
              <a:cxnSpLocks/>
              <a:stCxn id="18" idx="0"/>
              <a:endCxn id="15" idx="4"/>
            </p:cNvCxnSpPr>
            <p:nvPr/>
          </p:nvCxnSpPr>
          <p:spPr>
            <a:xfrm flipV="1">
              <a:off x="2840003" y="3034460"/>
              <a:ext cx="484013"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0" name="椭圆 19">
              <a:extLst>
                <a:ext uri="{FF2B5EF4-FFF2-40B4-BE49-F238E27FC236}">
                  <a16:creationId xmlns:a16="http://schemas.microsoft.com/office/drawing/2014/main" id="{52290F42-008F-498A-9531-D224CAA4ABCF}"/>
                </a:ext>
              </a:extLst>
            </p:cNvPr>
            <p:cNvSpPr/>
            <p:nvPr/>
          </p:nvSpPr>
          <p:spPr>
            <a:xfrm>
              <a:off x="3524501" y="3406235"/>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15</a:t>
              </a:r>
              <a:endParaRPr lang="zh-CN" altLang="en-US" sz="3200" dirty="0"/>
            </a:p>
          </p:txBody>
        </p:sp>
        <p:cxnSp>
          <p:nvCxnSpPr>
            <p:cNvPr id="21" name="直接连接符 20">
              <a:extLst>
                <a:ext uri="{FF2B5EF4-FFF2-40B4-BE49-F238E27FC236}">
                  <a16:creationId xmlns:a16="http://schemas.microsoft.com/office/drawing/2014/main" id="{CC47F73B-D67E-4C30-ABAA-53C6CA6D3A49}"/>
                </a:ext>
              </a:extLst>
            </p:cNvPr>
            <p:cNvCxnSpPr>
              <a:cxnSpLocks/>
              <a:stCxn id="20" idx="0"/>
              <a:endCxn id="15" idx="4"/>
            </p:cNvCxnSpPr>
            <p:nvPr/>
          </p:nvCxnSpPr>
          <p:spPr>
            <a:xfrm flipH="1" flipV="1">
              <a:off x="3324016" y="3034460"/>
              <a:ext cx="484013"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7" name="直接连接符 26">
              <a:extLst>
                <a:ext uri="{FF2B5EF4-FFF2-40B4-BE49-F238E27FC236}">
                  <a16:creationId xmlns:a16="http://schemas.microsoft.com/office/drawing/2014/main" id="{15D8982A-0544-4D26-BEC6-A4BEBDBE91C1}"/>
                </a:ext>
              </a:extLst>
            </p:cNvPr>
            <p:cNvCxnSpPr>
              <a:cxnSpLocks/>
              <a:stCxn id="54" idx="0"/>
              <a:endCxn id="18" idx="4"/>
            </p:cNvCxnSpPr>
            <p:nvPr/>
          </p:nvCxnSpPr>
          <p:spPr>
            <a:xfrm flipV="1">
              <a:off x="2272947" y="3981022"/>
              <a:ext cx="567056"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9" name="直接连接符 28">
              <a:extLst>
                <a:ext uri="{FF2B5EF4-FFF2-40B4-BE49-F238E27FC236}">
                  <a16:creationId xmlns:a16="http://schemas.microsoft.com/office/drawing/2014/main" id="{F381AF5F-5C35-4B3E-B681-2788F86C7C87}"/>
                </a:ext>
              </a:extLst>
            </p:cNvPr>
            <p:cNvCxnSpPr>
              <a:cxnSpLocks/>
              <a:stCxn id="33" idx="0"/>
              <a:endCxn id="18" idx="4"/>
            </p:cNvCxnSpPr>
            <p:nvPr/>
          </p:nvCxnSpPr>
          <p:spPr>
            <a:xfrm flipH="1" flipV="1">
              <a:off x="2840003" y="3981022"/>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33" name="椭圆 32">
              <a:extLst>
                <a:ext uri="{FF2B5EF4-FFF2-40B4-BE49-F238E27FC236}">
                  <a16:creationId xmlns:a16="http://schemas.microsoft.com/office/drawing/2014/main" id="{A51D5147-D1FB-48FE-960F-2B6856913410}"/>
                </a:ext>
              </a:extLst>
            </p:cNvPr>
            <p:cNvSpPr/>
            <p:nvPr/>
          </p:nvSpPr>
          <p:spPr>
            <a:xfrm>
              <a:off x="3031214"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6</a:t>
              </a:r>
              <a:endParaRPr lang="zh-CN" altLang="en-US" sz="3200" dirty="0"/>
            </a:p>
          </p:txBody>
        </p:sp>
        <p:cxnSp>
          <p:nvCxnSpPr>
            <p:cNvPr id="36" name="直接连接符 35">
              <a:extLst>
                <a:ext uri="{FF2B5EF4-FFF2-40B4-BE49-F238E27FC236}">
                  <a16:creationId xmlns:a16="http://schemas.microsoft.com/office/drawing/2014/main" id="{D015ED42-FCE9-4E68-B112-BA82408106AC}"/>
                </a:ext>
              </a:extLst>
            </p:cNvPr>
            <p:cNvCxnSpPr>
              <a:cxnSpLocks/>
              <a:stCxn id="33" idx="0"/>
              <a:endCxn id="20" idx="4"/>
            </p:cNvCxnSpPr>
            <p:nvPr/>
          </p:nvCxnSpPr>
          <p:spPr>
            <a:xfrm flipV="1">
              <a:off x="3314742" y="3973291"/>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54" name="椭圆 53">
              <a:extLst>
                <a:ext uri="{FF2B5EF4-FFF2-40B4-BE49-F238E27FC236}">
                  <a16:creationId xmlns:a16="http://schemas.microsoft.com/office/drawing/2014/main" id="{8C7166F0-49FA-4755-A5A5-207C39779D43}"/>
                </a:ext>
              </a:extLst>
            </p:cNvPr>
            <p:cNvSpPr/>
            <p:nvPr/>
          </p:nvSpPr>
          <p:spPr>
            <a:xfrm>
              <a:off x="1989419"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10</a:t>
              </a:r>
              <a:endParaRPr lang="zh-CN" altLang="en-US" sz="3200" dirty="0"/>
            </a:p>
          </p:txBody>
        </p:sp>
        <p:sp>
          <p:nvSpPr>
            <p:cNvPr id="58" name="椭圆 57">
              <a:extLst>
                <a:ext uri="{FF2B5EF4-FFF2-40B4-BE49-F238E27FC236}">
                  <a16:creationId xmlns:a16="http://schemas.microsoft.com/office/drawing/2014/main" id="{18D84154-24B5-41DC-8FC5-4945679E7A66}"/>
                </a:ext>
              </a:extLst>
            </p:cNvPr>
            <p:cNvSpPr/>
            <p:nvPr/>
          </p:nvSpPr>
          <p:spPr>
            <a:xfrm>
              <a:off x="3999240"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8</a:t>
              </a:r>
              <a:endParaRPr lang="zh-CN" altLang="en-US" sz="3200" dirty="0"/>
            </a:p>
          </p:txBody>
        </p:sp>
        <p:cxnSp>
          <p:nvCxnSpPr>
            <p:cNvPr id="59" name="直接连接符 58">
              <a:extLst>
                <a:ext uri="{FF2B5EF4-FFF2-40B4-BE49-F238E27FC236}">
                  <a16:creationId xmlns:a16="http://schemas.microsoft.com/office/drawing/2014/main" id="{F505C02B-9D6E-4747-B5AE-B17678CC50BD}"/>
                </a:ext>
              </a:extLst>
            </p:cNvPr>
            <p:cNvCxnSpPr>
              <a:cxnSpLocks/>
              <a:stCxn id="58" idx="0"/>
              <a:endCxn id="20" idx="4"/>
            </p:cNvCxnSpPr>
            <p:nvPr/>
          </p:nvCxnSpPr>
          <p:spPr>
            <a:xfrm flipH="1" flipV="1">
              <a:off x="3808029" y="3973291"/>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4" name="椭圆 63">
              <a:extLst>
                <a:ext uri="{FF2B5EF4-FFF2-40B4-BE49-F238E27FC236}">
                  <a16:creationId xmlns:a16="http://schemas.microsoft.com/office/drawing/2014/main" id="{CC208D0B-D655-4B3E-8FDE-28936CC972BA}"/>
                </a:ext>
              </a:extLst>
            </p:cNvPr>
            <p:cNvSpPr/>
            <p:nvPr/>
          </p:nvSpPr>
          <p:spPr>
            <a:xfrm>
              <a:off x="1494871" y="5270993"/>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2</a:t>
              </a:r>
              <a:endParaRPr lang="zh-CN" altLang="en-US" sz="3200" dirty="0"/>
            </a:p>
          </p:txBody>
        </p:sp>
        <p:cxnSp>
          <p:nvCxnSpPr>
            <p:cNvPr id="65" name="直接连接符 64">
              <a:extLst>
                <a:ext uri="{FF2B5EF4-FFF2-40B4-BE49-F238E27FC236}">
                  <a16:creationId xmlns:a16="http://schemas.microsoft.com/office/drawing/2014/main" id="{5553C789-78C4-4B50-B837-F136FFA41B42}"/>
                </a:ext>
              </a:extLst>
            </p:cNvPr>
            <p:cNvCxnSpPr>
              <a:cxnSpLocks/>
              <a:stCxn id="64" idx="0"/>
              <a:endCxn id="54" idx="4"/>
            </p:cNvCxnSpPr>
            <p:nvPr/>
          </p:nvCxnSpPr>
          <p:spPr>
            <a:xfrm flipV="1">
              <a:off x="1778399" y="4891487"/>
              <a:ext cx="494548"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6" name="椭圆 65">
              <a:extLst>
                <a:ext uri="{FF2B5EF4-FFF2-40B4-BE49-F238E27FC236}">
                  <a16:creationId xmlns:a16="http://schemas.microsoft.com/office/drawing/2014/main" id="{70AE567B-ABA5-491C-8A6A-5FF0618A4543}"/>
                </a:ext>
              </a:extLst>
            </p:cNvPr>
            <p:cNvSpPr/>
            <p:nvPr/>
          </p:nvSpPr>
          <p:spPr>
            <a:xfrm>
              <a:off x="2462897" y="5263262"/>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18</a:t>
              </a:r>
              <a:endParaRPr lang="zh-CN" altLang="en-US" sz="3200" dirty="0"/>
            </a:p>
          </p:txBody>
        </p:sp>
        <p:cxnSp>
          <p:nvCxnSpPr>
            <p:cNvPr id="67" name="直接连接符 66">
              <a:extLst>
                <a:ext uri="{FF2B5EF4-FFF2-40B4-BE49-F238E27FC236}">
                  <a16:creationId xmlns:a16="http://schemas.microsoft.com/office/drawing/2014/main" id="{D5F4DF36-228D-492D-9386-1DBCADFC633C}"/>
                </a:ext>
              </a:extLst>
            </p:cNvPr>
            <p:cNvCxnSpPr>
              <a:cxnSpLocks/>
              <a:stCxn id="66" idx="0"/>
              <a:endCxn id="54" idx="4"/>
            </p:cNvCxnSpPr>
            <p:nvPr/>
          </p:nvCxnSpPr>
          <p:spPr>
            <a:xfrm flipH="1" flipV="1">
              <a:off x="2272947" y="4891487"/>
              <a:ext cx="473478"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DCBC2609-9E2E-4918-93D4-FE08DC79DAF7}"/>
                </a:ext>
              </a:extLst>
            </p:cNvPr>
            <p:cNvCxnSpPr>
              <a:cxnSpLocks/>
              <a:stCxn id="72" idx="0"/>
              <a:endCxn id="64" idx="4"/>
            </p:cNvCxnSpPr>
            <p:nvPr/>
          </p:nvCxnSpPr>
          <p:spPr>
            <a:xfrm flipV="1">
              <a:off x="1211343" y="5838049"/>
              <a:ext cx="567056"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9" name="直接连接符 68">
              <a:extLst>
                <a:ext uri="{FF2B5EF4-FFF2-40B4-BE49-F238E27FC236}">
                  <a16:creationId xmlns:a16="http://schemas.microsoft.com/office/drawing/2014/main" id="{0BB7C7B7-68D1-4143-BB02-E8C6542F72BF}"/>
                </a:ext>
              </a:extLst>
            </p:cNvPr>
            <p:cNvCxnSpPr>
              <a:cxnSpLocks/>
              <a:stCxn id="70" idx="0"/>
              <a:endCxn id="64" idx="4"/>
            </p:cNvCxnSpPr>
            <p:nvPr/>
          </p:nvCxnSpPr>
          <p:spPr>
            <a:xfrm flipH="1" flipV="1">
              <a:off x="1778399" y="5838049"/>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0" name="椭圆 69">
              <a:extLst>
                <a:ext uri="{FF2B5EF4-FFF2-40B4-BE49-F238E27FC236}">
                  <a16:creationId xmlns:a16="http://schemas.microsoft.com/office/drawing/2014/main" id="{9F3F4558-F1EE-466C-B701-21212254B27D}"/>
                </a:ext>
              </a:extLst>
            </p:cNvPr>
            <p:cNvSpPr/>
            <p:nvPr/>
          </p:nvSpPr>
          <p:spPr>
            <a:xfrm>
              <a:off x="1969610"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7</a:t>
              </a:r>
              <a:endParaRPr lang="zh-CN" altLang="en-US" sz="3200" dirty="0"/>
            </a:p>
          </p:txBody>
        </p:sp>
        <p:cxnSp>
          <p:nvCxnSpPr>
            <p:cNvPr id="71" name="直接连接符 70">
              <a:extLst>
                <a:ext uri="{FF2B5EF4-FFF2-40B4-BE49-F238E27FC236}">
                  <a16:creationId xmlns:a16="http://schemas.microsoft.com/office/drawing/2014/main" id="{7258A3A1-4D4E-4D58-89EC-F983DCBE0E68}"/>
                </a:ext>
              </a:extLst>
            </p:cNvPr>
            <p:cNvCxnSpPr>
              <a:cxnSpLocks/>
              <a:stCxn id="70" idx="0"/>
              <a:endCxn id="66" idx="4"/>
            </p:cNvCxnSpPr>
            <p:nvPr/>
          </p:nvCxnSpPr>
          <p:spPr>
            <a:xfrm flipV="1">
              <a:off x="2253138" y="5830318"/>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2" name="椭圆 71">
              <a:extLst>
                <a:ext uri="{FF2B5EF4-FFF2-40B4-BE49-F238E27FC236}">
                  <a16:creationId xmlns:a16="http://schemas.microsoft.com/office/drawing/2014/main" id="{205E53DB-F5F7-4F24-90D4-DED7B9C35D41}"/>
                </a:ext>
              </a:extLst>
            </p:cNvPr>
            <p:cNvSpPr/>
            <p:nvPr/>
          </p:nvSpPr>
          <p:spPr>
            <a:xfrm>
              <a:off x="927815"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19</a:t>
              </a:r>
              <a:endParaRPr lang="zh-CN" altLang="en-US" sz="3200" dirty="0"/>
            </a:p>
          </p:txBody>
        </p:sp>
        <p:sp>
          <p:nvSpPr>
            <p:cNvPr id="73" name="椭圆 72">
              <a:extLst>
                <a:ext uri="{FF2B5EF4-FFF2-40B4-BE49-F238E27FC236}">
                  <a16:creationId xmlns:a16="http://schemas.microsoft.com/office/drawing/2014/main" id="{040E63B7-1C84-4DE0-8ED1-8F4BFE576876}"/>
                </a:ext>
              </a:extLst>
            </p:cNvPr>
            <p:cNvSpPr/>
            <p:nvPr/>
          </p:nvSpPr>
          <p:spPr>
            <a:xfrm>
              <a:off x="2937636"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10</a:t>
              </a:r>
              <a:endParaRPr lang="zh-CN" altLang="en-US" sz="3200" dirty="0"/>
            </a:p>
          </p:txBody>
        </p:sp>
        <p:cxnSp>
          <p:nvCxnSpPr>
            <p:cNvPr id="74" name="直接连接符 73">
              <a:extLst>
                <a:ext uri="{FF2B5EF4-FFF2-40B4-BE49-F238E27FC236}">
                  <a16:creationId xmlns:a16="http://schemas.microsoft.com/office/drawing/2014/main" id="{09B76656-8A8D-4CF4-9FA0-1367937A4B5F}"/>
                </a:ext>
              </a:extLst>
            </p:cNvPr>
            <p:cNvCxnSpPr>
              <a:cxnSpLocks/>
              <a:stCxn id="73" idx="0"/>
              <a:endCxn id="66" idx="4"/>
            </p:cNvCxnSpPr>
            <p:nvPr/>
          </p:nvCxnSpPr>
          <p:spPr>
            <a:xfrm flipH="1" flipV="1">
              <a:off x="2746425" y="5830318"/>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9" name="椭圆 78">
              <a:extLst>
                <a:ext uri="{FF2B5EF4-FFF2-40B4-BE49-F238E27FC236}">
                  <a16:creationId xmlns:a16="http://schemas.microsoft.com/office/drawing/2014/main" id="{0942E7D6-D315-45EE-92BB-24DF395D9D1F}"/>
                </a:ext>
              </a:extLst>
            </p:cNvPr>
            <p:cNvSpPr/>
            <p:nvPr/>
          </p:nvSpPr>
          <p:spPr>
            <a:xfrm>
              <a:off x="3503071" y="5270993"/>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9</a:t>
              </a:r>
              <a:endParaRPr lang="zh-CN" altLang="en-US" sz="3200" dirty="0"/>
            </a:p>
          </p:txBody>
        </p:sp>
        <p:cxnSp>
          <p:nvCxnSpPr>
            <p:cNvPr id="80" name="直接连接符 79">
              <a:extLst>
                <a:ext uri="{FF2B5EF4-FFF2-40B4-BE49-F238E27FC236}">
                  <a16:creationId xmlns:a16="http://schemas.microsoft.com/office/drawing/2014/main" id="{3936B471-5680-4958-9E23-02DBC5DF3817}"/>
                </a:ext>
              </a:extLst>
            </p:cNvPr>
            <p:cNvCxnSpPr>
              <a:cxnSpLocks/>
              <a:stCxn id="79" idx="0"/>
              <a:endCxn id="58" idx="4"/>
            </p:cNvCxnSpPr>
            <p:nvPr/>
          </p:nvCxnSpPr>
          <p:spPr>
            <a:xfrm flipV="1">
              <a:off x="3786599" y="4891487"/>
              <a:ext cx="496169"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1" name="椭圆 80">
              <a:extLst>
                <a:ext uri="{FF2B5EF4-FFF2-40B4-BE49-F238E27FC236}">
                  <a16:creationId xmlns:a16="http://schemas.microsoft.com/office/drawing/2014/main" id="{F0294E4C-B429-4523-8A05-438A35BBDCE3}"/>
                </a:ext>
              </a:extLst>
            </p:cNvPr>
            <p:cNvSpPr/>
            <p:nvPr/>
          </p:nvSpPr>
          <p:spPr>
            <a:xfrm>
              <a:off x="4471097" y="5263262"/>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5</a:t>
              </a:r>
              <a:endParaRPr lang="zh-CN" altLang="en-US" sz="3200" dirty="0"/>
            </a:p>
          </p:txBody>
        </p:sp>
        <p:cxnSp>
          <p:nvCxnSpPr>
            <p:cNvPr id="82" name="直接连接符 81">
              <a:extLst>
                <a:ext uri="{FF2B5EF4-FFF2-40B4-BE49-F238E27FC236}">
                  <a16:creationId xmlns:a16="http://schemas.microsoft.com/office/drawing/2014/main" id="{8AE57AFF-D05E-46D1-A05D-09EB949A3DA3}"/>
                </a:ext>
              </a:extLst>
            </p:cNvPr>
            <p:cNvCxnSpPr>
              <a:cxnSpLocks/>
              <a:stCxn id="81" idx="0"/>
              <a:endCxn id="58" idx="4"/>
            </p:cNvCxnSpPr>
            <p:nvPr/>
          </p:nvCxnSpPr>
          <p:spPr>
            <a:xfrm flipH="1" flipV="1">
              <a:off x="4282768" y="4891487"/>
              <a:ext cx="471857"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3" name="直接连接符 82">
              <a:extLst>
                <a:ext uri="{FF2B5EF4-FFF2-40B4-BE49-F238E27FC236}">
                  <a16:creationId xmlns:a16="http://schemas.microsoft.com/office/drawing/2014/main" id="{8BF60A00-AD56-4680-9B57-3F6EF7B092F0}"/>
                </a:ext>
              </a:extLst>
            </p:cNvPr>
            <p:cNvCxnSpPr>
              <a:cxnSpLocks/>
              <a:stCxn id="73" idx="0"/>
              <a:endCxn id="79" idx="4"/>
            </p:cNvCxnSpPr>
            <p:nvPr/>
          </p:nvCxnSpPr>
          <p:spPr>
            <a:xfrm flipV="1">
              <a:off x="3221164" y="5838049"/>
              <a:ext cx="565435"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4" name="直接连接符 83">
              <a:extLst>
                <a:ext uri="{FF2B5EF4-FFF2-40B4-BE49-F238E27FC236}">
                  <a16:creationId xmlns:a16="http://schemas.microsoft.com/office/drawing/2014/main" id="{3F32BC94-D564-48DD-BBEC-5E01EC07CE80}"/>
                </a:ext>
              </a:extLst>
            </p:cNvPr>
            <p:cNvCxnSpPr>
              <a:cxnSpLocks/>
              <a:stCxn id="85" idx="0"/>
              <a:endCxn id="79" idx="4"/>
            </p:cNvCxnSpPr>
            <p:nvPr/>
          </p:nvCxnSpPr>
          <p:spPr>
            <a:xfrm flipH="1" flipV="1">
              <a:off x="3786599" y="5838049"/>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5" name="椭圆 84">
              <a:extLst>
                <a:ext uri="{FF2B5EF4-FFF2-40B4-BE49-F238E27FC236}">
                  <a16:creationId xmlns:a16="http://schemas.microsoft.com/office/drawing/2014/main" id="{517A6893-A434-4070-A8B6-6D24709B6D25}"/>
                </a:ext>
              </a:extLst>
            </p:cNvPr>
            <p:cNvSpPr/>
            <p:nvPr/>
          </p:nvSpPr>
          <p:spPr>
            <a:xfrm>
              <a:off x="3977810"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4</a:t>
              </a:r>
              <a:endParaRPr lang="zh-CN" altLang="en-US" sz="3200" dirty="0"/>
            </a:p>
          </p:txBody>
        </p:sp>
        <p:cxnSp>
          <p:nvCxnSpPr>
            <p:cNvPr id="86" name="直接连接符 85">
              <a:extLst>
                <a:ext uri="{FF2B5EF4-FFF2-40B4-BE49-F238E27FC236}">
                  <a16:creationId xmlns:a16="http://schemas.microsoft.com/office/drawing/2014/main" id="{6E22E6AA-2245-40B5-8EF0-6B5133932EB0}"/>
                </a:ext>
              </a:extLst>
            </p:cNvPr>
            <p:cNvCxnSpPr>
              <a:cxnSpLocks/>
              <a:stCxn id="85" idx="0"/>
              <a:endCxn id="81" idx="4"/>
            </p:cNvCxnSpPr>
            <p:nvPr/>
          </p:nvCxnSpPr>
          <p:spPr>
            <a:xfrm flipV="1">
              <a:off x="4261338" y="5830318"/>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8" name="椭圆 87">
              <a:extLst>
                <a:ext uri="{FF2B5EF4-FFF2-40B4-BE49-F238E27FC236}">
                  <a16:creationId xmlns:a16="http://schemas.microsoft.com/office/drawing/2014/main" id="{74D58180-E5C3-47A3-8501-AF85CED9ED36}"/>
                </a:ext>
              </a:extLst>
            </p:cNvPr>
            <p:cNvSpPr/>
            <p:nvPr/>
          </p:nvSpPr>
          <p:spPr>
            <a:xfrm>
              <a:off x="4945836"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3200" dirty="0"/>
                <a:t>16</a:t>
              </a:r>
              <a:endParaRPr lang="zh-CN" altLang="en-US" sz="3200" dirty="0"/>
            </a:p>
          </p:txBody>
        </p:sp>
        <p:cxnSp>
          <p:nvCxnSpPr>
            <p:cNvPr id="89" name="直接连接符 88">
              <a:extLst>
                <a:ext uri="{FF2B5EF4-FFF2-40B4-BE49-F238E27FC236}">
                  <a16:creationId xmlns:a16="http://schemas.microsoft.com/office/drawing/2014/main" id="{2D778262-603C-4A96-B177-55D7F6EF963F}"/>
                </a:ext>
              </a:extLst>
            </p:cNvPr>
            <p:cNvCxnSpPr>
              <a:cxnSpLocks/>
              <a:stCxn id="88" idx="0"/>
              <a:endCxn id="81" idx="4"/>
            </p:cNvCxnSpPr>
            <p:nvPr/>
          </p:nvCxnSpPr>
          <p:spPr>
            <a:xfrm flipH="1" flipV="1">
              <a:off x="4754625" y="5830318"/>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3" name="直接连接符 92">
              <a:extLst>
                <a:ext uri="{FF2B5EF4-FFF2-40B4-BE49-F238E27FC236}">
                  <a16:creationId xmlns:a16="http://schemas.microsoft.com/office/drawing/2014/main" id="{03C122F7-58DF-4596-B049-CC153974E010}"/>
                </a:ext>
              </a:extLst>
            </p:cNvPr>
            <p:cNvCxnSpPr>
              <a:cxnSpLocks/>
              <a:stCxn id="66" idx="0"/>
              <a:endCxn id="33" idx="4"/>
            </p:cNvCxnSpPr>
            <p:nvPr/>
          </p:nvCxnSpPr>
          <p:spPr>
            <a:xfrm flipV="1">
              <a:off x="2746425" y="4891487"/>
              <a:ext cx="568317"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6" name="直接连接符 95">
              <a:extLst>
                <a:ext uri="{FF2B5EF4-FFF2-40B4-BE49-F238E27FC236}">
                  <a16:creationId xmlns:a16="http://schemas.microsoft.com/office/drawing/2014/main" id="{54A12491-BE4E-44FF-ACF6-0B9BDFB5AC79}"/>
                </a:ext>
              </a:extLst>
            </p:cNvPr>
            <p:cNvCxnSpPr>
              <a:cxnSpLocks/>
              <a:stCxn id="79" idx="0"/>
              <a:endCxn id="33" idx="4"/>
            </p:cNvCxnSpPr>
            <p:nvPr/>
          </p:nvCxnSpPr>
          <p:spPr>
            <a:xfrm flipH="1" flipV="1">
              <a:off x="3314742" y="4891487"/>
              <a:ext cx="471857" cy="379506"/>
            </a:xfrm>
            <a:prstGeom prst="line">
              <a:avLst/>
            </a:prstGeom>
            <a:ln w="38100"/>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58079923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2"/>
                                        </p:tgtEl>
                                        <p:attrNameLst>
                                          <p:attrName>style.visibility</p:attrName>
                                        </p:attrNameLst>
                                      </p:cBhvr>
                                      <p:to>
                                        <p:strVal val="visible"/>
                                      </p:to>
                                    </p:set>
                                    <p:anim calcmode="lin" valueType="num">
                                      <p:cBhvr>
                                        <p:cTn id="17" dur="500" fill="hold"/>
                                        <p:tgtEl>
                                          <p:spTgt spid="102"/>
                                        </p:tgtEl>
                                        <p:attrNameLst>
                                          <p:attrName>ppt_w</p:attrName>
                                        </p:attrNameLst>
                                      </p:cBhvr>
                                      <p:tavLst>
                                        <p:tav tm="0">
                                          <p:val>
                                            <p:fltVal val="0"/>
                                          </p:val>
                                        </p:tav>
                                        <p:tav tm="100000">
                                          <p:val>
                                            <p:strVal val="#ppt_w"/>
                                          </p:val>
                                        </p:tav>
                                      </p:tavLst>
                                    </p:anim>
                                    <p:anim calcmode="lin" valueType="num">
                                      <p:cBhvr>
                                        <p:cTn id="18" dur="500" fill="hold"/>
                                        <p:tgtEl>
                                          <p:spTgt spid="102"/>
                                        </p:tgtEl>
                                        <p:attrNameLst>
                                          <p:attrName>ppt_h</p:attrName>
                                        </p:attrNameLst>
                                      </p:cBhvr>
                                      <p:tavLst>
                                        <p:tav tm="0">
                                          <p:val>
                                            <p:fltVal val="0"/>
                                          </p:val>
                                        </p:tav>
                                        <p:tav tm="100000">
                                          <p:val>
                                            <p:strVal val="#ppt_h"/>
                                          </p:val>
                                        </p:tav>
                                      </p:tavLst>
                                    </p:anim>
                                    <p:animEffect transition="in" filter="fade">
                                      <p:cBhvr>
                                        <p:cTn id="1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89530" y="336101"/>
            <a:ext cx="244810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数塔问题</a:t>
            </a: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sp>
        <p:nvSpPr>
          <p:cNvPr id="3" name="矩形 2">
            <a:extLst>
              <a:ext uri="{FF2B5EF4-FFF2-40B4-BE49-F238E27FC236}">
                <a16:creationId xmlns:a16="http://schemas.microsoft.com/office/drawing/2014/main" id="{C22C4F71-07F2-4A41-A5C0-3C3360458ACB}"/>
              </a:ext>
            </a:extLst>
          </p:cNvPr>
          <p:cNvSpPr/>
          <p:nvPr/>
        </p:nvSpPr>
        <p:spPr>
          <a:xfrm>
            <a:off x="475723" y="2746170"/>
            <a:ext cx="11016670" cy="1569660"/>
          </a:xfrm>
          <a:prstGeom prst="rect">
            <a:avLst/>
          </a:prstGeom>
        </p:spPr>
        <p:txBody>
          <a:bodyPr wrap="square">
            <a:spAutoFit/>
          </a:bodyPr>
          <a:lstStyle/>
          <a:p>
            <a:r>
              <a:rPr lang="zh-CN" altLang="en-US" sz="3200" dirty="0">
                <a:solidFill>
                  <a:schemeClr val="bg1"/>
                </a:solidFill>
              </a:rPr>
              <a:t>对于图中的任意一个结点，面临的都是同样的一个子问题：选择去往左下还是右下的这个结点，使得从这个结点向左下或右下走到相邻的结点，经过的结点的数字之和最大</a:t>
            </a:r>
          </a:p>
        </p:txBody>
      </p:sp>
      <p:grpSp>
        <p:nvGrpSpPr>
          <p:cNvPr id="102" name="组合 101">
            <a:extLst>
              <a:ext uri="{FF2B5EF4-FFF2-40B4-BE49-F238E27FC236}">
                <a16:creationId xmlns:a16="http://schemas.microsoft.com/office/drawing/2014/main" id="{046F5E80-CE1B-412B-8149-521F512B61B6}"/>
              </a:ext>
            </a:extLst>
          </p:cNvPr>
          <p:cNvGrpSpPr/>
          <p:nvPr/>
        </p:nvGrpSpPr>
        <p:grpSpPr>
          <a:xfrm>
            <a:off x="4760005" y="4315830"/>
            <a:ext cx="2448106" cy="2285809"/>
            <a:chOff x="927815" y="2467404"/>
            <a:chExt cx="4585077" cy="4281110"/>
          </a:xfrm>
        </p:grpSpPr>
        <p:sp>
          <p:nvSpPr>
            <p:cNvPr id="15" name="椭圆 14">
              <a:extLst>
                <a:ext uri="{FF2B5EF4-FFF2-40B4-BE49-F238E27FC236}">
                  <a16:creationId xmlns:a16="http://schemas.microsoft.com/office/drawing/2014/main" id="{4C186330-83C2-4FCA-A301-3FF36821657A}"/>
                </a:ext>
              </a:extLst>
            </p:cNvPr>
            <p:cNvSpPr/>
            <p:nvPr/>
          </p:nvSpPr>
          <p:spPr>
            <a:xfrm>
              <a:off x="3040488" y="2467404"/>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9</a:t>
              </a:r>
              <a:endParaRPr lang="zh-CN" altLang="en-US" sz="2000" dirty="0"/>
            </a:p>
          </p:txBody>
        </p:sp>
        <p:sp>
          <p:nvSpPr>
            <p:cNvPr id="18" name="椭圆 17">
              <a:extLst>
                <a:ext uri="{FF2B5EF4-FFF2-40B4-BE49-F238E27FC236}">
                  <a16:creationId xmlns:a16="http://schemas.microsoft.com/office/drawing/2014/main" id="{7CFDA69D-5025-4187-B16B-EB383D27E69A}"/>
                </a:ext>
              </a:extLst>
            </p:cNvPr>
            <p:cNvSpPr/>
            <p:nvPr/>
          </p:nvSpPr>
          <p:spPr>
            <a:xfrm>
              <a:off x="2556475" y="3413966"/>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12</a:t>
              </a:r>
              <a:endParaRPr lang="zh-CN" altLang="en-US" sz="2000" dirty="0"/>
            </a:p>
          </p:txBody>
        </p:sp>
        <p:cxnSp>
          <p:nvCxnSpPr>
            <p:cNvPr id="19" name="直接连接符 18">
              <a:extLst>
                <a:ext uri="{FF2B5EF4-FFF2-40B4-BE49-F238E27FC236}">
                  <a16:creationId xmlns:a16="http://schemas.microsoft.com/office/drawing/2014/main" id="{70EA78FF-8E25-48F8-972D-ED4E6BF5ACAB}"/>
                </a:ext>
              </a:extLst>
            </p:cNvPr>
            <p:cNvCxnSpPr>
              <a:cxnSpLocks/>
              <a:stCxn id="18" idx="0"/>
              <a:endCxn id="15" idx="4"/>
            </p:cNvCxnSpPr>
            <p:nvPr/>
          </p:nvCxnSpPr>
          <p:spPr>
            <a:xfrm flipV="1">
              <a:off x="2840003" y="3034460"/>
              <a:ext cx="484013"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0" name="椭圆 19">
              <a:extLst>
                <a:ext uri="{FF2B5EF4-FFF2-40B4-BE49-F238E27FC236}">
                  <a16:creationId xmlns:a16="http://schemas.microsoft.com/office/drawing/2014/main" id="{52290F42-008F-498A-9531-D224CAA4ABCF}"/>
                </a:ext>
              </a:extLst>
            </p:cNvPr>
            <p:cNvSpPr/>
            <p:nvPr/>
          </p:nvSpPr>
          <p:spPr>
            <a:xfrm>
              <a:off x="3524501" y="3406235"/>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15</a:t>
              </a:r>
              <a:endParaRPr lang="zh-CN" altLang="en-US" sz="2000" dirty="0"/>
            </a:p>
          </p:txBody>
        </p:sp>
        <p:cxnSp>
          <p:nvCxnSpPr>
            <p:cNvPr id="21" name="直接连接符 20">
              <a:extLst>
                <a:ext uri="{FF2B5EF4-FFF2-40B4-BE49-F238E27FC236}">
                  <a16:creationId xmlns:a16="http://schemas.microsoft.com/office/drawing/2014/main" id="{CC47F73B-D67E-4C30-ABAA-53C6CA6D3A49}"/>
                </a:ext>
              </a:extLst>
            </p:cNvPr>
            <p:cNvCxnSpPr>
              <a:cxnSpLocks/>
              <a:stCxn id="20" idx="0"/>
              <a:endCxn id="15" idx="4"/>
            </p:cNvCxnSpPr>
            <p:nvPr/>
          </p:nvCxnSpPr>
          <p:spPr>
            <a:xfrm flipH="1" flipV="1">
              <a:off x="3324016" y="3034460"/>
              <a:ext cx="484013"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7" name="直接连接符 26">
              <a:extLst>
                <a:ext uri="{FF2B5EF4-FFF2-40B4-BE49-F238E27FC236}">
                  <a16:creationId xmlns:a16="http://schemas.microsoft.com/office/drawing/2014/main" id="{15D8982A-0544-4D26-BEC6-A4BEBDBE91C1}"/>
                </a:ext>
              </a:extLst>
            </p:cNvPr>
            <p:cNvCxnSpPr>
              <a:cxnSpLocks/>
              <a:stCxn id="54" idx="0"/>
              <a:endCxn id="18" idx="4"/>
            </p:cNvCxnSpPr>
            <p:nvPr/>
          </p:nvCxnSpPr>
          <p:spPr>
            <a:xfrm flipV="1">
              <a:off x="2272947" y="3981022"/>
              <a:ext cx="567056"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9" name="直接连接符 28">
              <a:extLst>
                <a:ext uri="{FF2B5EF4-FFF2-40B4-BE49-F238E27FC236}">
                  <a16:creationId xmlns:a16="http://schemas.microsoft.com/office/drawing/2014/main" id="{F381AF5F-5C35-4B3E-B681-2788F86C7C87}"/>
                </a:ext>
              </a:extLst>
            </p:cNvPr>
            <p:cNvCxnSpPr>
              <a:cxnSpLocks/>
              <a:stCxn id="33" idx="0"/>
              <a:endCxn id="18" idx="4"/>
            </p:cNvCxnSpPr>
            <p:nvPr/>
          </p:nvCxnSpPr>
          <p:spPr>
            <a:xfrm flipH="1" flipV="1">
              <a:off x="2840003" y="3981022"/>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33" name="椭圆 32">
              <a:extLst>
                <a:ext uri="{FF2B5EF4-FFF2-40B4-BE49-F238E27FC236}">
                  <a16:creationId xmlns:a16="http://schemas.microsoft.com/office/drawing/2014/main" id="{A51D5147-D1FB-48FE-960F-2B6856913410}"/>
                </a:ext>
              </a:extLst>
            </p:cNvPr>
            <p:cNvSpPr/>
            <p:nvPr/>
          </p:nvSpPr>
          <p:spPr>
            <a:xfrm>
              <a:off x="3031214"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6</a:t>
              </a:r>
              <a:endParaRPr lang="zh-CN" altLang="en-US" sz="2000" dirty="0"/>
            </a:p>
          </p:txBody>
        </p:sp>
        <p:cxnSp>
          <p:nvCxnSpPr>
            <p:cNvPr id="36" name="直接连接符 35">
              <a:extLst>
                <a:ext uri="{FF2B5EF4-FFF2-40B4-BE49-F238E27FC236}">
                  <a16:creationId xmlns:a16="http://schemas.microsoft.com/office/drawing/2014/main" id="{D015ED42-FCE9-4E68-B112-BA82408106AC}"/>
                </a:ext>
              </a:extLst>
            </p:cNvPr>
            <p:cNvCxnSpPr>
              <a:cxnSpLocks/>
              <a:stCxn id="33" idx="0"/>
              <a:endCxn id="20" idx="4"/>
            </p:cNvCxnSpPr>
            <p:nvPr/>
          </p:nvCxnSpPr>
          <p:spPr>
            <a:xfrm flipV="1">
              <a:off x="3314742" y="3973291"/>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54" name="椭圆 53">
              <a:extLst>
                <a:ext uri="{FF2B5EF4-FFF2-40B4-BE49-F238E27FC236}">
                  <a16:creationId xmlns:a16="http://schemas.microsoft.com/office/drawing/2014/main" id="{8C7166F0-49FA-4755-A5A5-207C39779D43}"/>
                </a:ext>
              </a:extLst>
            </p:cNvPr>
            <p:cNvSpPr/>
            <p:nvPr/>
          </p:nvSpPr>
          <p:spPr>
            <a:xfrm>
              <a:off x="1989419"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10</a:t>
              </a:r>
              <a:endParaRPr lang="zh-CN" altLang="en-US" sz="2000" dirty="0"/>
            </a:p>
          </p:txBody>
        </p:sp>
        <p:sp>
          <p:nvSpPr>
            <p:cNvPr id="58" name="椭圆 57">
              <a:extLst>
                <a:ext uri="{FF2B5EF4-FFF2-40B4-BE49-F238E27FC236}">
                  <a16:creationId xmlns:a16="http://schemas.microsoft.com/office/drawing/2014/main" id="{18D84154-24B5-41DC-8FC5-4945679E7A66}"/>
                </a:ext>
              </a:extLst>
            </p:cNvPr>
            <p:cNvSpPr/>
            <p:nvPr/>
          </p:nvSpPr>
          <p:spPr>
            <a:xfrm>
              <a:off x="3999240"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8</a:t>
              </a:r>
              <a:endParaRPr lang="zh-CN" altLang="en-US" sz="2000" dirty="0"/>
            </a:p>
          </p:txBody>
        </p:sp>
        <p:cxnSp>
          <p:nvCxnSpPr>
            <p:cNvPr id="59" name="直接连接符 58">
              <a:extLst>
                <a:ext uri="{FF2B5EF4-FFF2-40B4-BE49-F238E27FC236}">
                  <a16:creationId xmlns:a16="http://schemas.microsoft.com/office/drawing/2014/main" id="{F505C02B-9D6E-4747-B5AE-B17678CC50BD}"/>
                </a:ext>
              </a:extLst>
            </p:cNvPr>
            <p:cNvCxnSpPr>
              <a:cxnSpLocks/>
              <a:stCxn id="58" idx="0"/>
              <a:endCxn id="20" idx="4"/>
            </p:cNvCxnSpPr>
            <p:nvPr/>
          </p:nvCxnSpPr>
          <p:spPr>
            <a:xfrm flipH="1" flipV="1">
              <a:off x="3808029" y="3973291"/>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4" name="椭圆 63">
              <a:extLst>
                <a:ext uri="{FF2B5EF4-FFF2-40B4-BE49-F238E27FC236}">
                  <a16:creationId xmlns:a16="http://schemas.microsoft.com/office/drawing/2014/main" id="{CC208D0B-D655-4B3E-8FDE-28936CC972BA}"/>
                </a:ext>
              </a:extLst>
            </p:cNvPr>
            <p:cNvSpPr/>
            <p:nvPr/>
          </p:nvSpPr>
          <p:spPr>
            <a:xfrm>
              <a:off x="1494871" y="5270993"/>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2</a:t>
              </a:r>
              <a:endParaRPr lang="zh-CN" altLang="en-US" sz="2000" dirty="0"/>
            </a:p>
          </p:txBody>
        </p:sp>
        <p:cxnSp>
          <p:nvCxnSpPr>
            <p:cNvPr id="65" name="直接连接符 64">
              <a:extLst>
                <a:ext uri="{FF2B5EF4-FFF2-40B4-BE49-F238E27FC236}">
                  <a16:creationId xmlns:a16="http://schemas.microsoft.com/office/drawing/2014/main" id="{5553C789-78C4-4B50-B837-F136FFA41B42}"/>
                </a:ext>
              </a:extLst>
            </p:cNvPr>
            <p:cNvCxnSpPr>
              <a:cxnSpLocks/>
              <a:stCxn id="64" idx="0"/>
              <a:endCxn id="54" idx="4"/>
            </p:cNvCxnSpPr>
            <p:nvPr/>
          </p:nvCxnSpPr>
          <p:spPr>
            <a:xfrm flipV="1">
              <a:off x="1778399" y="4891487"/>
              <a:ext cx="494548"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6" name="椭圆 65">
              <a:extLst>
                <a:ext uri="{FF2B5EF4-FFF2-40B4-BE49-F238E27FC236}">
                  <a16:creationId xmlns:a16="http://schemas.microsoft.com/office/drawing/2014/main" id="{70AE567B-ABA5-491C-8A6A-5FF0618A4543}"/>
                </a:ext>
              </a:extLst>
            </p:cNvPr>
            <p:cNvSpPr/>
            <p:nvPr/>
          </p:nvSpPr>
          <p:spPr>
            <a:xfrm>
              <a:off x="2462897" y="5263262"/>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18</a:t>
              </a:r>
              <a:endParaRPr lang="zh-CN" altLang="en-US" sz="2000" dirty="0"/>
            </a:p>
          </p:txBody>
        </p:sp>
        <p:cxnSp>
          <p:nvCxnSpPr>
            <p:cNvPr id="67" name="直接连接符 66">
              <a:extLst>
                <a:ext uri="{FF2B5EF4-FFF2-40B4-BE49-F238E27FC236}">
                  <a16:creationId xmlns:a16="http://schemas.microsoft.com/office/drawing/2014/main" id="{D5F4DF36-228D-492D-9386-1DBCADFC633C}"/>
                </a:ext>
              </a:extLst>
            </p:cNvPr>
            <p:cNvCxnSpPr>
              <a:cxnSpLocks/>
              <a:stCxn id="66" idx="0"/>
              <a:endCxn id="54" idx="4"/>
            </p:cNvCxnSpPr>
            <p:nvPr/>
          </p:nvCxnSpPr>
          <p:spPr>
            <a:xfrm flipH="1" flipV="1">
              <a:off x="2272947" y="4891487"/>
              <a:ext cx="473478"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DCBC2609-9E2E-4918-93D4-FE08DC79DAF7}"/>
                </a:ext>
              </a:extLst>
            </p:cNvPr>
            <p:cNvCxnSpPr>
              <a:cxnSpLocks/>
              <a:stCxn id="72" idx="0"/>
              <a:endCxn id="64" idx="4"/>
            </p:cNvCxnSpPr>
            <p:nvPr/>
          </p:nvCxnSpPr>
          <p:spPr>
            <a:xfrm flipV="1">
              <a:off x="1211343" y="5838049"/>
              <a:ext cx="567056"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9" name="直接连接符 68">
              <a:extLst>
                <a:ext uri="{FF2B5EF4-FFF2-40B4-BE49-F238E27FC236}">
                  <a16:creationId xmlns:a16="http://schemas.microsoft.com/office/drawing/2014/main" id="{0BB7C7B7-68D1-4143-BB02-E8C6542F72BF}"/>
                </a:ext>
              </a:extLst>
            </p:cNvPr>
            <p:cNvCxnSpPr>
              <a:cxnSpLocks/>
              <a:stCxn id="70" idx="0"/>
              <a:endCxn id="64" idx="4"/>
            </p:cNvCxnSpPr>
            <p:nvPr/>
          </p:nvCxnSpPr>
          <p:spPr>
            <a:xfrm flipH="1" flipV="1">
              <a:off x="1778399" y="5838049"/>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0" name="椭圆 69">
              <a:extLst>
                <a:ext uri="{FF2B5EF4-FFF2-40B4-BE49-F238E27FC236}">
                  <a16:creationId xmlns:a16="http://schemas.microsoft.com/office/drawing/2014/main" id="{9F3F4558-F1EE-466C-B701-21212254B27D}"/>
                </a:ext>
              </a:extLst>
            </p:cNvPr>
            <p:cNvSpPr/>
            <p:nvPr/>
          </p:nvSpPr>
          <p:spPr>
            <a:xfrm>
              <a:off x="1969610"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7</a:t>
              </a:r>
              <a:endParaRPr lang="zh-CN" altLang="en-US" sz="2000" dirty="0"/>
            </a:p>
          </p:txBody>
        </p:sp>
        <p:cxnSp>
          <p:nvCxnSpPr>
            <p:cNvPr id="71" name="直接连接符 70">
              <a:extLst>
                <a:ext uri="{FF2B5EF4-FFF2-40B4-BE49-F238E27FC236}">
                  <a16:creationId xmlns:a16="http://schemas.microsoft.com/office/drawing/2014/main" id="{7258A3A1-4D4E-4D58-89EC-F983DCBE0E68}"/>
                </a:ext>
              </a:extLst>
            </p:cNvPr>
            <p:cNvCxnSpPr>
              <a:cxnSpLocks/>
              <a:stCxn id="70" idx="0"/>
              <a:endCxn id="66" idx="4"/>
            </p:cNvCxnSpPr>
            <p:nvPr/>
          </p:nvCxnSpPr>
          <p:spPr>
            <a:xfrm flipV="1">
              <a:off x="2253138" y="5830318"/>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2" name="椭圆 71">
              <a:extLst>
                <a:ext uri="{FF2B5EF4-FFF2-40B4-BE49-F238E27FC236}">
                  <a16:creationId xmlns:a16="http://schemas.microsoft.com/office/drawing/2014/main" id="{205E53DB-F5F7-4F24-90D4-DED7B9C35D41}"/>
                </a:ext>
              </a:extLst>
            </p:cNvPr>
            <p:cNvSpPr/>
            <p:nvPr/>
          </p:nvSpPr>
          <p:spPr>
            <a:xfrm>
              <a:off x="927815"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19</a:t>
              </a:r>
              <a:endParaRPr lang="zh-CN" altLang="en-US" sz="2000" dirty="0"/>
            </a:p>
          </p:txBody>
        </p:sp>
        <p:sp>
          <p:nvSpPr>
            <p:cNvPr id="73" name="椭圆 72">
              <a:extLst>
                <a:ext uri="{FF2B5EF4-FFF2-40B4-BE49-F238E27FC236}">
                  <a16:creationId xmlns:a16="http://schemas.microsoft.com/office/drawing/2014/main" id="{040E63B7-1C84-4DE0-8ED1-8F4BFE576876}"/>
                </a:ext>
              </a:extLst>
            </p:cNvPr>
            <p:cNvSpPr/>
            <p:nvPr/>
          </p:nvSpPr>
          <p:spPr>
            <a:xfrm>
              <a:off x="2937636"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10</a:t>
              </a:r>
              <a:endParaRPr lang="zh-CN" altLang="en-US" sz="2000" dirty="0"/>
            </a:p>
          </p:txBody>
        </p:sp>
        <p:cxnSp>
          <p:nvCxnSpPr>
            <p:cNvPr id="74" name="直接连接符 73">
              <a:extLst>
                <a:ext uri="{FF2B5EF4-FFF2-40B4-BE49-F238E27FC236}">
                  <a16:creationId xmlns:a16="http://schemas.microsoft.com/office/drawing/2014/main" id="{09B76656-8A8D-4CF4-9FA0-1367937A4B5F}"/>
                </a:ext>
              </a:extLst>
            </p:cNvPr>
            <p:cNvCxnSpPr>
              <a:cxnSpLocks/>
              <a:stCxn id="73" idx="0"/>
              <a:endCxn id="66" idx="4"/>
            </p:cNvCxnSpPr>
            <p:nvPr/>
          </p:nvCxnSpPr>
          <p:spPr>
            <a:xfrm flipH="1" flipV="1">
              <a:off x="2746425" y="5830318"/>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9" name="椭圆 78">
              <a:extLst>
                <a:ext uri="{FF2B5EF4-FFF2-40B4-BE49-F238E27FC236}">
                  <a16:creationId xmlns:a16="http://schemas.microsoft.com/office/drawing/2014/main" id="{0942E7D6-D315-45EE-92BB-24DF395D9D1F}"/>
                </a:ext>
              </a:extLst>
            </p:cNvPr>
            <p:cNvSpPr/>
            <p:nvPr/>
          </p:nvSpPr>
          <p:spPr>
            <a:xfrm>
              <a:off x="3503071" y="5270993"/>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9</a:t>
              </a:r>
              <a:endParaRPr lang="zh-CN" altLang="en-US" sz="2000" dirty="0"/>
            </a:p>
          </p:txBody>
        </p:sp>
        <p:cxnSp>
          <p:nvCxnSpPr>
            <p:cNvPr id="80" name="直接连接符 79">
              <a:extLst>
                <a:ext uri="{FF2B5EF4-FFF2-40B4-BE49-F238E27FC236}">
                  <a16:creationId xmlns:a16="http://schemas.microsoft.com/office/drawing/2014/main" id="{3936B471-5680-4958-9E23-02DBC5DF3817}"/>
                </a:ext>
              </a:extLst>
            </p:cNvPr>
            <p:cNvCxnSpPr>
              <a:cxnSpLocks/>
              <a:stCxn id="79" idx="0"/>
              <a:endCxn id="58" idx="4"/>
            </p:cNvCxnSpPr>
            <p:nvPr/>
          </p:nvCxnSpPr>
          <p:spPr>
            <a:xfrm flipV="1">
              <a:off x="3786599" y="4891487"/>
              <a:ext cx="496169"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1" name="椭圆 80">
              <a:extLst>
                <a:ext uri="{FF2B5EF4-FFF2-40B4-BE49-F238E27FC236}">
                  <a16:creationId xmlns:a16="http://schemas.microsoft.com/office/drawing/2014/main" id="{F0294E4C-B429-4523-8A05-438A35BBDCE3}"/>
                </a:ext>
              </a:extLst>
            </p:cNvPr>
            <p:cNvSpPr/>
            <p:nvPr/>
          </p:nvSpPr>
          <p:spPr>
            <a:xfrm>
              <a:off x="4471097" y="5263262"/>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5</a:t>
              </a:r>
              <a:endParaRPr lang="zh-CN" altLang="en-US" sz="2000" dirty="0"/>
            </a:p>
          </p:txBody>
        </p:sp>
        <p:cxnSp>
          <p:nvCxnSpPr>
            <p:cNvPr id="82" name="直接连接符 81">
              <a:extLst>
                <a:ext uri="{FF2B5EF4-FFF2-40B4-BE49-F238E27FC236}">
                  <a16:creationId xmlns:a16="http://schemas.microsoft.com/office/drawing/2014/main" id="{8AE57AFF-D05E-46D1-A05D-09EB949A3DA3}"/>
                </a:ext>
              </a:extLst>
            </p:cNvPr>
            <p:cNvCxnSpPr>
              <a:cxnSpLocks/>
              <a:stCxn id="81" idx="0"/>
              <a:endCxn id="58" idx="4"/>
            </p:cNvCxnSpPr>
            <p:nvPr/>
          </p:nvCxnSpPr>
          <p:spPr>
            <a:xfrm flipH="1" flipV="1">
              <a:off x="4282768" y="4891487"/>
              <a:ext cx="471857"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3" name="直接连接符 82">
              <a:extLst>
                <a:ext uri="{FF2B5EF4-FFF2-40B4-BE49-F238E27FC236}">
                  <a16:creationId xmlns:a16="http://schemas.microsoft.com/office/drawing/2014/main" id="{8BF60A00-AD56-4680-9B57-3F6EF7B092F0}"/>
                </a:ext>
              </a:extLst>
            </p:cNvPr>
            <p:cNvCxnSpPr>
              <a:cxnSpLocks/>
              <a:stCxn id="73" idx="0"/>
              <a:endCxn id="79" idx="4"/>
            </p:cNvCxnSpPr>
            <p:nvPr/>
          </p:nvCxnSpPr>
          <p:spPr>
            <a:xfrm flipV="1">
              <a:off x="3221164" y="5838049"/>
              <a:ext cx="565435"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4" name="直接连接符 83">
              <a:extLst>
                <a:ext uri="{FF2B5EF4-FFF2-40B4-BE49-F238E27FC236}">
                  <a16:creationId xmlns:a16="http://schemas.microsoft.com/office/drawing/2014/main" id="{3F32BC94-D564-48DD-BBEC-5E01EC07CE80}"/>
                </a:ext>
              </a:extLst>
            </p:cNvPr>
            <p:cNvCxnSpPr>
              <a:cxnSpLocks/>
              <a:stCxn id="85" idx="0"/>
              <a:endCxn id="79" idx="4"/>
            </p:cNvCxnSpPr>
            <p:nvPr/>
          </p:nvCxnSpPr>
          <p:spPr>
            <a:xfrm flipH="1" flipV="1">
              <a:off x="3786599" y="5838049"/>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5" name="椭圆 84">
              <a:extLst>
                <a:ext uri="{FF2B5EF4-FFF2-40B4-BE49-F238E27FC236}">
                  <a16:creationId xmlns:a16="http://schemas.microsoft.com/office/drawing/2014/main" id="{517A6893-A434-4070-A8B6-6D24709B6D25}"/>
                </a:ext>
              </a:extLst>
            </p:cNvPr>
            <p:cNvSpPr/>
            <p:nvPr/>
          </p:nvSpPr>
          <p:spPr>
            <a:xfrm>
              <a:off x="3977810"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4</a:t>
              </a:r>
              <a:endParaRPr lang="zh-CN" altLang="en-US" sz="2000" dirty="0"/>
            </a:p>
          </p:txBody>
        </p:sp>
        <p:cxnSp>
          <p:nvCxnSpPr>
            <p:cNvPr id="86" name="直接连接符 85">
              <a:extLst>
                <a:ext uri="{FF2B5EF4-FFF2-40B4-BE49-F238E27FC236}">
                  <a16:creationId xmlns:a16="http://schemas.microsoft.com/office/drawing/2014/main" id="{6E22E6AA-2245-40B5-8EF0-6B5133932EB0}"/>
                </a:ext>
              </a:extLst>
            </p:cNvPr>
            <p:cNvCxnSpPr>
              <a:cxnSpLocks/>
              <a:stCxn id="85" idx="0"/>
              <a:endCxn id="81" idx="4"/>
            </p:cNvCxnSpPr>
            <p:nvPr/>
          </p:nvCxnSpPr>
          <p:spPr>
            <a:xfrm flipV="1">
              <a:off x="4261338" y="5830318"/>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8" name="椭圆 87">
              <a:extLst>
                <a:ext uri="{FF2B5EF4-FFF2-40B4-BE49-F238E27FC236}">
                  <a16:creationId xmlns:a16="http://schemas.microsoft.com/office/drawing/2014/main" id="{74D58180-E5C3-47A3-8501-AF85CED9ED36}"/>
                </a:ext>
              </a:extLst>
            </p:cNvPr>
            <p:cNvSpPr/>
            <p:nvPr/>
          </p:nvSpPr>
          <p:spPr>
            <a:xfrm>
              <a:off x="4945836"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16</a:t>
              </a:r>
              <a:endParaRPr lang="zh-CN" altLang="en-US" sz="2000" dirty="0"/>
            </a:p>
          </p:txBody>
        </p:sp>
        <p:cxnSp>
          <p:nvCxnSpPr>
            <p:cNvPr id="89" name="直接连接符 88">
              <a:extLst>
                <a:ext uri="{FF2B5EF4-FFF2-40B4-BE49-F238E27FC236}">
                  <a16:creationId xmlns:a16="http://schemas.microsoft.com/office/drawing/2014/main" id="{2D778262-603C-4A96-B177-55D7F6EF963F}"/>
                </a:ext>
              </a:extLst>
            </p:cNvPr>
            <p:cNvCxnSpPr>
              <a:cxnSpLocks/>
              <a:stCxn id="88" idx="0"/>
              <a:endCxn id="81" idx="4"/>
            </p:cNvCxnSpPr>
            <p:nvPr/>
          </p:nvCxnSpPr>
          <p:spPr>
            <a:xfrm flipH="1" flipV="1">
              <a:off x="4754625" y="5830318"/>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3" name="直接连接符 92">
              <a:extLst>
                <a:ext uri="{FF2B5EF4-FFF2-40B4-BE49-F238E27FC236}">
                  <a16:creationId xmlns:a16="http://schemas.microsoft.com/office/drawing/2014/main" id="{03C122F7-58DF-4596-B049-CC153974E010}"/>
                </a:ext>
              </a:extLst>
            </p:cNvPr>
            <p:cNvCxnSpPr>
              <a:cxnSpLocks/>
              <a:stCxn id="66" idx="0"/>
              <a:endCxn id="33" idx="4"/>
            </p:cNvCxnSpPr>
            <p:nvPr/>
          </p:nvCxnSpPr>
          <p:spPr>
            <a:xfrm flipV="1">
              <a:off x="2746425" y="4891487"/>
              <a:ext cx="568317"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6" name="直接连接符 95">
              <a:extLst>
                <a:ext uri="{FF2B5EF4-FFF2-40B4-BE49-F238E27FC236}">
                  <a16:creationId xmlns:a16="http://schemas.microsoft.com/office/drawing/2014/main" id="{54A12491-BE4E-44FF-ACF6-0B9BDFB5AC79}"/>
                </a:ext>
              </a:extLst>
            </p:cNvPr>
            <p:cNvCxnSpPr>
              <a:cxnSpLocks/>
              <a:stCxn id="79" idx="0"/>
              <a:endCxn id="33" idx="4"/>
            </p:cNvCxnSpPr>
            <p:nvPr/>
          </p:nvCxnSpPr>
          <p:spPr>
            <a:xfrm flipH="1" flipV="1">
              <a:off x="3314742" y="4891487"/>
              <a:ext cx="471857" cy="379506"/>
            </a:xfrm>
            <a:prstGeom prst="line">
              <a:avLst/>
            </a:prstGeom>
            <a:ln w="38100"/>
          </p:spPr>
          <p:style>
            <a:lnRef idx="1">
              <a:schemeClr val="accent4"/>
            </a:lnRef>
            <a:fillRef idx="0">
              <a:schemeClr val="accent4"/>
            </a:fillRef>
            <a:effectRef idx="0">
              <a:schemeClr val="accent4"/>
            </a:effectRef>
            <a:fontRef idx="minor">
              <a:schemeClr val="tx1"/>
            </a:fontRef>
          </p:style>
        </p:cxnSp>
      </p:grpSp>
      <p:sp>
        <p:nvSpPr>
          <p:cNvPr id="42" name="矩形 41">
            <a:extLst>
              <a:ext uri="{FF2B5EF4-FFF2-40B4-BE49-F238E27FC236}">
                <a16:creationId xmlns:a16="http://schemas.microsoft.com/office/drawing/2014/main" id="{23871283-E5E0-4C34-A5AA-F2566FB2C898}"/>
              </a:ext>
            </a:extLst>
          </p:cNvPr>
          <p:cNvSpPr/>
          <p:nvPr/>
        </p:nvSpPr>
        <p:spPr>
          <a:xfrm>
            <a:off x="475723" y="1234452"/>
            <a:ext cx="11016670" cy="1569660"/>
          </a:xfrm>
          <a:prstGeom prst="rect">
            <a:avLst/>
          </a:prstGeom>
        </p:spPr>
        <p:txBody>
          <a:bodyPr wrap="square">
            <a:spAutoFit/>
          </a:bodyPr>
          <a:lstStyle/>
          <a:p>
            <a:r>
              <a:rPr lang="zh-CN" altLang="en-US" sz="3200" dirty="0">
                <a:solidFill>
                  <a:schemeClr val="bg1"/>
                </a:solidFill>
              </a:rPr>
              <a:t>从最顶端的结点开始，我们想在</a:t>
            </a:r>
            <a:r>
              <a:rPr lang="en-US" altLang="zh-CN" sz="3200" dirty="0">
                <a:solidFill>
                  <a:schemeClr val="bg1"/>
                </a:solidFill>
              </a:rPr>
              <a:t>12</a:t>
            </a:r>
            <a:r>
              <a:rPr lang="zh-CN" altLang="en-US" sz="3200" dirty="0">
                <a:solidFill>
                  <a:schemeClr val="bg1"/>
                </a:solidFill>
              </a:rPr>
              <a:t>结点和</a:t>
            </a:r>
            <a:r>
              <a:rPr lang="en-US" altLang="zh-CN" sz="3200" dirty="0">
                <a:solidFill>
                  <a:schemeClr val="bg1"/>
                </a:solidFill>
              </a:rPr>
              <a:t>15</a:t>
            </a:r>
            <a:r>
              <a:rPr lang="zh-CN" altLang="en-US" sz="3200" dirty="0">
                <a:solidFill>
                  <a:schemeClr val="bg1"/>
                </a:solidFill>
              </a:rPr>
              <a:t>结点之间选择一个，是的从这个结点向左下或右下走到相邻的结点，经过的结点的数字之和最大。</a:t>
            </a:r>
            <a:endParaRPr lang="en-US" altLang="zh-CN" sz="3200" dirty="0">
              <a:solidFill>
                <a:schemeClr val="bg1"/>
              </a:solidFill>
            </a:endParaRPr>
          </a:p>
        </p:txBody>
      </p:sp>
    </p:spTree>
    <p:extLst>
      <p:ext uri="{BB962C8B-B14F-4D97-AF65-F5344CB8AC3E}">
        <p14:creationId xmlns:p14="http://schemas.microsoft.com/office/powerpoint/2010/main" val="17847414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anim calcmode="lin" valueType="num">
                                      <p:cBhvr>
                                        <p:cTn id="12" dur="500" fill="hold"/>
                                        <p:tgtEl>
                                          <p:spTgt spid="42"/>
                                        </p:tgtEl>
                                        <p:attrNameLst>
                                          <p:attrName>ppt_x</p:attrName>
                                        </p:attrNameLst>
                                      </p:cBhvr>
                                      <p:tavLst>
                                        <p:tav tm="0">
                                          <p:val>
                                            <p:strVal val="#ppt_x"/>
                                          </p:val>
                                        </p:tav>
                                        <p:tav tm="100000">
                                          <p:val>
                                            <p:strVal val="#ppt_x"/>
                                          </p:val>
                                        </p:tav>
                                      </p:tavLst>
                                    </p:anim>
                                    <p:anim calcmode="lin" valueType="num">
                                      <p:cBhvr>
                                        <p:cTn id="13" dur="5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02"/>
                                        </p:tgtEl>
                                        <p:attrNameLst>
                                          <p:attrName>style.visibility</p:attrName>
                                        </p:attrNameLst>
                                      </p:cBhvr>
                                      <p:to>
                                        <p:strVal val="visible"/>
                                      </p:to>
                                    </p:set>
                                    <p:anim calcmode="lin" valueType="num">
                                      <p:cBhvr>
                                        <p:cTn id="23" dur="500" fill="hold"/>
                                        <p:tgtEl>
                                          <p:spTgt spid="102"/>
                                        </p:tgtEl>
                                        <p:attrNameLst>
                                          <p:attrName>ppt_w</p:attrName>
                                        </p:attrNameLst>
                                      </p:cBhvr>
                                      <p:tavLst>
                                        <p:tav tm="0">
                                          <p:val>
                                            <p:fltVal val="0"/>
                                          </p:val>
                                        </p:tav>
                                        <p:tav tm="100000">
                                          <p:val>
                                            <p:strVal val="#ppt_w"/>
                                          </p:val>
                                        </p:tav>
                                      </p:tavLst>
                                    </p:anim>
                                    <p:anim calcmode="lin" valueType="num">
                                      <p:cBhvr>
                                        <p:cTn id="24" dur="500" fill="hold"/>
                                        <p:tgtEl>
                                          <p:spTgt spid="102"/>
                                        </p:tgtEl>
                                        <p:attrNameLst>
                                          <p:attrName>ppt_h</p:attrName>
                                        </p:attrNameLst>
                                      </p:cBhvr>
                                      <p:tavLst>
                                        <p:tav tm="0">
                                          <p:val>
                                            <p:fltVal val="0"/>
                                          </p:val>
                                        </p:tav>
                                        <p:tav tm="100000">
                                          <p:val>
                                            <p:strVal val="#ppt_h"/>
                                          </p:val>
                                        </p:tav>
                                      </p:tavLst>
                                    </p:anim>
                                    <p:animEffect transition="in" filter="fade">
                                      <p:cBhvr>
                                        <p:cTn id="2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89530" y="336101"/>
            <a:ext cx="244810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数塔问题</a:t>
            </a: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grpSp>
        <p:nvGrpSpPr>
          <p:cNvPr id="102" name="组合 101">
            <a:extLst>
              <a:ext uri="{FF2B5EF4-FFF2-40B4-BE49-F238E27FC236}">
                <a16:creationId xmlns:a16="http://schemas.microsoft.com/office/drawing/2014/main" id="{046F5E80-CE1B-412B-8149-521F512B61B6}"/>
              </a:ext>
            </a:extLst>
          </p:cNvPr>
          <p:cNvGrpSpPr/>
          <p:nvPr/>
        </p:nvGrpSpPr>
        <p:grpSpPr>
          <a:xfrm>
            <a:off x="5681290" y="4328339"/>
            <a:ext cx="2448106" cy="2285809"/>
            <a:chOff x="927815" y="2467404"/>
            <a:chExt cx="4585077" cy="4281110"/>
          </a:xfrm>
        </p:grpSpPr>
        <p:sp>
          <p:nvSpPr>
            <p:cNvPr id="15" name="椭圆 14">
              <a:extLst>
                <a:ext uri="{FF2B5EF4-FFF2-40B4-BE49-F238E27FC236}">
                  <a16:creationId xmlns:a16="http://schemas.microsoft.com/office/drawing/2014/main" id="{4C186330-83C2-4FCA-A301-3FF36821657A}"/>
                </a:ext>
              </a:extLst>
            </p:cNvPr>
            <p:cNvSpPr/>
            <p:nvPr/>
          </p:nvSpPr>
          <p:spPr>
            <a:xfrm>
              <a:off x="3040488" y="2467404"/>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9</a:t>
              </a:r>
              <a:endParaRPr lang="zh-CN" altLang="en-US" sz="2000" dirty="0"/>
            </a:p>
          </p:txBody>
        </p:sp>
        <p:sp>
          <p:nvSpPr>
            <p:cNvPr id="18" name="椭圆 17">
              <a:extLst>
                <a:ext uri="{FF2B5EF4-FFF2-40B4-BE49-F238E27FC236}">
                  <a16:creationId xmlns:a16="http://schemas.microsoft.com/office/drawing/2014/main" id="{7CFDA69D-5025-4187-B16B-EB383D27E69A}"/>
                </a:ext>
              </a:extLst>
            </p:cNvPr>
            <p:cNvSpPr/>
            <p:nvPr/>
          </p:nvSpPr>
          <p:spPr>
            <a:xfrm>
              <a:off x="2556475" y="3413966"/>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12</a:t>
              </a:r>
              <a:endParaRPr lang="zh-CN" altLang="en-US" sz="2000" dirty="0"/>
            </a:p>
          </p:txBody>
        </p:sp>
        <p:cxnSp>
          <p:nvCxnSpPr>
            <p:cNvPr id="19" name="直接连接符 18">
              <a:extLst>
                <a:ext uri="{FF2B5EF4-FFF2-40B4-BE49-F238E27FC236}">
                  <a16:creationId xmlns:a16="http://schemas.microsoft.com/office/drawing/2014/main" id="{70EA78FF-8E25-48F8-972D-ED4E6BF5ACAB}"/>
                </a:ext>
              </a:extLst>
            </p:cNvPr>
            <p:cNvCxnSpPr>
              <a:cxnSpLocks/>
              <a:stCxn id="18" idx="0"/>
              <a:endCxn id="15" idx="4"/>
            </p:cNvCxnSpPr>
            <p:nvPr/>
          </p:nvCxnSpPr>
          <p:spPr>
            <a:xfrm flipV="1">
              <a:off x="2840003" y="3034460"/>
              <a:ext cx="484013"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0" name="椭圆 19">
              <a:extLst>
                <a:ext uri="{FF2B5EF4-FFF2-40B4-BE49-F238E27FC236}">
                  <a16:creationId xmlns:a16="http://schemas.microsoft.com/office/drawing/2014/main" id="{52290F42-008F-498A-9531-D224CAA4ABCF}"/>
                </a:ext>
              </a:extLst>
            </p:cNvPr>
            <p:cNvSpPr/>
            <p:nvPr/>
          </p:nvSpPr>
          <p:spPr>
            <a:xfrm>
              <a:off x="3524501" y="3406235"/>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15</a:t>
              </a:r>
              <a:endParaRPr lang="zh-CN" altLang="en-US" sz="2000" dirty="0"/>
            </a:p>
          </p:txBody>
        </p:sp>
        <p:cxnSp>
          <p:nvCxnSpPr>
            <p:cNvPr id="21" name="直接连接符 20">
              <a:extLst>
                <a:ext uri="{FF2B5EF4-FFF2-40B4-BE49-F238E27FC236}">
                  <a16:creationId xmlns:a16="http://schemas.microsoft.com/office/drawing/2014/main" id="{CC47F73B-D67E-4C30-ABAA-53C6CA6D3A49}"/>
                </a:ext>
              </a:extLst>
            </p:cNvPr>
            <p:cNvCxnSpPr>
              <a:cxnSpLocks/>
              <a:stCxn id="20" idx="0"/>
              <a:endCxn id="15" idx="4"/>
            </p:cNvCxnSpPr>
            <p:nvPr/>
          </p:nvCxnSpPr>
          <p:spPr>
            <a:xfrm flipH="1" flipV="1">
              <a:off x="3324016" y="3034460"/>
              <a:ext cx="484013"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7" name="直接连接符 26">
              <a:extLst>
                <a:ext uri="{FF2B5EF4-FFF2-40B4-BE49-F238E27FC236}">
                  <a16:creationId xmlns:a16="http://schemas.microsoft.com/office/drawing/2014/main" id="{15D8982A-0544-4D26-BEC6-A4BEBDBE91C1}"/>
                </a:ext>
              </a:extLst>
            </p:cNvPr>
            <p:cNvCxnSpPr>
              <a:cxnSpLocks/>
              <a:stCxn id="54" idx="0"/>
              <a:endCxn id="18" idx="4"/>
            </p:cNvCxnSpPr>
            <p:nvPr/>
          </p:nvCxnSpPr>
          <p:spPr>
            <a:xfrm flipV="1">
              <a:off x="2272947" y="3981022"/>
              <a:ext cx="567056"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9" name="直接连接符 28">
              <a:extLst>
                <a:ext uri="{FF2B5EF4-FFF2-40B4-BE49-F238E27FC236}">
                  <a16:creationId xmlns:a16="http://schemas.microsoft.com/office/drawing/2014/main" id="{F381AF5F-5C35-4B3E-B681-2788F86C7C87}"/>
                </a:ext>
              </a:extLst>
            </p:cNvPr>
            <p:cNvCxnSpPr>
              <a:cxnSpLocks/>
              <a:stCxn id="33" idx="0"/>
              <a:endCxn id="18" idx="4"/>
            </p:cNvCxnSpPr>
            <p:nvPr/>
          </p:nvCxnSpPr>
          <p:spPr>
            <a:xfrm flipH="1" flipV="1">
              <a:off x="2840003" y="3981022"/>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33" name="椭圆 32">
              <a:extLst>
                <a:ext uri="{FF2B5EF4-FFF2-40B4-BE49-F238E27FC236}">
                  <a16:creationId xmlns:a16="http://schemas.microsoft.com/office/drawing/2014/main" id="{A51D5147-D1FB-48FE-960F-2B6856913410}"/>
                </a:ext>
              </a:extLst>
            </p:cNvPr>
            <p:cNvSpPr/>
            <p:nvPr/>
          </p:nvSpPr>
          <p:spPr>
            <a:xfrm>
              <a:off x="3031214"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6</a:t>
              </a:r>
              <a:endParaRPr lang="zh-CN" altLang="en-US" sz="2000" dirty="0"/>
            </a:p>
          </p:txBody>
        </p:sp>
        <p:cxnSp>
          <p:nvCxnSpPr>
            <p:cNvPr id="36" name="直接连接符 35">
              <a:extLst>
                <a:ext uri="{FF2B5EF4-FFF2-40B4-BE49-F238E27FC236}">
                  <a16:creationId xmlns:a16="http://schemas.microsoft.com/office/drawing/2014/main" id="{D015ED42-FCE9-4E68-B112-BA82408106AC}"/>
                </a:ext>
              </a:extLst>
            </p:cNvPr>
            <p:cNvCxnSpPr>
              <a:cxnSpLocks/>
              <a:stCxn id="33" idx="0"/>
              <a:endCxn id="20" idx="4"/>
            </p:cNvCxnSpPr>
            <p:nvPr/>
          </p:nvCxnSpPr>
          <p:spPr>
            <a:xfrm flipV="1">
              <a:off x="3314742" y="3973291"/>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54" name="椭圆 53">
              <a:extLst>
                <a:ext uri="{FF2B5EF4-FFF2-40B4-BE49-F238E27FC236}">
                  <a16:creationId xmlns:a16="http://schemas.microsoft.com/office/drawing/2014/main" id="{8C7166F0-49FA-4755-A5A5-207C39779D43}"/>
                </a:ext>
              </a:extLst>
            </p:cNvPr>
            <p:cNvSpPr/>
            <p:nvPr/>
          </p:nvSpPr>
          <p:spPr>
            <a:xfrm>
              <a:off x="1989419"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10</a:t>
              </a:r>
              <a:endParaRPr lang="zh-CN" altLang="en-US" sz="2000" dirty="0"/>
            </a:p>
          </p:txBody>
        </p:sp>
        <p:sp>
          <p:nvSpPr>
            <p:cNvPr id="58" name="椭圆 57">
              <a:extLst>
                <a:ext uri="{FF2B5EF4-FFF2-40B4-BE49-F238E27FC236}">
                  <a16:creationId xmlns:a16="http://schemas.microsoft.com/office/drawing/2014/main" id="{18D84154-24B5-41DC-8FC5-4945679E7A66}"/>
                </a:ext>
              </a:extLst>
            </p:cNvPr>
            <p:cNvSpPr/>
            <p:nvPr/>
          </p:nvSpPr>
          <p:spPr>
            <a:xfrm>
              <a:off x="3999240" y="4324431"/>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8</a:t>
              </a:r>
              <a:endParaRPr lang="zh-CN" altLang="en-US" sz="2000" dirty="0"/>
            </a:p>
          </p:txBody>
        </p:sp>
        <p:cxnSp>
          <p:nvCxnSpPr>
            <p:cNvPr id="59" name="直接连接符 58">
              <a:extLst>
                <a:ext uri="{FF2B5EF4-FFF2-40B4-BE49-F238E27FC236}">
                  <a16:creationId xmlns:a16="http://schemas.microsoft.com/office/drawing/2014/main" id="{F505C02B-9D6E-4747-B5AE-B17678CC50BD}"/>
                </a:ext>
              </a:extLst>
            </p:cNvPr>
            <p:cNvCxnSpPr>
              <a:cxnSpLocks/>
              <a:stCxn id="58" idx="0"/>
              <a:endCxn id="20" idx="4"/>
            </p:cNvCxnSpPr>
            <p:nvPr/>
          </p:nvCxnSpPr>
          <p:spPr>
            <a:xfrm flipH="1" flipV="1">
              <a:off x="3808029" y="3973291"/>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4" name="椭圆 63">
              <a:extLst>
                <a:ext uri="{FF2B5EF4-FFF2-40B4-BE49-F238E27FC236}">
                  <a16:creationId xmlns:a16="http://schemas.microsoft.com/office/drawing/2014/main" id="{CC208D0B-D655-4B3E-8FDE-28936CC972BA}"/>
                </a:ext>
              </a:extLst>
            </p:cNvPr>
            <p:cNvSpPr/>
            <p:nvPr/>
          </p:nvSpPr>
          <p:spPr>
            <a:xfrm>
              <a:off x="1494871" y="5270993"/>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2</a:t>
              </a:r>
              <a:endParaRPr lang="zh-CN" altLang="en-US" sz="2000" dirty="0"/>
            </a:p>
          </p:txBody>
        </p:sp>
        <p:cxnSp>
          <p:nvCxnSpPr>
            <p:cNvPr id="65" name="直接连接符 64">
              <a:extLst>
                <a:ext uri="{FF2B5EF4-FFF2-40B4-BE49-F238E27FC236}">
                  <a16:creationId xmlns:a16="http://schemas.microsoft.com/office/drawing/2014/main" id="{5553C789-78C4-4B50-B837-F136FFA41B42}"/>
                </a:ext>
              </a:extLst>
            </p:cNvPr>
            <p:cNvCxnSpPr>
              <a:cxnSpLocks/>
              <a:stCxn id="64" idx="0"/>
              <a:endCxn id="54" idx="4"/>
            </p:cNvCxnSpPr>
            <p:nvPr/>
          </p:nvCxnSpPr>
          <p:spPr>
            <a:xfrm flipV="1">
              <a:off x="1778399" y="4891487"/>
              <a:ext cx="494548"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6" name="椭圆 65">
              <a:extLst>
                <a:ext uri="{FF2B5EF4-FFF2-40B4-BE49-F238E27FC236}">
                  <a16:creationId xmlns:a16="http://schemas.microsoft.com/office/drawing/2014/main" id="{70AE567B-ABA5-491C-8A6A-5FF0618A4543}"/>
                </a:ext>
              </a:extLst>
            </p:cNvPr>
            <p:cNvSpPr/>
            <p:nvPr/>
          </p:nvSpPr>
          <p:spPr>
            <a:xfrm>
              <a:off x="2462897" y="5263262"/>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18</a:t>
              </a:r>
              <a:endParaRPr lang="zh-CN" altLang="en-US" sz="2000" dirty="0"/>
            </a:p>
          </p:txBody>
        </p:sp>
        <p:cxnSp>
          <p:nvCxnSpPr>
            <p:cNvPr id="67" name="直接连接符 66">
              <a:extLst>
                <a:ext uri="{FF2B5EF4-FFF2-40B4-BE49-F238E27FC236}">
                  <a16:creationId xmlns:a16="http://schemas.microsoft.com/office/drawing/2014/main" id="{D5F4DF36-228D-492D-9386-1DBCADFC633C}"/>
                </a:ext>
              </a:extLst>
            </p:cNvPr>
            <p:cNvCxnSpPr>
              <a:cxnSpLocks/>
              <a:stCxn id="66" idx="0"/>
              <a:endCxn id="54" idx="4"/>
            </p:cNvCxnSpPr>
            <p:nvPr/>
          </p:nvCxnSpPr>
          <p:spPr>
            <a:xfrm flipH="1" flipV="1">
              <a:off x="2272947" y="4891487"/>
              <a:ext cx="473478"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DCBC2609-9E2E-4918-93D4-FE08DC79DAF7}"/>
                </a:ext>
              </a:extLst>
            </p:cNvPr>
            <p:cNvCxnSpPr>
              <a:cxnSpLocks/>
              <a:stCxn id="72" idx="0"/>
              <a:endCxn id="64" idx="4"/>
            </p:cNvCxnSpPr>
            <p:nvPr/>
          </p:nvCxnSpPr>
          <p:spPr>
            <a:xfrm flipV="1">
              <a:off x="1211343" y="5838049"/>
              <a:ext cx="567056"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9" name="直接连接符 68">
              <a:extLst>
                <a:ext uri="{FF2B5EF4-FFF2-40B4-BE49-F238E27FC236}">
                  <a16:creationId xmlns:a16="http://schemas.microsoft.com/office/drawing/2014/main" id="{0BB7C7B7-68D1-4143-BB02-E8C6542F72BF}"/>
                </a:ext>
              </a:extLst>
            </p:cNvPr>
            <p:cNvCxnSpPr>
              <a:cxnSpLocks/>
              <a:stCxn id="70" idx="0"/>
              <a:endCxn id="64" idx="4"/>
            </p:cNvCxnSpPr>
            <p:nvPr/>
          </p:nvCxnSpPr>
          <p:spPr>
            <a:xfrm flipH="1" flipV="1">
              <a:off x="1778399" y="5838049"/>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0" name="椭圆 69">
              <a:extLst>
                <a:ext uri="{FF2B5EF4-FFF2-40B4-BE49-F238E27FC236}">
                  <a16:creationId xmlns:a16="http://schemas.microsoft.com/office/drawing/2014/main" id="{9F3F4558-F1EE-466C-B701-21212254B27D}"/>
                </a:ext>
              </a:extLst>
            </p:cNvPr>
            <p:cNvSpPr/>
            <p:nvPr/>
          </p:nvSpPr>
          <p:spPr>
            <a:xfrm>
              <a:off x="1969610"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7</a:t>
              </a:r>
              <a:endParaRPr lang="zh-CN" altLang="en-US" sz="2000" dirty="0"/>
            </a:p>
          </p:txBody>
        </p:sp>
        <p:cxnSp>
          <p:nvCxnSpPr>
            <p:cNvPr id="71" name="直接连接符 70">
              <a:extLst>
                <a:ext uri="{FF2B5EF4-FFF2-40B4-BE49-F238E27FC236}">
                  <a16:creationId xmlns:a16="http://schemas.microsoft.com/office/drawing/2014/main" id="{7258A3A1-4D4E-4D58-89EC-F983DCBE0E68}"/>
                </a:ext>
              </a:extLst>
            </p:cNvPr>
            <p:cNvCxnSpPr>
              <a:cxnSpLocks/>
              <a:stCxn id="70" idx="0"/>
              <a:endCxn id="66" idx="4"/>
            </p:cNvCxnSpPr>
            <p:nvPr/>
          </p:nvCxnSpPr>
          <p:spPr>
            <a:xfrm flipV="1">
              <a:off x="2253138" y="5830318"/>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2" name="椭圆 71">
              <a:extLst>
                <a:ext uri="{FF2B5EF4-FFF2-40B4-BE49-F238E27FC236}">
                  <a16:creationId xmlns:a16="http://schemas.microsoft.com/office/drawing/2014/main" id="{205E53DB-F5F7-4F24-90D4-DED7B9C35D41}"/>
                </a:ext>
              </a:extLst>
            </p:cNvPr>
            <p:cNvSpPr/>
            <p:nvPr/>
          </p:nvSpPr>
          <p:spPr>
            <a:xfrm>
              <a:off x="927815"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19</a:t>
              </a:r>
              <a:endParaRPr lang="zh-CN" altLang="en-US" sz="2000" dirty="0"/>
            </a:p>
          </p:txBody>
        </p:sp>
        <p:sp>
          <p:nvSpPr>
            <p:cNvPr id="73" name="椭圆 72">
              <a:extLst>
                <a:ext uri="{FF2B5EF4-FFF2-40B4-BE49-F238E27FC236}">
                  <a16:creationId xmlns:a16="http://schemas.microsoft.com/office/drawing/2014/main" id="{040E63B7-1C84-4DE0-8ED1-8F4BFE576876}"/>
                </a:ext>
              </a:extLst>
            </p:cNvPr>
            <p:cNvSpPr/>
            <p:nvPr/>
          </p:nvSpPr>
          <p:spPr>
            <a:xfrm>
              <a:off x="2937636"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10</a:t>
              </a:r>
              <a:endParaRPr lang="zh-CN" altLang="en-US" sz="2000" dirty="0"/>
            </a:p>
          </p:txBody>
        </p:sp>
        <p:cxnSp>
          <p:nvCxnSpPr>
            <p:cNvPr id="74" name="直接连接符 73">
              <a:extLst>
                <a:ext uri="{FF2B5EF4-FFF2-40B4-BE49-F238E27FC236}">
                  <a16:creationId xmlns:a16="http://schemas.microsoft.com/office/drawing/2014/main" id="{09B76656-8A8D-4CF4-9FA0-1367937A4B5F}"/>
                </a:ext>
              </a:extLst>
            </p:cNvPr>
            <p:cNvCxnSpPr>
              <a:cxnSpLocks/>
              <a:stCxn id="73" idx="0"/>
              <a:endCxn id="66" idx="4"/>
            </p:cNvCxnSpPr>
            <p:nvPr/>
          </p:nvCxnSpPr>
          <p:spPr>
            <a:xfrm flipH="1" flipV="1">
              <a:off x="2746425" y="5830318"/>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9" name="椭圆 78">
              <a:extLst>
                <a:ext uri="{FF2B5EF4-FFF2-40B4-BE49-F238E27FC236}">
                  <a16:creationId xmlns:a16="http://schemas.microsoft.com/office/drawing/2014/main" id="{0942E7D6-D315-45EE-92BB-24DF395D9D1F}"/>
                </a:ext>
              </a:extLst>
            </p:cNvPr>
            <p:cNvSpPr/>
            <p:nvPr/>
          </p:nvSpPr>
          <p:spPr>
            <a:xfrm>
              <a:off x="3503071" y="5270993"/>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9</a:t>
              </a:r>
              <a:endParaRPr lang="zh-CN" altLang="en-US" sz="2000" dirty="0"/>
            </a:p>
          </p:txBody>
        </p:sp>
        <p:cxnSp>
          <p:nvCxnSpPr>
            <p:cNvPr id="80" name="直接连接符 79">
              <a:extLst>
                <a:ext uri="{FF2B5EF4-FFF2-40B4-BE49-F238E27FC236}">
                  <a16:creationId xmlns:a16="http://schemas.microsoft.com/office/drawing/2014/main" id="{3936B471-5680-4958-9E23-02DBC5DF3817}"/>
                </a:ext>
              </a:extLst>
            </p:cNvPr>
            <p:cNvCxnSpPr>
              <a:cxnSpLocks/>
              <a:stCxn id="79" idx="0"/>
              <a:endCxn id="58" idx="4"/>
            </p:cNvCxnSpPr>
            <p:nvPr/>
          </p:nvCxnSpPr>
          <p:spPr>
            <a:xfrm flipV="1">
              <a:off x="3786599" y="4891487"/>
              <a:ext cx="496169" cy="379506"/>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1" name="椭圆 80">
              <a:extLst>
                <a:ext uri="{FF2B5EF4-FFF2-40B4-BE49-F238E27FC236}">
                  <a16:creationId xmlns:a16="http://schemas.microsoft.com/office/drawing/2014/main" id="{F0294E4C-B429-4523-8A05-438A35BBDCE3}"/>
                </a:ext>
              </a:extLst>
            </p:cNvPr>
            <p:cNvSpPr/>
            <p:nvPr/>
          </p:nvSpPr>
          <p:spPr>
            <a:xfrm>
              <a:off x="4471097" y="5263262"/>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5</a:t>
              </a:r>
              <a:endParaRPr lang="zh-CN" altLang="en-US" sz="2000" dirty="0"/>
            </a:p>
          </p:txBody>
        </p:sp>
        <p:cxnSp>
          <p:nvCxnSpPr>
            <p:cNvPr id="82" name="直接连接符 81">
              <a:extLst>
                <a:ext uri="{FF2B5EF4-FFF2-40B4-BE49-F238E27FC236}">
                  <a16:creationId xmlns:a16="http://schemas.microsoft.com/office/drawing/2014/main" id="{8AE57AFF-D05E-46D1-A05D-09EB949A3DA3}"/>
                </a:ext>
              </a:extLst>
            </p:cNvPr>
            <p:cNvCxnSpPr>
              <a:cxnSpLocks/>
              <a:stCxn id="81" idx="0"/>
              <a:endCxn id="58" idx="4"/>
            </p:cNvCxnSpPr>
            <p:nvPr/>
          </p:nvCxnSpPr>
          <p:spPr>
            <a:xfrm flipH="1" flipV="1">
              <a:off x="4282768" y="4891487"/>
              <a:ext cx="471857"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3" name="直接连接符 82">
              <a:extLst>
                <a:ext uri="{FF2B5EF4-FFF2-40B4-BE49-F238E27FC236}">
                  <a16:creationId xmlns:a16="http://schemas.microsoft.com/office/drawing/2014/main" id="{8BF60A00-AD56-4680-9B57-3F6EF7B092F0}"/>
                </a:ext>
              </a:extLst>
            </p:cNvPr>
            <p:cNvCxnSpPr>
              <a:cxnSpLocks/>
              <a:stCxn id="73" idx="0"/>
              <a:endCxn id="79" idx="4"/>
            </p:cNvCxnSpPr>
            <p:nvPr/>
          </p:nvCxnSpPr>
          <p:spPr>
            <a:xfrm flipV="1">
              <a:off x="3221164" y="5838049"/>
              <a:ext cx="565435" cy="34340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4" name="直接连接符 83">
              <a:extLst>
                <a:ext uri="{FF2B5EF4-FFF2-40B4-BE49-F238E27FC236}">
                  <a16:creationId xmlns:a16="http://schemas.microsoft.com/office/drawing/2014/main" id="{3F32BC94-D564-48DD-BBEC-5E01EC07CE80}"/>
                </a:ext>
              </a:extLst>
            </p:cNvPr>
            <p:cNvCxnSpPr>
              <a:cxnSpLocks/>
              <a:stCxn id="85" idx="0"/>
              <a:endCxn id="79" idx="4"/>
            </p:cNvCxnSpPr>
            <p:nvPr/>
          </p:nvCxnSpPr>
          <p:spPr>
            <a:xfrm flipH="1" flipV="1">
              <a:off x="3786599" y="5838049"/>
              <a:ext cx="474739" cy="34340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5" name="椭圆 84">
              <a:extLst>
                <a:ext uri="{FF2B5EF4-FFF2-40B4-BE49-F238E27FC236}">
                  <a16:creationId xmlns:a16="http://schemas.microsoft.com/office/drawing/2014/main" id="{517A6893-A434-4070-A8B6-6D24709B6D25}"/>
                </a:ext>
              </a:extLst>
            </p:cNvPr>
            <p:cNvSpPr/>
            <p:nvPr/>
          </p:nvSpPr>
          <p:spPr>
            <a:xfrm>
              <a:off x="3977810"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4</a:t>
              </a:r>
              <a:endParaRPr lang="zh-CN" altLang="en-US" sz="2000" dirty="0"/>
            </a:p>
          </p:txBody>
        </p:sp>
        <p:cxnSp>
          <p:nvCxnSpPr>
            <p:cNvPr id="86" name="直接连接符 85">
              <a:extLst>
                <a:ext uri="{FF2B5EF4-FFF2-40B4-BE49-F238E27FC236}">
                  <a16:creationId xmlns:a16="http://schemas.microsoft.com/office/drawing/2014/main" id="{6E22E6AA-2245-40B5-8EF0-6B5133932EB0}"/>
                </a:ext>
              </a:extLst>
            </p:cNvPr>
            <p:cNvCxnSpPr>
              <a:cxnSpLocks/>
              <a:stCxn id="85" idx="0"/>
              <a:endCxn id="81" idx="4"/>
            </p:cNvCxnSpPr>
            <p:nvPr/>
          </p:nvCxnSpPr>
          <p:spPr>
            <a:xfrm flipV="1">
              <a:off x="4261338" y="5830318"/>
              <a:ext cx="493287" cy="35114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88" name="椭圆 87">
              <a:extLst>
                <a:ext uri="{FF2B5EF4-FFF2-40B4-BE49-F238E27FC236}">
                  <a16:creationId xmlns:a16="http://schemas.microsoft.com/office/drawing/2014/main" id="{74D58180-E5C3-47A3-8501-AF85CED9ED36}"/>
                </a:ext>
              </a:extLst>
            </p:cNvPr>
            <p:cNvSpPr/>
            <p:nvPr/>
          </p:nvSpPr>
          <p:spPr>
            <a:xfrm>
              <a:off x="4945836" y="6181458"/>
              <a:ext cx="567056" cy="567056"/>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dirty="0"/>
                <a:t>16</a:t>
              </a:r>
              <a:endParaRPr lang="zh-CN" altLang="en-US" sz="2000" dirty="0"/>
            </a:p>
          </p:txBody>
        </p:sp>
        <p:cxnSp>
          <p:nvCxnSpPr>
            <p:cNvPr id="89" name="直接连接符 88">
              <a:extLst>
                <a:ext uri="{FF2B5EF4-FFF2-40B4-BE49-F238E27FC236}">
                  <a16:creationId xmlns:a16="http://schemas.microsoft.com/office/drawing/2014/main" id="{2D778262-603C-4A96-B177-55D7F6EF963F}"/>
                </a:ext>
              </a:extLst>
            </p:cNvPr>
            <p:cNvCxnSpPr>
              <a:cxnSpLocks/>
              <a:stCxn id="88" idx="0"/>
              <a:endCxn id="81" idx="4"/>
            </p:cNvCxnSpPr>
            <p:nvPr/>
          </p:nvCxnSpPr>
          <p:spPr>
            <a:xfrm flipH="1" flipV="1">
              <a:off x="4754625" y="5830318"/>
              <a:ext cx="474739" cy="35114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3" name="直接连接符 92">
              <a:extLst>
                <a:ext uri="{FF2B5EF4-FFF2-40B4-BE49-F238E27FC236}">
                  <a16:creationId xmlns:a16="http://schemas.microsoft.com/office/drawing/2014/main" id="{03C122F7-58DF-4596-B049-CC153974E010}"/>
                </a:ext>
              </a:extLst>
            </p:cNvPr>
            <p:cNvCxnSpPr>
              <a:cxnSpLocks/>
              <a:stCxn id="66" idx="0"/>
              <a:endCxn id="33" idx="4"/>
            </p:cNvCxnSpPr>
            <p:nvPr/>
          </p:nvCxnSpPr>
          <p:spPr>
            <a:xfrm flipV="1">
              <a:off x="2746425" y="4891487"/>
              <a:ext cx="568317" cy="37177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6" name="直接连接符 95">
              <a:extLst>
                <a:ext uri="{FF2B5EF4-FFF2-40B4-BE49-F238E27FC236}">
                  <a16:creationId xmlns:a16="http://schemas.microsoft.com/office/drawing/2014/main" id="{54A12491-BE4E-44FF-ACF6-0B9BDFB5AC79}"/>
                </a:ext>
              </a:extLst>
            </p:cNvPr>
            <p:cNvCxnSpPr>
              <a:cxnSpLocks/>
              <a:stCxn id="79" idx="0"/>
              <a:endCxn id="33" idx="4"/>
            </p:cNvCxnSpPr>
            <p:nvPr/>
          </p:nvCxnSpPr>
          <p:spPr>
            <a:xfrm flipH="1" flipV="1">
              <a:off x="3314742" y="4891487"/>
              <a:ext cx="471857" cy="379506"/>
            </a:xfrm>
            <a:prstGeom prst="line">
              <a:avLst/>
            </a:prstGeom>
            <a:ln w="38100"/>
          </p:spPr>
          <p:style>
            <a:lnRef idx="1">
              <a:schemeClr val="accent4"/>
            </a:lnRef>
            <a:fillRef idx="0">
              <a:schemeClr val="accent4"/>
            </a:fillRef>
            <a:effectRef idx="0">
              <a:schemeClr val="accent4"/>
            </a:effectRef>
            <a:fontRef idx="minor">
              <a:schemeClr val="tx1"/>
            </a:fontRef>
          </p:style>
        </p:cxnSp>
      </p:grpSp>
      <p:graphicFrame>
        <p:nvGraphicFramePr>
          <p:cNvPr id="103" name="表格 102">
            <a:extLst>
              <a:ext uri="{FF2B5EF4-FFF2-40B4-BE49-F238E27FC236}">
                <a16:creationId xmlns:a16="http://schemas.microsoft.com/office/drawing/2014/main" id="{AD7DDC2D-9CF0-4E13-B1CF-61F823145DA7}"/>
              </a:ext>
            </a:extLst>
          </p:cNvPr>
          <p:cNvGraphicFramePr>
            <a:graphicFrameLocks noGrp="1"/>
          </p:cNvGraphicFramePr>
          <p:nvPr/>
        </p:nvGraphicFramePr>
        <p:xfrm>
          <a:off x="8526806" y="4632948"/>
          <a:ext cx="3024280" cy="1981200"/>
        </p:xfrm>
        <a:graphic>
          <a:graphicData uri="http://schemas.openxmlformats.org/drawingml/2006/table">
            <a:tbl>
              <a:tblPr>
                <a:tableStyleId>{ED083AE6-46FA-4A59-8FB0-9F97EB10719F}</a:tableStyleId>
              </a:tblPr>
              <a:tblGrid>
                <a:gridCol w="604856">
                  <a:extLst>
                    <a:ext uri="{9D8B030D-6E8A-4147-A177-3AD203B41FA5}">
                      <a16:colId xmlns:a16="http://schemas.microsoft.com/office/drawing/2014/main" val="3373553657"/>
                    </a:ext>
                  </a:extLst>
                </a:gridCol>
                <a:gridCol w="604856">
                  <a:extLst>
                    <a:ext uri="{9D8B030D-6E8A-4147-A177-3AD203B41FA5}">
                      <a16:colId xmlns:a16="http://schemas.microsoft.com/office/drawing/2014/main" val="1878868362"/>
                    </a:ext>
                  </a:extLst>
                </a:gridCol>
                <a:gridCol w="604856">
                  <a:extLst>
                    <a:ext uri="{9D8B030D-6E8A-4147-A177-3AD203B41FA5}">
                      <a16:colId xmlns:a16="http://schemas.microsoft.com/office/drawing/2014/main" val="433034656"/>
                    </a:ext>
                  </a:extLst>
                </a:gridCol>
                <a:gridCol w="604856">
                  <a:extLst>
                    <a:ext uri="{9D8B030D-6E8A-4147-A177-3AD203B41FA5}">
                      <a16:colId xmlns:a16="http://schemas.microsoft.com/office/drawing/2014/main" val="2137974021"/>
                    </a:ext>
                  </a:extLst>
                </a:gridCol>
                <a:gridCol w="604856">
                  <a:extLst>
                    <a:ext uri="{9D8B030D-6E8A-4147-A177-3AD203B41FA5}">
                      <a16:colId xmlns:a16="http://schemas.microsoft.com/office/drawing/2014/main" val="3813012745"/>
                    </a:ext>
                  </a:extLst>
                </a:gridCol>
              </a:tblGrid>
              <a:tr h="263952">
                <a:tc>
                  <a:txBody>
                    <a:bodyPr/>
                    <a:lstStyle/>
                    <a:p>
                      <a:pPr algn="ctr"/>
                      <a:r>
                        <a:rPr lang="en-US" altLang="zh-CN" sz="2000" dirty="0">
                          <a:solidFill>
                            <a:schemeClr val="bg1"/>
                          </a:solidFill>
                        </a:rPr>
                        <a:t>9</a:t>
                      </a:r>
                      <a:endParaRPr lang="zh-CN" altLang="en-US" sz="2000" dirty="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dirty="0">
                        <a:solidFill>
                          <a:schemeClr val="bg1"/>
                        </a:solidFill>
                      </a:endParaRPr>
                    </a:p>
                  </a:txBody>
                  <a:tcPr anchor="ctr"/>
                </a:tc>
                <a:extLst>
                  <a:ext uri="{0D108BD9-81ED-4DB2-BD59-A6C34878D82A}">
                    <a16:rowId xmlns:a16="http://schemas.microsoft.com/office/drawing/2014/main" val="2954771049"/>
                  </a:ext>
                </a:extLst>
              </a:tr>
              <a:tr h="263952">
                <a:tc>
                  <a:txBody>
                    <a:bodyPr/>
                    <a:lstStyle/>
                    <a:p>
                      <a:pPr algn="ctr"/>
                      <a:r>
                        <a:rPr lang="en-US" altLang="zh-CN" sz="2000" dirty="0">
                          <a:solidFill>
                            <a:schemeClr val="bg1"/>
                          </a:solidFill>
                        </a:rPr>
                        <a:t>12</a:t>
                      </a:r>
                      <a:endParaRPr lang="zh-CN" altLang="en-US" sz="2000" dirty="0">
                        <a:solidFill>
                          <a:schemeClr val="bg1"/>
                        </a:solidFill>
                      </a:endParaRPr>
                    </a:p>
                  </a:txBody>
                  <a:tcPr anchor="ctr"/>
                </a:tc>
                <a:tc>
                  <a:txBody>
                    <a:bodyPr/>
                    <a:lstStyle/>
                    <a:p>
                      <a:pPr algn="ctr"/>
                      <a:r>
                        <a:rPr lang="en-US" altLang="zh-CN" sz="2000" dirty="0">
                          <a:solidFill>
                            <a:schemeClr val="bg1"/>
                          </a:solidFill>
                        </a:rPr>
                        <a:t>15</a:t>
                      </a:r>
                      <a:endParaRPr lang="zh-CN" altLang="en-US" sz="2000" dirty="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extLst>
                  <a:ext uri="{0D108BD9-81ED-4DB2-BD59-A6C34878D82A}">
                    <a16:rowId xmlns:a16="http://schemas.microsoft.com/office/drawing/2014/main" val="1238662590"/>
                  </a:ext>
                </a:extLst>
              </a:tr>
              <a:tr h="263952">
                <a:tc>
                  <a:txBody>
                    <a:bodyPr/>
                    <a:lstStyle/>
                    <a:p>
                      <a:pPr algn="ctr"/>
                      <a:r>
                        <a:rPr lang="en-US" altLang="zh-CN" sz="2000" dirty="0">
                          <a:solidFill>
                            <a:schemeClr val="bg1"/>
                          </a:solidFill>
                        </a:rPr>
                        <a:t>10</a:t>
                      </a:r>
                      <a:endParaRPr lang="zh-CN" altLang="en-US" sz="2000" dirty="0">
                        <a:solidFill>
                          <a:schemeClr val="bg1"/>
                        </a:solidFill>
                      </a:endParaRPr>
                    </a:p>
                  </a:txBody>
                  <a:tcPr anchor="ctr"/>
                </a:tc>
                <a:tc>
                  <a:txBody>
                    <a:bodyPr/>
                    <a:lstStyle/>
                    <a:p>
                      <a:pPr algn="ctr"/>
                      <a:r>
                        <a:rPr lang="en-US" altLang="zh-CN" sz="2000" dirty="0">
                          <a:solidFill>
                            <a:schemeClr val="bg1"/>
                          </a:solidFill>
                        </a:rPr>
                        <a:t>6</a:t>
                      </a:r>
                      <a:endParaRPr lang="zh-CN" altLang="en-US" sz="2000" dirty="0">
                        <a:solidFill>
                          <a:schemeClr val="bg1"/>
                        </a:solidFill>
                      </a:endParaRPr>
                    </a:p>
                  </a:txBody>
                  <a:tcPr anchor="ctr"/>
                </a:tc>
                <a:tc>
                  <a:txBody>
                    <a:bodyPr/>
                    <a:lstStyle/>
                    <a:p>
                      <a:pPr algn="ctr"/>
                      <a:r>
                        <a:rPr lang="en-US" altLang="zh-CN" sz="2000" dirty="0">
                          <a:solidFill>
                            <a:schemeClr val="bg1"/>
                          </a:solidFill>
                        </a:rPr>
                        <a:t>8</a:t>
                      </a:r>
                      <a:endParaRPr lang="zh-CN" altLang="en-US" sz="2000" dirty="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extLst>
                  <a:ext uri="{0D108BD9-81ED-4DB2-BD59-A6C34878D82A}">
                    <a16:rowId xmlns:a16="http://schemas.microsoft.com/office/drawing/2014/main" val="4145856136"/>
                  </a:ext>
                </a:extLst>
              </a:tr>
              <a:tr h="263952">
                <a:tc>
                  <a:txBody>
                    <a:bodyPr/>
                    <a:lstStyle/>
                    <a:p>
                      <a:pPr algn="ctr"/>
                      <a:r>
                        <a:rPr lang="en-US" altLang="zh-CN" sz="2000" dirty="0">
                          <a:solidFill>
                            <a:schemeClr val="bg1"/>
                          </a:solidFill>
                        </a:rPr>
                        <a:t>2</a:t>
                      </a:r>
                      <a:endParaRPr lang="zh-CN" altLang="en-US" sz="2000" dirty="0">
                        <a:solidFill>
                          <a:schemeClr val="bg1"/>
                        </a:solidFill>
                      </a:endParaRPr>
                    </a:p>
                  </a:txBody>
                  <a:tcPr anchor="ctr"/>
                </a:tc>
                <a:tc>
                  <a:txBody>
                    <a:bodyPr/>
                    <a:lstStyle/>
                    <a:p>
                      <a:pPr algn="ctr"/>
                      <a:r>
                        <a:rPr lang="en-US" altLang="zh-CN" sz="2000" dirty="0">
                          <a:solidFill>
                            <a:schemeClr val="bg1"/>
                          </a:solidFill>
                        </a:rPr>
                        <a:t>18</a:t>
                      </a:r>
                      <a:endParaRPr lang="zh-CN" altLang="en-US" sz="2000" dirty="0">
                        <a:solidFill>
                          <a:schemeClr val="bg1"/>
                        </a:solidFill>
                      </a:endParaRPr>
                    </a:p>
                  </a:txBody>
                  <a:tcPr anchor="ctr"/>
                </a:tc>
                <a:tc>
                  <a:txBody>
                    <a:bodyPr/>
                    <a:lstStyle/>
                    <a:p>
                      <a:pPr algn="ctr"/>
                      <a:r>
                        <a:rPr lang="en-US" altLang="zh-CN" sz="2000" dirty="0">
                          <a:solidFill>
                            <a:schemeClr val="bg1"/>
                          </a:solidFill>
                        </a:rPr>
                        <a:t>9</a:t>
                      </a:r>
                      <a:endParaRPr lang="zh-CN" altLang="en-US" sz="2000" dirty="0">
                        <a:solidFill>
                          <a:schemeClr val="bg1"/>
                        </a:solidFill>
                      </a:endParaRPr>
                    </a:p>
                  </a:txBody>
                  <a:tcPr anchor="ctr"/>
                </a:tc>
                <a:tc>
                  <a:txBody>
                    <a:bodyPr/>
                    <a:lstStyle/>
                    <a:p>
                      <a:pPr algn="ctr"/>
                      <a:r>
                        <a:rPr lang="en-US" altLang="zh-CN" sz="2000" dirty="0">
                          <a:solidFill>
                            <a:schemeClr val="bg1"/>
                          </a:solidFill>
                        </a:rPr>
                        <a:t>5</a:t>
                      </a:r>
                      <a:endParaRPr lang="zh-CN" altLang="en-US" sz="2000" dirty="0">
                        <a:solidFill>
                          <a:schemeClr val="bg1"/>
                        </a:solidFill>
                      </a:endParaRPr>
                    </a:p>
                  </a:txBody>
                  <a:tcPr anchor="ctr"/>
                </a:tc>
                <a:tc>
                  <a:txBody>
                    <a:bodyPr/>
                    <a:lstStyle/>
                    <a:p>
                      <a:pPr algn="ctr"/>
                      <a:endParaRPr lang="zh-CN" altLang="en-US" sz="2000" dirty="0">
                        <a:solidFill>
                          <a:schemeClr val="bg1"/>
                        </a:solidFill>
                      </a:endParaRPr>
                    </a:p>
                  </a:txBody>
                  <a:tcPr anchor="ctr"/>
                </a:tc>
                <a:extLst>
                  <a:ext uri="{0D108BD9-81ED-4DB2-BD59-A6C34878D82A}">
                    <a16:rowId xmlns:a16="http://schemas.microsoft.com/office/drawing/2014/main" val="543066779"/>
                  </a:ext>
                </a:extLst>
              </a:tr>
              <a:tr h="263952">
                <a:tc>
                  <a:txBody>
                    <a:bodyPr/>
                    <a:lstStyle/>
                    <a:p>
                      <a:pPr algn="ctr"/>
                      <a:r>
                        <a:rPr lang="en-US" altLang="zh-CN" sz="2000" dirty="0">
                          <a:solidFill>
                            <a:schemeClr val="bg1"/>
                          </a:solidFill>
                        </a:rPr>
                        <a:t>19</a:t>
                      </a:r>
                      <a:endParaRPr lang="zh-CN" altLang="en-US" sz="2000" dirty="0">
                        <a:solidFill>
                          <a:schemeClr val="bg1"/>
                        </a:solidFill>
                      </a:endParaRPr>
                    </a:p>
                  </a:txBody>
                  <a:tcPr anchor="ctr"/>
                </a:tc>
                <a:tc>
                  <a:txBody>
                    <a:bodyPr/>
                    <a:lstStyle/>
                    <a:p>
                      <a:pPr algn="ctr"/>
                      <a:r>
                        <a:rPr lang="en-US" altLang="zh-CN" sz="2000" dirty="0">
                          <a:solidFill>
                            <a:schemeClr val="bg1"/>
                          </a:solidFill>
                        </a:rPr>
                        <a:t>7</a:t>
                      </a:r>
                      <a:endParaRPr lang="zh-CN" altLang="en-US" sz="2000" dirty="0">
                        <a:solidFill>
                          <a:schemeClr val="bg1"/>
                        </a:solidFill>
                      </a:endParaRPr>
                    </a:p>
                  </a:txBody>
                  <a:tcPr anchor="ctr"/>
                </a:tc>
                <a:tc>
                  <a:txBody>
                    <a:bodyPr/>
                    <a:lstStyle/>
                    <a:p>
                      <a:pPr algn="ctr"/>
                      <a:r>
                        <a:rPr lang="en-US" altLang="zh-CN" sz="2000" dirty="0">
                          <a:solidFill>
                            <a:schemeClr val="bg1"/>
                          </a:solidFill>
                        </a:rPr>
                        <a:t>10</a:t>
                      </a:r>
                      <a:endParaRPr lang="zh-CN" altLang="en-US" sz="2000" dirty="0">
                        <a:solidFill>
                          <a:schemeClr val="bg1"/>
                        </a:solidFill>
                      </a:endParaRPr>
                    </a:p>
                  </a:txBody>
                  <a:tcPr anchor="ctr"/>
                </a:tc>
                <a:tc>
                  <a:txBody>
                    <a:bodyPr/>
                    <a:lstStyle/>
                    <a:p>
                      <a:pPr algn="ctr"/>
                      <a:r>
                        <a:rPr lang="en-US" altLang="zh-CN" sz="2000" dirty="0">
                          <a:solidFill>
                            <a:schemeClr val="bg1"/>
                          </a:solidFill>
                        </a:rPr>
                        <a:t>4</a:t>
                      </a:r>
                      <a:endParaRPr lang="zh-CN" altLang="en-US" sz="2000" dirty="0">
                        <a:solidFill>
                          <a:schemeClr val="bg1"/>
                        </a:solidFill>
                      </a:endParaRPr>
                    </a:p>
                  </a:txBody>
                  <a:tcPr anchor="ctr"/>
                </a:tc>
                <a:tc>
                  <a:txBody>
                    <a:bodyPr/>
                    <a:lstStyle/>
                    <a:p>
                      <a:pPr algn="ctr"/>
                      <a:r>
                        <a:rPr lang="en-US" altLang="zh-CN" sz="2000" dirty="0">
                          <a:solidFill>
                            <a:schemeClr val="bg1"/>
                          </a:solidFill>
                        </a:rPr>
                        <a:t>16</a:t>
                      </a:r>
                      <a:endParaRPr lang="zh-CN" altLang="en-US" sz="2000" dirty="0">
                        <a:solidFill>
                          <a:schemeClr val="bg1"/>
                        </a:solidFill>
                      </a:endParaRPr>
                    </a:p>
                  </a:txBody>
                  <a:tcPr anchor="ctr"/>
                </a:tc>
                <a:extLst>
                  <a:ext uri="{0D108BD9-81ED-4DB2-BD59-A6C34878D82A}">
                    <a16:rowId xmlns:a16="http://schemas.microsoft.com/office/drawing/2014/main" val="2264848109"/>
                  </a:ext>
                </a:extLst>
              </a:tr>
            </a:tbl>
          </a:graphicData>
        </a:graphic>
      </p:graphicFrame>
      <p:sp>
        <p:nvSpPr>
          <p:cNvPr id="43" name="矩形 42">
            <a:extLst>
              <a:ext uri="{FF2B5EF4-FFF2-40B4-BE49-F238E27FC236}">
                <a16:creationId xmlns:a16="http://schemas.microsoft.com/office/drawing/2014/main" id="{1AB39072-74E9-48E6-B2FF-F6E4287C51BE}"/>
              </a:ext>
            </a:extLst>
          </p:cNvPr>
          <p:cNvSpPr/>
          <p:nvPr/>
        </p:nvSpPr>
        <p:spPr>
          <a:xfrm>
            <a:off x="558249" y="1288897"/>
            <a:ext cx="11144213" cy="584775"/>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深度优先搜索枚举每种情况，复杂度过高</a:t>
            </a:r>
          </a:p>
        </p:txBody>
      </p:sp>
      <p:sp>
        <p:nvSpPr>
          <p:cNvPr id="44" name="矩形 43">
            <a:extLst>
              <a:ext uri="{FF2B5EF4-FFF2-40B4-BE49-F238E27FC236}">
                <a16:creationId xmlns:a16="http://schemas.microsoft.com/office/drawing/2014/main" id="{EF2EB950-A1CB-4FC6-A1B1-B85B3573BC81}"/>
              </a:ext>
            </a:extLst>
          </p:cNvPr>
          <p:cNvSpPr/>
          <p:nvPr/>
        </p:nvSpPr>
        <p:spPr>
          <a:xfrm>
            <a:off x="558248" y="1951473"/>
            <a:ext cx="11144213" cy="584775"/>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显然最底层的每个结点没有选择，经过最大数字和即为本身</a:t>
            </a:r>
          </a:p>
        </p:txBody>
      </p:sp>
      <p:sp>
        <p:nvSpPr>
          <p:cNvPr id="45" name="矩形 44">
            <a:extLst>
              <a:ext uri="{FF2B5EF4-FFF2-40B4-BE49-F238E27FC236}">
                <a16:creationId xmlns:a16="http://schemas.microsoft.com/office/drawing/2014/main" id="{5E7C74FB-00A6-457C-A51C-9AC5785C89E2}"/>
              </a:ext>
            </a:extLst>
          </p:cNvPr>
          <p:cNvSpPr/>
          <p:nvPr/>
        </p:nvSpPr>
        <p:spPr>
          <a:xfrm>
            <a:off x="558248" y="2570516"/>
            <a:ext cx="11144213" cy="1077218"/>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倒数第二层可以通过比较其左下和右下两元素的大小关系来决策走到哪一个结点更优</a:t>
            </a:r>
          </a:p>
        </p:txBody>
      </p:sp>
      <p:sp>
        <p:nvSpPr>
          <p:cNvPr id="46" name="矩形 45">
            <a:extLst>
              <a:ext uri="{FF2B5EF4-FFF2-40B4-BE49-F238E27FC236}">
                <a16:creationId xmlns:a16="http://schemas.microsoft.com/office/drawing/2014/main" id="{6F4972CE-04CF-4662-B697-BB63A0B6FFBA}"/>
              </a:ext>
            </a:extLst>
          </p:cNvPr>
          <p:cNvSpPr/>
          <p:nvPr/>
        </p:nvSpPr>
        <p:spPr>
          <a:xfrm>
            <a:off x="558248" y="3748262"/>
            <a:ext cx="11144213" cy="1077218"/>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从倒数第二层每个结点出发所能达到的最大数字和就很容易求出了</a:t>
            </a:r>
          </a:p>
        </p:txBody>
      </p:sp>
      <p:grpSp>
        <p:nvGrpSpPr>
          <p:cNvPr id="47" name="组合 46">
            <a:extLst>
              <a:ext uri="{FF2B5EF4-FFF2-40B4-BE49-F238E27FC236}">
                <a16:creationId xmlns:a16="http://schemas.microsoft.com/office/drawing/2014/main" id="{82BE627A-72FF-4243-8705-1A8C53FE8B1A}"/>
              </a:ext>
            </a:extLst>
          </p:cNvPr>
          <p:cNvGrpSpPr/>
          <p:nvPr/>
        </p:nvGrpSpPr>
        <p:grpSpPr>
          <a:xfrm>
            <a:off x="5832674" y="6123897"/>
            <a:ext cx="2145338" cy="187483"/>
            <a:chOff x="1930801" y="6265580"/>
            <a:chExt cx="2145338" cy="187483"/>
          </a:xfrm>
        </p:grpSpPr>
        <p:cxnSp>
          <p:nvCxnSpPr>
            <p:cNvPr id="48" name="直接连接符 47">
              <a:extLst>
                <a:ext uri="{FF2B5EF4-FFF2-40B4-BE49-F238E27FC236}">
                  <a16:creationId xmlns:a16="http://schemas.microsoft.com/office/drawing/2014/main" id="{9AE546FC-61B6-4842-A459-BA50310A7AD8}"/>
                </a:ext>
              </a:extLst>
            </p:cNvPr>
            <p:cNvCxnSpPr>
              <a:cxnSpLocks/>
              <a:stCxn id="72" idx="0"/>
              <a:endCxn id="64" idx="4"/>
            </p:cNvCxnSpPr>
            <p:nvPr/>
          </p:nvCxnSpPr>
          <p:spPr>
            <a:xfrm flipV="1">
              <a:off x="1930801" y="6269708"/>
              <a:ext cx="302768" cy="183355"/>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49" name="直接连接符 48">
              <a:extLst>
                <a:ext uri="{FF2B5EF4-FFF2-40B4-BE49-F238E27FC236}">
                  <a16:creationId xmlns:a16="http://schemas.microsoft.com/office/drawing/2014/main" id="{BA454FC7-3BD0-422F-9800-B285735FBBA7}"/>
                </a:ext>
              </a:extLst>
            </p:cNvPr>
            <p:cNvCxnSpPr>
              <a:cxnSpLocks/>
              <a:stCxn id="73" idx="0"/>
              <a:endCxn id="66" idx="4"/>
            </p:cNvCxnSpPr>
            <p:nvPr/>
          </p:nvCxnSpPr>
          <p:spPr>
            <a:xfrm flipH="1" flipV="1">
              <a:off x="2750426" y="6265580"/>
              <a:ext cx="253477" cy="187483"/>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50" name="直接连接符 49">
              <a:extLst>
                <a:ext uri="{FF2B5EF4-FFF2-40B4-BE49-F238E27FC236}">
                  <a16:creationId xmlns:a16="http://schemas.microsoft.com/office/drawing/2014/main" id="{F836AB76-EB9F-4526-95F3-EC741579F0A8}"/>
                </a:ext>
              </a:extLst>
            </p:cNvPr>
            <p:cNvCxnSpPr>
              <a:cxnSpLocks/>
              <a:stCxn id="73" idx="0"/>
              <a:endCxn id="79" idx="4"/>
            </p:cNvCxnSpPr>
            <p:nvPr/>
          </p:nvCxnSpPr>
          <p:spPr>
            <a:xfrm flipV="1">
              <a:off x="3003903" y="6269708"/>
              <a:ext cx="301902" cy="183355"/>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51" name="直接连接符 50">
              <a:extLst>
                <a:ext uri="{FF2B5EF4-FFF2-40B4-BE49-F238E27FC236}">
                  <a16:creationId xmlns:a16="http://schemas.microsoft.com/office/drawing/2014/main" id="{D917383E-8D6A-4733-8ADC-1BEB6C5B7ACB}"/>
                </a:ext>
              </a:extLst>
            </p:cNvPr>
            <p:cNvCxnSpPr>
              <a:cxnSpLocks/>
              <a:stCxn id="88" idx="0"/>
              <a:endCxn id="81" idx="4"/>
            </p:cNvCxnSpPr>
            <p:nvPr/>
          </p:nvCxnSpPr>
          <p:spPr>
            <a:xfrm flipH="1" flipV="1">
              <a:off x="3822662" y="6265580"/>
              <a:ext cx="253477" cy="187483"/>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grpSp>
      <p:sp>
        <p:nvSpPr>
          <p:cNvPr id="61" name="矩形 60">
            <a:extLst>
              <a:ext uri="{FF2B5EF4-FFF2-40B4-BE49-F238E27FC236}">
                <a16:creationId xmlns:a16="http://schemas.microsoft.com/office/drawing/2014/main" id="{0814FD8C-C9FE-4749-BE1B-9620BE438053}"/>
              </a:ext>
            </a:extLst>
          </p:cNvPr>
          <p:cNvSpPr/>
          <p:nvPr/>
        </p:nvSpPr>
        <p:spPr>
          <a:xfrm>
            <a:off x="558247" y="5046677"/>
            <a:ext cx="4869567" cy="1569660"/>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第</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层的结点只需要知道其左下和右下两个结点哪个能得到更大数字即可</a:t>
            </a:r>
          </a:p>
        </p:txBody>
      </p:sp>
    </p:spTree>
    <p:extLst>
      <p:ext uri="{BB962C8B-B14F-4D97-AF65-F5344CB8AC3E}">
        <p14:creationId xmlns:p14="http://schemas.microsoft.com/office/powerpoint/2010/main" val="412571808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p:cTn id="11" dur="500" fill="hold"/>
                                        <p:tgtEl>
                                          <p:spTgt spid="102"/>
                                        </p:tgtEl>
                                        <p:attrNameLst>
                                          <p:attrName>ppt_w</p:attrName>
                                        </p:attrNameLst>
                                      </p:cBhvr>
                                      <p:tavLst>
                                        <p:tav tm="0">
                                          <p:val>
                                            <p:fltVal val="0"/>
                                          </p:val>
                                        </p:tav>
                                        <p:tav tm="100000">
                                          <p:val>
                                            <p:strVal val="#ppt_w"/>
                                          </p:val>
                                        </p:tav>
                                      </p:tavLst>
                                    </p:anim>
                                    <p:anim calcmode="lin" valueType="num">
                                      <p:cBhvr>
                                        <p:cTn id="12" dur="500" fill="hold"/>
                                        <p:tgtEl>
                                          <p:spTgt spid="102"/>
                                        </p:tgtEl>
                                        <p:attrNameLst>
                                          <p:attrName>ppt_h</p:attrName>
                                        </p:attrNameLst>
                                      </p:cBhvr>
                                      <p:tavLst>
                                        <p:tav tm="0">
                                          <p:val>
                                            <p:fltVal val="0"/>
                                          </p:val>
                                        </p:tav>
                                        <p:tav tm="100000">
                                          <p:val>
                                            <p:strVal val="#ppt_h"/>
                                          </p:val>
                                        </p:tav>
                                      </p:tavLst>
                                    </p:anim>
                                    <p:animEffect transition="in" filter="fade">
                                      <p:cBhvr>
                                        <p:cTn id="13" dur="500"/>
                                        <p:tgtEl>
                                          <p:spTgt spid="102"/>
                                        </p:tgtEl>
                                      </p:cBhvr>
                                    </p:animEffect>
                                  </p:childTnLst>
                                </p:cTn>
                              </p:par>
                              <p:par>
                                <p:cTn id="14" presetID="53" presetClass="entr" presetSubtype="16" fill="hold" nodeType="withEffect">
                                  <p:stCondLst>
                                    <p:cond delay="250"/>
                                  </p:stCondLst>
                                  <p:childTnLst>
                                    <p:set>
                                      <p:cBhvr>
                                        <p:cTn id="15" dur="1" fill="hold">
                                          <p:stCondLst>
                                            <p:cond delay="0"/>
                                          </p:stCondLst>
                                        </p:cTn>
                                        <p:tgtEl>
                                          <p:spTgt spid="103"/>
                                        </p:tgtEl>
                                        <p:attrNameLst>
                                          <p:attrName>style.visibility</p:attrName>
                                        </p:attrNameLst>
                                      </p:cBhvr>
                                      <p:to>
                                        <p:strVal val="visible"/>
                                      </p:to>
                                    </p:set>
                                    <p:anim calcmode="lin" valueType="num">
                                      <p:cBhvr>
                                        <p:cTn id="16" dur="500" fill="hold"/>
                                        <p:tgtEl>
                                          <p:spTgt spid="103"/>
                                        </p:tgtEl>
                                        <p:attrNameLst>
                                          <p:attrName>ppt_w</p:attrName>
                                        </p:attrNameLst>
                                      </p:cBhvr>
                                      <p:tavLst>
                                        <p:tav tm="0">
                                          <p:val>
                                            <p:fltVal val="0"/>
                                          </p:val>
                                        </p:tav>
                                        <p:tav tm="100000">
                                          <p:val>
                                            <p:strVal val="#ppt_w"/>
                                          </p:val>
                                        </p:tav>
                                      </p:tavLst>
                                    </p:anim>
                                    <p:anim calcmode="lin" valueType="num">
                                      <p:cBhvr>
                                        <p:cTn id="17" dur="500" fill="hold"/>
                                        <p:tgtEl>
                                          <p:spTgt spid="103"/>
                                        </p:tgtEl>
                                        <p:attrNameLst>
                                          <p:attrName>ppt_h</p:attrName>
                                        </p:attrNameLst>
                                      </p:cBhvr>
                                      <p:tavLst>
                                        <p:tav tm="0">
                                          <p:val>
                                            <p:fltVal val="0"/>
                                          </p:val>
                                        </p:tav>
                                        <p:tav tm="100000">
                                          <p:val>
                                            <p:strVal val="#ppt_h"/>
                                          </p:val>
                                        </p:tav>
                                      </p:tavLst>
                                    </p:anim>
                                    <p:animEffect transition="in" filter="fade">
                                      <p:cBhvr>
                                        <p:cTn id="18" dur="500"/>
                                        <p:tgtEl>
                                          <p:spTgt spid="10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anim calcmode="lin" valueType="num">
                                      <p:cBhvr>
                                        <p:cTn id="24" dur="500" fill="hold"/>
                                        <p:tgtEl>
                                          <p:spTgt spid="43"/>
                                        </p:tgtEl>
                                        <p:attrNameLst>
                                          <p:attrName>ppt_x</p:attrName>
                                        </p:attrNameLst>
                                      </p:cBhvr>
                                      <p:tavLst>
                                        <p:tav tm="0">
                                          <p:val>
                                            <p:strVal val="#ppt_x"/>
                                          </p:val>
                                        </p:tav>
                                        <p:tav tm="100000">
                                          <p:val>
                                            <p:strVal val="#ppt_x"/>
                                          </p:val>
                                        </p:tav>
                                      </p:tavLst>
                                    </p:anim>
                                    <p:anim calcmode="lin" valueType="num">
                                      <p:cBhvr>
                                        <p:cTn id="25"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anim calcmode="lin" valueType="num">
                                      <p:cBhvr>
                                        <p:cTn id="31" dur="500" fill="hold"/>
                                        <p:tgtEl>
                                          <p:spTgt spid="44"/>
                                        </p:tgtEl>
                                        <p:attrNameLst>
                                          <p:attrName>ppt_x</p:attrName>
                                        </p:attrNameLst>
                                      </p:cBhvr>
                                      <p:tavLst>
                                        <p:tav tm="0">
                                          <p:val>
                                            <p:strVal val="#ppt_x"/>
                                          </p:val>
                                        </p:tav>
                                        <p:tav tm="100000">
                                          <p:val>
                                            <p:strVal val="#ppt_x"/>
                                          </p:val>
                                        </p:tav>
                                      </p:tavLst>
                                    </p:anim>
                                    <p:anim calcmode="lin" valueType="num">
                                      <p:cBhvr>
                                        <p:cTn id="32"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anim calcmode="lin" valueType="num">
                                      <p:cBhvr>
                                        <p:cTn id="38" dur="500" fill="hold"/>
                                        <p:tgtEl>
                                          <p:spTgt spid="45"/>
                                        </p:tgtEl>
                                        <p:attrNameLst>
                                          <p:attrName>ppt_x</p:attrName>
                                        </p:attrNameLst>
                                      </p:cBhvr>
                                      <p:tavLst>
                                        <p:tav tm="0">
                                          <p:val>
                                            <p:strVal val="#ppt_x"/>
                                          </p:val>
                                        </p:tav>
                                        <p:tav tm="100000">
                                          <p:val>
                                            <p:strVal val="#ppt_x"/>
                                          </p:val>
                                        </p:tav>
                                      </p:tavLst>
                                    </p:anim>
                                    <p:anim calcmode="lin" valueType="num">
                                      <p:cBhvr>
                                        <p:cTn id="39" dur="500" fill="hold"/>
                                        <p:tgtEl>
                                          <p:spTgt spid="45"/>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anim calcmode="lin" valueType="num">
                                      <p:cBhvr>
                                        <p:cTn id="49" dur="500" fill="hold"/>
                                        <p:tgtEl>
                                          <p:spTgt spid="46"/>
                                        </p:tgtEl>
                                        <p:attrNameLst>
                                          <p:attrName>ppt_x</p:attrName>
                                        </p:attrNameLst>
                                      </p:cBhvr>
                                      <p:tavLst>
                                        <p:tav tm="0">
                                          <p:val>
                                            <p:strVal val="#ppt_x"/>
                                          </p:val>
                                        </p:tav>
                                        <p:tav tm="100000">
                                          <p:val>
                                            <p:strVal val="#ppt_x"/>
                                          </p:val>
                                        </p:tav>
                                      </p:tavLst>
                                    </p:anim>
                                    <p:anim calcmode="lin" valueType="num">
                                      <p:cBhvr>
                                        <p:cTn id="50"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anim calcmode="lin" valueType="num">
                                      <p:cBhvr>
                                        <p:cTn id="56" dur="500" fill="hold"/>
                                        <p:tgtEl>
                                          <p:spTgt spid="61"/>
                                        </p:tgtEl>
                                        <p:attrNameLst>
                                          <p:attrName>ppt_x</p:attrName>
                                        </p:attrNameLst>
                                      </p:cBhvr>
                                      <p:tavLst>
                                        <p:tav tm="0">
                                          <p:val>
                                            <p:strVal val="#ppt_x"/>
                                          </p:val>
                                        </p:tav>
                                        <p:tav tm="100000">
                                          <p:val>
                                            <p:strVal val="#ppt_x"/>
                                          </p:val>
                                        </p:tav>
                                      </p:tavLst>
                                    </p:anim>
                                    <p:anim calcmode="lin" valueType="num">
                                      <p:cBhvr>
                                        <p:cTn id="57" dur="5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3" grpId="0"/>
      <p:bldP spid="44" grpId="0"/>
      <p:bldP spid="45" grpId="0"/>
      <p:bldP spid="46"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椭圆 145">
            <a:extLst>
              <a:ext uri="{FF2B5EF4-FFF2-40B4-BE49-F238E27FC236}">
                <a16:creationId xmlns:a16="http://schemas.microsoft.com/office/drawing/2014/main" id="{ED8EC040-62C0-459D-8265-E63C55F24DD7}"/>
              </a:ext>
            </a:extLst>
          </p:cNvPr>
          <p:cNvSpPr/>
          <p:nvPr/>
        </p:nvSpPr>
        <p:spPr>
          <a:xfrm>
            <a:off x="2806546" y="2061186"/>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59</a:t>
            </a:r>
            <a:endParaRPr lang="zh-CN" altLang="en-US" sz="2800" dirty="0"/>
          </a:p>
        </p:txBody>
      </p:sp>
      <p:grpSp>
        <p:nvGrpSpPr>
          <p:cNvPr id="140" name="组合 139">
            <a:extLst>
              <a:ext uri="{FF2B5EF4-FFF2-40B4-BE49-F238E27FC236}">
                <a16:creationId xmlns:a16="http://schemas.microsoft.com/office/drawing/2014/main" id="{32110D19-9245-4813-8048-8DE2464D36DD}"/>
              </a:ext>
            </a:extLst>
          </p:cNvPr>
          <p:cNvGrpSpPr/>
          <p:nvPr/>
        </p:nvGrpSpPr>
        <p:grpSpPr>
          <a:xfrm>
            <a:off x="2310400" y="3015429"/>
            <a:ext cx="1573563" cy="589196"/>
            <a:chOff x="2310400" y="3019392"/>
            <a:chExt cx="1573563" cy="589196"/>
          </a:xfrm>
        </p:grpSpPr>
        <p:sp>
          <p:nvSpPr>
            <p:cNvPr id="141" name="椭圆 140">
              <a:extLst>
                <a:ext uri="{FF2B5EF4-FFF2-40B4-BE49-F238E27FC236}">
                  <a16:creationId xmlns:a16="http://schemas.microsoft.com/office/drawing/2014/main" id="{A91039B8-5B95-4B71-B1A1-B98EC0C01AE0}"/>
                </a:ext>
              </a:extLst>
            </p:cNvPr>
            <p:cNvSpPr/>
            <p:nvPr/>
          </p:nvSpPr>
          <p:spPr>
            <a:xfrm>
              <a:off x="2310400" y="3027317"/>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50</a:t>
              </a:r>
              <a:endParaRPr lang="zh-CN" altLang="en-US" sz="2800" dirty="0"/>
            </a:p>
          </p:txBody>
        </p:sp>
        <p:sp>
          <p:nvSpPr>
            <p:cNvPr id="142" name="椭圆 141">
              <a:extLst>
                <a:ext uri="{FF2B5EF4-FFF2-40B4-BE49-F238E27FC236}">
                  <a16:creationId xmlns:a16="http://schemas.microsoft.com/office/drawing/2014/main" id="{652BB2BE-AD90-43CC-8457-02143D3EEF68}"/>
                </a:ext>
              </a:extLst>
            </p:cNvPr>
            <p:cNvSpPr/>
            <p:nvPr/>
          </p:nvSpPr>
          <p:spPr>
            <a:xfrm>
              <a:off x="3302692" y="3019392"/>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49</a:t>
              </a:r>
              <a:endParaRPr lang="zh-CN" altLang="en-US" sz="2800" dirty="0"/>
            </a:p>
          </p:txBody>
        </p:sp>
      </p:grpSp>
      <p:grpSp>
        <p:nvGrpSpPr>
          <p:cNvPr id="129" name="组合 128">
            <a:extLst>
              <a:ext uri="{FF2B5EF4-FFF2-40B4-BE49-F238E27FC236}">
                <a16:creationId xmlns:a16="http://schemas.microsoft.com/office/drawing/2014/main" id="{1A6ED49A-E893-4371-8197-0C654543DAA1}"/>
              </a:ext>
            </a:extLst>
          </p:cNvPr>
          <p:cNvGrpSpPr/>
          <p:nvPr/>
        </p:nvGrpSpPr>
        <p:grpSpPr>
          <a:xfrm>
            <a:off x="1729130" y="3962185"/>
            <a:ext cx="2641473" cy="581271"/>
            <a:chOff x="1729130" y="3960605"/>
            <a:chExt cx="2641473" cy="581271"/>
          </a:xfrm>
        </p:grpSpPr>
        <p:sp>
          <p:nvSpPr>
            <p:cNvPr id="130" name="椭圆 129">
              <a:extLst>
                <a:ext uri="{FF2B5EF4-FFF2-40B4-BE49-F238E27FC236}">
                  <a16:creationId xmlns:a16="http://schemas.microsoft.com/office/drawing/2014/main" id="{57B3EB46-638D-4E9E-A537-187FB6964E11}"/>
                </a:ext>
              </a:extLst>
            </p:cNvPr>
            <p:cNvSpPr/>
            <p:nvPr/>
          </p:nvSpPr>
          <p:spPr>
            <a:xfrm>
              <a:off x="2797040" y="396060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34</a:t>
              </a:r>
              <a:endParaRPr lang="zh-CN" altLang="en-US" sz="2800" dirty="0"/>
            </a:p>
          </p:txBody>
        </p:sp>
        <p:sp>
          <p:nvSpPr>
            <p:cNvPr id="131" name="椭圆 130">
              <a:extLst>
                <a:ext uri="{FF2B5EF4-FFF2-40B4-BE49-F238E27FC236}">
                  <a16:creationId xmlns:a16="http://schemas.microsoft.com/office/drawing/2014/main" id="{4BECA29A-6261-4C99-AB41-C1B5EE5D7186}"/>
                </a:ext>
              </a:extLst>
            </p:cNvPr>
            <p:cNvSpPr/>
            <p:nvPr/>
          </p:nvSpPr>
          <p:spPr>
            <a:xfrm>
              <a:off x="1729130" y="396060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38</a:t>
              </a:r>
              <a:endParaRPr lang="zh-CN" altLang="en-US" sz="2800" dirty="0"/>
            </a:p>
          </p:txBody>
        </p:sp>
        <p:sp>
          <p:nvSpPr>
            <p:cNvPr id="132" name="椭圆 131">
              <a:extLst>
                <a:ext uri="{FF2B5EF4-FFF2-40B4-BE49-F238E27FC236}">
                  <a16:creationId xmlns:a16="http://schemas.microsoft.com/office/drawing/2014/main" id="{C62F6F97-78E2-4F24-80CE-6E901820AE90}"/>
                </a:ext>
              </a:extLst>
            </p:cNvPr>
            <p:cNvSpPr/>
            <p:nvPr/>
          </p:nvSpPr>
          <p:spPr>
            <a:xfrm>
              <a:off x="3789332" y="396060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29</a:t>
              </a:r>
              <a:endParaRPr lang="zh-CN" altLang="en-US" sz="2800" dirty="0"/>
            </a:p>
          </p:txBody>
        </p:sp>
      </p:grpSp>
      <p:grpSp>
        <p:nvGrpSpPr>
          <p:cNvPr id="121" name="组合 120">
            <a:extLst>
              <a:ext uri="{FF2B5EF4-FFF2-40B4-BE49-F238E27FC236}">
                <a16:creationId xmlns:a16="http://schemas.microsoft.com/office/drawing/2014/main" id="{140BEBD1-6B11-480E-9D3A-C1D1D26DAA4C}"/>
              </a:ext>
            </a:extLst>
          </p:cNvPr>
          <p:cNvGrpSpPr/>
          <p:nvPr/>
        </p:nvGrpSpPr>
        <p:grpSpPr>
          <a:xfrm>
            <a:off x="1222184" y="4918721"/>
            <a:ext cx="3632103" cy="589196"/>
            <a:chOff x="1222185" y="4922970"/>
            <a:chExt cx="3632103" cy="589196"/>
          </a:xfrm>
        </p:grpSpPr>
        <p:sp>
          <p:nvSpPr>
            <p:cNvPr id="122" name="椭圆 121">
              <a:extLst>
                <a:ext uri="{FF2B5EF4-FFF2-40B4-BE49-F238E27FC236}">
                  <a16:creationId xmlns:a16="http://schemas.microsoft.com/office/drawing/2014/main" id="{04310B73-984F-415B-B6D6-4D3DB27B74DE}"/>
                </a:ext>
              </a:extLst>
            </p:cNvPr>
            <p:cNvSpPr/>
            <p:nvPr/>
          </p:nvSpPr>
          <p:spPr>
            <a:xfrm>
              <a:off x="1222185" y="493089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21</a:t>
              </a:r>
              <a:endParaRPr lang="zh-CN" altLang="en-US" sz="2800" dirty="0"/>
            </a:p>
          </p:txBody>
        </p:sp>
        <p:sp>
          <p:nvSpPr>
            <p:cNvPr id="123" name="椭圆 122">
              <a:extLst>
                <a:ext uri="{FF2B5EF4-FFF2-40B4-BE49-F238E27FC236}">
                  <a16:creationId xmlns:a16="http://schemas.microsoft.com/office/drawing/2014/main" id="{18EE00B7-5571-47D8-96B5-395579A701B0}"/>
                </a:ext>
              </a:extLst>
            </p:cNvPr>
            <p:cNvSpPr/>
            <p:nvPr/>
          </p:nvSpPr>
          <p:spPr>
            <a:xfrm>
              <a:off x="2214477" y="4922970"/>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28</a:t>
              </a:r>
              <a:endParaRPr lang="zh-CN" altLang="en-US" sz="2800" dirty="0"/>
            </a:p>
          </p:txBody>
        </p:sp>
        <p:sp>
          <p:nvSpPr>
            <p:cNvPr id="124" name="椭圆 123">
              <a:extLst>
                <a:ext uri="{FF2B5EF4-FFF2-40B4-BE49-F238E27FC236}">
                  <a16:creationId xmlns:a16="http://schemas.microsoft.com/office/drawing/2014/main" id="{7EEFF84C-1A35-46CA-BBF3-24C7CB738E6D}"/>
                </a:ext>
              </a:extLst>
            </p:cNvPr>
            <p:cNvSpPr/>
            <p:nvPr/>
          </p:nvSpPr>
          <p:spPr>
            <a:xfrm>
              <a:off x="3280725" y="493089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19</a:t>
              </a:r>
              <a:endParaRPr lang="zh-CN" altLang="en-US" sz="2800" dirty="0"/>
            </a:p>
          </p:txBody>
        </p:sp>
        <p:sp>
          <p:nvSpPr>
            <p:cNvPr id="125" name="椭圆 124">
              <a:extLst>
                <a:ext uri="{FF2B5EF4-FFF2-40B4-BE49-F238E27FC236}">
                  <a16:creationId xmlns:a16="http://schemas.microsoft.com/office/drawing/2014/main" id="{3766BC25-B79A-475E-BCEF-3C62908D602E}"/>
                </a:ext>
              </a:extLst>
            </p:cNvPr>
            <p:cNvSpPr/>
            <p:nvPr/>
          </p:nvSpPr>
          <p:spPr>
            <a:xfrm>
              <a:off x="4273017" y="4922970"/>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21</a:t>
              </a:r>
              <a:endParaRPr lang="zh-CN" altLang="en-US" sz="2800" dirty="0"/>
            </a:p>
          </p:txBody>
        </p:sp>
      </p:grpSp>
      <p:grpSp>
        <p:nvGrpSpPr>
          <p:cNvPr id="26" name="组合 25">
            <a:extLst>
              <a:ext uri="{FF2B5EF4-FFF2-40B4-BE49-F238E27FC236}">
                <a16:creationId xmlns:a16="http://schemas.microsoft.com/office/drawing/2014/main" id="{1BC3E9BB-8DAD-45F3-939D-E1C2EED482B7}"/>
              </a:ext>
            </a:extLst>
          </p:cNvPr>
          <p:cNvGrpSpPr/>
          <p:nvPr/>
        </p:nvGrpSpPr>
        <p:grpSpPr>
          <a:xfrm>
            <a:off x="1222185" y="4922970"/>
            <a:ext cx="3632103" cy="589196"/>
            <a:chOff x="1222185" y="4922970"/>
            <a:chExt cx="3632103" cy="589196"/>
          </a:xfrm>
        </p:grpSpPr>
        <p:sp>
          <p:nvSpPr>
            <p:cNvPr id="90" name="椭圆 89">
              <a:extLst>
                <a:ext uri="{FF2B5EF4-FFF2-40B4-BE49-F238E27FC236}">
                  <a16:creationId xmlns:a16="http://schemas.microsoft.com/office/drawing/2014/main" id="{DBC0B496-2621-4B7A-833A-3A2B946094DA}"/>
                </a:ext>
              </a:extLst>
            </p:cNvPr>
            <p:cNvSpPr/>
            <p:nvPr/>
          </p:nvSpPr>
          <p:spPr>
            <a:xfrm>
              <a:off x="1222185" y="493089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2</a:t>
              </a:r>
              <a:endParaRPr lang="zh-CN" altLang="en-US" sz="2800" dirty="0"/>
            </a:p>
          </p:txBody>
        </p:sp>
        <p:sp>
          <p:nvSpPr>
            <p:cNvPr id="92" name="椭圆 91">
              <a:extLst>
                <a:ext uri="{FF2B5EF4-FFF2-40B4-BE49-F238E27FC236}">
                  <a16:creationId xmlns:a16="http://schemas.microsoft.com/office/drawing/2014/main" id="{D4E89723-3302-4568-8B60-DA6D5DEA2B27}"/>
                </a:ext>
              </a:extLst>
            </p:cNvPr>
            <p:cNvSpPr/>
            <p:nvPr/>
          </p:nvSpPr>
          <p:spPr>
            <a:xfrm>
              <a:off x="2214477" y="4922970"/>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18</a:t>
              </a:r>
              <a:endParaRPr lang="zh-CN" altLang="en-US" sz="2800" dirty="0"/>
            </a:p>
          </p:txBody>
        </p:sp>
        <p:sp>
          <p:nvSpPr>
            <p:cNvPr id="105" name="椭圆 104">
              <a:extLst>
                <a:ext uri="{FF2B5EF4-FFF2-40B4-BE49-F238E27FC236}">
                  <a16:creationId xmlns:a16="http://schemas.microsoft.com/office/drawing/2014/main" id="{590B0F26-84B1-4202-A8F2-18918AAFAD36}"/>
                </a:ext>
              </a:extLst>
            </p:cNvPr>
            <p:cNvSpPr/>
            <p:nvPr/>
          </p:nvSpPr>
          <p:spPr>
            <a:xfrm>
              <a:off x="3280725" y="493089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9</a:t>
              </a:r>
              <a:endParaRPr lang="zh-CN" altLang="en-US" sz="2800" dirty="0"/>
            </a:p>
          </p:txBody>
        </p:sp>
        <p:sp>
          <p:nvSpPr>
            <p:cNvPr id="107" name="椭圆 106">
              <a:extLst>
                <a:ext uri="{FF2B5EF4-FFF2-40B4-BE49-F238E27FC236}">
                  <a16:creationId xmlns:a16="http://schemas.microsoft.com/office/drawing/2014/main" id="{883B119A-A691-4209-A037-4EE2DF240845}"/>
                </a:ext>
              </a:extLst>
            </p:cNvPr>
            <p:cNvSpPr/>
            <p:nvPr/>
          </p:nvSpPr>
          <p:spPr>
            <a:xfrm>
              <a:off x="4273017" y="4922970"/>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5</a:t>
              </a:r>
              <a:endParaRPr lang="zh-CN" altLang="en-US" sz="2800" dirty="0"/>
            </a:p>
          </p:txBody>
        </p:sp>
      </p:grpSp>
      <p:sp>
        <p:nvSpPr>
          <p:cNvPr id="8" name="矩形 7">
            <a:extLst>
              <a:ext uri="{FF2B5EF4-FFF2-40B4-BE49-F238E27FC236}">
                <a16:creationId xmlns:a16="http://schemas.microsoft.com/office/drawing/2014/main" id="{A219D440-995A-4892-B7AD-F8A30175EFA7}"/>
              </a:ext>
            </a:extLst>
          </p:cNvPr>
          <p:cNvSpPr/>
          <p:nvPr/>
        </p:nvSpPr>
        <p:spPr>
          <a:xfrm>
            <a:off x="489530" y="336101"/>
            <a:ext cx="244810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数塔问题</a:t>
            </a: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graphicFrame>
        <p:nvGraphicFramePr>
          <p:cNvPr id="103" name="表格 102">
            <a:extLst>
              <a:ext uri="{FF2B5EF4-FFF2-40B4-BE49-F238E27FC236}">
                <a16:creationId xmlns:a16="http://schemas.microsoft.com/office/drawing/2014/main" id="{AD7DDC2D-9CF0-4E13-B1CF-61F823145DA7}"/>
              </a:ext>
            </a:extLst>
          </p:cNvPr>
          <p:cNvGraphicFramePr>
            <a:graphicFrameLocks noGrp="1"/>
          </p:cNvGraphicFramePr>
          <p:nvPr>
            <p:extLst>
              <p:ext uri="{D42A27DB-BD31-4B8C-83A1-F6EECF244321}">
                <p14:modId xmlns:p14="http://schemas.microsoft.com/office/powerpoint/2010/main" val="4054961486"/>
              </p:ext>
            </p:extLst>
          </p:nvPr>
        </p:nvGraphicFramePr>
        <p:xfrm>
          <a:off x="1329840" y="4369778"/>
          <a:ext cx="3024280" cy="1981200"/>
        </p:xfrm>
        <a:graphic>
          <a:graphicData uri="http://schemas.openxmlformats.org/drawingml/2006/table">
            <a:tbl>
              <a:tblPr>
                <a:tableStyleId>{ED083AE6-46FA-4A59-8FB0-9F97EB10719F}</a:tableStyleId>
              </a:tblPr>
              <a:tblGrid>
                <a:gridCol w="604856">
                  <a:extLst>
                    <a:ext uri="{9D8B030D-6E8A-4147-A177-3AD203B41FA5}">
                      <a16:colId xmlns:a16="http://schemas.microsoft.com/office/drawing/2014/main" val="3373553657"/>
                    </a:ext>
                  </a:extLst>
                </a:gridCol>
                <a:gridCol w="604856">
                  <a:extLst>
                    <a:ext uri="{9D8B030D-6E8A-4147-A177-3AD203B41FA5}">
                      <a16:colId xmlns:a16="http://schemas.microsoft.com/office/drawing/2014/main" val="1878868362"/>
                    </a:ext>
                  </a:extLst>
                </a:gridCol>
                <a:gridCol w="604856">
                  <a:extLst>
                    <a:ext uri="{9D8B030D-6E8A-4147-A177-3AD203B41FA5}">
                      <a16:colId xmlns:a16="http://schemas.microsoft.com/office/drawing/2014/main" val="433034656"/>
                    </a:ext>
                  </a:extLst>
                </a:gridCol>
                <a:gridCol w="604856">
                  <a:extLst>
                    <a:ext uri="{9D8B030D-6E8A-4147-A177-3AD203B41FA5}">
                      <a16:colId xmlns:a16="http://schemas.microsoft.com/office/drawing/2014/main" val="2137974021"/>
                    </a:ext>
                  </a:extLst>
                </a:gridCol>
                <a:gridCol w="604856">
                  <a:extLst>
                    <a:ext uri="{9D8B030D-6E8A-4147-A177-3AD203B41FA5}">
                      <a16:colId xmlns:a16="http://schemas.microsoft.com/office/drawing/2014/main" val="3813012745"/>
                    </a:ext>
                  </a:extLst>
                </a:gridCol>
              </a:tblGrid>
              <a:tr h="263952">
                <a:tc>
                  <a:txBody>
                    <a:bodyPr/>
                    <a:lstStyle/>
                    <a:p>
                      <a:pPr algn="ctr"/>
                      <a:r>
                        <a:rPr lang="en-US" altLang="zh-CN" sz="2000" dirty="0">
                          <a:solidFill>
                            <a:schemeClr val="bg1"/>
                          </a:solidFill>
                        </a:rPr>
                        <a:t>9</a:t>
                      </a:r>
                      <a:endParaRPr lang="zh-CN" altLang="en-US" sz="2000" dirty="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dirty="0">
                        <a:solidFill>
                          <a:schemeClr val="bg1"/>
                        </a:solidFill>
                      </a:endParaRPr>
                    </a:p>
                  </a:txBody>
                  <a:tcPr anchor="ctr"/>
                </a:tc>
                <a:extLst>
                  <a:ext uri="{0D108BD9-81ED-4DB2-BD59-A6C34878D82A}">
                    <a16:rowId xmlns:a16="http://schemas.microsoft.com/office/drawing/2014/main" val="2954771049"/>
                  </a:ext>
                </a:extLst>
              </a:tr>
              <a:tr h="263952">
                <a:tc>
                  <a:txBody>
                    <a:bodyPr/>
                    <a:lstStyle/>
                    <a:p>
                      <a:pPr algn="ctr"/>
                      <a:r>
                        <a:rPr lang="en-US" altLang="zh-CN" sz="2000" dirty="0">
                          <a:solidFill>
                            <a:schemeClr val="bg1"/>
                          </a:solidFill>
                        </a:rPr>
                        <a:t>12</a:t>
                      </a:r>
                      <a:endParaRPr lang="zh-CN" altLang="en-US" sz="2000" dirty="0">
                        <a:solidFill>
                          <a:schemeClr val="bg1"/>
                        </a:solidFill>
                      </a:endParaRPr>
                    </a:p>
                  </a:txBody>
                  <a:tcPr anchor="ctr"/>
                </a:tc>
                <a:tc>
                  <a:txBody>
                    <a:bodyPr/>
                    <a:lstStyle/>
                    <a:p>
                      <a:pPr algn="ctr"/>
                      <a:r>
                        <a:rPr lang="en-US" altLang="zh-CN" sz="2000" dirty="0">
                          <a:solidFill>
                            <a:schemeClr val="bg1"/>
                          </a:solidFill>
                        </a:rPr>
                        <a:t>15</a:t>
                      </a:r>
                      <a:endParaRPr lang="zh-CN" altLang="en-US" sz="2000" dirty="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extLst>
                  <a:ext uri="{0D108BD9-81ED-4DB2-BD59-A6C34878D82A}">
                    <a16:rowId xmlns:a16="http://schemas.microsoft.com/office/drawing/2014/main" val="1238662590"/>
                  </a:ext>
                </a:extLst>
              </a:tr>
              <a:tr h="263952">
                <a:tc>
                  <a:txBody>
                    <a:bodyPr/>
                    <a:lstStyle/>
                    <a:p>
                      <a:pPr algn="ctr"/>
                      <a:r>
                        <a:rPr lang="en-US" altLang="zh-CN" sz="2000" dirty="0">
                          <a:solidFill>
                            <a:schemeClr val="bg1"/>
                          </a:solidFill>
                        </a:rPr>
                        <a:t>10</a:t>
                      </a:r>
                      <a:endParaRPr lang="zh-CN" altLang="en-US" sz="2000" dirty="0">
                        <a:solidFill>
                          <a:schemeClr val="bg1"/>
                        </a:solidFill>
                      </a:endParaRPr>
                    </a:p>
                  </a:txBody>
                  <a:tcPr anchor="ctr"/>
                </a:tc>
                <a:tc>
                  <a:txBody>
                    <a:bodyPr/>
                    <a:lstStyle/>
                    <a:p>
                      <a:pPr algn="ctr"/>
                      <a:r>
                        <a:rPr lang="en-US" altLang="zh-CN" sz="2000" dirty="0">
                          <a:solidFill>
                            <a:schemeClr val="bg1"/>
                          </a:solidFill>
                        </a:rPr>
                        <a:t>6</a:t>
                      </a:r>
                      <a:endParaRPr lang="zh-CN" altLang="en-US" sz="2000" dirty="0">
                        <a:solidFill>
                          <a:schemeClr val="bg1"/>
                        </a:solidFill>
                      </a:endParaRPr>
                    </a:p>
                  </a:txBody>
                  <a:tcPr anchor="ctr"/>
                </a:tc>
                <a:tc>
                  <a:txBody>
                    <a:bodyPr/>
                    <a:lstStyle/>
                    <a:p>
                      <a:pPr algn="ctr"/>
                      <a:r>
                        <a:rPr lang="en-US" altLang="zh-CN" sz="2000" dirty="0">
                          <a:solidFill>
                            <a:schemeClr val="bg1"/>
                          </a:solidFill>
                        </a:rPr>
                        <a:t>8</a:t>
                      </a:r>
                      <a:endParaRPr lang="zh-CN" altLang="en-US" sz="2000" dirty="0">
                        <a:solidFill>
                          <a:schemeClr val="bg1"/>
                        </a:solidFill>
                      </a:endParaRPr>
                    </a:p>
                  </a:txBody>
                  <a:tcPr anchor="ctr"/>
                </a:tc>
                <a:tc>
                  <a:txBody>
                    <a:bodyPr/>
                    <a:lstStyle/>
                    <a:p>
                      <a:pPr algn="ctr"/>
                      <a:endParaRPr lang="zh-CN" altLang="en-US" sz="2000">
                        <a:solidFill>
                          <a:schemeClr val="bg1"/>
                        </a:solidFill>
                      </a:endParaRPr>
                    </a:p>
                  </a:txBody>
                  <a:tcPr anchor="ctr"/>
                </a:tc>
                <a:tc>
                  <a:txBody>
                    <a:bodyPr/>
                    <a:lstStyle/>
                    <a:p>
                      <a:pPr algn="ctr"/>
                      <a:endParaRPr lang="zh-CN" altLang="en-US" sz="2000">
                        <a:solidFill>
                          <a:schemeClr val="bg1"/>
                        </a:solidFill>
                      </a:endParaRPr>
                    </a:p>
                  </a:txBody>
                  <a:tcPr anchor="ctr"/>
                </a:tc>
                <a:extLst>
                  <a:ext uri="{0D108BD9-81ED-4DB2-BD59-A6C34878D82A}">
                    <a16:rowId xmlns:a16="http://schemas.microsoft.com/office/drawing/2014/main" val="4145856136"/>
                  </a:ext>
                </a:extLst>
              </a:tr>
              <a:tr h="263952">
                <a:tc>
                  <a:txBody>
                    <a:bodyPr/>
                    <a:lstStyle/>
                    <a:p>
                      <a:pPr algn="ctr"/>
                      <a:r>
                        <a:rPr lang="en-US" altLang="zh-CN" sz="2000" dirty="0">
                          <a:solidFill>
                            <a:schemeClr val="bg1"/>
                          </a:solidFill>
                        </a:rPr>
                        <a:t>2</a:t>
                      </a:r>
                      <a:endParaRPr lang="zh-CN" altLang="en-US" sz="2000" dirty="0">
                        <a:solidFill>
                          <a:schemeClr val="bg1"/>
                        </a:solidFill>
                      </a:endParaRPr>
                    </a:p>
                  </a:txBody>
                  <a:tcPr anchor="ctr"/>
                </a:tc>
                <a:tc>
                  <a:txBody>
                    <a:bodyPr/>
                    <a:lstStyle/>
                    <a:p>
                      <a:pPr algn="ctr"/>
                      <a:r>
                        <a:rPr lang="en-US" altLang="zh-CN" sz="2000" dirty="0">
                          <a:solidFill>
                            <a:schemeClr val="bg1"/>
                          </a:solidFill>
                        </a:rPr>
                        <a:t>18</a:t>
                      </a:r>
                      <a:endParaRPr lang="zh-CN" altLang="en-US" sz="2000" dirty="0">
                        <a:solidFill>
                          <a:schemeClr val="bg1"/>
                        </a:solidFill>
                      </a:endParaRPr>
                    </a:p>
                  </a:txBody>
                  <a:tcPr anchor="ctr"/>
                </a:tc>
                <a:tc>
                  <a:txBody>
                    <a:bodyPr/>
                    <a:lstStyle/>
                    <a:p>
                      <a:pPr algn="ctr"/>
                      <a:r>
                        <a:rPr lang="en-US" altLang="zh-CN" sz="2000" dirty="0">
                          <a:solidFill>
                            <a:schemeClr val="bg1"/>
                          </a:solidFill>
                        </a:rPr>
                        <a:t>9</a:t>
                      </a:r>
                      <a:endParaRPr lang="zh-CN" altLang="en-US" sz="2000" dirty="0">
                        <a:solidFill>
                          <a:schemeClr val="bg1"/>
                        </a:solidFill>
                      </a:endParaRPr>
                    </a:p>
                  </a:txBody>
                  <a:tcPr anchor="ctr"/>
                </a:tc>
                <a:tc>
                  <a:txBody>
                    <a:bodyPr/>
                    <a:lstStyle/>
                    <a:p>
                      <a:pPr algn="ctr"/>
                      <a:r>
                        <a:rPr lang="en-US" altLang="zh-CN" sz="2000" dirty="0">
                          <a:solidFill>
                            <a:schemeClr val="bg1"/>
                          </a:solidFill>
                        </a:rPr>
                        <a:t>5</a:t>
                      </a:r>
                      <a:endParaRPr lang="zh-CN" altLang="en-US" sz="2000" dirty="0">
                        <a:solidFill>
                          <a:schemeClr val="bg1"/>
                        </a:solidFill>
                      </a:endParaRPr>
                    </a:p>
                  </a:txBody>
                  <a:tcPr anchor="ctr"/>
                </a:tc>
                <a:tc>
                  <a:txBody>
                    <a:bodyPr/>
                    <a:lstStyle/>
                    <a:p>
                      <a:pPr algn="ctr"/>
                      <a:endParaRPr lang="zh-CN" altLang="en-US" sz="2000" dirty="0">
                        <a:solidFill>
                          <a:schemeClr val="bg1"/>
                        </a:solidFill>
                      </a:endParaRPr>
                    </a:p>
                  </a:txBody>
                  <a:tcPr anchor="ctr"/>
                </a:tc>
                <a:extLst>
                  <a:ext uri="{0D108BD9-81ED-4DB2-BD59-A6C34878D82A}">
                    <a16:rowId xmlns:a16="http://schemas.microsoft.com/office/drawing/2014/main" val="543066779"/>
                  </a:ext>
                </a:extLst>
              </a:tr>
              <a:tr h="263952">
                <a:tc>
                  <a:txBody>
                    <a:bodyPr/>
                    <a:lstStyle/>
                    <a:p>
                      <a:pPr algn="ctr"/>
                      <a:r>
                        <a:rPr lang="en-US" altLang="zh-CN" sz="2000" dirty="0">
                          <a:solidFill>
                            <a:schemeClr val="bg1"/>
                          </a:solidFill>
                        </a:rPr>
                        <a:t>19</a:t>
                      </a:r>
                      <a:endParaRPr lang="zh-CN" altLang="en-US" sz="2000" dirty="0">
                        <a:solidFill>
                          <a:schemeClr val="bg1"/>
                        </a:solidFill>
                      </a:endParaRPr>
                    </a:p>
                  </a:txBody>
                  <a:tcPr anchor="ctr"/>
                </a:tc>
                <a:tc>
                  <a:txBody>
                    <a:bodyPr/>
                    <a:lstStyle/>
                    <a:p>
                      <a:pPr algn="ctr"/>
                      <a:r>
                        <a:rPr lang="en-US" altLang="zh-CN" sz="2000" dirty="0">
                          <a:solidFill>
                            <a:schemeClr val="bg1"/>
                          </a:solidFill>
                        </a:rPr>
                        <a:t>7</a:t>
                      </a:r>
                      <a:endParaRPr lang="zh-CN" altLang="en-US" sz="2000" dirty="0">
                        <a:solidFill>
                          <a:schemeClr val="bg1"/>
                        </a:solidFill>
                      </a:endParaRPr>
                    </a:p>
                  </a:txBody>
                  <a:tcPr anchor="ctr"/>
                </a:tc>
                <a:tc>
                  <a:txBody>
                    <a:bodyPr/>
                    <a:lstStyle/>
                    <a:p>
                      <a:pPr algn="ctr"/>
                      <a:r>
                        <a:rPr lang="en-US" altLang="zh-CN" sz="2000" dirty="0">
                          <a:solidFill>
                            <a:schemeClr val="bg1"/>
                          </a:solidFill>
                        </a:rPr>
                        <a:t>10</a:t>
                      </a:r>
                      <a:endParaRPr lang="zh-CN" altLang="en-US" sz="2000" dirty="0">
                        <a:solidFill>
                          <a:schemeClr val="bg1"/>
                        </a:solidFill>
                      </a:endParaRPr>
                    </a:p>
                  </a:txBody>
                  <a:tcPr anchor="ctr"/>
                </a:tc>
                <a:tc>
                  <a:txBody>
                    <a:bodyPr/>
                    <a:lstStyle/>
                    <a:p>
                      <a:pPr algn="ctr"/>
                      <a:r>
                        <a:rPr lang="en-US" altLang="zh-CN" sz="2000" dirty="0">
                          <a:solidFill>
                            <a:schemeClr val="bg1"/>
                          </a:solidFill>
                        </a:rPr>
                        <a:t>4</a:t>
                      </a:r>
                      <a:endParaRPr lang="zh-CN" altLang="en-US" sz="2000" dirty="0">
                        <a:solidFill>
                          <a:schemeClr val="bg1"/>
                        </a:solidFill>
                      </a:endParaRPr>
                    </a:p>
                  </a:txBody>
                  <a:tcPr anchor="ctr"/>
                </a:tc>
                <a:tc>
                  <a:txBody>
                    <a:bodyPr/>
                    <a:lstStyle/>
                    <a:p>
                      <a:pPr algn="ctr"/>
                      <a:r>
                        <a:rPr lang="en-US" altLang="zh-CN" sz="2000" dirty="0">
                          <a:solidFill>
                            <a:schemeClr val="bg1"/>
                          </a:solidFill>
                        </a:rPr>
                        <a:t>16</a:t>
                      </a:r>
                      <a:endParaRPr lang="zh-CN" altLang="en-US" sz="2000" dirty="0">
                        <a:solidFill>
                          <a:schemeClr val="bg1"/>
                        </a:solidFill>
                      </a:endParaRPr>
                    </a:p>
                  </a:txBody>
                  <a:tcPr anchor="ctr"/>
                </a:tc>
                <a:extLst>
                  <a:ext uri="{0D108BD9-81ED-4DB2-BD59-A6C34878D82A}">
                    <a16:rowId xmlns:a16="http://schemas.microsoft.com/office/drawing/2014/main" val="2264848109"/>
                  </a:ext>
                </a:extLst>
              </a:tr>
            </a:tbl>
          </a:graphicData>
        </a:graphic>
      </p:graphicFrame>
      <p:sp>
        <p:nvSpPr>
          <p:cNvPr id="43" name="矩形 42">
            <a:extLst>
              <a:ext uri="{FF2B5EF4-FFF2-40B4-BE49-F238E27FC236}">
                <a16:creationId xmlns:a16="http://schemas.microsoft.com/office/drawing/2014/main" id="{1AB39072-74E9-48E6-B2FF-F6E4287C51BE}"/>
              </a:ext>
            </a:extLst>
          </p:cNvPr>
          <p:cNvSpPr/>
          <p:nvPr/>
        </p:nvSpPr>
        <p:spPr>
          <a:xfrm>
            <a:off x="949162" y="1363503"/>
            <a:ext cx="4296038" cy="584775"/>
          </a:xfrm>
          <a:prstGeom prst="rect">
            <a:avLst/>
          </a:prstGeom>
        </p:spPr>
        <p:txBody>
          <a:bodyPr wrap="square">
            <a:spAutoFit/>
          </a:bodyPr>
          <a:lstStyle/>
          <a:p>
            <a:pPr algn="ctr"/>
            <a:r>
              <a:rPr lang="zh-CN" altLang="en-US" sz="3200" dirty="0">
                <a:solidFill>
                  <a:schemeClr val="bg1"/>
                </a:solidFill>
                <a:latin typeface="Courier New" panose="02070309020205020404" pitchFamily="49" charset="0"/>
                <a:cs typeface="Courier New" panose="02070309020205020404" pitchFamily="49" charset="0"/>
              </a:rPr>
              <a:t>从下向上逐层进行决策</a:t>
            </a:r>
          </a:p>
        </p:txBody>
      </p:sp>
      <p:sp>
        <p:nvSpPr>
          <p:cNvPr id="53" name="椭圆 52">
            <a:extLst>
              <a:ext uri="{FF2B5EF4-FFF2-40B4-BE49-F238E27FC236}">
                <a16:creationId xmlns:a16="http://schemas.microsoft.com/office/drawing/2014/main" id="{8EB91BE9-79A2-42E3-8DEC-5AFACA75CAB3}"/>
              </a:ext>
            </a:extLst>
          </p:cNvPr>
          <p:cNvSpPr/>
          <p:nvPr/>
        </p:nvSpPr>
        <p:spPr>
          <a:xfrm>
            <a:off x="2806546" y="2057027"/>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9</a:t>
            </a:r>
            <a:endParaRPr lang="zh-CN" altLang="en-US" sz="2800" dirty="0"/>
          </a:p>
        </p:txBody>
      </p:sp>
      <p:grpSp>
        <p:nvGrpSpPr>
          <p:cNvPr id="32" name="组合 31">
            <a:extLst>
              <a:ext uri="{FF2B5EF4-FFF2-40B4-BE49-F238E27FC236}">
                <a16:creationId xmlns:a16="http://schemas.microsoft.com/office/drawing/2014/main" id="{A39AFBFD-0F53-4CD4-AAD0-7DC0ADB6230C}"/>
              </a:ext>
            </a:extLst>
          </p:cNvPr>
          <p:cNvGrpSpPr/>
          <p:nvPr/>
        </p:nvGrpSpPr>
        <p:grpSpPr>
          <a:xfrm>
            <a:off x="2310400" y="3019392"/>
            <a:ext cx="1573563" cy="589196"/>
            <a:chOff x="2310400" y="3019392"/>
            <a:chExt cx="1573563" cy="589196"/>
          </a:xfrm>
        </p:grpSpPr>
        <p:sp>
          <p:nvSpPr>
            <p:cNvPr id="55" name="椭圆 54">
              <a:extLst>
                <a:ext uri="{FF2B5EF4-FFF2-40B4-BE49-F238E27FC236}">
                  <a16:creationId xmlns:a16="http://schemas.microsoft.com/office/drawing/2014/main" id="{CE4BD305-86B7-4CA8-88D4-CC1F2674EE4D}"/>
                </a:ext>
              </a:extLst>
            </p:cNvPr>
            <p:cNvSpPr/>
            <p:nvPr/>
          </p:nvSpPr>
          <p:spPr>
            <a:xfrm>
              <a:off x="2310400" y="3027317"/>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12</a:t>
              </a:r>
              <a:endParaRPr lang="zh-CN" altLang="en-US" sz="2800" dirty="0"/>
            </a:p>
          </p:txBody>
        </p:sp>
        <p:sp>
          <p:nvSpPr>
            <p:cNvPr id="57" name="椭圆 56">
              <a:extLst>
                <a:ext uri="{FF2B5EF4-FFF2-40B4-BE49-F238E27FC236}">
                  <a16:creationId xmlns:a16="http://schemas.microsoft.com/office/drawing/2014/main" id="{4000B2B4-5E28-4613-BD6E-C337212C084C}"/>
                </a:ext>
              </a:extLst>
            </p:cNvPr>
            <p:cNvSpPr/>
            <p:nvPr/>
          </p:nvSpPr>
          <p:spPr>
            <a:xfrm>
              <a:off x="3302692" y="3019392"/>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15</a:t>
              </a:r>
              <a:endParaRPr lang="zh-CN" altLang="en-US" sz="2800" dirty="0"/>
            </a:p>
          </p:txBody>
        </p:sp>
      </p:grpSp>
      <p:grpSp>
        <p:nvGrpSpPr>
          <p:cNvPr id="34" name="组合 33">
            <a:extLst>
              <a:ext uri="{FF2B5EF4-FFF2-40B4-BE49-F238E27FC236}">
                <a16:creationId xmlns:a16="http://schemas.microsoft.com/office/drawing/2014/main" id="{B03F0CCC-87DD-4A4E-95D4-E5D9D036F75E}"/>
              </a:ext>
            </a:extLst>
          </p:cNvPr>
          <p:cNvGrpSpPr/>
          <p:nvPr/>
        </p:nvGrpSpPr>
        <p:grpSpPr>
          <a:xfrm>
            <a:off x="2601036" y="2638298"/>
            <a:ext cx="992292" cy="389019"/>
            <a:chOff x="2601036" y="2638298"/>
            <a:chExt cx="992292" cy="389019"/>
          </a:xfrm>
        </p:grpSpPr>
        <p:cxnSp>
          <p:nvCxnSpPr>
            <p:cNvPr id="56" name="直接连接符 55">
              <a:extLst>
                <a:ext uri="{FF2B5EF4-FFF2-40B4-BE49-F238E27FC236}">
                  <a16:creationId xmlns:a16="http://schemas.microsoft.com/office/drawing/2014/main" id="{4E4CB325-8E82-43DA-BB2F-6F0E9CE3D924}"/>
                </a:ext>
              </a:extLst>
            </p:cNvPr>
            <p:cNvCxnSpPr>
              <a:cxnSpLocks/>
              <a:stCxn id="55" idx="0"/>
              <a:endCxn id="53" idx="4"/>
            </p:cNvCxnSpPr>
            <p:nvPr/>
          </p:nvCxnSpPr>
          <p:spPr>
            <a:xfrm flipV="1">
              <a:off x="2601036" y="2638298"/>
              <a:ext cx="496146" cy="38901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0" name="直接连接符 59">
              <a:extLst>
                <a:ext uri="{FF2B5EF4-FFF2-40B4-BE49-F238E27FC236}">
                  <a16:creationId xmlns:a16="http://schemas.microsoft.com/office/drawing/2014/main" id="{4C6C7CE2-99E2-48E2-9AD9-56C3477F1568}"/>
                </a:ext>
              </a:extLst>
            </p:cNvPr>
            <p:cNvCxnSpPr>
              <a:cxnSpLocks/>
              <a:stCxn id="57" idx="0"/>
              <a:endCxn id="53" idx="4"/>
            </p:cNvCxnSpPr>
            <p:nvPr/>
          </p:nvCxnSpPr>
          <p:spPr>
            <a:xfrm flipH="1" flipV="1">
              <a:off x="3097182" y="2638298"/>
              <a:ext cx="496146" cy="381094"/>
            </a:xfrm>
            <a:prstGeom prst="line">
              <a:avLst/>
            </a:prstGeom>
            <a:ln w="38100"/>
          </p:spPr>
          <p:style>
            <a:lnRef idx="1">
              <a:schemeClr val="accent4"/>
            </a:lnRef>
            <a:fillRef idx="0">
              <a:schemeClr val="accent4"/>
            </a:fillRef>
            <a:effectRef idx="0">
              <a:schemeClr val="accent4"/>
            </a:effectRef>
            <a:fontRef idx="minor">
              <a:schemeClr val="tx1"/>
            </a:fontRef>
          </p:style>
        </p:cxnSp>
      </p:grpSp>
      <p:grpSp>
        <p:nvGrpSpPr>
          <p:cNvPr id="30" name="组合 29">
            <a:extLst>
              <a:ext uri="{FF2B5EF4-FFF2-40B4-BE49-F238E27FC236}">
                <a16:creationId xmlns:a16="http://schemas.microsoft.com/office/drawing/2014/main" id="{55219CF2-7BC7-47D3-A223-BD3763553DAB}"/>
              </a:ext>
            </a:extLst>
          </p:cNvPr>
          <p:cNvGrpSpPr/>
          <p:nvPr/>
        </p:nvGrpSpPr>
        <p:grpSpPr>
          <a:xfrm>
            <a:off x="1729130" y="3960605"/>
            <a:ext cx="2641473" cy="581271"/>
            <a:chOff x="1729130" y="3960605"/>
            <a:chExt cx="2641473" cy="581271"/>
          </a:xfrm>
        </p:grpSpPr>
        <p:sp>
          <p:nvSpPr>
            <p:cNvPr id="75" name="椭圆 74">
              <a:extLst>
                <a:ext uri="{FF2B5EF4-FFF2-40B4-BE49-F238E27FC236}">
                  <a16:creationId xmlns:a16="http://schemas.microsoft.com/office/drawing/2014/main" id="{E93A20FA-2C61-4755-97DB-308F2AF3B710}"/>
                </a:ext>
              </a:extLst>
            </p:cNvPr>
            <p:cNvSpPr/>
            <p:nvPr/>
          </p:nvSpPr>
          <p:spPr>
            <a:xfrm>
              <a:off x="2797040" y="396060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6</a:t>
              </a:r>
              <a:endParaRPr lang="zh-CN" altLang="en-US" sz="2800" dirty="0"/>
            </a:p>
          </p:txBody>
        </p:sp>
        <p:sp>
          <p:nvSpPr>
            <p:cNvPr id="77" name="椭圆 76">
              <a:extLst>
                <a:ext uri="{FF2B5EF4-FFF2-40B4-BE49-F238E27FC236}">
                  <a16:creationId xmlns:a16="http://schemas.microsoft.com/office/drawing/2014/main" id="{AF57ADE9-A5C7-4A60-9CEB-A2561C5866F8}"/>
                </a:ext>
              </a:extLst>
            </p:cNvPr>
            <p:cNvSpPr/>
            <p:nvPr/>
          </p:nvSpPr>
          <p:spPr>
            <a:xfrm>
              <a:off x="1729130" y="396060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10</a:t>
              </a:r>
              <a:endParaRPr lang="zh-CN" altLang="en-US" sz="2800" dirty="0"/>
            </a:p>
          </p:txBody>
        </p:sp>
        <p:sp>
          <p:nvSpPr>
            <p:cNvPr id="78" name="椭圆 77">
              <a:extLst>
                <a:ext uri="{FF2B5EF4-FFF2-40B4-BE49-F238E27FC236}">
                  <a16:creationId xmlns:a16="http://schemas.microsoft.com/office/drawing/2014/main" id="{2123E0BE-BEC8-4C4C-B12F-FA5CC7AD395D}"/>
                </a:ext>
              </a:extLst>
            </p:cNvPr>
            <p:cNvSpPr/>
            <p:nvPr/>
          </p:nvSpPr>
          <p:spPr>
            <a:xfrm>
              <a:off x="3789332" y="3960605"/>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8</a:t>
              </a:r>
              <a:endParaRPr lang="zh-CN" altLang="en-US" sz="2800" dirty="0"/>
            </a:p>
          </p:txBody>
        </p:sp>
      </p:grpSp>
      <p:grpSp>
        <p:nvGrpSpPr>
          <p:cNvPr id="31" name="组合 30">
            <a:extLst>
              <a:ext uri="{FF2B5EF4-FFF2-40B4-BE49-F238E27FC236}">
                <a16:creationId xmlns:a16="http://schemas.microsoft.com/office/drawing/2014/main" id="{3D6FCEC4-68E8-40BE-ADB9-3D32E818E30B}"/>
              </a:ext>
            </a:extLst>
          </p:cNvPr>
          <p:cNvGrpSpPr/>
          <p:nvPr/>
        </p:nvGrpSpPr>
        <p:grpSpPr>
          <a:xfrm>
            <a:off x="2019765" y="3600663"/>
            <a:ext cx="2060202" cy="359942"/>
            <a:chOff x="2019765" y="3600663"/>
            <a:chExt cx="2060202" cy="359942"/>
          </a:xfrm>
        </p:grpSpPr>
        <p:cxnSp>
          <p:nvCxnSpPr>
            <p:cNvPr id="62" name="直接连接符 61">
              <a:extLst>
                <a:ext uri="{FF2B5EF4-FFF2-40B4-BE49-F238E27FC236}">
                  <a16:creationId xmlns:a16="http://schemas.microsoft.com/office/drawing/2014/main" id="{B919D0D4-0947-4211-A7DA-CA7DE3F7D3D2}"/>
                </a:ext>
              </a:extLst>
            </p:cNvPr>
            <p:cNvCxnSpPr>
              <a:cxnSpLocks/>
              <a:stCxn id="77" idx="0"/>
              <a:endCxn id="55" idx="4"/>
            </p:cNvCxnSpPr>
            <p:nvPr/>
          </p:nvCxnSpPr>
          <p:spPr>
            <a:xfrm flipV="1">
              <a:off x="2019765" y="3608588"/>
              <a:ext cx="581271" cy="35201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E8373DBD-85FA-4D45-9B86-B1AD52BDBFE7}"/>
                </a:ext>
              </a:extLst>
            </p:cNvPr>
            <p:cNvCxnSpPr>
              <a:cxnSpLocks/>
              <a:stCxn id="75" idx="0"/>
              <a:endCxn id="55" idx="4"/>
            </p:cNvCxnSpPr>
            <p:nvPr/>
          </p:nvCxnSpPr>
          <p:spPr>
            <a:xfrm flipH="1" flipV="1">
              <a:off x="2601036" y="3608588"/>
              <a:ext cx="486639" cy="35201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6" name="直接连接符 75">
              <a:extLst>
                <a:ext uri="{FF2B5EF4-FFF2-40B4-BE49-F238E27FC236}">
                  <a16:creationId xmlns:a16="http://schemas.microsoft.com/office/drawing/2014/main" id="{B16C4A1F-22A4-4594-B522-C14ECF07C6FB}"/>
                </a:ext>
              </a:extLst>
            </p:cNvPr>
            <p:cNvCxnSpPr>
              <a:cxnSpLocks/>
              <a:stCxn id="75" idx="0"/>
              <a:endCxn id="57" idx="4"/>
            </p:cNvCxnSpPr>
            <p:nvPr/>
          </p:nvCxnSpPr>
          <p:spPr>
            <a:xfrm flipV="1">
              <a:off x="3087675" y="3600663"/>
              <a:ext cx="505652" cy="35994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7" name="直接连接符 86">
              <a:extLst>
                <a:ext uri="{FF2B5EF4-FFF2-40B4-BE49-F238E27FC236}">
                  <a16:creationId xmlns:a16="http://schemas.microsoft.com/office/drawing/2014/main" id="{9A48E4A6-F6AF-47F3-9BE3-F7B7BFE4D3C2}"/>
                </a:ext>
              </a:extLst>
            </p:cNvPr>
            <p:cNvCxnSpPr>
              <a:cxnSpLocks/>
              <a:stCxn id="78" idx="0"/>
              <a:endCxn id="57" idx="4"/>
            </p:cNvCxnSpPr>
            <p:nvPr/>
          </p:nvCxnSpPr>
          <p:spPr>
            <a:xfrm flipH="1" flipV="1">
              <a:off x="3593328" y="3600663"/>
              <a:ext cx="486639" cy="359942"/>
            </a:xfrm>
            <a:prstGeom prst="line">
              <a:avLst/>
            </a:prstGeom>
            <a:ln w="38100"/>
          </p:spPr>
          <p:style>
            <a:lnRef idx="1">
              <a:schemeClr val="accent4"/>
            </a:lnRef>
            <a:fillRef idx="0">
              <a:schemeClr val="accent4"/>
            </a:fillRef>
            <a:effectRef idx="0">
              <a:schemeClr val="accent4"/>
            </a:effectRef>
            <a:fontRef idx="minor">
              <a:schemeClr val="tx1"/>
            </a:fontRef>
          </p:style>
        </p:cxnSp>
      </p:grpSp>
      <p:grpSp>
        <p:nvGrpSpPr>
          <p:cNvPr id="16" name="组合 15">
            <a:extLst>
              <a:ext uri="{FF2B5EF4-FFF2-40B4-BE49-F238E27FC236}">
                <a16:creationId xmlns:a16="http://schemas.microsoft.com/office/drawing/2014/main" id="{A1265840-16D6-41F7-B543-E9E2A1B645CB}"/>
              </a:ext>
            </a:extLst>
          </p:cNvPr>
          <p:cNvGrpSpPr/>
          <p:nvPr/>
        </p:nvGrpSpPr>
        <p:grpSpPr>
          <a:xfrm>
            <a:off x="640914" y="5864183"/>
            <a:ext cx="4700013" cy="581271"/>
            <a:chOff x="640914" y="5864183"/>
            <a:chExt cx="4700013" cy="581271"/>
          </a:xfrm>
        </p:grpSpPr>
        <p:sp>
          <p:nvSpPr>
            <p:cNvPr id="98" name="椭圆 97">
              <a:extLst>
                <a:ext uri="{FF2B5EF4-FFF2-40B4-BE49-F238E27FC236}">
                  <a16:creationId xmlns:a16="http://schemas.microsoft.com/office/drawing/2014/main" id="{B8574827-F2E1-4D49-9159-23CCBF047135}"/>
                </a:ext>
              </a:extLst>
            </p:cNvPr>
            <p:cNvSpPr/>
            <p:nvPr/>
          </p:nvSpPr>
          <p:spPr>
            <a:xfrm>
              <a:off x="1708824" y="5864183"/>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7</a:t>
              </a:r>
              <a:endParaRPr lang="zh-CN" altLang="en-US" sz="2800" dirty="0"/>
            </a:p>
          </p:txBody>
        </p:sp>
        <p:sp>
          <p:nvSpPr>
            <p:cNvPr id="100" name="椭圆 99">
              <a:extLst>
                <a:ext uri="{FF2B5EF4-FFF2-40B4-BE49-F238E27FC236}">
                  <a16:creationId xmlns:a16="http://schemas.microsoft.com/office/drawing/2014/main" id="{4939A50E-70A7-4524-BE95-DEEA43EF8FCE}"/>
                </a:ext>
              </a:extLst>
            </p:cNvPr>
            <p:cNvSpPr/>
            <p:nvPr/>
          </p:nvSpPr>
          <p:spPr>
            <a:xfrm>
              <a:off x="640914" y="5864183"/>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19</a:t>
              </a:r>
              <a:endParaRPr lang="zh-CN" altLang="en-US" sz="2800" dirty="0"/>
            </a:p>
          </p:txBody>
        </p:sp>
        <p:sp>
          <p:nvSpPr>
            <p:cNvPr id="101" name="椭圆 100">
              <a:extLst>
                <a:ext uri="{FF2B5EF4-FFF2-40B4-BE49-F238E27FC236}">
                  <a16:creationId xmlns:a16="http://schemas.microsoft.com/office/drawing/2014/main" id="{37E5113E-7B2A-49D2-8788-2AB3A2016852}"/>
                </a:ext>
              </a:extLst>
            </p:cNvPr>
            <p:cNvSpPr/>
            <p:nvPr/>
          </p:nvSpPr>
          <p:spPr>
            <a:xfrm>
              <a:off x="2701116" y="5864183"/>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10</a:t>
              </a:r>
              <a:endParaRPr lang="zh-CN" altLang="en-US" sz="2800" dirty="0"/>
            </a:p>
          </p:txBody>
        </p:sp>
        <p:sp>
          <p:nvSpPr>
            <p:cNvPr id="111" name="椭圆 110">
              <a:extLst>
                <a:ext uri="{FF2B5EF4-FFF2-40B4-BE49-F238E27FC236}">
                  <a16:creationId xmlns:a16="http://schemas.microsoft.com/office/drawing/2014/main" id="{14B29E26-8B07-4CD2-87E7-A77EE3A342B2}"/>
                </a:ext>
              </a:extLst>
            </p:cNvPr>
            <p:cNvSpPr/>
            <p:nvPr/>
          </p:nvSpPr>
          <p:spPr>
            <a:xfrm>
              <a:off x="3767364" y="5864183"/>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4</a:t>
              </a:r>
              <a:endParaRPr lang="zh-CN" altLang="en-US" sz="2800" dirty="0"/>
            </a:p>
          </p:txBody>
        </p:sp>
        <p:sp>
          <p:nvSpPr>
            <p:cNvPr id="113" name="椭圆 112">
              <a:extLst>
                <a:ext uri="{FF2B5EF4-FFF2-40B4-BE49-F238E27FC236}">
                  <a16:creationId xmlns:a16="http://schemas.microsoft.com/office/drawing/2014/main" id="{948CF2A5-6939-4C84-9268-34EB8CA053E6}"/>
                </a:ext>
              </a:extLst>
            </p:cNvPr>
            <p:cNvSpPr/>
            <p:nvPr/>
          </p:nvSpPr>
          <p:spPr>
            <a:xfrm>
              <a:off x="4759656" y="5864183"/>
              <a:ext cx="581271" cy="581271"/>
            </a:xfrm>
            <a:prstGeom prst="ellipse">
              <a:avLst/>
            </a:prstGeom>
            <a:solidFill>
              <a:schemeClr val="accent3">
                <a:alpha val="50000"/>
              </a:schemeClr>
            </a:solidFill>
            <a:ln w="38100">
              <a:solidFill>
                <a:srgbClr val="00B0F0"/>
              </a:solid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800" dirty="0"/>
                <a:t>16</a:t>
              </a:r>
              <a:endParaRPr lang="zh-CN" altLang="en-US" sz="2800" dirty="0"/>
            </a:p>
          </p:txBody>
        </p:sp>
      </p:grpSp>
      <p:grpSp>
        <p:nvGrpSpPr>
          <p:cNvPr id="17" name="组合 16">
            <a:extLst>
              <a:ext uri="{FF2B5EF4-FFF2-40B4-BE49-F238E27FC236}">
                <a16:creationId xmlns:a16="http://schemas.microsoft.com/office/drawing/2014/main" id="{C7525ABF-BD1A-41BD-88B4-DB492C5803DE}"/>
              </a:ext>
            </a:extLst>
          </p:cNvPr>
          <p:cNvGrpSpPr/>
          <p:nvPr/>
        </p:nvGrpSpPr>
        <p:grpSpPr>
          <a:xfrm>
            <a:off x="931549" y="5504241"/>
            <a:ext cx="4118742" cy="359942"/>
            <a:chOff x="931549" y="5504241"/>
            <a:chExt cx="4118742" cy="359942"/>
          </a:xfrm>
        </p:grpSpPr>
        <p:cxnSp>
          <p:nvCxnSpPr>
            <p:cNvPr id="95" name="直接连接符 94">
              <a:extLst>
                <a:ext uri="{FF2B5EF4-FFF2-40B4-BE49-F238E27FC236}">
                  <a16:creationId xmlns:a16="http://schemas.microsoft.com/office/drawing/2014/main" id="{AC74C228-0411-41A2-B64E-686662367F0B}"/>
                </a:ext>
              </a:extLst>
            </p:cNvPr>
            <p:cNvCxnSpPr>
              <a:cxnSpLocks/>
              <a:stCxn id="100" idx="0"/>
              <a:endCxn id="90" idx="4"/>
            </p:cNvCxnSpPr>
            <p:nvPr/>
          </p:nvCxnSpPr>
          <p:spPr>
            <a:xfrm flipV="1">
              <a:off x="931549" y="5512166"/>
              <a:ext cx="581271" cy="35201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7" name="直接连接符 96">
              <a:extLst>
                <a:ext uri="{FF2B5EF4-FFF2-40B4-BE49-F238E27FC236}">
                  <a16:creationId xmlns:a16="http://schemas.microsoft.com/office/drawing/2014/main" id="{800DF498-EF14-4AB9-9D30-15E11376A6E1}"/>
                </a:ext>
              </a:extLst>
            </p:cNvPr>
            <p:cNvCxnSpPr>
              <a:cxnSpLocks/>
              <a:stCxn id="98" idx="0"/>
              <a:endCxn id="90" idx="4"/>
            </p:cNvCxnSpPr>
            <p:nvPr/>
          </p:nvCxnSpPr>
          <p:spPr>
            <a:xfrm flipH="1" flipV="1">
              <a:off x="1512820" y="5512166"/>
              <a:ext cx="486639" cy="35201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9" name="直接连接符 98">
              <a:extLst>
                <a:ext uri="{FF2B5EF4-FFF2-40B4-BE49-F238E27FC236}">
                  <a16:creationId xmlns:a16="http://schemas.microsoft.com/office/drawing/2014/main" id="{F4E1943D-AECC-4DF4-ACC7-0702602D7187}"/>
                </a:ext>
              </a:extLst>
            </p:cNvPr>
            <p:cNvCxnSpPr>
              <a:cxnSpLocks/>
              <a:stCxn id="98" idx="0"/>
              <a:endCxn id="92" idx="4"/>
            </p:cNvCxnSpPr>
            <p:nvPr/>
          </p:nvCxnSpPr>
          <p:spPr>
            <a:xfrm flipV="1">
              <a:off x="1999459" y="5504241"/>
              <a:ext cx="505652" cy="35994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4" name="直接连接符 103">
              <a:extLst>
                <a:ext uri="{FF2B5EF4-FFF2-40B4-BE49-F238E27FC236}">
                  <a16:creationId xmlns:a16="http://schemas.microsoft.com/office/drawing/2014/main" id="{C380E066-E665-41D4-9739-D029924C6E1A}"/>
                </a:ext>
              </a:extLst>
            </p:cNvPr>
            <p:cNvCxnSpPr>
              <a:cxnSpLocks/>
              <a:stCxn id="101" idx="0"/>
              <a:endCxn id="92" idx="4"/>
            </p:cNvCxnSpPr>
            <p:nvPr/>
          </p:nvCxnSpPr>
          <p:spPr>
            <a:xfrm flipH="1" flipV="1">
              <a:off x="2505112" y="5504241"/>
              <a:ext cx="486639" cy="35994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9" name="直接连接符 108">
              <a:extLst>
                <a:ext uri="{FF2B5EF4-FFF2-40B4-BE49-F238E27FC236}">
                  <a16:creationId xmlns:a16="http://schemas.microsoft.com/office/drawing/2014/main" id="{49A5952F-90C4-4B80-ADD4-9F0FA92EFCC4}"/>
                </a:ext>
              </a:extLst>
            </p:cNvPr>
            <p:cNvCxnSpPr>
              <a:cxnSpLocks/>
              <a:stCxn id="101" idx="0"/>
              <a:endCxn id="105" idx="4"/>
            </p:cNvCxnSpPr>
            <p:nvPr/>
          </p:nvCxnSpPr>
          <p:spPr>
            <a:xfrm flipV="1">
              <a:off x="2991751" y="5512166"/>
              <a:ext cx="579609" cy="35201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0" name="直接连接符 109">
              <a:extLst>
                <a:ext uri="{FF2B5EF4-FFF2-40B4-BE49-F238E27FC236}">
                  <a16:creationId xmlns:a16="http://schemas.microsoft.com/office/drawing/2014/main" id="{9D4886CB-B34A-4AA5-9D4B-8C8B4A1A1CA4}"/>
                </a:ext>
              </a:extLst>
            </p:cNvPr>
            <p:cNvCxnSpPr>
              <a:cxnSpLocks/>
              <a:stCxn id="111" idx="0"/>
              <a:endCxn id="105" idx="4"/>
            </p:cNvCxnSpPr>
            <p:nvPr/>
          </p:nvCxnSpPr>
          <p:spPr>
            <a:xfrm flipH="1" flipV="1">
              <a:off x="3571360" y="5512166"/>
              <a:ext cx="486639" cy="35201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2" name="直接连接符 111">
              <a:extLst>
                <a:ext uri="{FF2B5EF4-FFF2-40B4-BE49-F238E27FC236}">
                  <a16:creationId xmlns:a16="http://schemas.microsoft.com/office/drawing/2014/main" id="{63DCCB52-37C4-4C2C-A921-A29268988FF7}"/>
                </a:ext>
              </a:extLst>
            </p:cNvPr>
            <p:cNvCxnSpPr>
              <a:cxnSpLocks/>
              <a:stCxn id="111" idx="0"/>
              <a:endCxn id="107" idx="4"/>
            </p:cNvCxnSpPr>
            <p:nvPr/>
          </p:nvCxnSpPr>
          <p:spPr>
            <a:xfrm flipV="1">
              <a:off x="4058000" y="5504241"/>
              <a:ext cx="505652" cy="35994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4" name="直接连接符 113">
              <a:extLst>
                <a:ext uri="{FF2B5EF4-FFF2-40B4-BE49-F238E27FC236}">
                  <a16:creationId xmlns:a16="http://schemas.microsoft.com/office/drawing/2014/main" id="{F3C6C811-E3D6-410A-A5C7-A24BBD964042}"/>
                </a:ext>
              </a:extLst>
            </p:cNvPr>
            <p:cNvCxnSpPr>
              <a:cxnSpLocks/>
              <a:stCxn id="113" idx="0"/>
              <a:endCxn id="107" idx="4"/>
            </p:cNvCxnSpPr>
            <p:nvPr/>
          </p:nvCxnSpPr>
          <p:spPr>
            <a:xfrm flipH="1" flipV="1">
              <a:off x="4563652" y="5504241"/>
              <a:ext cx="486639" cy="359942"/>
            </a:xfrm>
            <a:prstGeom prst="line">
              <a:avLst/>
            </a:prstGeom>
            <a:ln w="38100"/>
          </p:spPr>
          <p:style>
            <a:lnRef idx="1">
              <a:schemeClr val="accent4"/>
            </a:lnRef>
            <a:fillRef idx="0">
              <a:schemeClr val="accent4"/>
            </a:fillRef>
            <a:effectRef idx="0">
              <a:schemeClr val="accent4"/>
            </a:effectRef>
            <a:fontRef idx="minor">
              <a:schemeClr val="tx1"/>
            </a:fontRef>
          </p:style>
        </p:cxnSp>
      </p:grpSp>
      <p:grpSp>
        <p:nvGrpSpPr>
          <p:cNvPr id="28" name="组合 27">
            <a:extLst>
              <a:ext uri="{FF2B5EF4-FFF2-40B4-BE49-F238E27FC236}">
                <a16:creationId xmlns:a16="http://schemas.microsoft.com/office/drawing/2014/main" id="{1F512184-1530-4B0D-AF9C-E7271436EF7C}"/>
              </a:ext>
            </a:extLst>
          </p:cNvPr>
          <p:cNvGrpSpPr/>
          <p:nvPr/>
        </p:nvGrpSpPr>
        <p:grpSpPr>
          <a:xfrm>
            <a:off x="1512820" y="4541876"/>
            <a:ext cx="3050832" cy="389019"/>
            <a:chOff x="1512820" y="4541876"/>
            <a:chExt cx="3050832" cy="389019"/>
          </a:xfrm>
        </p:grpSpPr>
        <p:cxnSp>
          <p:nvCxnSpPr>
            <p:cNvPr id="91" name="直接连接符 90">
              <a:extLst>
                <a:ext uri="{FF2B5EF4-FFF2-40B4-BE49-F238E27FC236}">
                  <a16:creationId xmlns:a16="http://schemas.microsoft.com/office/drawing/2014/main" id="{915A3E3C-C10B-4341-B9A0-B6C37DB935AC}"/>
                </a:ext>
              </a:extLst>
            </p:cNvPr>
            <p:cNvCxnSpPr>
              <a:cxnSpLocks/>
              <a:stCxn id="90" idx="0"/>
              <a:endCxn id="77" idx="4"/>
            </p:cNvCxnSpPr>
            <p:nvPr/>
          </p:nvCxnSpPr>
          <p:spPr>
            <a:xfrm flipV="1">
              <a:off x="1512820" y="4541876"/>
              <a:ext cx="506945" cy="38901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4" name="直接连接符 93">
              <a:extLst>
                <a:ext uri="{FF2B5EF4-FFF2-40B4-BE49-F238E27FC236}">
                  <a16:creationId xmlns:a16="http://schemas.microsoft.com/office/drawing/2014/main" id="{ABFC5DE8-5E3D-4278-ACFA-6EFC399100D7}"/>
                </a:ext>
              </a:extLst>
            </p:cNvPr>
            <p:cNvCxnSpPr>
              <a:cxnSpLocks/>
              <a:stCxn id="92" idx="0"/>
              <a:endCxn id="77" idx="4"/>
            </p:cNvCxnSpPr>
            <p:nvPr/>
          </p:nvCxnSpPr>
          <p:spPr>
            <a:xfrm flipH="1" flipV="1">
              <a:off x="2019765" y="4541876"/>
              <a:ext cx="485347" cy="381094"/>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6" name="直接连接符 105">
              <a:extLst>
                <a:ext uri="{FF2B5EF4-FFF2-40B4-BE49-F238E27FC236}">
                  <a16:creationId xmlns:a16="http://schemas.microsoft.com/office/drawing/2014/main" id="{C90692A2-A01E-4D89-850D-5D6A47A9BAA1}"/>
                </a:ext>
              </a:extLst>
            </p:cNvPr>
            <p:cNvCxnSpPr>
              <a:cxnSpLocks/>
              <a:stCxn id="105" idx="0"/>
              <a:endCxn id="78" idx="4"/>
            </p:cNvCxnSpPr>
            <p:nvPr/>
          </p:nvCxnSpPr>
          <p:spPr>
            <a:xfrm flipV="1">
              <a:off x="3571360" y="4541876"/>
              <a:ext cx="508607" cy="389019"/>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8" name="直接连接符 107">
              <a:extLst>
                <a:ext uri="{FF2B5EF4-FFF2-40B4-BE49-F238E27FC236}">
                  <a16:creationId xmlns:a16="http://schemas.microsoft.com/office/drawing/2014/main" id="{2C001C59-D839-4A7D-935F-E1A66B4B1554}"/>
                </a:ext>
              </a:extLst>
            </p:cNvPr>
            <p:cNvCxnSpPr>
              <a:cxnSpLocks/>
              <a:stCxn id="107" idx="0"/>
              <a:endCxn id="78" idx="4"/>
            </p:cNvCxnSpPr>
            <p:nvPr/>
          </p:nvCxnSpPr>
          <p:spPr>
            <a:xfrm flipH="1" flipV="1">
              <a:off x="4079967" y="4541876"/>
              <a:ext cx="483685" cy="381094"/>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5" name="直接连接符 114">
              <a:extLst>
                <a:ext uri="{FF2B5EF4-FFF2-40B4-BE49-F238E27FC236}">
                  <a16:creationId xmlns:a16="http://schemas.microsoft.com/office/drawing/2014/main" id="{498D26E8-A078-4BEE-AD67-778CDFB589A4}"/>
                </a:ext>
              </a:extLst>
            </p:cNvPr>
            <p:cNvCxnSpPr>
              <a:cxnSpLocks/>
              <a:stCxn id="92" idx="0"/>
              <a:endCxn id="75" idx="4"/>
            </p:cNvCxnSpPr>
            <p:nvPr/>
          </p:nvCxnSpPr>
          <p:spPr>
            <a:xfrm flipV="1">
              <a:off x="2505112" y="4541876"/>
              <a:ext cx="582563" cy="381094"/>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6" name="直接连接符 115">
              <a:extLst>
                <a:ext uri="{FF2B5EF4-FFF2-40B4-BE49-F238E27FC236}">
                  <a16:creationId xmlns:a16="http://schemas.microsoft.com/office/drawing/2014/main" id="{38F99C62-1A2B-4849-AE02-E0125AC965F6}"/>
                </a:ext>
              </a:extLst>
            </p:cNvPr>
            <p:cNvCxnSpPr>
              <a:cxnSpLocks/>
              <a:stCxn id="105" idx="0"/>
              <a:endCxn id="75" idx="4"/>
            </p:cNvCxnSpPr>
            <p:nvPr/>
          </p:nvCxnSpPr>
          <p:spPr>
            <a:xfrm flipH="1" flipV="1">
              <a:off x="3087675" y="4541876"/>
              <a:ext cx="483685" cy="389019"/>
            </a:xfrm>
            <a:prstGeom prst="line">
              <a:avLst/>
            </a:prstGeom>
            <a:ln w="38100"/>
          </p:spPr>
          <p:style>
            <a:lnRef idx="1">
              <a:schemeClr val="accent4"/>
            </a:lnRef>
            <a:fillRef idx="0">
              <a:schemeClr val="accent4"/>
            </a:fillRef>
            <a:effectRef idx="0">
              <a:schemeClr val="accent4"/>
            </a:effectRef>
            <a:fontRef idx="minor">
              <a:schemeClr val="tx1"/>
            </a:fontRef>
          </p:style>
        </p:cxnSp>
      </p:grpSp>
      <p:grpSp>
        <p:nvGrpSpPr>
          <p:cNvPr id="2" name="组合 1">
            <a:extLst>
              <a:ext uri="{FF2B5EF4-FFF2-40B4-BE49-F238E27FC236}">
                <a16:creationId xmlns:a16="http://schemas.microsoft.com/office/drawing/2014/main" id="{37D27195-ECE0-4496-A5D2-C3A2BC3B23E7}"/>
              </a:ext>
            </a:extLst>
          </p:cNvPr>
          <p:cNvGrpSpPr/>
          <p:nvPr/>
        </p:nvGrpSpPr>
        <p:grpSpPr>
          <a:xfrm>
            <a:off x="931550" y="5504246"/>
            <a:ext cx="4118742" cy="359947"/>
            <a:chOff x="986365" y="5557007"/>
            <a:chExt cx="4118742" cy="434760"/>
          </a:xfrm>
        </p:grpSpPr>
        <p:cxnSp>
          <p:nvCxnSpPr>
            <p:cNvPr id="117" name="直接连接符 116">
              <a:extLst>
                <a:ext uri="{FF2B5EF4-FFF2-40B4-BE49-F238E27FC236}">
                  <a16:creationId xmlns:a16="http://schemas.microsoft.com/office/drawing/2014/main" id="{9DD098B9-CB61-437B-BD22-16A73ABC29D1}"/>
                </a:ext>
              </a:extLst>
            </p:cNvPr>
            <p:cNvCxnSpPr>
              <a:cxnSpLocks/>
              <a:stCxn id="100" idx="0"/>
              <a:endCxn id="90" idx="4"/>
            </p:cNvCxnSpPr>
            <p:nvPr/>
          </p:nvCxnSpPr>
          <p:spPr>
            <a:xfrm flipV="1">
              <a:off x="986365" y="5566584"/>
              <a:ext cx="581271" cy="425183"/>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18" name="直接连接符 117">
              <a:extLst>
                <a:ext uri="{FF2B5EF4-FFF2-40B4-BE49-F238E27FC236}">
                  <a16:creationId xmlns:a16="http://schemas.microsoft.com/office/drawing/2014/main" id="{C1431298-B5B5-457D-86C8-984D65B9B38E}"/>
                </a:ext>
              </a:extLst>
            </p:cNvPr>
            <p:cNvCxnSpPr>
              <a:cxnSpLocks/>
              <a:stCxn id="101" idx="0"/>
              <a:endCxn id="92" idx="4"/>
            </p:cNvCxnSpPr>
            <p:nvPr/>
          </p:nvCxnSpPr>
          <p:spPr>
            <a:xfrm flipH="1" flipV="1">
              <a:off x="2559928" y="5557007"/>
              <a:ext cx="486639" cy="434754"/>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19" name="直接连接符 118">
              <a:extLst>
                <a:ext uri="{FF2B5EF4-FFF2-40B4-BE49-F238E27FC236}">
                  <a16:creationId xmlns:a16="http://schemas.microsoft.com/office/drawing/2014/main" id="{21E59891-532E-4330-8655-8AD495F621E7}"/>
                </a:ext>
              </a:extLst>
            </p:cNvPr>
            <p:cNvCxnSpPr>
              <a:cxnSpLocks/>
              <a:stCxn id="101" idx="0"/>
              <a:endCxn id="105" idx="4"/>
            </p:cNvCxnSpPr>
            <p:nvPr/>
          </p:nvCxnSpPr>
          <p:spPr>
            <a:xfrm flipV="1">
              <a:off x="3046567" y="5566579"/>
              <a:ext cx="579609" cy="425182"/>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20" name="直接连接符 119">
              <a:extLst>
                <a:ext uri="{FF2B5EF4-FFF2-40B4-BE49-F238E27FC236}">
                  <a16:creationId xmlns:a16="http://schemas.microsoft.com/office/drawing/2014/main" id="{57581AA6-C42C-4443-B14E-9C61C7850C0E}"/>
                </a:ext>
              </a:extLst>
            </p:cNvPr>
            <p:cNvCxnSpPr>
              <a:cxnSpLocks/>
              <a:stCxn id="113" idx="0"/>
              <a:endCxn id="107" idx="4"/>
            </p:cNvCxnSpPr>
            <p:nvPr/>
          </p:nvCxnSpPr>
          <p:spPr>
            <a:xfrm flipH="1" flipV="1">
              <a:off x="4618468" y="5557007"/>
              <a:ext cx="486639" cy="434754"/>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grpSp>
      <p:grpSp>
        <p:nvGrpSpPr>
          <p:cNvPr id="35" name="组合 34">
            <a:extLst>
              <a:ext uri="{FF2B5EF4-FFF2-40B4-BE49-F238E27FC236}">
                <a16:creationId xmlns:a16="http://schemas.microsoft.com/office/drawing/2014/main" id="{88521932-311D-49A5-867F-C5CBA2503ED6}"/>
              </a:ext>
            </a:extLst>
          </p:cNvPr>
          <p:cNvGrpSpPr/>
          <p:nvPr/>
        </p:nvGrpSpPr>
        <p:grpSpPr>
          <a:xfrm>
            <a:off x="2019766" y="4541876"/>
            <a:ext cx="2543886" cy="376845"/>
            <a:chOff x="2161183" y="4673124"/>
            <a:chExt cx="2543886" cy="376845"/>
          </a:xfrm>
        </p:grpSpPr>
        <p:cxnSp>
          <p:nvCxnSpPr>
            <p:cNvPr id="126" name="直接连接符 125">
              <a:extLst>
                <a:ext uri="{FF2B5EF4-FFF2-40B4-BE49-F238E27FC236}">
                  <a16:creationId xmlns:a16="http://schemas.microsoft.com/office/drawing/2014/main" id="{4779C5C4-9F24-488B-9AB2-99B8B8A04CC3}"/>
                </a:ext>
              </a:extLst>
            </p:cNvPr>
            <p:cNvCxnSpPr>
              <a:cxnSpLocks/>
              <a:stCxn id="123" idx="0"/>
              <a:endCxn id="77" idx="4"/>
            </p:cNvCxnSpPr>
            <p:nvPr/>
          </p:nvCxnSpPr>
          <p:spPr>
            <a:xfrm flipH="1" flipV="1">
              <a:off x="2161183" y="4673124"/>
              <a:ext cx="485346" cy="376845"/>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27" name="直接连接符 126">
              <a:extLst>
                <a:ext uri="{FF2B5EF4-FFF2-40B4-BE49-F238E27FC236}">
                  <a16:creationId xmlns:a16="http://schemas.microsoft.com/office/drawing/2014/main" id="{7477C3FF-5CEB-435F-82C8-E8D5FD4A5FD6}"/>
                </a:ext>
              </a:extLst>
            </p:cNvPr>
            <p:cNvCxnSpPr>
              <a:cxnSpLocks/>
              <a:stCxn id="125" idx="0"/>
              <a:endCxn id="78" idx="4"/>
            </p:cNvCxnSpPr>
            <p:nvPr/>
          </p:nvCxnSpPr>
          <p:spPr>
            <a:xfrm flipH="1" flipV="1">
              <a:off x="4221385" y="4673124"/>
              <a:ext cx="483684" cy="376845"/>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28" name="直接连接符 127">
              <a:extLst>
                <a:ext uri="{FF2B5EF4-FFF2-40B4-BE49-F238E27FC236}">
                  <a16:creationId xmlns:a16="http://schemas.microsoft.com/office/drawing/2014/main" id="{6F381BAA-73D9-411C-AA64-4660571C98EC}"/>
                </a:ext>
              </a:extLst>
            </p:cNvPr>
            <p:cNvCxnSpPr>
              <a:cxnSpLocks/>
              <a:stCxn id="123" idx="0"/>
              <a:endCxn id="75" idx="4"/>
            </p:cNvCxnSpPr>
            <p:nvPr/>
          </p:nvCxnSpPr>
          <p:spPr>
            <a:xfrm flipV="1">
              <a:off x="2646529" y="4673124"/>
              <a:ext cx="582564" cy="376845"/>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grpSp>
      <p:grpSp>
        <p:nvGrpSpPr>
          <p:cNvPr id="135" name="组合 134">
            <a:extLst>
              <a:ext uri="{FF2B5EF4-FFF2-40B4-BE49-F238E27FC236}">
                <a16:creationId xmlns:a16="http://schemas.microsoft.com/office/drawing/2014/main" id="{F2BB7E30-7687-43DB-88CB-648D0C0C0DBC}"/>
              </a:ext>
            </a:extLst>
          </p:cNvPr>
          <p:cNvGrpSpPr/>
          <p:nvPr/>
        </p:nvGrpSpPr>
        <p:grpSpPr>
          <a:xfrm>
            <a:off x="2019766" y="3600663"/>
            <a:ext cx="1573562" cy="361522"/>
            <a:chOff x="2172166" y="3740899"/>
            <a:chExt cx="1573562" cy="361522"/>
          </a:xfrm>
        </p:grpSpPr>
        <p:cxnSp>
          <p:nvCxnSpPr>
            <p:cNvPr id="133" name="直接连接符 132">
              <a:extLst>
                <a:ext uri="{FF2B5EF4-FFF2-40B4-BE49-F238E27FC236}">
                  <a16:creationId xmlns:a16="http://schemas.microsoft.com/office/drawing/2014/main" id="{801217C7-3F5B-49B9-ABA4-3DCFD9648D3B}"/>
                </a:ext>
              </a:extLst>
            </p:cNvPr>
            <p:cNvCxnSpPr>
              <a:cxnSpLocks/>
              <a:stCxn id="131" idx="0"/>
              <a:endCxn id="55" idx="4"/>
            </p:cNvCxnSpPr>
            <p:nvPr/>
          </p:nvCxnSpPr>
          <p:spPr>
            <a:xfrm flipV="1">
              <a:off x="2172166" y="3748824"/>
              <a:ext cx="581270" cy="353597"/>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34" name="直接连接符 133">
              <a:extLst>
                <a:ext uri="{FF2B5EF4-FFF2-40B4-BE49-F238E27FC236}">
                  <a16:creationId xmlns:a16="http://schemas.microsoft.com/office/drawing/2014/main" id="{A7A4F610-7234-45D2-BC25-38AA058CA764}"/>
                </a:ext>
              </a:extLst>
            </p:cNvPr>
            <p:cNvCxnSpPr>
              <a:cxnSpLocks/>
              <a:stCxn id="130" idx="0"/>
              <a:endCxn id="57" idx="4"/>
            </p:cNvCxnSpPr>
            <p:nvPr/>
          </p:nvCxnSpPr>
          <p:spPr>
            <a:xfrm flipV="1">
              <a:off x="3240076" y="3740899"/>
              <a:ext cx="505652" cy="361522"/>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grpSp>
      <p:cxnSp>
        <p:nvCxnSpPr>
          <p:cNvPr id="143" name="直接连接符 142">
            <a:extLst>
              <a:ext uri="{FF2B5EF4-FFF2-40B4-BE49-F238E27FC236}">
                <a16:creationId xmlns:a16="http://schemas.microsoft.com/office/drawing/2014/main" id="{0FB440CD-0F61-4744-AE5E-40FDC0A15759}"/>
              </a:ext>
            </a:extLst>
          </p:cNvPr>
          <p:cNvCxnSpPr>
            <a:cxnSpLocks/>
            <a:stCxn id="141" idx="0"/>
            <a:endCxn id="53" idx="4"/>
          </p:cNvCxnSpPr>
          <p:nvPr/>
        </p:nvCxnSpPr>
        <p:spPr>
          <a:xfrm flipV="1">
            <a:off x="2601036" y="2638298"/>
            <a:ext cx="496146" cy="385056"/>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sp>
        <p:nvSpPr>
          <p:cNvPr id="147" name="文本框 146">
            <a:extLst>
              <a:ext uri="{FF2B5EF4-FFF2-40B4-BE49-F238E27FC236}">
                <a16:creationId xmlns:a16="http://schemas.microsoft.com/office/drawing/2014/main" id="{24D04304-DE57-4EB1-BF9C-83176DA1EE54}"/>
              </a:ext>
            </a:extLst>
          </p:cNvPr>
          <p:cNvSpPr txBox="1"/>
          <p:nvPr/>
        </p:nvSpPr>
        <p:spPr>
          <a:xfrm>
            <a:off x="1200908" y="3043169"/>
            <a:ext cx="8220589" cy="830997"/>
          </a:xfrm>
          <a:prstGeom prst="rect">
            <a:avLst/>
          </a:prstGeom>
          <a:noFill/>
        </p:spPr>
        <p:txBody>
          <a:bodyPr wrap="square" rtlCol="0">
            <a:spAutoFit/>
          </a:bodyPr>
          <a:lstStyle/>
          <a:p>
            <a:r>
              <a:rPr lang="zh-CN" altLang="en-US" sz="2400" dirty="0">
                <a:solidFill>
                  <a:schemeClr val="bg1"/>
                </a:solidFill>
                <a:latin typeface="Courier New" panose="02070309020205020404" pitchFamily="49" charset="0"/>
                <a:cs typeface="Courier New" panose="02070309020205020404" pitchFamily="49" charset="0"/>
              </a:rPr>
              <a:t>得到状态转移方程</a:t>
            </a:r>
            <a:r>
              <a:rPr lang="en-US" altLang="zh-CN" sz="2400" dirty="0">
                <a:solidFill>
                  <a:schemeClr val="bg1"/>
                </a:solidFill>
                <a:latin typeface="Courier New" panose="02070309020205020404" pitchFamily="49" charset="0"/>
                <a:cs typeface="Courier New" panose="02070309020205020404" pitchFamily="49" charset="0"/>
              </a:rPr>
              <a:t>:</a:t>
            </a:r>
          </a:p>
          <a:p>
            <a:r>
              <a:rPr lang="en-US" altLang="zh-CN" sz="2400" dirty="0" err="1">
                <a:solidFill>
                  <a:schemeClr val="bg1"/>
                </a:solidFill>
                <a:latin typeface="Courier New" panose="02070309020205020404" pitchFamily="49" charset="0"/>
                <a:cs typeface="Courier New" panose="02070309020205020404" pitchFamily="49" charset="0"/>
              </a:rPr>
              <a:t>dp</a:t>
            </a:r>
            <a:r>
              <a:rPr lang="en-US" altLang="zh-CN" sz="2400" dirty="0">
                <a:solidFill>
                  <a:schemeClr val="bg1"/>
                </a:solidFill>
                <a:latin typeface="Courier New" panose="02070309020205020404" pitchFamily="49" charset="0"/>
                <a:cs typeface="Courier New" panose="02070309020205020404" pitchFamily="49" charset="0"/>
              </a:rPr>
              <a:t>[</a:t>
            </a:r>
            <a:r>
              <a:rPr lang="en-US" altLang="zh-CN" sz="2400" dirty="0" err="1">
                <a:solidFill>
                  <a:schemeClr val="bg1"/>
                </a:solidFill>
                <a:latin typeface="Courier New" panose="02070309020205020404" pitchFamily="49" charset="0"/>
                <a:cs typeface="Courier New" panose="02070309020205020404" pitchFamily="49" charset="0"/>
              </a:rPr>
              <a:t>i</a:t>
            </a:r>
            <a:r>
              <a:rPr lang="en-US" altLang="zh-CN" sz="2400" dirty="0">
                <a:solidFill>
                  <a:schemeClr val="bg1"/>
                </a:solidFill>
                <a:latin typeface="Courier New" panose="02070309020205020404" pitchFamily="49" charset="0"/>
                <a:cs typeface="Courier New" panose="02070309020205020404" pitchFamily="49" charset="0"/>
              </a:rPr>
              <a:t>][j]=a[</a:t>
            </a:r>
            <a:r>
              <a:rPr lang="en-US" altLang="zh-CN" sz="2400" dirty="0" err="1">
                <a:solidFill>
                  <a:schemeClr val="bg1"/>
                </a:solidFill>
                <a:latin typeface="Courier New" panose="02070309020205020404" pitchFamily="49" charset="0"/>
                <a:cs typeface="Courier New" panose="02070309020205020404" pitchFamily="49" charset="0"/>
              </a:rPr>
              <a:t>i</a:t>
            </a:r>
            <a:r>
              <a:rPr lang="en-US" altLang="zh-CN" sz="2400" dirty="0">
                <a:solidFill>
                  <a:schemeClr val="bg1"/>
                </a:solidFill>
                <a:latin typeface="Courier New" panose="02070309020205020404" pitchFamily="49" charset="0"/>
                <a:cs typeface="Courier New" panose="02070309020205020404" pitchFamily="49" charset="0"/>
              </a:rPr>
              <a:t>][j]+max(</a:t>
            </a:r>
            <a:r>
              <a:rPr lang="en-US" altLang="zh-CN" sz="2400" dirty="0" err="1">
                <a:solidFill>
                  <a:schemeClr val="bg1"/>
                </a:solidFill>
                <a:latin typeface="Courier New" panose="02070309020205020404" pitchFamily="49" charset="0"/>
                <a:cs typeface="Courier New" panose="02070309020205020404" pitchFamily="49" charset="0"/>
              </a:rPr>
              <a:t>dp</a:t>
            </a:r>
            <a:r>
              <a:rPr lang="en-US" altLang="zh-CN" sz="2400" dirty="0">
                <a:solidFill>
                  <a:schemeClr val="bg1"/>
                </a:solidFill>
                <a:latin typeface="Courier New" panose="02070309020205020404" pitchFamily="49" charset="0"/>
                <a:cs typeface="Courier New" panose="02070309020205020404" pitchFamily="49" charset="0"/>
              </a:rPr>
              <a:t>[i+1][j]+</a:t>
            </a:r>
            <a:r>
              <a:rPr lang="en-US" altLang="zh-CN" sz="2400" dirty="0" err="1">
                <a:solidFill>
                  <a:schemeClr val="bg1"/>
                </a:solidFill>
                <a:latin typeface="Courier New" panose="02070309020205020404" pitchFamily="49" charset="0"/>
                <a:cs typeface="Courier New" panose="02070309020205020404" pitchFamily="49" charset="0"/>
              </a:rPr>
              <a:t>dp</a:t>
            </a:r>
            <a:r>
              <a:rPr lang="en-US" altLang="zh-CN" sz="2400" dirty="0">
                <a:solidFill>
                  <a:schemeClr val="bg1"/>
                </a:solidFill>
                <a:latin typeface="Courier New" panose="02070309020205020404" pitchFamily="49" charset="0"/>
                <a:cs typeface="Courier New" panose="02070309020205020404" pitchFamily="49" charset="0"/>
              </a:rPr>
              <a:t>[i+1][j+1])</a:t>
            </a:r>
            <a:endParaRPr lang="zh-CN" altLang="en-US" sz="2400" dirty="0">
              <a:solidFill>
                <a:schemeClr val="bg1"/>
              </a:solidFill>
              <a:latin typeface="Courier New" panose="02070309020205020404" pitchFamily="49" charset="0"/>
              <a:cs typeface="Courier New" panose="02070309020205020404" pitchFamily="49" charset="0"/>
            </a:endParaRPr>
          </a:p>
        </p:txBody>
      </p:sp>
      <p:sp>
        <p:nvSpPr>
          <p:cNvPr id="149" name="文本框 148">
            <a:extLst>
              <a:ext uri="{FF2B5EF4-FFF2-40B4-BE49-F238E27FC236}">
                <a16:creationId xmlns:a16="http://schemas.microsoft.com/office/drawing/2014/main" id="{3690218C-CCCE-4FFF-B031-CFFE3EE886F7}"/>
              </a:ext>
            </a:extLst>
          </p:cNvPr>
          <p:cNvSpPr txBox="1"/>
          <p:nvPr/>
        </p:nvSpPr>
        <p:spPr>
          <a:xfrm>
            <a:off x="5063819" y="5050501"/>
            <a:ext cx="4817816" cy="461665"/>
          </a:xfrm>
          <a:prstGeom prst="rect">
            <a:avLst/>
          </a:prstGeom>
          <a:noFill/>
        </p:spPr>
        <p:txBody>
          <a:bodyPr wrap="square" rtlCol="0">
            <a:spAutoFit/>
          </a:bodyPr>
          <a:lstStyle/>
          <a:p>
            <a:r>
              <a:rPr lang="zh-CN" altLang="en-US" sz="2400" dirty="0">
                <a:solidFill>
                  <a:schemeClr val="bg1"/>
                </a:solidFill>
                <a:latin typeface="Courier New" panose="02070309020205020404" pitchFamily="49" charset="0"/>
                <a:cs typeface="Courier New" panose="02070309020205020404" pitchFamily="49" charset="0"/>
              </a:rPr>
              <a:t>从下往上逐层决策便能得到最优解</a:t>
            </a:r>
          </a:p>
        </p:txBody>
      </p:sp>
    </p:spTree>
    <p:extLst>
      <p:ext uri="{BB962C8B-B14F-4D97-AF65-F5344CB8AC3E}">
        <p14:creationId xmlns:p14="http://schemas.microsoft.com/office/powerpoint/2010/main" val="3728168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anim calcmode="lin" valueType="num">
                                      <p:cBhvr>
                                        <p:cTn id="12" dur="500" fill="hold"/>
                                        <p:tgtEl>
                                          <p:spTgt spid="43"/>
                                        </p:tgtEl>
                                        <p:attrNameLst>
                                          <p:attrName>ppt_x</p:attrName>
                                        </p:attrNameLst>
                                      </p:cBhvr>
                                      <p:tavLst>
                                        <p:tav tm="0">
                                          <p:val>
                                            <p:strVal val="#ppt_x"/>
                                          </p:val>
                                        </p:tav>
                                        <p:tav tm="100000">
                                          <p:val>
                                            <p:strVal val="#ppt_x"/>
                                          </p:val>
                                        </p:tav>
                                      </p:tavLst>
                                    </p:anim>
                                    <p:anim calcmode="lin" valueType="num">
                                      <p:cBhvr>
                                        <p:cTn id="13" dur="500" fill="hold"/>
                                        <p:tgtEl>
                                          <p:spTgt spid="4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childTnLst>
                          </p:cTn>
                        </p:par>
                        <p:par>
                          <p:cTn id="52" fill="hold">
                            <p:stCondLst>
                              <p:cond delay="500"/>
                            </p:stCondLst>
                            <p:childTnLst>
                              <p:par>
                                <p:cTn id="53" presetID="10" presetClass="exit" presetSubtype="0" fill="hold" nodeType="afterEffect">
                                  <p:stCondLst>
                                    <p:cond delay="0"/>
                                  </p:stCondLst>
                                  <p:childTnLst>
                                    <p:animEffect transition="out" filter="fade">
                                      <p:cBhvr>
                                        <p:cTn id="54" dur="500"/>
                                        <p:tgtEl>
                                          <p:spTgt spid="17"/>
                                        </p:tgtEl>
                                      </p:cBhvr>
                                    </p:animEffect>
                                    <p:set>
                                      <p:cBhvr>
                                        <p:cTn id="55" dur="1" fill="hold">
                                          <p:stCondLst>
                                            <p:cond delay="499"/>
                                          </p:stCondLst>
                                        </p:cTn>
                                        <p:tgtEl>
                                          <p:spTgt spid="1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fade">
                                      <p:cBhvr>
                                        <p:cTn id="62" dur="500"/>
                                        <p:tgtEl>
                                          <p:spTgt spid="121"/>
                                        </p:tgtEl>
                                      </p:cBhvr>
                                    </p:animEffect>
                                  </p:childTnLst>
                                </p:cTn>
                              </p:par>
                              <p:par>
                                <p:cTn id="63" presetID="10" presetClass="exit" presetSubtype="0" fill="hold" nodeType="withEffect">
                                  <p:stCondLst>
                                    <p:cond delay="0"/>
                                  </p:stCondLst>
                                  <p:childTnLst>
                                    <p:animEffect transition="out" filter="fade">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121"/>
                                        </p:tgtEl>
                                      </p:cBhvr>
                                    </p:animEffect>
                                    <p:set>
                                      <p:cBhvr>
                                        <p:cTn id="75" dur="1" fill="hold">
                                          <p:stCondLst>
                                            <p:cond delay="499"/>
                                          </p:stCondLst>
                                        </p:cTn>
                                        <p:tgtEl>
                                          <p:spTgt spid="121"/>
                                        </p:tgtEl>
                                        <p:attrNameLst>
                                          <p:attrName>style.visibility</p:attrName>
                                        </p:attrNameLst>
                                      </p:cBhvr>
                                      <p:to>
                                        <p:strVal val="hidden"/>
                                      </p:to>
                                    </p:set>
                                  </p:childTnLst>
                                </p:cTn>
                              </p:par>
                            </p:childTnLst>
                          </p:cTn>
                        </p:par>
                        <p:par>
                          <p:cTn id="76" fill="hold">
                            <p:stCondLst>
                              <p:cond delay="500"/>
                            </p:stCondLst>
                            <p:childTnLst>
                              <p:par>
                                <p:cTn id="77" presetID="10" presetClass="exit" presetSubtype="0" fill="hold" nodeType="afterEffect">
                                  <p:stCondLst>
                                    <p:cond delay="0"/>
                                  </p:stCondLst>
                                  <p:childTnLst>
                                    <p:animEffect transition="out" filter="fade">
                                      <p:cBhvr>
                                        <p:cTn id="78" dur="500"/>
                                        <p:tgtEl>
                                          <p:spTgt spid="35"/>
                                        </p:tgtEl>
                                      </p:cBhvr>
                                    </p:animEffect>
                                    <p:set>
                                      <p:cBhvr>
                                        <p:cTn id="79" dur="1" fill="hold">
                                          <p:stCondLst>
                                            <p:cond delay="499"/>
                                          </p:stCondLst>
                                        </p:cTn>
                                        <p:tgtEl>
                                          <p:spTgt spid="3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fade">
                                      <p:cBhvr>
                                        <p:cTn id="86" dur="500"/>
                                        <p:tgtEl>
                                          <p:spTgt spid="129"/>
                                        </p:tgtEl>
                                      </p:cBhvr>
                                    </p:animEffect>
                                  </p:childTnLst>
                                </p:cTn>
                              </p:par>
                              <p:par>
                                <p:cTn id="87" presetID="10" presetClass="exit" presetSubtype="0" fill="hold" nodeType="withEffect">
                                  <p:stCondLst>
                                    <p:cond delay="0"/>
                                  </p:stCondLst>
                                  <p:childTnLst>
                                    <p:animEffect transition="out" filter="fad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35"/>
                                        </p:tgtEl>
                                        <p:attrNameLst>
                                          <p:attrName>style.visibility</p:attrName>
                                        </p:attrNameLst>
                                      </p:cBhvr>
                                      <p:to>
                                        <p:strVal val="visible"/>
                                      </p:to>
                                    </p:set>
                                    <p:animEffect transition="in" filter="fade">
                                      <p:cBhvr>
                                        <p:cTn id="94" dur="500"/>
                                        <p:tgtEl>
                                          <p:spTgt spid="13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129"/>
                                        </p:tgtEl>
                                      </p:cBhvr>
                                    </p:animEffect>
                                    <p:set>
                                      <p:cBhvr>
                                        <p:cTn id="99" dur="1" fill="hold">
                                          <p:stCondLst>
                                            <p:cond delay="499"/>
                                          </p:stCondLst>
                                        </p:cTn>
                                        <p:tgtEl>
                                          <p:spTgt spid="129"/>
                                        </p:tgtEl>
                                        <p:attrNameLst>
                                          <p:attrName>style.visibility</p:attrName>
                                        </p:attrNameLst>
                                      </p:cBhvr>
                                      <p:to>
                                        <p:strVal val="hidden"/>
                                      </p:to>
                                    </p:set>
                                  </p:childTnLst>
                                </p:cTn>
                              </p:par>
                            </p:childTnLst>
                          </p:cTn>
                        </p:par>
                        <p:par>
                          <p:cTn id="100" fill="hold">
                            <p:stCondLst>
                              <p:cond delay="500"/>
                            </p:stCondLst>
                            <p:childTnLst>
                              <p:par>
                                <p:cTn id="101" presetID="10" presetClass="exit" presetSubtype="0" fill="hold" nodeType="afterEffect">
                                  <p:stCondLst>
                                    <p:cond delay="0"/>
                                  </p:stCondLst>
                                  <p:childTnLst>
                                    <p:animEffect transition="out" filter="fade">
                                      <p:cBhvr>
                                        <p:cTn id="102" dur="500"/>
                                        <p:tgtEl>
                                          <p:spTgt spid="135"/>
                                        </p:tgtEl>
                                      </p:cBhvr>
                                    </p:animEffect>
                                    <p:set>
                                      <p:cBhvr>
                                        <p:cTn id="103" dur="1" fill="hold">
                                          <p:stCondLst>
                                            <p:cond delay="499"/>
                                          </p:stCondLst>
                                        </p:cTn>
                                        <p:tgtEl>
                                          <p:spTgt spid="135"/>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31"/>
                                        </p:tgtEl>
                                      </p:cBhvr>
                                    </p:animEffect>
                                    <p:set>
                                      <p:cBhvr>
                                        <p:cTn id="106" dur="1" fill="hold">
                                          <p:stCondLst>
                                            <p:cond delay="499"/>
                                          </p:stCondLst>
                                        </p:cTn>
                                        <p:tgtEl>
                                          <p:spTgt spid="31"/>
                                        </p:tgtEl>
                                        <p:attrNameLst>
                                          <p:attrName>style.visibility</p:attrName>
                                        </p:attrNameLst>
                                      </p:cBhvr>
                                      <p:to>
                                        <p:strVal val="hidden"/>
                                      </p:to>
                                    </p:set>
                                  </p:childTnLst>
                                </p:cTn>
                              </p:par>
                            </p:childTnLst>
                          </p:cTn>
                        </p:par>
                        <p:par>
                          <p:cTn id="107" fill="hold">
                            <p:stCondLst>
                              <p:cond delay="1000"/>
                            </p:stCondLst>
                            <p:childTnLst>
                              <p:par>
                                <p:cTn id="108" presetID="10" presetClass="entr" presetSubtype="0" fill="hold" nodeType="afterEffect">
                                  <p:stCondLst>
                                    <p:cond delay="0"/>
                                  </p:stCondLst>
                                  <p:childTnLst>
                                    <p:set>
                                      <p:cBhvr>
                                        <p:cTn id="109" dur="1" fill="hold">
                                          <p:stCondLst>
                                            <p:cond delay="0"/>
                                          </p:stCondLst>
                                        </p:cTn>
                                        <p:tgtEl>
                                          <p:spTgt spid="140"/>
                                        </p:tgtEl>
                                        <p:attrNameLst>
                                          <p:attrName>style.visibility</p:attrName>
                                        </p:attrNameLst>
                                      </p:cBhvr>
                                      <p:to>
                                        <p:strVal val="visible"/>
                                      </p:to>
                                    </p:set>
                                    <p:animEffect transition="in" filter="fade">
                                      <p:cBhvr>
                                        <p:cTn id="110" dur="500"/>
                                        <p:tgtEl>
                                          <p:spTgt spid="140"/>
                                        </p:tgtEl>
                                      </p:cBhvr>
                                    </p:animEffect>
                                  </p:childTnLst>
                                </p:cTn>
                              </p:par>
                              <p:par>
                                <p:cTn id="111" presetID="10" presetClass="exit" presetSubtype="0" fill="hold" nodeType="withEffect">
                                  <p:stCondLst>
                                    <p:cond delay="0"/>
                                  </p:stCondLst>
                                  <p:childTnLst>
                                    <p:animEffect transition="out" filter="fade">
                                      <p:cBhvr>
                                        <p:cTn id="112" dur="500"/>
                                        <p:tgtEl>
                                          <p:spTgt spid="32"/>
                                        </p:tgtEl>
                                      </p:cBhvr>
                                    </p:animEffect>
                                    <p:set>
                                      <p:cBhvr>
                                        <p:cTn id="113" dur="1" fill="hold">
                                          <p:stCondLst>
                                            <p:cond delay="499"/>
                                          </p:stCondLst>
                                        </p:cTn>
                                        <p:tgtEl>
                                          <p:spTgt spid="3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43"/>
                                        </p:tgtEl>
                                        <p:attrNameLst>
                                          <p:attrName>style.visibility</p:attrName>
                                        </p:attrNameLst>
                                      </p:cBhvr>
                                      <p:to>
                                        <p:strVal val="visible"/>
                                      </p:to>
                                    </p:set>
                                    <p:animEffect transition="in" filter="fade">
                                      <p:cBhvr>
                                        <p:cTn id="118" dur="500"/>
                                        <p:tgtEl>
                                          <p:spTgt spid="14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nodeType="clickEffect">
                                  <p:stCondLst>
                                    <p:cond delay="0"/>
                                  </p:stCondLst>
                                  <p:childTnLst>
                                    <p:animEffect transition="out" filter="fade">
                                      <p:cBhvr>
                                        <p:cTn id="122" dur="500"/>
                                        <p:tgtEl>
                                          <p:spTgt spid="140"/>
                                        </p:tgtEl>
                                      </p:cBhvr>
                                    </p:animEffect>
                                    <p:set>
                                      <p:cBhvr>
                                        <p:cTn id="123" dur="1" fill="hold">
                                          <p:stCondLst>
                                            <p:cond delay="499"/>
                                          </p:stCondLst>
                                        </p:cTn>
                                        <p:tgtEl>
                                          <p:spTgt spid="140"/>
                                        </p:tgtEl>
                                        <p:attrNameLst>
                                          <p:attrName>style.visibility</p:attrName>
                                        </p:attrNameLst>
                                      </p:cBhvr>
                                      <p:to>
                                        <p:strVal val="hidden"/>
                                      </p:to>
                                    </p:set>
                                  </p:childTnLst>
                                </p:cTn>
                              </p:par>
                            </p:childTnLst>
                          </p:cTn>
                        </p:par>
                        <p:par>
                          <p:cTn id="124" fill="hold">
                            <p:stCondLst>
                              <p:cond delay="500"/>
                            </p:stCondLst>
                            <p:childTnLst>
                              <p:par>
                                <p:cTn id="125" presetID="10" presetClass="exit" presetSubtype="0" fill="hold" nodeType="afterEffect">
                                  <p:stCondLst>
                                    <p:cond delay="0"/>
                                  </p:stCondLst>
                                  <p:childTnLst>
                                    <p:animEffect transition="out" filter="fade">
                                      <p:cBhvr>
                                        <p:cTn id="126" dur="500"/>
                                        <p:tgtEl>
                                          <p:spTgt spid="143"/>
                                        </p:tgtEl>
                                      </p:cBhvr>
                                    </p:animEffect>
                                    <p:set>
                                      <p:cBhvr>
                                        <p:cTn id="127" dur="1" fill="hold">
                                          <p:stCondLst>
                                            <p:cond delay="499"/>
                                          </p:stCondLst>
                                        </p:cTn>
                                        <p:tgtEl>
                                          <p:spTgt spid="14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34"/>
                                        </p:tgtEl>
                                      </p:cBhvr>
                                    </p:animEffect>
                                    <p:set>
                                      <p:cBhvr>
                                        <p:cTn id="130" dur="1" fill="hold">
                                          <p:stCondLst>
                                            <p:cond delay="499"/>
                                          </p:stCondLst>
                                        </p:cTn>
                                        <p:tgtEl>
                                          <p:spTgt spid="34"/>
                                        </p:tgtEl>
                                        <p:attrNameLst>
                                          <p:attrName>style.visibility</p:attrName>
                                        </p:attrNameLst>
                                      </p:cBhvr>
                                      <p:to>
                                        <p:strVal val="hidden"/>
                                      </p:to>
                                    </p:se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146"/>
                                        </p:tgtEl>
                                        <p:attrNameLst>
                                          <p:attrName>style.visibility</p:attrName>
                                        </p:attrNameLst>
                                      </p:cBhvr>
                                      <p:to>
                                        <p:strVal val="visible"/>
                                      </p:to>
                                    </p:set>
                                    <p:animEffect transition="in" filter="fade">
                                      <p:cBhvr>
                                        <p:cTn id="134" dur="500"/>
                                        <p:tgtEl>
                                          <p:spTgt spid="146"/>
                                        </p:tgtEl>
                                      </p:cBhvr>
                                    </p:animEffect>
                                  </p:childTnLst>
                                </p:cTn>
                              </p:par>
                              <p:par>
                                <p:cTn id="135" presetID="10" presetClass="exit" presetSubtype="0" fill="hold" grpId="0" nodeType="withEffect">
                                  <p:stCondLst>
                                    <p:cond delay="0"/>
                                  </p:stCondLst>
                                  <p:childTnLst>
                                    <p:animEffect transition="out" filter="fade">
                                      <p:cBhvr>
                                        <p:cTn id="136" dur="500"/>
                                        <p:tgtEl>
                                          <p:spTgt spid="53"/>
                                        </p:tgtEl>
                                      </p:cBhvr>
                                    </p:animEffect>
                                    <p:set>
                                      <p:cBhvr>
                                        <p:cTn id="137" dur="1" fill="hold">
                                          <p:stCondLst>
                                            <p:cond delay="499"/>
                                          </p:stCondLst>
                                        </p:cTn>
                                        <p:tgtEl>
                                          <p:spTgt spid="53"/>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grpId="0" nodeType="clickEffect">
                                  <p:stCondLst>
                                    <p:cond delay="0"/>
                                  </p:stCondLst>
                                  <p:childTnLst>
                                    <p:set>
                                      <p:cBhvr>
                                        <p:cTn id="141" dur="1" fill="hold">
                                          <p:stCondLst>
                                            <p:cond delay="0"/>
                                          </p:stCondLst>
                                        </p:cTn>
                                        <p:tgtEl>
                                          <p:spTgt spid="147"/>
                                        </p:tgtEl>
                                        <p:attrNameLst>
                                          <p:attrName>style.visibility</p:attrName>
                                        </p:attrNameLst>
                                      </p:cBhvr>
                                      <p:to>
                                        <p:strVal val="visible"/>
                                      </p:to>
                                    </p:set>
                                    <p:animEffect transition="in" filter="fade">
                                      <p:cBhvr>
                                        <p:cTn id="142" dur="500"/>
                                        <p:tgtEl>
                                          <p:spTgt spid="147"/>
                                        </p:tgtEl>
                                      </p:cBhvr>
                                    </p:animEffect>
                                    <p:anim calcmode="lin" valueType="num">
                                      <p:cBhvr>
                                        <p:cTn id="143" dur="500" fill="hold"/>
                                        <p:tgtEl>
                                          <p:spTgt spid="147"/>
                                        </p:tgtEl>
                                        <p:attrNameLst>
                                          <p:attrName>ppt_x</p:attrName>
                                        </p:attrNameLst>
                                      </p:cBhvr>
                                      <p:tavLst>
                                        <p:tav tm="0">
                                          <p:val>
                                            <p:strVal val="#ppt_x"/>
                                          </p:val>
                                        </p:tav>
                                        <p:tav tm="100000">
                                          <p:val>
                                            <p:strVal val="#ppt_x"/>
                                          </p:val>
                                        </p:tav>
                                      </p:tavLst>
                                    </p:anim>
                                    <p:anim calcmode="lin" valueType="num">
                                      <p:cBhvr>
                                        <p:cTn id="144" dur="500" fill="hold"/>
                                        <p:tgtEl>
                                          <p:spTgt spid="147"/>
                                        </p:tgtEl>
                                        <p:attrNameLst>
                                          <p:attrName>ppt_y</p:attrName>
                                        </p:attrNameLst>
                                      </p:cBhvr>
                                      <p:tavLst>
                                        <p:tav tm="0">
                                          <p:val>
                                            <p:strVal val="#ppt_y+.1"/>
                                          </p:val>
                                        </p:tav>
                                        <p:tav tm="100000">
                                          <p:val>
                                            <p:strVal val="#ppt_y"/>
                                          </p:val>
                                        </p:tav>
                                      </p:tavLst>
                                    </p:anim>
                                  </p:childTnLst>
                                </p:cTn>
                              </p:par>
                            </p:childTnLst>
                          </p:cTn>
                        </p:par>
                        <p:par>
                          <p:cTn id="145" fill="hold">
                            <p:stCondLst>
                              <p:cond delay="500"/>
                            </p:stCondLst>
                            <p:childTnLst>
                              <p:par>
                                <p:cTn id="146" presetID="53" presetClass="entr" presetSubtype="16" fill="hold" nodeType="afterEffect">
                                  <p:stCondLst>
                                    <p:cond delay="0"/>
                                  </p:stCondLst>
                                  <p:childTnLst>
                                    <p:set>
                                      <p:cBhvr>
                                        <p:cTn id="147" dur="1" fill="hold">
                                          <p:stCondLst>
                                            <p:cond delay="0"/>
                                          </p:stCondLst>
                                        </p:cTn>
                                        <p:tgtEl>
                                          <p:spTgt spid="103"/>
                                        </p:tgtEl>
                                        <p:attrNameLst>
                                          <p:attrName>style.visibility</p:attrName>
                                        </p:attrNameLst>
                                      </p:cBhvr>
                                      <p:to>
                                        <p:strVal val="visible"/>
                                      </p:to>
                                    </p:set>
                                    <p:anim calcmode="lin" valueType="num">
                                      <p:cBhvr>
                                        <p:cTn id="148" dur="500" fill="hold"/>
                                        <p:tgtEl>
                                          <p:spTgt spid="103"/>
                                        </p:tgtEl>
                                        <p:attrNameLst>
                                          <p:attrName>ppt_w</p:attrName>
                                        </p:attrNameLst>
                                      </p:cBhvr>
                                      <p:tavLst>
                                        <p:tav tm="0">
                                          <p:val>
                                            <p:fltVal val="0"/>
                                          </p:val>
                                        </p:tav>
                                        <p:tav tm="100000">
                                          <p:val>
                                            <p:strVal val="#ppt_w"/>
                                          </p:val>
                                        </p:tav>
                                      </p:tavLst>
                                    </p:anim>
                                    <p:anim calcmode="lin" valueType="num">
                                      <p:cBhvr>
                                        <p:cTn id="149" dur="500" fill="hold"/>
                                        <p:tgtEl>
                                          <p:spTgt spid="103"/>
                                        </p:tgtEl>
                                        <p:attrNameLst>
                                          <p:attrName>ppt_h</p:attrName>
                                        </p:attrNameLst>
                                      </p:cBhvr>
                                      <p:tavLst>
                                        <p:tav tm="0">
                                          <p:val>
                                            <p:fltVal val="0"/>
                                          </p:val>
                                        </p:tav>
                                        <p:tav tm="100000">
                                          <p:val>
                                            <p:strVal val="#ppt_h"/>
                                          </p:val>
                                        </p:tav>
                                      </p:tavLst>
                                    </p:anim>
                                    <p:animEffect transition="in" filter="fade">
                                      <p:cBhvr>
                                        <p:cTn id="150" dur="500"/>
                                        <p:tgtEl>
                                          <p:spTgt spid="103"/>
                                        </p:tgtEl>
                                      </p:cBhvr>
                                    </p:animEffect>
                                  </p:childTnLst>
                                </p:cTn>
                              </p:par>
                            </p:childTnLst>
                          </p:cTn>
                        </p:par>
                        <p:par>
                          <p:cTn id="151" fill="hold">
                            <p:stCondLst>
                              <p:cond delay="1000"/>
                            </p:stCondLst>
                            <p:childTnLst>
                              <p:par>
                                <p:cTn id="152" presetID="42" presetClass="entr" presetSubtype="0" fill="hold" grpId="0" nodeType="afterEffect">
                                  <p:stCondLst>
                                    <p:cond delay="0"/>
                                  </p:stCondLst>
                                  <p:childTnLst>
                                    <p:set>
                                      <p:cBhvr>
                                        <p:cTn id="153" dur="1" fill="hold">
                                          <p:stCondLst>
                                            <p:cond delay="0"/>
                                          </p:stCondLst>
                                        </p:cTn>
                                        <p:tgtEl>
                                          <p:spTgt spid="149"/>
                                        </p:tgtEl>
                                        <p:attrNameLst>
                                          <p:attrName>style.visibility</p:attrName>
                                        </p:attrNameLst>
                                      </p:cBhvr>
                                      <p:to>
                                        <p:strVal val="visible"/>
                                      </p:to>
                                    </p:set>
                                    <p:animEffect transition="in" filter="fade">
                                      <p:cBhvr>
                                        <p:cTn id="154" dur="500"/>
                                        <p:tgtEl>
                                          <p:spTgt spid="149"/>
                                        </p:tgtEl>
                                      </p:cBhvr>
                                    </p:animEffect>
                                    <p:anim calcmode="lin" valueType="num">
                                      <p:cBhvr>
                                        <p:cTn id="155" dur="500" fill="hold"/>
                                        <p:tgtEl>
                                          <p:spTgt spid="149"/>
                                        </p:tgtEl>
                                        <p:attrNameLst>
                                          <p:attrName>ppt_x</p:attrName>
                                        </p:attrNameLst>
                                      </p:cBhvr>
                                      <p:tavLst>
                                        <p:tav tm="0">
                                          <p:val>
                                            <p:strVal val="#ppt_x"/>
                                          </p:val>
                                        </p:tav>
                                        <p:tav tm="100000">
                                          <p:val>
                                            <p:strVal val="#ppt_x"/>
                                          </p:val>
                                        </p:tav>
                                      </p:tavLst>
                                    </p:anim>
                                    <p:anim calcmode="lin" valueType="num">
                                      <p:cBhvr>
                                        <p:cTn id="156" dur="500" fill="hold"/>
                                        <p:tgtEl>
                                          <p:spTgt spid="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8" grpId="0"/>
      <p:bldP spid="43" grpId="0"/>
      <p:bldP spid="53" grpId="0" animBg="1"/>
      <p:bldP spid="53" grpId="1" animBg="1"/>
      <p:bldP spid="147" grpId="0"/>
      <p:bldP spid="1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6" descr="D:\360data\重要数据\桌面\未标题-1.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392" y="3834254"/>
            <a:ext cx="1895475" cy="4543425"/>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1">
            <a:extLst>
              <a:ext uri="{FF2B5EF4-FFF2-40B4-BE49-F238E27FC236}">
                <a16:creationId xmlns:a16="http://schemas.microsoft.com/office/drawing/2014/main" id="{FEE1F623-1994-457B-AC9D-4E4B211919D2}"/>
              </a:ext>
            </a:extLst>
          </p:cNvPr>
          <p:cNvSpPr>
            <a:spLocks noChangeArrowheads="1"/>
          </p:cNvSpPr>
          <p:nvPr/>
        </p:nvSpPr>
        <p:spPr bwMode="auto">
          <a:xfrm>
            <a:off x="897356" y="31985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FCFCFC">
              <a:alpha val="30000"/>
            </a:srgbClr>
          </a:solidFill>
          <a:ln w="12700">
            <a:noFill/>
          </a:ln>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lIns="121910" tIns="60955" rIns="121910" bIns="60955" anchor="ctr"/>
          <a:lstStyle/>
          <a:p>
            <a:pPr algn="ctr" defTabSz="544211">
              <a:defRPr/>
            </a:pPr>
            <a:r>
              <a:rPr lang="zh-CN" alt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2" name="组合 81">
            <a:extLst>
              <a:ext uri="{FF2B5EF4-FFF2-40B4-BE49-F238E27FC236}">
                <a16:creationId xmlns:a16="http://schemas.microsoft.com/office/drawing/2014/main" id="{4F715CE0-2BC7-4C14-9B64-A3AA7E06D5DC}"/>
              </a:ext>
            </a:extLst>
          </p:cNvPr>
          <p:cNvGrpSpPr/>
          <p:nvPr/>
        </p:nvGrpSpPr>
        <p:grpSpPr>
          <a:xfrm>
            <a:off x="2584817" y="3011716"/>
            <a:ext cx="7020779" cy="655104"/>
            <a:chOff x="2584817" y="2976295"/>
            <a:chExt cx="7020779" cy="655104"/>
          </a:xfrm>
        </p:grpSpPr>
        <p:sp>
          <p:nvSpPr>
            <p:cNvPr id="83" name="矩形 82">
              <a:extLst>
                <a:ext uri="{FF2B5EF4-FFF2-40B4-BE49-F238E27FC236}">
                  <a16:creationId xmlns:a16="http://schemas.microsoft.com/office/drawing/2014/main" id="{22AF6B5B-4132-418F-8140-5C37C3ED80B9}"/>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84" name="矩形 83">
              <a:hlinkClick r:id="rId4" action="ppaction://hlinksldjump"/>
              <a:extLst>
                <a:ext uri="{FF2B5EF4-FFF2-40B4-BE49-F238E27FC236}">
                  <a16:creationId xmlns:a16="http://schemas.microsoft.com/office/drawing/2014/main" id="{11DC5138-AC98-4A58-A4FB-169A09B75246}"/>
                </a:ext>
              </a:extLst>
            </p:cNvPr>
            <p:cNvSpPr/>
            <p:nvPr/>
          </p:nvSpPr>
          <p:spPr>
            <a:xfrm>
              <a:off x="3621305" y="2976295"/>
              <a:ext cx="5984291" cy="655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方案种类</a:t>
              </a:r>
            </a:p>
          </p:txBody>
        </p:sp>
      </p:grpSp>
      <p:grpSp>
        <p:nvGrpSpPr>
          <p:cNvPr id="85" name="组合 84">
            <a:extLst>
              <a:ext uri="{FF2B5EF4-FFF2-40B4-BE49-F238E27FC236}">
                <a16:creationId xmlns:a16="http://schemas.microsoft.com/office/drawing/2014/main" id="{A34861B1-E989-4BD8-B129-31A6142D125F}"/>
              </a:ext>
            </a:extLst>
          </p:cNvPr>
          <p:cNvGrpSpPr/>
          <p:nvPr/>
        </p:nvGrpSpPr>
        <p:grpSpPr>
          <a:xfrm>
            <a:off x="2585610" y="4150128"/>
            <a:ext cx="7020779" cy="655104"/>
            <a:chOff x="2584817" y="2976295"/>
            <a:chExt cx="7020779" cy="655104"/>
          </a:xfrm>
        </p:grpSpPr>
        <p:sp>
          <p:nvSpPr>
            <p:cNvPr id="86" name="矩形 85">
              <a:extLst>
                <a:ext uri="{FF2B5EF4-FFF2-40B4-BE49-F238E27FC236}">
                  <a16:creationId xmlns:a16="http://schemas.microsoft.com/office/drawing/2014/main" id="{45AEAF93-2C0E-49C3-B3A0-018FE77A2A16}"/>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3</a:t>
              </a:r>
              <a:endParaRPr lang="zh-CN" altLang="en-US" sz="3600" dirty="0">
                <a:latin typeface="微软雅黑" panose="020B0503020204020204" pitchFamily="34" charset="-122"/>
                <a:ea typeface="微软雅黑" panose="020B0503020204020204" pitchFamily="34" charset="-122"/>
              </a:endParaRPr>
            </a:p>
          </p:txBody>
        </p:sp>
        <p:sp>
          <p:nvSpPr>
            <p:cNvPr id="91" name="矩形 90">
              <a:hlinkClick r:id="rId5" action="ppaction://hlinksldjump"/>
              <a:extLst>
                <a:ext uri="{FF2B5EF4-FFF2-40B4-BE49-F238E27FC236}">
                  <a16:creationId xmlns:a16="http://schemas.microsoft.com/office/drawing/2014/main" id="{49B2BC84-37A0-4EBC-8D2F-4B0732063D79}"/>
                </a:ext>
              </a:extLst>
            </p:cNvPr>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grpSp>
      <p:grpSp>
        <p:nvGrpSpPr>
          <p:cNvPr id="95" name="组合 94">
            <a:extLst>
              <a:ext uri="{FF2B5EF4-FFF2-40B4-BE49-F238E27FC236}">
                <a16:creationId xmlns:a16="http://schemas.microsoft.com/office/drawing/2014/main" id="{AA421614-FFF8-4847-86F0-BADE5B20D8B7}"/>
              </a:ext>
            </a:extLst>
          </p:cNvPr>
          <p:cNvGrpSpPr/>
          <p:nvPr/>
        </p:nvGrpSpPr>
        <p:grpSpPr>
          <a:xfrm>
            <a:off x="2584817" y="1873304"/>
            <a:ext cx="7020779" cy="655104"/>
            <a:chOff x="2584817" y="2976295"/>
            <a:chExt cx="7020779" cy="655104"/>
          </a:xfrm>
        </p:grpSpPr>
        <p:sp>
          <p:nvSpPr>
            <p:cNvPr id="96" name="矩形 95">
              <a:extLst>
                <a:ext uri="{FF2B5EF4-FFF2-40B4-BE49-F238E27FC236}">
                  <a16:creationId xmlns:a16="http://schemas.microsoft.com/office/drawing/2014/main" id="{DE2EAB57-5CAA-49E9-8CE1-EF89AAF516EF}"/>
                </a:ext>
              </a:extLst>
            </p:cNvPr>
            <p:cNvSpPr/>
            <p:nvPr/>
          </p:nvSpPr>
          <p:spPr>
            <a:xfrm>
              <a:off x="2584817" y="2976295"/>
              <a:ext cx="936104" cy="65510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1</a:t>
              </a:r>
              <a:endParaRPr lang="zh-CN" altLang="en-US" sz="3600" dirty="0">
                <a:latin typeface="微软雅黑" panose="020B0503020204020204" pitchFamily="34" charset="-122"/>
                <a:ea typeface="微软雅黑" panose="020B0503020204020204" pitchFamily="34" charset="-122"/>
              </a:endParaRPr>
            </a:p>
          </p:txBody>
        </p:sp>
        <p:sp>
          <p:nvSpPr>
            <p:cNvPr id="97" name="矩形 96">
              <a:hlinkClick r:id="rId6" action="ppaction://hlinksldjump"/>
              <a:extLst>
                <a:ext uri="{FF2B5EF4-FFF2-40B4-BE49-F238E27FC236}">
                  <a16:creationId xmlns:a16="http://schemas.microsoft.com/office/drawing/2014/main" id="{46758FA5-1850-4564-BCB5-14018E9EDFF4}"/>
                </a:ext>
              </a:extLst>
            </p:cNvPr>
            <p:cNvSpPr/>
            <p:nvPr/>
          </p:nvSpPr>
          <p:spPr>
            <a:xfrm>
              <a:off x="3621305" y="2976295"/>
              <a:ext cx="5984291" cy="6551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适用问题</a:t>
              </a:r>
            </a:p>
          </p:txBody>
        </p:sp>
      </p:grpSp>
      <p:grpSp>
        <p:nvGrpSpPr>
          <p:cNvPr id="17" name="组合 16">
            <a:extLst>
              <a:ext uri="{FF2B5EF4-FFF2-40B4-BE49-F238E27FC236}">
                <a16:creationId xmlns:a16="http://schemas.microsoft.com/office/drawing/2014/main" id="{26205EF6-46BC-426E-9E9A-E7DF4C307BEE}"/>
              </a:ext>
            </a:extLst>
          </p:cNvPr>
          <p:cNvGrpSpPr/>
          <p:nvPr/>
        </p:nvGrpSpPr>
        <p:grpSpPr>
          <a:xfrm>
            <a:off x="2584817" y="5288540"/>
            <a:ext cx="7020779" cy="655104"/>
            <a:chOff x="2584817" y="2976295"/>
            <a:chExt cx="7020779" cy="655104"/>
          </a:xfrm>
        </p:grpSpPr>
        <p:sp>
          <p:nvSpPr>
            <p:cNvPr id="18" name="矩形 17">
              <a:extLst>
                <a:ext uri="{FF2B5EF4-FFF2-40B4-BE49-F238E27FC236}">
                  <a16:creationId xmlns:a16="http://schemas.microsoft.com/office/drawing/2014/main" id="{A715A8E5-89BD-4B92-80EB-DE79962CFD2C}"/>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4</a:t>
              </a:r>
              <a:endParaRPr lang="zh-CN" altLang="en-US" sz="3600" dirty="0">
                <a:latin typeface="微软雅黑" panose="020B0503020204020204" pitchFamily="34" charset="-122"/>
                <a:ea typeface="微软雅黑" panose="020B0503020204020204" pitchFamily="34" charset="-122"/>
              </a:endParaRPr>
            </a:p>
          </p:txBody>
        </p:sp>
        <p:sp>
          <p:nvSpPr>
            <p:cNvPr id="19" name="矩形 18">
              <a:hlinkClick r:id="rId7" action="ppaction://hlinksldjump"/>
              <a:extLst>
                <a:ext uri="{FF2B5EF4-FFF2-40B4-BE49-F238E27FC236}">
                  <a16:creationId xmlns:a16="http://schemas.microsoft.com/office/drawing/2014/main" id="{09E6682C-F47F-4793-8ED7-BC70C78655F2}"/>
                </a:ext>
              </a:extLst>
            </p:cNvPr>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是否可行</a:t>
              </a:r>
            </a:p>
          </p:txBody>
        </p:sp>
      </p:grpSp>
    </p:spTree>
    <p:extLst>
      <p:ext uri="{BB962C8B-B14F-4D97-AF65-F5344CB8AC3E}">
        <p14:creationId xmlns:p14="http://schemas.microsoft.com/office/powerpoint/2010/main" val="125549271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0-#ppt_w/2"/>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400"/>
                                  </p:stCondLst>
                                  <p:childTnLst>
                                    <p:anim calcmode="lin" valueType="num">
                                      <p:cBhvr additive="base">
                                        <p:cTn id="10" dur="500"/>
                                        <p:tgtEl>
                                          <p:spTgt spid="87"/>
                                        </p:tgtEl>
                                        <p:attrNameLst>
                                          <p:attrName>ppt_x</p:attrName>
                                        </p:attrNameLst>
                                      </p:cBhvr>
                                      <p:tavLst>
                                        <p:tav tm="0">
                                          <p:val>
                                            <p:strVal val="ppt_x"/>
                                          </p:val>
                                        </p:tav>
                                        <p:tav tm="100000">
                                          <p:val>
                                            <p:strVal val="ppt_x"/>
                                          </p:val>
                                        </p:tav>
                                      </p:tavLst>
                                    </p:anim>
                                    <p:anim calcmode="lin" valueType="num">
                                      <p:cBhvr additive="base">
                                        <p:cTn id="11" dur="500"/>
                                        <p:tgtEl>
                                          <p:spTgt spid="87"/>
                                        </p:tgtEl>
                                        <p:attrNameLst>
                                          <p:attrName>ppt_y</p:attrName>
                                        </p:attrNameLst>
                                      </p:cBhvr>
                                      <p:tavLst>
                                        <p:tav tm="0">
                                          <p:val>
                                            <p:strVal val="ppt_y"/>
                                          </p:val>
                                        </p:tav>
                                        <p:tav tm="100000">
                                          <p:val>
                                            <p:strVal val="1+ppt_h/2"/>
                                          </p:val>
                                        </p:tav>
                                      </p:tavLst>
                                    </p:anim>
                                    <p:set>
                                      <p:cBhvr>
                                        <p:cTn id="12" dur="1" fill="hold">
                                          <p:stCondLst>
                                            <p:cond delay="499"/>
                                          </p:stCondLst>
                                        </p:cTn>
                                        <p:tgtEl>
                                          <p:spTgt spid="87"/>
                                        </p:tgtEl>
                                        <p:attrNameLst>
                                          <p:attrName>style.visibility</p:attrName>
                                        </p:attrNameLst>
                                      </p:cBhvr>
                                      <p:to>
                                        <p:strVal val="hidden"/>
                                      </p:to>
                                    </p:set>
                                  </p:childTnLst>
                                </p:cTn>
                              </p:par>
                              <p:par>
                                <p:cTn id="13" presetID="2" presetClass="entr" presetSubtype="4" decel="100000" fill="hold" nodeType="withEffect">
                                  <p:stCondLst>
                                    <p:cond delay="570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xit" presetSubtype="8" accel="100000" fill="hold" nodeType="withEffect">
                                  <p:stCondLst>
                                    <p:cond delay="6200"/>
                                  </p:stCondLst>
                                  <p:childTnLst>
                                    <p:anim calcmode="lin" valueType="num">
                                      <p:cBhvr additive="base">
                                        <p:cTn id="18" dur="500"/>
                                        <p:tgtEl>
                                          <p:spTgt spid="87"/>
                                        </p:tgtEl>
                                        <p:attrNameLst>
                                          <p:attrName>ppt_x</p:attrName>
                                        </p:attrNameLst>
                                      </p:cBhvr>
                                      <p:tavLst>
                                        <p:tav tm="0">
                                          <p:val>
                                            <p:strVal val="ppt_x"/>
                                          </p:val>
                                        </p:tav>
                                        <p:tav tm="100000">
                                          <p:val>
                                            <p:strVal val="0-ppt_w/2"/>
                                          </p:val>
                                        </p:tav>
                                      </p:tavLst>
                                    </p:anim>
                                    <p:anim calcmode="lin" valueType="num">
                                      <p:cBhvr additive="base">
                                        <p:cTn id="19" dur="500"/>
                                        <p:tgtEl>
                                          <p:spTgt spid="87"/>
                                        </p:tgtEl>
                                        <p:attrNameLst>
                                          <p:attrName>ppt_y</p:attrName>
                                        </p:attrNameLst>
                                      </p:cBhvr>
                                      <p:tavLst>
                                        <p:tav tm="0">
                                          <p:val>
                                            <p:strVal val="ppt_y"/>
                                          </p:val>
                                        </p:tav>
                                        <p:tav tm="100000">
                                          <p:val>
                                            <p:strVal val="ppt_y"/>
                                          </p:val>
                                        </p:tav>
                                      </p:tavLst>
                                    </p:anim>
                                    <p:set>
                                      <p:cBhvr>
                                        <p:cTn id="20" dur="1" fill="hold">
                                          <p:stCondLst>
                                            <p:cond delay="499"/>
                                          </p:stCondLst>
                                        </p:cTn>
                                        <p:tgtEl>
                                          <p:spTgt spid="87"/>
                                        </p:tgtEl>
                                        <p:attrNameLst>
                                          <p:attrName>style.visibility</p:attrName>
                                        </p:attrNameLst>
                                      </p:cBhvr>
                                      <p:to>
                                        <p:strVal val="hidden"/>
                                      </p:to>
                                    </p:set>
                                  </p:childTnLst>
                                </p:cTn>
                              </p:par>
                              <p:par>
                                <p:cTn id="21" presetID="2" presetClass="entr" presetSubtype="8"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base">
                                        <p:cTn id="23" dur="250" fill="hold"/>
                                        <p:tgtEl>
                                          <p:spTgt spid="81"/>
                                        </p:tgtEl>
                                        <p:attrNameLst>
                                          <p:attrName>ppt_x</p:attrName>
                                        </p:attrNameLst>
                                      </p:cBhvr>
                                      <p:tavLst>
                                        <p:tav tm="0">
                                          <p:val>
                                            <p:strVal val="0-#ppt_w/2"/>
                                          </p:val>
                                        </p:tav>
                                        <p:tav tm="100000">
                                          <p:val>
                                            <p:strVal val="#ppt_x"/>
                                          </p:val>
                                        </p:tav>
                                      </p:tavLst>
                                    </p:anim>
                                    <p:anim calcmode="lin" valueType="num">
                                      <p:cBhvr additive="base">
                                        <p:cTn id="24" dur="250" fill="hold"/>
                                        <p:tgtEl>
                                          <p:spTgt spid="81"/>
                                        </p:tgtEl>
                                        <p:attrNameLst>
                                          <p:attrName>ppt_y</p:attrName>
                                        </p:attrNameLst>
                                      </p:cBhvr>
                                      <p:tavLst>
                                        <p:tav tm="0">
                                          <p:val>
                                            <p:strVal val="#ppt_y"/>
                                          </p:val>
                                        </p:tav>
                                        <p:tav tm="100000">
                                          <p:val>
                                            <p:strVal val="#ppt_y"/>
                                          </p:val>
                                        </p:tav>
                                      </p:tavLst>
                                    </p:anim>
                                  </p:childTnLst>
                                </p:cTn>
                              </p:par>
                            </p:childTnLst>
                          </p:cTn>
                        </p:par>
                        <p:par>
                          <p:cTn id="25" fill="hold">
                            <p:stCondLst>
                              <p:cond delay="6700"/>
                            </p:stCondLst>
                            <p:childTnLst>
                              <p:par>
                                <p:cTn id="26" presetID="2" presetClass="entr" presetSubtype="4"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1+#ppt_h/2"/>
                                          </p:val>
                                        </p:tav>
                                        <p:tav tm="100000">
                                          <p:val>
                                            <p:strVal val="#ppt_y"/>
                                          </p:val>
                                        </p:tav>
                                      </p:tavLst>
                                    </p:anim>
                                  </p:childTnLst>
                                </p:cTn>
                              </p:par>
                            </p:childTnLst>
                          </p:cTn>
                        </p:par>
                        <p:par>
                          <p:cTn id="30" fill="hold">
                            <p:stCondLst>
                              <p:cond delay="6950"/>
                            </p:stCondLst>
                            <p:childTnLst>
                              <p:par>
                                <p:cTn id="31" presetID="2" presetClass="entr" presetSubtype="4"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 calcmode="lin" valueType="num">
                                      <p:cBhvr additive="base">
                                        <p:cTn id="33" dur="250" fill="hold"/>
                                        <p:tgtEl>
                                          <p:spTgt spid="85"/>
                                        </p:tgtEl>
                                        <p:attrNameLst>
                                          <p:attrName>ppt_x</p:attrName>
                                        </p:attrNameLst>
                                      </p:cBhvr>
                                      <p:tavLst>
                                        <p:tav tm="0">
                                          <p:val>
                                            <p:strVal val="#ppt_x"/>
                                          </p:val>
                                        </p:tav>
                                        <p:tav tm="100000">
                                          <p:val>
                                            <p:strVal val="#ppt_x"/>
                                          </p:val>
                                        </p:tav>
                                      </p:tavLst>
                                    </p:anim>
                                    <p:anim calcmode="lin" valueType="num">
                                      <p:cBhvr additive="base">
                                        <p:cTn id="34" dur="250" fill="hold"/>
                                        <p:tgtEl>
                                          <p:spTgt spid="85"/>
                                        </p:tgtEl>
                                        <p:attrNameLst>
                                          <p:attrName>ppt_y</p:attrName>
                                        </p:attrNameLst>
                                      </p:cBhvr>
                                      <p:tavLst>
                                        <p:tav tm="0">
                                          <p:val>
                                            <p:strVal val="1+#ppt_h/2"/>
                                          </p:val>
                                        </p:tav>
                                        <p:tav tm="100000">
                                          <p:val>
                                            <p:strVal val="#ppt_y"/>
                                          </p:val>
                                        </p:tav>
                                      </p:tavLst>
                                    </p:anim>
                                  </p:childTnLst>
                                </p:cTn>
                              </p:par>
                            </p:childTnLst>
                          </p:cTn>
                        </p:par>
                        <p:par>
                          <p:cTn id="35" fill="hold">
                            <p:stCondLst>
                              <p:cond delay="7200"/>
                            </p:stCondLst>
                            <p:childTnLst>
                              <p:par>
                                <p:cTn id="36" presetID="2" presetClass="entr" presetSubtype="4" fill="hold"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250" fill="hold"/>
                                        <p:tgtEl>
                                          <p:spTgt spid="82"/>
                                        </p:tgtEl>
                                        <p:attrNameLst>
                                          <p:attrName>ppt_x</p:attrName>
                                        </p:attrNameLst>
                                      </p:cBhvr>
                                      <p:tavLst>
                                        <p:tav tm="0">
                                          <p:val>
                                            <p:strVal val="#ppt_x"/>
                                          </p:val>
                                        </p:tav>
                                        <p:tav tm="100000">
                                          <p:val>
                                            <p:strVal val="#ppt_x"/>
                                          </p:val>
                                        </p:tav>
                                      </p:tavLst>
                                    </p:anim>
                                    <p:anim calcmode="lin" valueType="num">
                                      <p:cBhvr additive="base">
                                        <p:cTn id="39" dur="250" fill="hold"/>
                                        <p:tgtEl>
                                          <p:spTgt spid="82"/>
                                        </p:tgtEl>
                                        <p:attrNameLst>
                                          <p:attrName>ppt_y</p:attrName>
                                        </p:attrNameLst>
                                      </p:cBhvr>
                                      <p:tavLst>
                                        <p:tav tm="0">
                                          <p:val>
                                            <p:strVal val="1+#ppt_h/2"/>
                                          </p:val>
                                        </p:tav>
                                        <p:tav tm="100000">
                                          <p:val>
                                            <p:strVal val="#ppt_y"/>
                                          </p:val>
                                        </p:tav>
                                      </p:tavLst>
                                    </p:anim>
                                  </p:childTnLst>
                                </p:cTn>
                              </p:par>
                            </p:childTnLst>
                          </p:cTn>
                        </p:par>
                        <p:par>
                          <p:cTn id="40" fill="hold">
                            <p:stCondLst>
                              <p:cond delay="7450"/>
                            </p:stCondLst>
                            <p:childTnLst>
                              <p:par>
                                <p:cTn id="41" presetID="2" presetClass="entr" presetSubtype="4" fill="hold"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250" fill="hold"/>
                                        <p:tgtEl>
                                          <p:spTgt spid="95"/>
                                        </p:tgtEl>
                                        <p:attrNameLst>
                                          <p:attrName>ppt_x</p:attrName>
                                        </p:attrNameLst>
                                      </p:cBhvr>
                                      <p:tavLst>
                                        <p:tav tm="0">
                                          <p:val>
                                            <p:strVal val="#ppt_x"/>
                                          </p:val>
                                        </p:tav>
                                        <p:tav tm="100000">
                                          <p:val>
                                            <p:strVal val="#ppt_x"/>
                                          </p:val>
                                        </p:tav>
                                      </p:tavLst>
                                    </p:anim>
                                    <p:anim calcmode="lin" valueType="num">
                                      <p:cBhvr additive="base">
                                        <p:cTn id="44" dur="25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56859" y="315691"/>
            <a:ext cx="3579827"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最大子序列和</a:t>
            </a: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sp>
        <p:nvSpPr>
          <p:cNvPr id="3" name="矩形 2">
            <a:extLst>
              <a:ext uri="{FF2B5EF4-FFF2-40B4-BE49-F238E27FC236}">
                <a16:creationId xmlns:a16="http://schemas.microsoft.com/office/drawing/2014/main" id="{C22C4F71-07F2-4A41-A5C0-3C3360458ACB}"/>
              </a:ext>
            </a:extLst>
          </p:cNvPr>
          <p:cNvSpPr/>
          <p:nvPr/>
        </p:nvSpPr>
        <p:spPr>
          <a:xfrm>
            <a:off x="489530" y="1315135"/>
            <a:ext cx="11016670" cy="1569660"/>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给定</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个整数的序列</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1</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2</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n</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，其任意连续子序列可表示为</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i+1</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a</a:t>
            </a:r>
            <a:r>
              <a:rPr lang="en-US" altLang="zh-CN" sz="3200" baseline="-25000" dirty="0" err="1">
                <a:solidFill>
                  <a:schemeClr val="bg1"/>
                </a:solidFill>
                <a:latin typeface="Courier New" panose="02070309020205020404" pitchFamily="49" charset="0"/>
                <a:cs typeface="Courier New" panose="02070309020205020404" pitchFamily="49" charset="0"/>
              </a:rPr>
              <a:t>j</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，其中</a:t>
            </a:r>
            <a:r>
              <a:rPr lang="en-US" altLang="zh-CN" sz="3200" dirty="0">
                <a:solidFill>
                  <a:schemeClr val="bg1"/>
                </a:solidFill>
                <a:latin typeface="Courier New" panose="02070309020205020404" pitchFamily="49" charset="0"/>
                <a:cs typeface="Courier New" panose="02070309020205020404" pitchFamily="49" charset="0"/>
              </a:rPr>
              <a:t>1&lt;=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&lt;=j&lt;=n</a:t>
            </a:r>
            <a:r>
              <a:rPr lang="zh-CN" altLang="en-US" sz="3200" dirty="0">
                <a:solidFill>
                  <a:schemeClr val="bg1"/>
                </a:solidFill>
                <a:latin typeface="Courier New" panose="02070309020205020404" pitchFamily="49" charset="0"/>
                <a:cs typeface="Courier New" panose="02070309020205020404" pitchFamily="49" charset="0"/>
              </a:rPr>
              <a:t>。最大连续子序列是所有连续子序列中元素和最大的一个，求其元素和</a:t>
            </a:r>
          </a:p>
        </p:txBody>
      </p:sp>
      <p:sp>
        <p:nvSpPr>
          <p:cNvPr id="42" name="矩形 41">
            <a:extLst>
              <a:ext uri="{FF2B5EF4-FFF2-40B4-BE49-F238E27FC236}">
                <a16:creationId xmlns:a16="http://schemas.microsoft.com/office/drawing/2014/main" id="{C40AD216-C7AB-472D-AE36-59BB3316F5C9}"/>
              </a:ext>
            </a:extLst>
          </p:cNvPr>
          <p:cNvSpPr/>
          <p:nvPr/>
        </p:nvSpPr>
        <p:spPr>
          <a:xfrm>
            <a:off x="456859" y="2905813"/>
            <a:ext cx="11016670" cy="1569660"/>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对于每一个元素，如果选取，有两种方案</a:t>
            </a:r>
            <a:endParaRPr lang="en-US" altLang="zh-CN" sz="3200" dirty="0">
              <a:solidFill>
                <a:schemeClr val="bg1"/>
              </a:solidFill>
              <a:latin typeface="Courier New" panose="02070309020205020404" pitchFamily="49" charset="0"/>
              <a:cs typeface="Courier New" panose="02070309020205020404" pitchFamily="49" charset="0"/>
            </a:endParaRPr>
          </a:p>
          <a:p>
            <a:r>
              <a:rPr lang="zh-CN" altLang="en-US" sz="3200" dirty="0">
                <a:solidFill>
                  <a:schemeClr val="bg1"/>
                </a:solidFill>
                <a:latin typeface="Courier New" panose="02070309020205020404" pitchFamily="49" charset="0"/>
                <a:cs typeface="Courier New" panose="02070309020205020404" pitchFamily="49" charset="0"/>
              </a:rPr>
              <a:t>方案一</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从该元素开始选择，前面所有元素不选择</a:t>
            </a:r>
            <a:endParaRPr lang="en-US" altLang="zh-CN" sz="3200" dirty="0">
              <a:solidFill>
                <a:schemeClr val="bg1"/>
              </a:solidFill>
              <a:latin typeface="Courier New" panose="02070309020205020404" pitchFamily="49" charset="0"/>
              <a:cs typeface="Courier New" panose="02070309020205020404" pitchFamily="49" charset="0"/>
            </a:endParaRPr>
          </a:p>
          <a:p>
            <a:r>
              <a:rPr lang="zh-CN" altLang="en-US" sz="3200" dirty="0">
                <a:solidFill>
                  <a:schemeClr val="bg1"/>
                </a:solidFill>
                <a:latin typeface="Courier New" panose="02070309020205020404" pitchFamily="49" charset="0"/>
                <a:cs typeface="Courier New" panose="02070309020205020404" pitchFamily="49" charset="0"/>
              </a:rPr>
              <a:t>方案二</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选择该元素以及该元素之前的若干连续元素</a:t>
            </a:r>
          </a:p>
        </p:txBody>
      </p:sp>
      <p:sp>
        <p:nvSpPr>
          <p:cNvPr id="43" name="矩形 42">
            <a:extLst>
              <a:ext uri="{FF2B5EF4-FFF2-40B4-BE49-F238E27FC236}">
                <a16:creationId xmlns:a16="http://schemas.microsoft.com/office/drawing/2014/main" id="{F464D460-A40A-45ED-8666-2B8B4E309E33}"/>
              </a:ext>
            </a:extLst>
          </p:cNvPr>
          <p:cNvSpPr/>
          <p:nvPr/>
        </p:nvSpPr>
        <p:spPr>
          <a:xfrm>
            <a:off x="489530" y="4690867"/>
            <a:ext cx="11016670" cy="1569660"/>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设</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为选取</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号元素并选取</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号之前的若干连续元素所能获得的最大元素和，则</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]=max(a[</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[i-1]+a[</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a:t>
            </a:r>
          </a:p>
          <a:p>
            <a:r>
              <a:rPr lang="zh-CN" altLang="en-US" sz="3200" dirty="0">
                <a:solidFill>
                  <a:schemeClr val="bg1"/>
                </a:solidFill>
                <a:latin typeface="Courier New" panose="02070309020205020404" pitchFamily="49" charset="0"/>
                <a:cs typeface="Courier New" panose="02070309020205020404" pitchFamily="49" charset="0"/>
              </a:rPr>
              <a:t>实际上，如果</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[i-1]</a:t>
            </a:r>
            <a:r>
              <a:rPr lang="zh-CN" altLang="en-US" sz="3200" dirty="0">
                <a:solidFill>
                  <a:schemeClr val="bg1"/>
                </a:solidFill>
                <a:latin typeface="Courier New" panose="02070309020205020404" pitchFamily="49" charset="0"/>
                <a:cs typeface="Courier New" panose="02070309020205020404" pitchFamily="49" charset="0"/>
              </a:rPr>
              <a:t>为正，即可选取</a:t>
            </a:r>
          </a:p>
        </p:txBody>
      </p:sp>
    </p:spTree>
    <p:extLst>
      <p:ext uri="{BB962C8B-B14F-4D97-AF65-F5344CB8AC3E}">
        <p14:creationId xmlns:p14="http://schemas.microsoft.com/office/powerpoint/2010/main" val="188862586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anim calcmode="lin" valueType="num">
                                      <p:cBhvr>
                                        <p:cTn id="19" dur="500" fill="hold"/>
                                        <p:tgtEl>
                                          <p:spTgt spid="42"/>
                                        </p:tgtEl>
                                        <p:attrNameLst>
                                          <p:attrName>ppt_x</p:attrName>
                                        </p:attrNameLst>
                                      </p:cBhvr>
                                      <p:tavLst>
                                        <p:tav tm="0">
                                          <p:val>
                                            <p:strVal val="#ppt_x"/>
                                          </p:val>
                                        </p:tav>
                                        <p:tav tm="100000">
                                          <p:val>
                                            <p:strVal val="#ppt_x"/>
                                          </p:val>
                                        </p:tav>
                                      </p:tavLst>
                                    </p:anim>
                                    <p:anim calcmode="lin" valueType="num">
                                      <p:cBhvr>
                                        <p:cTn id="2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ppt_x</p:attrName>
                                        </p:attrNameLst>
                                      </p:cBhvr>
                                      <p:tavLst>
                                        <p:tav tm="0">
                                          <p:val>
                                            <p:strVal val="#ppt_x"/>
                                          </p:val>
                                        </p:tav>
                                        <p:tav tm="100000">
                                          <p:val>
                                            <p:strVal val="#ppt_x"/>
                                          </p:val>
                                        </p:tav>
                                      </p:tavLst>
                                    </p:anim>
                                    <p:anim calcmode="lin" valueType="num">
                                      <p:cBhvr>
                                        <p:cTn id="27"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56859" y="315691"/>
            <a:ext cx="3579827"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最大子序列和</a:t>
            </a: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graphicFrame>
        <p:nvGraphicFramePr>
          <p:cNvPr id="2" name="表格 1">
            <a:extLst>
              <a:ext uri="{FF2B5EF4-FFF2-40B4-BE49-F238E27FC236}">
                <a16:creationId xmlns:a16="http://schemas.microsoft.com/office/drawing/2014/main" id="{8DAD60B5-8CFF-43BB-AAEF-3A06F2B9816E}"/>
              </a:ext>
            </a:extLst>
          </p:cNvPr>
          <p:cNvGraphicFramePr>
            <a:graphicFrameLocks noGrp="1"/>
          </p:cNvGraphicFramePr>
          <p:nvPr>
            <p:extLst>
              <p:ext uri="{D42A27DB-BD31-4B8C-83A1-F6EECF244321}">
                <p14:modId xmlns:p14="http://schemas.microsoft.com/office/powerpoint/2010/main" val="4129270854"/>
              </p:ext>
            </p:extLst>
          </p:nvPr>
        </p:nvGraphicFramePr>
        <p:xfrm>
          <a:off x="1701631" y="1300480"/>
          <a:ext cx="8788738" cy="975360"/>
        </p:xfrm>
        <a:graphic>
          <a:graphicData uri="http://schemas.openxmlformats.org/drawingml/2006/table">
            <a:tbl>
              <a:tblPr firstCol="1" bandCol="1">
                <a:tableStyleId>{5C22544A-7EE6-4342-B048-85BDC9FD1C3A}</a:tableStyleId>
              </a:tblPr>
              <a:tblGrid>
                <a:gridCol w="1255534">
                  <a:extLst>
                    <a:ext uri="{9D8B030D-6E8A-4147-A177-3AD203B41FA5}">
                      <a16:colId xmlns:a16="http://schemas.microsoft.com/office/drawing/2014/main" val="2608984705"/>
                    </a:ext>
                  </a:extLst>
                </a:gridCol>
                <a:gridCol w="1255534">
                  <a:extLst>
                    <a:ext uri="{9D8B030D-6E8A-4147-A177-3AD203B41FA5}">
                      <a16:colId xmlns:a16="http://schemas.microsoft.com/office/drawing/2014/main" val="2218139664"/>
                    </a:ext>
                  </a:extLst>
                </a:gridCol>
                <a:gridCol w="1255534">
                  <a:extLst>
                    <a:ext uri="{9D8B030D-6E8A-4147-A177-3AD203B41FA5}">
                      <a16:colId xmlns:a16="http://schemas.microsoft.com/office/drawing/2014/main" val="1947476899"/>
                    </a:ext>
                  </a:extLst>
                </a:gridCol>
                <a:gridCol w="1255534">
                  <a:extLst>
                    <a:ext uri="{9D8B030D-6E8A-4147-A177-3AD203B41FA5}">
                      <a16:colId xmlns:a16="http://schemas.microsoft.com/office/drawing/2014/main" val="2128286465"/>
                    </a:ext>
                  </a:extLst>
                </a:gridCol>
                <a:gridCol w="1255534">
                  <a:extLst>
                    <a:ext uri="{9D8B030D-6E8A-4147-A177-3AD203B41FA5}">
                      <a16:colId xmlns:a16="http://schemas.microsoft.com/office/drawing/2014/main" val="3944556668"/>
                    </a:ext>
                  </a:extLst>
                </a:gridCol>
                <a:gridCol w="1255534">
                  <a:extLst>
                    <a:ext uri="{9D8B030D-6E8A-4147-A177-3AD203B41FA5}">
                      <a16:colId xmlns:a16="http://schemas.microsoft.com/office/drawing/2014/main" val="416691104"/>
                    </a:ext>
                  </a:extLst>
                </a:gridCol>
                <a:gridCol w="1255534">
                  <a:extLst>
                    <a:ext uri="{9D8B030D-6E8A-4147-A177-3AD203B41FA5}">
                      <a16:colId xmlns:a16="http://schemas.microsoft.com/office/drawing/2014/main" val="4192173062"/>
                    </a:ext>
                  </a:extLst>
                </a:gridCol>
              </a:tblGrid>
              <a:tr h="487680">
                <a:tc>
                  <a:txBody>
                    <a:bodyPr/>
                    <a:lstStyle/>
                    <a:p>
                      <a:pPr algn="ctr"/>
                      <a:r>
                        <a:rPr lang="en-US" altLang="zh-CN" sz="2400" dirty="0"/>
                        <a:t>a[</a:t>
                      </a:r>
                      <a:r>
                        <a:rPr lang="en-US" altLang="zh-CN" sz="2400" dirty="0" err="1"/>
                        <a:t>i</a:t>
                      </a:r>
                      <a:r>
                        <a:rPr lang="en-US" altLang="zh-CN" sz="2400" dirty="0"/>
                        <a:t>]</a:t>
                      </a:r>
                      <a:endParaRPr lang="zh-CN" altLang="en-US" sz="2400" dirty="0"/>
                    </a:p>
                  </a:txBody>
                  <a:tcPr anchor="ctr"/>
                </a:tc>
                <a:tc>
                  <a:txBody>
                    <a:bodyPr/>
                    <a:lstStyle/>
                    <a:p>
                      <a:pPr algn="ctr"/>
                      <a:r>
                        <a:rPr lang="en-US" altLang="zh-CN" sz="2400" dirty="0"/>
                        <a:t>-2</a:t>
                      </a:r>
                      <a:endParaRPr lang="zh-CN" altLang="en-US" sz="2400" dirty="0"/>
                    </a:p>
                  </a:txBody>
                  <a:tcPr anchor="ctr"/>
                </a:tc>
                <a:tc>
                  <a:txBody>
                    <a:bodyPr/>
                    <a:lstStyle/>
                    <a:p>
                      <a:pPr algn="ctr"/>
                      <a:r>
                        <a:rPr lang="en-US" altLang="zh-CN" sz="2400" dirty="0"/>
                        <a:t>11</a:t>
                      </a:r>
                      <a:endParaRPr lang="zh-CN" altLang="en-US" sz="2400" dirty="0"/>
                    </a:p>
                  </a:txBody>
                  <a:tcPr anchor="ctr"/>
                </a:tc>
                <a:tc>
                  <a:txBody>
                    <a:bodyPr/>
                    <a:lstStyle/>
                    <a:p>
                      <a:pPr algn="ctr"/>
                      <a:r>
                        <a:rPr lang="en-US" altLang="zh-CN" sz="2400" dirty="0"/>
                        <a:t>-4</a:t>
                      </a:r>
                      <a:endParaRPr lang="zh-CN" altLang="en-US" sz="2400" dirty="0"/>
                    </a:p>
                  </a:txBody>
                  <a:tcPr anchor="ctr"/>
                </a:tc>
                <a:tc>
                  <a:txBody>
                    <a:bodyPr/>
                    <a:lstStyle/>
                    <a:p>
                      <a:pPr algn="ctr"/>
                      <a:r>
                        <a:rPr lang="en-US" altLang="zh-CN" sz="2400" dirty="0"/>
                        <a:t>13</a:t>
                      </a:r>
                      <a:endParaRPr lang="zh-CN" altLang="en-US" sz="2400" dirty="0"/>
                    </a:p>
                  </a:txBody>
                  <a:tcPr anchor="ctr"/>
                </a:tc>
                <a:tc>
                  <a:txBody>
                    <a:bodyPr/>
                    <a:lstStyle/>
                    <a:p>
                      <a:pPr algn="ctr"/>
                      <a:r>
                        <a:rPr lang="en-US" altLang="zh-CN" sz="2400" dirty="0"/>
                        <a:t>-5</a:t>
                      </a:r>
                      <a:endParaRPr lang="zh-CN" altLang="en-US" sz="2400" dirty="0"/>
                    </a:p>
                  </a:txBody>
                  <a:tcPr anchor="ctr"/>
                </a:tc>
                <a:tc>
                  <a:txBody>
                    <a:bodyPr/>
                    <a:lstStyle/>
                    <a:p>
                      <a:pPr algn="ctr"/>
                      <a:r>
                        <a:rPr lang="en-US" altLang="zh-CN" sz="2400" dirty="0"/>
                        <a:t>-2</a:t>
                      </a:r>
                      <a:endParaRPr lang="zh-CN" altLang="en-US" sz="2400" dirty="0"/>
                    </a:p>
                  </a:txBody>
                  <a:tcPr anchor="ctr"/>
                </a:tc>
                <a:extLst>
                  <a:ext uri="{0D108BD9-81ED-4DB2-BD59-A6C34878D82A}">
                    <a16:rowId xmlns:a16="http://schemas.microsoft.com/office/drawing/2014/main" val="1925097961"/>
                  </a:ext>
                </a:extLst>
              </a:tr>
              <a:tr h="487680">
                <a:tc>
                  <a:txBody>
                    <a:bodyPr/>
                    <a:lstStyle/>
                    <a:p>
                      <a:pPr algn="ctr"/>
                      <a:r>
                        <a:rPr lang="en-US" altLang="zh-CN" sz="2400" dirty="0" err="1"/>
                        <a:t>dp</a:t>
                      </a:r>
                      <a:r>
                        <a:rPr lang="en-US" altLang="zh-CN" sz="2400" dirty="0"/>
                        <a:t>[</a:t>
                      </a:r>
                      <a:r>
                        <a:rPr lang="en-US" altLang="zh-CN" sz="2400" dirty="0" err="1"/>
                        <a:t>i</a:t>
                      </a:r>
                      <a:r>
                        <a:rPr lang="en-US" altLang="zh-CN" sz="2400" dirty="0"/>
                        <a:t>]</a:t>
                      </a:r>
                      <a:endParaRPr lang="zh-CN" altLang="en-US" sz="2400" dirty="0"/>
                    </a:p>
                  </a:txBody>
                  <a:tcPr anchor="ctr"/>
                </a:tc>
                <a:tc>
                  <a:txBody>
                    <a:bodyPr/>
                    <a:lstStyle/>
                    <a:p>
                      <a:pPr algn="ctr"/>
                      <a:r>
                        <a:rPr lang="en-US" altLang="zh-CN" sz="2400" dirty="0"/>
                        <a:t>-2</a:t>
                      </a:r>
                      <a:endParaRPr lang="zh-CN" altLang="en-US" sz="2400" dirty="0"/>
                    </a:p>
                  </a:txBody>
                  <a:tcPr anchor="ctr"/>
                </a:tc>
                <a:tc>
                  <a:txBody>
                    <a:bodyPr/>
                    <a:lstStyle/>
                    <a:p>
                      <a:pPr algn="ctr"/>
                      <a:r>
                        <a:rPr lang="en-US" altLang="zh-CN" sz="2400" dirty="0"/>
                        <a:t>11</a:t>
                      </a:r>
                      <a:endParaRPr lang="zh-CN" altLang="en-US" sz="2400" dirty="0"/>
                    </a:p>
                  </a:txBody>
                  <a:tcPr anchor="ctr"/>
                </a:tc>
                <a:tc>
                  <a:txBody>
                    <a:bodyPr/>
                    <a:lstStyle/>
                    <a:p>
                      <a:pPr algn="ctr"/>
                      <a:r>
                        <a:rPr lang="en-US" altLang="zh-CN" sz="2400" dirty="0"/>
                        <a:t>7</a:t>
                      </a:r>
                      <a:endParaRPr lang="zh-CN" altLang="en-US" sz="2400" dirty="0"/>
                    </a:p>
                  </a:txBody>
                  <a:tcPr anchor="ctr"/>
                </a:tc>
                <a:tc>
                  <a:txBody>
                    <a:bodyPr/>
                    <a:lstStyle/>
                    <a:p>
                      <a:pPr algn="ctr"/>
                      <a:r>
                        <a:rPr lang="en-US" altLang="zh-CN" sz="2400" dirty="0"/>
                        <a:t>20</a:t>
                      </a:r>
                      <a:endParaRPr lang="zh-CN" altLang="en-US" sz="2400" dirty="0"/>
                    </a:p>
                  </a:txBody>
                  <a:tcPr anchor="ctr"/>
                </a:tc>
                <a:tc>
                  <a:txBody>
                    <a:bodyPr/>
                    <a:lstStyle/>
                    <a:p>
                      <a:pPr algn="ctr"/>
                      <a:r>
                        <a:rPr lang="en-US" altLang="zh-CN" sz="2400" dirty="0"/>
                        <a:t>15</a:t>
                      </a:r>
                      <a:endParaRPr lang="zh-CN" altLang="en-US" sz="2400" dirty="0"/>
                    </a:p>
                  </a:txBody>
                  <a:tcPr anchor="ctr"/>
                </a:tc>
                <a:tc>
                  <a:txBody>
                    <a:bodyPr/>
                    <a:lstStyle/>
                    <a:p>
                      <a:pPr algn="ctr"/>
                      <a:r>
                        <a:rPr lang="en-US" altLang="zh-CN" sz="2400" dirty="0"/>
                        <a:t>13</a:t>
                      </a:r>
                      <a:endParaRPr lang="zh-CN" altLang="en-US" sz="2400" dirty="0"/>
                    </a:p>
                  </a:txBody>
                  <a:tcPr anchor="ctr"/>
                </a:tc>
                <a:extLst>
                  <a:ext uri="{0D108BD9-81ED-4DB2-BD59-A6C34878D82A}">
                    <a16:rowId xmlns:a16="http://schemas.microsoft.com/office/drawing/2014/main" val="153484263"/>
                  </a:ext>
                </a:extLst>
              </a:tr>
            </a:tbl>
          </a:graphicData>
        </a:graphic>
      </p:graphicFrame>
      <p:graphicFrame>
        <p:nvGraphicFramePr>
          <p:cNvPr id="9" name="表格 8">
            <a:extLst>
              <a:ext uri="{FF2B5EF4-FFF2-40B4-BE49-F238E27FC236}">
                <a16:creationId xmlns:a16="http://schemas.microsoft.com/office/drawing/2014/main" id="{722A1829-66AC-4B72-97A2-E45181445A6B}"/>
              </a:ext>
            </a:extLst>
          </p:cNvPr>
          <p:cNvGraphicFramePr>
            <a:graphicFrameLocks noGrp="1"/>
          </p:cNvGraphicFramePr>
          <p:nvPr>
            <p:extLst>
              <p:ext uri="{D42A27DB-BD31-4B8C-83A1-F6EECF244321}">
                <p14:modId xmlns:p14="http://schemas.microsoft.com/office/powerpoint/2010/main" val="2197911069"/>
              </p:ext>
            </p:extLst>
          </p:nvPr>
        </p:nvGraphicFramePr>
        <p:xfrm>
          <a:off x="1701631" y="2491188"/>
          <a:ext cx="8788725" cy="975360"/>
        </p:xfrm>
        <a:graphic>
          <a:graphicData uri="http://schemas.openxmlformats.org/drawingml/2006/table">
            <a:tbl>
              <a:tblPr firstCol="1" bandCol="1">
                <a:tableStyleId>{5C22544A-7EE6-4342-B048-85BDC9FD1C3A}</a:tableStyleId>
              </a:tblPr>
              <a:tblGrid>
                <a:gridCol w="798975">
                  <a:extLst>
                    <a:ext uri="{9D8B030D-6E8A-4147-A177-3AD203B41FA5}">
                      <a16:colId xmlns:a16="http://schemas.microsoft.com/office/drawing/2014/main" val="2608984705"/>
                    </a:ext>
                  </a:extLst>
                </a:gridCol>
                <a:gridCol w="798975">
                  <a:extLst>
                    <a:ext uri="{9D8B030D-6E8A-4147-A177-3AD203B41FA5}">
                      <a16:colId xmlns:a16="http://schemas.microsoft.com/office/drawing/2014/main" val="2218139664"/>
                    </a:ext>
                  </a:extLst>
                </a:gridCol>
                <a:gridCol w="798975">
                  <a:extLst>
                    <a:ext uri="{9D8B030D-6E8A-4147-A177-3AD203B41FA5}">
                      <a16:colId xmlns:a16="http://schemas.microsoft.com/office/drawing/2014/main" val="1947476899"/>
                    </a:ext>
                  </a:extLst>
                </a:gridCol>
                <a:gridCol w="798975">
                  <a:extLst>
                    <a:ext uri="{9D8B030D-6E8A-4147-A177-3AD203B41FA5}">
                      <a16:colId xmlns:a16="http://schemas.microsoft.com/office/drawing/2014/main" val="2128286465"/>
                    </a:ext>
                  </a:extLst>
                </a:gridCol>
                <a:gridCol w="798975">
                  <a:extLst>
                    <a:ext uri="{9D8B030D-6E8A-4147-A177-3AD203B41FA5}">
                      <a16:colId xmlns:a16="http://schemas.microsoft.com/office/drawing/2014/main" val="3944556668"/>
                    </a:ext>
                  </a:extLst>
                </a:gridCol>
                <a:gridCol w="798975">
                  <a:extLst>
                    <a:ext uri="{9D8B030D-6E8A-4147-A177-3AD203B41FA5}">
                      <a16:colId xmlns:a16="http://schemas.microsoft.com/office/drawing/2014/main" val="416691104"/>
                    </a:ext>
                  </a:extLst>
                </a:gridCol>
                <a:gridCol w="798975">
                  <a:extLst>
                    <a:ext uri="{9D8B030D-6E8A-4147-A177-3AD203B41FA5}">
                      <a16:colId xmlns:a16="http://schemas.microsoft.com/office/drawing/2014/main" val="4192173062"/>
                    </a:ext>
                  </a:extLst>
                </a:gridCol>
                <a:gridCol w="798975">
                  <a:extLst>
                    <a:ext uri="{9D8B030D-6E8A-4147-A177-3AD203B41FA5}">
                      <a16:colId xmlns:a16="http://schemas.microsoft.com/office/drawing/2014/main" val="3223607285"/>
                    </a:ext>
                  </a:extLst>
                </a:gridCol>
                <a:gridCol w="798975">
                  <a:extLst>
                    <a:ext uri="{9D8B030D-6E8A-4147-A177-3AD203B41FA5}">
                      <a16:colId xmlns:a16="http://schemas.microsoft.com/office/drawing/2014/main" val="930889007"/>
                    </a:ext>
                  </a:extLst>
                </a:gridCol>
                <a:gridCol w="798975">
                  <a:extLst>
                    <a:ext uri="{9D8B030D-6E8A-4147-A177-3AD203B41FA5}">
                      <a16:colId xmlns:a16="http://schemas.microsoft.com/office/drawing/2014/main" val="1909854538"/>
                    </a:ext>
                  </a:extLst>
                </a:gridCol>
                <a:gridCol w="798975">
                  <a:extLst>
                    <a:ext uri="{9D8B030D-6E8A-4147-A177-3AD203B41FA5}">
                      <a16:colId xmlns:a16="http://schemas.microsoft.com/office/drawing/2014/main" val="3400946295"/>
                    </a:ext>
                  </a:extLst>
                </a:gridCol>
              </a:tblGrid>
              <a:tr h="487680">
                <a:tc>
                  <a:txBody>
                    <a:bodyPr/>
                    <a:lstStyle/>
                    <a:p>
                      <a:pPr algn="ctr"/>
                      <a:r>
                        <a:rPr lang="en-US" altLang="zh-CN" sz="2400" dirty="0"/>
                        <a:t>a[</a:t>
                      </a:r>
                      <a:r>
                        <a:rPr lang="en-US" altLang="zh-CN" sz="2400" dirty="0" err="1"/>
                        <a:t>i</a:t>
                      </a:r>
                      <a:r>
                        <a:rPr lang="en-US" altLang="zh-CN" sz="2400" dirty="0"/>
                        <a:t>]</a:t>
                      </a:r>
                      <a:endParaRPr lang="zh-CN" altLang="en-US" sz="2400" dirty="0"/>
                    </a:p>
                  </a:txBody>
                  <a:tcPr anchor="ctr"/>
                </a:tc>
                <a:tc>
                  <a:txBody>
                    <a:bodyPr/>
                    <a:lstStyle/>
                    <a:p>
                      <a:pPr algn="ctr"/>
                      <a:r>
                        <a:rPr lang="en-US" altLang="zh-CN" sz="2400" dirty="0"/>
                        <a:t>-10</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2</a:t>
                      </a:r>
                      <a:endParaRPr lang="zh-CN" altLang="en-US" sz="2400" dirty="0"/>
                    </a:p>
                  </a:txBody>
                  <a:tcPr anchor="ctr"/>
                </a:tc>
                <a:tc>
                  <a:txBody>
                    <a:bodyPr/>
                    <a:lstStyle/>
                    <a:p>
                      <a:pPr algn="ctr"/>
                      <a:r>
                        <a:rPr lang="en-US" altLang="zh-CN" sz="2400" dirty="0"/>
                        <a:t>3</a:t>
                      </a:r>
                      <a:endParaRPr lang="zh-CN" altLang="en-US" sz="2400" dirty="0"/>
                    </a:p>
                  </a:txBody>
                  <a:tcPr anchor="ctr"/>
                </a:tc>
                <a:tc>
                  <a:txBody>
                    <a:bodyPr/>
                    <a:lstStyle/>
                    <a:p>
                      <a:pPr algn="ctr"/>
                      <a:r>
                        <a:rPr lang="en-US" altLang="zh-CN" sz="2400" dirty="0"/>
                        <a:t>4</a:t>
                      </a:r>
                      <a:endParaRPr lang="zh-CN" altLang="en-US" sz="2400" dirty="0"/>
                    </a:p>
                  </a:txBody>
                  <a:tcPr anchor="ctr"/>
                </a:tc>
                <a:tc>
                  <a:txBody>
                    <a:bodyPr/>
                    <a:lstStyle/>
                    <a:p>
                      <a:pPr algn="ctr"/>
                      <a:r>
                        <a:rPr lang="en-US" altLang="zh-CN" sz="2400" dirty="0"/>
                        <a:t>-5</a:t>
                      </a:r>
                      <a:endParaRPr lang="zh-CN" altLang="en-US" sz="2400" dirty="0"/>
                    </a:p>
                  </a:txBody>
                  <a:tcPr anchor="ctr"/>
                </a:tc>
                <a:tc>
                  <a:txBody>
                    <a:bodyPr/>
                    <a:lstStyle/>
                    <a:p>
                      <a:pPr algn="ctr"/>
                      <a:r>
                        <a:rPr lang="en-US" altLang="zh-CN" sz="2400" dirty="0"/>
                        <a:t>-23</a:t>
                      </a:r>
                      <a:endParaRPr lang="zh-CN" altLang="en-US" sz="2400" dirty="0"/>
                    </a:p>
                  </a:txBody>
                  <a:tcPr anchor="ctr"/>
                </a:tc>
                <a:tc>
                  <a:txBody>
                    <a:bodyPr/>
                    <a:lstStyle/>
                    <a:p>
                      <a:pPr algn="ctr"/>
                      <a:r>
                        <a:rPr lang="en-US" altLang="zh-CN" sz="2400" dirty="0"/>
                        <a:t>3</a:t>
                      </a:r>
                      <a:endParaRPr lang="zh-CN" altLang="en-US" sz="2400" dirty="0"/>
                    </a:p>
                  </a:txBody>
                  <a:tcPr anchor="ctr"/>
                </a:tc>
                <a:tc>
                  <a:txBody>
                    <a:bodyPr/>
                    <a:lstStyle/>
                    <a:p>
                      <a:pPr algn="ctr"/>
                      <a:r>
                        <a:rPr lang="en-US" altLang="zh-CN" sz="2400" dirty="0"/>
                        <a:t>7</a:t>
                      </a:r>
                      <a:endParaRPr lang="zh-CN" altLang="en-US" sz="2400" dirty="0"/>
                    </a:p>
                  </a:txBody>
                  <a:tcPr anchor="ctr"/>
                </a:tc>
                <a:tc>
                  <a:txBody>
                    <a:bodyPr/>
                    <a:lstStyle/>
                    <a:p>
                      <a:pPr algn="ctr"/>
                      <a:r>
                        <a:rPr lang="en-US" altLang="zh-CN" sz="2400" dirty="0"/>
                        <a:t>-21</a:t>
                      </a:r>
                      <a:endParaRPr lang="zh-CN" altLang="en-US" sz="2400" dirty="0"/>
                    </a:p>
                  </a:txBody>
                  <a:tcPr anchor="ctr"/>
                </a:tc>
                <a:extLst>
                  <a:ext uri="{0D108BD9-81ED-4DB2-BD59-A6C34878D82A}">
                    <a16:rowId xmlns:a16="http://schemas.microsoft.com/office/drawing/2014/main" val="1925097961"/>
                  </a:ext>
                </a:extLst>
              </a:tr>
              <a:tr h="487680">
                <a:tc>
                  <a:txBody>
                    <a:bodyPr/>
                    <a:lstStyle/>
                    <a:p>
                      <a:pPr algn="ctr"/>
                      <a:r>
                        <a:rPr lang="en-US" altLang="zh-CN" sz="2400" dirty="0" err="1"/>
                        <a:t>dp</a:t>
                      </a:r>
                      <a:r>
                        <a:rPr lang="en-US" altLang="zh-CN" sz="2400" dirty="0"/>
                        <a:t>[</a:t>
                      </a:r>
                      <a:r>
                        <a:rPr lang="en-US" altLang="zh-CN" sz="2400" dirty="0" err="1"/>
                        <a:t>i</a:t>
                      </a:r>
                      <a:r>
                        <a:rPr lang="en-US" altLang="zh-CN" sz="2400" dirty="0"/>
                        <a:t>]</a:t>
                      </a:r>
                      <a:endParaRPr lang="zh-CN" altLang="en-US" sz="2400" dirty="0"/>
                    </a:p>
                  </a:txBody>
                  <a:tcPr anchor="ctr"/>
                </a:tc>
                <a:tc>
                  <a:txBody>
                    <a:bodyPr/>
                    <a:lstStyle/>
                    <a:p>
                      <a:pPr algn="ctr"/>
                      <a:r>
                        <a:rPr lang="en-US" altLang="zh-CN" sz="2400" dirty="0"/>
                        <a:t>-10</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r>
                        <a:rPr lang="en-US" altLang="zh-CN" sz="2400" dirty="0"/>
                        <a:t>3</a:t>
                      </a:r>
                      <a:endParaRPr lang="zh-CN" altLang="en-US" sz="2400" dirty="0"/>
                    </a:p>
                  </a:txBody>
                  <a:tcPr anchor="ctr"/>
                </a:tc>
                <a:tc>
                  <a:txBody>
                    <a:bodyPr/>
                    <a:lstStyle/>
                    <a:p>
                      <a:pPr algn="ctr"/>
                      <a:r>
                        <a:rPr lang="en-US" altLang="zh-CN" sz="2400" dirty="0"/>
                        <a:t>6</a:t>
                      </a:r>
                      <a:endParaRPr lang="zh-CN" altLang="en-US" sz="2400" dirty="0"/>
                    </a:p>
                  </a:txBody>
                  <a:tcPr anchor="ctr"/>
                </a:tc>
                <a:tc>
                  <a:txBody>
                    <a:bodyPr/>
                    <a:lstStyle/>
                    <a:p>
                      <a:pPr algn="ctr"/>
                      <a:r>
                        <a:rPr lang="en-US" altLang="zh-CN" sz="2400" dirty="0"/>
                        <a:t>10</a:t>
                      </a:r>
                      <a:endParaRPr lang="zh-CN" altLang="en-US" sz="2400" dirty="0"/>
                    </a:p>
                  </a:txBody>
                  <a:tcPr anchor="ctr"/>
                </a:tc>
                <a:tc>
                  <a:txBody>
                    <a:bodyPr/>
                    <a:lstStyle/>
                    <a:p>
                      <a:pPr algn="ctr"/>
                      <a:r>
                        <a:rPr lang="en-US" altLang="zh-CN" sz="2400" dirty="0"/>
                        <a:t>5</a:t>
                      </a:r>
                      <a:endParaRPr lang="zh-CN" altLang="en-US" sz="2400" dirty="0"/>
                    </a:p>
                  </a:txBody>
                  <a:tcPr anchor="ctr"/>
                </a:tc>
                <a:tc>
                  <a:txBody>
                    <a:bodyPr/>
                    <a:lstStyle/>
                    <a:p>
                      <a:pPr algn="ctr"/>
                      <a:r>
                        <a:rPr lang="en-US" altLang="zh-CN" sz="2400" dirty="0"/>
                        <a:t>-18</a:t>
                      </a:r>
                      <a:endParaRPr lang="zh-CN" altLang="en-US" sz="2400" dirty="0"/>
                    </a:p>
                  </a:txBody>
                  <a:tcPr anchor="ctr"/>
                </a:tc>
                <a:tc>
                  <a:txBody>
                    <a:bodyPr/>
                    <a:lstStyle/>
                    <a:p>
                      <a:pPr algn="ctr"/>
                      <a:r>
                        <a:rPr lang="en-US" altLang="zh-CN" sz="2400" dirty="0"/>
                        <a:t>3</a:t>
                      </a:r>
                      <a:endParaRPr lang="zh-CN" altLang="en-US" sz="2400" dirty="0"/>
                    </a:p>
                  </a:txBody>
                  <a:tcPr anchor="ctr"/>
                </a:tc>
                <a:tc>
                  <a:txBody>
                    <a:bodyPr/>
                    <a:lstStyle/>
                    <a:p>
                      <a:pPr algn="ctr"/>
                      <a:r>
                        <a:rPr lang="en-US" altLang="zh-CN" sz="2400" dirty="0"/>
                        <a:t>10</a:t>
                      </a:r>
                      <a:endParaRPr lang="zh-CN" altLang="en-US" sz="2400" dirty="0"/>
                    </a:p>
                  </a:txBody>
                  <a:tcPr anchor="ctr"/>
                </a:tc>
                <a:tc>
                  <a:txBody>
                    <a:bodyPr/>
                    <a:lstStyle/>
                    <a:p>
                      <a:pPr algn="ctr"/>
                      <a:r>
                        <a:rPr lang="en-US" altLang="zh-CN" sz="2400" dirty="0"/>
                        <a:t>-11</a:t>
                      </a:r>
                      <a:endParaRPr lang="zh-CN" altLang="en-US" sz="2400" dirty="0"/>
                    </a:p>
                  </a:txBody>
                  <a:tcPr anchor="ctr"/>
                </a:tc>
                <a:extLst>
                  <a:ext uri="{0D108BD9-81ED-4DB2-BD59-A6C34878D82A}">
                    <a16:rowId xmlns:a16="http://schemas.microsoft.com/office/drawing/2014/main" val="153484263"/>
                  </a:ext>
                </a:extLst>
              </a:tr>
            </a:tbl>
          </a:graphicData>
        </a:graphic>
      </p:graphicFrame>
      <p:graphicFrame>
        <p:nvGraphicFramePr>
          <p:cNvPr id="11" name="表格 10">
            <a:extLst>
              <a:ext uri="{FF2B5EF4-FFF2-40B4-BE49-F238E27FC236}">
                <a16:creationId xmlns:a16="http://schemas.microsoft.com/office/drawing/2014/main" id="{13D22DD7-1E4B-48D1-BBBB-AA44BFEBAEC7}"/>
              </a:ext>
            </a:extLst>
          </p:cNvPr>
          <p:cNvGraphicFramePr>
            <a:graphicFrameLocks noGrp="1"/>
          </p:cNvGraphicFramePr>
          <p:nvPr>
            <p:extLst>
              <p:ext uri="{D42A27DB-BD31-4B8C-83A1-F6EECF244321}">
                <p14:modId xmlns:p14="http://schemas.microsoft.com/office/powerpoint/2010/main" val="3492915651"/>
              </p:ext>
            </p:extLst>
          </p:nvPr>
        </p:nvGraphicFramePr>
        <p:xfrm>
          <a:off x="1701618" y="3681896"/>
          <a:ext cx="8788738" cy="975360"/>
        </p:xfrm>
        <a:graphic>
          <a:graphicData uri="http://schemas.openxmlformats.org/drawingml/2006/table">
            <a:tbl>
              <a:tblPr firstCol="1" bandCol="1">
                <a:tableStyleId>{5C22544A-7EE6-4342-B048-85BDC9FD1C3A}</a:tableStyleId>
              </a:tblPr>
              <a:tblGrid>
                <a:gridCol w="1255534">
                  <a:extLst>
                    <a:ext uri="{9D8B030D-6E8A-4147-A177-3AD203B41FA5}">
                      <a16:colId xmlns:a16="http://schemas.microsoft.com/office/drawing/2014/main" val="2608984705"/>
                    </a:ext>
                  </a:extLst>
                </a:gridCol>
                <a:gridCol w="1255534">
                  <a:extLst>
                    <a:ext uri="{9D8B030D-6E8A-4147-A177-3AD203B41FA5}">
                      <a16:colId xmlns:a16="http://schemas.microsoft.com/office/drawing/2014/main" val="2218139664"/>
                    </a:ext>
                  </a:extLst>
                </a:gridCol>
                <a:gridCol w="1255534">
                  <a:extLst>
                    <a:ext uri="{9D8B030D-6E8A-4147-A177-3AD203B41FA5}">
                      <a16:colId xmlns:a16="http://schemas.microsoft.com/office/drawing/2014/main" val="1947476899"/>
                    </a:ext>
                  </a:extLst>
                </a:gridCol>
                <a:gridCol w="1255534">
                  <a:extLst>
                    <a:ext uri="{9D8B030D-6E8A-4147-A177-3AD203B41FA5}">
                      <a16:colId xmlns:a16="http://schemas.microsoft.com/office/drawing/2014/main" val="2128286465"/>
                    </a:ext>
                  </a:extLst>
                </a:gridCol>
                <a:gridCol w="1255534">
                  <a:extLst>
                    <a:ext uri="{9D8B030D-6E8A-4147-A177-3AD203B41FA5}">
                      <a16:colId xmlns:a16="http://schemas.microsoft.com/office/drawing/2014/main" val="3944556668"/>
                    </a:ext>
                  </a:extLst>
                </a:gridCol>
                <a:gridCol w="1255534">
                  <a:extLst>
                    <a:ext uri="{9D8B030D-6E8A-4147-A177-3AD203B41FA5}">
                      <a16:colId xmlns:a16="http://schemas.microsoft.com/office/drawing/2014/main" val="416691104"/>
                    </a:ext>
                  </a:extLst>
                </a:gridCol>
                <a:gridCol w="1255534">
                  <a:extLst>
                    <a:ext uri="{9D8B030D-6E8A-4147-A177-3AD203B41FA5}">
                      <a16:colId xmlns:a16="http://schemas.microsoft.com/office/drawing/2014/main" val="4192173062"/>
                    </a:ext>
                  </a:extLst>
                </a:gridCol>
              </a:tblGrid>
              <a:tr h="487680">
                <a:tc>
                  <a:txBody>
                    <a:bodyPr/>
                    <a:lstStyle/>
                    <a:p>
                      <a:pPr algn="ctr"/>
                      <a:r>
                        <a:rPr lang="en-US" altLang="zh-CN" sz="2400" dirty="0"/>
                        <a:t>a[</a:t>
                      </a:r>
                      <a:r>
                        <a:rPr lang="en-US" altLang="zh-CN" sz="2400" dirty="0" err="1"/>
                        <a:t>i</a:t>
                      </a:r>
                      <a:r>
                        <a:rPr lang="en-US" altLang="zh-CN" sz="2400" dirty="0"/>
                        <a:t>]</a:t>
                      </a:r>
                      <a:endParaRPr lang="zh-CN" altLang="en-US" sz="2400" dirty="0"/>
                    </a:p>
                  </a:txBody>
                  <a:tcPr anchor="ctr"/>
                </a:tc>
                <a:tc>
                  <a:txBody>
                    <a:bodyPr/>
                    <a:lstStyle/>
                    <a:p>
                      <a:pPr algn="ctr"/>
                      <a:r>
                        <a:rPr lang="en-US" altLang="zh-CN" sz="2400" dirty="0"/>
                        <a:t>5</a:t>
                      </a:r>
                      <a:endParaRPr lang="zh-CN" altLang="en-US" sz="2400" dirty="0"/>
                    </a:p>
                  </a:txBody>
                  <a:tcPr anchor="ctr"/>
                </a:tc>
                <a:tc>
                  <a:txBody>
                    <a:bodyPr/>
                    <a:lstStyle/>
                    <a:p>
                      <a:pPr algn="ctr"/>
                      <a:r>
                        <a:rPr lang="en-US" altLang="zh-CN" sz="2400" dirty="0"/>
                        <a:t>-8</a:t>
                      </a:r>
                      <a:endParaRPr lang="zh-CN" altLang="en-US" sz="2400" dirty="0"/>
                    </a:p>
                  </a:txBody>
                  <a:tcPr anchor="ctr"/>
                </a:tc>
                <a:tc>
                  <a:txBody>
                    <a:bodyPr/>
                    <a:lstStyle/>
                    <a:p>
                      <a:pPr algn="ctr"/>
                      <a:r>
                        <a:rPr lang="en-US" altLang="zh-CN" sz="2400" dirty="0"/>
                        <a:t>3</a:t>
                      </a:r>
                      <a:endParaRPr lang="zh-CN" altLang="en-US" sz="2400" dirty="0"/>
                    </a:p>
                  </a:txBody>
                  <a:tcPr anchor="ctr"/>
                </a:tc>
                <a:tc>
                  <a:txBody>
                    <a:bodyPr/>
                    <a:lstStyle/>
                    <a:p>
                      <a:pPr algn="ctr"/>
                      <a:r>
                        <a:rPr lang="en-US" altLang="zh-CN" sz="2400" dirty="0"/>
                        <a:t>2</a:t>
                      </a:r>
                      <a:endParaRPr lang="zh-CN" altLang="en-US" sz="2400" dirty="0"/>
                    </a:p>
                  </a:txBody>
                  <a:tcPr anchor="ctr"/>
                </a:tc>
                <a:tc>
                  <a:txBody>
                    <a:bodyPr/>
                    <a:lstStyle/>
                    <a:p>
                      <a:pPr algn="ctr"/>
                      <a:r>
                        <a:rPr lang="en-US" altLang="zh-CN" sz="2400" dirty="0"/>
                        <a:t>5</a:t>
                      </a:r>
                      <a:endParaRPr lang="zh-CN" altLang="en-US" sz="2400" dirty="0"/>
                    </a:p>
                  </a:txBody>
                  <a:tcPr anchor="ctr"/>
                </a:tc>
                <a:tc>
                  <a:txBody>
                    <a:bodyPr/>
                    <a:lstStyle/>
                    <a:p>
                      <a:pPr algn="ctr"/>
                      <a:r>
                        <a:rPr lang="en-US" altLang="zh-CN" sz="2400" dirty="0"/>
                        <a:t>0</a:t>
                      </a:r>
                      <a:endParaRPr lang="zh-CN" altLang="en-US" sz="2400" dirty="0"/>
                    </a:p>
                  </a:txBody>
                  <a:tcPr anchor="ctr"/>
                </a:tc>
                <a:extLst>
                  <a:ext uri="{0D108BD9-81ED-4DB2-BD59-A6C34878D82A}">
                    <a16:rowId xmlns:a16="http://schemas.microsoft.com/office/drawing/2014/main" val="1925097961"/>
                  </a:ext>
                </a:extLst>
              </a:tr>
              <a:tr h="487680">
                <a:tc>
                  <a:txBody>
                    <a:bodyPr/>
                    <a:lstStyle/>
                    <a:p>
                      <a:pPr algn="ctr"/>
                      <a:r>
                        <a:rPr lang="en-US" altLang="zh-CN" sz="2400" dirty="0" err="1"/>
                        <a:t>dp</a:t>
                      </a:r>
                      <a:r>
                        <a:rPr lang="en-US" altLang="zh-CN" sz="2400" dirty="0"/>
                        <a:t>[</a:t>
                      </a:r>
                      <a:r>
                        <a:rPr lang="en-US" altLang="zh-CN" sz="2400" dirty="0" err="1"/>
                        <a:t>i</a:t>
                      </a:r>
                      <a:r>
                        <a:rPr lang="en-US" altLang="zh-CN" sz="2400" dirty="0"/>
                        <a:t>]</a:t>
                      </a:r>
                      <a:endParaRPr lang="zh-CN" altLang="en-US" sz="2400" dirty="0"/>
                    </a:p>
                  </a:txBody>
                  <a:tcPr anchor="ctr"/>
                </a:tc>
                <a:tc>
                  <a:txBody>
                    <a:bodyPr/>
                    <a:lstStyle/>
                    <a:p>
                      <a:pPr algn="ctr"/>
                      <a:r>
                        <a:rPr lang="en-US" altLang="zh-CN" sz="2400" dirty="0"/>
                        <a:t>5</a:t>
                      </a:r>
                      <a:endParaRPr lang="zh-CN" altLang="en-US" sz="2400" dirty="0"/>
                    </a:p>
                  </a:txBody>
                  <a:tcPr anchor="ctr"/>
                </a:tc>
                <a:tc>
                  <a:txBody>
                    <a:bodyPr/>
                    <a:lstStyle/>
                    <a:p>
                      <a:pPr algn="ctr"/>
                      <a:r>
                        <a:rPr lang="en-US" altLang="zh-CN" sz="2400" dirty="0"/>
                        <a:t>-3</a:t>
                      </a:r>
                      <a:endParaRPr lang="zh-CN" altLang="en-US" sz="2400" dirty="0"/>
                    </a:p>
                  </a:txBody>
                  <a:tcPr anchor="ctr"/>
                </a:tc>
                <a:tc>
                  <a:txBody>
                    <a:bodyPr/>
                    <a:lstStyle/>
                    <a:p>
                      <a:pPr algn="ctr"/>
                      <a:r>
                        <a:rPr lang="en-US" altLang="zh-CN" sz="2400" dirty="0"/>
                        <a:t>0</a:t>
                      </a:r>
                      <a:endParaRPr lang="zh-CN" altLang="en-US" sz="2400" dirty="0"/>
                    </a:p>
                  </a:txBody>
                  <a:tcPr anchor="ctr"/>
                </a:tc>
                <a:tc>
                  <a:txBody>
                    <a:bodyPr/>
                    <a:lstStyle/>
                    <a:p>
                      <a:pPr algn="ctr"/>
                      <a:r>
                        <a:rPr lang="en-US" altLang="zh-CN" sz="2400" dirty="0"/>
                        <a:t>2</a:t>
                      </a:r>
                      <a:endParaRPr lang="zh-CN" altLang="en-US" sz="2400" dirty="0"/>
                    </a:p>
                  </a:txBody>
                  <a:tcPr anchor="ctr"/>
                </a:tc>
                <a:tc>
                  <a:txBody>
                    <a:bodyPr/>
                    <a:lstStyle/>
                    <a:p>
                      <a:pPr algn="ctr"/>
                      <a:r>
                        <a:rPr lang="en-US" altLang="zh-CN" sz="2400" dirty="0"/>
                        <a:t>7</a:t>
                      </a:r>
                      <a:endParaRPr lang="zh-CN" altLang="en-US" sz="2400" dirty="0"/>
                    </a:p>
                  </a:txBody>
                  <a:tcPr anchor="ctr"/>
                </a:tc>
                <a:tc>
                  <a:txBody>
                    <a:bodyPr/>
                    <a:lstStyle/>
                    <a:p>
                      <a:pPr algn="ctr"/>
                      <a:r>
                        <a:rPr lang="en-US" altLang="zh-CN" sz="2400" dirty="0"/>
                        <a:t>7</a:t>
                      </a:r>
                      <a:endParaRPr lang="zh-CN" altLang="en-US" sz="2400" dirty="0"/>
                    </a:p>
                  </a:txBody>
                  <a:tcPr anchor="ctr"/>
                </a:tc>
                <a:extLst>
                  <a:ext uri="{0D108BD9-81ED-4DB2-BD59-A6C34878D82A}">
                    <a16:rowId xmlns:a16="http://schemas.microsoft.com/office/drawing/2014/main" val="153484263"/>
                  </a:ext>
                </a:extLst>
              </a:tr>
            </a:tbl>
          </a:graphicData>
        </a:graphic>
      </p:graphicFrame>
      <p:sp>
        <p:nvSpPr>
          <p:cNvPr id="12" name="矩形 11">
            <a:extLst>
              <a:ext uri="{FF2B5EF4-FFF2-40B4-BE49-F238E27FC236}">
                <a16:creationId xmlns:a16="http://schemas.microsoft.com/office/drawing/2014/main" id="{85A823C8-1006-46EA-AD8E-0F6236A771C9}"/>
              </a:ext>
            </a:extLst>
          </p:cNvPr>
          <p:cNvSpPr/>
          <p:nvPr/>
        </p:nvSpPr>
        <p:spPr>
          <a:xfrm>
            <a:off x="2957307" y="5957534"/>
            <a:ext cx="6348150" cy="584775"/>
          </a:xfrm>
          <a:prstGeom prst="rect">
            <a:avLst/>
          </a:prstGeom>
        </p:spPr>
        <p:txBody>
          <a:bodyPr wrap="square">
            <a:spAutoFit/>
          </a:bodyPr>
          <a:lstStyle/>
          <a:p>
            <a:pPr algn="ctr"/>
            <a:r>
              <a:rPr lang="en-US" altLang="zh-CN" sz="3200" dirty="0" err="1">
                <a:solidFill>
                  <a:schemeClr val="bg1"/>
                </a:solidFill>
                <a:latin typeface="Courier New" panose="02070309020205020404" pitchFamily="49" charset="0"/>
                <a:cs typeface="Courier New" panose="02070309020205020404" pitchFamily="49" charset="0"/>
              </a:rPr>
              <a:t>dp</a:t>
            </a:r>
            <a:r>
              <a:rPr lang="zh-CN" altLang="en-US" sz="3200" dirty="0">
                <a:solidFill>
                  <a:schemeClr val="bg1"/>
                </a:solidFill>
                <a:latin typeface="Courier New" panose="02070309020205020404" pitchFamily="49" charset="0"/>
                <a:cs typeface="Courier New" panose="02070309020205020404" pitchFamily="49" charset="0"/>
              </a:rPr>
              <a:t>数组的最大值即为最终答案</a:t>
            </a:r>
          </a:p>
        </p:txBody>
      </p:sp>
      <p:sp>
        <p:nvSpPr>
          <p:cNvPr id="13" name="矩形 12">
            <a:extLst>
              <a:ext uri="{FF2B5EF4-FFF2-40B4-BE49-F238E27FC236}">
                <a16:creationId xmlns:a16="http://schemas.microsoft.com/office/drawing/2014/main" id="{27AD489E-8DFB-45FA-9A1B-4BF64FB9FB9F}"/>
              </a:ext>
            </a:extLst>
          </p:cNvPr>
          <p:cNvSpPr/>
          <p:nvPr/>
        </p:nvSpPr>
        <p:spPr>
          <a:xfrm>
            <a:off x="2672275" y="5157247"/>
            <a:ext cx="6918213" cy="584775"/>
          </a:xfrm>
          <a:prstGeom prst="rect">
            <a:avLst/>
          </a:prstGeom>
        </p:spPr>
        <p:txBody>
          <a:bodyPr wrap="square">
            <a:spAutoFit/>
          </a:bodyPr>
          <a:lstStyle/>
          <a:p>
            <a:pPr algn="ctr"/>
            <a:r>
              <a:rPr lang="zh-CN" altLang="en-US" sz="3200" dirty="0">
                <a:solidFill>
                  <a:schemeClr val="bg1"/>
                </a:solidFill>
                <a:latin typeface="Courier New" panose="02070309020205020404" pitchFamily="49" charset="0"/>
                <a:cs typeface="Courier New" panose="02070309020205020404" pitchFamily="49" charset="0"/>
              </a:rPr>
              <a:t>令</a:t>
            </a:r>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[0]=0,</a:t>
            </a:r>
            <a:r>
              <a:rPr lang="zh-CN" altLang="en-US" sz="3200" dirty="0">
                <a:solidFill>
                  <a:schemeClr val="bg1"/>
                </a:solidFill>
                <a:latin typeface="Courier New" panose="02070309020205020404" pitchFamily="49" charset="0"/>
                <a:cs typeface="Courier New" panose="02070309020205020404" pitchFamily="49" charset="0"/>
              </a:rPr>
              <a:t>从第一项开始递推即可</a:t>
            </a:r>
          </a:p>
        </p:txBody>
      </p:sp>
    </p:spTree>
    <p:extLst>
      <p:ext uri="{BB962C8B-B14F-4D97-AF65-F5344CB8AC3E}">
        <p14:creationId xmlns:p14="http://schemas.microsoft.com/office/powerpoint/2010/main" val="59863431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anim calcmode="lin" valueType="num">
                                      <p:cBhvr>
                                        <p:cTn id="37" dur="500" fill="hold"/>
                                        <p:tgtEl>
                                          <p:spTgt spid="12"/>
                                        </p:tgtEl>
                                        <p:attrNameLst>
                                          <p:attrName>ppt_x</p:attrName>
                                        </p:attrNameLst>
                                      </p:cBhvr>
                                      <p:tavLst>
                                        <p:tav tm="0">
                                          <p:val>
                                            <p:strVal val="#ppt_x"/>
                                          </p:val>
                                        </p:tav>
                                        <p:tav tm="100000">
                                          <p:val>
                                            <p:strVal val="#ppt_x"/>
                                          </p:val>
                                        </p:tav>
                                      </p:tavLst>
                                    </p:anim>
                                    <p:anim calcmode="lin" valueType="num">
                                      <p:cBhvr>
                                        <p:cTn id="38"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6" descr="D:\360data\重要数据\桌面\未标题-1.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392" y="3834254"/>
            <a:ext cx="1895475" cy="4543425"/>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1">
            <a:extLst>
              <a:ext uri="{FF2B5EF4-FFF2-40B4-BE49-F238E27FC236}">
                <a16:creationId xmlns:a16="http://schemas.microsoft.com/office/drawing/2014/main" id="{FEE1F623-1994-457B-AC9D-4E4B211919D2}"/>
              </a:ext>
            </a:extLst>
          </p:cNvPr>
          <p:cNvSpPr>
            <a:spLocks noChangeArrowheads="1"/>
          </p:cNvSpPr>
          <p:nvPr/>
        </p:nvSpPr>
        <p:spPr bwMode="auto">
          <a:xfrm>
            <a:off x="897356" y="31985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FCFCFC">
              <a:alpha val="30000"/>
            </a:srgbClr>
          </a:solidFill>
          <a:ln w="12700">
            <a:noFill/>
          </a:ln>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lIns="121910" tIns="60955" rIns="121910" bIns="60955" anchor="ctr"/>
          <a:lstStyle/>
          <a:p>
            <a:pPr algn="ctr" defTabSz="544211">
              <a:defRPr/>
            </a:pPr>
            <a:r>
              <a:rPr lang="zh-CN" alt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sz="480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2" name="组合 81">
            <a:extLst>
              <a:ext uri="{FF2B5EF4-FFF2-40B4-BE49-F238E27FC236}">
                <a16:creationId xmlns:a16="http://schemas.microsoft.com/office/drawing/2014/main" id="{4F715CE0-2BC7-4C14-9B64-A3AA7E06D5DC}"/>
              </a:ext>
            </a:extLst>
          </p:cNvPr>
          <p:cNvGrpSpPr/>
          <p:nvPr/>
        </p:nvGrpSpPr>
        <p:grpSpPr>
          <a:xfrm>
            <a:off x="2584817" y="3011716"/>
            <a:ext cx="7020779" cy="655104"/>
            <a:chOff x="2584817" y="2976295"/>
            <a:chExt cx="7020779" cy="655104"/>
          </a:xfrm>
        </p:grpSpPr>
        <p:sp>
          <p:nvSpPr>
            <p:cNvPr id="83" name="矩形 82">
              <a:extLst>
                <a:ext uri="{FF2B5EF4-FFF2-40B4-BE49-F238E27FC236}">
                  <a16:creationId xmlns:a16="http://schemas.microsoft.com/office/drawing/2014/main" id="{22AF6B5B-4132-418F-8140-5C37C3ED80B9}"/>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84" name="矩形 83">
              <a:hlinkClick r:id="rId4" action="ppaction://hlinksldjump"/>
              <a:extLst>
                <a:ext uri="{FF2B5EF4-FFF2-40B4-BE49-F238E27FC236}">
                  <a16:creationId xmlns:a16="http://schemas.microsoft.com/office/drawing/2014/main" id="{11DC5138-AC98-4A58-A4FB-169A09B75246}"/>
                </a:ext>
              </a:extLst>
            </p:cNvPr>
            <p:cNvSpPr/>
            <p:nvPr/>
          </p:nvSpPr>
          <p:spPr>
            <a:xfrm>
              <a:off x="3621305" y="2976295"/>
              <a:ext cx="5984291" cy="655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方案种类</a:t>
              </a:r>
            </a:p>
          </p:txBody>
        </p:sp>
      </p:grpSp>
      <p:grpSp>
        <p:nvGrpSpPr>
          <p:cNvPr id="85" name="组合 84">
            <a:extLst>
              <a:ext uri="{FF2B5EF4-FFF2-40B4-BE49-F238E27FC236}">
                <a16:creationId xmlns:a16="http://schemas.microsoft.com/office/drawing/2014/main" id="{A34861B1-E989-4BD8-B129-31A6142D125F}"/>
              </a:ext>
            </a:extLst>
          </p:cNvPr>
          <p:cNvGrpSpPr/>
          <p:nvPr/>
        </p:nvGrpSpPr>
        <p:grpSpPr>
          <a:xfrm>
            <a:off x="2585610" y="4150128"/>
            <a:ext cx="7020779" cy="655104"/>
            <a:chOff x="2584817" y="2976295"/>
            <a:chExt cx="7020779" cy="655104"/>
          </a:xfrm>
        </p:grpSpPr>
        <p:sp>
          <p:nvSpPr>
            <p:cNvPr id="86" name="矩形 85">
              <a:extLst>
                <a:ext uri="{FF2B5EF4-FFF2-40B4-BE49-F238E27FC236}">
                  <a16:creationId xmlns:a16="http://schemas.microsoft.com/office/drawing/2014/main" id="{45AEAF93-2C0E-49C3-B3A0-018FE77A2A16}"/>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3</a:t>
              </a:r>
              <a:endParaRPr lang="zh-CN" altLang="en-US" sz="3600" dirty="0">
                <a:latin typeface="微软雅黑" panose="020B0503020204020204" pitchFamily="34" charset="-122"/>
                <a:ea typeface="微软雅黑" panose="020B0503020204020204" pitchFamily="34" charset="-122"/>
              </a:endParaRPr>
            </a:p>
          </p:txBody>
        </p:sp>
        <p:sp>
          <p:nvSpPr>
            <p:cNvPr id="91" name="矩形 90">
              <a:hlinkClick r:id="rId5" action="ppaction://hlinksldjump"/>
              <a:extLst>
                <a:ext uri="{FF2B5EF4-FFF2-40B4-BE49-F238E27FC236}">
                  <a16:creationId xmlns:a16="http://schemas.microsoft.com/office/drawing/2014/main" id="{49B2BC84-37A0-4EBC-8D2F-4B0732063D79}"/>
                </a:ext>
              </a:extLst>
            </p:cNvPr>
            <p:cNvSpPr/>
            <p:nvPr/>
          </p:nvSpPr>
          <p:spPr>
            <a:xfrm>
              <a:off x="3621305" y="2976295"/>
              <a:ext cx="5984291" cy="655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最优解法</a:t>
              </a:r>
            </a:p>
          </p:txBody>
        </p:sp>
      </p:grpSp>
      <p:grpSp>
        <p:nvGrpSpPr>
          <p:cNvPr id="95" name="组合 94">
            <a:extLst>
              <a:ext uri="{FF2B5EF4-FFF2-40B4-BE49-F238E27FC236}">
                <a16:creationId xmlns:a16="http://schemas.microsoft.com/office/drawing/2014/main" id="{AA421614-FFF8-4847-86F0-BADE5B20D8B7}"/>
              </a:ext>
            </a:extLst>
          </p:cNvPr>
          <p:cNvGrpSpPr/>
          <p:nvPr/>
        </p:nvGrpSpPr>
        <p:grpSpPr>
          <a:xfrm>
            <a:off x="2584817" y="1873304"/>
            <a:ext cx="7020779" cy="655104"/>
            <a:chOff x="2584817" y="2976295"/>
            <a:chExt cx="7020779" cy="655104"/>
          </a:xfrm>
        </p:grpSpPr>
        <p:sp>
          <p:nvSpPr>
            <p:cNvPr id="96" name="矩形 95">
              <a:extLst>
                <a:ext uri="{FF2B5EF4-FFF2-40B4-BE49-F238E27FC236}">
                  <a16:creationId xmlns:a16="http://schemas.microsoft.com/office/drawing/2014/main" id="{DE2EAB57-5CAA-49E9-8CE1-EF89AAF516EF}"/>
                </a:ext>
              </a:extLst>
            </p:cNvPr>
            <p:cNvSpPr/>
            <p:nvPr/>
          </p:nvSpPr>
          <p:spPr>
            <a:xfrm>
              <a:off x="2584817" y="2976295"/>
              <a:ext cx="936104" cy="6551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1</a:t>
              </a:r>
              <a:endParaRPr lang="zh-CN" altLang="en-US" sz="3600" dirty="0">
                <a:latin typeface="微软雅黑" panose="020B0503020204020204" pitchFamily="34" charset="-122"/>
                <a:ea typeface="微软雅黑" panose="020B0503020204020204" pitchFamily="34" charset="-122"/>
              </a:endParaRPr>
            </a:p>
          </p:txBody>
        </p:sp>
        <p:sp>
          <p:nvSpPr>
            <p:cNvPr id="97" name="矩形 96">
              <a:hlinkClick r:id="rId6" action="ppaction://hlinksldjump"/>
              <a:extLst>
                <a:ext uri="{FF2B5EF4-FFF2-40B4-BE49-F238E27FC236}">
                  <a16:creationId xmlns:a16="http://schemas.microsoft.com/office/drawing/2014/main" id="{46758FA5-1850-4564-BCB5-14018E9EDFF4}"/>
                </a:ext>
              </a:extLst>
            </p:cNvPr>
            <p:cNvSpPr/>
            <p:nvPr/>
          </p:nvSpPr>
          <p:spPr>
            <a:xfrm>
              <a:off x="3621305" y="2976295"/>
              <a:ext cx="5984291" cy="65510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适用问题</a:t>
              </a:r>
            </a:p>
          </p:txBody>
        </p:sp>
      </p:grpSp>
      <p:grpSp>
        <p:nvGrpSpPr>
          <p:cNvPr id="17" name="组合 16">
            <a:extLst>
              <a:ext uri="{FF2B5EF4-FFF2-40B4-BE49-F238E27FC236}">
                <a16:creationId xmlns:a16="http://schemas.microsoft.com/office/drawing/2014/main" id="{26205EF6-46BC-426E-9E9A-E7DF4C307BEE}"/>
              </a:ext>
            </a:extLst>
          </p:cNvPr>
          <p:cNvGrpSpPr/>
          <p:nvPr/>
        </p:nvGrpSpPr>
        <p:grpSpPr>
          <a:xfrm>
            <a:off x="2584817" y="5288540"/>
            <a:ext cx="7020779" cy="655104"/>
            <a:chOff x="2584817" y="2976295"/>
            <a:chExt cx="7020779" cy="655104"/>
          </a:xfrm>
        </p:grpSpPr>
        <p:sp>
          <p:nvSpPr>
            <p:cNvPr id="18" name="矩形 17">
              <a:extLst>
                <a:ext uri="{FF2B5EF4-FFF2-40B4-BE49-F238E27FC236}">
                  <a16:creationId xmlns:a16="http://schemas.microsoft.com/office/drawing/2014/main" id="{A715A8E5-89BD-4B92-80EB-DE79962CFD2C}"/>
                </a:ext>
              </a:extLst>
            </p:cNvPr>
            <p:cNvSpPr/>
            <p:nvPr/>
          </p:nvSpPr>
          <p:spPr>
            <a:xfrm>
              <a:off x="2584817" y="2976295"/>
              <a:ext cx="936104" cy="65510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4</a:t>
              </a:r>
              <a:endParaRPr lang="zh-CN" altLang="en-US" sz="3600" dirty="0">
                <a:latin typeface="微软雅黑" panose="020B0503020204020204" pitchFamily="34" charset="-122"/>
                <a:ea typeface="微软雅黑" panose="020B0503020204020204" pitchFamily="34" charset="-122"/>
              </a:endParaRPr>
            </a:p>
          </p:txBody>
        </p:sp>
        <p:sp>
          <p:nvSpPr>
            <p:cNvPr id="19" name="矩形 18">
              <a:hlinkClick r:id="rId7" action="ppaction://hlinksldjump"/>
              <a:extLst>
                <a:ext uri="{FF2B5EF4-FFF2-40B4-BE49-F238E27FC236}">
                  <a16:creationId xmlns:a16="http://schemas.microsoft.com/office/drawing/2014/main" id="{09E6682C-F47F-4793-8ED7-BC70C78655F2}"/>
                </a:ext>
              </a:extLst>
            </p:cNvPr>
            <p:cNvSpPr/>
            <p:nvPr/>
          </p:nvSpPr>
          <p:spPr>
            <a:xfrm>
              <a:off x="3621305" y="2976295"/>
              <a:ext cx="5984291" cy="6551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是否可行</a:t>
              </a:r>
            </a:p>
          </p:txBody>
        </p:sp>
      </p:grpSp>
    </p:spTree>
    <p:extLst>
      <p:ext uri="{BB962C8B-B14F-4D97-AF65-F5344CB8AC3E}">
        <p14:creationId xmlns:p14="http://schemas.microsoft.com/office/powerpoint/2010/main" val="2515644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0-#ppt_w/2"/>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400"/>
                                  </p:stCondLst>
                                  <p:childTnLst>
                                    <p:anim calcmode="lin" valueType="num">
                                      <p:cBhvr additive="base">
                                        <p:cTn id="10" dur="500"/>
                                        <p:tgtEl>
                                          <p:spTgt spid="87"/>
                                        </p:tgtEl>
                                        <p:attrNameLst>
                                          <p:attrName>ppt_x</p:attrName>
                                        </p:attrNameLst>
                                      </p:cBhvr>
                                      <p:tavLst>
                                        <p:tav tm="0">
                                          <p:val>
                                            <p:strVal val="ppt_x"/>
                                          </p:val>
                                        </p:tav>
                                        <p:tav tm="100000">
                                          <p:val>
                                            <p:strVal val="ppt_x"/>
                                          </p:val>
                                        </p:tav>
                                      </p:tavLst>
                                    </p:anim>
                                    <p:anim calcmode="lin" valueType="num">
                                      <p:cBhvr additive="base">
                                        <p:cTn id="11" dur="500"/>
                                        <p:tgtEl>
                                          <p:spTgt spid="87"/>
                                        </p:tgtEl>
                                        <p:attrNameLst>
                                          <p:attrName>ppt_y</p:attrName>
                                        </p:attrNameLst>
                                      </p:cBhvr>
                                      <p:tavLst>
                                        <p:tav tm="0">
                                          <p:val>
                                            <p:strVal val="ppt_y"/>
                                          </p:val>
                                        </p:tav>
                                        <p:tav tm="100000">
                                          <p:val>
                                            <p:strVal val="1+ppt_h/2"/>
                                          </p:val>
                                        </p:tav>
                                      </p:tavLst>
                                    </p:anim>
                                    <p:set>
                                      <p:cBhvr>
                                        <p:cTn id="12" dur="1" fill="hold">
                                          <p:stCondLst>
                                            <p:cond delay="499"/>
                                          </p:stCondLst>
                                        </p:cTn>
                                        <p:tgtEl>
                                          <p:spTgt spid="87"/>
                                        </p:tgtEl>
                                        <p:attrNameLst>
                                          <p:attrName>style.visibility</p:attrName>
                                        </p:attrNameLst>
                                      </p:cBhvr>
                                      <p:to>
                                        <p:strVal val="hidden"/>
                                      </p:to>
                                    </p:set>
                                  </p:childTnLst>
                                </p:cTn>
                              </p:par>
                              <p:par>
                                <p:cTn id="13" presetID="2" presetClass="entr" presetSubtype="4" decel="100000" fill="hold" nodeType="withEffect">
                                  <p:stCondLst>
                                    <p:cond delay="570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xit" presetSubtype="8" accel="100000" fill="hold" nodeType="withEffect">
                                  <p:stCondLst>
                                    <p:cond delay="6200"/>
                                  </p:stCondLst>
                                  <p:childTnLst>
                                    <p:anim calcmode="lin" valueType="num">
                                      <p:cBhvr additive="base">
                                        <p:cTn id="18" dur="500"/>
                                        <p:tgtEl>
                                          <p:spTgt spid="87"/>
                                        </p:tgtEl>
                                        <p:attrNameLst>
                                          <p:attrName>ppt_x</p:attrName>
                                        </p:attrNameLst>
                                      </p:cBhvr>
                                      <p:tavLst>
                                        <p:tav tm="0">
                                          <p:val>
                                            <p:strVal val="ppt_x"/>
                                          </p:val>
                                        </p:tav>
                                        <p:tav tm="100000">
                                          <p:val>
                                            <p:strVal val="0-ppt_w/2"/>
                                          </p:val>
                                        </p:tav>
                                      </p:tavLst>
                                    </p:anim>
                                    <p:anim calcmode="lin" valueType="num">
                                      <p:cBhvr additive="base">
                                        <p:cTn id="19" dur="500"/>
                                        <p:tgtEl>
                                          <p:spTgt spid="87"/>
                                        </p:tgtEl>
                                        <p:attrNameLst>
                                          <p:attrName>ppt_y</p:attrName>
                                        </p:attrNameLst>
                                      </p:cBhvr>
                                      <p:tavLst>
                                        <p:tav tm="0">
                                          <p:val>
                                            <p:strVal val="ppt_y"/>
                                          </p:val>
                                        </p:tav>
                                        <p:tav tm="100000">
                                          <p:val>
                                            <p:strVal val="ppt_y"/>
                                          </p:val>
                                        </p:tav>
                                      </p:tavLst>
                                    </p:anim>
                                    <p:set>
                                      <p:cBhvr>
                                        <p:cTn id="20" dur="1" fill="hold">
                                          <p:stCondLst>
                                            <p:cond delay="499"/>
                                          </p:stCondLst>
                                        </p:cTn>
                                        <p:tgtEl>
                                          <p:spTgt spid="87"/>
                                        </p:tgtEl>
                                        <p:attrNameLst>
                                          <p:attrName>style.visibility</p:attrName>
                                        </p:attrNameLst>
                                      </p:cBhvr>
                                      <p:to>
                                        <p:strVal val="hidden"/>
                                      </p:to>
                                    </p:set>
                                  </p:childTnLst>
                                </p:cTn>
                              </p:par>
                              <p:par>
                                <p:cTn id="21" presetID="2" presetClass="entr" presetSubtype="8"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base">
                                        <p:cTn id="23" dur="250" fill="hold"/>
                                        <p:tgtEl>
                                          <p:spTgt spid="81"/>
                                        </p:tgtEl>
                                        <p:attrNameLst>
                                          <p:attrName>ppt_x</p:attrName>
                                        </p:attrNameLst>
                                      </p:cBhvr>
                                      <p:tavLst>
                                        <p:tav tm="0">
                                          <p:val>
                                            <p:strVal val="0-#ppt_w/2"/>
                                          </p:val>
                                        </p:tav>
                                        <p:tav tm="100000">
                                          <p:val>
                                            <p:strVal val="#ppt_x"/>
                                          </p:val>
                                        </p:tav>
                                      </p:tavLst>
                                    </p:anim>
                                    <p:anim calcmode="lin" valueType="num">
                                      <p:cBhvr additive="base">
                                        <p:cTn id="24" dur="250" fill="hold"/>
                                        <p:tgtEl>
                                          <p:spTgt spid="81"/>
                                        </p:tgtEl>
                                        <p:attrNameLst>
                                          <p:attrName>ppt_y</p:attrName>
                                        </p:attrNameLst>
                                      </p:cBhvr>
                                      <p:tavLst>
                                        <p:tav tm="0">
                                          <p:val>
                                            <p:strVal val="#ppt_y"/>
                                          </p:val>
                                        </p:tav>
                                        <p:tav tm="100000">
                                          <p:val>
                                            <p:strVal val="#ppt_y"/>
                                          </p:val>
                                        </p:tav>
                                      </p:tavLst>
                                    </p:anim>
                                  </p:childTnLst>
                                </p:cTn>
                              </p:par>
                            </p:childTnLst>
                          </p:cTn>
                        </p:par>
                        <p:par>
                          <p:cTn id="25" fill="hold">
                            <p:stCondLst>
                              <p:cond delay="6700"/>
                            </p:stCondLst>
                            <p:childTnLst>
                              <p:par>
                                <p:cTn id="26" presetID="2" presetClass="entr" presetSubtype="4"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1+#ppt_h/2"/>
                                          </p:val>
                                        </p:tav>
                                        <p:tav tm="100000">
                                          <p:val>
                                            <p:strVal val="#ppt_y"/>
                                          </p:val>
                                        </p:tav>
                                      </p:tavLst>
                                    </p:anim>
                                  </p:childTnLst>
                                </p:cTn>
                              </p:par>
                            </p:childTnLst>
                          </p:cTn>
                        </p:par>
                        <p:par>
                          <p:cTn id="30" fill="hold">
                            <p:stCondLst>
                              <p:cond delay="6950"/>
                            </p:stCondLst>
                            <p:childTnLst>
                              <p:par>
                                <p:cTn id="31" presetID="2" presetClass="entr" presetSubtype="4"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 calcmode="lin" valueType="num">
                                      <p:cBhvr additive="base">
                                        <p:cTn id="33" dur="250" fill="hold"/>
                                        <p:tgtEl>
                                          <p:spTgt spid="85"/>
                                        </p:tgtEl>
                                        <p:attrNameLst>
                                          <p:attrName>ppt_x</p:attrName>
                                        </p:attrNameLst>
                                      </p:cBhvr>
                                      <p:tavLst>
                                        <p:tav tm="0">
                                          <p:val>
                                            <p:strVal val="#ppt_x"/>
                                          </p:val>
                                        </p:tav>
                                        <p:tav tm="100000">
                                          <p:val>
                                            <p:strVal val="#ppt_x"/>
                                          </p:val>
                                        </p:tav>
                                      </p:tavLst>
                                    </p:anim>
                                    <p:anim calcmode="lin" valueType="num">
                                      <p:cBhvr additive="base">
                                        <p:cTn id="34" dur="250" fill="hold"/>
                                        <p:tgtEl>
                                          <p:spTgt spid="85"/>
                                        </p:tgtEl>
                                        <p:attrNameLst>
                                          <p:attrName>ppt_y</p:attrName>
                                        </p:attrNameLst>
                                      </p:cBhvr>
                                      <p:tavLst>
                                        <p:tav tm="0">
                                          <p:val>
                                            <p:strVal val="1+#ppt_h/2"/>
                                          </p:val>
                                        </p:tav>
                                        <p:tav tm="100000">
                                          <p:val>
                                            <p:strVal val="#ppt_y"/>
                                          </p:val>
                                        </p:tav>
                                      </p:tavLst>
                                    </p:anim>
                                  </p:childTnLst>
                                </p:cTn>
                              </p:par>
                            </p:childTnLst>
                          </p:cTn>
                        </p:par>
                        <p:par>
                          <p:cTn id="35" fill="hold">
                            <p:stCondLst>
                              <p:cond delay="7200"/>
                            </p:stCondLst>
                            <p:childTnLst>
                              <p:par>
                                <p:cTn id="36" presetID="2" presetClass="entr" presetSubtype="4" fill="hold"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250" fill="hold"/>
                                        <p:tgtEl>
                                          <p:spTgt spid="82"/>
                                        </p:tgtEl>
                                        <p:attrNameLst>
                                          <p:attrName>ppt_x</p:attrName>
                                        </p:attrNameLst>
                                      </p:cBhvr>
                                      <p:tavLst>
                                        <p:tav tm="0">
                                          <p:val>
                                            <p:strVal val="#ppt_x"/>
                                          </p:val>
                                        </p:tav>
                                        <p:tav tm="100000">
                                          <p:val>
                                            <p:strVal val="#ppt_x"/>
                                          </p:val>
                                        </p:tav>
                                      </p:tavLst>
                                    </p:anim>
                                    <p:anim calcmode="lin" valueType="num">
                                      <p:cBhvr additive="base">
                                        <p:cTn id="39" dur="250" fill="hold"/>
                                        <p:tgtEl>
                                          <p:spTgt spid="82"/>
                                        </p:tgtEl>
                                        <p:attrNameLst>
                                          <p:attrName>ppt_y</p:attrName>
                                        </p:attrNameLst>
                                      </p:cBhvr>
                                      <p:tavLst>
                                        <p:tav tm="0">
                                          <p:val>
                                            <p:strVal val="1+#ppt_h/2"/>
                                          </p:val>
                                        </p:tav>
                                        <p:tav tm="100000">
                                          <p:val>
                                            <p:strVal val="#ppt_y"/>
                                          </p:val>
                                        </p:tav>
                                      </p:tavLst>
                                    </p:anim>
                                  </p:childTnLst>
                                </p:cTn>
                              </p:par>
                            </p:childTnLst>
                          </p:cTn>
                        </p:par>
                        <p:par>
                          <p:cTn id="40" fill="hold">
                            <p:stCondLst>
                              <p:cond delay="7450"/>
                            </p:stCondLst>
                            <p:childTnLst>
                              <p:par>
                                <p:cTn id="41" presetID="2" presetClass="entr" presetSubtype="4" fill="hold"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250" fill="hold"/>
                                        <p:tgtEl>
                                          <p:spTgt spid="95"/>
                                        </p:tgtEl>
                                        <p:attrNameLst>
                                          <p:attrName>ppt_x</p:attrName>
                                        </p:attrNameLst>
                                      </p:cBhvr>
                                      <p:tavLst>
                                        <p:tav tm="0">
                                          <p:val>
                                            <p:strVal val="#ppt_x"/>
                                          </p:val>
                                        </p:tav>
                                        <p:tav tm="100000">
                                          <p:val>
                                            <p:strVal val="#ppt_x"/>
                                          </p:val>
                                        </p:tav>
                                      </p:tavLst>
                                    </p:anim>
                                    <p:anim calcmode="lin" valueType="num">
                                      <p:cBhvr additive="base">
                                        <p:cTn id="44" dur="25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0"/>
          <p:cNvGrpSpPr>
            <a:grpSpLocks/>
          </p:cNvGrpSpPr>
          <p:nvPr/>
        </p:nvGrpSpPr>
        <p:grpSpPr bwMode="auto">
          <a:xfrm>
            <a:off x="2351584" y="2604447"/>
            <a:ext cx="1023941" cy="986061"/>
            <a:chOff x="0" y="0"/>
            <a:chExt cx="312738" cy="301626"/>
          </a:xfrm>
        </p:grpSpPr>
        <p:sp>
          <p:nvSpPr>
            <p:cNvPr id="4" name="Freeform 252"/>
            <p:cNvSpPr>
              <a:spLocks noChangeArrowheads="1"/>
            </p:cNvSpPr>
            <p:nvPr/>
          </p:nvSpPr>
          <p:spPr bwMode="auto">
            <a:xfrm>
              <a:off x="49213" y="68263"/>
              <a:ext cx="214313" cy="233363"/>
            </a:xfrm>
            <a:custGeom>
              <a:avLst/>
              <a:gdLst>
                <a:gd name="T0" fmla="*/ 0 w 57"/>
                <a:gd name="T1" fmla="*/ 368344676 h 62"/>
                <a:gd name="T2" fmla="*/ 0 w 57"/>
                <a:gd name="T3" fmla="*/ 835857335 h 62"/>
                <a:gd name="T4" fmla="*/ 28274276 w 57"/>
                <a:gd name="T5" fmla="*/ 878359512 h 62"/>
                <a:gd name="T6" fmla="*/ 56548553 w 57"/>
                <a:gd name="T7" fmla="*/ 878359512 h 62"/>
                <a:gd name="T8" fmla="*/ 268598107 w 57"/>
                <a:gd name="T9" fmla="*/ 878359512 h 62"/>
                <a:gd name="T10" fmla="*/ 296868624 w 57"/>
                <a:gd name="T11" fmla="*/ 878359512 h 62"/>
                <a:gd name="T12" fmla="*/ 296868624 w 57"/>
                <a:gd name="T13" fmla="*/ 864192120 h 62"/>
                <a:gd name="T14" fmla="*/ 296868624 w 57"/>
                <a:gd name="T15" fmla="*/ 637517605 h 62"/>
                <a:gd name="T16" fmla="*/ 508921937 w 57"/>
                <a:gd name="T17" fmla="*/ 637517605 h 62"/>
                <a:gd name="T18" fmla="*/ 508921937 w 57"/>
                <a:gd name="T19" fmla="*/ 864192120 h 62"/>
                <a:gd name="T20" fmla="*/ 523055316 w 57"/>
                <a:gd name="T21" fmla="*/ 878359512 h 62"/>
                <a:gd name="T22" fmla="*/ 537192454 w 57"/>
                <a:gd name="T23" fmla="*/ 878359512 h 62"/>
                <a:gd name="T24" fmla="*/ 749242008 w 57"/>
                <a:gd name="T25" fmla="*/ 878359512 h 62"/>
                <a:gd name="T26" fmla="*/ 791653423 w 57"/>
                <a:gd name="T27" fmla="*/ 878359512 h 62"/>
                <a:gd name="T28" fmla="*/ 805790561 w 57"/>
                <a:gd name="T29" fmla="*/ 835857335 h 62"/>
                <a:gd name="T30" fmla="*/ 805790561 w 57"/>
                <a:gd name="T31" fmla="*/ 368344676 h 62"/>
                <a:gd name="T32" fmla="*/ 409961970 w 57"/>
                <a:gd name="T33" fmla="*/ 0 h 62"/>
                <a:gd name="T34" fmla="*/ 0 w 57"/>
                <a:gd name="T35" fmla="*/ 368344676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
                <a:gd name="T55" fmla="*/ 0 h 62"/>
                <a:gd name="T56" fmla="*/ 57 w 57"/>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253"/>
            <p:cNvSpPr>
              <a:spLocks noChangeArrowheads="1"/>
            </p:cNvSpPr>
            <p:nvPr/>
          </p:nvSpPr>
          <p:spPr bwMode="auto">
            <a:xfrm>
              <a:off x="0" y="0"/>
              <a:ext cx="312738" cy="169863"/>
            </a:xfrm>
            <a:custGeom>
              <a:avLst/>
              <a:gdLst>
                <a:gd name="T0" fmla="*/ 1149979073 w 83"/>
                <a:gd name="T1" fmla="*/ 498702669 h 45"/>
                <a:gd name="T2" fmla="*/ 965414670 w 83"/>
                <a:gd name="T3" fmla="*/ 327718573 h 45"/>
                <a:gd name="T4" fmla="*/ 965414670 w 83"/>
                <a:gd name="T5" fmla="*/ 56994699 h 45"/>
                <a:gd name="T6" fmla="*/ 937019567 w 83"/>
                <a:gd name="T7" fmla="*/ 28495462 h 45"/>
                <a:gd name="T8" fmla="*/ 866035577 w 83"/>
                <a:gd name="T9" fmla="*/ 28495462 h 45"/>
                <a:gd name="T10" fmla="*/ 837640474 w 83"/>
                <a:gd name="T11" fmla="*/ 56994699 h 45"/>
                <a:gd name="T12" fmla="*/ 837640474 w 83"/>
                <a:gd name="T13" fmla="*/ 213729176 h 45"/>
                <a:gd name="T14" fmla="*/ 638878519 w 83"/>
                <a:gd name="T15" fmla="*/ 28495462 h 45"/>
                <a:gd name="T16" fmla="*/ 539495658 w 83"/>
                <a:gd name="T17" fmla="*/ 28495462 h 45"/>
                <a:gd name="T18" fmla="*/ 28395103 w 83"/>
                <a:gd name="T19" fmla="*/ 498702669 h 45"/>
                <a:gd name="T20" fmla="*/ 28395103 w 83"/>
                <a:gd name="T21" fmla="*/ 612692066 h 45"/>
                <a:gd name="T22" fmla="*/ 85185310 w 83"/>
                <a:gd name="T23" fmla="*/ 626937910 h 45"/>
                <a:gd name="T24" fmla="*/ 141971748 w 83"/>
                <a:gd name="T25" fmla="*/ 612692066 h 45"/>
                <a:gd name="T26" fmla="*/ 596285864 w 83"/>
                <a:gd name="T27" fmla="*/ 185233714 h 45"/>
                <a:gd name="T28" fmla="*/ 1050599980 w 83"/>
                <a:gd name="T29" fmla="*/ 612692066 h 45"/>
                <a:gd name="T30" fmla="*/ 1149979073 w 83"/>
                <a:gd name="T31" fmla="*/ 612692066 h 45"/>
                <a:gd name="T32" fmla="*/ 1149979073 w 83"/>
                <a:gd name="T33" fmla="*/ 498702669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45"/>
                <a:gd name="T53" fmla="*/ 83 w 83"/>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18"/>
          <p:cNvSpPr>
            <a:spLocks noChangeArrowheads="1"/>
          </p:cNvSpPr>
          <p:nvPr/>
        </p:nvSpPr>
        <p:spPr bwMode="auto">
          <a:xfrm>
            <a:off x="2265704" y="3629001"/>
            <a:ext cx="1231080" cy="37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867" dirty="0">
                <a:solidFill>
                  <a:srgbClr val="FDFDFD"/>
                </a:solidFill>
                <a:latin typeface="Arial" pitchFamily="34" charset="0"/>
                <a:ea typeface="微软雅黑" panose="020B0503020204020204" pitchFamily="34" charset="-122"/>
                <a:sym typeface="Arial" panose="020B0604020202020204" pitchFamily="34" charset="0"/>
              </a:rPr>
              <a:t>PART  04</a:t>
            </a:r>
            <a:endParaRPr lang="zh-CN" altLang="en-US" sz="1867" dirty="0">
              <a:solidFill>
                <a:srgbClr val="FDFDFD"/>
              </a:solidFill>
              <a:latin typeface="Arial" pitchFamily="34" charset="0"/>
              <a:ea typeface="微软雅黑" panose="020B0503020204020204" pitchFamily="34" charset="-122"/>
              <a:sym typeface="Arial" panose="020B0604020202020204" pitchFamily="34" charset="0"/>
            </a:endParaRPr>
          </a:p>
        </p:txBody>
      </p:sp>
      <p:sp>
        <p:nvSpPr>
          <p:cNvPr id="7" name="文本框 8"/>
          <p:cNvSpPr>
            <a:spLocks noChangeArrowheads="1"/>
          </p:cNvSpPr>
          <p:nvPr/>
        </p:nvSpPr>
        <p:spPr bwMode="auto">
          <a:xfrm>
            <a:off x="5018914" y="2762851"/>
            <a:ext cx="5102303" cy="93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5467" b="1" spc="800" dirty="0">
                <a:solidFill>
                  <a:srgbClr val="FDFDFD"/>
                </a:solidFill>
                <a:latin typeface="Arial" panose="020B0604020202020204" pitchFamily="34" charset="0"/>
                <a:ea typeface="微软雅黑" panose="020B0503020204020204" pitchFamily="34" charset="-122"/>
                <a:sym typeface="Arial" panose="020B0604020202020204" pitchFamily="34" charset="0"/>
              </a:rPr>
              <a:t>是否可行</a:t>
            </a:r>
          </a:p>
        </p:txBody>
      </p:sp>
      <p:sp>
        <p:nvSpPr>
          <p:cNvPr id="8" name="矩形 51"/>
          <p:cNvSpPr>
            <a:spLocks noChangeArrowheads="1"/>
          </p:cNvSpPr>
          <p:nvPr/>
        </p:nvSpPr>
        <p:spPr bwMode="auto">
          <a:xfrm>
            <a:off x="5534056" y="3798004"/>
            <a:ext cx="407201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20000"/>
              </a:spcBef>
              <a:buFont typeface="Arial" pitchFamily="34" charset="0"/>
              <a:buNone/>
            </a:pPr>
            <a:r>
              <a:rPr lang="zh-CN" altLang="en-US" sz="2400" spc="800" dirty="0">
                <a:solidFill>
                  <a:srgbClr val="FDFDFD">
                    <a:alpha val="65000"/>
                  </a:srgbClr>
                </a:solidFill>
                <a:latin typeface="Arial" panose="020B0604020202020204" pitchFamily="34" charset="0"/>
                <a:ea typeface="微软雅黑" panose="020B0503020204020204" pitchFamily="34" charset="-122"/>
                <a:sym typeface="Arial" panose="020B0604020202020204" pitchFamily="34" charset="0"/>
              </a:rPr>
              <a:t>动态规划求是否可行</a:t>
            </a:r>
          </a:p>
        </p:txBody>
      </p:sp>
      <p:sp>
        <p:nvSpPr>
          <p:cNvPr id="9" name="直接连接符 4"/>
          <p:cNvSpPr>
            <a:spLocks noChangeShapeType="1"/>
          </p:cNvSpPr>
          <p:nvPr/>
        </p:nvSpPr>
        <p:spPr bwMode="auto">
          <a:xfrm>
            <a:off x="6052222" y="3726776"/>
            <a:ext cx="3047845" cy="0"/>
          </a:xfrm>
          <a:prstGeom prst="line">
            <a:avLst/>
          </a:prstGeom>
          <a:noFill/>
          <a:ln w="19050">
            <a:solidFill>
              <a:srgbClr val="A5A5A5"/>
            </a:solidFill>
            <a:bevel/>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28" name="组合 27"/>
          <p:cNvGrpSpPr/>
          <p:nvPr/>
        </p:nvGrpSpPr>
        <p:grpSpPr>
          <a:xfrm>
            <a:off x="1800189" y="2272527"/>
            <a:ext cx="2102296" cy="2104693"/>
            <a:chOff x="11799888" y="1800225"/>
            <a:chExt cx="2782888" cy="2786063"/>
          </a:xfrm>
        </p:grpSpPr>
        <p:sp>
          <p:nvSpPr>
            <p:cNvPr id="29" name="Freeform 77"/>
            <p:cNvSpPr>
              <a:spLocks/>
            </p:cNvSpPr>
            <p:nvPr/>
          </p:nvSpPr>
          <p:spPr bwMode="auto">
            <a:xfrm>
              <a:off x="12085638" y="2411413"/>
              <a:ext cx="344488" cy="1211263"/>
            </a:xfrm>
            <a:custGeom>
              <a:avLst/>
              <a:gdLst>
                <a:gd name="T0" fmla="*/ 86 w 92"/>
                <a:gd name="T1" fmla="*/ 0 h 323"/>
                <a:gd name="T2" fmla="*/ 23 w 92"/>
                <a:gd name="T3" fmla="*/ 93 h 323"/>
                <a:gd name="T4" fmla="*/ 0 w 92"/>
                <a:gd name="T5" fmla="*/ 208 h 323"/>
                <a:gd name="T6" fmla="*/ 23 w 92"/>
                <a:gd name="T7" fmla="*/ 323 h 323"/>
                <a:gd name="T8" fmla="*/ 31 w 92"/>
                <a:gd name="T9" fmla="*/ 320 h 323"/>
                <a:gd name="T10" fmla="*/ 8 w 92"/>
                <a:gd name="T11" fmla="*/ 208 h 323"/>
                <a:gd name="T12" fmla="*/ 31 w 92"/>
                <a:gd name="T13" fmla="*/ 97 h 323"/>
                <a:gd name="T14" fmla="*/ 92 w 92"/>
                <a:gd name="T15" fmla="*/ 6 h 323"/>
                <a:gd name="T16" fmla="*/ 86 w 92"/>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23">
                  <a:moveTo>
                    <a:pt x="86" y="0"/>
                  </a:moveTo>
                  <a:cubicBezTo>
                    <a:pt x="59" y="27"/>
                    <a:pt x="38" y="58"/>
                    <a:pt x="23" y="93"/>
                  </a:cubicBezTo>
                  <a:cubicBezTo>
                    <a:pt x="8" y="130"/>
                    <a:pt x="0" y="168"/>
                    <a:pt x="0" y="208"/>
                  </a:cubicBezTo>
                  <a:cubicBezTo>
                    <a:pt x="0" y="248"/>
                    <a:pt x="8" y="287"/>
                    <a:pt x="23" y="323"/>
                  </a:cubicBezTo>
                  <a:cubicBezTo>
                    <a:pt x="31" y="320"/>
                    <a:pt x="31" y="320"/>
                    <a:pt x="31" y="320"/>
                  </a:cubicBezTo>
                  <a:cubicBezTo>
                    <a:pt x="16" y="285"/>
                    <a:pt x="8" y="247"/>
                    <a:pt x="8" y="208"/>
                  </a:cubicBezTo>
                  <a:cubicBezTo>
                    <a:pt x="8" y="170"/>
                    <a:pt x="16" y="132"/>
                    <a:pt x="31" y="97"/>
                  </a:cubicBezTo>
                  <a:cubicBezTo>
                    <a:pt x="45" y="63"/>
                    <a:pt x="66" y="32"/>
                    <a:pt x="92" y="6"/>
                  </a:cubicBezTo>
                  <a:lnTo>
                    <a:pt x="8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78"/>
            <p:cNvSpPr>
              <a:spLocks/>
            </p:cNvSpPr>
            <p:nvPr/>
          </p:nvSpPr>
          <p:spPr bwMode="auto">
            <a:xfrm>
              <a:off x="12407901" y="3952875"/>
              <a:ext cx="1214438" cy="344488"/>
            </a:xfrm>
            <a:custGeom>
              <a:avLst/>
              <a:gdLst>
                <a:gd name="T0" fmla="*/ 209 w 324"/>
                <a:gd name="T1" fmla="*/ 84 h 92"/>
                <a:gd name="T2" fmla="*/ 97 w 324"/>
                <a:gd name="T3" fmla="*/ 62 h 92"/>
                <a:gd name="T4" fmla="*/ 6 w 324"/>
                <a:gd name="T5" fmla="*/ 0 h 92"/>
                <a:gd name="T6" fmla="*/ 0 w 324"/>
                <a:gd name="T7" fmla="*/ 6 h 92"/>
                <a:gd name="T8" fmla="*/ 94 w 324"/>
                <a:gd name="T9" fmla="*/ 69 h 92"/>
                <a:gd name="T10" fmla="*/ 209 w 324"/>
                <a:gd name="T11" fmla="*/ 92 h 92"/>
                <a:gd name="T12" fmla="*/ 324 w 324"/>
                <a:gd name="T13" fmla="*/ 69 h 92"/>
                <a:gd name="T14" fmla="*/ 321 w 324"/>
                <a:gd name="T15" fmla="*/ 62 h 92"/>
                <a:gd name="T16" fmla="*/ 209 w 324"/>
                <a:gd name="T1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92">
                  <a:moveTo>
                    <a:pt x="209" y="84"/>
                  </a:moveTo>
                  <a:cubicBezTo>
                    <a:pt x="170" y="84"/>
                    <a:pt x="133" y="77"/>
                    <a:pt x="97" y="62"/>
                  </a:cubicBezTo>
                  <a:cubicBezTo>
                    <a:pt x="63" y="47"/>
                    <a:pt x="33" y="26"/>
                    <a:pt x="6" y="0"/>
                  </a:cubicBezTo>
                  <a:cubicBezTo>
                    <a:pt x="0" y="6"/>
                    <a:pt x="0" y="6"/>
                    <a:pt x="0" y="6"/>
                  </a:cubicBezTo>
                  <a:cubicBezTo>
                    <a:pt x="28" y="33"/>
                    <a:pt x="59" y="54"/>
                    <a:pt x="94" y="69"/>
                  </a:cubicBezTo>
                  <a:cubicBezTo>
                    <a:pt x="131" y="85"/>
                    <a:pt x="169" y="92"/>
                    <a:pt x="209" y="92"/>
                  </a:cubicBezTo>
                  <a:cubicBezTo>
                    <a:pt x="249" y="92"/>
                    <a:pt x="288" y="85"/>
                    <a:pt x="324" y="69"/>
                  </a:cubicBezTo>
                  <a:cubicBezTo>
                    <a:pt x="321" y="62"/>
                    <a:pt x="321" y="62"/>
                    <a:pt x="321" y="62"/>
                  </a:cubicBezTo>
                  <a:cubicBezTo>
                    <a:pt x="285" y="77"/>
                    <a:pt x="248" y="84"/>
                    <a:pt x="209" y="84"/>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79"/>
            <p:cNvSpPr>
              <a:spLocks/>
            </p:cNvSpPr>
            <p:nvPr/>
          </p:nvSpPr>
          <p:spPr bwMode="auto">
            <a:xfrm>
              <a:off x="12760326" y="2085975"/>
              <a:ext cx="1536700" cy="1889125"/>
            </a:xfrm>
            <a:custGeom>
              <a:avLst/>
              <a:gdLst>
                <a:gd name="T0" fmla="*/ 387 w 410"/>
                <a:gd name="T1" fmla="*/ 180 h 504"/>
                <a:gd name="T2" fmla="*/ 324 w 410"/>
                <a:gd name="T3" fmla="*/ 87 h 504"/>
                <a:gd name="T4" fmla="*/ 230 w 410"/>
                <a:gd name="T5" fmla="*/ 23 h 504"/>
                <a:gd name="T6" fmla="*/ 115 w 410"/>
                <a:gd name="T7" fmla="*/ 0 h 504"/>
                <a:gd name="T8" fmla="*/ 0 w 410"/>
                <a:gd name="T9" fmla="*/ 23 h 504"/>
                <a:gd name="T10" fmla="*/ 3 w 410"/>
                <a:gd name="T11" fmla="*/ 31 h 504"/>
                <a:gd name="T12" fmla="*/ 115 w 410"/>
                <a:gd name="T13" fmla="*/ 9 h 504"/>
                <a:gd name="T14" fmla="*/ 227 w 410"/>
                <a:gd name="T15" fmla="*/ 31 h 504"/>
                <a:gd name="T16" fmla="*/ 318 w 410"/>
                <a:gd name="T17" fmla="*/ 93 h 504"/>
                <a:gd name="T18" fmla="*/ 379 w 410"/>
                <a:gd name="T19" fmla="*/ 184 h 504"/>
                <a:gd name="T20" fmla="*/ 402 w 410"/>
                <a:gd name="T21" fmla="*/ 295 h 504"/>
                <a:gd name="T22" fmla="*/ 379 w 410"/>
                <a:gd name="T23" fmla="*/ 407 h 504"/>
                <a:gd name="T24" fmla="*/ 318 w 410"/>
                <a:gd name="T25" fmla="*/ 498 h 504"/>
                <a:gd name="T26" fmla="*/ 324 w 410"/>
                <a:gd name="T27" fmla="*/ 504 h 504"/>
                <a:gd name="T28" fmla="*/ 387 w 410"/>
                <a:gd name="T29" fmla="*/ 410 h 504"/>
                <a:gd name="T30" fmla="*/ 410 w 410"/>
                <a:gd name="T31" fmla="*/ 295 h 504"/>
                <a:gd name="T32" fmla="*/ 387 w 410"/>
                <a:gd name="T33" fmla="*/ 18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504">
                  <a:moveTo>
                    <a:pt x="387" y="180"/>
                  </a:moveTo>
                  <a:cubicBezTo>
                    <a:pt x="372" y="145"/>
                    <a:pt x="351" y="114"/>
                    <a:pt x="324" y="87"/>
                  </a:cubicBezTo>
                  <a:cubicBezTo>
                    <a:pt x="297" y="60"/>
                    <a:pt x="265" y="38"/>
                    <a:pt x="230" y="23"/>
                  </a:cubicBezTo>
                  <a:cubicBezTo>
                    <a:pt x="194" y="8"/>
                    <a:pt x="155" y="0"/>
                    <a:pt x="115" y="0"/>
                  </a:cubicBezTo>
                  <a:cubicBezTo>
                    <a:pt x="75" y="0"/>
                    <a:pt x="37" y="8"/>
                    <a:pt x="0" y="23"/>
                  </a:cubicBezTo>
                  <a:cubicBezTo>
                    <a:pt x="3" y="31"/>
                    <a:pt x="3" y="31"/>
                    <a:pt x="3" y="31"/>
                  </a:cubicBezTo>
                  <a:cubicBezTo>
                    <a:pt x="39" y="16"/>
                    <a:pt x="76" y="9"/>
                    <a:pt x="115" y="9"/>
                  </a:cubicBezTo>
                  <a:cubicBezTo>
                    <a:pt x="154" y="9"/>
                    <a:pt x="191" y="16"/>
                    <a:pt x="227" y="31"/>
                  </a:cubicBezTo>
                  <a:cubicBezTo>
                    <a:pt x="261" y="46"/>
                    <a:pt x="292" y="66"/>
                    <a:pt x="318" y="93"/>
                  </a:cubicBezTo>
                  <a:cubicBezTo>
                    <a:pt x="344" y="119"/>
                    <a:pt x="365" y="150"/>
                    <a:pt x="379" y="184"/>
                  </a:cubicBezTo>
                  <a:cubicBezTo>
                    <a:pt x="394" y="219"/>
                    <a:pt x="402" y="257"/>
                    <a:pt x="402" y="295"/>
                  </a:cubicBezTo>
                  <a:cubicBezTo>
                    <a:pt x="402" y="334"/>
                    <a:pt x="394" y="372"/>
                    <a:pt x="379" y="407"/>
                  </a:cubicBezTo>
                  <a:cubicBezTo>
                    <a:pt x="365" y="441"/>
                    <a:pt x="344" y="472"/>
                    <a:pt x="318" y="498"/>
                  </a:cubicBezTo>
                  <a:cubicBezTo>
                    <a:pt x="324" y="504"/>
                    <a:pt x="324" y="504"/>
                    <a:pt x="324" y="504"/>
                  </a:cubicBezTo>
                  <a:cubicBezTo>
                    <a:pt x="351" y="477"/>
                    <a:pt x="372" y="445"/>
                    <a:pt x="387" y="410"/>
                  </a:cubicBezTo>
                  <a:cubicBezTo>
                    <a:pt x="402" y="374"/>
                    <a:pt x="410" y="335"/>
                    <a:pt x="410" y="295"/>
                  </a:cubicBezTo>
                  <a:cubicBezTo>
                    <a:pt x="410" y="255"/>
                    <a:pt x="402" y="217"/>
                    <a:pt x="387" y="18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80"/>
            <p:cNvSpPr>
              <a:spLocks noEditPoints="1"/>
            </p:cNvSpPr>
            <p:nvPr/>
          </p:nvSpPr>
          <p:spPr bwMode="auto">
            <a:xfrm>
              <a:off x="11799888" y="1800225"/>
              <a:ext cx="2782888" cy="2786063"/>
            </a:xfrm>
            <a:custGeom>
              <a:avLst/>
              <a:gdLst>
                <a:gd name="T0" fmla="*/ 371 w 742"/>
                <a:gd name="T1" fmla="*/ 0 h 743"/>
                <a:gd name="T2" fmla="*/ 0 w 742"/>
                <a:gd name="T3" fmla="*/ 371 h 743"/>
                <a:gd name="T4" fmla="*/ 371 w 742"/>
                <a:gd name="T5" fmla="*/ 743 h 743"/>
                <a:gd name="T6" fmla="*/ 742 w 742"/>
                <a:gd name="T7" fmla="*/ 371 h 743"/>
                <a:gd name="T8" fmla="*/ 371 w 742"/>
                <a:gd name="T9" fmla="*/ 0 h 743"/>
                <a:gd name="T10" fmla="*/ 371 w 742"/>
                <a:gd name="T11" fmla="*/ 705 h 743"/>
                <a:gd name="T12" fmla="*/ 37 w 742"/>
                <a:gd name="T13" fmla="*/ 371 h 743"/>
                <a:gd name="T14" fmla="*/ 371 w 742"/>
                <a:gd name="T15" fmla="*/ 37 h 743"/>
                <a:gd name="T16" fmla="*/ 705 w 742"/>
                <a:gd name="T17" fmla="*/ 371 h 743"/>
                <a:gd name="T18" fmla="*/ 371 w 742"/>
                <a:gd name="T19" fmla="*/ 70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2" h="743">
                  <a:moveTo>
                    <a:pt x="371" y="0"/>
                  </a:moveTo>
                  <a:cubicBezTo>
                    <a:pt x="166" y="0"/>
                    <a:pt x="0" y="167"/>
                    <a:pt x="0" y="371"/>
                  </a:cubicBezTo>
                  <a:cubicBezTo>
                    <a:pt x="0" y="576"/>
                    <a:pt x="166" y="743"/>
                    <a:pt x="371" y="743"/>
                  </a:cubicBezTo>
                  <a:cubicBezTo>
                    <a:pt x="576" y="743"/>
                    <a:pt x="742" y="576"/>
                    <a:pt x="742" y="371"/>
                  </a:cubicBezTo>
                  <a:cubicBezTo>
                    <a:pt x="742" y="167"/>
                    <a:pt x="576" y="0"/>
                    <a:pt x="371" y="0"/>
                  </a:cubicBezTo>
                  <a:close/>
                  <a:moveTo>
                    <a:pt x="371" y="705"/>
                  </a:moveTo>
                  <a:cubicBezTo>
                    <a:pt x="187" y="705"/>
                    <a:pt x="37" y="555"/>
                    <a:pt x="37" y="371"/>
                  </a:cubicBezTo>
                  <a:cubicBezTo>
                    <a:pt x="37" y="187"/>
                    <a:pt x="187" y="37"/>
                    <a:pt x="371" y="37"/>
                  </a:cubicBezTo>
                  <a:cubicBezTo>
                    <a:pt x="555" y="37"/>
                    <a:pt x="705" y="187"/>
                    <a:pt x="705" y="371"/>
                  </a:cubicBezTo>
                  <a:cubicBezTo>
                    <a:pt x="705" y="555"/>
                    <a:pt x="555" y="705"/>
                    <a:pt x="371" y="705"/>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3" name="组合 32"/>
          <p:cNvGrpSpPr/>
          <p:nvPr/>
        </p:nvGrpSpPr>
        <p:grpSpPr>
          <a:xfrm>
            <a:off x="1404253" y="1533888"/>
            <a:ext cx="3275171" cy="3571387"/>
            <a:chOff x="11166476" y="825500"/>
            <a:chExt cx="4335463" cy="4727576"/>
          </a:xfrm>
        </p:grpSpPr>
        <p:sp>
          <p:nvSpPr>
            <p:cNvPr id="34" name="Freeform 81"/>
            <p:cNvSpPr>
              <a:spLocks/>
            </p:cNvSpPr>
            <p:nvPr/>
          </p:nvSpPr>
          <p:spPr bwMode="auto">
            <a:xfrm>
              <a:off x="11166476" y="3963988"/>
              <a:ext cx="2860675" cy="1589088"/>
            </a:xfrm>
            <a:custGeom>
              <a:avLst/>
              <a:gdLst>
                <a:gd name="T0" fmla="*/ 540 w 763"/>
                <a:gd name="T1" fmla="*/ 416 h 424"/>
                <a:gd name="T2" fmla="*/ 493 w 763"/>
                <a:gd name="T3" fmla="*/ 393 h 424"/>
                <a:gd name="T4" fmla="*/ 487 w 763"/>
                <a:gd name="T5" fmla="*/ 414 h 424"/>
                <a:gd name="T6" fmla="*/ 481 w 763"/>
                <a:gd name="T7" fmla="*/ 392 h 424"/>
                <a:gd name="T8" fmla="*/ 475 w 763"/>
                <a:gd name="T9" fmla="*/ 413 h 424"/>
                <a:gd name="T10" fmla="*/ 469 w 763"/>
                <a:gd name="T11" fmla="*/ 391 h 424"/>
                <a:gd name="T12" fmla="*/ 462 w 763"/>
                <a:gd name="T13" fmla="*/ 411 h 424"/>
                <a:gd name="T14" fmla="*/ 457 w 763"/>
                <a:gd name="T15" fmla="*/ 389 h 424"/>
                <a:gd name="T16" fmla="*/ 450 w 763"/>
                <a:gd name="T17" fmla="*/ 410 h 424"/>
                <a:gd name="T18" fmla="*/ 445 w 763"/>
                <a:gd name="T19" fmla="*/ 387 h 424"/>
                <a:gd name="T20" fmla="*/ 437 w 763"/>
                <a:gd name="T21" fmla="*/ 408 h 424"/>
                <a:gd name="T22" fmla="*/ 433 w 763"/>
                <a:gd name="T23" fmla="*/ 385 h 424"/>
                <a:gd name="T24" fmla="*/ 425 w 763"/>
                <a:gd name="T25" fmla="*/ 405 h 424"/>
                <a:gd name="T26" fmla="*/ 421 w 763"/>
                <a:gd name="T27" fmla="*/ 383 h 424"/>
                <a:gd name="T28" fmla="*/ 412 w 763"/>
                <a:gd name="T29" fmla="*/ 403 h 424"/>
                <a:gd name="T30" fmla="*/ 409 w 763"/>
                <a:gd name="T31" fmla="*/ 380 h 424"/>
                <a:gd name="T32" fmla="*/ 400 w 763"/>
                <a:gd name="T33" fmla="*/ 400 h 424"/>
                <a:gd name="T34" fmla="*/ 397 w 763"/>
                <a:gd name="T35" fmla="*/ 378 h 424"/>
                <a:gd name="T36" fmla="*/ 388 w 763"/>
                <a:gd name="T37" fmla="*/ 397 h 424"/>
                <a:gd name="T38" fmla="*/ 385 w 763"/>
                <a:gd name="T39" fmla="*/ 375 h 424"/>
                <a:gd name="T40" fmla="*/ 375 w 763"/>
                <a:gd name="T41" fmla="*/ 394 h 424"/>
                <a:gd name="T42" fmla="*/ 373 w 763"/>
                <a:gd name="T43" fmla="*/ 371 h 424"/>
                <a:gd name="T44" fmla="*/ 363 w 763"/>
                <a:gd name="T45" fmla="*/ 391 h 424"/>
                <a:gd name="T46" fmla="*/ 361 w 763"/>
                <a:gd name="T47" fmla="*/ 368 h 424"/>
                <a:gd name="T48" fmla="*/ 351 w 763"/>
                <a:gd name="T49" fmla="*/ 387 h 424"/>
                <a:gd name="T50" fmla="*/ 350 w 763"/>
                <a:gd name="T51" fmla="*/ 364 h 424"/>
                <a:gd name="T52" fmla="*/ 339 w 763"/>
                <a:gd name="T53" fmla="*/ 383 h 424"/>
                <a:gd name="T54" fmla="*/ 338 w 763"/>
                <a:gd name="T55" fmla="*/ 360 h 424"/>
                <a:gd name="T56" fmla="*/ 327 w 763"/>
                <a:gd name="T57" fmla="*/ 379 h 424"/>
                <a:gd name="T58" fmla="*/ 327 w 763"/>
                <a:gd name="T59" fmla="*/ 356 h 424"/>
                <a:gd name="T60" fmla="*/ 315 w 763"/>
                <a:gd name="T61" fmla="*/ 375 h 424"/>
                <a:gd name="T62" fmla="*/ 316 w 763"/>
                <a:gd name="T63" fmla="*/ 351 h 424"/>
                <a:gd name="T64" fmla="*/ 304 w 763"/>
                <a:gd name="T65" fmla="*/ 370 h 424"/>
                <a:gd name="T66" fmla="*/ 304 w 763"/>
                <a:gd name="T67" fmla="*/ 347 h 424"/>
                <a:gd name="T68" fmla="*/ 292 w 763"/>
                <a:gd name="T69" fmla="*/ 365 h 424"/>
                <a:gd name="T70" fmla="*/ 293 w 763"/>
                <a:gd name="T71" fmla="*/ 342 h 424"/>
                <a:gd name="T72" fmla="*/ 280 w 763"/>
                <a:gd name="T73" fmla="*/ 360 h 424"/>
                <a:gd name="T74" fmla="*/ 282 w 763"/>
                <a:gd name="T75" fmla="*/ 337 h 424"/>
                <a:gd name="T76" fmla="*/ 269 w 763"/>
                <a:gd name="T77" fmla="*/ 355 h 424"/>
                <a:gd name="T78" fmla="*/ 271 w 763"/>
                <a:gd name="T79" fmla="*/ 331 h 424"/>
                <a:gd name="T80" fmla="*/ 258 w 763"/>
                <a:gd name="T81" fmla="*/ 349 h 424"/>
                <a:gd name="T82" fmla="*/ 260 w 763"/>
                <a:gd name="T83" fmla="*/ 326 h 424"/>
                <a:gd name="T84" fmla="*/ 246 w 763"/>
                <a:gd name="T85" fmla="*/ 343 h 424"/>
                <a:gd name="T86" fmla="*/ 250 w 763"/>
                <a:gd name="T87" fmla="*/ 320 h 424"/>
                <a:gd name="T88" fmla="*/ 235 w 763"/>
                <a:gd name="T89" fmla="*/ 337 h 424"/>
                <a:gd name="T90" fmla="*/ 239 w 763"/>
                <a:gd name="T91" fmla="*/ 314 h 424"/>
                <a:gd name="T92" fmla="*/ 224 w 763"/>
                <a:gd name="T93" fmla="*/ 331 h 424"/>
                <a:gd name="T94" fmla="*/ 228 w 763"/>
                <a:gd name="T95" fmla="*/ 308 h 424"/>
                <a:gd name="T96" fmla="*/ 214 w 763"/>
                <a:gd name="T97" fmla="*/ 324 h 424"/>
                <a:gd name="T98" fmla="*/ 218 w 763"/>
                <a:gd name="T99" fmla="*/ 301 h 424"/>
                <a:gd name="T100" fmla="*/ 203 w 763"/>
                <a:gd name="T101" fmla="*/ 317 h 424"/>
                <a:gd name="T102" fmla="*/ 208 w 763"/>
                <a:gd name="T103" fmla="*/ 295 h 424"/>
                <a:gd name="T104" fmla="*/ 192 w 763"/>
                <a:gd name="T105" fmla="*/ 310 h 424"/>
                <a:gd name="T106" fmla="*/ 198 w 763"/>
                <a:gd name="T107" fmla="*/ 288 h 424"/>
                <a:gd name="T108" fmla="*/ 182 w 763"/>
                <a:gd name="T109" fmla="*/ 303 h 424"/>
                <a:gd name="T110" fmla="*/ 188 w 763"/>
                <a:gd name="T111" fmla="*/ 281 h 424"/>
                <a:gd name="T112" fmla="*/ 172 w 763"/>
                <a:gd name="T113" fmla="*/ 296 h 424"/>
                <a:gd name="T114" fmla="*/ 25 w 763"/>
                <a:gd name="T115" fmla="*/ 1 h 424"/>
                <a:gd name="T116" fmla="*/ 0 w 763"/>
                <a:gd name="T117" fmla="*/ 119 h 424"/>
                <a:gd name="T118" fmla="*/ 226 w 763"/>
                <a:gd name="T119" fmla="*/ 341 h 424"/>
                <a:gd name="T120" fmla="*/ 663 w 763"/>
                <a:gd name="T121" fmla="*/ 412 h 424"/>
                <a:gd name="T122" fmla="*/ 763 w 763"/>
                <a:gd name="T123" fmla="*/ 311 h 424"/>
                <a:gd name="T124" fmla="*/ 660 w 763"/>
                <a:gd name="T125" fmla="*/ 40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3" h="424">
                  <a:moveTo>
                    <a:pt x="660" y="405"/>
                  </a:moveTo>
                  <a:cubicBezTo>
                    <a:pt x="621" y="412"/>
                    <a:pt x="581" y="416"/>
                    <a:pt x="540" y="416"/>
                  </a:cubicBezTo>
                  <a:cubicBezTo>
                    <a:pt x="524" y="416"/>
                    <a:pt x="507" y="415"/>
                    <a:pt x="491" y="414"/>
                  </a:cubicBezTo>
                  <a:cubicBezTo>
                    <a:pt x="493" y="393"/>
                    <a:pt x="493" y="393"/>
                    <a:pt x="493" y="393"/>
                  </a:cubicBezTo>
                  <a:cubicBezTo>
                    <a:pt x="489" y="393"/>
                    <a:pt x="489" y="393"/>
                    <a:pt x="489" y="393"/>
                  </a:cubicBezTo>
                  <a:cubicBezTo>
                    <a:pt x="487" y="414"/>
                    <a:pt x="487" y="414"/>
                    <a:pt x="487" y="414"/>
                  </a:cubicBezTo>
                  <a:cubicBezTo>
                    <a:pt x="484" y="414"/>
                    <a:pt x="482" y="413"/>
                    <a:pt x="479" y="413"/>
                  </a:cubicBezTo>
                  <a:cubicBezTo>
                    <a:pt x="481" y="392"/>
                    <a:pt x="481" y="392"/>
                    <a:pt x="481" y="392"/>
                  </a:cubicBezTo>
                  <a:cubicBezTo>
                    <a:pt x="477" y="392"/>
                    <a:pt x="477" y="392"/>
                    <a:pt x="477" y="392"/>
                  </a:cubicBezTo>
                  <a:cubicBezTo>
                    <a:pt x="475" y="413"/>
                    <a:pt x="475" y="413"/>
                    <a:pt x="475" y="413"/>
                  </a:cubicBezTo>
                  <a:cubicBezTo>
                    <a:pt x="472" y="412"/>
                    <a:pt x="469" y="412"/>
                    <a:pt x="466" y="412"/>
                  </a:cubicBezTo>
                  <a:cubicBezTo>
                    <a:pt x="469" y="391"/>
                    <a:pt x="469" y="391"/>
                    <a:pt x="469" y="391"/>
                  </a:cubicBezTo>
                  <a:cubicBezTo>
                    <a:pt x="465" y="390"/>
                    <a:pt x="465" y="390"/>
                    <a:pt x="465" y="390"/>
                  </a:cubicBezTo>
                  <a:cubicBezTo>
                    <a:pt x="462" y="411"/>
                    <a:pt x="462" y="411"/>
                    <a:pt x="462" y="411"/>
                  </a:cubicBezTo>
                  <a:cubicBezTo>
                    <a:pt x="459" y="411"/>
                    <a:pt x="456" y="411"/>
                    <a:pt x="454" y="410"/>
                  </a:cubicBezTo>
                  <a:cubicBezTo>
                    <a:pt x="457" y="389"/>
                    <a:pt x="457" y="389"/>
                    <a:pt x="457" y="389"/>
                  </a:cubicBezTo>
                  <a:cubicBezTo>
                    <a:pt x="453" y="389"/>
                    <a:pt x="453" y="389"/>
                    <a:pt x="453" y="389"/>
                  </a:cubicBezTo>
                  <a:cubicBezTo>
                    <a:pt x="450" y="410"/>
                    <a:pt x="450" y="410"/>
                    <a:pt x="450" y="410"/>
                  </a:cubicBezTo>
                  <a:cubicBezTo>
                    <a:pt x="447" y="409"/>
                    <a:pt x="444" y="409"/>
                    <a:pt x="441" y="408"/>
                  </a:cubicBezTo>
                  <a:cubicBezTo>
                    <a:pt x="445" y="387"/>
                    <a:pt x="445" y="387"/>
                    <a:pt x="445" y="387"/>
                  </a:cubicBezTo>
                  <a:cubicBezTo>
                    <a:pt x="441" y="387"/>
                    <a:pt x="441" y="387"/>
                    <a:pt x="441" y="387"/>
                  </a:cubicBezTo>
                  <a:cubicBezTo>
                    <a:pt x="437" y="408"/>
                    <a:pt x="437" y="408"/>
                    <a:pt x="437" y="408"/>
                  </a:cubicBezTo>
                  <a:cubicBezTo>
                    <a:pt x="434" y="407"/>
                    <a:pt x="431" y="407"/>
                    <a:pt x="429" y="406"/>
                  </a:cubicBezTo>
                  <a:cubicBezTo>
                    <a:pt x="433" y="385"/>
                    <a:pt x="433" y="385"/>
                    <a:pt x="433" y="385"/>
                  </a:cubicBezTo>
                  <a:cubicBezTo>
                    <a:pt x="428" y="385"/>
                    <a:pt x="428" y="385"/>
                    <a:pt x="428" y="385"/>
                  </a:cubicBezTo>
                  <a:cubicBezTo>
                    <a:pt x="425" y="405"/>
                    <a:pt x="425" y="405"/>
                    <a:pt x="425" y="405"/>
                  </a:cubicBezTo>
                  <a:cubicBezTo>
                    <a:pt x="422" y="405"/>
                    <a:pt x="419" y="404"/>
                    <a:pt x="416" y="404"/>
                  </a:cubicBezTo>
                  <a:cubicBezTo>
                    <a:pt x="421" y="383"/>
                    <a:pt x="421" y="383"/>
                    <a:pt x="421" y="383"/>
                  </a:cubicBezTo>
                  <a:cubicBezTo>
                    <a:pt x="416" y="382"/>
                    <a:pt x="416" y="382"/>
                    <a:pt x="416" y="382"/>
                  </a:cubicBezTo>
                  <a:cubicBezTo>
                    <a:pt x="412" y="403"/>
                    <a:pt x="412" y="403"/>
                    <a:pt x="412" y="403"/>
                  </a:cubicBezTo>
                  <a:cubicBezTo>
                    <a:pt x="409" y="402"/>
                    <a:pt x="407" y="402"/>
                    <a:pt x="404" y="401"/>
                  </a:cubicBezTo>
                  <a:cubicBezTo>
                    <a:pt x="409" y="380"/>
                    <a:pt x="409" y="380"/>
                    <a:pt x="409" y="380"/>
                  </a:cubicBezTo>
                  <a:cubicBezTo>
                    <a:pt x="405" y="380"/>
                    <a:pt x="405" y="380"/>
                    <a:pt x="405" y="380"/>
                  </a:cubicBezTo>
                  <a:cubicBezTo>
                    <a:pt x="400" y="400"/>
                    <a:pt x="400" y="400"/>
                    <a:pt x="400" y="400"/>
                  </a:cubicBezTo>
                  <a:cubicBezTo>
                    <a:pt x="397" y="400"/>
                    <a:pt x="394" y="399"/>
                    <a:pt x="392" y="398"/>
                  </a:cubicBezTo>
                  <a:cubicBezTo>
                    <a:pt x="397" y="378"/>
                    <a:pt x="397" y="378"/>
                    <a:pt x="397" y="378"/>
                  </a:cubicBezTo>
                  <a:cubicBezTo>
                    <a:pt x="393" y="377"/>
                    <a:pt x="393" y="377"/>
                    <a:pt x="393" y="377"/>
                  </a:cubicBezTo>
                  <a:cubicBezTo>
                    <a:pt x="388" y="397"/>
                    <a:pt x="388" y="397"/>
                    <a:pt x="388" y="397"/>
                  </a:cubicBezTo>
                  <a:cubicBezTo>
                    <a:pt x="385" y="397"/>
                    <a:pt x="382" y="396"/>
                    <a:pt x="379" y="395"/>
                  </a:cubicBezTo>
                  <a:cubicBezTo>
                    <a:pt x="385" y="375"/>
                    <a:pt x="385" y="375"/>
                    <a:pt x="385" y="375"/>
                  </a:cubicBezTo>
                  <a:cubicBezTo>
                    <a:pt x="381" y="374"/>
                    <a:pt x="381" y="374"/>
                    <a:pt x="381" y="374"/>
                  </a:cubicBezTo>
                  <a:cubicBezTo>
                    <a:pt x="375" y="394"/>
                    <a:pt x="375" y="394"/>
                    <a:pt x="375" y="394"/>
                  </a:cubicBezTo>
                  <a:cubicBezTo>
                    <a:pt x="373" y="394"/>
                    <a:pt x="370" y="393"/>
                    <a:pt x="367" y="392"/>
                  </a:cubicBezTo>
                  <a:cubicBezTo>
                    <a:pt x="373" y="371"/>
                    <a:pt x="373" y="371"/>
                    <a:pt x="373" y="371"/>
                  </a:cubicBezTo>
                  <a:cubicBezTo>
                    <a:pt x="369" y="370"/>
                    <a:pt x="369" y="370"/>
                    <a:pt x="369" y="370"/>
                  </a:cubicBezTo>
                  <a:cubicBezTo>
                    <a:pt x="363" y="391"/>
                    <a:pt x="363" y="391"/>
                    <a:pt x="363" y="391"/>
                  </a:cubicBezTo>
                  <a:cubicBezTo>
                    <a:pt x="360" y="390"/>
                    <a:pt x="358" y="389"/>
                    <a:pt x="355" y="388"/>
                  </a:cubicBezTo>
                  <a:cubicBezTo>
                    <a:pt x="361" y="368"/>
                    <a:pt x="361" y="368"/>
                    <a:pt x="361" y="368"/>
                  </a:cubicBezTo>
                  <a:cubicBezTo>
                    <a:pt x="358" y="367"/>
                    <a:pt x="358" y="367"/>
                    <a:pt x="358" y="367"/>
                  </a:cubicBezTo>
                  <a:cubicBezTo>
                    <a:pt x="351" y="387"/>
                    <a:pt x="351" y="387"/>
                    <a:pt x="351" y="387"/>
                  </a:cubicBezTo>
                  <a:cubicBezTo>
                    <a:pt x="348" y="386"/>
                    <a:pt x="346" y="385"/>
                    <a:pt x="343" y="385"/>
                  </a:cubicBezTo>
                  <a:cubicBezTo>
                    <a:pt x="350" y="364"/>
                    <a:pt x="350" y="364"/>
                    <a:pt x="350" y="364"/>
                  </a:cubicBezTo>
                  <a:cubicBezTo>
                    <a:pt x="346" y="363"/>
                    <a:pt x="346" y="363"/>
                    <a:pt x="346" y="363"/>
                  </a:cubicBezTo>
                  <a:cubicBezTo>
                    <a:pt x="339" y="383"/>
                    <a:pt x="339" y="383"/>
                    <a:pt x="339" y="383"/>
                  </a:cubicBezTo>
                  <a:cubicBezTo>
                    <a:pt x="336" y="382"/>
                    <a:pt x="334" y="381"/>
                    <a:pt x="331" y="380"/>
                  </a:cubicBezTo>
                  <a:cubicBezTo>
                    <a:pt x="338" y="360"/>
                    <a:pt x="338" y="360"/>
                    <a:pt x="338" y="360"/>
                  </a:cubicBezTo>
                  <a:cubicBezTo>
                    <a:pt x="334" y="359"/>
                    <a:pt x="334" y="359"/>
                    <a:pt x="334" y="359"/>
                  </a:cubicBezTo>
                  <a:cubicBezTo>
                    <a:pt x="327" y="379"/>
                    <a:pt x="327" y="379"/>
                    <a:pt x="327" y="379"/>
                  </a:cubicBezTo>
                  <a:cubicBezTo>
                    <a:pt x="324" y="378"/>
                    <a:pt x="322" y="377"/>
                    <a:pt x="319" y="376"/>
                  </a:cubicBezTo>
                  <a:cubicBezTo>
                    <a:pt x="327" y="356"/>
                    <a:pt x="327" y="356"/>
                    <a:pt x="327" y="356"/>
                  </a:cubicBezTo>
                  <a:cubicBezTo>
                    <a:pt x="323" y="354"/>
                    <a:pt x="323" y="354"/>
                    <a:pt x="323" y="354"/>
                  </a:cubicBezTo>
                  <a:cubicBezTo>
                    <a:pt x="315" y="375"/>
                    <a:pt x="315" y="375"/>
                    <a:pt x="315" y="375"/>
                  </a:cubicBezTo>
                  <a:cubicBezTo>
                    <a:pt x="313" y="374"/>
                    <a:pt x="310" y="373"/>
                    <a:pt x="307" y="372"/>
                  </a:cubicBezTo>
                  <a:cubicBezTo>
                    <a:pt x="316" y="351"/>
                    <a:pt x="316" y="351"/>
                    <a:pt x="316" y="351"/>
                  </a:cubicBezTo>
                  <a:cubicBezTo>
                    <a:pt x="312" y="350"/>
                    <a:pt x="312" y="350"/>
                    <a:pt x="312" y="350"/>
                  </a:cubicBezTo>
                  <a:cubicBezTo>
                    <a:pt x="304" y="370"/>
                    <a:pt x="304" y="370"/>
                    <a:pt x="304" y="370"/>
                  </a:cubicBezTo>
                  <a:cubicBezTo>
                    <a:pt x="301" y="369"/>
                    <a:pt x="298" y="368"/>
                    <a:pt x="296" y="367"/>
                  </a:cubicBezTo>
                  <a:cubicBezTo>
                    <a:pt x="304" y="347"/>
                    <a:pt x="304" y="347"/>
                    <a:pt x="304" y="347"/>
                  </a:cubicBezTo>
                  <a:cubicBezTo>
                    <a:pt x="301" y="345"/>
                    <a:pt x="301" y="345"/>
                    <a:pt x="301" y="345"/>
                  </a:cubicBezTo>
                  <a:cubicBezTo>
                    <a:pt x="292" y="365"/>
                    <a:pt x="292" y="365"/>
                    <a:pt x="292" y="365"/>
                  </a:cubicBezTo>
                  <a:cubicBezTo>
                    <a:pt x="289" y="364"/>
                    <a:pt x="287" y="363"/>
                    <a:pt x="284" y="362"/>
                  </a:cubicBezTo>
                  <a:cubicBezTo>
                    <a:pt x="293" y="342"/>
                    <a:pt x="293" y="342"/>
                    <a:pt x="293" y="342"/>
                  </a:cubicBezTo>
                  <a:cubicBezTo>
                    <a:pt x="289" y="340"/>
                    <a:pt x="289" y="340"/>
                    <a:pt x="289" y="340"/>
                  </a:cubicBezTo>
                  <a:cubicBezTo>
                    <a:pt x="280" y="360"/>
                    <a:pt x="280" y="360"/>
                    <a:pt x="280" y="360"/>
                  </a:cubicBezTo>
                  <a:cubicBezTo>
                    <a:pt x="278" y="359"/>
                    <a:pt x="275" y="358"/>
                    <a:pt x="273" y="356"/>
                  </a:cubicBezTo>
                  <a:cubicBezTo>
                    <a:pt x="282" y="337"/>
                    <a:pt x="282" y="337"/>
                    <a:pt x="282" y="337"/>
                  </a:cubicBezTo>
                  <a:cubicBezTo>
                    <a:pt x="278" y="335"/>
                    <a:pt x="278" y="335"/>
                    <a:pt x="278" y="335"/>
                  </a:cubicBezTo>
                  <a:cubicBezTo>
                    <a:pt x="269" y="355"/>
                    <a:pt x="269" y="355"/>
                    <a:pt x="269" y="355"/>
                  </a:cubicBezTo>
                  <a:cubicBezTo>
                    <a:pt x="266" y="353"/>
                    <a:pt x="264" y="352"/>
                    <a:pt x="261" y="351"/>
                  </a:cubicBezTo>
                  <a:cubicBezTo>
                    <a:pt x="271" y="331"/>
                    <a:pt x="271" y="331"/>
                    <a:pt x="271" y="331"/>
                  </a:cubicBezTo>
                  <a:cubicBezTo>
                    <a:pt x="267" y="330"/>
                    <a:pt x="267" y="330"/>
                    <a:pt x="267" y="330"/>
                  </a:cubicBezTo>
                  <a:cubicBezTo>
                    <a:pt x="258" y="349"/>
                    <a:pt x="258" y="349"/>
                    <a:pt x="258" y="349"/>
                  </a:cubicBezTo>
                  <a:cubicBezTo>
                    <a:pt x="255" y="348"/>
                    <a:pt x="253" y="346"/>
                    <a:pt x="250" y="345"/>
                  </a:cubicBezTo>
                  <a:cubicBezTo>
                    <a:pt x="260" y="326"/>
                    <a:pt x="260" y="326"/>
                    <a:pt x="260" y="326"/>
                  </a:cubicBezTo>
                  <a:cubicBezTo>
                    <a:pt x="257" y="324"/>
                    <a:pt x="257" y="324"/>
                    <a:pt x="257" y="324"/>
                  </a:cubicBezTo>
                  <a:cubicBezTo>
                    <a:pt x="246" y="343"/>
                    <a:pt x="246" y="343"/>
                    <a:pt x="246" y="343"/>
                  </a:cubicBezTo>
                  <a:cubicBezTo>
                    <a:pt x="244" y="342"/>
                    <a:pt x="241" y="340"/>
                    <a:pt x="239" y="339"/>
                  </a:cubicBezTo>
                  <a:cubicBezTo>
                    <a:pt x="250" y="320"/>
                    <a:pt x="250" y="320"/>
                    <a:pt x="250" y="320"/>
                  </a:cubicBezTo>
                  <a:cubicBezTo>
                    <a:pt x="246" y="318"/>
                    <a:pt x="246" y="318"/>
                    <a:pt x="246" y="318"/>
                  </a:cubicBezTo>
                  <a:cubicBezTo>
                    <a:pt x="235" y="337"/>
                    <a:pt x="235" y="337"/>
                    <a:pt x="235" y="337"/>
                  </a:cubicBezTo>
                  <a:cubicBezTo>
                    <a:pt x="233" y="336"/>
                    <a:pt x="230" y="334"/>
                    <a:pt x="228" y="333"/>
                  </a:cubicBezTo>
                  <a:cubicBezTo>
                    <a:pt x="239" y="314"/>
                    <a:pt x="239" y="314"/>
                    <a:pt x="239" y="314"/>
                  </a:cubicBezTo>
                  <a:cubicBezTo>
                    <a:pt x="235" y="312"/>
                    <a:pt x="235" y="312"/>
                    <a:pt x="235" y="312"/>
                  </a:cubicBezTo>
                  <a:cubicBezTo>
                    <a:pt x="224" y="331"/>
                    <a:pt x="224" y="331"/>
                    <a:pt x="224" y="331"/>
                  </a:cubicBezTo>
                  <a:cubicBezTo>
                    <a:pt x="222" y="329"/>
                    <a:pt x="220" y="328"/>
                    <a:pt x="217" y="326"/>
                  </a:cubicBezTo>
                  <a:cubicBezTo>
                    <a:pt x="228" y="308"/>
                    <a:pt x="228" y="308"/>
                    <a:pt x="228" y="308"/>
                  </a:cubicBezTo>
                  <a:cubicBezTo>
                    <a:pt x="225" y="306"/>
                    <a:pt x="225" y="306"/>
                    <a:pt x="225" y="306"/>
                  </a:cubicBezTo>
                  <a:cubicBezTo>
                    <a:pt x="214" y="324"/>
                    <a:pt x="214" y="324"/>
                    <a:pt x="214" y="324"/>
                  </a:cubicBezTo>
                  <a:cubicBezTo>
                    <a:pt x="211" y="323"/>
                    <a:pt x="209" y="321"/>
                    <a:pt x="206" y="320"/>
                  </a:cubicBezTo>
                  <a:cubicBezTo>
                    <a:pt x="218" y="301"/>
                    <a:pt x="218" y="301"/>
                    <a:pt x="218" y="301"/>
                  </a:cubicBezTo>
                  <a:cubicBezTo>
                    <a:pt x="215" y="299"/>
                    <a:pt x="215" y="299"/>
                    <a:pt x="215" y="299"/>
                  </a:cubicBezTo>
                  <a:cubicBezTo>
                    <a:pt x="203" y="317"/>
                    <a:pt x="203" y="317"/>
                    <a:pt x="203" y="317"/>
                  </a:cubicBezTo>
                  <a:cubicBezTo>
                    <a:pt x="200" y="316"/>
                    <a:pt x="198" y="314"/>
                    <a:pt x="196" y="313"/>
                  </a:cubicBezTo>
                  <a:cubicBezTo>
                    <a:pt x="208" y="295"/>
                    <a:pt x="208" y="295"/>
                    <a:pt x="208" y="295"/>
                  </a:cubicBezTo>
                  <a:cubicBezTo>
                    <a:pt x="205" y="292"/>
                    <a:pt x="205" y="292"/>
                    <a:pt x="205" y="292"/>
                  </a:cubicBezTo>
                  <a:cubicBezTo>
                    <a:pt x="192" y="310"/>
                    <a:pt x="192" y="310"/>
                    <a:pt x="192" y="310"/>
                  </a:cubicBezTo>
                  <a:cubicBezTo>
                    <a:pt x="190" y="309"/>
                    <a:pt x="188" y="307"/>
                    <a:pt x="185" y="306"/>
                  </a:cubicBezTo>
                  <a:cubicBezTo>
                    <a:pt x="198" y="288"/>
                    <a:pt x="198" y="288"/>
                    <a:pt x="198" y="288"/>
                  </a:cubicBezTo>
                  <a:cubicBezTo>
                    <a:pt x="195" y="285"/>
                    <a:pt x="195" y="285"/>
                    <a:pt x="195" y="285"/>
                  </a:cubicBezTo>
                  <a:cubicBezTo>
                    <a:pt x="182" y="303"/>
                    <a:pt x="182" y="303"/>
                    <a:pt x="182" y="303"/>
                  </a:cubicBezTo>
                  <a:cubicBezTo>
                    <a:pt x="180" y="302"/>
                    <a:pt x="177" y="300"/>
                    <a:pt x="175" y="298"/>
                  </a:cubicBezTo>
                  <a:cubicBezTo>
                    <a:pt x="188" y="281"/>
                    <a:pt x="188" y="281"/>
                    <a:pt x="188" y="281"/>
                  </a:cubicBezTo>
                  <a:cubicBezTo>
                    <a:pt x="185" y="278"/>
                    <a:pt x="185" y="278"/>
                    <a:pt x="185" y="278"/>
                  </a:cubicBezTo>
                  <a:cubicBezTo>
                    <a:pt x="172" y="296"/>
                    <a:pt x="172" y="296"/>
                    <a:pt x="172" y="296"/>
                  </a:cubicBezTo>
                  <a:cubicBezTo>
                    <a:pt x="107" y="249"/>
                    <a:pt x="52" y="188"/>
                    <a:pt x="9" y="117"/>
                  </a:cubicBezTo>
                  <a:cubicBezTo>
                    <a:pt x="25" y="1"/>
                    <a:pt x="25" y="1"/>
                    <a:pt x="25" y="1"/>
                  </a:cubicBezTo>
                  <a:cubicBezTo>
                    <a:pt x="17" y="0"/>
                    <a:pt x="17" y="0"/>
                    <a:pt x="17" y="0"/>
                  </a:cubicBezTo>
                  <a:cubicBezTo>
                    <a:pt x="0" y="119"/>
                    <a:pt x="0" y="119"/>
                    <a:pt x="0" y="119"/>
                  </a:cubicBezTo>
                  <a:cubicBezTo>
                    <a:pt x="1" y="120"/>
                    <a:pt x="1" y="120"/>
                    <a:pt x="1" y="120"/>
                  </a:cubicBezTo>
                  <a:cubicBezTo>
                    <a:pt x="56" y="211"/>
                    <a:pt x="134" y="288"/>
                    <a:pt x="226" y="341"/>
                  </a:cubicBezTo>
                  <a:cubicBezTo>
                    <a:pt x="321" y="395"/>
                    <a:pt x="430" y="424"/>
                    <a:pt x="540" y="424"/>
                  </a:cubicBezTo>
                  <a:cubicBezTo>
                    <a:pt x="582" y="424"/>
                    <a:pt x="623" y="420"/>
                    <a:pt x="663" y="412"/>
                  </a:cubicBezTo>
                  <a:cubicBezTo>
                    <a:pt x="664" y="412"/>
                    <a:pt x="664" y="412"/>
                    <a:pt x="664" y="412"/>
                  </a:cubicBezTo>
                  <a:cubicBezTo>
                    <a:pt x="763" y="311"/>
                    <a:pt x="763" y="311"/>
                    <a:pt x="763" y="311"/>
                  </a:cubicBezTo>
                  <a:cubicBezTo>
                    <a:pt x="757" y="305"/>
                    <a:pt x="757" y="305"/>
                    <a:pt x="757" y="305"/>
                  </a:cubicBezTo>
                  <a:lnTo>
                    <a:pt x="660" y="40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2"/>
            <p:cNvSpPr>
              <a:spLocks/>
            </p:cNvSpPr>
            <p:nvPr/>
          </p:nvSpPr>
          <p:spPr bwMode="auto">
            <a:xfrm>
              <a:off x="11439526" y="825500"/>
              <a:ext cx="4062413" cy="2122488"/>
            </a:xfrm>
            <a:custGeom>
              <a:avLst/>
              <a:gdLst>
                <a:gd name="T0" fmla="*/ 0 w 1083"/>
                <a:gd name="T1" fmla="*/ 318 h 566"/>
                <a:gd name="T2" fmla="*/ 141 w 1083"/>
                <a:gd name="T3" fmla="*/ 100 h 566"/>
                <a:gd name="T4" fmla="*/ 170 w 1083"/>
                <a:gd name="T5" fmla="*/ 109 h 566"/>
                <a:gd name="T6" fmla="*/ 174 w 1083"/>
                <a:gd name="T7" fmla="*/ 81 h 566"/>
                <a:gd name="T8" fmla="*/ 203 w 1083"/>
                <a:gd name="T9" fmla="*/ 92 h 566"/>
                <a:gd name="T10" fmla="*/ 208 w 1083"/>
                <a:gd name="T11" fmla="*/ 65 h 566"/>
                <a:gd name="T12" fmla="*/ 236 w 1083"/>
                <a:gd name="T13" fmla="*/ 77 h 566"/>
                <a:gd name="T14" fmla="*/ 243 w 1083"/>
                <a:gd name="T15" fmla="*/ 50 h 566"/>
                <a:gd name="T16" fmla="*/ 270 w 1083"/>
                <a:gd name="T17" fmla="*/ 64 h 566"/>
                <a:gd name="T18" fmla="*/ 279 w 1083"/>
                <a:gd name="T19" fmla="*/ 37 h 566"/>
                <a:gd name="T20" fmla="*/ 305 w 1083"/>
                <a:gd name="T21" fmla="*/ 53 h 566"/>
                <a:gd name="T22" fmla="*/ 315 w 1083"/>
                <a:gd name="T23" fmla="*/ 27 h 566"/>
                <a:gd name="T24" fmla="*/ 341 w 1083"/>
                <a:gd name="T25" fmla="*/ 44 h 566"/>
                <a:gd name="T26" fmla="*/ 353 w 1083"/>
                <a:gd name="T27" fmla="*/ 19 h 566"/>
                <a:gd name="T28" fmla="*/ 377 w 1083"/>
                <a:gd name="T29" fmla="*/ 38 h 566"/>
                <a:gd name="T30" fmla="*/ 390 w 1083"/>
                <a:gd name="T31" fmla="*/ 13 h 566"/>
                <a:gd name="T32" fmla="*/ 413 w 1083"/>
                <a:gd name="T33" fmla="*/ 33 h 566"/>
                <a:gd name="T34" fmla="*/ 428 w 1083"/>
                <a:gd name="T35" fmla="*/ 10 h 566"/>
                <a:gd name="T36" fmla="*/ 449 w 1083"/>
                <a:gd name="T37" fmla="*/ 31 h 566"/>
                <a:gd name="T38" fmla="*/ 466 w 1083"/>
                <a:gd name="T39" fmla="*/ 8 h 566"/>
                <a:gd name="T40" fmla="*/ 487 w 1083"/>
                <a:gd name="T41" fmla="*/ 9 h 566"/>
                <a:gd name="T42" fmla="*/ 502 w 1083"/>
                <a:gd name="T43" fmla="*/ 32 h 566"/>
                <a:gd name="T44" fmla="*/ 525 w 1083"/>
                <a:gd name="T45" fmla="*/ 11 h 566"/>
                <a:gd name="T46" fmla="*/ 539 w 1083"/>
                <a:gd name="T47" fmla="*/ 35 h 566"/>
                <a:gd name="T48" fmla="*/ 562 w 1083"/>
                <a:gd name="T49" fmla="*/ 15 h 566"/>
                <a:gd name="T50" fmla="*/ 575 w 1083"/>
                <a:gd name="T51" fmla="*/ 40 h 566"/>
                <a:gd name="T52" fmla="*/ 600 w 1083"/>
                <a:gd name="T53" fmla="*/ 22 h 566"/>
                <a:gd name="T54" fmla="*/ 611 w 1083"/>
                <a:gd name="T55" fmla="*/ 48 h 566"/>
                <a:gd name="T56" fmla="*/ 637 w 1083"/>
                <a:gd name="T57" fmla="*/ 31 h 566"/>
                <a:gd name="T58" fmla="*/ 646 w 1083"/>
                <a:gd name="T59" fmla="*/ 58 h 566"/>
                <a:gd name="T60" fmla="*/ 673 w 1083"/>
                <a:gd name="T61" fmla="*/ 43 h 566"/>
                <a:gd name="T62" fmla="*/ 681 w 1083"/>
                <a:gd name="T63" fmla="*/ 70 h 566"/>
                <a:gd name="T64" fmla="*/ 709 w 1083"/>
                <a:gd name="T65" fmla="*/ 56 h 566"/>
                <a:gd name="T66" fmla="*/ 715 w 1083"/>
                <a:gd name="T67" fmla="*/ 84 h 566"/>
                <a:gd name="T68" fmla="*/ 744 w 1083"/>
                <a:gd name="T69" fmla="*/ 72 h 566"/>
                <a:gd name="T70" fmla="*/ 748 w 1083"/>
                <a:gd name="T71" fmla="*/ 100 h 566"/>
                <a:gd name="T72" fmla="*/ 777 w 1083"/>
                <a:gd name="T73" fmla="*/ 90 h 566"/>
                <a:gd name="T74" fmla="*/ 780 w 1083"/>
                <a:gd name="T75" fmla="*/ 119 h 566"/>
                <a:gd name="T76" fmla="*/ 810 w 1083"/>
                <a:gd name="T77" fmla="*/ 110 h 566"/>
                <a:gd name="T78" fmla="*/ 810 w 1083"/>
                <a:gd name="T79" fmla="*/ 139 h 566"/>
                <a:gd name="T80" fmla="*/ 841 w 1083"/>
                <a:gd name="T81" fmla="*/ 132 h 566"/>
                <a:gd name="T82" fmla="*/ 840 w 1083"/>
                <a:gd name="T83" fmla="*/ 160 h 566"/>
                <a:gd name="T84" fmla="*/ 871 w 1083"/>
                <a:gd name="T85" fmla="*/ 155 h 566"/>
                <a:gd name="T86" fmla="*/ 868 w 1083"/>
                <a:gd name="T87" fmla="*/ 184 h 566"/>
                <a:gd name="T88" fmla="*/ 899 w 1083"/>
                <a:gd name="T89" fmla="*/ 181 h 566"/>
                <a:gd name="T90" fmla="*/ 894 w 1083"/>
                <a:gd name="T91" fmla="*/ 209 h 566"/>
                <a:gd name="T92" fmla="*/ 926 w 1083"/>
                <a:gd name="T93" fmla="*/ 208 h 566"/>
                <a:gd name="T94" fmla="*/ 919 w 1083"/>
                <a:gd name="T95" fmla="*/ 236 h 566"/>
                <a:gd name="T96" fmla="*/ 951 w 1083"/>
                <a:gd name="T97" fmla="*/ 237 h 566"/>
                <a:gd name="T98" fmla="*/ 943 w 1083"/>
                <a:gd name="T99" fmla="*/ 265 h 566"/>
                <a:gd name="T100" fmla="*/ 974 w 1083"/>
                <a:gd name="T101" fmla="*/ 267 h 566"/>
                <a:gd name="T102" fmla="*/ 964 w 1083"/>
                <a:gd name="T103" fmla="*/ 294 h 566"/>
                <a:gd name="T104" fmla="*/ 995 w 1083"/>
                <a:gd name="T105" fmla="*/ 299 h 566"/>
                <a:gd name="T106" fmla="*/ 984 w 1083"/>
                <a:gd name="T107" fmla="*/ 325 h 566"/>
                <a:gd name="T108" fmla="*/ 1014 w 1083"/>
                <a:gd name="T109" fmla="*/ 332 h 566"/>
                <a:gd name="T110" fmla="*/ 1001 w 1083"/>
                <a:gd name="T111" fmla="*/ 357 h 566"/>
                <a:gd name="T112" fmla="*/ 1031 w 1083"/>
                <a:gd name="T113" fmla="*/ 365 h 566"/>
                <a:gd name="T114" fmla="*/ 1017 w 1083"/>
                <a:gd name="T115" fmla="*/ 390 h 566"/>
                <a:gd name="T116" fmla="*/ 1046 w 1083"/>
                <a:gd name="T117" fmla="*/ 400 h 566"/>
                <a:gd name="T118" fmla="*/ 1031 w 1083"/>
                <a:gd name="T119" fmla="*/ 424 h 566"/>
                <a:gd name="T120" fmla="*/ 1074 w 1083"/>
                <a:gd name="T121" fmla="*/ 491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3" h="566">
                  <a:moveTo>
                    <a:pt x="1083" y="491"/>
                  </a:moveTo>
                  <a:cubicBezTo>
                    <a:pt x="1052" y="354"/>
                    <a:pt x="974" y="229"/>
                    <a:pt x="864" y="140"/>
                  </a:cubicBezTo>
                  <a:cubicBezTo>
                    <a:pt x="752" y="50"/>
                    <a:pt x="611" y="0"/>
                    <a:pt x="467" y="0"/>
                  </a:cubicBezTo>
                  <a:cubicBezTo>
                    <a:pt x="314" y="0"/>
                    <a:pt x="167" y="55"/>
                    <a:pt x="52" y="155"/>
                  </a:cubicBezTo>
                  <a:cubicBezTo>
                    <a:pt x="51" y="156"/>
                    <a:pt x="51" y="156"/>
                    <a:pt x="51" y="156"/>
                  </a:cubicBezTo>
                  <a:cubicBezTo>
                    <a:pt x="0" y="318"/>
                    <a:pt x="0" y="318"/>
                    <a:pt x="0" y="318"/>
                  </a:cubicBezTo>
                  <a:cubicBezTo>
                    <a:pt x="8" y="320"/>
                    <a:pt x="8" y="320"/>
                    <a:pt x="8" y="320"/>
                  </a:cubicBezTo>
                  <a:cubicBezTo>
                    <a:pt x="59" y="161"/>
                    <a:pt x="59" y="161"/>
                    <a:pt x="59" y="161"/>
                  </a:cubicBezTo>
                  <a:cubicBezTo>
                    <a:pt x="83" y="139"/>
                    <a:pt x="110" y="120"/>
                    <a:pt x="138" y="103"/>
                  </a:cubicBezTo>
                  <a:cubicBezTo>
                    <a:pt x="149" y="122"/>
                    <a:pt x="149" y="122"/>
                    <a:pt x="149" y="122"/>
                  </a:cubicBezTo>
                  <a:cubicBezTo>
                    <a:pt x="153" y="119"/>
                    <a:pt x="153" y="119"/>
                    <a:pt x="153" y="119"/>
                  </a:cubicBezTo>
                  <a:cubicBezTo>
                    <a:pt x="141" y="100"/>
                    <a:pt x="141" y="100"/>
                    <a:pt x="141" y="100"/>
                  </a:cubicBezTo>
                  <a:cubicBezTo>
                    <a:pt x="144" y="99"/>
                    <a:pt x="146" y="97"/>
                    <a:pt x="148" y="96"/>
                  </a:cubicBezTo>
                  <a:cubicBezTo>
                    <a:pt x="160" y="115"/>
                    <a:pt x="160" y="115"/>
                    <a:pt x="160" y="115"/>
                  </a:cubicBezTo>
                  <a:cubicBezTo>
                    <a:pt x="163" y="113"/>
                    <a:pt x="163" y="113"/>
                    <a:pt x="163" y="113"/>
                  </a:cubicBezTo>
                  <a:cubicBezTo>
                    <a:pt x="152" y="94"/>
                    <a:pt x="152" y="94"/>
                    <a:pt x="152" y="94"/>
                  </a:cubicBezTo>
                  <a:cubicBezTo>
                    <a:pt x="154" y="92"/>
                    <a:pt x="157" y="91"/>
                    <a:pt x="159" y="90"/>
                  </a:cubicBezTo>
                  <a:cubicBezTo>
                    <a:pt x="170" y="109"/>
                    <a:pt x="170" y="109"/>
                    <a:pt x="170" y="109"/>
                  </a:cubicBezTo>
                  <a:cubicBezTo>
                    <a:pt x="174" y="107"/>
                    <a:pt x="174" y="107"/>
                    <a:pt x="174" y="107"/>
                  </a:cubicBezTo>
                  <a:cubicBezTo>
                    <a:pt x="163" y="87"/>
                    <a:pt x="163" y="87"/>
                    <a:pt x="163" y="87"/>
                  </a:cubicBezTo>
                  <a:cubicBezTo>
                    <a:pt x="165" y="86"/>
                    <a:pt x="168" y="85"/>
                    <a:pt x="170" y="83"/>
                  </a:cubicBezTo>
                  <a:cubicBezTo>
                    <a:pt x="181" y="103"/>
                    <a:pt x="181" y="103"/>
                    <a:pt x="181" y="103"/>
                  </a:cubicBezTo>
                  <a:cubicBezTo>
                    <a:pt x="185" y="101"/>
                    <a:pt x="185" y="101"/>
                    <a:pt x="185" y="101"/>
                  </a:cubicBezTo>
                  <a:cubicBezTo>
                    <a:pt x="174" y="81"/>
                    <a:pt x="174" y="81"/>
                    <a:pt x="174" y="81"/>
                  </a:cubicBezTo>
                  <a:cubicBezTo>
                    <a:pt x="177" y="80"/>
                    <a:pt x="179" y="79"/>
                    <a:pt x="182" y="78"/>
                  </a:cubicBezTo>
                  <a:cubicBezTo>
                    <a:pt x="192" y="97"/>
                    <a:pt x="192" y="97"/>
                    <a:pt x="192" y="97"/>
                  </a:cubicBezTo>
                  <a:cubicBezTo>
                    <a:pt x="195" y="96"/>
                    <a:pt x="195" y="96"/>
                    <a:pt x="195" y="96"/>
                  </a:cubicBezTo>
                  <a:cubicBezTo>
                    <a:pt x="185" y="76"/>
                    <a:pt x="185" y="76"/>
                    <a:pt x="185" y="76"/>
                  </a:cubicBezTo>
                  <a:cubicBezTo>
                    <a:pt x="188" y="74"/>
                    <a:pt x="190" y="73"/>
                    <a:pt x="193" y="72"/>
                  </a:cubicBezTo>
                  <a:cubicBezTo>
                    <a:pt x="203" y="92"/>
                    <a:pt x="203" y="92"/>
                    <a:pt x="203" y="92"/>
                  </a:cubicBezTo>
                  <a:cubicBezTo>
                    <a:pt x="206" y="90"/>
                    <a:pt x="206" y="90"/>
                    <a:pt x="206" y="90"/>
                  </a:cubicBezTo>
                  <a:cubicBezTo>
                    <a:pt x="197" y="70"/>
                    <a:pt x="197" y="70"/>
                    <a:pt x="197" y="70"/>
                  </a:cubicBezTo>
                  <a:cubicBezTo>
                    <a:pt x="199" y="69"/>
                    <a:pt x="202" y="68"/>
                    <a:pt x="204" y="66"/>
                  </a:cubicBezTo>
                  <a:cubicBezTo>
                    <a:pt x="214" y="87"/>
                    <a:pt x="214" y="87"/>
                    <a:pt x="214" y="87"/>
                  </a:cubicBezTo>
                  <a:cubicBezTo>
                    <a:pt x="217" y="85"/>
                    <a:pt x="217" y="85"/>
                    <a:pt x="217" y="85"/>
                  </a:cubicBezTo>
                  <a:cubicBezTo>
                    <a:pt x="208" y="65"/>
                    <a:pt x="208" y="65"/>
                    <a:pt x="208" y="65"/>
                  </a:cubicBezTo>
                  <a:cubicBezTo>
                    <a:pt x="211" y="63"/>
                    <a:pt x="213" y="62"/>
                    <a:pt x="216" y="61"/>
                  </a:cubicBezTo>
                  <a:cubicBezTo>
                    <a:pt x="225" y="82"/>
                    <a:pt x="225" y="82"/>
                    <a:pt x="225" y="82"/>
                  </a:cubicBezTo>
                  <a:cubicBezTo>
                    <a:pt x="229" y="80"/>
                    <a:pt x="229" y="80"/>
                    <a:pt x="229" y="80"/>
                  </a:cubicBezTo>
                  <a:cubicBezTo>
                    <a:pt x="220" y="59"/>
                    <a:pt x="220" y="59"/>
                    <a:pt x="220" y="59"/>
                  </a:cubicBezTo>
                  <a:cubicBezTo>
                    <a:pt x="222" y="58"/>
                    <a:pt x="225" y="57"/>
                    <a:pt x="227" y="56"/>
                  </a:cubicBezTo>
                  <a:cubicBezTo>
                    <a:pt x="236" y="77"/>
                    <a:pt x="236" y="77"/>
                    <a:pt x="236" y="77"/>
                  </a:cubicBezTo>
                  <a:cubicBezTo>
                    <a:pt x="240" y="75"/>
                    <a:pt x="240" y="75"/>
                    <a:pt x="240" y="75"/>
                  </a:cubicBezTo>
                  <a:cubicBezTo>
                    <a:pt x="231" y="55"/>
                    <a:pt x="231" y="55"/>
                    <a:pt x="231" y="55"/>
                  </a:cubicBezTo>
                  <a:cubicBezTo>
                    <a:pt x="234" y="54"/>
                    <a:pt x="237" y="52"/>
                    <a:pt x="239" y="51"/>
                  </a:cubicBezTo>
                  <a:cubicBezTo>
                    <a:pt x="247" y="72"/>
                    <a:pt x="247" y="72"/>
                    <a:pt x="247" y="72"/>
                  </a:cubicBezTo>
                  <a:cubicBezTo>
                    <a:pt x="251" y="71"/>
                    <a:pt x="251" y="71"/>
                    <a:pt x="251" y="71"/>
                  </a:cubicBezTo>
                  <a:cubicBezTo>
                    <a:pt x="243" y="50"/>
                    <a:pt x="243" y="50"/>
                    <a:pt x="243" y="50"/>
                  </a:cubicBezTo>
                  <a:cubicBezTo>
                    <a:pt x="246" y="49"/>
                    <a:pt x="248" y="48"/>
                    <a:pt x="251" y="47"/>
                  </a:cubicBezTo>
                  <a:cubicBezTo>
                    <a:pt x="259" y="68"/>
                    <a:pt x="259" y="68"/>
                    <a:pt x="259" y="68"/>
                  </a:cubicBezTo>
                  <a:cubicBezTo>
                    <a:pt x="263" y="66"/>
                    <a:pt x="263" y="66"/>
                    <a:pt x="263" y="66"/>
                  </a:cubicBezTo>
                  <a:cubicBezTo>
                    <a:pt x="255" y="45"/>
                    <a:pt x="255" y="45"/>
                    <a:pt x="255" y="45"/>
                  </a:cubicBezTo>
                  <a:cubicBezTo>
                    <a:pt x="258" y="45"/>
                    <a:pt x="260" y="44"/>
                    <a:pt x="263" y="43"/>
                  </a:cubicBezTo>
                  <a:cubicBezTo>
                    <a:pt x="270" y="64"/>
                    <a:pt x="270" y="64"/>
                    <a:pt x="270" y="64"/>
                  </a:cubicBezTo>
                  <a:cubicBezTo>
                    <a:pt x="274" y="62"/>
                    <a:pt x="274" y="62"/>
                    <a:pt x="274" y="62"/>
                  </a:cubicBezTo>
                  <a:cubicBezTo>
                    <a:pt x="267" y="41"/>
                    <a:pt x="267" y="41"/>
                    <a:pt x="267" y="41"/>
                  </a:cubicBezTo>
                  <a:cubicBezTo>
                    <a:pt x="270" y="40"/>
                    <a:pt x="272" y="39"/>
                    <a:pt x="275" y="39"/>
                  </a:cubicBezTo>
                  <a:cubicBezTo>
                    <a:pt x="282" y="60"/>
                    <a:pt x="282" y="60"/>
                    <a:pt x="282" y="60"/>
                  </a:cubicBezTo>
                  <a:cubicBezTo>
                    <a:pt x="286" y="59"/>
                    <a:pt x="286" y="59"/>
                    <a:pt x="286" y="59"/>
                  </a:cubicBezTo>
                  <a:cubicBezTo>
                    <a:pt x="279" y="37"/>
                    <a:pt x="279" y="37"/>
                    <a:pt x="279" y="37"/>
                  </a:cubicBezTo>
                  <a:cubicBezTo>
                    <a:pt x="282" y="36"/>
                    <a:pt x="284" y="36"/>
                    <a:pt x="287" y="35"/>
                  </a:cubicBezTo>
                  <a:cubicBezTo>
                    <a:pt x="293" y="56"/>
                    <a:pt x="293" y="56"/>
                    <a:pt x="293" y="56"/>
                  </a:cubicBezTo>
                  <a:cubicBezTo>
                    <a:pt x="297" y="55"/>
                    <a:pt x="297" y="55"/>
                    <a:pt x="297" y="55"/>
                  </a:cubicBezTo>
                  <a:cubicBezTo>
                    <a:pt x="291" y="34"/>
                    <a:pt x="291" y="34"/>
                    <a:pt x="291" y="34"/>
                  </a:cubicBezTo>
                  <a:cubicBezTo>
                    <a:pt x="294" y="33"/>
                    <a:pt x="296" y="32"/>
                    <a:pt x="299" y="31"/>
                  </a:cubicBezTo>
                  <a:cubicBezTo>
                    <a:pt x="305" y="53"/>
                    <a:pt x="305" y="53"/>
                    <a:pt x="305" y="53"/>
                  </a:cubicBezTo>
                  <a:cubicBezTo>
                    <a:pt x="309" y="52"/>
                    <a:pt x="309" y="52"/>
                    <a:pt x="309" y="52"/>
                  </a:cubicBezTo>
                  <a:cubicBezTo>
                    <a:pt x="303" y="30"/>
                    <a:pt x="303" y="30"/>
                    <a:pt x="303" y="30"/>
                  </a:cubicBezTo>
                  <a:cubicBezTo>
                    <a:pt x="306" y="29"/>
                    <a:pt x="309" y="29"/>
                    <a:pt x="311" y="28"/>
                  </a:cubicBezTo>
                  <a:cubicBezTo>
                    <a:pt x="317" y="50"/>
                    <a:pt x="317" y="50"/>
                    <a:pt x="317" y="50"/>
                  </a:cubicBezTo>
                  <a:cubicBezTo>
                    <a:pt x="321" y="49"/>
                    <a:pt x="321" y="49"/>
                    <a:pt x="321" y="49"/>
                  </a:cubicBezTo>
                  <a:cubicBezTo>
                    <a:pt x="315" y="27"/>
                    <a:pt x="315" y="27"/>
                    <a:pt x="315" y="27"/>
                  </a:cubicBezTo>
                  <a:cubicBezTo>
                    <a:pt x="318" y="26"/>
                    <a:pt x="321" y="26"/>
                    <a:pt x="324" y="25"/>
                  </a:cubicBezTo>
                  <a:cubicBezTo>
                    <a:pt x="329" y="47"/>
                    <a:pt x="329" y="47"/>
                    <a:pt x="329" y="47"/>
                  </a:cubicBezTo>
                  <a:cubicBezTo>
                    <a:pt x="333" y="46"/>
                    <a:pt x="333" y="46"/>
                    <a:pt x="333" y="46"/>
                  </a:cubicBezTo>
                  <a:cubicBezTo>
                    <a:pt x="328" y="24"/>
                    <a:pt x="328" y="24"/>
                    <a:pt x="328" y="24"/>
                  </a:cubicBezTo>
                  <a:cubicBezTo>
                    <a:pt x="331" y="23"/>
                    <a:pt x="333" y="23"/>
                    <a:pt x="336" y="22"/>
                  </a:cubicBezTo>
                  <a:cubicBezTo>
                    <a:pt x="341" y="44"/>
                    <a:pt x="341" y="44"/>
                    <a:pt x="341" y="44"/>
                  </a:cubicBezTo>
                  <a:cubicBezTo>
                    <a:pt x="345" y="43"/>
                    <a:pt x="345" y="43"/>
                    <a:pt x="345" y="43"/>
                  </a:cubicBezTo>
                  <a:cubicBezTo>
                    <a:pt x="340" y="21"/>
                    <a:pt x="340" y="21"/>
                    <a:pt x="340" y="21"/>
                  </a:cubicBezTo>
                  <a:cubicBezTo>
                    <a:pt x="343" y="21"/>
                    <a:pt x="346" y="20"/>
                    <a:pt x="348" y="20"/>
                  </a:cubicBezTo>
                  <a:cubicBezTo>
                    <a:pt x="353" y="42"/>
                    <a:pt x="353" y="42"/>
                    <a:pt x="353" y="42"/>
                  </a:cubicBezTo>
                  <a:cubicBezTo>
                    <a:pt x="357" y="41"/>
                    <a:pt x="357" y="41"/>
                    <a:pt x="357" y="41"/>
                  </a:cubicBezTo>
                  <a:cubicBezTo>
                    <a:pt x="353" y="19"/>
                    <a:pt x="353" y="19"/>
                    <a:pt x="353" y="19"/>
                  </a:cubicBezTo>
                  <a:cubicBezTo>
                    <a:pt x="355" y="18"/>
                    <a:pt x="358" y="18"/>
                    <a:pt x="361" y="17"/>
                  </a:cubicBezTo>
                  <a:cubicBezTo>
                    <a:pt x="365" y="39"/>
                    <a:pt x="365" y="39"/>
                    <a:pt x="365" y="39"/>
                  </a:cubicBezTo>
                  <a:cubicBezTo>
                    <a:pt x="369" y="39"/>
                    <a:pt x="369" y="39"/>
                    <a:pt x="369" y="39"/>
                  </a:cubicBezTo>
                  <a:cubicBezTo>
                    <a:pt x="365" y="17"/>
                    <a:pt x="365" y="17"/>
                    <a:pt x="365" y="17"/>
                  </a:cubicBezTo>
                  <a:cubicBezTo>
                    <a:pt x="368" y="16"/>
                    <a:pt x="371" y="16"/>
                    <a:pt x="373" y="15"/>
                  </a:cubicBezTo>
                  <a:cubicBezTo>
                    <a:pt x="377" y="38"/>
                    <a:pt x="377" y="38"/>
                    <a:pt x="377" y="38"/>
                  </a:cubicBezTo>
                  <a:cubicBezTo>
                    <a:pt x="381" y="37"/>
                    <a:pt x="381" y="37"/>
                    <a:pt x="381" y="37"/>
                  </a:cubicBezTo>
                  <a:cubicBezTo>
                    <a:pt x="377" y="15"/>
                    <a:pt x="377" y="15"/>
                    <a:pt x="377" y="15"/>
                  </a:cubicBezTo>
                  <a:cubicBezTo>
                    <a:pt x="380" y="14"/>
                    <a:pt x="383" y="14"/>
                    <a:pt x="386" y="14"/>
                  </a:cubicBezTo>
                  <a:cubicBezTo>
                    <a:pt x="389" y="36"/>
                    <a:pt x="389" y="36"/>
                    <a:pt x="389" y="36"/>
                  </a:cubicBezTo>
                  <a:cubicBezTo>
                    <a:pt x="393" y="35"/>
                    <a:pt x="393" y="35"/>
                    <a:pt x="393" y="35"/>
                  </a:cubicBezTo>
                  <a:cubicBezTo>
                    <a:pt x="390" y="13"/>
                    <a:pt x="390" y="13"/>
                    <a:pt x="390" y="13"/>
                  </a:cubicBezTo>
                  <a:cubicBezTo>
                    <a:pt x="393" y="13"/>
                    <a:pt x="396" y="12"/>
                    <a:pt x="398" y="12"/>
                  </a:cubicBezTo>
                  <a:cubicBezTo>
                    <a:pt x="401" y="34"/>
                    <a:pt x="401" y="34"/>
                    <a:pt x="401" y="34"/>
                  </a:cubicBezTo>
                  <a:cubicBezTo>
                    <a:pt x="405" y="34"/>
                    <a:pt x="405" y="34"/>
                    <a:pt x="405" y="34"/>
                  </a:cubicBezTo>
                  <a:cubicBezTo>
                    <a:pt x="403" y="12"/>
                    <a:pt x="403" y="12"/>
                    <a:pt x="403" y="12"/>
                  </a:cubicBezTo>
                  <a:cubicBezTo>
                    <a:pt x="405" y="11"/>
                    <a:pt x="408" y="11"/>
                    <a:pt x="411" y="11"/>
                  </a:cubicBezTo>
                  <a:cubicBezTo>
                    <a:pt x="413" y="33"/>
                    <a:pt x="413" y="33"/>
                    <a:pt x="413" y="33"/>
                  </a:cubicBezTo>
                  <a:cubicBezTo>
                    <a:pt x="417" y="33"/>
                    <a:pt x="417" y="33"/>
                    <a:pt x="417" y="33"/>
                  </a:cubicBezTo>
                  <a:cubicBezTo>
                    <a:pt x="415" y="10"/>
                    <a:pt x="415" y="10"/>
                    <a:pt x="415" y="10"/>
                  </a:cubicBezTo>
                  <a:cubicBezTo>
                    <a:pt x="418" y="10"/>
                    <a:pt x="421" y="10"/>
                    <a:pt x="424" y="10"/>
                  </a:cubicBezTo>
                  <a:cubicBezTo>
                    <a:pt x="425" y="32"/>
                    <a:pt x="425" y="32"/>
                    <a:pt x="425" y="32"/>
                  </a:cubicBezTo>
                  <a:cubicBezTo>
                    <a:pt x="429" y="32"/>
                    <a:pt x="429" y="32"/>
                    <a:pt x="429" y="32"/>
                  </a:cubicBezTo>
                  <a:cubicBezTo>
                    <a:pt x="428" y="10"/>
                    <a:pt x="428" y="10"/>
                    <a:pt x="428" y="10"/>
                  </a:cubicBezTo>
                  <a:cubicBezTo>
                    <a:pt x="431" y="9"/>
                    <a:pt x="433" y="9"/>
                    <a:pt x="436" y="9"/>
                  </a:cubicBezTo>
                  <a:cubicBezTo>
                    <a:pt x="437" y="32"/>
                    <a:pt x="437" y="32"/>
                    <a:pt x="437" y="32"/>
                  </a:cubicBezTo>
                  <a:cubicBezTo>
                    <a:pt x="441" y="31"/>
                    <a:pt x="441" y="31"/>
                    <a:pt x="441" y="31"/>
                  </a:cubicBezTo>
                  <a:cubicBezTo>
                    <a:pt x="440" y="9"/>
                    <a:pt x="440" y="9"/>
                    <a:pt x="440" y="9"/>
                  </a:cubicBezTo>
                  <a:cubicBezTo>
                    <a:pt x="443" y="9"/>
                    <a:pt x="446" y="9"/>
                    <a:pt x="449" y="9"/>
                  </a:cubicBezTo>
                  <a:cubicBezTo>
                    <a:pt x="449" y="31"/>
                    <a:pt x="449" y="31"/>
                    <a:pt x="449" y="31"/>
                  </a:cubicBezTo>
                  <a:cubicBezTo>
                    <a:pt x="454" y="31"/>
                    <a:pt x="454" y="31"/>
                    <a:pt x="454" y="31"/>
                  </a:cubicBezTo>
                  <a:cubicBezTo>
                    <a:pt x="453" y="8"/>
                    <a:pt x="453" y="8"/>
                    <a:pt x="453" y="8"/>
                  </a:cubicBezTo>
                  <a:cubicBezTo>
                    <a:pt x="456" y="8"/>
                    <a:pt x="459" y="8"/>
                    <a:pt x="461" y="8"/>
                  </a:cubicBezTo>
                  <a:cubicBezTo>
                    <a:pt x="462" y="31"/>
                    <a:pt x="462" y="31"/>
                    <a:pt x="462" y="31"/>
                  </a:cubicBezTo>
                  <a:cubicBezTo>
                    <a:pt x="466" y="31"/>
                    <a:pt x="466" y="31"/>
                    <a:pt x="466" y="31"/>
                  </a:cubicBezTo>
                  <a:cubicBezTo>
                    <a:pt x="466" y="8"/>
                    <a:pt x="466" y="8"/>
                    <a:pt x="466" y="8"/>
                  </a:cubicBezTo>
                  <a:cubicBezTo>
                    <a:pt x="466" y="8"/>
                    <a:pt x="467" y="8"/>
                    <a:pt x="467" y="8"/>
                  </a:cubicBezTo>
                  <a:cubicBezTo>
                    <a:pt x="469" y="8"/>
                    <a:pt x="472" y="8"/>
                    <a:pt x="474" y="8"/>
                  </a:cubicBezTo>
                  <a:cubicBezTo>
                    <a:pt x="474" y="31"/>
                    <a:pt x="474" y="31"/>
                    <a:pt x="474" y="31"/>
                  </a:cubicBezTo>
                  <a:cubicBezTo>
                    <a:pt x="478" y="31"/>
                    <a:pt x="478" y="31"/>
                    <a:pt x="478" y="31"/>
                  </a:cubicBezTo>
                  <a:cubicBezTo>
                    <a:pt x="478" y="8"/>
                    <a:pt x="478" y="8"/>
                    <a:pt x="478" y="8"/>
                  </a:cubicBezTo>
                  <a:cubicBezTo>
                    <a:pt x="481" y="8"/>
                    <a:pt x="484" y="9"/>
                    <a:pt x="487" y="9"/>
                  </a:cubicBezTo>
                  <a:cubicBezTo>
                    <a:pt x="486" y="31"/>
                    <a:pt x="486" y="31"/>
                    <a:pt x="486" y="31"/>
                  </a:cubicBezTo>
                  <a:cubicBezTo>
                    <a:pt x="490" y="31"/>
                    <a:pt x="490" y="31"/>
                    <a:pt x="490" y="31"/>
                  </a:cubicBezTo>
                  <a:cubicBezTo>
                    <a:pt x="491" y="9"/>
                    <a:pt x="491" y="9"/>
                    <a:pt x="491" y="9"/>
                  </a:cubicBezTo>
                  <a:cubicBezTo>
                    <a:pt x="494" y="9"/>
                    <a:pt x="497" y="9"/>
                    <a:pt x="499" y="9"/>
                  </a:cubicBezTo>
                  <a:cubicBezTo>
                    <a:pt x="498" y="32"/>
                    <a:pt x="498" y="32"/>
                    <a:pt x="498" y="32"/>
                  </a:cubicBezTo>
                  <a:cubicBezTo>
                    <a:pt x="502" y="32"/>
                    <a:pt x="502" y="32"/>
                    <a:pt x="502" y="32"/>
                  </a:cubicBezTo>
                  <a:cubicBezTo>
                    <a:pt x="504" y="9"/>
                    <a:pt x="504" y="9"/>
                    <a:pt x="504" y="9"/>
                  </a:cubicBezTo>
                  <a:cubicBezTo>
                    <a:pt x="506" y="9"/>
                    <a:pt x="509" y="10"/>
                    <a:pt x="512" y="10"/>
                  </a:cubicBezTo>
                  <a:cubicBezTo>
                    <a:pt x="510" y="32"/>
                    <a:pt x="510" y="32"/>
                    <a:pt x="510" y="32"/>
                  </a:cubicBezTo>
                  <a:cubicBezTo>
                    <a:pt x="515" y="33"/>
                    <a:pt x="515" y="33"/>
                    <a:pt x="515" y="33"/>
                  </a:cubicBezTo>
                  <a:cubicBezTo>
                    <a:pt x="516" y="10"/>
                    <a:pt x="516" y="10"/>
                    <a:pt x="516" y="10"/>
                  </a:cubicBezTo>
                  <a:cubicBezTo>
                    <a:pt x="519" y="10"/>
                    <a:pt x="522" y="11"/>
                    <a:pt x="525" y="11"/>
                  </a:cubicBezTo>
                  <a:cubicBezTo>
                    <a:pt x="523" y="33"/>
                    <a:pt x="523" y="33"/>
                    <a:pt x="523" y="33"/>
                  </a:cubicBezTo>
                  <a:cubicBezTo>
                    <a:pt x="527" y="34"/>
                    <a:pt x="527" y="34"/>
                    <a:pt x="527" y="34"/>
                  </a:cubicBezTo>
                  <a:cubicBezTo>
                    <a:pt x="529" y="11"/>
                    <a:pt x="529" y="11"/>
                    <a:pt x="529" y="11"/>
                  </a:cubicBezTo>
                  <a:cubicBezTo>
                    <a:pt x="532" y="12"/>
                    <a:pt x="535" y="12"/>
                    <a:pt x="537" y="12"/>
                  </a:cubicBezTo>
                  <a:cubicBezTo>
                    <a:pt x="535" y="35"/>
                    <a:pt x="535" y="35"/>
                    <a:pt x="535" y="35"/>
                  </a:cubicBezTo>
                  <a:cubicBezTo>
                    <a:pt x="539" y="35"/>
                    <a:pt x="539" y="35"/>
                    <a:pt x="539" y="35"/>
                  </a:cubicBezTo>
                  <a:cubicBezTo>
                    <a:pt x="542" y="13"/>
                    <a:pt x="542" y="13"/>
                    <a:pt x="542" y="13"/>
                  </a:cubicBezTo>
                  <a:cubicBezTo>
                    <a:pt x="544" y="13"/>
                    <a:pt x="547" y="13"/>
                    <a:pt x="550" y="14"/>
                  </a:cubicBezTo>
                  <a:cubicBezTo>
                    <a:pt x="547" y="36"/>
                    <a:pt x="547" y="36"/>
                    <a:pt x="547" y="36"/>
                  </a:cubicBezTo>
                  <a:cubicBezTo>
                    <a:pt x="551" y="37"/>
                    <a:pt x="551" y="37"/>
                    <a:pt x="551" y="37"/>
                  </a:cubicBezTo>
                  <a:cubicBezTo>
                    <a:pt x="554" y="14"/>
                    <a:pt x="554" y="14"/>
                    <a:pt x="554" y="14"/>
                  </a:cubicBezTo>
                  <a:cubicBezTo>
                    <a:pt x="557" y="15"/>
                    <a:pt x="560" y="15"/>
                    <a:pt x="562" y="15"/>
                  </a:cubicBezTo>
                  <a:cubicBezTo>
                    <a:pt x="559" y="38"/>
                    <a:pt x="559" y="38"/>
                    <a:pt x="559" y="38"/>
                  </a:cubicBezTo>
                  <a:cubicBezTo>
                    <a:pt x="563" y="38"/>
                    <a:pt x="563" y="38"/>
                    <a:pt x="563" y="38"/>
                  </a:cubicBezTo>
                  <a:cubicBezTo>
                    <a:pt x="567" y="16"/>
                    <a:pt x="567" y="16"/>
                    <a:pt x="567" y="16"/>
                  </a:cubicBezTo>
                  <a:cubicBezTo>
                    <a:pt x="569" y="17"/>
                    <a:pt x="572" y="17"/>
                    <a:pt x="575" y="17"/>
                  </a:cubicBezTo>
                  <a:cubicBezTo>
                    <a:pt x="571" y="40"/>
                    <a:pt x="571" y="40"/>
                    <a:pt x="571" y="40"/>
                  </a:cubicBezTo>
                  <a:cubicBezTo>
                    <a:pt x="575" y="40"/>
                    <a:pt x="575" y="40"/>
                    <a:pt x="575" y="40"/>
                  </a:cubicBezTo>
                  <a:cubicBezTo>
                    <a:pt x="579" y="18"/>
                    <a:pt x="579" y="18"/>
                    <a:pt x="579" y="18"/>
                  </a:cubicBezTo>
                  <a:cubicBezTo>
                    <a:pt x="582" y="19"/>
                    <a:pt x="585" y="19"/>
                    <a:pt x="587" y="20"/>
                  </a:cubicBezTo>
                  <a:cubicBezTo>
                    <a:pt x="583" y="42"/>
                    <a:pt x="583" y="42"/>
                    <a:pt x="583" y="42"/>
                  </a:cubicBezTo>
                  <a:cubicBezTo>
                    <a:pt x="587" y="43"/>
                    <a:pt x="587" y="43"/>
                    <a:pt x="587" y="43"/>
                  </a:cubicBezTo>
                  <a:cubicBezTo>
                    <a:pt x="592" y="21"/>
                    <a:pt x="592" y="21"/>
                    <a:pt x="592" y="21"/>
                  </a:cubicBezTo>
                  <a:cubicBezTo>
                    <a:pt x="594" y="21"/>
                    <a:pt x="597" y="22"/>
                    <a:pt x="600" y="22"/>
                  </a:cubicBezTo>
                  <a:cubicBezTo>
                    <a:pt x="595" y="44"/>
                    <a:pt x="595" y="44"/>
                    <a:pt x="595" y="44"/>
                  </a:cubicBezTo>
                  <a:cubicBezTo>
                    <a:pt x="599" y="45"/>
                    <a:pt x="599" y="45"/>
                    <a:pt x="599" y="45"/>
                  </a:cubicBezTo>
                  <a:cubicBezTo>
                    <a:pt x="604" y="23"/>
                    <a:pt x="604" y="23"/>
                    <a:pt x="604" y="23"/>
                  </a:cubicBezTo>
                  <a:cubicBezTo>
                    <a:pt x="607" y="24"/>
                    <a:pt x="609" y="24"/>
                    <a:pt x="612" y="25"/>
                  </a:cubicBezTo>
                  <a:cubicBezTo>
                    <a:pt x="607" y="47"/>
                    <a:pt x="607" y="47"/>
                    <a:pt x="607" y="47"/>
                  </a:cubicBezTo>
                  <a:cubicBezTo>
                    <a:pt x="611" y="48"/>
                    <a:pt x="611" y="48"/>
                    <a:pt x="611" y="48"/>
                  </a:cubicBezTo>
                  <a:cubicBezTo>
                    <a:pt x="616" y="26"/>
                    <a:pt x="616" y="26"/>
                    <a:pt x="616" y="26"/>
                  </a:cubicBezTo>
                  <a:cubicBezTo>
                    <a:pt x="619" y="27"/>
                    <a:pt x="622" y="27"/>
                    <a:pt x="625" y="28"/>
                  </a:cubicBezTo>
                  <a:cubicBezTo>
                    <a:pt x="619" y="50"/>
                    <a:pt x="619" y="50"/>
                    <a:pt x="619" y="50"/>
                  </a:cubicBezTo>
                  <a:cubicBezTo>
                    <a:pt x="623" y="51"/>
                    <a:pt x="623" y="51"/>
                    <a:pt x="623" y="51"/>
                  </a:cubicBezTo>
                  <a:cubicBezTo>
                    <a:pt x="629" y="29"/>
                    <a:pt x="629" y="29"/>
                    <a:pt x="629" y="29"/>
                  </a:cubicBezTo>
                  <a:cubicBezTo>
                    <a:pt x="631" y="30"/>
                    <a:pt x="634" y="31"/>
                    <a:pt x="637" y="31"/>
                  </a:cubicBezTo>
                  <a:cubicBezTo>
                    <a:pt x="631" y="53"/>
                    <a:pt x="631" y="53"/>
                    <a:pt x="631" y="53"/>
                  </a:cubicBezTo>
                  <a:cubicBezTo>
                    <a:pt x="635" y="54"/>
                    <a:pt x="635" y="54"/>
                    <a:pt x="635" y="54"/>
                  </a:cubicBezTo>
                  <a:cubicBezTo>
                    <a:pt x="641" y="33"/>
                    <a:pt x="641" y="33"/>
                    <a:pt x="641" y="33"/>
                  </a:cubicBezTo>
                  <a:cubicBezTo>
                    <a:pt x="644" y="33"/>
                    <a:pt x="646" y="34"/>
                    <a:pt x="649" y="35"/>
                  </a:cubicBezTo>
                  <a:cubicBezTo>
                    <a:pt x="642" y="57"/>
                    <a:pt x="642" y="57"/>
                    <a:pt x="642" y="57"/>
                  </a:cubicBezTo>
                  <a:cubicBezTo>
                    <a:pt x="646" y="58"/>
                    <a:pt x="646" y="58"/>
                    <a:pt x="646" y="58"/>
                  </a:cubicBezTo>
                  <a:cubicBezTo>
                    <a:pt x="653" y="36"/>
                    <a:pt x="653" y="36"/>
                    <a:pt x="653" y="36"/>
                  </a:cubicBezTo>
                  <a:cubicBezTo>
                    <a:pt x="656" y="37"/>
                    <a:pt x="659" y="38"/>
                    <a:pt x="661" y="39"/>
                  </a:cubicBezTo>
                  <a:cubicBezTo>
                    <a:pt x="654" y="60"/>
                    <a:pt x="654" y="60"/>
                    <a:pt x="654" y="60"/>
                  </a:cubicBezTo>
                  <a:cubicBezTo>
                    <a:pt x="658" y="62"/>
                    <a:pt x="658" y="62"/>
                    <a:pt x="658" y="62"/>
                  </a:cubicBezTo>
                  <a:cubicBezTo>
                    <a:pt x="665" y="40"/>
                    <a:pt x="665" y="40"/>
                    <a:pt x="665" y="40"/>
                  </a:cubicBezTo>
                  <a:cubicBezTo>
                    <a:pt x="668" y="41"/>
                    <a:pt x="671" y="42"/>
                    <a:pt x="673" y="43"/>
                  </a:cubicBezTo>
                  <a:cubicBezTo>
                    <a:pt x="666" y="64"/>
                    <a:pt x="666" y="64"/>
                    <a:pt x="666" y="64"/>
                  </a:cubicBezTo>
                  <a:cubicBezTo>
                    <a:pt x="670" y="66"/>
                    <a:pt x="670" y="66"/>
                    <a:pt x="670" y="66"/>
                  </a:cubicBezTo>
                  <a:cubicBezTo>
                    <a:pt x="677" y="44"/>
                    <a:pt x="677" y="44"/>
                    <a:pt x="677" y="44"/>
                  </a:cubicBezTo>
                  <a:cubicBezTo>
                    <a:pt x="680" y="45"/>
                    <a:pt x="683" y="46"/>
                    <a:pt x="685" y="47"/>
                  </a:cubicBezTo>
                  <a:cubicBezTo>
                    <a:pt x="677" y="69"/>
                    <a:pt x="677" y="69"/>
                    <a:pt x="677" y="69"/>
                  </a:cubicBezTo>
                  <a:cubicBezTo>
                    <a:pt x="681" y="70"/>
                    <a:pt x="681" y="70"/>
                    <a:pt x="681" y="70"/>
                  </a:cubicBezTo>
                  <a:cubicBezTo>
                    <a:pt x="689" y="49"/>
                    <a:pt x="689" y="49"/>
                    <a:pt x="689" y="49"/>
                  </a:cubicBezTo>
                  <a:cubicBezTo>
                    <a:pt x="692" y="50"/>
                    <a:pt x="695" y="51"/>
                    <a:pt x="697" y="52"/>
                  </a:cubicBezTo>
                  <a:cubicBezTo>
                    <a:pt x="689" y="73"/>
                    <a:pt x="689" y="73"/>
                    <a:pt x="689" y="73"/>
                  </a:cubicBezTo>
                  <a:cubicBezTo>
                    <a:pt x="692" y="74"/>
                    <a:pt x="692" y="74"/>
                    <a:pt x="692" y="74"/>
                  </a:cubicBezTo>
                  <a:cubicBezTo>
                    <a:pt x="701" y="53"/>
                    <a:pt x="701" y="53"/>
                    <a:pt x="701" y="53"/>
                  </a:cubicBezTo>
                  <a:cubicBezTo>
                    <a:pt x="704" y="54"/>
                    <a:pt x="706" y="55"/>
                    <a:pt x="709" y="56"/>
                  </a:cubicBezTo>
                  <a:cubicBezTo>
                    <a:pt x="700" y="78"/>
                    <a:pt x="700" y="78"/>
                    <a:pt x="700" y="78"/>
                  </a:cubicBezTo>
                  <a:cubicBezTo>
                    <a:pt x="704" y="79"/>
                    <a:pt x="704" y="79"/>
                    <a:pt x="704" y="79"/>
                  </a:cubicBezTo>
                  <a:cubicBezTo>
                    <a:pt x="713" y="58"/>
                    <a:pt x="713" y="58"/>
                    <a:pt x="713" y="58"/>
                  </a:cubicBezTo>
                  <a:cubicBezTo>
                    <a:pt x="715" y="59"/>
                    <a:pt x="718" y="60"/>
                    <a:pt x="721" y="61"/>
                  </a:cubicBezTo>
                  <a:cubicBezTo>
                    <a:pt x="711" y="82"/>
                    <a:pt x="711" y="82"/>
                    <a:pt x="711" y="82"/>
                  </a:cubicBezTo>
                  <a:cubicBezTo>
                    <a:pt x="715" y="84"/>
                    <a:pt x="715" y="84"/>
                    <a:pt x="715" y="84"/>
                  </a:cubicBezTo>
                  <a:cubicBezTo>
                    <a:pt x="725" y="63"/>
                    <a:pt x="725" y="63"/>
                    <a:pt x="725" y="63"/>
                  </a:cubicBezTo>
                  <a:cubicBezTo>
                    <a:pt x="727" y="64"/>
                    <a:pt x="730" y="65"/>
                    <a:pt x="732" y="67"/>
                  </a:cubicBezTo>
                  <a:cubicBezTo>
                    <a:pt x="722" y="88"/>
                    <a:pt x="722" y="88"/>
                    <a:pt x="722" y="88"/>
                  </a:cubicBezTo>
                  <a:cubicBezTo>
                    <a:pt x="726" y="89"/>
                    <a:pt x="726" y="89"/>
                    <a:pt x="726" y="89"/>
                  </a:cubicBezTo>
                  <a:cubicBezTo>
                    <a:pt x="736" y="68"/>
                    <a:pt x="736" y="68"/>
                    <a:pt x="736" y="68"/>
                  </a:cubicBezTo>
                  <a:cubicBezTo>
                    <a:pt x="739" y="70"/>
                    <a:pt x="741" y="71"/>
                    <a:pt x="744" y="72"/>
                  </a:cubicBezTo>
                  <a:cubicBezTo>
                    <a:pt x="733" y="93"/>
                    <a:pt x="733" y="93"/>
                    <a:pt x="733" y="93"/>
                  </a:cubicBezTo>
                  <a:cubicBezTo>
                    <a:pt x="737" y="95"/>
                    <a:pt x="737" y="95"/>
                    <a:pt x="737" y="95"/>
                  </a:cubicBezTo>
                  <a:cubicBezTo>
                    <a:pt x="748" y="74"/>
                    <a:pt x="748" y="74"/>
                    <a:pt x="748" y="74"/>
                  </a:cubicBezTo>
                  <a:cubicBezTo>
                    <a:pt x="750" y="75"/>
                    <a:pt x="753" y="77"/>
                    <a:pt x="755" y="78"/>
                  </a:cubicBezTo>
                  <a:cubicBezTo>
                    <a:pt x="744" y="98"/>
                    <a:pt x="744" y="98"/>
                    <a:pt x="744" y="98"/>
                  </a:cubicBezTo>
                  <a:cubicBezTo>
                    <a:pt x="748" y="100"/>
                    <a:pt x="748" y="100"/>
                    <a:pt x="748" y="100"/>
                  </a:cubicBezTo>
                  <a:cubicBezTo>
                    <a:pt x="759" y="80"/>
                    <a:pt x="759" y="80"/>
                    <a:pt x="759" y="80"/>
                  </a:cubicBezTo>
                  <a:cubicBezTo>
                    <a:pt x="761" y="81"/>
                    <a:pt x="764" y="82"/>
                    <a:pt x="766" y="84"/>
                  </a:cubicBezTo>
                  <a:cubicBezTo>
                    <a:pt x="755" y="104"/>
                    <a:pt x="755" y="104"/>
                    <a:pt x="755" y="104"/>
                  </a:cubicBezTo>
                  <a:cubicBezTo>
                    <a:pt x="759" y="106"/>
                    <a:pt x="759" y="106"/>
                    <a:pt x="759" y="106"/>
                  </a:cubicBezTo>
                  <a:cubicBezTo>
                    <a:pt x="770" y="86"/>
                    <a:pt x="770" y="86"/>
                    <a:pt x="770" y="86"/>
                  </a:cubicBezTo>
                  <a:cubicBezTo>
                    <a:pt x="772" y="87"/>
                    <a:pt x="775" y="89"/>
                    <a:pt x="777" y="90"/>
                  </a:cubicBezTo>
                  <a:cubicBezTo>
                    <a:pt x="766" y="110"/>
                    <a:pt x="766" y="110"/>
                    <a:pt x="766" y="110"/>
                  </a:cubicBezTo>
                  <a:cubicBezTo>
                    <a:pt x="769" y="112"/>
                    <a:pt x="769" y="112"/>
                    <a:pt x="769" y="112"/>
                  </a:cubicBezTo>
                  <a:cubicBezTo>
                    <a:pt x="781" y="92"/>
                    <a:pt x="781" y="92"/>
                    <a:pt x="781" y="92"/>
                  </a:cubicBezTo>
                  <a:cubicBezTo>
                    <a:pt x="784" y="93"/>
                    <a:pt x="786" y="95"/>
                    <a:pt x="788" y="96"/>
                  </a:cubicBezTo>
                  <a:cubicBezTo>
                    <a:pt x="776" y="116"/>
                    <a:pt x="776" y="116"/>
                    <a:pt x="776" y="116"/>
                  </a:cubicBezTo>
                  <a:cubicBezTo>
                    <a:pt x="780" y="119"/>
                    <a:pt x="780" y="119"/>
                    <a:pt x="780" y="119"/>
                  </a:cubicBezTo>
                  <a:cubicBezTo>
                    <a:pt x="792" y="99"/>
                    <a:pt x="792" y="99"/>
                    <a:pt x="792" y="99"/>
                  </a:cubicBezTo>
                  <a:cubicBezTo>
                    <a:pt x="794" y="100"/>
                    <a:pt x="797" y="102"/>
                    <a:pt x="799" y="103"/>
                  </a:cubicBezTo>
                  <a:cubicBezTo>
                    <a:pt x="787" y="123"/>
                    <a:pt x="787" y="123"/>
                    <a:pt x="787" y="123"/>
                  </a:cubicBezTo>
                  <a:cubicBezTo>
                    <a:pt x="790" y="125"/>
                    <a:pt x="790" y="125"/>
                    <a:pt x="790" y="125"/>
                  </a:cubicBezTo>
                  <a:cubicBezTo>
                    <a:pt x="803" y="105"/>
                    <a:pt x="803" y="105"/>
                    <a:pt x="803" y="105"/>
                  </a:cubicBezTo>
                  <a:cubicBezTo>
                    <a:pt x="805" y="107"/>
                    <a:pt x="808" y="108"/>
                    <a:pt x="810" y="110"/>
                  </a:cubicBezTo>
                  <a:cubicBezTo>
                    <a:pt x="797" y="129"/>
                    <a:pt x="797" y="129"/>
                    <a:pt x="797" y="129"/>
                  </a:cubicBezTo>
                  <a:cubicBezTo>
                    <a:pt x="800" y="132"/>
                    <a:pt x="800" y="132"/>
                    <a:pt x="800" y="132"/>
                  </a:cubicBezTo>
                  <a:cubicBezTo>
                    <a:pt x="813" y="112"/>
                    <a:pt x="813" y="112"/>
                    <a:pt x="813" y="112"/>
                  </a:cubicBezTo>
                  <a:cubicBezTo>
                    <a:pt x="816" y="114"/>
                    <a:pt x="818" y="115"/>
                    <a:pt x="820" y="117"/>
                  </a:cubicBezTo>
                  <a:cubicBezTo>
                    <a:pt x="807" y="136"/>
                    <a:pt x="807" y="136"/>
                    <a:pt x="807" y="136"/>
                  </a:cubicBezTo>
                  <a:cubicBezTo>
                    <a:pt x="810" y="139"/>
                    <a:pt x="810" y="139"/>
                    <a:pt x="810" y="139"/>
                  </a:cubicBezTo>
                  <a:cubicBezTo>
                    <a:pt x="824" y="119"/>
                    <a:pt x="824" y="119"/>
                    <a:pt x="824" y="119"/>
                  </a:cubicBezTo>
                  <a:cubicBezTo>
                    <a:pt x="826" y="121"/>
                    <a:pt x="829" y="123"/>
                    <a:pt x="831" y="124"/>
                  </a:cubicBezTo>
                  <a:cubicBezTo>
                    <a:pt x="817" y="143"/>
                    <a:pt x="817" y="143"/>
                    <a:pt x="817" y="143"/>
                  </a:cubicBezTo>
                  <a:cubicBezTo>
                    <a:pt x="820" y="146"/>
                    <a:pt x="820" y="146"/>
                    <a:pt x="820" y="146"/>
                  </a:cubicBezTo>
                  <a:cubicBezTo>
                    <a:pt x="834" y="127"/>
                    <a:pt x="834" y="127"/>
                    <a:pt x="834" y="127"/>
                  </a:cubicBezTo>
                  <a:cubicBezTo>
                    <a:pt x="837" y="128"/>
                    <a:pt x="839" y="130"/>
                    <a:pt x="841" y="132"/>
                  </a:cubicBezTo>
                  <a:cubicBezTo>
                    <a:pt x="827" y="151"/>
                    <a:pt x="827" y="151"/>
                    <a:pt x="827" y="151"/>
                  </a:cubicBezTo>
                  <a:cubicBezTo>
                    <a:pt x="830" y="153"/>
                    <a:pt x="830" y="153"/>
                    <a:pt x="830" y="153"/>
                  </a:cubicBezTo>
                  <a:cubicBezTo>
                    <a:pt x="844" y="134"/>
                    <a:pt x="844" y="134"/>
                    <a:pt x="844" y="134"/>
                  </a:cubicBezTo>
                  <a:cubicBezTo>
                    <a:pt x="847" y="136"/>
                    <a:pt x="849" y="138"/>
                    <a:pt x="851" y="139"/>
                  </a:cubicBezTo>
                  <a:cubicBezTo>
                    <a:pt x="837" y="158"/>
                    <a:pt x="837" y="158"/>
                    <a:pt x="837" y="158"/>
                  </a:cubicBezTo>
                  <a:cubicBezTo>
                    <a:pt x="840" y="160"/>
                    <a:pt x="840" y="160"/>
                    <a:pt x="840" y="160"/>
                  </a:cubicBezTo>
                  <a:cubicBezTo>
                    <a:pt x="855" y="142"/>
                    <a:pt x="855" y="142"/>
                    <a:pt x="855" y="142"/>
                  </a:cubicBezTo>
                  <a:cubicBezTo>
                    <a:pt x="857" y="144"/>
                    <a:pt x="859" y="146"/>
                    <a:pt x="861" y="147"/>
                  </a:cubicBezTo>
                  <a:cubicBezTo>
                    <a:pt x="846" y="166"/>
                    <a:pt x="846" y="166"/>
                    <a:pt x="846" y="166"/>
                  </a:cubicBezTo>
                  <a:cubicBezTo>
                    <a:pt x="849" y="168"/>
                    <a:pt x="849" y="168"/>
                    <a:pt x="849" y="168"/>
                  </a:cubicBezTo>
                  <a:cubicBezTo>
                    <a:pt x="864" y="150"/>
                    <a:pt x="864" y="150"/>
                    <a:pt x="864" y="150"/>
                  </a:cubicBezTo>
                  <a:cubicBezTo>
                    <a:pt x="867" y="152"/>
                    <a:pt x="869" y="154"/>
                    <a:pt x="871" y="155"/>
                  </a:cubicBezTo>
                  <a:cubicBezTo>
                    <a:pt x="856" y="173"/>
                    <a:pt x="856" y="173"/>
                    <a:pt x="856" y="173"/>
                  </a:cubicBezTo>
                  <a:cubicBezTo>
                    <a:pt x="859" y="176"/>
                    <a:pt x="859" y="176"/>
                    <a:pt x="859" y="176"/>
                  </a:cubicBezTo>
                  <a:cubicBezTo>
                    <a:pt x="874" y="158"/>
                    <a:pt x="874" y="158"/>
                    <a:pt x="874" y="158"/>
                  </a:cubicBezTo>
                  <a:cubicBezTo>
                    <a:pt x="876" y="160"/>
                    <a:pt x="878" y="162"/>
                    <a:pt x="880" y="164"/>
                  </a:cubicBezTo>
                  <a:cubicBezTo>
                    <a:pt x="865" y="181"/>
                    <a:pt x="865" y="181"/>
                    <a:pt x="865" y="181"/>
                  </a:cubicBezTo>
                  <a:cubicBezTo>
                    <a:pt x="868" y="184"/>
                    <a:pt x="868" y="184"/>
                    <a:pt x="868" y="184"/>
                  </a:cubicBezTo>
                  <a:cubicBezTo>
                    <a:pt x="884" y="167"/>
                    <a:pt x="884" y="167"/>
                    <a:pt x="884" y="167"/>
                  </a:cubicBezTo>
                  <a:cubicBezTo>
                    <a:pt x="886" y="168"/>
                    <a:pt x="888" y="170"/>
                    <a:pt x="890" y="172"/>
                  </a:cubicBezTo>
                  <a:cubicBezTo>
                    <a:pt x="874" y="190"/>
                    <a:pt x="874" y="190"/>
                    <a:pt x="874" y="190"/>
                  </a:cubicBezTo>
                  <a:cubicBezTo>
                    <a:pt x="877" y="192"/>
                    <a:pt x="877" y="192"/>
                    <a:pt x="877" y="192"/>
                  </a:cubicBezTo>
                  <a:cubicBezTo>
                    <a:pt x="893" y="175"/>
                    <a:pt x="893" y="175"/>
                    <a:pt x="893" y="175"/>
                  </a:cubicBezTo>
                  <a:cubicBezTo>
                    <a:pt x="895" y="177"/>
                    <a:pt x="897" y="179"/>
                    <a:pt x="899" y="181"/>
                  </a:cubicBezTo>
                  <a:cubicBezTo>
                    <a:pt x="883" y="198"/>
                    <a:pt x="883" y="198"/>
                    <a:pt x="883" y="198"/>
                  </a:cubicBezTo>
                  <a:cubicBezTo>
                    <a:pt x="886" y="201"/>
                    <a:pt x="886" y="201"/>
                    <a:pt x="886" y="201"/>
                  </a:cubicBezTo>
                  <a:cubicBezTo>
                    <a:pt x="902" y="184"/>
                    <a:pt x="902" y="184"/>
                    <a:pt x="902" y="184"/>
                  </a:cubicBezTo>
                  <a:cubicBezTo>
                    <a:pt x="904" y="186"/>
                    <a:pt x="906" y="188"/>
                    <a:pt x="908" y="190"/>
                  </a:cubicBezTo>
                  <a:cubicBezTo>
                    <a:pt x="892" y="206"/>
                    <a:pt x="892" y="206"/>
                    <a:pt x="892" y="206"/>
                  </a:cubicBezTo>
                  <a:cubicBezTo>
                    <a:pt x="894" y="209"/>
                    <a:pt x="894" y="209"/>
                    <a:pt x="894" y="209"/>
                  </a:cubicBezTo>
                  <a:cubicBezTo>
                    <a:pt x="911" y="193"/>
                    <a:pt x="911" y="193"/>
                    <a:pt x="911" y="193"/>
                  </a:cubicBezTo>
                  <a:cubicBezTo>
                    <a:pt x="913" y="195"/>
                    <a:pt x="915" y="197"/>
                    <a:pt x="917" y="199"/>
                  </a:cubicBezTo>
                  <a:cubicBezTo>
                    <a:pt x="900" y="215"/>
                    <a:pt x="900" y="215"/>
                    <a:pt x="900" y="215"/>
                  </a:cubicBezTo>
                  <a:cubicBezTo>
                    <a:pt x="903" y="218"/>
                    <a:pt x="903" y="218"/>
                    <a:pt x="903" y="218"/>
                  </a:cubicBezTo>
                  <a:cubicBezTo>
                    <a:pt x="920" y="202"/>
                    <a:pt x="920" y="202"/>
                    <a:pt x="920" y="202"/>
                  </a:cubicBezTo>
                  <a:cubicBezTo>
                    <a:pt x="922" y="204"/>
                    <a:pt x="924" y="206"/>
                    <a:pt x="926" y="208"/>
                  </a:cubicBezTo>
                  <a:cubicBezTo>
                    <a:pt x="908" y="224"/>
                    <a:pt x="908" y="224"/>
                    <a:pt x="908" y="224"/>
                  </a:cubicBezTo>
                  <a:cubicBezTo>
                    <a:pt x="911" y="227"/>
                    <a:pt x="911" y="227"/>
                    <a:pt x="911" y="227"/>
                  </a:cubicBezTo>
                  <a:cubicBezTo>
                    <a:pt x="929" y="211"/>
                    <a:pt x="929" y="211"/>
                    <a:pt x="929" y="211"/>
                  </a:cubicBezTo>
                  <a:cubicBezTo>
                    <a:pt x="931" y="213"/>
                    <a:pt x="932" y="215"/>
                    <a:pt x="934" y="218"/>
                  </a:cubicBezTo>
                  <a:cubicBezTo>
                    <a:pt x="917" y="233"/>
                    <a:pt x="917" y="233"/>
                    <a:pt x="917" y="233"/>
                  </a:cubicBezTo>
                  <a:cubicBezTo>
                    <a:pt x="919" y="236"/>
                    <a:pt x="919" y="236"/>
                    <a:pt x="919" y="236"/>
                  </a:cubicBezTo>
                  <a:cubicBezTo>
                    <a:pt x="937" y="221"/>
                    <a:pt x="937" y="221"/>
                    <a:pt x="937" y="221"/>
                  </a:cubicBezTo>
                  <a:cubicBezTo>
                    <a:pt x="939" y="223"/>
                    <a:pt x="941" y="225"/>
                    <a:pt x="943" y="227"/>
                  </a:cubicBezTo>
                  <a:cubicBezTo>
                    <a:pt x="925" y="242"/>
                    <a:pt x="925" y="242"/>
                    <a:pt x="925" y="242"/>
                  </a:cubicBezTo>
                  <a:cubicBezTo>
                    <a:pt x="927" y="245"/>
                    <a:pt x="927" y="245"/>
                    <a:pt x="927" y="245"/>
                  </a:cubicBezTo>
                  <a:cubicBezTo>
                    <a:pt x="945" y="230"/>
                    <a:pt x="945" y="230"/>
                    <a:pt x="945" y="230"/>
                  </a:cubicBezTo>
                  <a:cubicBezTo>
                    <a:pt x="947" y="233"/>
                    <a:pt x="949" y="235"/>
                    <a:pt x="951" y="237"/>
                  </a:cubicBezTo>
                  <a:cubicBezTo>
                    <a:pt x="933" y="252"/>
                    <a:pt x="933" y="252"/>
                    <a:pt x="933" y="252"/>
                  </a:cubicBezTo>
                  <a:cubicBezTo>
                    <a:pt x="935" y="255"/>
                    <a:pt x="935" y="255"/>
                    <a:pt x="935" y="255"/>
                  </a:cubicBezTo>
                  <a:cubicBezTo>
                    <a:pt x="953" y="240"/>
                    <a:pt x="953" y="240"/>
                    <a:pt x="953" y="240"/>
                  </a:cubicBezTo>
                  <a:cubicBezTo>
                    <a:pt x="955" y="242"/>
                    <a:pt x="957" y="245"/>
                    <a:pt x="959" y="247"/>
                  </a:cubicBezTo>
                  <a:cubicBezTo>
                    <a:pt x="940" y="261"/>
                    <a:pt x="940" y="261"/>
                    <a:pt x="940" y="261"/>
                  </a:cubicBezTo>
                  <a:cubicBezTo>
                    <a:pt x="943" y="265"/>
                    <a:pt x="943" y="265"/>
                    <a:pt x="943" y="265"/>
                  </a:cubicBezTo>
                  <a:cubicBezTo>
                    <a:pt x="961" y="250"/>
                    <a:pt x="961" y="250"/>
                    <a:pt x="961" y="250"/>
                  </a:cubicBezTo>
                  <a:cubicBezTo>
                    <a:pt x="963" y="252"/>
                    <a:pt x="965" y="255"/>
                    <a:pt x="966" y="257"/>
                  </a:cubicBezTo>
                  <a:cubicBezTo>
                    <a:pt x="948" y="271"/>
                    <a:pt x="948" y="271"/>
                    <a:pt x="948" y="271"/>
                  </a:cubicBezTo>
                  <a:cubicBezTo>
                    <a:pt x="950" y="274"/>
                    <a:pt x="950" y="274"/>
                    <a:pt x="950" y="274"/>
                  </a:cubicBezTo>
                  <a:cubicBezTo>
                    <a:pt x="969" y="260"/>
                    <a:pt x="969" y="260"/>
                    <a:pt x="969" y="260"/>
                  </a:cubicBezTo>
                  <a:cubicBezTo>
                    <a:pt x="970" y="263"/>
                    <a:pt x="972" y="265"/>
                    <a:pt x="974" y="267"/>
                  </a:cubicBezTo>
                  <a:cubicBezTo>
                    <a:pt x="955" y="281"/>
                    <a:pt x="955" y="281"/>
                    <a:pt x="955" y="281"/>
                  </a:cubicBezTo>
                  <a:cubicBezTo>
                    <a:pt x="957" y="284"/>
                    <a:pt x="957" y="284"/>
                    <a:pt x="957" y="284"/>
                  </a:cubicBezTo>
                  <a:cubicBezTo>
                    <a:pt x="976" y="271"/>
                    <a:pt x="976" y="271"/>
                    <a:pt x="976" y="271"/>
                  </a:cubicBezTo>
                  <a:cubicBezTo>
                    <a:pt x="978" y="273"/>
                    <a:pt x="979" y="275"/>
                    <a:pt x="981" y="278"/>
                  </a:cubicBezTo>
                  <a:cubicBezTo>
                    <a:pt x="962" y="291"/>
                    <a:pt x="962" y="291"/>
                    <a:pt x="962" y="291"/>
                  </a:cubicBezTo>
                  <a:cubicBezTo>
                    <a:pt x="964" y="294"/>
                    <a:pt x="964" y="294"/>
                    <a:pt x="964" y="294"/>
                  </a:cubicBezTo>
                  <a:cubicBezTo>
                    <a:pt x="983" y="281"/>
                    <a:pt x="983" y="281"/>
                    <a:pt x="983" y="281"/>
                  </a:cubicBezTo>
                  <a:cubicBezTo>
                    <a:pt x="985" y="283"/>
                    <a:pt x="987" y="286"/>
                    <a:pt x="988" y="288"/>
                  </a:cubicBezTo>
                  <a:cubicBezTo>
                    <a:pt x="969" y="301"/>
                    <a:pt x="969" y="301"/>
                    <a:pt x="969" y="301"/>
                  </a:cubicBezTo>
                  <a:cubicBezTo>
                    <a:pt x="971" y="304"/>
                    <a:pt x="971" y="304"/>
                    <a:pt x="971" y="304"/>
                  </a:cubicBezTo>
                  <a:cubicBezTo>
                    <a:pt x="990" y="292"/>
                    <a:pt x="990" y="292"/>
                    <a:pt x="990" y="292"/>
                  </a:cubicBezTo>
                  <a:cubicBezTo>
                    <a:pt x="992" y="294"/>
                    <a:pt x="993" y="296"/>
                    <a:pt x="995" y="299"/>
                  </a:cubicBezTo>
                  <a:cubicBezTo>
                    <a:pt x="975" y="311"/>
                    <a:pt x="975" y="311"/>
                    <a:pt x="975" y="311"/>
                  </a:cubicBezTo>
                  <a:cubicBezTo>
                    <a:pt x="977" y="315"/>
                    <a:pt x="977" y="315"/>
                    <a:pt x="977" y="315"/>
                  </a:cubicBezTo>
                  <a:cubicBezTo>
                    <a:pt x="997" y="302"/>
                    <a:pt x="997" y="302"/>
                    <a:pt x="997" y="302"/>
                  </a:cubicBezTo>
                  <a:cubicBezTo>
                    <a:pt x="999" y="305"/>
                    <a:pt x="1000" y="307"/>
                    <a:pt x="1001" y="310"/>
                  </a:cubicBezTo>
                  <a:cubicBezTo>
                    <a:pt x="982" y="322"/>
                    <a:pt x="982" y="322"/>
                    <a:pt x="982" y="322"/>
                  </a:cubicBezTo>
                  <a:cubicBezTo>
                    <a:pt x="984" y="325"/>
                    <a:pt x="984" y="325"/>
                    <a:pt x="984" y="325"/>
                  </a:cubicBezTo>
                  <a:cubicBezTo>
                    <a:pt x="1004" y="313"/>
                    <a:pt x="1004" y="313"/>
                    <a:pt x="1004" y="313"/>
                  </a:cubicBezTo>
                  <a:cubicBezTo>
                    <a:pt x="1005" y="316"/>
                    <a:pt x="1006" y="318"/>
                    <a:pt x="1008" y="320"/>
                  </a:cubicBezTo>
                  <a:cubicBezTo>
                    <a:pt x="988" y="332"/>
                    <a:pt x="988" y="332"/>
                    <a:pt x="988" y="332"/>
                  </a:cubicBezTo>
                  <a:cubicBezTo>
                    <a:pt x="990" y="336"/>
                    <a:pt x="990" y="336"/>
                    <a:pt x="990" y="336"/>
                  </a:cubicBezTo>
                  <a:cubicBezTo>
                    <a:pt x="1010" y="324"/>
                    <a:pt x="1010" y="324"/>
                    <a:pt x="1010" y="324"/>
                  </a:cubicBezTo>
                  <a:cubicBezTo>
                    <a:pt x="1011" y="327"/>
                    <a:pt x="1013" y="329"/>
                    <a:pt x="1014" y="332"/>
                  </a:cubicBezTo>
                  <a:cubicBezTo>
                    <a:pt x="994" y="343"/>
                    <a:pt x="994" y="343"/>
                    <a:pt x="994" y="343"/>
                  </a:cubicBezTo>
                  <a:cubicBezTo>
                    <a:pt x="996" y="346"/>
                    <a:pt x="996" y="346"/>
                    <a:pt x="996" y="346"/>
                  </a:cubicBezTo>
                  <a:cubicBezTo>
                    <a:pt x="1016" y="335"/>
                    <a:pt x="1016" y="335"/>
                    <a:pt x="1016" y="335"/>
                  </a:cubicBezTo>
                  <a:cubicBezTo>
                    <a:pt x="1017" y="338"/>
                    <a:pt x="1019" y="340"/>
                    <a:pt x="1020" y="343"/>
                  </a:cubicBezTo>
                  <a:cubicBezTo>
                    <a:pt x="1000" y="353"/>
                    <a:pt x="1000" y="353"/>
                    <a:pt x="1000" y="353"/>
                  </a:cubicBezTo>
                  <a:cubicBezTo>
                    <a:pt x="1000" y="355"/>
                    <a:pt x="1001" y="356"/>
                    <a:pt x="1001" y="357"/>
                  </a:cubicBezTo>
                  <a:cubicBezTo>
                    <a:pt x="1022" y="346"/>
                    <a:pt x="1022" y="346"/>
                    <a:pt x="1022" y="346"/>
                  </a:cubicBezTo>
                  <a:cubicBezTo>
                    <a:pt x="1023" y="349"/>
                    <a:pt x="1024" y="351"/>
                    <a:pt x="1026" y="354"/>
                  </a:cubicBezTo>
                  <a:cubicBezTo>
                    <a:pt x="1005" y="364"/>
                    <a:pt x="1005" y="364"/>
                    <a:pt x="1005" y="364"/>
                  </a:cubicBezTo>
                  <a:cubicBezTo>
                    <a:pt x="1007" y="368"/>
                    <a:pt x="1007" y="368"/>
                    <a:pt x="1007" y="368"/>
                  </a:cubicBezTo>
                  <a:cubicBezTo>
                    <a:pt x="1028" y="358"/>
                    <a:pt x="1028" y="358"/>
                    <a:pt x="1028" y="358"/>
                  </a:cubicBezTo>
                  <a:cubicBezTo>
                    <a:pt x="1029" y="360"/>
                    <a:pt x="1030" y="363"/>
                    <a:pt x="1031" y="365"/>
                  </a:cubicBezTo>
                  <a:cubicBezTo>
                    <a:pt x="1010" y="375"/>
                    <a:pt x="1010" y="375"/>
                    <a:pt x="1010" y="375"/>
                  </a:cubicBezTo>
                  <a:cubicBezTo>
                    <a:pt x="1012" y="379"/>
                    <a:pt x="1012" y="379"/>
                    <a:pt x="1012" y="379"/>
                  </a:cubicBezTo>
                  <a:cubicBezTo>
                    <a:pt x="1033" y="369"/>
                    <a:pt x="1033" y="369"/>
                    <a:pt x="1033" y="369"/>
                  </a:cubicBezTo>
                  <a:cubicBezTo>
                    <a:pt x="1034" y="372"/>
                    <a:pt x="1035" y="374"/>
                    <a:pt x="1036" y="377"/>
                  </a:cubicBezTo>
                  <a:cubicBezTo>
                    <a:pt x="1016" y="386"/>
                    <a:pt x="1016" y="386"/>
                    <a:pt x="1016" y="386"/>
                  </a:cubicBezTo>
                  <a:cubicBezTo>
                    <a:pt x="1017" y="390"/>
                    <a:pt x="1017" y="390"/>
                    <a:pt x="1017" y="390"/>
                  </a:cubicBezTo>
                  <a:cubicBezTo>
                    <a:pt x="1038" y="381"/>
                    <a:pt x="1038" y="381"/>
                    <a:pt x="1038" y="381"/>
                  </a:cubicBezTo>
                  <a:cubicBezTo>
                    <a:pt x="1039" y="383"/>
                    <a:pt x="1040" y="386"/>
                    <a:pt x="1041" y="389"/>
                  </a:cubicBezTo>
                  <a:cubicBezTo>
                    <a:pt x="1020" y="397"/>
                    <a:pt x="1020" y="397"/>
                    <a:pt x="1020" y="397"/>
                  </a:cubicBezTo>
                  <a:cubicBezTo>
                    <a:pt x="1022" y="401"/>
                    <a:pt x="1022" y="401"/>
                    <a:pt x="1022" y="401"/>
                  </a:cubicBezTo>
                  <a:cubicBezTo>
                    <a:pt x="1043" y="392"/>
                    <a:pt x="1043" y="392"/>
                    <a:pt x="1043" y="392"/>
                  </a:cubicBezTo>
                  <a:cubicBezTo>
                    <a:pt x="1044" y="395"/>
                    <a:pt x="1045" y="398"/>
                    <a:pt x="1046" y="400"/>
                  </a:cubicBezTo>
                  <a:cubicBezTo>
                    <a:pt x="1025" y="409"/>
                    <a:pt x="1025" y="409"/>
                    <a:pt x="1025" y="409"/>
                  </a:cubicBezTo>
                  <a:cubicBezTo>
                    <a:pt x="1027" y="412"/>
                    <a:pt x="1027" y="412"/>
                    <a:pt x="1027" y="412"/>
                  </a:cubicBezTo>
                  <a:cubicBezTo>
                    <a:pt x="1048" y="404"/>
                    <a:pt x="1048" y="404"/>
                    <a:pt x="1048" y="404"/>
                  </a:cubicBezTo>
                  <a:cubicBezTo>
                    <a:pt x="1049" y="407"/>
                    <a:pt x="1050" y="409"/>
                    <a:pt x="1051" y="412"/>
                  </a:cubicBezTo>
                  <a:cubicBezTo>
                    <a:pt x="1029" y="420"/>
                    <a:pt x="1029" y="420"/>
                    <a:pt x="1029" y="420"/>
                  </a:cubicBezTo>
                  <a:cubicBezTo>
                    <a:pt x="1031" y="424"/>
                    <a:pt x="1031" y="424"/>
                    <a:pt x="1031" y="424"/>
                  </a:cubicBezTo>
                  <a:cubicBezTo>
                    <a:pt x="1052" y="416"/>
                    <a:pt x="1052" y="416"/>
                    <a:pt x="1052" y="416"/>
                  </a:cubicBezTo>
                  <a:cubicBezTo>
                    <a:pt x="1053" y="419"/>
                    <a:pt x="1054" y="421"/>
                    <a:pt x="1055" y="424"/>
                  </a:cubicBezTo>
                  <a:cubicBezTo>
                    <a:pt x="1034" y="431"/>
                    <a:pt x="1034" y="431"/>
                    <a:pt x="1034" y="431"/>
                  </a:cubicBezTo>
                  <a:cubicBezTo>
                    <a:pt x="1035" y="435"/>
                    <a:pt x="1035" y="435"/>
                    <a:pt x="1035" y="435"/>
                  </a:cubicBezTo>
                  <a:cubicBezTo>
                    <a:pt x="1056" y="428"/>
                    <a:pt x="1056" y="428"/>
                    <a:pt x="1056" y="428"/>
                  </a:cubicBezTo>
                  <a:cubicBezTo>
                    <a:pt x="1063" y="448"/>
                    <a:pt x="1069" y="469"/>
                    <a:pt x="1074" y="491"/>
                  </a:cubicBezTo>
                  <a:cubicBezTo>
                    <a:pt x="1018" y="561"/>
                    <a:pt x="1018" y="561"/>
                    <a:pt x="1018" y="561"/>
                  </a:cubicBezTo>
                  <a:cubicBezTo>
                    <a:pt x="1025" y="566"/>
                    <a:pt x="1025" y="566"/>
                    <a:pt x="1025" y="566"/>
                  </a:cubicBezTo>
                  <a:cubicBezTo>
                    <a:pt x="1083" y="493"/>
                    <a:pt x="1083" y="493"/>
                    <a:pt x="1083" y="493"/>
                  </a:cubicBezTo>
                  <a:lnTo>
                    <a:pt x="1083" y="49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6" name="Freeform 83"/>
          <p:cNvSpPr>
            <a:spLocks noEditPoints="1"/>
          </p:cNvSpPr>
          <p:nvPr/>
        </p:nvSpPr>
        <p:spPr bwMode="auto">
          <a:xfrm>
            <a:off x="1398440" y="1854446"/>
            <a:ext cx="2905797" cy="2942973"/>
          </a:xfrm>
          <a:custGeom>
            <a:avLst/>
            <a:gdLst>
              <a:gd name="T0" fmla="*/ 700 w 1026"/>
              <a:gd name="T1" fmla="*/ 34 h 1039"/>
              <a:gd name="T2" fmla="*/ 236 w 1026"/>
              <a:gd name="T3" fmla="*/ 182 h 1039"/>
              <a:gd name="T4" fmla="*/ 58 w 1026"/>
              <a:gd name="T5" fmla="*/ 771 h 1039"/>
              <a:gd name="T6" fmla="*/ 513 w 1026"/>
              <a:gd name="T7" fmla="*/ 956 h 1039"/>
              <a:gd name="T8" fmla="*/ 1024 w 1026"/>
              <a:gd name="T9" fmla="*/ 615 h 1039"/>
              <a:gd name="T10" fmla="*/ 773 w 1026"/>
              <a:gd name="T11" fmla="*/ 827 h 1039"/>
              <a:gd name="T12" fmla="*/ 747 w 1026"/>
              <a:gd name="T13" fmla="*/ 876 h 1039"/>
              <a:gd name="T14" fmla="*/ 708 w 1026"/>
              <a:gd name="T15" fmla="*/ 898 h 1039"/>
              <a:gd name="T16" fmla="*/ 659 w 1026"/>
              <a:gd name="T17" fmla="*/ 894 h 1039"/>
              <a:gd name="T18" fmla="*/ 619 w 1026"/>
              <a:gd name="T19" fmla="*/ 932 h 1039"/>
              <a:gd name="T20" fmla="*/ 578 w 1026"/>
              <a:gd name="T21" fmla="*/ 916 h 1039"/>
              <a:gd name="T22" fmla="*/ 530 w 1026"/>
              <a:gd name="T23" fmla="*/ 945 h 1039"/>
              <a:gd name="T24" fmla="*/ 485 w 1026"/>
              <a:gd name="T25" fmla="*/ 945 h 1039"/>
              <a:gd name="T26" fmla="*/ 444 w 1026"/>
              <a:gd name="T27" fmla="*/ 916 h 1039"/>
              <a:gd name="T28" fmla="*/ 391 w 1026"/>
              <a:gd name="T29" fmla="*/ 928 h 1039"/>
              <a:gd name="T30" fmla="*/ 349 w 1026"/>
              <a:gd name="T31" fmla="*/ 913 h 1039"/>
              <a:gd name="T32" fmla="*/ 314 w 1026"/>
              <a:gd name="T33" fmla="*/ 869 h 1039"/>
              <a:gd name="T34" fmla="*/ 279 w 1026"/>
              <a:gd name="T35" fmla="*/ 846 h 1039"/>
              <a:gd name="T36" fmla="*/ 225 w 1026"/>
              <a:gd name="T37" fmla="*/ 834 h 1039"/>
              <a:gd name="T38" fmla="*/ 194 w 1026"/>
              <a:gd name="T39" fmla="*/ 802 h 1039"/>
              <a:gd name="T40" fmla="*/ 182 w 1026"/>
              <a:gd name="T41" fmla="*/ 747 h 1039"/>
              <a:gd name="T42" fmla="*/ 160 w 1026"/>
              <a:gd name="T43" fmla="*/ 712 h 1039"/>
              <a:gd name="T44" fmla="*/ 117 w 1026"/>
              <a:gd name="T45" fmla="*/ 677 h 1039"/>
              <a:gd name="T46" fmla="*/ 102 w 1026"/>
              <a:gd name="T47" fmla="*/ 635 h 1039"/>
              <a:gd name="T48" fmla="*/ 116 w 1026"/>
              <a:gd name="T49" fmla="*/ 581 h 1039"/>
              <a:gd name="T50" fmla="*/ 111 w 1026"/>
              <a:gd name="T51" fmla="*/ 539 h 1039"/>
              <a:gd name="T52" fmla="*/ 112 w 1026"/>
              <a:gd name="T53" fmla="*/ 496 h 1039"/>
              <a:gd name="T54" fmla="*/ 116 w 1026"/>
              <a:gd name="T55" fmla="*/ 455 h 1039"/>
              <a:gd name="T56" fmla="*/ 103 w 1026"/>
              <a:gd name="T57" fmla="*/ 401 h 1039"/>
              <a:gd name="T58" fmla="*/ 118 w 1026"/>
              <a:gd name="T59" fmla="*/ 358 h 1039"/>
              <a:gd name="T60" fmla="*/ 162 w 1026"/>
              <a:gd name="T61" fmla="*/ 323 h 1039"/>
              <a:gd name="T62" fmla="*/ 184 w 1026"/>
              <a:gd name="T63" fmla="*/ 288 h 1039"/>
              <a:gd name="T64" fmla="*/ 197 w 1026"/>
              <a:gd name="T65" fmla="*/ 234 h 1039"/>
              <a:gd name="T66" fmla="*/ 228 w 1026"/>
              <a:gd name="T67" fmla="*/ 202 h 1039"/>
              <a:gd name="T68" fmla="*/ 282 w 1026"/>
              <a:gd name="T69" fmla="*/ 190 h 1039"/>
              <a:gd name="T70" fmla="*/ 318 w 1026"/>
              <a:gd name="T71" fmla="*/ 168 h 1039"/>
              <a:gd name="T72" fmla="*/ 352 w 1026"/>
              <a:gd name="T73" fmla="*/ 124 h 1039"/>
              <a:gd name="T74" fmla="*/ 395 w 1026"/>
              <a:gd name="T75" fmla="*/ 110 h 1039"/>
              <a:gd name="T76" fmla="*/ 449 w 1026"/>
              <a:gd name="T77" fmla="*/ 122 h 1039"/>
              <a:gd name="T78" fmla="*/ 490 w 1026"/>
              <a:gd name="T79" fmla="*/ 118 h 1039"/>
              <a:gd name="T80" fmla="*/ 533 w 1026"/>
              <a:gd name="T81" fmla="*/ 118 h 1039"/>
              <a:gd name="T82" fmla="*/ 575 w 1026"/>
              <a:gd name="T83" fmla="*/ 122 h 1039"/>
              <a:gd name="T84" fmla="*/ 629 w 1026"/>
              <a:gd name="T85" fmla="*/ 109 h 1039"/>
              <a:gd name="T86" fmla="*/ 671 w 1026"/>
              <a:gd name="T87" fmla="*/ 123 h 1039"/>
              <a:gd name="T88" fmla="*/ 706 w 1026"/>
              <a:gd name="T89" fmla="*/ 167 h 1039"/>
              <a:gd name="T90" fmla="*/ 742 w 1026"/>
              <a:gd name="T91" fmla="*/ 189 h 1039"/>
              <a:gd name="T92" fmla="*/ 796 w 1026"/>
              <a:gd name="T93" fmla="*/ 201 h 1039"/>
              <a:gd name="T94" fmla="*/ 828 w 1026"/>
              <a:gd name="T95" fmla="*/ 232 h 1039"/>
              <a:gd name="T96" fmla="*/ 841 w 1026"/>
              <a:gd name="T97" fmla="*/ 286 h 1039"/>
              <a:gd name="T98" fmla="*/ 884 w 1026"/>
              <a:gd name="T99" fmla="*/ 309 h 1039"/>
              <a:gd name="T100" fmla="*/ 882 w 1026"/>
              <a:gd name="T101" fmla="*/ 359 h 1039"/>
              <a:gd name="T102" fmla="*/ 897 w 1026"/>
              <a:gd name="T103" fmla="*/ 399 h 1039"/>
              <a:gd name="T104" fmla="*/ 907 w 1026"/>
              <a:gd name="T105" fmla="*/ 440 h 1039"/>
              <a:gd name="T106" fmla="*/ 913 w 1026"/>
              <a:gd name="T107" fmla="*/ 481 h 1039"/>
              <a:gd name="T108" fmla="*/ 939 w 1026"/>
              <a:gd name="T109" fmla="*/ 531 h 1039"/>
              <a:gd name="T110" fmla="*/ 936 w 1026"/>
              <a:gd name="T111" fmla="*/ 576 h 1039"/>
              <a:gd name="T112" fmla="*/ 902 w 1026"/>
              <a:gd name="T113" fmla="*/ 620 h 1039"/>
              <a:gd name="T114" fmla="*/ 890 w 1026"/>
              <a:gd name="T115" fmla="*/ 660 h 1039"/>
              <a:gd name="T116" fmla="*/ 894 w 1026"/>
              <a:gd name="T117" fmla="*/ 710 h 1039"/>
              <a:gd name="T118" fmla="*/ 848 w 1026"/>
              <a:gd name="T119" fmla="*/ 741 h 1039"/>
              <a:gd name="T120" fmla="*/ 823 w 1026"/>
              <a:gd name="T121" fmla="*/ 775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6" h="1039">
                <a:moveTo>
                  <a:pt x="950" y="519"/>
                </a:moveTo>
                <a:cubicBezTo>
                  <a:pt x="950" y="496"/>
                  <a:pt x="948" y="474"/>
                  <a:pt x="945" y="452"/>
                </a:cubicBezTo>
                <a:cubicBezTo>
                  <a:pt x="1026" y="439"/>
                  <a:pt x="1026" y="439"/>
                  <a:pt x="1026" y="439"/>
                </a:cubicBezTo>
                <a:cubicBezTo>
                  <a:pt x="1025" y="434"/>
                  <a:pt x="1025" y="434"/>
                  <a:pt x="1025" y="434"/>
                </a:cubicBezTo>
                <a:cubicBezTo>
                  <a:pt x="944" y="448"/>
                  <a:pt x="944" y="448"/>
                  <a:pt x="944" y="448"/>
                </a:cubicBezTo>
                <a:cubicBezTo>
                  <a:pt x="936" y="398"/>
                  <a:pt x="919" y="350"/>
                  <a:pt x="895" y="308"/>
                </a:cubicBezTo>
                <a:cubicBezTo>
                  <a:pt x="968" y="268"/>
                  <a:pt x="968" y="268"/>
                  <a:pt x="968" y="268"/>
                </a:cubicBezTo>
                <a:cubicBezTo>
                  <a:pt x="966" y="264"/>
                  <a:pt x="966" y="264"/>
                  <a:pt x="966" y="264"/>
                </a:cubicBezTo>
                <a:cubicBezTo>
                  <a:pt x="894" y="304"/>
                  <a:pt x="894" y="304"/>
                  <a:pt x="894" y="304"/>
                </a:cubicBezTo>
                <a:cubicBezTo>
                  <a:pt x="869" y="261"/>
                  <a:pt x="837" y="222"/>
                  <a:pt x="800" y="190"/>
                </a:cubicBezTo>
                <a:cubicBezTo>
                  <a:pt x="854" y="127"/>
                  <a:pt x="854" y="127"/>
                  <a:pt x="854" y="127"/>
                </a:cubicBezTo>
                <a:cubicBezTo>
                  <a:pt x="853" y="126"/>
                  <a:pt x="852" y="125"/>
                  <a:pt x="851" y="125"/>
                </a:cubicBezTo>
                <a:cubicBezTo>
                  <a:pt x="797" y="187"/>
                  <a:pt x="797" y="187"/>
                  <a:pt x="797" y="187"/>
                </a:cubicBezTo>
                <a:cubicBezTo>
                  <a:pt x="760" y="155"/>
                  <a:pt x="717" y="129"/>
                  <a:pt x="670" y="111"/>
                </a:cubicBezTo>
                <a:cubicBezTo>
                  <a:pt x="700" y="34"/>
                  <a:pt x="700" y="34"/>
                  <a:pt x="700" y="34"/>
                </a:cubicBezTo>
                <a:cubicBezTo>
                  <a:pt x="696" y="33"/>
                  <a:pt x="696" y="33"/>
                  <a:pt x="696" y="33"/>
                </a:cubicBezTo>
                <a:cubicBezTo>
                  <a:pt x="666" y="110"/>
                  <a:pt x="666" y="110"/>
                  <a:pt x="666" y="110"/>
                </a:cubicBezTo>
                <a:cubicBezTo>
                  <a:pt x="621" y="93"/>
                  <a:pt x="572" y="83"/>
                  <a:pt x="521" y="82"/>
                </a:cubicBezTo>
                <a:cubicBezTo>
                  <a:pt x="522" y="0"/>
                  <a:pt x="522" y="0"/>
                  <a:pt x="522" y="0"/>
                </a:cubicBezTo>
                <a:cubicBezTo>
                  <a:pt x="518" y="0"/>
                  <a:pt x="518" y="0"/>
                  <a:pt x="518" y="0"/>
                </a:cubicBezTo>
                <a:cubicBezTo>
                  <a:pt x="517" y="82"/>
                  <a:pt x="517" y="82"/>
                  <a:pt x="517" y="82"/>
                </a:cubicBezTo>
                <a:cubicBezTo>
                  <a:pt x="516" y="82"/>
                  <a:pt x="515" y="82"/>
                  <a:pt x="513" y="82"/>
                </a:cubicBezTo>
                <a:cubicBezTo>
                  <a:pt x="463" y="82"/>
                  <a:pt x="416" y="91"/>
                  <a:pt x="371" y="106"/>
                </a:cubicBezTo>
                <a:cubicBezTo>
                  <a:pt x="344" y="28"/>
                  <a:pt x="344" y="28"/>
                  <a:pt x="344" y="28"/>
                </a:cubicBezTo>
                <a:cubicBezTo>
                  <a:pt x="343" y="28"/>
                  <a:pt x="342" y="29"/>
                  <a:pt x="340" y="29"/>
                </a:cubicBezTo>
                <a:cubicBezTo>
                  <a:pt x="368" y="107"/>
                  <a:pt x="368" y="107"/>
                  <a:pt x="368" y="107"/>
                </a:cubicBezTo>
                <a:cubicBezTo>
                  <a:pt x="320" y="124"/>
                  <a:pt x="277" y="149"/>
                  <a:pt x="239" y="180"/>
                </a:cubicBezTo>
                <a:cubicBezTo>
                  <a:pt x="186" y="115"/>
                  <a:pt x="186" y="115"/>
                  <a:pt x="186" y="115"/>
                </a:cubicBezTo>
                <a:cubicBezTo>
                  <a:pt x="185" y="116"/>
                  <a:pt x="184" y="117"/>
                  <a:pt x="183" y="118"/>
                </a:cubicBezTo>
                <a:cubicBezTo>
                  <a:pt x="236" y="182"/>
                  <a:pt x="236" y="182"/>
                  <a:pt x="236" y="182"/>
                </a:cubicBezTo>
                <a:cubicBezTo>
                  <a:pt x="197" y="213"/>
                  <a:pt x="165" y="251"/>
                  <a:pt x="139" y="294"/>
                </a:cubicBezTo>
                <a:cubicBezTo>
                  <a:pt x="68" y="251"/>
                  <a:pt x="68" y="251"/>
                  <a:pt x="68" y="251"/>
                </a:cubicBezTo>
                <a:cubicBezTo>
                  <a:pt x="66" y="255"/>
                  <a:pt x="66" y="255"/>
                  <a:pt x="66" y="255"/>
                </a:cubicBezTo>
                <a:cubicBezTo>
                  <a:pt x="137" y="297"/>
                  <a:pt x="137" y="297"/>
                  <a:pt x="137" y="297"/>
                </a:cubicBezTo>
                <a:cubicBezTo>
                  <a:pt x="112" y="339"/>
                  <a:pt x="94" y="386"/>
                  <a:pt x="84" y="435"/>
                </a:cubicBezTo>
                <a:cubicBezTo>
                  <a:pt x="3" y="420"/>
                  <a:pt x="3" y="420"/>
                  <a:pt x="3" y="420"/>
                </a:cubicBezTo>
                <a:cubicBezTo>
                  <a:pt x="2" y="424"/>
                  <a:pt x="2" y="424"/>
                  <a:pt x="2" y="424"/>
                </a:cubicBezTo>
                <a:cubicBezTo>
                  <a:pt x="83" y="439"/>
                  <a:pt x="83" y="439"/>
                  <a:pt x="83" y="439"/>
                </a:cubicBezTo>
                <a:cubicBezTo>
                  <a:pt x="79" y="465"/>
                  <a:pt x="76" y="492"/>
                  <a:pt x="76" y="519"/>
                </a:cubicBezTo>
                <a:cubicBezTo>
                  <a:pt x="76" y="542"/>
                  <a:pt x="78" y="565"/>
                  <a:pt x="81" y="587"/>
                </a:cubicBezTo>
                <a:cubicBezTo>
                  <a:pt x="0" y="600"/>
                  <a:pt x="0" y="600"/>
                  <a:pt x="0" y="600"/>
                </a:cubicBezTo>
                <a:cubicBezTo>
                  <a:pt x="1" y="605"/>
                  <a:pt x="1" y="605"/>
                  <a:pt x="1" y="605"/>
                </a:cubicBezTo>
                <a:cubicBezTo>
                  <a:pt x="82" y="591"/>
                  <a:pt x="82" y="591"/>
                  <a:pt x="82" y="591"/>
                </a:cubicBezTo>
                <a:cubicBezTo>
                  <a:pt x="90" y="641"/>
                  <a:pt x="107" y="688"/>
                  <a:pt x="131" y="731"/>
                </a:cubicBezTo>
                <a:cubicBezTo>
                  <a:pt x="58" y="771"/>
                  <a:pt x="58" y="771"/>
                  <a:pt x="58" y="771"/>
                </a:cubicBezTo>
                <a:cubicBezTo>
                  <a:pt x="60" y="775"/>
                  <a:pt x="60" y="775"/>
                  <a:pt x="60" y="775"/>
                </a:cubicBezTo>
                <a:cubicBezTo>
                  <a:pt x="133" y="734"/>
                  <a:pt x="133" y="734"/>
                  <a:pt x="133" y="734"/>
                </a:cubicBezTo>
                <a:cubicBezTo>
                  <a:pt x="157" y="777"/>
                  <a:pt x="189" y="816"/>
                  <a:pt x="226" y="849"/>
                </a:cubicBezTo>
                <a:cubicBezTo>
                  <a:pt x="172" y="911"/>
                  <a:pt x="172" y="911"/>
                  <a:pt x="172" y="911"/>
                </a:cubicBezTo>
                <a:cubicBezTo>
                  <a:pt x="175" y="914"/>
                  <a:pt x="175" y="914"/>
                  <a:pt x="175" y="914"/>
                </a:cubicBezTo>
                <a:cubicBezTo>
                  <a:pt x="229" y="851"/>
                  <a:pt x="229" y="851"/>
                  <a:pt x="229" y="851"/>
                </a:cubicBezTo>
                <a:cubicBezTo>
                  <a:pt x="266" y="883"/>
                  <a:pt x="309" y="909"/>
                  <a:pt x="356" y="927"/>
                </a:cubicBezTo>
                <a:cubicBezTo>
                  <a:pt x="326" y="1004"/>
                  <a:pt x="326" y="1004"/>
                  <a:pt x="326" y="1004"/>
                </a:cubicBezTo>
                <a:cubicBezTo>
                  <a:pt x="328" y="1005"/>
                  <a:pt x="329" y="1005"/>
                  <a:pt x="330" y="1006"/>
                </a:cubicBezTo>
                <a:cubicBezTo>
                  <a:pt x="359" y="928"/>
                  <a:pt x="359" y="928"/>
                  <a:pt x="359" y="928"/>
                </a:cubicBezTo>
                <a:cubicBezTo>
                  <a:pt x="405" y="946"/>
                  <a:pt x="454" y="955"/>
                  <a:pt x="505" y="956"/>
                </a:cubicBezTo>
                <a:cubicBezTo>
                  <a:pt x="503" y="1039"/>
                  <a:pt x="503" y="1039"/>
                  <a:pt x="503" y="1039"/>
                </a:cubicBezTo>
                <a:cubicBezTo>
                  <a:pt x="508" y="1039"/>
                  <a:pt x="508" y="1039"/>
                  <a:pt x="508" y="1039"/>
                </a:cubicBezTo>
                <a:cubicBezTo>
                  <a:pt x="508" y="956"/>
                  <a:pt x="508" y="956"/>
                  <a:pt x="508" y="956"/>
                </a:cubicBezTo>
                <a:cubicBezTo>
                  <a:pt x="510" y="956"/>
                  <a:pt x="512" y="956"/>
                  <a:pt x="513" y="956"/>
                </a:cubicBezTo>
                <a:cubicBezTo>
                  <a:pt x="563" y="956"/>
                  <a:pt x="610" y="948"/>
                  <a:pt x="655" y="933"/>
                </a:cubicBezTo>
                <a:cubicBezTo>
                  <a:pt x="681" y="1011"/>
                  <a:pt x="681" y="1011"/>
                  <a:pt x="681" y="1011"/>
                </a:cubicBezTo>
                <a:cubicBezTo>
                  <a:pt x="683" y="1010"/>
                  <a:pt x="684" y="1010"/>
                  <a:pt x="686" y="1009"/>
                </a:cubicBezTo>
                <a:cubicBezTo>
                  <a:pt x="658" y="932"/>
                  <a:pt x="658" y="932"/>
                  <a:pt x="658" y="932"/>
                </a:cubicBezTo>
                <a:cubicBezTo>
                  <a:pt x="706" y="915"/>
                  <a:pt x="749" y="890"/>
                  <a:pt x="787" y="859"/>
                </a:cubicBezTo>
                <a:cubicBezTo>
                  <a:pt x="839" y="924"/>
                  <a:pt x="839" y="924"/>
                  <a:pt x="839" y="924"/>
                </a:cubicBezTo>
                <a:cubicBezTo>
                  <a:pt x="841" y="923"/>
                  <a:pt x="842" y="922"/>
                  <a:pt x="843" y="921"/>
                </a:cubicBezTo>
                <a:cubicBezTo>
                  <a:pt x="790" y="857"/>
                  <a:pt x="790" y="857"/>
                  <a:pt x="790" y="857"/>
                </a:cubicBezTo>
                <a:cubicBezTo>
                  <a:pt x="829" y="825"/>
                  <a:pt x="861" y="788"/>
                  <a:pt x="887" y="745"/>
                </a:cubicBezTo>
                <a:cubicBezTo>
                  <a:pt x="958" y="788"/>
                  <a:pt x="958" y="788"/>
                  <a:pt x="958" y="788"/>
                </a:cubicBezTo>
                <a:cubicBezTo>
                  <a:pt x="959" y="786"/>
                  <a:pt x="959" y="785"/>
                  <a:pt x="960" y="784"/>
                </a:cubicBezTo>
                <a:cubicBezTo>
                  <a:pt x="889" y="742"/>
                  <a:pt x="889" y="742"/>
                  <a:pt x="889" y="742"/>
                </a:cubicBezTo>
                <a:cubicBezTo>
                  <a:pt x="914" y="700"/>
                  <a:pt x="932" y="653"/>
                  <a:pt x="942" y="603"/>
                </a:cubicBezTo>
                <a:cubicBezTo>
                  <a:pt x="1023" y="619"/>
                  <a:pt x="1023" y="619"/>
                  <a:pt x="1023" y="619"/>
                </a:cubicBezTo>
                <a:cubicBezTo>
                  <a:pt x="1023" y="618"/>
                  <a:pt x="1024" y="617"/>
                  <a:pt x="1024" y="615"/>
                </a:cubicBezTo>
                <a:cubicBezTo>
                  <a:pt x="943" y="600"/>
                  <a:pt x="943" y="600"/>
                  <a:pt x="943" y="600"/>
                </a:cubicBezTo>
                <a:cubicBezTo>
                  <a:pt x="948" y="574"/>
                  <a:pt x="950" y="547"/>
                  <a:pt x="950" y="519"/>
                </a:cubicBezTo>
                <a:close/>
                <a:moveTo>
                  <a:pt x="799" y="802"/>
                </a:moveTo>
                <a:cubicBezTo>
                  <a:pt x="795" y="806"/>
                  <a:pt x="795" y="806"/>
                  <a:pt x="795" y="806"/>
                </a:cubicBezTo>
                <a:cubicBezTo>
                  <a:pt x="812" y="824"/>
                  <a:pt x="812" y="824"/>
                  <a:pt x="812" y="824"/>
                </a:cubicBezTo>
                <a:cubicBezTo>
                  <a:pt x="810" y="825"/>
                  <a:pt x="809" y="827"/>
                  <a:pt x="807" y="828"/>
                </a:cubicBezTo>
                <a:cubicBezTo>
                  <a:pt x="790" y="810"/>
                  <a:pt x="790" y="810"/>
                  <a:pt x="790" y="810"/>
                </a:cubicBezTo>
                <a:cubicBezTo>
                  <a:pt x="786" y="815"/>
                  <a:pt x="786" y="815"/>
                  <a:pt x="786" y="815"/>
                </a:cubicBezTo>
                <a:cubicBezTo>
                  <a:pt x="802" y="832"/>
                  <a:pt x="802" y="832"/>
                  <a:pt x="802" y="832"/>
                </a:cubicBezTo>
                <a:cubicBezTo>
                  <a:pt x="801" y="834"/>
                  <a:pt x="799" y="835"/>
                  <a:pt x="798" y="837"/>
                </a:cubicBezTo>
                <a:cubicBezTo>
                  <a:pt x="782" y="819"/>
                  <a:pt x="782" y="819"/>
                  <a:pt x="782" y="819"/>
                </a:cubicBezTo>
                <a:cubicBezTo>
                  <a:pt x="777" y="823"/>
                  <a:pt x="777" y="823"/>
                  <a:pt x="777" y="823"/>
                </a:cubicBezTo>
                <a:cubicBezTo>
                  <a:pt x="793" y="841"/>
                  <a:pt x="793" y="841"/>
                  <a:pt x="793" y="841"/>
                </a:cubicBezTo>
                <a:cubicBezTo>
                  <a:pt x="791" y="842"/>
                  <a:pt x="790" y="844"/>
                  <a:pt x="788" y="845"/>
                </a:cubicBezTo>
                <a:cubicBezTo>
                  <a:pt x="773" y="827"/>
                  <a:pt x="773" y="827"/>
                  <a:pt x="773" y="827"/>
                </a:cubicBezTo>
                <a:cubicBezTo>
                  <a:pt x="768" y="831"/>
                  <a:pt x="768" y="831"/>
                  <a:pt x="768" y="831"/>
                </a:cubicBezTo>
                <a:cubicBezTo>
                  <a:pt x="783" y="849"/>
                  <a:pt x="783" y="849"/>
                  <a:pt x="783" y="849"/>
                </a:cubicBezTo>
                <a:cubicBezTo>
                  <a:pt x="781" y="851"/>
                  <a:pt x="780" y="852"/>
                  <a:pt x="778" y="853"/>
                </a:cubicBezTo>
                <a:cubicBezTo>
                  <a:pt x="763" y="834"/>
                  <a:pt x="763" y="834"/>
                  <a:pt x="763" y="834"/>
                </a:cubicBezTo>
                <a:cubicBezTo>
                  <a:pt x="758" y="838"/>
                  <a:pt x="758" y="838"/>
                  <a:pt x="758" y="838"/>
                </a:cubicBezTo>
                <a:cubicBezTo>
                  <a:pt x="773" y="857"/>
                  <a:pt x="773" y="857"/>
                  <a:pt x="773" y="857"/>
                </a:cubicBezTo>
                <a:cubicBezTo>
                  <a:pt x="771" y="858"/>
                  <a:pt x="770" y="860"/>
                  <a:pt x="768" y="861"/>
                </a:cubicBezTo>
                <a:cubicBezTo>
                  <a:pt x="754" y="842"/>
                  <a:pt x="754" y="842"/>
                  <a:pt x="754" y="842"/>
                </a:cubicBezTo>
                <a:cubicBezTo>
                  <a:pt x="749" y="845"/>
                  <a:pt x="749" y="845"/>
                  <a:pt x="749" y="845"/>
                </a:cubicBezTo>
                <a:cubicBezTo>
                  <a:pt x="763" y="865"/>
                  <a:pt x="763" y="865"/>
                  <a:pt x="763" y="865"/>
                </a:cubicBezTo>
                <a:cubicBezTo>
                  <a:pt x="761" y="866"/>
                  <a:pt x="759" y="867"/>
                  <a:pt x="758" y="868"/>
                </a:cubicBezTo>
                <a:cubicBezTo>
                  <a:pt x="744" y="849"/>
                  <a:pt x="744" y="849"/>
                  <a:pt x="744" y="849"/>
                </a:cubicBezTo>
                <a:cubicBezTo>
                  <a:pt x="739" y="852"/>
                  <a:pt x="739" y="852"/>
                  <a:pt x="739" y="852"/>
                </a:cubicBezTo>
                <a:cubicBezTo>
                  <a:pt x="752" y="872"/>
                  <a:pt x="752" y="872"/>
                  <a:pt x="752" y="872"/>
                </a:cubicBezTo>
                <a:cubicBezTo>
                  <a:pt x="751" y="873"/>
                  <a:pt x="749" y="875"/>
                  <a:pt x="747" y="876"/>
                </a:cubicBezTo>
                <a:cubicBezTo>
                  <a:pt x="734" y="855"/>
                  <a:pt x="734" y="855"/>
                  <a:pt x="734" y="855"/>
                </a:cubicBezTo>
                <a:cubicBezTo>
                  <a:pt x="729" y="859"/>
                  <a:pt x="729" y="859"/>
                  <a:pt x="729" y="859"/>
                </a:cubicBezTo>
                <a:cubicBezTo>
                  <a:pt x="742" y="879"/>
                  <a:pt x="742" y="879"/>
                  <a:pt x="742" y="879"/>
                </a:cubicBezTo>
                <a:cubicBezTo>
                  <a:pt x="740" y="880"/>
                  <a:pt x="738" y="881"/>
                  <a:pt x="736" y="883"/>
                </a:cubicBezTo>
                <a:cubicBezTo>
                  <a:pt x="724" y="862"/>
                  <a:pt x="724" y="862"/>
                  <a:pt x="724" y="862"/>
                </a:cubicBezTo>
                <a:cubicBezTo>
                  <a:pt x="718" y="865"/>
                  <a:pt x="718" y="865"/>
                  <a:pt x="718" y="865"/>
                </a:cubicBezTo>
                <a:cubicBezTo>
                  <a:pt x="731" y="886"/>
                  <a:pt x="731" y="886"/>
                  <a:pt x="731" y="886"/>
                </a:cubicBezTo>
                <a:cubicBezTo>
                  <a:pt x="729" y="887"/>
                  <a:pt x="727" y="888"/>
                  <a:pt x="725" y="889"/>
                </a:cubicBezTo>
                <a:cubicBezTo>
                  <a:pt x="713" y="868"/>
                  <a:pt x="713" y="868"/>
                  <a:pt x="713" y="868"/>
                </a:cubicBezTo>
                <a:cubicBezTo>
                  <a:pt x="708" y="871"/>
                  <a:pt x="708" y="871"/>
                  <a:pt x="708" y="871"/>
                </a:cubicBezTo>
                <a:cubicBezTo>
                  <a:pt x="720" y="892"/>
                  <a:pt x="720" y="892"/>
                  <a:pt x="720" y="892"/>
                </a:cubicBezTo>
                <a:cubicBezTo>
                  <a:pt x="718" y="893"/>
                  <a:pt x="716" y="894"/>
                  <a:pt x="714" y="895"/>
                </a:cubicBezTo>
                <a:cubicBezTo>
                  <a:pt x="703" y="874"/>
                  <a:pt x="703" y="874"/>
                  <a:pt x="703" y="874"/>
                </a:cubicBezTo>
                <a:cubicBezTo>
                  <a:pt x="697" y="877"/>
                  <a:pt x="697" y="877"/>
                  <a:pt x="697" y="877"/>
                </a:cubicBezTo>
                <a:cubicBezTo>
                  <a:pt x="708" y="898"/>
                  <a:pt x="708" y="898"/>
                  <a:pt x="708" y="898"/>
                </a:cubicBezTo>
                <a:cubicBezTo>
                  <a:pt x="707" y="899"/>
                  <a:pt x="705" y="900"/>
                  <a:pt x="703" y="901"/>
                </a:cubicBezTo>
                <a:cubicBezTo>
                  <a:pt x="692" y="879"/>
                  <a:pt x="692" y="879"/>
                  <a:pt x="692" y="879"/>
                </a:cubicBezTo>
                <a:cubicBezTo>
                  <a:pt x="691" y="880"/>
                  <a:pt x="691" y="880"/>
                  <a:pt x="691" y="880"/>
                </a:cubicBezTo>
                <a:cubicBezTo>
                  <a:pt x="690" y="881"/>
                  <a:pt x="686" y="882"/>
                  <a:pt x="686" y="882"/>
                </a:cubicBezTo>
                <a:cubicBezTo>
                  <a:pt x="697" y="904"/>
                  <a:pt x="697" y="904"/>
                  <a:pt x="697" y="904"/>
                </a:cubicBezTo>
                <a:cubicBezTo>
                  <a:pt x="695" y="905"/>
                  <a:pt x="693" y="906"/>
                  <a:pt x="691" y="907"/>
                </a:cubicBezTo>
                <a:cubicBezTo>
                  <a:pt x="681" y="885"/>
                  <a:pt x="681" y="885"/>
                  <a:pt x="681" y="885"/>
                </a:cubicBezTo>
                <a:cubicBezTo>
                  <a:pt x="675" y="887"/>
                  <a:pt x="675" y="887"/>
                  <a:pt x="675" y="887"/>
                </a:cubicBezTo>
                <a:cubicBezTo>
                  <a:pt x="685" y="909"/>
                  <a:pt x="685" y="909"/>
                  <a:pt x="685" y="909"/>
                </a:cubicBezTo>
                <a:cubicBezTo>
                  <a:pt x="683" y="910"/>
                  <a:pt x="682" y="911"/>
                  <a:pt x="680" y="912"/>
                </a:cubicBezTo>
                <a:cubicBezTo>
                  <a:pt x="670" y="890"/>
                  <a:pt x="670" y="890"/>
                  <a:pt x="670" y="890"/>
                </a:cubicBezTo>
                <a:cubicBezTo>
                  <a:pt x="664" y="892"/>
                  <a:pt x="664" y="892"/>
                  <a:pt x="664" y="892"/>
                </a:cubicBezTo>
                <a:cubicBezTo>
                  <a:pt x="674" y="914"/>
                  <a:pt x="674" y="914"/>
                  <a:pt x="674" y="914"/>
                </a:cubicBezTo>
                <a:cubicBezTo>
                  <a:pt x="672" y="915"/>
                  <a:pt x="670" y="916"/>
                  <a:pt x="668" y="917"/>
                </a:cubicBezTo>
                <a:cubicBezTo>
                  <a:pt x="659" y="894"/>
                  <a:pt x="659" y="894"/>
                  <a:pt x="659" y="894"/>
                </a:cubicBezTo>
                <a:cubicBezTo>
                  <a:pt x="653" y="896"/>
                  <a:pt x="653" y="896"/>
                  <a:pt x="653" y="896"/>
                </a:cubicBezTo>
                <a:cubicBezTo>
                  <a:pt x="662" y="919"/>
                  <a:pt x="662" y="919"/>
                  <a:pt x="662" y="919"/>
                </a:cubicBezTo>
                <a:cubicBezTo>
                  <a:pt x="660" y="920"/>
                  <a:pt x="658" y="921"/>
                  <a:pt x="656" y="921"/>
                </a:cubicBezTo>
                <a:cubicBezTo>
                  <a:pt x="648" y="898"/>
                  <a:pt x="648" y="898"/>
                  <a:pt x="648" y="898"/>
                </a:cubicBezTo>
                <a:cubicBezTo>
                  <a:pt x="642" y="900"/>
                  <a:pt x="642" y="900"/>
                  <a:pt x="642" y="900"/>
                </a:cubicBezTo>
                <a:cubicBezTo>
                  <a:pt x="650" y="923"/>
                  <a:pt x="650" y="923"/>
                  <a:pt x="650" y="923"/>
                </a:cubicBezTo>
                <a:cubicBezTo>
                  <a:pt x="648" y="924"/>
                  <a:pt x="646" y="925"/>
                  <a:pt x="644" y="925"/>
                </a:cubicBezTo>
                <a:cubicBezTo>
                  <a:pt x="636" y="902"/>
                  <a:pt x="636" y="902"/>
                  <a:pt x="636" y="902"/>
                </a:cubicBezTo>
                <a:cubicBezTo>
                  <a:pt x="630" y="904"/>
                  <a:pt x="630" y="904"/>
                  <a:pt x="630" y="904"/>
                </a:cubicBezTo>
                <a:cubicBezTo>
                  <a:pt x="637" y="927"/>
                  <a:pt x="637" y="927"/>
                  <a:pt x="637" y="927"/>
                </a:cubicBezTo>
                <a:cubicBezTo>
                  <a:pt x="635" y="928"/>
                  <a:pt x="633" y="929"/>
                  <a:pt x="631" y="929"/>
                </a:cubicBezTo>
                <a:cubicBezTo>
                  <a:pt x="625" y="906"/>
                  <a:pt x="625" y="906"/>
                  <a:pt x="625" y="906"/>
                </a:cubicBezTo>
                <a:cubicBezTo>
                  <a:pt x="619" y="907"/>
                  <a:pt x="619" y="907"/>
                  <a:pt x="619" y="907"/>
                </a:cubicBezTo>
                <a:cubicBezTo>
                  <a:pt x="625" y="931"/>
                  <a:pt x="625" y="931"/>
                  <a:pt x="625" y="931"/>
                </a:cubicBezTo>
                <a:cubicBezTo>
                  <a:pt x="623" y="931"/>
                  <a:pt x="621" y="932"/>
                  <a:pt x="619" y="932"/>
                </a:cubicBezTo>
                <a:cubicBezTo>
                  <a:pt x="613" y="909"/>
                  <a:pt x="613" y="909"/>
                  <a:pt x="613" y="909"/>
                </a:cubicBezTo>
                <a:cubicBezTo>
                  <a:pt x="607" y="910"/>
                  <a:pt x="607" y="910"/>
                  <a:pt x="607" y="910"/>
                </a:cubicBezTo>
                <a:cubicBezTo>
                  <a:pt x="613" y="934"/>
                  <a:pt x="613" y="934"/>
                  <a:pt x="613" y="934"/>
                </a:cubicBezTo>
                <a:cubicBezTo>
                  <a:pt x="611" y="935"/>
                  <a:pt x="609" y="935"/>
                  <a:pt x="607" y="935"/>
                </a:cubicBezTo>
                <a:cubicBezTo>
                  <a:pt x="601" y="912"/>
                  <a:pt x="601" y="912"/>
                  <a:pt x="601" y="912"/>
                </a:cubicBezTo>
                <a:cubicBezTo>
                  <a:pt x="595" y="913"/>
                  <a:pt x="595" y="913"/>
                  <a:pt x="595" y="913"/>
                </a:cubicBezTo>
                <a:cubicBezTo>
                  <a:pt x="600" y="937"/>
                  <a:pt x="600" y="937"/>
                  <a:pt x="600" y="937"/>
                </a:cubicBezTo>
                <a:cubicBezTo>
                  <a:pt x="598" y="937"/>
                  <a:pt x="596" y="938"/>
                  <a:pt x="594" y="938"/>
                </a:cubicBezTo>
                <a:cubicBezTo>
                  <a:pt x="589" y="914"/>
                  <a:pt x="589" y="914"/>
                  <a:pt x="589" y="914"/>
                </a:cubicBezTo>
                <a:cubicBezTo>
                  <a:pt x="588" y="914"/>
                  <a:pt x="588" y="914"/>
                  <a:pt x="588" y="914"/>
                </a:cubicBezTo>
                <a:cubicBezTo>
                  <a:pt x="587" y="915"/>
                  <a:pt x="586" y="915"/>
                  <a:pt x="584" y="915"/>
                </a:cubicBezTo>
                <a:cubicBezTo>
                  <a:pt x="583" y="915"/>
                  <a:pt x="583" y="915"/>
                  <a:pt x="583" y="915"/>
                </a:cubicBezTo>
                <a:cubicBezTo>
                  <a:pt x="588" y="939"/>
                  <a:pt x="588" y="939"/>
                  <a:pt x="588" y="939"/>
                </a:cubicBezTo>
                <a:cubicBezTo>
                  <a:pt x="585" y="940"/>
                  <a:pt x="583" y="940"/>
                  <a:pt x="581" y="940"/>
                </a:cubicBezTo>
                <a:cubicBezTo>
                  <a:pt x="578" y="916"/>
                  <a:pt x="578" y="916"/>
                  <a:pt x="578" y="916"/>
                </a:cubicBezTo>
                <a:cubicBezTo>
                  <a:pt x="571" y="917"/>
                  <a:pt x="571" y="917"/>
                  <a:pt x="571" y="917"/>
                </a:cubicBezTo>
                <a:cubicBezTo>
                  <a:pt x="575" y="941"/>
                  <a:pt x="575" y="941"/>
                  <a:pt x="575" y="941"/>
                </a:cubicBezTo>
                <a:cubicBezTo>
                  <a:pt x="573" y="942"/>
                  <a:pt x="571" y="942"/>
                  <a:pt x="569" y="942"/>
                </a:cubicBezTo>
                <a:cubicBezTo>
                  <a:pt x="566" y="918"/>
                  <a:pt x="566" y="918"/>
                  <a:pt x="566" y="918"/>
                </a:cubicBezTo>
                <a:cubicBezTo>
                  <a:pt x="559" y="919"/>
                  <a:pt x="559" y="919"/>
                  <a:pt x="559" y="919"/>
                </a:cubicBezTo>
                <a:cubicBezTo>
                  <a:pt x="562" y="943"/>
                  <a:pt x="562" y="943"/>
                  <a:pt x="562" y="943"/>
                </a:cubicBezTo>
                <a:cubicBezTo>
                  <a:pt x="560" y="943"/>
                  <a:pt x="558" y="943"/>
                  <a:pt x="556" y="944"/>
                </a:cubicBezTo>
                <a:cubicBezTo>
                  <a:pt x="554" y="919"/>
                  <a:pt x="554" y="919"/>
                  <a:pt x="554" y="919"/>
                </a:cubicBezTo>
                <a:cubicBezTo>
                  <a:pt x="547" y="920"/>
                  <a:pt x="547" y="920"/>
                  <a:pt x="547" y="920"/>
                </a:cubicBezTo>
                <a:cubicBezTo>
                  <a:pt x="549" y="944"/>
                  <a:pt x="549" y="944"/>
                  <a:pt x="549" y="944"/>
                </a:cubicBezTo>
                <a:cubicBezTo>
                  <a:pt x="547" y="944"/>
                  <a:pt x="545" y="945"/>
                  <a:pt x="543" y="945"/>
                </a:cubicBezTo>
                <a:cubicBezTo>
                  <a:pt x="542" y="920"/>
                  <a:pt x="542" y="920"/>
                  <a:pt x="542" y="920"/>
                </a:cubicBezTo>
                <a:cubicBezTo>
                  <a:pt x="535" y="921"/>
                  <a:pt x="535" y="921"/>
                  <a:pt x="535" y="921"/>
                </a:cubicBezTo>
                <a:cubicBezTo>
                  <a:pt x="537" y="945"/>
                  <a:pt x="537" y="945"/>
                  <a:pt x="537" y="945"/>
                </a:cubicBezTo>
                <a:cubicBezTo>
                  <a:pt x="535" y="945"/>
                  <a:pt x="532" y="945"/>
                  <a:pt x="530" y="945"/>
                </a:cubicBezTo>
                <a:cubicBezTo>
                  <a:pt x="529" y="921"/>
                  <a:pt x="529" y="921"/>
                  <a:pt x="529" y="921"/>
                </a:cubicBezTo>
                <a:cubicBezTo>
                  <a:pt x="523" y="921"/>
                  <a:pt x="523" y="921"/>
                  <a:pt x="523" y="921"/>
                </a:cubicBezTo>
                <a:cubicBezTo>
                  <a:pt x="524" y="946"/>
                  <a:pt x="524" y="946"/>
                  <a:pt x="524" y="946"/>
                </a:cubicBezTo>
                <a:cubicBezTo>
                  <a:pt x="522" y="946"/>
                  <a:pt x="520" y="946"/>
                  <a:pt x="518" y="946"/>
                </a:cubicBezTo>
                <a:cubicBezTo>
                  <a:pt x="517" y="921"/>
                  <a:pt x="517" y="921"/>
                  <a:pt x="517" y="921"/>
                </a:cubicBezTo>
                <a:cubicBezTo>
                  <a:pt x="511" y="921"/>
                  <a:pt x="511" y="921"/>
                  <a:pt x="511" y="921"/>
                </a:cubicBezTo>
                <a:cubicBezTo>
                  <a:pt x="511" y="946"/>
                  <a:pt x="511" y="946"/>
                  <a:pt x="511" y="946"/>
                </a:cubicBezTo>
                <a:cubicBezTo>
                  <a:pt x="509" y="946"/>
                  <a:pt x="507" y="946"/>
                  <a:pt x="505" y="946"/>
                </a:cubicBezTo>
                <a:cubicBezTo>
                  <a:pt x="505" y="921"/>
                  <a:pt x="505" y="921"/>
                  <a:pt x="505" y="921"/>
                </a:cubicBezTo>
                <a:cubicBezTo>
                  <a:pt x="499" y="921"/>
                  <a:pt x="499" y="921"/>
                  <a:pt x="499" y="921"/>
                </a:cubicBezTo>
                <a:cubicBezTo>
                  <a:pt x="498" y="946"/>
                  <a:pt x="498" y="946"/>
                  <a:pt x="498" y="946"/>
                </a:cubicBezTo>
                <a:cubicBezTo>
                  <a:pt x="496" y="945"/>
                  <a:pt x="494" y="945"/>
                  <a:pt x="492" y="945"/>
                </a:cubicBezTo>
                <a:cubicBezTo>
                  <a:pt x="493" y="921"/>
                  <a:pt x="493" y="921"/>
                  <a:pt x="493" y="921"/>
                </a:cubicBezTo>
                <a:cubicBezTo>
                  <a:pt x="487" y="921"/>
                  <a:pt x="487" y="921"/>
                  <a:pt x="487" y="921"/>
                </a:cubicBezTo>
                <a:cubicBezTo>
                  <a:pt x="485" y="945"/>
                  <a:pt x="485" y="945"/>
                  <a:pt x="485" y="945"/>
                </a:cubicBezTo>
                <a:cubicBezTo>
                  <a:pt x="483" y="945"/>
                  <a:pt x="481" y="945"/>
                  <a:pt x="479" y="944"/>
                </a:cubicBezTo>
                <a:cubicBezTo>
                  <a:pt x="481" y="920"/>
                  <a:pt x="481" y="920"/>
                  <a:pt x="481" y="920"/>
                </a:cubicBezTo>
                <a:cubicBezTo>
                  <a:pt x="475" y="920"/>
                  <a:pt x="475" y="920"/>
                  <a:pt x="475" y="920"/>
                </a:cubicBezTo>
                <a:cubicBezTo>
                  <a:pt x="473" y="944"/>
                  <a:pt x="473" y="944"/>
                  <a:pt x="473" y="944"/>
                </a:cubicBezTo>
                <a:cubicBezTo>
                  <a:pt x="471" y="944"/>
                  <a:pt x="468" y="943"/>
                  <a:pt x="466" y="943"/>
                </a:cubicBezTo>
                <a:cubicBezTo>
                  <a:pt x="469" y="919"/>
                  <a:pt x="469" y="919"/>
                  <a:pt x="469" y="919"/>
                </a:cubicBezTo>
                <a:cubicBezTo>
                  <a:pt x="463" y="918"/>
                  <a:pt x="463" y="918"/>
                  <a:pt x="463" y="918"/>
                </a:cubicBezTo>
                <a:cubicBezTo>
                  <a:pt x="460" y="942"/>
                  <a:pt x="460" y="942"/>
                  <a:pt x="460" y="942"/>
                </a:cubicBezTo>
                <a:cubicBezTo>
                  <a:pt x="458" y="942"/>
                  <a:pt x="456" y="942"/>
                  <a:pt x="454" y="942"/>
                </a:cubicBezTo>
                <a:cubicBezTo>
                  <a:pt x="457" y="918"/>
                  <a:pt x="457" y="918"/>
                  <a:pt x="457" y="918"/>
                </a:cubicBezTo>
                <a:cubicBezTo>
                  <a:pt x="451" y="917"/>
                  <a:pt x="451" y="917"/>
                  <a:pt x="451" y="917"/>
                </a:cubicBezTo>
                <a:cubicBezTo>
                  <a:pt x="447" y="941"/>
                  <a:pt x="447" y="941"/>
                  <a:pt x="447" y="941"/>
                </a:cubicBezTo>
                <a:cubicBezTo>
                  <a:pt x="445" y="940"/>
                  <a:pt x="443" y="940"/>
                  <a:pt x="441" y="940"/>
                </a:cubicBezTo>
                <a:cubicBezTo>
                  <a:pt x="445" y="916"/>
                  <a:pt x="445" y="916"/>
                  <a:pt x="445" y="916"/>
                </a:cubicBezTo>
                <a:cubicBezTo>
                  <a:pt x="444" y="916"/>
                  <a:pt x="444" y="916"/>
                  <a:pt x="444" y="916"/>
                </a:cubicBezTo>
                <a:cubicBezTo>
                  <a:pt x="443" y="915"/>
                  <a:pt x="439" y="915"/>
                  <a:pt x="439" y="915"/>
                </a:cubicBezTo>
                <a:cubicBezTo>
                  <a:pt x="435" y="939"/>
                  <a:pt x="435" y="939"/>
                  <a:pt x="435" y="939"/>
                </a:cubicBezTo>
                <a:cubicBezTo>
                  <a:pt x="433" y="938"/>
                  <a:pt x="430" y="938"/>
                  <a:pt x="428" y="937"/>
                </a:cubicBezTo>
                <a:cubicBezTo>
                  <a:pt x="433" y="914"/>
                  <a:pt x="433" y="914"/>
                  <a:pt x="433" y="914"/>
                </a:cubicBezTo>
                <a:cubicBezTo>
                  <a:pt x="427" y="912"/>
                  <a:pt x="427" y="912"/>
                  <a:pt x="427" y="912"/>
                </a:cubicBezTo>
                <a:cubicBezTo>
                  <a:pt x="422" y="936"/>
                  <a:pt x="422" y="936"/>
                  <a:pt x="422" y="936"/>
                </a:cubicBezTo>
                <a:cubicBezTo>
                  <a:pt x="420" y="936"/>
                  <a:pt x="418" y="935"/>
                  <a:pt x="416" y="935"/>
                </a:cubicBezTo>
                <a:cubicBezTo>
                  <a:pt x="421" y="911"/>
                  <a:pt x="421" y="911"/>
                  <a:pt x="421" y="911"/>
                </a:cubicBezTo>
                <a:cubicBezTo>
                  <a:pt x="415" y="909"/>
                  <a:pt x="415" y="909"/>
                  <a:pt x="415" y="909"/>
                </a:cubicBezTo>
                <a:cubicBezTo>
                  <a:pt x="410" y="933"/>
                  <a:pt x="410" y="933"/>
                  <a:pt x="410" y="933"/>
                </a:cubicBezTo>
                <a:cubicBezTo>
                  <a:pt x="408" y="933"/>
                  <a:pt x="405" y="932"/>
                  <a:pt x="403" y="931"/>
                </a:cubicBezTo>
                <a:cubicBezTo>
                  <a:pt x="410" y="908"/>
                  <a:pt x="410" y="908"/>
                  <a:pt x="410" y="908"/>
                </a:cubicBezTo>
                <a:cubicBezTo>
                  <a:pt x="404" y="906"/>
                  <a:pt x="404" y="906"/>
                  <a:pt x="404" y="906"/>
                </a:cubicBezTo>
                <a:cubicBezTo>
                  <a:pt x="397" y="930"/>
                  <a:pt x="397" y="930"/>
                  <a:pt x="397" y="930"/>
                </a:cubicBezTo>
                <a:cubicBezTo>
                  <a:pt x="395" y="929"/>
                  <a:pt x="393" y="929"/>
                  <a:pt x="391" y="928"/>
                </a:cubicBezTo>
                <a:cubicBezTo>
                  <a:pt x="398" y="905"/>
                  <a:pt x="398" y="905"/>
                  <a:pt x="398" y="905"/>
                </a:cubicBezTo>
                <a:cubicBezTo>
                  <a:pt x="392" y="903"/>
                  <a:pt x="392" y="903"/>
                  <a:pt x="392" y="903"/>
                </a:cubicBezTo>
                <a:cubicBezTo>
                  <a:pt x="385" y="926"/>
                  <a:pt x="385" y="926"/>
                  <a:pt x="385" y="926"/>
                </a:cubicBezTo>
                <a:cubicBezTo>
                  <a:pt x="383" y="925"/>
                  <a:pt x="381" y="925"/>
                  <a:pt x="379" y="924"/>
                </a:cubicBezTo>
                <a:cubicBezTo>
                  <a:pt x="387" y="901"/>
                  <a:pt x="387" y="901"/>
                  <a:pt x="387" y="901"/>
                </a:cubicBezTo>
                <a:cubicBezTo>
                  <a:pt x="381" y="899"/>
                  <a:pt x="381" y="899"/>
                  <a:pt x="381" y="899"/>
                </a:cubicBezTo>
                <a:cubicBezTo>
                  <a:pt x="373" y="922"/>
                  <a:pt x="373" y="922"/>
                  <a:pt x="373" y="922"/>
                </a:cubicBezTo>
                <a:cubicBezTo>
                  <a:pt x="371" y="921"/>
                  <a:pt x="369" y="921"/>
                  <a:pt x="367" y="920"/>
                </a:cubicBezTo>
                <a:cubicBezTo>
                  <a:pt x="375" y="897"/>
                  <a:pt x="375" y="897"/>
                  <a:pt x="375" y="897"/>
                </a:cubicBezTo>
                <a:cubicBezTo>
                  <a:pt x="369" y="895"/>
                  <a:pt x="369" y="895"/>
                  <a:pt x="369" y="895"/>
                </a:cubicBezTo>
                <a:cubicBezTo>
                  <a:pt x="361" y="918"/>
                  <a:pt x="361" y="918"/>
                  <a:pt x="361" y="918"/>
                </a:cubicBezTo>
                <a:cubicBezTo>
                  <a:pt x="359" y="917"/>
                  <a:pt x="357" y="916"/>
                  <a:pt x="355" y="915"/>
                </a:cubicBezTo>
                <a:cubicBezTo>
                  <a:pt x="364" y="893"/>
                  <a:pt x="364" y="893"/>
                  <a:pt x="364" y="893"/>
                </a:cubicBezTo>
                <a:cubicBezTo>
                  <a:pt x="358" y="890"/>
                  <a:pt x="358" y="890"/>
                  <a:pt x="358" y="890"/>
                </a:cubicBezTo>
                <a:cubicBezTo>
                  <a:pt x="349" y="913"/>
                  <a:pt x="349" y="913"/>
                  <a:pt x="349" y="913"/>
                </a:cubicBezTo>
                <a:cubicBezTo>
                  <a:pt x="347" y="912"/>
                  <a:pt x="345" y="911"/>
                  <a:pt x="343" y="910"/>
                </a:cubicBezTo>
                <a:cubicBezTo>
                  <a:pt x="353" y="888"/>
                  <a:pt x="353" y="888"/>
                  <a:pt x="353" y="888"/>
                </a:cubicBezTo>
                <a:cubicBezTo>
                  <a:pt x="347" y="886"/>
                  <a:pt x="347" y="886"/>
                  <a:pt x="347" y="886"/>
                </a:cubicBezTo>
                <a:cubicBezTo>
                  <a:pt x="337" y="908"/>
                  <a:pt x="337" y="908"/>
                  <a:pt x="337" y="908"/>
                </a:cubicBezTo>
                <a:cubicBezTo>
                  <a:pt x="335" y="907"/>
                  <a:pt x="333" y="906"/>
                  <a:pt x="331" y="905"/>
                </a:cubicBezTo>
                <a:cubicBezTo>
                  <a:pt x="342" y="883"/>
                  <a:pt x="342" y="883"/>
                  <a:pt x="342" y="883"/>
                </a:cubicBezTo>
                <a:cubicBezTo>
                  <a:pt x="336" y="880"/>
                  <a:pt x="336" y="880"/>
                  <a:pt x="336" y="880"/>
                </a:cubicBezTo>
                <a:cubicBezTo>
                  <a:pt x="325" y="902"/>
                  <a:pt x="325" y="902"/>
                  <a:pt x="325" y="902"/>
                </a:cubicBezTo>
                <a:cubicBezTo>
                  <a:pt x="323" y="901"/>
                  <a:pt x="321" y="900"/>
                  <a:pt x="320" y="899"/>
                </a:cubicBezTo>
                <a:cubicBezTo>
                  <a:pt x="331" y="878"/>
                  <a:pt x="331" y="878"/>
                  <a:pt x="331" y="878"/>
                </a:cubicBezTo>
                <a:cubicBezTo>
                  <a:pt x="325" y="875"/>
                  <a:pt x="325" y="875"/>
                  <a:pt x="325" y="875"/>
                </a:cubicBezTo>
                <a:cubicBezTo>
                  <a:pt x="314" y="896"/>
                  <a:pt x="314" y="896"/>
                  <a:pt x="314" y="896"/>
                </a:cubicBezTo>
                <a:cubicBezTo>
                  <a:pt x="312" y="895"/>
                  <a:pt x="310" y="894"/>
                  <a:pt x="308" y="893"/>
                </a:cubicBezTo>
                <a:cubicBezTo>
                  <a:pt x="320" y="872"/>
                  <a:pt x="320" y="872"/>
                  <a:pt x="320" y="872"/>
                </a:cubicBezTo>
                <a:cubicBezTo>
                  <a:pt x="314" y="869"/>
                  <a:pt x="314" y="869"/>
                  <a:pt x="314" y="869"/>
                </a:cubicBezTo>
                <a:cubicBezTo>
                  <a:pt x="303" y="890"/>
                  <a:pt x="303" y="890"/>
                  <a:pt x="303" y="890"/>
                </a:cubicBezTo>
                <a:cubicBezTo>
                  <a:pt x="301" y="889"/>
                  <a:pt x="299" y="888"/>
                  <a:pt x="297" y="887"/>
                </a:cubicBezTo>
                <a:cubicBezTo>
                  <a:pt x="309" y="866"/>
                  <a:pt x="309" y="866"/>
                  <a:pt x="309" y="866"/>
                </a:cubicBezTo>
                <a:cubicBezTo>
                  <a:pt x="304" y="863"/>
                  <a:pt x="304" y="863"/>
                  <a:pt x="304" y="863"/>
                </a:cubicBezTo>
                <a:cubicBezTo>
                  <a:pt x="292" y="884"/>
                  <a:pt x="292" y="884"/>
                  <a:pt x="292" y="884"/>
                </a:cubicBezTo>
                <a:cubicBezTo>
                  <a:pt x="290" y="882"/>
                  <a:pt x="288" y="881"/>
                  <a:pt x="286" y="880"/>
                </a:cubicBezTo>
                <a:cubicBezTo>
                  <a:pt x="299" y="860"/>
                  <a:pt x="299" y="860"/>
                  <a:pt x="299" y="860"/>
                </a:cubicBezTo>
                <a:cubicBezTo>
                  <a:pt x="294" y="856"/>
                  <a:pt x="294" y="856"/>
                  <a:pt x="294" y="856"/>
                </a:cubicBezTo>
                <a:cubicBezTo>
                  <a:pt x="281" y="877"/>
                  <a:pt x="281" y="877"/>
                  <a:pt x="281" y="877"/>
                </a:cubicBezTo>
                <a:cubicBezTo>
                  <a:pt x="279" y="876"/>
                  <a:pt x="277" y="874"/>
                  <a:pt x="275" y="873"/>
                </a:cubicBezTo>
                <a:cubicBezTo>
                  <a:pt x="289" y="853"/>
                  <a:pt x="289" y="853"/>
                  <a:pt x="289" y="853"/>
                </a:cubicBezTo>
                <a:cubicBezTo>
                  <a:pt x="284" y="850"/>
                  <a:pt x="284" y="850"/>
                  <a:pt x="284" y="850"/>
                </a:cubicBezTo>
                <a:cubicBezTo>
                  <a:pt x="270" y="870"/>
                  <a:pt x="270" y="870"/>
                  <a:pt x="270" y="870"/>
                </a:cubicBezTo>
                <a:cubicBezTo>
                  <a:pt x="268" y="868"/>
                  <a:pt x="267" y="867"/>
                  <a:pt x="265" y="866"/>
                </a:cubicBezTo>
                <a:cubicBezTo>
                  <a:pt x="279" y="846"/>
                  <a:pt x="279" y="846"/>
                  <a:pt x="279" y="846"/>
                </a:cubicBezTo>
                <a:cubicBezTo>
                  <a:pt x="274" y="843"/>
                  <a:pt x="274" y="843"/>
                  <a:pt x="274" y="843"/>
                </a:cubicBezTo>
                <a:cubicBezTo>
                  <a:pt x="260" y="862"/>
                  <a:pt x="260" y="862"/>
                  <a:pt x="260" y="862"/>
                </a:cubicBezTo>
                <a:cubicBezTo>
                  <a:pt x="258" y="861"/>
                  <a:pt x="256" y="860"/>
                  <a:pt x="255" y="858"/>
                </a:cubicBezTo>
                <a:cubicBezTo>
                  <a:pt x="269" y="839"/>
                  <a:pt x="269" y="839"/>
                  <a:pt x="269" y="839"/>
                </a:cubicBezTo>
                <a:cubicBezTo>
                  <a:pt x="264" y="835"/>
                  <a:pt x="264" y="835"/>
                  <a:pt x="264" y="835"/>
                </a:cubicBezTo>
                <a:cubicBezTo>
                  <a:pt x="249" y="854"/>
                  <a:pt x="249" y="854"/>
                  <a:pt x="249" y="854"/>
                </a:cubicBezTo>
                <a:cubicBezTo>
                  <a:pt x="248" y="853"/>
                  <a:pt x="246" y="852"/>
                  <a:pt x="245" y="850"/>
                </a:cubicBezTo>
                <a:cubicBezTo>
                  <a:pt x="260" y="832"/>
                  <a:pt x="260" y="832"/>
                  <a:pt x="260" y="832"/>
                </a:cubicBezTo>
                <a:cubicBezTo>
                  <a:pt x="255" y="828"/>
                  <a:pt x="255" y="828"/>
                  <a:pt x="255" y="828"/>
                </a:cubicBezTo>
                <a:cubicBezTo>
                  <a:pt x="239" y="846"/>
                  <a:pt x="239" y="846"/>
                  <a:pt x="239" y="846"/>
                </a:cubicBezTo>
                <a:cubicBezTo>
                  <a:pt x="238" y="845"/>
                  <a:pt x="236" y="843"/>
                  <a:pt x="235" y="842"/>
                </a:cubicBezTo>
                <a:cubicBezTo>
                  <a:pt x="251" y="824"/>
                  <a:pt x="251" y="824"/>
                  <a:pt x="251" y="824"/>
                </a:cubicBezTo>
                <a:cubicBezTo>
                  <a:pt x="246" y="820"/>
                  <a:pt x="246" y="820"/>
                  <a:pt x="246" y="820"/>
                </a:cubicBezTo>
                <a:cubicBezTo>
                  <a:pt x="230" y="838"/>
                  <a:pt x="230" y="838"/>
                  <a:pt x="230" y="838"/>
                </a:cubicBezTo>
                <a:cubicBezTo>
                  <a:pt x="228" y="836"/>
                  <a:pt x="227" y="835"/>
                  <a:pt x="225" y="834"/>
                </a:cubicBezTo>
                <a:cubicBezTo>
                  <a:pt x="242" y="816"/>
                  <a:pt x="242" y="816"/>
                  <a:pt x="242" y="816"/>
                </a:cubicBezTo>
                <a:cubicBezTo>
                  <a:pt x="237" y="812"/>
                  <a:pt x="237" y="812"/>
                  <a:pt x="237" y="812"/>
                </a:cubicBezTo>
                <a:cubicBezTo>
                  <a:pt x="220" y="829"/>
                  <a:pt x="220" y="829"/>
                  <a:pt x="220" y="829"/>
                </a:cubicBezTo>
                <a:cubicBezTo>
                  <a:pt x="219" y="828"/>
                  <a:pt x="217" y="826"/>
                  <a:pt x="216" y="825"/>
                </a:cubicBezTo>
                <a:cubicBezTo>
                  <a:pt x="233" y="808"/>
                  <a:pt x="233" y="808"/>
                  <a:pt x="233" y="808"/>
                </a:cubicBezTo>
                <a:cubicBezTo>
                  <a:pt x="228" y="803"/>
                  <a:pt x="228" y="803"/>
                  <a:pt x="228" y="803"/>
                </a:cubicBezTo>
                <a:cubicBezTo>
                  <a:pt x="211" y="820"/>
                  <a:pt x="211" y="820"/>
                  <a:pt x="211" y="820"/>
                </a:cubicBezTo>
                <a:cubicBezTo>
                  <a:pt x="210" y="819"/>
                  <a:pt x="208" y="817"/>
                  <a:pt x="207" y="816"/>
                </a:cubicBezTo>
                <a:cubicBezTo>
                  <a:pt x="224" y="799"/>
                  <a:pt x="224" y="799"/>
                  <a:pt x="224" y="799"/>
                </a:cubicBezTo>
                <a:cubicBezTo>
                  <a:pt x="220" y="794"/>
                  <a:pt x="220" y="794"/>
                  <a:pt x="220" y="794"/>
                </a:cubicBezTo>
                <a:cubicBezTo>
                  <a:pt x="202" y="811"/>
                  <a:pt x="202" y="811"/>
                  <a:pt x="202" y="811"/>
                </a:cubicBezTo>
                <a:cubicBezTo>
                  <a:pt x="201" y="809"/>
                  <a:pt x="199" y="808"/>
                  <a:pt x="198" y="806"/>
                </a:cubicBezTo>
                <a:cubicBezTo>
                  <a:pt x="216" y="790"/>
                  <a:pt x="216" y="790"/>
                  <a:pt x="216" y="790"/>
                </a:cubicBezTo>
                <a:cubicBezTo>
                  <a:pt x="212" y="785"/>
                  <a:pt x="212" y="785"/>
                  <a:pt x="212" y="785"/>
                </a:cubicBezTo>
                <a:cubicBezTo>
                  <a:pt x="194" y="802"/>
                  <a:pt x="194" y="802"/>
                  <a:pt x="194" y="802"/>
                </a:cubicBezTo>
                <a:cubicBezTo>
                  <a:pt x="192" y="800"/>
                  <a:pt x="191" y="798"/>
                  <a:pt x="190" y="797"/>
                </a:cubicBezTo>
                <a:cubicBezTo>
                  <a:pt x="208" y="781"/>
                  <a:pt x="208" y="781"/>
                  <a:pt x="208" y="781"/>
                </a:cubicBezTo>
                <a:cubicBezTo>
                  <a:pt x="204" y="776"/>
                  <a:pt x="204" y="776"/>
                  <a:pt x="204" y="776"/>
                </a:cubicBezTo>
                <a:cubicBezTo>
                  <a:pt x="185" y="792"/>
                  <a:pt x="185" y="792"/>
                  <a:pt x="185" y="792"/>
                </a:cubicBezTo>
                <a:cubicBezTo>
                  <a:pt x="184" y="790"/>
                  <a:pt x="183" y="789"/>
                  <a:pt x="181" y="787"/>
                </a:cubicBezTo>
                <a:cubicBezTo>
                  <a:pt x="200" y="772"/>
                  <a:pt x="200" y="772"/>
                  <a:pt x="200" y="772"/>
                </a:cubicBezTo>
                <a:cubicBezTo>
                  <a:pt x="196" y="767"/>
                  <a:pt x="196" y="767"/>
                  <a:pt x="196" y="767"/>
                </a:cubicBezTo>
                <a:cubicBezTo>
                  <a:pt x="177" y="782"/>
                  <a:pt x="177" y="782"/>
                  <a:pt x="177" y="782"/>
                </a:cubicBezTo>
                <a:cubicBezTo>
                  <a:pt x="176" y="780"/>
                  <a:pt x="175" y="779"/>
                  <a:pt x="173" y="777"/>
                </a:cubicBezTo>
                <a:cubicBezTo>
                  <a:pt x="193" y="762"/>
                  <a:pt x="193" y="762"/>
                  <a:pt x="193" y="762"/>
                </a:cubicBezTo>
                <a:cubicBezTo>
                  <a:pt x="189" y="757"/>
                  <a:pt x="189" y="757"/>
                  <a:pt x="189" y="757"/>
                </a:cubicBezTo>
                <a:cubicBezTo>
                  <a:pt x="170" y="772"/>
                  <a:pt x="170" y="772"/>
                  <a:pt x="170" y="772"/>
                </a:cubicBezTo>
                <a:cubicBezTo>
                  <a:pt x="168" y="770"/>
                  <a:pt x="167" y="768"/>
                  <a:pt x="166" y="767"/>
                </a:cubicBezTo>
                <a:cubicBezTo>
                  <a:pt x="186" y="753"/>
                  <a:pt x="186" y="753"/>
                  <a:pt x="186" y="753"/>
                </a:cubicBezTo>
                <a:cubicBezTo>
                  <a:pt x="182" y="747"/>
                  <a:pt x="182" y="747"/>
                  <a:pt x="182" y="747"/>
                </a:cubicBezTo>
                <a:cubicBezTo>
                  <a:pt x="162" y="761"/>
                  <a:pt x="162" y="761"/>
                  <a:pt x="162" y="761"/>
                </a:cubicBezTo>
                <a:cubicBezTo>
                  <a:pt x="161" y="760"/>
                  <a:pt x="160" y="758"/>
                  <a:pt x="159" y="756"/>
                </a:cubicBezTo>
                <a:cubicBezTo>
                  <a:pt x="179" y="743"/>
                  <a:pt x="179" y="743"/>
                  <a:pt x="179" y="743"/>
                </a:cubicBezTo>
                <a:cubicBezTo>
                  <a:pt x="175" y="737"/>
                  <a:pt x="175" y="737"/>
                  <a:pt x="175" y="737"/>
                </a:cubicBezTo>
                <a:cubicBezTo>
                  <a:pt x="155" y="751"/>
                  <a:pt x="155" y="751"/>
                  <a:pt x="155" y="751"/>
                </a:cubicBezTo>
                <a:cubicBezTo>
                  <a:pt x="154" y="749"/>
                  <a:pt x="153" y="747"/>
                  <a:pt x="152" y="745"/>
                </a:cubicBezTo>
                <a:cubicBezTo>
                  <a:pt x="172" y="733"/>
                  <a:pt x="172" y="733"/>
                  <a:pt x="172" y="733"/>
                </a:cubicBezTo>
                <a:cubicBezTo>
                  <a:pt x="169" y="727"/>
                  <a:pt x="169" y="727"/>
                  <a:pt x="169" y="727"/>
                </a:cubicBezTo>
                <a:cubicBezTo>
                  <a:pt x="148" y="740"/>
                  <a:pt x="148" y="740"/>
                  <a:pt x="148" y="740"/>
                </a:cubicBezTo>
                <a:cubicBezTo>
                  <a:pt x="147" y="738"/>
                  <a:pt x="146" y="736"/>
                  <a:pt x="145" y="734"/>
                </a:cubicBezTo>
                <a:cubicBezTo>
                  <a:pt x="166" y="722"/>
                  <a:pt x="166" y="722"/>
                  <a:pt x="166" y="722"/>
                </a:cubicBezTo>
                <a:cubicBezTo>
                  <a:pt x="163" y="717"/>
                  <a:pt x="163" y="717"/>
                  <a:pt x="163" y="717"/>
                </a:cubicBezTo>
                <a:cubicBezTo>
                  <a:pt x="142" y="729"/>
                  <a:pt x="142" y="729"/>
                  <a:pt x="142" y="729"/>
                </a:cubicBezTo>
                <a:cubicBezTo>
                  <a:pt x="141" y="727"/>
                  <a:pt x="140" y="725"/>
                  <a:pt x="139" y="723"/>
                </a:cubicBezTo>
                <a:cubicBezTo>
                  <a:pt x="160" y="712"/>
                  <a:pt x="160" y="712"/>
                  <a:pt x="160" y="712"/>
                </a:cubicBezTo>
                <a:cubicBezTo>
                  <a:pt x="157" y="706"/>
                  <a:pt x="157" y="706"/>
                  <a:pt x="157" y="706"/>
                </a:cubicBezTo>
                <a:cubicBezTo>
                  <a:pt x="136" y="718"/>
                  <a:pt x="136" y="718"/>
                  <a:pt x="136" y="718"/>
                </a:cubicBezTo>
                <a:cubicBezTo>
                  <a:pt x="135" y="716"/>
                  <a:pt x="134" y="714"/>
                  <a:pt x="133" y="712"/>
                </a:cubicBezTo>
                <a:cubicBezTo>
                  <a:pt x="154" y="701"/>
                  <a:pt x="154" y="701"/>
                  <a:pt x="154" y="701"/>
                </a:cubicBezTo>
                <a:cubicBezTo>
                  <a:pt x="152" y="695"/>
                  <a:pt x="152" y="695"/>
                  <a:pt x="152" y="695"/>
                </a:cubicBezTo>
                <a:cubicBezTo>
                  <a:pt x="130" y="706"/>
                  <a:pt x="130" y="706"/>
                  <a:pt x="130" y="706"/>
                </a:cubicBezTo>
                <a:cubicBezTo>
                  <a:pt x="129" y="704"/>
                  <a:pt x="128" y="702"/>
                  <a:pt x="127" y="701"/>
                </a:cubicBezTo>
                <a:cubicBezTo>
                  <a:pt x="149" y="690"/>
                  <a:pt x="149" y="690"/>
                  <a:pt x="149" y="690"/>
                </a:cubicBezTo>
                <a:cubicBezTo>
                  <a:pt x="146" y="685"/>
                  <a:pt x="146" y="685"/>
                  <a:pt x="146" y="685"/>
                </a:cubicBezTo>
                <a:cubicBezTo>
                  <a:pt x="124" y="695"/>
                  <a:pt x="124" y="695"/>
                  <a:pt x="124" y="695"/>
                </a:cubicBezTo>
                <a:cubicBezTo>
                  <a:pt x="123" y="693"/>
                  <a:pt x="123" y="691"/>
                  <a:pt x="122" y="689"/>
                </a:cubicBezTo>
                <a:cubicBezTo>
                  <a:pt x="144" y="679"/>
                  <a:pt x="144" y="679"/>
                  <a:pt x="144" y="679"/>
                </a:cubicBezTo>
                <a:cubicBezTo>
                  <a:pt x="142" y="673"/>
                  <a:pt x="142" y="673"/>
                  <a:pt x="142" y="673"/>
                </a:cubicBezTo>
                <a:cubicBezTo>
                  <a:pt x="119" y="683"/>
                  <a:pt x="119" y="683"/>
                  <a:pt x="119" y="683"/>
                </a:cubicBezTo>
                <a:cubicBezTo>
                  <a:pt x="118" y="681"/>
                  <a:pt x="118" y="679"/>
                  <a:pt x="117" y="677"/>
                </a:cubicBezTo>
                <a:cubicBezTo>
                  <a:pt x="139" y="668"/>
                  <a:pt x="139" y="668"/>
                  <a:pt x="139" y="668"/>
                </a:cubicBezTo>
                <a:cubicBezTo>
                  <a:pt x="137" y="662"/>
                  <a:pt x="137" y="662"/>
                  <a:pt x="137" y="662"/>
                </a:cubicBezTo>
                <a:cubicBezTo>
                  <a:pt x="115" y="671"/>
                  <a:pt x="115" y="671"/>
                  <a:pt x="115" y="671"/>
                </a:cubicBezTo>
                <a:cubicBezTo>
                  <a:pt x="114" y="669"/>
                  <a:pt x="113" y="667"/>
                  <a:pt x="112" y="665"/>
                </a:cubicBezTo>
                <a:cubicBezTo>
                  <a:pt x="135" y="657"/>
                  <a:pt x="135" y="657"/>
                  <a:pt x="135" y="657"/>
                </a:cubicBezTo>
                <a:cubicBezTo>
                  <a:pt x="133" y="651"/>
                  <a:pt x="133" y="651"/>
                  <a:pt x="133" y="651"/>
                </a:cubicBezTo>
                <a:cubicBezTo>
                  <a:pt x="110" y="659"/>
                  <a:pt x="110" y="659"/>
                  <a:pt x="110" y="659"/>
                </a:cubicBezTo>
                <a:cubicBezTo>
                  <a:pt x="109" y="657"/>
                  <a:pt x="109" y="655"/>
                  <a:pt x="108" y="653"/>
                </a:cubicBezTo>
                <a:cubicBezTo>
                  <a:pt x="131" y="645"/>
                  <a:pt x="131" y="645"/>
                  <a:pt x="131" y="645"/>
                </a:cubicBezTo>
                <a:cubicBezTo>
                  <a:pt x="129" y="639"/>
                  <a:pt x="129" y="639"/>
                  <a:pt x="129" y="639"/>
                </a:cubicBezTo>
                <a:cubicBezTo>
                  <a:pt x="106" y="647"/>
                  <a:pt x="106" y="647"/>
                  <a:pt x="106" y="647"/>
                </a:cubicBezTo>
                <a:cubicBezTo>
                  <a:pt x="105" y="645"/>
                  <a:pt x="105" y="643"/>
                  <a:pt x="104" y="641"/>
                </a:cubicBezTo>
                <a:cubicBezTo>
                  <a:pt x="128" y="634"/>
                  <a:pt x="128" y="634"/>
                  <a:pt x="128" y="634"/>
                </a:cubicBezTo>
                <a:cubicBezTo>
                  <a:pt x="126" y="628"/>
                  <a:pt x="126" y="628"/>
                  <a:pt x="126" y="628"/>
                </a:cubicBezTo>
                <a:cubicBezTo>
                  <a:pt x="102" y="635"/>
                  <a:pt x="102" y="635"/>
                  <a:pt x="102" y="635"/>
                </a:cubicBezTo>
                <a:cubicBezTo>
                  <a:pt x="102" y="632"/>
                  <a:pt x="101" y="630"/>
                  <a:pt x="101" y="628"/>
                </a:cubicBezTo>
                <a:cubicBezTo>
                  <a:pt x="124" y="622"/>
                  <a:pt x="124" y="622"/>
                  <a:pt x="124" y="622"/>
                </a:cubicBezTo>
                <a:cubicBezTo>
                  <a:pt x="123" y="616"/>
                  <a:pt x="123" y="616"/>
                  <a:pt x="123" y="616"/>
                </a:cubicBezTo>
                <a:cubicBezTo>
                  <a:pt x="99" y="622"/>
                  <a:pt x="99" y="622"/>
                  <a:pt x="99" y="622"/>
                </a:cubicBezTo>
                <a:cubicBezTo>
                  <a:pt x="99" y="620"/>
                  <a:pt x="98" y="618"/>
                  <a:pt x="98" y="616"/>
                </a:cubicBezTo>
                <a:cubicBezTo>
                  <a:pt x="121" y="611"/>
                  <a:pt x="121" y="611"/>
                  <a:pt x="121" y="611"/>
                </a:cubicBezTo>
                <a:cubicBezTo>
                  <a:pt x="120" y="604"/>
                  <a:pt x="120" y="604"/>
                  <a:pt x="120" y="604"/>
                </a:cubicBezTo>
                <a:cubicBezTo>
                  <a:pt x="96" y="610"/>
                  <a:pt x="96" y="610"/>
                  <a:pt x="96" y="610"/>
                </a:cubicBezTo>
                <a:cubicBezTo>
                  <a:pt x="96" y="608"/>
                  <a:pt x="95" y="606"/>
                  <a:pt x="95" y="603"/>
                </a:cubicBezTo>
                <a:cubicBezTo>
                  <a:pt x="119" y="599"/>
                  <a:pt x="119" y="599"/>
                  <a:pt x="119" y="599"/>
                </a:cubicBezTo>
                <a:cubicBezTo>
                  <a:pt x="118" y="593"/>
                  <a:pt x="118" y="593"/>
                  <a:pt x="118" y="593"/>
                </a:cubicBezTo>
                <a:cubicBezTo>
                  <a:pt x="94" y="597"/>
                  <a:pt x="94" y="597"/>
                  <a:pt x="94" y="597"/>
                </a:cubicBezTo>
                <a:cubicBezTo>
                  <a:pt x="93" y="595"/>
                  <a:pt x="93" y="593"/>
                  <a:pt x="93" y="591"/>
                </a:cubicBezTo>
                <a:cubicBezTo>
                  <a:pt x="117" y="587"/>
                  <a:pt x="117" y="587"/>
                  <a:pt x="117" y="587"/>
                </a:cubicBezTo>
                <a:cubicBezTo>
                  <a:pt x="116" y="581"/>
                  <a:pt x="116" y="581"/>
                  <a:pt x="116" y="581"/>
                </a:cubicBezTo>
                <a:cubicBezTo>
                  <a:pt x="92" y="584"/>
                  <a:pt x="92" y="584"/>
                  <a:pt x="92" y="584"/>
                </a:cubicBezTo>
                <a:cubicBezTo>
                  <a:pt x="91" y="582"/>
                  <a:pt x="91" y="580"/>
                  <a:pt x="91" y="578"/>
                </a:cubicBezTo>
                <a:cubicBezTo>
                  <a:pt x="115" y="575"/>
                  <a:pt x="115" y="575"/>
                  <a:pt x="115" y="575"/>
                </a:cubicBezTo>
                <a:cubicBezTo>
                  <a:pt x="114" y="569"/>
                  <a:pt x="114" y="569"/>
                  <a:pt x="114" y="569"/>
                </a:cubicBezTo>
                <a:cubicBezTo>
                  <a:pt x="90" y="572"/>
                  <a:pt x="90" y="572"/>
                  <a:pt x="90" y="572"/>
                </a:cubicBezTo>
                <a:cubicBezTo>
                  <a:pt x="90" y="570"/>
                  <a:pt x="89" y="568"/>
                  <a:pt x="89" y="565"/>
                </a:cubicBezTo>
                <a:cubicBezTo>
                  <a:pt x="113" y="563"/>
                  <a:pt x="113" y="563"/>
                  <a:pt x="113" y="563"/>
                </a:cubicBezTo>
                <a:cubicBezTo>
                  <a:pt x="113" y="557"/>
                  <a:pt x="113" y="557"/>
                  <a:pt x="113" y="557"/>
                </a:cubicBezTo>
                <a:cubicBezTo>
                  <a:pt x="88" y="559"/>
                  <a:pt x="88" y="559"/>
                  <a:pt x="88" y="559"/>
                </a:cubicBezTo>
                <a:cubicBezTo>
                  <a:pt x="88" y="557"/>
                  <a:pt x="88" y="555"/>
                  <a:pt x="88" y="553"/>
                </a:cubicBezTo>
                <a:cubicBezTo>
                  <a:pt x="112" y="551"/>
                  <a:pt x="112" y="551"/>
                  <a:pt x="112" y="551"/>
                </a:cubicBezTo>
                <a:cubicBezTo>
                  <a:pt x="112" y="545"/>
                  <a:pt x="112" y="545"/>
                  <a:pt x="112" y="545"/>
                </a:cubicBezTo>
                <a:cubicBezTo>
                  <a:pt x="88" y="546"/>
                  <a:pt x="88" y="546"/>
                  <a:pt x="88" y="546"/>
                </a:cubicBezTo>
                <a:cubicBezTo>
                  <a:pt x="87" y="544"/>
                  <a:pt x="87" y="542"/>
                  <a:pt x="87" y="540"/>
                </a:cubicBezTo>
                <a:cubicBezTo>
                  <a:pt x="111" y="539"/>
                  <a:pt x="111" y="539"/>
                  <a:pt x="111" y="539"/>
                </a:cubicBezTo>
                <a:cubicBezTo>
                  <a:pt x="111" y="533"/>
                  <a:pt x="111" y="533"/>
                  <a:pt x="111" y="533"/>
                </a:cubicBezTo>
                <a:cubicBezTo>
                  <a:pt x="87" y="533"/>
                  <a:pt x="87" y="533"/>
                  <a:pt x="87" y="533"/>
                </a:cubicBezTo>
                <a:cubicBezTo>
                  <a:pt x="87" y="531"/>
                  <a:pt x="87" y="529"/>
                  <a:pt x="87" y="527"/>
                </a:cubicBezTo>
                <a:cubicBezTo>
                  <a:pt x="111" y="527"/>
                  <a:pt x="111" y="527"/>
                  <a:pt x="111" y="527"/>
                </a:cubicBezTo>
                <a:cubicBezTo>
                  <a:pt x="111" y="520"/>
                  <a:pt x="111" y="520"/>
                  <a:pt x="111" y="520"/>
                </a:cubicBezTo>
                <a:cubicBezTo>
                  <a:pt x="87" y="521"/>
                  <a:pt x="87" y="521"/>
                  <a:pt x="87" y="521"/>
                </a:cubicBezTo>
                <a:cubicBezTo>
                  <a:pt x="87" y="519"/>
                  <a:pt x="87" y="519"/>
                  <a:pt x="87" y="519"/>
                </a:cubicBezTo>
                <a:cubicBezTo>
                  <a:pt x="87" y="518"/>
                  <a:pt x="87" y="516"/>
                  <a:pt x="87" y="515"/>
                </a:cubicBezTo>
                <a:cubicBezTo>
                  <a:pt x="87" y="514"/>
                  <a:pt x="87" y="514"/>
                  <a:pt x="87" y="514"/>
                </a:cubicBezTo>
                <a:cubicBezTo>
                  <a:pt x="111" y="515"/>
                  <a:pt x="111" y="515"/>
                  <a:pt x="111" y="515"/>
                </a:cubicBezTo>
                <a:cubicBezTo>
                  <a:pt x="111" y="508"/>
                  <a:pt x="111" y="508"/>
                  <a:pt x="111" y="508"/>
                </a:cubicBezTo>
                <a:cubicBezTo>
                  <a:pt x="87" y="508"/>
                  <a:pt x="87" y="508"/>
                  <a:pt x="87" y="508"/>
                </a:cubicBezTo>
                <a:cubicBezTo>
                  <a:pt x="87" y="506"/>
                  <a:pt x="87" y="504"/>
                  <a:pt x="87" y="502"/>
                </a:cubicBezTo>
                <a:cubicBezTo>
                  <a:pt x="111" y="503"/>
                  <a:pt x="111" y="503"/>
                  <a:pt x="111" y="503"/>
                </a:cubicBezTo>
                <a:cubicBezTo>
                  <a:pt x="112" y="496"/>
                  <a:pt x="112" y="496"/>
                  <a:pt x="112" y="496"/>
                </a:cubicBezTo>
                <a:cubicBezTo>
                  <a:pt x="87" y="495"/>
                  <a:pt x="87" y="495"/>
                  <a:pt x="87" y="495"/>
                </a:cubicBezTo>
                <a:cubicBezTo>
                  <a:pt x="87" y="493"/>
                  <a:pt x="88" y="491"/>
                  <a:pt x="88" y="489"/>
                </a:cubicBezTo>
                <a:cubicBezTo>
                  <a:pt x="112" y="491"/>
                  <a:pt x="112" y="491"/>
                  <a:pt x="112" y="491"/>
                </a:cubicBezTo>
                <a:cubicBezTo>
                  <a:pt x="113" y="484"/>
                  <a:pt x="113" y="484"/>
                  <a:pt x="113" y="484"/>
                </a:cubicBezTo>
                <a:cubicBezTo>
                  <a:pt x="88" y="482"/>
                  <a:pt x="88" y="482"/>
                  <a:pt x="88" y="482"/>
                </a:cubicBezTo>
                <a:cubicBezTo>
                  <a:pt x="88" y="480"/>
                  <a:pt x="89" y="478"/>
                  <a:pt x="89" y="476"/>
                </a:cubicBezTo>
                <a:cubicBezTo>
                  <a:pt x="113" y="478"/>
                  <a:pt x="113" y="478"/>
                  <a:pt x="113" y="478"/>
                </a:cubicBezTo>
                <a:cubicBezTo>
                  <a:pt x="114" y="472"/>
                  <a:pt x="114" y="472"/>
                  <a:pt x="114" y="472"/>
                </a:cubicBezTo>
                <a:cubicBezTo>
                  <a:pt x="90" y="469"/>
                  <a:pt x="90" y="469"/>
                  <a:pt x="90" y="469"/>
                </a:cubicBezTo>
                <a:cubicBezTo>
                  <a:pt x="90" y="467"/>
                  <a:pt x="90" y="465"/>
                  <a:pt x="90" y="463"/>
                </a:cubicBezTo>
                <a:cubicBezTo>
                  <a:pt x="114" y="466"/>
                  <a:pt x="114" y="466"/>
                  <a:pt x="114" y="466"/>
                </a:cubicBezTo>
                <a:cubicBezTo>
                  <a:pt x="115" y="460"/>
                  <a:pt x="115" y="460"/>
                  <a:pt x="115" y="460"/>
                </a:cubicBezTo>
                <a:cubicBezTo>
                  <a:pt x="91" y="457"/>
                  <a:pt x="91" y="457"/>
                  <a:pt x="91" y="457"/>
                </a:cubicBezTo>
                <a:cubicBezTo>
                  <a:pt x="92" y="455"/>
                  <a:pt x="92" y="453"/>
                  <a:pt x="92" y="451"/>
                </a:cubicBezTo>
                <a:cubicBezTo>
                  <a:pt x="116" y="455"/>
                  <a:pt x="116" y="455"/>
                  <a:pt x="116" y="455"/>
                </a:cubicBezTo>
                <a:cubicBezTo>
                  <a:pt x="117" y="448"/>
                  <a:pt x="117" y="448"/>
                  <a:pt x="117" y="448"/>
                </a:cubicBezTo>
                <a:cubicBezTo>
                  <a:pt x="93" y="444"/>
                  <a:pt x="93" y="444"/>
                  <a:pt x="93" y="444"/>
                </a:cubicBezTo>
                <a:cubicBezTo>
                  <a:pt x="94" y="442"/>
                  <a:pt x="94" y="440"/>
                  <a:pt x="94" y="438"/>
                </a:cubicBezTo>
                <a:cubicBezTo>
                  <a:pt x="118" y="443"/>
                  <a:pt x="118" y="443"/>
                  <a:pt x="118" y="443"/>
                </a:cubicBezTo>
                <a:cubicBezTo>
                  <a:pt x="120" y="436"/>
                  <a:pt x="120" y="436"/>
                  <a:pt x="120" y="436"/>
                </a:cubicBezTo>
                <a:cubicBezTo>
                  <a:pt x="96" y="432"/>
                  <a:pt x="96" y="432"/>
                  <a:pt x="96" y="432"/>
                </a:cubicBezTo>
                <a:cubicBezTo>
                  <a:pt x="96" y="429"/>
                  <a:pt x="97" y="427"/>
                  <a:pt x="97" y="425"/>
                </a:cubicBezTo>
                <a:cubicBezTo>
                  <a:pt x="121" y="431"/>
                  <a:pt x="121" y="431"/>
                  <a:pt x="121" y="431"/>
                </a:cubicBezTo>
                <a:cubicBezTo>
                  <a:pt x="122" y="425"/>
                  <a:pt x="122" y="425"/>
                  <a:pt x="122" y="425"/>
                </a:cubicBezTo>
                <a:cubicBezTo>
                  <a:pt x="99" y="419"/>
                  <a:pt x="99" y="419"/>
                  <a:pt x="99" y="419"/>
                </a:cubicBezTo>
                <a:cubicBezTo>
                  <a:pt x="99" y="417"/>
                  <a:pt x="100" y="415"/>
                  <a:pt x="100" y="413"/>
                </a:cubicBezTo>
                <a:cubicBezTo>
                  <a:pt x="124" y="419"/>
                  <a:pt x="124" y="419"/>
                  <a:pt x="124" y="419"/>
                </a:cubicBezTo>
                <a:cubicBezTo>
                  <a:pt x="125" y="413"/>
                  <a:pt x="125" y="413"/>
                  <a:pt x="125" y="413"/>
                </a:cubicBezTo>
                <a:cubicBezTo>
                  <a:pt x="102" y="407"/>
                  <a:pt x="102" y="407"/>
                  <a:pt x="102" y="407"/>
                </a:cubicBezTo>
                <a:cubicBezTo>
                  <a:pt x="102" y="405"/>
                  <a:pt x="103" y="403"/>
                  <a:pt x="103" y="401"/>
                </a:cubicBezTo>
                <a:cubicBezTo>
                  <a:pt x="127" y="407"/>
                  <a:pt x="127" y="407"/>
                  <a:pt x="127" y="407"/>
                </a:cubicBezTo>
                <a:cubicBezTo>
                  <a:pt x="129" y="401"/>
                  <a:pt x="129" y="401"/>
                  <a:pt x="129" y="401"/>
                </a:cubicBezTo>
                <a:cubicBezTo>
                  <a:pt x="105" y="394"/>
                  <a:pt x="105" y="394"/>
                  <a:pt x="105" y="394"/>
                </a:cubicBezTo>
                <a:cubicBezTo>
                  <a:pt x="106" y="392"/>
                  <a:pt x="107" y="390"/>
                  <a:pt x="107" y="388"/>
                </a:cubicBezTo>
                <a:cubicBezTo>
                  <a:pt x="130" y="396"/>
                  <a:pt x="130" y="396"/>
                  <a:pt x="130" y="396"/>
                </a:cubicBezTo>
                <a:cubicBezTo>
                  <a:pt x="132" y="390"/>
                  <a:pt x="132" y="390"/>
                  <a:pt x="132" y="390"/>
                </a:cubicBezTo>
                <a:cubicBezTo>
                  <a:pt x="109" y="382"/>
                  <a:pt x="109" y="382"/>
                  <a:pt x="109" y="382"/>
                </a:cubicBezTo>
                <a:cubicBezTo>
                  <a:pt x="110" y="380"/>
                  <a:pt x="111" y="378"/>
                  <a:pt x="111" y="376"/>
                </a:cubicBezTo>
                <a:cubicBezTo>
                  <a:pt x="134" y="384"/>
                  <a:pt x="134" y="384"/>
                  <a:pt x="134" y="384"/>
                </a:cubicBezTo>
                <a:cubicBezTo>
                  <a:pt x="136" y="378"/>
                  <a:pt x="136" y="378"/>
                  <a:pt x="136" y="378"/>
                </a:cubicBezTo>
                <a:cubicBezTo>
                  <a:pt x="114" y="370"/>
                  <a:pt x="114" y="370"/>
                  <a:pt x="114" y="370"/>
                </a:cubicBezTo>
                <a:cubicBezTo>
                  <a:pt x="114" y="368"/>
                  <a:pt x="115" y="366"/>
                  <a:pt x="116" y="364"/>
                </a:cubicBezTo>
                <a:cubicBezTo>
                  <a:pt x="138" y="373"/>
                  <a:pt x="138" y="373"/>
                  <a:pt x="138" y="373"/>
                </a:cubicBezTo>
                <a:cubicBezTo>
                  <a:pt x="141" y="367"/>
                  <a:pt x="141" y="367"/>
                  <a:pt x="141" y="367"/>
                </a:cubicBezTo>
                <a:cubicBezTo>
                  <a:pt x="118" y="358"/>
                  <a:pt x="118" y="358"/>
                  <a:pt x="118" y="358"/>
                </a:cubicBezTo>
                <a:cubicBezTo>
                  <a:pt x="119" y="356"/>
                  <a:pt x="120" y="354"/>
                  <a:pt x="121" y="352"/>
                </a:cubicBezTo>
                <a:cubicBezTo>
                  <a:pt x="143" y="362"/>
                  <a:pt x="143" y="362"/>
                  <a:pt x="143" y="362"/>
                </a:cubicBezTo>
                <a:cubicBezTo>
                  <a:pt x="146" y="356"/>
                  <a:pt x="146" y="356"/>
                  <a:pt x="146" y="356"/>
                </a:cubicBezTo>
                <a:cubicBezTo>
                  <a:pt x="123" y="346"/>
                  <a:pt x="123" y="346"/>
                  <a:pt x="123" y="346"/>
                </a:cubicBezTo>
                <a:cubicBezTo>
                  <a:pt x="124" y="344"/>
                  <a:pt x="125" y="342"/>
                  <a:pt x="126" y="340"/>
                </a:cubicBezTo>
                <a:cubicBezTo>
                  <a:pt x="148" y="351"/>
                  <a:pt x="148" y="351"/>
                  <a:pt x="148" y="351"/>
                </a:cubicBezTo>
                <a:cubicBezTo>
                  <a:pt x="151" y="345"/>
                  <a:pt x="151" y="345"/>
                  <a:pt x="151" y="345"/>
                </a:cubicBezTo>
                <a:cubicBezTo>
                  <a:pt x="129" y="335"/>
                  <a:pt x="129" y="335"/>
                  <a:pt x="129" y="335"/>
                </a:cubicBezTo>
                <a:cubicBezTo>
                  <a:pt x="130" y="333"/>
                  <a:pt x="131" y="331"/>
                  <a:pt x="132" y="329"/>
                </a:cubicBezTo>
                <a:cubicBezTo>
                  <a:pt x="153" y="340"/>
                  <a:pt x="153" y="340"/>
                  <a:pt x="153" y="340"/>
                </a:cubicBezTo>
                <a:cubicBezTo>
                  <a:pt x="156" y="334"/>
                  <a:pt x="156" y="334"/>
                  <a:pt x="156" y="334"/>
                </a:cubicBezTo>
                <a:cubicBezTo>
                  <a:pt x="135" y="323"/>
                  <a:pt x="135" y="323"/>
                  <a:pt x="135" y="323"/>
                </a:cubicBezTo>
                <a:cubicBezTo>
                  <a:pt x="136" y="321"/>
                  <a:pt x="137" y="319"/>
                  <a:pt x="138" y="317"/>
                </a:cubicBezTo>
                <a:cubicBezTo>
                  <a:pt x="159" y="329"/>
                  <a:pt x="159" y="329"/>
                  <a:pt x="159" y="329"/>
                </a:cubicBezTo>
                <a:cubicBezTo>
                  <a:pt x="162" y="323"/>
                  <a:pt x="162" y="323"/>
                  <a:pt x="162" y="323"/>
                </a:cubicBezTo>
                <a:cubicBezTo>
                  <a:pt x="141" y="312"/>
                  <a:pt x="141" y="312"/>
                  <a:pt x="141" y="312"/>
                </a:cubicBezTo>
                <a:cubicBezTo>
                  <a:pt x="142" y="310"/>
                  <a:pt x="143" y="308"/>
                  <a:pt x="144" y="306"/>
                </a:cubicBezTo>
                <a:cubicBezTo>
                  <a:pt x="165" y="318"/>
                  <a:pt x="165" y="318"/>
                  <a:pt x="165" y="318"/>
                </a:cubicBezTo>
                <a:cubicBezTo>
                  <a:pt x="168" y="313"/>
                  <a:pt x="168" y="313"/>
                  <a:pt x="168" y="313"/>
                </a:cubicBezTo>
                <a:cubicBezTo>
                  <a:pt x="147" y="301"/>
                  <a:pt x="147" y="301"/>
                  <a:pt x="147" y="301"/>
                </a:cubicBezTo>
                <a:cubicBezTo>
                  <a:pt x="148" y="299"/>
                  <a:pt x="149" y="297"/>
                  <a:pt x="150" y="295"/>
                </a:cubicBezTo>
                <a:cubicBezTo>
                  <a:pt x="171" y="308"/>
                  <a:pt x="171" y="308"/>
                  <a:pt x="171" y="308"/>
                </a:cubicBezTo>
                <a:cubicBezTo>
                  <a:pt x="174" y="303"/>
                  <a:pt x="174" y="303"/>
                  <a:pt x="174" y="303"/>
                </a:cubicBezTo>
                <a:cubicBezTo>
                  <a:pt x="154" y="290"/>
                  <a:pt x="154" y="290"/>
                  <a:pt x="154" y="290"/>
                </a:cubicBezTo>
                <a:cubicBezTo>
                  <a:pt x="155" y="288"/>
                  <a:pt x="156" y="286"/>
                  <a:pt x="157" y="284"/>
                </a:cubicBezTo>
                <a:cubicBezTo>
                  <a:pt x="177" y="298"/>
                  <a:pt x="177" y="298"/>
                  <a:pt x="177" y="298"/>
                </a:cubicBezTo>
                <a:cubicBezTo>
                  <a:pt x="181" y="293"/>
                  <a:pt x="181" y="293"/>
                  <a:pt x="181" y="293"/>
                </a:cubicBezTo>
                <a:cubicBezTo>
                  <a:pt x="161" y="279"/>
                  <a:pt x="161" y="279"/>
                  <a:pt x="161" y="279"/>
                </a:cubicBezTo>
                <a:cubicBezTo>
                  <a:pt x="162" y="277"/>
                  <a:pt x="163" y="276"/>
                  <a:pt x="165" y="274"/>
                </a:cubicBezTo>
                <a:cubicBezTo>
                  <a:pt x="184" y="288"/>
                  <a:pt x="184" y="288"/>
                  <a:pt x="184" y="288"/>
                </a:cubicBezTo>
                <a:cubicBezTo>
                  <a:pt x="188" y="283"/>
                  <a:pt x="188" y="283"/>
                  <a:pt x="188" y="283"/>
                </a:cubicBezTo>
                <a:cubicBezTo>
                  <a:pt x="168" y="269"/>
                  <a:pt x="168" y="269"/>
                  <a:pt x="168" y="269"/>
                </a:cubicBezTo>
                <a:cubicBezTo>
                  <a:pt x="170" y="267"/>
                  <a:pt x="171" y="265"/>
                  <a:pt x="172" y="263"/>
                </a:cubicBezTo>
                <a:cubicBezTo>
                  <a:pt x="191" y="278"/>
                  <a:pt x="191" y="278"/>
                  <a:pt x="191" y="278"/>
                </a:cubicBezTo>
                <a:cubicBezTo>
                  <a:pt x="195" y="273"/>
                  <a:pt x="195" y="273"/>
                  <a:pt x="195" y="273"/>
                </a:cubicBezTo>
                <a:cubicBezTo>
                  <a:pt x="176" y="258"/>
                  <a:pt x="176" y="258"/>
                  <a:pt x="176" y="258"/>
                </a:cubicBezTo>
                <a:cubicBezTo>
                  <a:pt x="177" y="257"/>
                  <a:pt x="179" y="255"/>
                  <a:pt x="180" y="253"/>
                </a:cubicBezTo>
                <a:cubicBezTo>
                  <a:pt x="199" y="268"/>
                  <a:pt x="199" y="268"/>
                  <a:pt x="199" y="268"/>
                </a:cubicBezTo>
                <a:cubicBezTo>
                  <a:pt x="203" y="264"/>
                  <a:pt x="203" y="264"/>
                  <a:pt x="203" y="264"/>
                </a:cubicBezTo>
                <a:cubicBezTo>
                  <a:pt x="184" y="248"/>
                  <a:pt x="184" y="248"/>
                  <a:pt x="184" y="248"/>
                </a:cubicBezTo>
                <a:cubicBezTo>
                  <a:pt x="185" y="247"/>
                  <a:pt x="187" y="245"/>
                  <a:pt x="188" y="243"/>
                </a:cubicBezTo>
                <a:cubicBezTo>
                  <a:pt x="206" y="259"/>
                  <a:pt x="206" y="259"/>
                  <a:pt x="206" y="259"/>
                </a:cubicBezTo>
                <a:cubicBezTo>
                  <a:pt x="211" y="254"/>
                  <a:pt x="211" y="254"/>
                  <a:pt x="211" y="254"/>
                </a:cubicBezTo>
                <a:cubicBezTo>
                  <a:pt x="192" y="239"/>
                  <a:pt x="192" y="239"/>
                  <a:pt x="192" y="239"/>
                </a:cubicBezTo>
                <a:cubicBezTo>
                  <a:pt x="194" y="237"/>
                  <a:pt x="195" y="235"/>
                  <a:pt x="197" y="234"/>
                </a:cubicBezTo>
                <a:cubicBezTo>
                  <a:pt x="214" y="250"/>
                  <a:pt x="214" y="250"/>
                  <a:pt x="214" y="250"/>
                </a:cubicBezTo>
                <a:cubicBezTo>
                  <a:pt x="219" y="245"/>
                  <a:pt x="219" y="245"/>
                  <a:pt x="219" y="245"/>
                </a:cubicBezTo>
                <a:cubicBezTo>
                  <a:pt x="201" y="229"/>
                  <a:pt x="201" y="229"/>
                  <a:pt x="201" y="229"/>
                </a:cubicBezTo>
                <a:cubicBezTo>
                  <a:pt x="202" y="227"/>
                  <a:pt x="204" y="226"/>
                  <a:pt x="205" y="224"/>
                </a:cubicBezTo>
                <a:cubicBezTo>
                  <a:pt x="223" y="241"/>
                  <a:pt x="223" y="241"/>
                  <a:pt x="223" y="241"/>
                </a:cubicBezTo>
                <a:cubicBezTo>
                  <a:pt x="227" y="237"/>
                  <a:pt x="227" y="237"/>
                  <a:pt x="227" y="237"/>
                </a:cubicBezTo>
                <a:cubicBezTo>
                  <a:pt x="210" y="220"/>
                  <a:pt x="210" y="220"/>
                  <a:pt x="210" y="220"/>
                </a:cubicBezTo>
                <a:cubicBezTo>
                  <a:pt x="211" y="218"/>
                  <a:pt x="213" y="217"/>
                  <a:pt x="214" y="215"/>
                </a:cubicBezTo>
                <a:cubicBezTo>
                  <a:pt x="231" y="233"/>
                  <a:pt x="231" y="233"/>
                  <a:pt x="231" y="233"/>
                </a:cubicBezTo>
                <a:cubicBezTo>
                  <a:pt x="236" y="228"/>
                  <a:pt x="236" y="228"/>
                  <a:pt x="236" y="228"/>
                </a:cubicBezTo>
                <a:cubicBezTo>
                  <a:pt x="219" y="211"/>
                  <a:pt x="219" y="211"/>
                  <a:pt x="219" y="211"/>
                </a:cubicBezTo>
                <a:cubicBezTo>
                  <a:pt x="221" y="209"/>
                  <a:pt x="222" y="208"/>
                  <a:pt x="224" y="207"/>
                </a:cubicBezTo>
                <a:cubicBezTo>
                  <a:pt x="240" y="224"/>
                  <a:pt x="240" y="224"/>
                  <a:pt x="240" y="224"/>
                </a:cubicBezTo>
                <a:cubicBezTo>
                  <a:pt x="245" y="220"/>
                  <a:pt x="245" y="220"/>
                  <a:pt x="245" y="220"/>
                </a:cubicBezTo>
                <a:cubicBezTo>
                  <a:pt x="228" y="202"/>
                  <a:pt x="228" y="202"/>
                  <a:pt x="228" y="202"/>
                </a:cubicBezTo>
                <a:cubicBezTo>
                  <a:pt x="230" y="201"/>
                  <a:pt x="231" y="199"/>
                  <a:pt x="233" y="198"/>
                </a:cubicBezTo>
                <a:cubicBezTo>
                  <a:pt x="249" y="216"/>
                  <a:pt x="249" y="216"/>
                  <a:pt x="249" y="216"/>
                </a:cubicBezTo>
                <a:cubicBezTo>
                  <a:pt x="254" y="212"/>
                  <a:pt x="254" y="212"/>
                  <a:pt x="254" y="212"/>
                </a:cubicBezTo>
                <a:cubicBezTo>
                  <a:pt x="238" y="194"/>
                  <a:pt x="238" y="194"/>
                  <a:pt x="238" y="194"/>
                </a:cubicBezTo>
                <a:cubicBezTo>
                  <a:pt x="240" y="192"/>
                  <a:pt x="241" y="191"/>
                  <a:pt x="243" y="190"/>
                </a:cubicBezTo>
                <a:cubicBezTo>
                  <a:pt x="258" y="208"/>
                  <a:pt x="258" y="208"/>
                  <a:pt x="258" y="208"/>
                </a:cubicBezTo>
                <a:cubicBezTo>
                  <a:pt x="263" y="204"/>
                  <a:pt x="263" y="204"/>
                  <a:pt x="263" y="204"/>
                </a:cubicBezTo>
                <a:cubicBezTo>
                  <a:pt x="248" y="186"/>
                  <a:pt x="248" y="186"/>
                  <a:pt x="248" y="186"/>
                </a:cubicBezTo>
                <a:cubicBezTo>
                  <a:pt x="250" y="184"/>
                  <a:pt x="251" y="183"/>
                  <a:pt x="253" y="182"/>
                </a:cubicBezTo>
                <a:cubicBezTo>
                  <a:pt x="268" y="201"/>
                  <a:pt x="268" y="201"/>
                  <a:pt x="268" y="201"/>
                </a:cubicBezTo>
                <a:cubicBezTo>
                  <a:pt x="273" y="197"/>
                  <a:pt x="273" y="197"/>
                  <a:pt x="273" y="197"/>
                </a:cubicBezTo>
                <a:cubicBezTo>
                  <a:pt x="258" y="178"/>
                  <a:pt x="258" y="178"/>
                  <a:pt x="258" y="178"/>
                </a:cubicBezTo>
                <a:cubicBezTo>
                  <a:pt x="260" y="176"/>
                  <a:pt x="261" y="175"/>
                  <a:pt x="263" y="174"/>
                </a:cubicBezTo>
                <a:cubicBezTo>
                  <a:pt x="277" y="194"/>
                  <a:pt x="277" y="194"/>
                  <a:pt x="277" y="194"/>
                </a:cubicBezTo>
                <a:cubicBezTo>
                  <a:pt x="282" y="190"/>
                  <a:pt x="282" y="190"/>
                  <a:pt x="282" y="190"/>
                </a:cubicBezTo>
                <a:cubicBezTo>
                  <a:pt x="268" y="170"/>
                  <a:pt x="268" y="170"/>
                  <a:pt x="268" y="170"/>
                </a:cubicBezTo>
                <a:cubicBezTo>
                  <a:pt x="270" y="169"/>
                  <a:pt x="272" y="168"/>
                  <a:pt x="274" y="167"/>
                </a:cubicBezTo>
                <a:cubicBezTo>
                  <a:pt x="287" y="187"/>
                  <a:pt x="287" y="187"/>
                  <a:pt x="287" y="187"/>
                </a:cubicBezTo>
                <a:cubicBezTo>
                  <a:pt x="292" y="183"/>
                  <a:pt x="292" y="183"/>
                  <a:pt x="292" y="183"/>
                </a:cubicBezTo>
                <a:cubicBezTo>
                  <a:pt x="279" y="163"/>
                  <a:pt x="279" y="163"/>
                  <a:pt x="279" y="163"/>
                </a:cubicBezTo>
                <a:cubicBezTo>
                  <a:pt x="281" y="162"/>
                  <a:pt x="282" y="161"/>
                  <a:pt x="284" y="160"/>
                </a:cubicBezTo>
                <a:cubicBezTo>
                  <a:pt x="297" y="180"/>
                  <a:pt x="297" y="180"/>
                  <a:pt x="297" y="180"/>
                </a:cubicBezTo>
                <a:cubicBezTo>
                  <a:pt x="302" y="177"/>
                  <a:pt x="302" y="177"/>
                  <a:pt x="302" y="177"/>
                </a:cubicBezTo>
                <a:cubicBezTo>
                  <a:pt x="290" y="156"/>
                  <a:pt x="290" y="156"/>
                  <a:pt x="290" y="156"/>
                </a:cubicBezTo>
                <a:cubicBezTo>
                  <a:pt x="292" y="155"/>
                  <a:pt x="293" y="154"/>
                  <a:pt x="295" y="153"/>
                </a:cubicBezTo>
                <a:cubicBezTo>
                  <a:pt x="307" y="174"/>
                  <a:pt x="307" y="174"/>
                  <a:pt x="307" y="174"/>
                </a:cubicBezTo>
                <a:cubicBezTo>
                  <a:pt x="313" y="171"/>
                  <a:pt x="313" y="171"/>
                  <a:pt x="313" y="171"/>
                </a:cubicBezTo>
                <a:cubicBezTo>
                  <a:pt x="301" y="150"/>
                  <a:pt x="301" y="150"/>
                  <a:pt x="301" y="150"/>
                </a:cubicBezTo>
                <a:cubicBezTo>
                  <a:pt x="303" y="149"/>
                  <a:pt x="304" y="148"/>
                  <a:pt x="306" y="147"/>
                </a:cubicBezTo>
                <a:cubicBezTo>
                  <a:pt x="318" y="168"/>
                  <a:pt x="318" y="168"/>
                  <a:pt x="318" y="168"/>
                </a:cubicBezTo>
                <a:cubicBezTo>
                  <a:pt x="323" y="165"/>
                  <a:pt x="323" y="165"/>
                  <a:pt x="323" y="165"/>
                </a:cubicBezTo>
                <a:cubicBezTo>
                  <a:pt x="312" y="143"/>
                  <a:pt x="312" y="143"/>
                  <a:pt x="312" y="143"/>
                </a:cubicBezTo>
                <a:cubicBezTo>
                  <a:pt x="314" y="142"/>
                  <a:pt x="316" y="141"/>
                  <a:pt x="317" y="140"/>
                </a:cubicBezTo>
                <a:cubicBezTo>
                  <a:pt x="329" y="162"/>
                  <a:pt x="329" y="162"/>
                  <a:pt x="329" y="162"/>
                </a:cubicBezTo>
                <a:cubicBezTo>
                  <a:pt x="334" y="159"/>
                  <a:pt x="334" y="159"/>
                  <a:pt x="334" y="159"/>
                </a:cubicBezTo>
                <a:cubicBezTo>
                  <a:pt x="323" y="138"/>
                  <a:pt x="323" y="138"/>
                  <a:pt x="323" y="138"/>
                </a:cubicBezTo>
                <a:cubicBezTo>
                  <a:pt x="325" y="137"/>
                  <a:pt x="327" y="136"/>
                  <a:pt x="329" y="135"/>
                </a:cubicBezTo>
                <a:cubicBezTo>
                  <a:pt x="339" y="157"/>
                  <a:pt x="339" y="157"/>
                  <a:pt x="339" y="157"/>
                </a:cubicBezTo>
                <a:cubicBezTo>
                  <a:pt x="345" y="154"/>
                  <a:pt x="345" y="154"/>
                  <a:pt x="345" y="154"/>
                </a:cubicBezTo>
                <a:cubicBezTo>
                  <a:pt x="335" y="132"/>
                  <a:pt x="335" y="132"/>
                  <a:pt x="335" y="132"/>
                </a:cubicBezTo>
                <a:cubicBezTo>
                  <a:pt x="337" y="131"/>
                  <a:pt x="339" y="130"/>
                  <a:pt x="340" y="129"/>
                </a:cubicBezTo>
                <a:cubicBezTo>
                  <a:pt x="350" y="152"/>
                  <a:pt x="350" y="152"/>
                  <a:pt x="350" y="152"/>
                </a:cubicBezTo>
                <a:cubicBezTo>
                  <a:pt x="356" y="149"/>
                  <a:pt x="356" y="149"/>
                  <a:pt x="356" y="149"/>
                </a:cubicBezTo>
                <a:cubicBezTo>
                  <a:pt x="346" y="127"/>
                  <a:pt x="346" y="127"/>
                  <a:pt x="346" y="127"/>
                </a:cubicBezTo>
                <a:cubicBezTo>
                  <a:pt x="348" y="126"/>
                  <a:pt x="350" y="125"/>
                  <a:pt x="352" y="124"/>
                </a:cubicBezTo>
                <a:cubicBezTo>
                  <a:pt x="361" y="147"/>
                  <a:pt x="361" y="147"/>
                  <a:pt x="361" y="147"/>
                </a:cubicBezTo>
                <a:cubicBezTo>
                  <a:pt x="367" y="145"/>
                  <a:pt x="367" y="145"/>
                  <a:pt x="367" y="145"/>
                </a:cubicBezTo>
                <a:cubicBezTo>
                  <a:pt x="358" y="122"/>
                  <a:pt x="358" y="122"/>
                  <a:pt x="358" y="122"/>
                </a:cubicBezTo>
                <a:cubicBezTo>
                  <a:pt x="360" y="121"/>
                  <a:pt x="362" y="120"/>
                  <a:pt x="364" y="120"/>
                </a:cubicBezTo>
                <a:cubicBezTo>
                  <a:pt x="373" y="142"/>
                  <a:pt x="373" y="142"/>
                  <a:pt x="373" y="142"/>
                </a:cubicBezTo>
                <a:cubicBezTo>
                  <a:pt x="378" y="140"/>
                  <a:pt x="378" y="140"/>
                  <a:pt x="378" y="140"/>
                </a:cubicBezTo>
                <a:cubicBezTo>
                  <a:pt x="370" y="117"/>
                  <a:pt x="370" y="117"/>
                  <a:pt x="370" y="117"/>
                </a:cubicBezTo>
                <a:cubicBezTo>
                  <a:pt x="372" y="117"/>
                  <a:pt x="374" y="116"/>
                  <a:pt x="376" y="115"/>
                </a:cubicBezTo>
                <a:cubicBezTo>
                  <a:pt x="384" y="138"/>
                  <a:pt x="384" y="138"/>
                  <a:pt x="384" y="138"/>
                </a:cubicBezTo>
                <a:cubicBezTo>
                  <a:pt x="390" y="136"/>
                  <a:pt x="390" y="136"/>
                  <a:pt x="390" y="136"/>
                </a:cubicBezTo>
                <a:cubicBezTo>
                  <a:pt x="382" y="113"/>
                  <a:pt x="382" y="113"/>
                  <a:pt x="382" y="113"/>
                </a:cubicBezTo>
                <a:cubicBezTo>
                  <a:pt x="384" y="113"/>
                  <a:pt x="386" y="112"/>
                  <a:pt x="388" y="111"/>
                </a:cubicBezTo>
                <a:cubicBezTo>
                  <a:pt x="395" y="135"/>
                  <a:pt x="395" y="135"/>
                  <a:pt x="395" y="135"/>
                </a:cubicBezTo>
                <a:cubicBezTo>
                  <a:pt x="401" y="133"/>
                  <a:pt x="401" y="133"/>
                  <a:pt x="401" y="133"/>
                </a:cubicBezTo>
                <a:cubicBezTo>
                  <a:pt x="395" y="110"/>
                  <a:pt x="395" y="110"/>
                  <a:pt x="395" y="110"/>
                </a:cubicBezTo>
                <a:cubicBezTo>
                  <a:pt x="397" y="109"/>
                  <a:pt x="399" y="108"/>
                  <a:pt x="401" y="108"/>
                </a:cubicBezTo>
                <a:cubicBezTo>
                  <a:pt x="407" y="131"/>
                  <a:pt x="407" y="131"/>
                  <a:pt x="407" y="131"/>
                </a:cubicBezTo>
                <a:cubicBezTo>
                  <a:pt x="413" y="130"/>
                  <a:pt x="413" y="130"/>
                  <a:pt x="413" y="130"/>
                </a:cubicBezTo>
                <a:cubicBezTo>
                  <a:pt x="407" y="106"/>
                  <a:pt x="407" y="106"/>
                  <a:pt x="407" y="106"/>
                </a:cubicBezTo>
                <a:cubicBezTo>
                  <a:pt x="409" y="106"/>
                  <a:pt x="411" y="105"/>
                  <a:pt x="413" y="105"/>
                </a:cubicBezTo>
                <a:cubicBezTo>
                  <a:pt x="419" y="128"/>
                  <a:pt x="419" y="128"/>
                  <a:pt x="419" y="128"/>
                </a:cubicBezTo>
                <a:cubicBezTo>
                  <a:pt x="425" y="127"/>
                  <a:pt x="425" y="127"/>
                  <a:pt x="425" y="127"/>
                </a:cubicBezTo>
                <a:cubicBezTo>
                  <a:pt x="420" y="103"/>
                  <a:pt x="420" y="103"/>
                  <a:pt x="420" y="103"/>
                </a:cubicBezTo>
                <a:cubicBezTo>
                  <a:pt x="422" y="103"/>
                  <a:pt x="424" y="102"/>
                  <a:pt x="426" y="102"/>
                </a:cubicBezTo>
                <a:cubicBezTo>
                  <a:pt x="431" y="126"/>
                  <a:pt x="431" y="126"/>
                  <a:pt x="431" y="126"/>
                </a:cubicBezTo>
                <a:cubicBezTo>
                  <a:pt x="437" y="124"/>
                  <a:pt x="437" y="124"/>
                  <a:pt x="437" y="124"/>
                </a:cubicBezTo>
                <a:cubicBezTo>
                  <a:pt x="432" y="101"/>
                  <a:pt x="432" y="101"/>
                  <a:pt x="432" y="101"/>
                </a:cubicBezTo>
                <a:cubicBezTo>
                  <a:pt x="434" y="100"/>
                  <a:pt x="436" y="100"/>
                  <a:pt x="438" y="99"/>
                </a:cubicBezTo>
                <a:cubicBezTo>
                  <a:pt x="442" y="123"/>
                  <a:pt x="442" y="123"/>
                  <a:pt x="442" y="123"/>
                </a:cubicBezTo>
                <a:cubicBezTo>
                  <a:pt x="449" y="122"/>
                  <a:pt x="449" y="122"/>
                  <a:pt x="449" y="122"/>
                </a:cubicBezTo>
                <a:cubicBezTo>
                  <a:pt x="445" y="98"/>
                  <a:pt x="445" y="98"/>
                  <a:pt x="445" y="98"/>
                </a:cubicBezTo>
                <a:cubicBezTo>
                  <a:pt x="447" y="98"/>
                  <a:pt x="449" y="98"/>
                  <a:pt x="451" y="97"/>
                </a:cubicBezTo>
                <a:cubicBezTo>
                  <a:pt x="454" y="121"/>
                  <a:pt x="454" y="121"/>
                  <a:pt x="454" y="121"/>
                </a:cubicBezTo>
                <a:cubicBezTo>
                  <a:pt x="461" y="121"/>
                  <a:pt x="461" y="121"/>
                  <a:pt x="461" y="121"/>
                </a:cubicBezTo>
                <a:cubicBezTo>
                  <a:pt x="457" y="97"/>
                  <a:pt x="457" y="97"/>
                  <a:pt x="457" y="97"/>
                </a:cubicBezTo>
                <a:cubicBezTo>
                  <a:pt x="459" y="96"/>
                  <a:pt x="462" y="96"/>
                  <a:pt x="464" y="96"/>
                </a:cubicBezTo>
                <a:cubicBezTo>
                  <a:pt x="466" y="120"/>
                  <a:pt x="466" y="120"/>
                  <a:pt x="466" y="120"/>
                </a:cubicBezTo>
                <a:cubicBezTo>
                  <a:pt x="473" y="119"/>
                  <a:pt x="473" y="119"/>
                  <a:pt x="473" y="119"/>
                </a:cubicBezTo>
                <a:cubicBezTo>
                  <a:pt x="470" y="95"/>
                  <a:pt x="470" y="95"/>
                  <a:pt x="470" y="95"/>
                </a:cubicBezTo>
                <a:cubicBezTo>
                  <a:pt x="472" y="95"/>
                  <a:pt x="474" y="95"/>
                  <a:pt x="476" y="94"/>
                </a:cubicBezTo>
                <a:cubicBezTo>
                  <a:pt x="478" y="119"/>
                  <a:pt x="478" y="119"/>
                  <a:pt x="478" y="119"/>
                </a:cubicBezTo>
                <a:cubicBezTo>
                  <a:pt x="485" y="118"/>
                  <a:pt x="485" y="118"/>
                  <a:pt x="485" y="118"/>
                </a:cubicBezTo>
                <a:cubicBezTo>
                  <a:pt x="483" y="94"/>
                  <a:pt x="483" y="94"/>
                  <a:pt x="483" y="94"/>
                </a:cubicBezTo>
                <a:cubicBezTo>
                  <a:pt x="485" y="94"/>
                  <a:pt x="487" y="94"/>
                  <a:pt x="489" y="94"/>
                </a:cubicBezTo>
                <a:cubicBezTo>
                  <a:pt x="490" y="118"/>
                  <a:pt x="490" y="118"/>
                  <a:pt x="490" y="118"/>
                </a:cubicBezTo>
                <a:cubicBezTo>
                  <a:pt x="497" y="118"/>
                  <a:pt x="497" y="118"/>
                  <a:pt x="497" y="118"/>
                </a:cubicBezTo>
                <a:cubicBezTo>
                  <a:pt x="496" y="93"/>
                  <a:pt x="496" y="93"/>
                  <a:pt x="496" y="93"/>
                </a:cubicBezTo>
                <a:cubicBezTo>
                  <a:pt x="498" y="93"/>
                  <a:pt x="500" y="93"/>
                  <a:pt x="502" y="93"/>
                </a:cubicBezTo>
                <a:cubicBezTo>
                  <a:pt x="502" y="117"/>
                  <a:pt x="502" y="117"/>
                  <a:pt x="502" y="117"/>
                </a:cubicBezTo>
                <a:cubicBezTo>
                  <a:pt x="509" y="117"/>
                  <a:pt x="509" y="117"/>
                  <a:pt x="509" y="117"/>
                </a:cubicBezTo>
                <a:cubicBezTo>
                  <a:pt x="508" y="93"/>
                  <a:pt x="508" y="93"/>
                  <a:pt x="508" y="93"/>
                </a:cubicBezTo>
                <a:cubicBezTo>
                  <a:pt x="509" y="93"/>
                  <a:pt x="509" y="93"/>
                  <a:pt x="509" y="93"/>
                </a:cubicBezTo>
                <a:cubicBezTo>
                  <a:pt x="510" y="93"/>
                  <a:pt x="512" y="93"/>
                  <a:pt x="513" y="93"/>
                </a:cubicBezTo>
                <a:cubicBezTo>
                  <a:pt x="515" y="93"/>
                  <a:pt x="515" y="93"/>
                  <a:pt x="515" y="93"/>
                </a:cubicBezTo>
                <a:cubicBezTo>
                  <a:pt x="515" y="117"/>
                  <a:pt x="515" y="117"/>
                  <a:pt x="515" y="117"/>
                </a:cubicBezTo>
                <a:cubicBezTo>
                  <a:pt x="521" y="117"/>
                  <a:pt x="521" y="117"/>
                  <a:pt x="521" y="117"/>
                </a:cubicBezTo>
                <a:cubicBezTo>
                  <a:pt x="521" y="93"/>
                  <a:pt x="521" y="93"/>
                  <a:pt x="521" y="93"/>
                </a:cubicBezTo>
                <a:cubicBezTo>
                  <a:pt x="523" y="93"/>
                  <a:pt x="525" y="93"/>
                  <a:pt x="528" y="93"/>
                </a:cubicBezTo>
                <a:cubicBezTo>
                  <a:pt x="527" y="117"/>
                  <a:pt x="527" y="117"/>
                  <a:pt x="527" y="117"/>
                </a:cubicBezTo>
                <a:cubicBezTo>
                  <a:pt x="533" y="118"/>
                  <a:pt x="533" y="118"/>
                  <a:pt x="533" y="118"/>
                </a:cubicBezTo>
                <a:cubicBezTo>
                  <a:pt x="534" y="93"/>
                  <a:pt x="534" y="93"/>
                  <a:pt x="534" y="93"/>
                </a:cubicBezTo>
                <a:cubicBezTo>
                  <a:pt x="536" y="93"/>
                  <a:pt x="538" y="94"/>
                  <a:pt x="540" y="94"/>
                </a:cubicBezTo>
                <a:cubicBezTo>
                  <a:pt x="539" y="118"/>
                  <a:pt x="539" y="118"/>
                  <a:pt x="539" y="118"/>
                </a:cubicBezTo>
                <a:cubicBezTo>
                  <a:pt x="545" y="118"/>
                  <a:pt x="545" y="118"/>
                  <a:pt x="545" y="118"/>
                </a:cubicBezTo>
                <a:cubicBezTo>
                  <a:pt x="547" y="94"/>
                  <a:pt x="547" y="94"/>
                  <a:pt x="547" y="94"/>
                </a:cubicBezTo>
                <a:cubicBezTo>
                  <a:pt x="549" y="94"/>
                  <a:pt x="551" y="95"/>
                  <a:pt x="553" y="95"/>
                </a:cubicBezTo>
                <a:cubicBezTo>
                  <a:pt x="551" y="119"/>
                  <a:pt x="551" y="119"/>
                  <a:pt x="551" y="119"/>
                </a:cubicBezTo>
                <a:cubicBezTo>
                  <a:pt x="557" y="120"/>
                  <a:pt x="557" y="120"/>
                  <a:pt x="557" y="120"/>
                </a:cubicBezTo>
                <a:cubicBezTo>
                  <a:pt x="560" y="95"/>
                  <a:pt x="560" y="95"/>
                  <a:pt x="560" y="95"/>
                </a:cubicBezTo>
                <a:cubicBezTo>
                  <a:pt x="562" y="96"/>
                  <a:pt x="564" y="96"/>
                  <a:pt x="566" y="96"/>
                </a:cubicBezTo>
                <a:cubicBezTo>
                  <a:pt x="563" y="120"/>
                  <a:pt x="563" y="120"/>
                  <a:pt x="563" y="120"/>
                </a:cubicBezTo>
                <a:cubicBezTo>
                  <a:pt x="569" y="121"/>
                  <a:pt x="569" y="121"/>
                  <a:pt x="569" y="121"/>
                </a:cubicBezTo>
                <a:cubicBezTo>
                  <a:pt x="572" y="97"/>
                  <a:pt x="572" y="97"/>
                  <a:pt x="572" y="97"/>
                </a:cubicBezTo>
                <a:cubicBezTo>
                  <a:pt x="574" y="97"/>
                  <a:pt x="576" y="98"/>
                  <a:pt x="579" y="98"/>
                </a:cubicBezTo>
                <a:cubicBezTo>
                  <a:pt x="575" y="122"/>
                  <a:pt x="575" y="122"/>
                  <a:pt x="575" y="122"/>
                </a:cubicBezTo>
                <a:cubicBezTo>
                  <a:pt x="581" y="123"/>
                  <a:pt x="581" y="123"/>
                  <a:pt x="581" y="123"/>
                </a:cubicBezTo>
                <a:cubicBezTo>
                  <a:pt x="585" y="99"/>
                  <a:pt x="585" y="99"/>
                  <a:pt x="585" y="99"/>
                </a:cubicBezTo>
                <a:cubicBezTo>
                  <a:pt x="587" y="99"/>
                  <a:pt x="589" y="100"/>
                  <a:pt x="591" y="100"/>
                </a:cubicBezTo>
                <a:cubicBezTo>
                  <a:pt x="587" y="124"/>
                  <a:pt x="587" y="124"/>
                  <a:pt x="587" y="124"/>
                </a:cubicBezTo>
                <a:cubicBezTo>
                  <a:pt x="593" y="125"/>
                  <a:pt x="593" y="125"/>
                  <a:pt x="593" y="125"/>
                </a:cubicBezTo>
                <a:cubicBezTo>
                  <a:pt x="598" y="101"/>
                  <a:pt x="598" y="101"/>
                  <a:pt x="598" y="101"/>
                </a:cubicBezTo>
                <a:cubicBezTo>
                  <a:pt x="600" y="102"/>
                  <a:pt x="602" y="102"/>
                  <a:pt x="604" y="103"/>
                </a:cubicBezTo>
                <a:cubicBezTo>
                  <a:pt x="599" y="126"/>
                  <a:pt x="599" y="126"/>
                  <a:pt x="599" y="126"/>
                </a:cubicBezTo>
                <a:cubicBezTo>
                  <a:pt x="605" y="128"/>
                  <a:pt x="605" y="128"/>
                  <a:pt x="605" y="128"/>
                </a:cubicBezTo>
                <a:cubicBezTo>
                  <a:pt x="610" y="104"/>
                  <a:pt x="610" y="104"/>
                  <a:pt x="610" y="104"/>
                </a:cubicBezTo>
                <a:cubicBezTo>
                  <a:pt x="612" y="104"/>
                  <a:pt x="614" y="105"/>
                  <a:pt x="616" y="105"/>
                </a:cubicBezTo>
                <a:cubicBezTo>
                  <a:pt x="610" y="129"/>
                  <a:pt x="610" y="129"/>
                  <a:pt x="610" y="129"/>
                </a:cubicBezTo>
                <a:cubicBezTo>
                  <a:pt x="616" y="131"/>
                  <a:pt x="616" y="131"/>
                  <a:pt x="616" y="131"/>
                </a:cubicBezTo>
                <a:cubicBezTo>
                  <a:pt x="623" y="107"/>
                  <a:pt x="623" y="107"/>
                  <a:pt x="623" y="107"/>
                </a:cubicBezTo>
                <a:cubicBezTo>
                  <a:pt x="625" y="108"/>
                  <a:pt x="627" y="108"/>
                  <a:pt x="629" y="109"/>
                </a:cubicBezTo>
                <a:cubicBezTo>
                  <a:pt x="622" y="132"/>
                  <a:pt x="622" y="132"/>
                  <a:pt x="622" y="132"/>
                </a:cubicBezTo>
                <a:cubicBezTo>
                  <a:pt x="628" y="134"/>
                  <a:pt x="628" y="134"/>
                  <a:pt x="628" y="134"/>
                </a:cubicBezTo>
                <a:cubicBezTo>
                  <a:pt x="635" y="111"/>
                  <a:pt x="635" y="111"/>
                  <a:pt x="635" y="111"/>
                </a:cubicBezTo>
                <a:cubicBezTo>
                  <a:pt x="637" y="111"/>
                  <a:pt x="639" y="112"/>
                  <a:pt x="641" y="112"/>
                </a:cubicBezTo>
                <a:cubicBezTo>
                  <a:pt x="634" y="136"/>
                  <a:pt x="634" y="136"/>
                  <a:pt x="634" y="136"/>
                </a:cubicBezTo>
                <a:cubicBezTo>
                  <a:pt x="640" y="138"/>
                  <a:pt x="640" y="138"/>
                  <a:pt x="640" y="138"/>
                </a:cubicBezTo>
                <a:cubicBezTo>
                  <a:pt x="647" y="114"/>
                  <a:pt x="647" y="114"/>
                  <a:pt x="647" y="114"/>
                </a:cubicBezTo>
                <a:cubicBezTo>
                  <a:pt x="649" y="115"/>
                  <a:pt x="651" y="116"/>
                  <a:pt x="653" y="116"/>
                </a:cubicBezTo>
                <a:cubicBezTo>
                  <a:pt x="645" y="139"/>
                  <a:pt x="645" y="139"/>
                  <a:pt x="645" y="139"/>
                </a:cubicBezTo>
                <a:cubicBezTo>
                  <a:pt x="651" y="141"/>
                  <a:pt x="651" y="141"/>
                  <a:pt x="651" y="141"/>
                </a:cubicBezTo>
                <a:cubicBezTo>
                  <a:pt x="659" y="119"/>
                  <a:pt x="659" y="119"/>
                  <a:pt x="659" y="119"/>
                </a:cubicBezTo>
                <a:cubicBezTo>
                  <a:pt x="661" y="119"/>
                  <a:pt x="663" y="120"/>
                  <a:pt x="665" y="121"/>
                </a:cubicBezTo>
                <a:cubicBezTo>
                  <a:pt x="656" y="144"/>
                  <a:pt x="656" y="144"/>
                  <a:pt x="656" y="144"/>
                </a:cubicBezTo>
                <a:cubicBezTo>
                  <a:pt x="662" y="146"/>
                  <a:pt x="662" y="146"/>
                  <a:pt x="662" y="146"/>
                </a:cubicBezTo>
                <a:cubicBezTo>
                  <a:pt x="671" y="123"/>
                  <a:pt x="671" y="123"/>
                  <a:pt x="671" y="123"/>
                </a:cubicBezTo>
                <a:cubicBezTo>
                  <a:pt x="673" y="124"/>
                  <a:pt x="675" y="125"/>
                  <a:pt x="677" y="126"/>
                </a:cubicBezTo>
                <a:cubicBezTo>
                  <a:pt x="668" y="148"/>
                  <a:pt x="668" y="148"/>
                  <a:pt x="668" y="148"/>
                </a:cubicBezTo>
                <a:cubicBezTo>
                  <a:pt x="674" y="150"/>
                  <a:pt x="674" y="150"/>
                  <a:pt x="674" y="150"/>
                </a:cubicBezTo>
                <a:cubicBezTo>
                  <a:pt x="683" y="128"/>
                  <a:pt x="683" y="128"/>
                  <a:pt x="683" y="128"/>
                </a:cubicBezTo>
                <a:cubicBezTo>
                  <a:pt x="685" y="129"/>
                  <a:pt x="687" y="130"/>
                  <a:pt x="689" y="131"/>
                </a:cubicBezTo>
                <a:cubicBezTo>
                  <a:pt x="679" y="153"/>
                  <a:pt x="679" y="153"/>
                  <a:pt x="679" y="153"/>
                </a:cubicBezTo>
                <a:cubicBezTo>
                  <a:pt x="685" y="156"/>
                  <a:pt x="685" y="156"/>
                  <a:pt x="685" y="156"/>
                </a:cubicBezTo>
                <a:cubicBezTo>
                  <a:pt x="695" y="134"/>
                  <a:pt x="695" y="134"/>
                  <a:pt x="695" y="134"/>
                </a:cubicBezTo>
                <a:cubicBezTo>
                  <a:pt x="697" y="134"/>
                  <a:pt x="699" y="135"/>
                  <a:pt x="701" y="136"/>
                </a:cubicBezTo>
                <a:cubicBezTo>
                  <a:pt x="690" y="158"/>
                  <a:pt x="690" y="158"/>
                  <a:pt x="690" y="158"/>
                </a:cubicBezTo>
                <a:cubicBezTo>
                  <a:pt x="695" y="161"/>
                  <a:pt x="695" y="161"/>
                  <a:pt x="695" y="161"/>
                </a:cubicBezTo>
                <a:cubicBezTo>
                  <a:pt x="706" y="139"/>
                  <a:pt x="706" y="139"/>
                  <a:pt x="706" y="139"/>
                </a:cubicBezTo>
                <a:cubicBezTo>
                  <a:pt x="708" y="140"/>
                  <a:pt x="710" y="141"/>
                  <a:pt x="712" y="142"/>
                </a:cubicBezTo>
                <a:cubicBezTo>
                  <a:pt x="701" y="164"/>
                  <a:pt x="701" y="164"/>
                  <a:pt x="701" y="164"/>
                </a:cubicBezTo>
                <a:cubicBezTo>
                  <a:pt x="706" y="167"/>
                  <a:pt x="706" y="167"/>
                  <a:pt x="706" y="167"/>
                </a:cubicBezTo>
                <a:cubicBezTo>
                  <a:pt x="718" y="145"/>
                  <a:pt x="718" y="145"/>
                  <a:pt x="718" y="145"/>
                </a:cubicBezTo>
                <a:cubicBezTo>
                  <a:pt x="720" y="146"/>
                  <a:pt x="721" y="147"/>
                  <a:pt x="723" y="148"/>
                </a:cubicBezTo>
                <a:cubicBezTo>
                  <a:pt x="711" y="169"/>
                  <a:pt x="711" y="169"/>
                  <a:pt x="711" y="169"/>
                </a:cubicBezTo>
                <a:cubicBezTo>
                  <a:pt x="717" y="172"/>
                  <a:pt x="717" y="172"/>
                  <a:pt x="717" y="172"/>
                </a:cubicBezTo>
                <a:cubicBezTo>
                  <a:pt x="729" y="152"/>
                  <a:pt x="729" y="152"/>
                  <a:pt x="729" y="152"/>
                </a:cubicBezTo>
                <a:cubicBezTo>
                  <a:pt x="731" y="153"/>
                  <a:pt x="733" y="154"/>
                  <a:pt x="734" y="155"/>
                </a:cubicBezTo>
                <a:cubicBezTo>
                  <a:pt x="722" y="175"/>
                  <a:pt x="722" y="175"/>
                  <a:pt x="722" y="175"/>
                </a:cubicBezTo>
                <a:cubicBezTo>
                  <a:pt x="727" y="179"/>
                  <a:pt x="727" y="179"/>
                  <a:pt x="727" y="179"/>
                </a:cubicBezTo>
                <a:cubicBezTo>
                  <a:pt x="740" y="158"/>
                  <a:pt x="740" y="158"/>
                  <a:pt x="740" y="158"/>
                </a:cubicBezTo>
                <a:cubicBezTo>
                  <a:pt x="742" y="159"/>
                  <a:pt x="743" y="161"/>
                  <a:pt x="745" y="162"/>
                </a:cubicBezTo>
                <a:cubicBezTo>
                  <a:pt x="732" y="182"/>
                  <a:pt x="732" y="182"/>
                  <a:pt x="732" y="182"/>
                </a:cubicBezTo>
                <a:cubicBezTo>
                  <a:pt x="737" y="185"/>
                  <a:pt x="737" y="185"/>
                  <a:pt x="737" y="185"/>
                </a:cubicBezTo>
                <a:cubicBezTo>
                  <a:pt x="751" y="165"/>
                  <a:pt x="751" y="165"/>
                  <a:pt x="751" y="165"/>
                </a:cubicBezTo>
                <a:cubicBezTo>
                  <a:pt x="752" y="166"/>
                  <a:pt x="754" y="168"/>
                  <a:pt x="756" y="169"/>
                </a:cubicBezTo>
                <a:cubicBezTo>
                  <a:pt x="742" y="189"/>
                  <a:pt x="742" y="189"/>
                  <a:pt x="742" y="189"/>
                </a:cubicBezTo>
                <a:cubicBezTo>
                  <a:pt x="747" y="192"/>
                  <a:pt x="747" y="192"/>
                  <a:pt x="747" y="192"/>
                </a:cubicBezTo>
                <a:cubicBezTo>
                  <a:pt x="761" y="173"/>
                  <a:pt x="761" y="173"/>
                  <a:pt x="761" y="173"/>
                </a:cubicBezTo>
                <a:cubicBezTo>
                  <a:pt x="763" y="174"/>
                  <a:pt x="765" y="175"/>
                  <a:pt x="766" y="176"/>
                </a:cubicBezTo>
                <a:cubicBezTo>
                  <a:pt x="752" y="196"/>
                  <a:pt x="752" y="196"/>
                  <a:pt x="752" y="196"/>
                </a:cubicBezTo>
                <a:cubicBezTo>
                  <a:pt x="757" y="199"/>
                  <a:pt x="757" y="199"/>
                  <a:pt x="757" y="199"/>
                </a:cubicBezTo>
                <a:cubicBezTo>
                  <a:pt x="771" y="180"/>
                  <a:pt x="771" y="180"/>
                  <a:pt x="771" y="180"/>
                </a:cubicBezTo>
                <a:cubicBezTo>
                  <a:pt x="773" y="182"/>
                  <a:pt x="775" y="183"/>
                  <a:pt x="776" y="184"/>
                </a:cubicBezTo>
                <a:cubicBezTo>
                  <a:pt x="761" y="203"/>
                  <a:pt x="761" y="203"/>
                  <a:pt x="761" y="203"/>
                </a:cubicBezTo>
                <a:cubicBezTo>
                  <a:pt x="766" y="207"/>
                  <a:pt x="766" y="207"/>
                  <a:pt x="766" y="207"/>
                </a:cubicBezTo>
                <a:cubicBezTo>
                  <a:pt x="782" y="188"/>
                  <a:pt x="782" y="188"/>
                  <a:pt x="782" y="188"/>
                </a:cubicBezTo>
                <a:cubicBezTo>
                  <a:pt x="783" y="189"/>
                  <a:pt x="785" y="191"/>
                  <a:pt x="786" y="192"/>
                </a:cubicBezTo>
                <a:cubicBezTo>
                  <a:pt x="771" y="211"/>
                  <a:pt x="771" y="211"/>
                  <a:pt x="771" y="211"/>
                </a:cubicBezTo>
                <a:cubicBezTo>
                  <a:pt x="776" y="215"/>
                  <a:pt x="776" y="215"/>
                  <a:pt x="776" y="215"/>
                </a:cubicBezTo>
                <a:cubicBezTo>
                  <a:pt x="791" y="196"/>
                  <a:pt x="791" y="196"/>
                  <a:pt x="791" y="196"/>
                </a:cubicBezTo>
                <a:cubicBezTo>
                  <a:pt x="793" y="198"/>
                  <a:pt x="795" y="199"/>
                  <a:pt x="796" y="201"/>
                </a:cubicBezTo>
                <a:cubicBezTo>
                  <a:pt x="780" y="219"/>
                  <a:pt x="780" y="219"/>
                  <a:pt x="780" y="219"/>
                </a:cubicBezTo>
                <a:cubicBezTo>
                  <a:pt x="785" y="223"/>
                  <a:pt x="785" y="223"/>
                  <a:pt x="785" y="223"/>
                </a:cubicBezTo>
                <a:cubicBezTo>
                  <a:pt x="801" y="205"/>
                  <a:pt x="801" y="205"/>
                  <a:pt x="801" y="205"/>
                </a:cubicBezTo>
                <a:cubicBezTo>
                  <a:pt x="802" y="206"/>
                  <a:pt x="804" y="208"/>
                  <a:pt x="806" y="209"/>
                </a:cubicBezTo>
                <a:cubicBezTo>
                  <a:pt x="789" y="227"/>
                  <a:pt x="789" y="227"/>
                  <a:pt x="789" y="227"/>
                </a:cubicBezTo>
                <a:cubicBezTo>
                  <a:pt x="793" y="231"/>
                  <a:pt x="793" y="231"/>
                  <a:pt x="793" y="231"/>
                </a:cubicBezTo>
                <a:cubicBezTo>
                  <a:pt x="810" y="214"/>
                  <a:pt x="810" y="214"/>
                  <a:pt x="810" y="214"/>
                </a:cubicBezTo>
                <a:cubicBezTo>
                  <a:pt x="812" y="215"/>
                  <a:pt x="813" y="217"/>
                  <a:pt x="815" y="218"/>
                </a:cubicBezTo>
                <a:cubicBezTo>
                  <a:pt x="798" y="235"/>
                  <a:pt x="798" y="235"/>
                  <a:pt x="798" y="235"/>
                </a:cubicBezTo>
                <a:cubicBezTo>
                  <a:pt x="802" y="240"/>
                  <a:pt x="802" y="240"/>
                  <a:pt x="802" y="240"/>
                </a:cubicBezTo>
                <a:cubicBezTo>
                  <a:pt x="819" y="223"/>
                  <a:pt x="819" y="223"/>
                  <a:pt x="819" y="223"/>
                </a:cubicBezTo>
                <a:cubicBezTo>
                  <a:pt x="821" y="224"/>
                  <a:pt x="822" y="226"/>
                  <a:pt x="824" y="227"/>
                </a:cubicBezTo>
                <a:cubicBezTo>
                  <a:pt x="806" y="244"/>
                  <a:pt x="806" y="244"/>
                  <a:pt x="806" y="244"/>
                </a:cubicBezTo>
                <a:cubicBezTo>
                  <a:pt x="810" y="248"/>
                  <a:pt x="810" y="248"/>
                  <a:pt x="810" y="248"/>
                </a:cubicBezTo>
                <a:cubicBezTo>
                  <a:pt x="828" y="232"/>
                  <a:pt x="828" y="232"/>
                  <a:pt x="828" y="232"/>
                </a:cubicBezTo>
                <a:cubicBezTo>
                  <a:pt x="829" y="234"/>
                  <a:pt x="831" y="235"/>
                  <a:pt x="832" y="237"/>
                </a:cubicBezTo>
                <a:cubicBezTo>
                  <a:pt x="814" y="253"/>
                  <a:pt x="814" y="253"/>
                  <a:pt x="814" y="253"/>
                </a:cubicBezTo>
                <a:cubicBezTo>
                  <a:pt x="818" y="257"/>
                  <a:pt x="818" y="257"/>
                  <a:pt x="818" y="257"/>
                </a:cubicBezTo>
                <a:cubicBezTo>
                  <a:pt x="837" y="242"/>
                  <a:pt x="837" y="242"/>
                  <a:pt x="837" y="242"/>
                </a:cubicBezTo>
                <a:cubicBezTo>
                  <a:pt x="838" y="243"/>
                  <a:pt x="839" y="245"/>
                  <a:pt x="841" y="246"/>
                </a:cubicBezTo>
                <a:cubicBezTo>
                  <a:pt x="822" y="262"/>
                  <a:pt x="822" y="262"/>
                  <a:pt x="822" y="262"/>
                </a:cubicBezTo>
                <a:cubicBezTo>
                  <a:pt x="826" y="267"/>
                  <a:pt x="826" y="267"/>
                  <a:pt x="826" y="267"/>
                </a:cubicBezTo>
                <a:cubicBezTo>
                  <a:pt x="845" y="252"/>
                  <a:pt x="845" y="252"/>
                  <a:pt x="845" y="252"/>
                </a:cubicBezTo>
                <a:cubicBezTo>
                  <a:pt x="846" y="253"/>
                  <a:pt x="847" y="255"/>
                  <a:pt x="849" y="256"/>
                </a:cubicBezTo>
                <a:cubicBezTo>
                  <a:pt x="830" y="271"/>
                  <a:pt x="830" y="271"/>
                  <a:pt x="830" y="271"/>
                </a:cubicBezTo>
                <a:cubicBezTo>
                  <a:pt x="833" y="276"/>
                  <a:pt x="833" y="276"/>
                  <a:pt x="833" y="276"/>
                </a:cubicBezTo>
                <a:cubicBezTo>
                  <a:pt x="853" y="262"/>
                  <a:pt x="853" y="262"/>
                  <a:pt x="853" y="262"/>
                </a:cubicBezTo>
                <a:cubicBezTo>
                  <a:pt x="854" y="263"/>
                  <a:pt x="855" y="265"/>
                  <a:pt x="856" y="267"/>
                </a:cubicBezTo>
                <a:cubicBezTo>
                  <a:pt x="837" y="281"/>
                  <a:pt x="837" y="281"/>
                  <a:pt x="837" y="281"/>
                </a:cubicBezTo>
                <a:cubicBezTo>
                  <a:pt x="841" y="286"/>
                  <a:pt x="841" y="286"/>
                  <a:pt x="841" y="286"/>
                </a:cubicBezTo>
                <a:cubicBezTo>
                  <a:pt x="860" y="272"/>
                  <a:pt x="860" y="272"/>
                  <a:pt x="860" y="272"/>
                </a:cubicBezTo>
                <a:cubicBezTo>
                  <a:pt x="861" y="274"/>
                  <a:pt x="863" y="275"/>
                  <a:pt x="864" y="277"/>
                </a:cubicBezTo>
                <a:cubicBezTo>
                  <a:pt x="844" y="291"/>
                  <a:pt x="844" y="291"/>
                  <a:pt x="844" y="291"/>
                </a:cubicBezTo>
                <a:cubicBezTo>
                  <a:pt x="845" y="292"/>
                  <a:pt x="845" y="292"/>
                  <a:pt x="845" y="292"/>
                </a:cubicBezTo>
                <a:cubicBezTo>
                  <a:pt x="845" y="293"/>
                  <a:pt x="847" y="296"/>
                  <a:pt x="847" y="296"/>
                </a:cubicBezTo>
                <a:cubicBezTo>
                  <a:pt x="868" y="282"/>
                  <a:pt x="868" y="282"/>
                  <a:pt x="868" y="282"/>
                </a:cubicBezTo>
                <a:cubicBezTo>
                  <a:pt x="869" y="284"/>
                  <a:pt x="870" y="286"/>
                  <a:pt x="871" y="288"/>
                </a:cubicBezTo>
                <a:cubicBezTo>
                  <a:pt x="851" y="301"/>
                  <a:pt x="851" y="301"/>
                  <a:pt x="851" y="301"/>
                </a:cubicBezTo>
                <a:cubicBezTo>
                  <a:pt x="854" y="306"/>
                  <a:pt x="854" y="306"/>
                  <a:pt x="854" y="306"/>
                </a:cubicBezTo>
                <a:cubicBezTo>
                  <a:pt x="874" y="293"/>
                  <a:pt x="874" y="293"/>
                  <a:pt x="874" y="293"/>
                </a:cubicBezTo>
                <a:cubicBezTo>
                  <a:pt x="876" y="295"/>
                  <a:pt x="877" y="297"/>
                  <a:pt x="878" y="298"/>
                </a:cubicBezTo>
                <a:cubicBezTo>
                  <a:pt x="857" y="311"/>
                  <a:pt x="857" y="311"/>
                  <a:pt x="857" y="311"/>
                </a:cubicBezTo>
                <a:cubicBezTo>
                  <a:pt x="860" y="316"/>
                  <a:pt x="860" y="316"/>
                  <a:pt x="860" y="316"/>
                </a:cubicBezTo>
                <a:cubicBezTo>
                  <a:pt x="881" y="304"/>
                  <a:pt x="881" y="304"/>
                  <a:pt x="881" y="304"/>
                </a:cubicBezTo>
                <a:cubicBezTo>
                  <a:pt x="882" y="306"/>
                  <a:pt x="883" y="308"/>
                  <a:pt x="884" y="309"/>
                </a:cubicBezTo>
                <a:cubicBezTo>
                  <a:pt x="863" y="321"/>
                  <a:pt x="863" y="321"/>
                  <a:pt x="863" y="321"/>
                </a:cubicBezTo>
                <a:cubicBezTo>
                  <a:pt x="866" y="327"/>
                  <a:pt x="866" y="327"/>
                  <a:pt x="866" y="327"/>
                </a:cubicBezTo>
                <a:cubicBezTo>
                  <a:pt x="887" y="315"/>
                  <a:pt x="887" y="315"/>
                  <a:pt x="887" y="315"/>
                </a:cubicBezTo>
                <a:cubicBezTo>
                  <a:pt x="888" y="317"/>
                  <a:pt x="889" y="319"/>
                  <a:pt x="890" y="321"/>
                </a:cubicBezTo>
                <a:cubicBezTo>
                  <a:pt x="869" y="332"/>
                  <a:pt x="869" y="332"/>
                  <a:pt x="869" y="332"/>
                </a:cubicBezTo>
                <a:cubicBezTo>
                  <a:pt x="872" y="338"/>
                  <a:pt x="872" y="338"/>
                  <a:pt x="872" y="338"/>
                </a:cubicBezTo>
                <a:cubicBezTo>
                  <a:pt x="893" y="326"/>
                  <a:pt x="893" y="326"/>
                  <a:pt x="893" y="326"/>
                </a:cubicBezTo>
                <a:cubicBezTo>
                  <a:pt x="894" y="328"/>
                  <a:pt x="895" y="330"/>
                  <a:pt x="896" y="332"/>
                </a:cubicBezTo>
                <a:cubicBezTo>
                  <a:pt x="874" y="343"/>
                  <a:pt x="874" y="343"/>
                  <a:pt x="874" y="343"/>
                </a:cubicBezTo>
                <a:cubicBezTo>
                  <a:pt x="877" y="348"/>
                  <a:pt x="877" y="348"/>
                  <a:pt x="877" y="348"/>
                </a:cubicBezTo>
                <a:cubicBezTo>
                  <a:pt x="899" y="338"/>
                  <a:pt x="899" y="338"/>
                  <a:pt x="899" y="338"/>
                </a:cubicBezTo>
                <a:cubicBezTo>
                  <a:pt x="900" y="340"/>
                  <a:pt x="901" y="342"/>
                  <a:pt x="902" y="344"/>
                </a:cubicBezTo>
                <a:cubicBezTo>
                  <a:pt x="880" y="354"/>
                  <a:pt x="880" y="354"/>
                  <a:pt x="880" y="354"/>
                </a:cubicBezTo>
                <a:cubicBezTo>
                  <a:pt x="880" y="355"/>
                  <a:pt x="880" y="355"/>
                  <a:pt x="880" y="355"/>
                </a:cubicBezTo>
                <a:cubicBezTo>
                  <a:pt x="881" y="356"/>
                  <a:pt x="882" y="359"/>
                  <a:pt x="882" y="359"/>
                </a:cubicBezTo>
                <a:cubicBezTo>
                  <a:pt x="904" y="350"/>
                  <a:pt x="904" y="350"/>
                  <a:pt x="904" y="350"/>
                </a:cubicBezTo>
                <a:cubicBezTo>
                  <a:pt x="905" y="351"/>
                  <a:pt x="906" y="353"/>
                  <a:pt x="907" y="355"/>
                </a:cubicBezTo>
                <a:cubicBezTo>
                  <a:pt x="884" y="365"/>
                  <a:pt x="884" y="365"/>
                  <a:pt x="884" y="365"/>
                </a:cubicBezTo>
                <a:cubicBezTo>
                  <a:pt x="887" y="370"/>
                  <a:pt x="887" y="370"/>
                  <a:pt x="887" y="370"/>
                </a:cubicBezTo>
                <a:cubicBezTo>
                  <a:pt x="909" y="361"/>
                  <a:pt x="909" y="361"/>
                  <a:pt x="909" y="361"/>
                </a:cubicBezTo>
                <a:cubicBezTo>
                  <a:pt x="910" y="363"/>
                  <a:pt x="911" y="365"/>
                  <a:pt x="912" y="367"/>
                </a:cubicBezTo>
                <a:cubicBezTo>
                  <a:pt x="889" y="376"/>
                  <a:pt x="889" y="376"/>
                  <a:pt x="889" y="376"/>
                </a:cubicBezTo>
                <a:cubicBezTo>
                  <a:pt x="891" y="382"/>
                  <a:pt x="891" y="382"/>
                  <a:pt x="891" y="382"/>
                </a:cubicBezTo>
                <a:cubicBezTo>
                  <a:pt x="914" y="373"/>
                  <a:pt x="914" y="373"/>
                  <a:pt x="914" y="373"/>
                </a:cubicBezTo>
                <a:cubicBezTo>
                  <a:pt x="915" y="375"/>
                  <a:pt x="915" y="377"/>
                  <a:pt x="916" y="379"/>
                </a:cubicBezTo>
                <a:cubicBezTo>
                  <a:pt x="893" y="387"/>
                  <a:pt x="893" y="387"/>
                  <a:pt x="893" y="387"/>
                </a:cubicBezTo>
                <a:cubicBezTo>
                  <a:pt x="895" y="393"/>
                  <a:pt x="895" y="393"/>
                  <a:pt x="895" y="393"/>
                </a:cubicBezTo>
                <a:cubicBezTo>
                  <a:pt x="918" y="385"/>
                  <a:pt x="918" y="385"/>
                  <a:pt x="918" y="385"/>
                </a:cubicBezTo>
                <a:cubicBezTo>
                  <a:pt x="919" y="387"/>
                  <a:pt x="919" y="389"/>
                  <a:pt x="920" y="391"/>
                </a:cubicBezTo>
                <a:cubicBezTo>
                  <a:pt x="897" y="399"/>
                  <a:pt x="897" y="399"/>
                  <a:pt x="897" y="399"/>
                </a:cubicBezTo>
                <a:cubicBezTo>
                  <a:pt x="899" y="405"/>
                  <a:pt x="899" y="405"/>
                  <a:pt x="899" y="405"/>
                </a:cubicBezTo>
                <a:cubicBezTo>
                  <a:pt x="922" y="398"/>
                  <a:pt x="922" y="398"/>
                  <a:pt x="922" y="398"/>
                </a:cubicBezTo>
                <a:cubicBezTo>
                  <a:pt x="922" y="400"/>
                  <a:pt x="923" y="402"/>
                  <a:pt x="924" y="404"/>
                </a:cubicBezTo>
                <a:cubicBezTo>
                  <a:pt x="900" y="410"/>
                  <a:pt x="900" y="410"/>
                  <a:pt x="900" y="410"/>
                </a:cubicBezTo>
                <a:cubicBezTo>
                  <a:pt x="901" y="411"/>
                  <a:pt x="901" y="411"/>
                  <a:pt x="901" y="411"/>
                </a:cubicBezTo>
                <a:cubicBezTo>
                  <a:pt x="901" y="413"/>
                  <a:pt x="901" y="414"/>
                  <a:pt x="902" y="415"/>
                </a:cubicBezTo>
                <a:cubicBezTo>
                  <a:pt x="902" y="416"/>
                  <a:pt x="902" y="416"/>
                  <a:pt x="902" y="416"/>
                </a:cubicBezTo>
                <a:cubicBezTo>
                  <a:pt x="925" y="410"/>
                  <a:pt x="925" y="410"/>
                  <a:pt x="925" y="410"/>
                </a:cubicBezTo>
                <a:cubicBezTo>
                  <a:pt x="926" y="412"/>
                  <a:pt x="926" y="414"/>
                  <a:pt x="927" y="416"/>
                </a:cubicBezTo>
                <a:cubicBezTo>
                  <a:pt x="903" y="422"/>
                  <a:pt x="903" y="422"/>
                  <a:pt x="903" y="422"/>
                </a:cubicBezTo>
                <a:cubicBezTo>
                  <a:pt x="905" y="428"/>
                  <a:pt x="905" y="428"/>
                  <a:pt x="905" y="428"/>
                </a:cubicBezTo>
                <a:cubicBezTo>
                  <a:pt x="928" y="422"/>
                  <a:pt x="928" y="422"/>
                  <a:pt x="928" y="422"/>
                </a:cubicBezTo>
                <a:cubicBezTo>
                  <a:pt x="929" y="424"/>
                  <a:pt x="929" y="427"/>
                  <a:pt x="930" y="429"/>
                </a:cubicBezTo>
                <a:cubicBezTo>
                  <a:pt x="906" y="434"/>
                  <a:pt x="906" y="434"/>
                  <a:pt x="906" y="434"/>
                </a:cubicBezTo>
                <a:cubicBezTo>
                  <a:pt x="907" y="440"/>
                  <a:pt x="907" y="440"/>
                  <a:pt x="907" y="440"/>
                </a:cubicBezTo>
                <a:cubicBezTo>
                  <a:pt x="931" y="435"/>
                  <a:pt x="931" y="435"/>
                  <a:pt x="931" y="435"/>
                </a:cubicBezTo>
                <a:cubicBezTo>
                  <a:pt x="932" y="437"/>
                  <a:pt x="932" y="439"/>
                  <a:pt x="932" y="441"/>
                </a:cubicBezTo>
                <a:cubicBezTo>
                  <a:pt x="908" y="445"/>
                  <a:pt x="908" y="445"/>
                  <a:pt x="908" y="445"/>
                </a:cubicBezTo>
                <a:cubicBezTo>
                  <a:pt x="910" y="452"/>
                  <a:pt x="910" y="452"/>
                  <a:pt x="910" y="452"/>
                </a:cubicBezTo>
                <a:cubicBezTo>
                  <a:pt x="934" y="448"/>
                  <a:pt x="934" y="448"/>
                  <a:pt x="934" y="448"/>
                </a:cubicBezTo>
                <a:cubicBezTo>
                  <a:pt x="934" y="450"/>
                  <a:pt x="934" y="452"/>
                  <a:pt x="935" y="454"/>
                </a:cubicBezTo>
                <a:cubicBezTo>
                  <a:pt x="910" y="457"/>
                  <a:pt x="910" y="457"/>
                  <a:pt x="910" y="457"/>
                </a:cubicBezTo>
                <a:cubicBezTo>
                  <a:pt x="911" y="464"/>
                  <a:pt x="911" y="464"/>
                  <a:pt x="911" y="464"/>
                </a:cubicBezTo>
                <a:cubicBezTo>
                  <a:pt x="935" y="460"/>
                  <a:pt x="935" y="460"/>
                  <a:pt x="935" y="460"/>
                </a:cubicBezTo>
                <a:cubicBezTo>
                  <a:pt x="936" y="462"/>
                  <a:pt x="936" y="464"/>
                  <a:pt x="936" y="466"/>
                </a:cubicBezTo>
                <a:cubicBezTo>
                  <a:pt x="912" y="469"/>
                  <a:pt x="912" y="469"/>
                  <a:pt x="912" y="469"/>
                </a:cubicBezTo>
                <a:cubicBezTo>
                  <a:pt x="913" y="476"/>
                  <a:pt x="913" y="476"/>
                  <a:pt x="913" y="476"/>
                </a:cubicBezTo>
                <a:cubicBezTo>
                  <a:pt x="937" y="473"/>
                  <a:pt x="937" y="473"/>
                  <a:pt x="937" y="473"/>
                </a:cubicBezTo>
                <a:cubicBezTo>
                  <a:pt x="937" y="475"/>
                  <a:pt x="937" y="477"/>
                  <a:pt x="938" y="479"/>
                </a:cubicBezTo>
                <a:cubicBezTo>
                  <a:pt x="913" y="481"/>
                  <a:pt x="913" y="481"/>
                  <a:pt x="913" y="481"/>
                </a:cubicBezTo>
                <a:cubicBezTo>
                  <a:pt x="914" y="488"/>
                  <a:pt x="914" y="488"/>
                  <a:pt x="914" y="488"/>
                </a:cubicBezTo>
                <a:cubicBezTo>
                  <a:pt x="938" y="486"/>
                  <a:pt x="938" y="486"/>
                  <a:pt x="938" y="486"/>
                </a:cubicBezTo>
                <a:cubicBezTo>
                  <a:pt x="938" y="488"/>
                  <a:pt x="939" y="490"/>
                  <a:pt x="939" y="492"/>
                </a:cubicBezTo>
                <a:cubicBezTo>
                  <a:pt x="914" y="493"/>
                  <a:pt x="914" y="493"/>
                  <a:pt x="914" y="493"/>
                </a:cubicBezTo>
                <a:cubicBezTo>
                  <a:pt x="915" y="500"/>
                  <a:pt x="915" y="500"/>
                  <a:pt x="915" y="500"/>
                </a:cubicBezTo>
                <a:cubicBezTo>
                  <a:pt x="939" y="499"/>
                  <a:pt x="939" y="499"/>
                  <a:pt x="939" y="499"/>
                </a:cubicBezTo>
                <a:cubicBezTo>
                  <a:pt x="939" y="501"/>
                  <a:pt x="939" y="503"/>
                  <a:pt x="939" y="505"/>
                </a:cubicBezTo>
                <a:cubicBezTo>
                  <a:pt x="915" y="506"/>
                  <a:pt x="915" y="506"/>
                  <a:pt x="915" y="506"/>
                </a:cubicBezTo>
                <a:cubicBezTo>
                  <a:pt x="915" y="512"/>
                  <a:pt x="915" y="512"/>
                  <a:pt x="915" y="512"/>
                </a:cubicBezTo>
                <a:cubicBezTo>
                  <a:pt x="939" y="511"/>
                  <a:pt x="939" y="511"/>
                  <a:pt x="939" y="511"/>
                </a:cubicBezTo>
                <a:cubicBezTo>
                  <a:pt x="940" y="513"/>
                  <a:pt x="940" y="516"/>
                  <a:pt x="940" y="518"/>
                </a:cubicBezTo>
                <a:cubicBezTo>
                  <a:pt x="915" y="518"/>
                  <a:pt x="915" y="518"/>
                  <a:pt x="915" y="518"/>
                </a:cubicBezTo>
                <a:cubicBezTo>
                  <a:pt x="915" y="524"/>
                  <a:pt x="915" y="524"/>
                  <a:pt x="915" y="524"/>
                </a:cubicBezTo>
                <a:cubicBezTo>
                  <a:pt x="940" y="525"/>
                  <a:pt x="940" y="525"/>
                  <a:pt x="940" y="525"/>
                </a:cubicBezTo>
                <a:cubicBezTo>
                  <a:pt x="939" y="527"/>
                  <a:pt x="939" y="529"/>
                  <a:pt x="939" y="531"/>
                </a:cubicBezTo>
                <a:cubicBezTo>
                  <a:pt x="915" y="530"/>
                  <a:pt x="915" y="530"/>
                  <a:pt x="915" y="530"/>
                </a:cubicBezTo>
                <a:cubicBezTo>
                  <a:pt x="915" y="537"/>
                  <a:pt x="915" y="537"/>
                  <a:pt x="915" y="537"/>
                </a:cubicBezTo>
                <a:cubicBezTo>
                  <a:pt x="939" y="538"/>
                  <a:pt x="939" y="538"/>
                  <a:pt x="939" y="538"/>
                </a:cubicBezTo>
                <a:cubicBezTo>
                  <a:pt x="939" y="540"/>
                  <a:pt x="939" y="542"/>
                  <a:pt x="939" y="544"/>
                </a:cubicBezTo>
                <a:cubicBezTo>
                  <a:pt x="915" y="542"/>
                  <a:pt x="915" y="542"/>
                  <a:pt x="915" y="542"/>
                </a:cubicBezTo>
                <a:cubicBezTo>
                  <a:pt x="914" y="549"/>
                  <a:pt x="914" y="549"/>
                  <a:pt x="914" y="549"/>
                </a:cubicBezTo>
                <a:cubicBezTo>
                  <a:pt x="938" y="550"/>
                  <a:pt x="938" y="550"/>
                  <a:pt x="938" y="550"/>
                </a:cubicBezTo>
                <a:cubicBezTo>
                  <a:pt x="938" y="552"/>
                  <a:pt x="938" y="554"/>
                  <a:pt x="938" y="557"/>
                </a:cubicBezTo>
                <a:cubicBezTo>
                  <a:pt x="914" y="554"/>
                  <a:pt x="914" y="554"/>
                  <a:pt x="914" y="554"/>
                </a:cubicBezTo>
                <a:cubicBezTo>
                  <a:pt x="913" y="561"/>
                  <a:pt x="913" y="561"/>
                  <a:pt x="913" y="561"/>
                </a:cubicBezTo>
                <a:cubicBezTo>
                  <a:pt x="937" y="563"/>
                  <a:pt x="937" y="563"/>
                  <a:pt x="937" y="563"/>
                </a:cubicBezTo>
                <a:cubicBezTo>
                  <a:pt x="937" y="565"/>
                  <a:pt x="937" y="567"/>
                  <a:pt x="937" y="569"/>
                </a:cubicBezTo>
                <a:cubicBezTo>
                  <a:pt x="912" y="566"/>
                  <a:pt x="912" y="566"/>
                  <a:pt x="912" y="566"/>
                </a:cubicBezTo>
                <a:cubicBezTo>
                  <a:pt x="912" y="573"/>
                  <a:pt x="912" y="573"/>
                  <a:pt x="912" y="573"/>
                </a:cubicBezTo>
                <a:cubicBezTo>
                  <a:pt x="936" y="576"/>
                  <a:pt x="936" y="576"/>
                  <a:pt x="936" y="576"/>
                </a:cubicBezTo>
                <a:cubicBezTo>
                  <a:pt x="936" y="578"/>
                  <a:pt x="935" y="580"/>
                  <a:pt x="935" y="582"/>
                </a:cubicBezTo>
                <a:cubicBezTo>
                  <a:pt x="911" y="578"/>
                  <a:pt x="911" y="578"/>
                  <a:pt x="911" y="578"/>
                </a:cubicBezTo>
                <a:cubicBezTo>
                  <a:pt x="910" y="585"/>
                  <a:pt x="910" y="585"/>
                  <a:pt x="910" y="585"/>
                </a:cubicBezTo>
                <a:cubicBezTo>
                  <a:pt x="934" y="589"/>
                  <a:pt x="934" y="589"/>
                  <a:pt x="934" y="589"/>
                </a:cubicBezTo>
                <a:cubicBezTo>
                  <a:pt x="934" y="591"/>
                  <a:pt x="933" y="593"/>
                  <a:pt x="933" y="595"/>
                </a:cubicBezTo>
                <a:cubicBezTo>
                  <a:pt x="909" y="590"/>
                  <a:pt x="909" y="590"/>
                  <a:pt x="909" y="590"/>
                </a:cubicBezTo>
                <a:cubicBezTo>
                  <a:pt x="908" y="597"/>
                  <a:pt x="908" y="597"/>
                  <a:pt x="908" y="597"/>
                </a:cubicBezTo>
                <a:cubicBezTo>
                  <a:pt x="932" y="601"/>
                  <a:pt x="932" y="601"/>
                  <a:pt x="932" y="601"/>
                </a:cubicBezTo>
                <a:cubicBezTo>
                  <a:pt x="931" y="603"/>
                  <a:pt x="931" y="605"/>
                  <a:pt x="930" y="607"/>
                </a:cubicBezTo>
                <a:cubicBezTo>
                  <a:pt x="907" y="602"/>
                  <a:pt x="907" y="602"/>
                  <a:pt x="907" y="602"/>
                </a:cubicBezTo>
                <a:cubicBezTo>
                  <a:pt x="905" y="608"/>
                  <a:pt x="905" y="608"/>
                  <a:pt x="905" y="608"/>
                </a:cubicBezTo>
                <a:cubicBezTo>
                  <a:pt x="929" y="614"/>
                  <a:pt x="929" y="614"/>
                  <a:pt x="929" y="614"/>
                </a:cubicBezTo>
                <a:cubicBezTo>
                  <a:pt x="929" y="616"/>
                  <a:pt x="928" y="618"/>
                  <a:pt x="928" y="620"/>
                </a:cubicBezTo>
                <a:cubicBezTo>
                  <a:pt x="904" y="614"/>
                  <a:pt x="904" y="614"/>
                  <a:pt x="904" y="614"/>
                </a:cubicBezTo>
                <a:cubicBezTo>
                  <a:pt x="902" y="620"/>
                  <a:pt x="902" y="620"/>
                  <a:pt x="902" y="620"/>
                </a:cubicBezTo>
                <a:cubicBezTo>
                  <a:pt x="926" y="626"/>
                  <a:pt x="926" y="626"/>
                  <a:pt x="926" y="626"/>
                </a:cubicBezTo>
                <a:cubicBezTo>
                  <a:pt x="925" y="628"/>
                  <a:pt x="925" y="630"/>
                  <a:pt x="924" y="632"/>
                </a:cubicBezTo>
                <a:cubicBezTo>
                  <a:pt x="901" y="626"/>
                  <a:pt x="901" y="626"/>
                  <a:pt x="901" y="626"/>
                </a:cubicBezTo>
                <a:cubicBezTo>
                  <a:pt x="899" y="632"/>
                  <a:pt x="899" y="632"/>
                  <a:pt x="899" y="632"/>
                </a:cubicBezTo>
                <a:cubicBezTo>
                  <a:pt x="923" y="638"/>
                  <a:pt x="923" y="638"/>
                  <a:pt x="923" y="638"/>
                </a:cubicBezTo>
                <a:cubicBezTo>
                  <a:pt x="922" y="641"/>
                  <a:pt x="921" y="643"/>
                  <a:pt x="921" y="645"/>
                </a:cubicBezTo>
                <a:cubicBezTo>
                  <a:pt x="898" y="637"/>
                  <a:pt x="898" y="637"/>
                  <a:pt x="898" y="637"/>
                </a:cubicBezTo>
                <a:cubicBezTo>
                  <a:pt x="896" y="643"/>
                  <a:pt x="896" y="643"/>
                  <a:pt x="896" y="643"/>
                </a:cubicBezTo>
                <a:cubicBezTo>
                  <a:pt x="919" y="651"/>
                  <a:pt x="919" y="651"/>
                  <a:pt x="919" y="651"/>
                </a:cubicBezTo>
                <a:cubicBezTo>
                  <a:pt x="918" y="653"/>
                  <a:pt x="918" y="655"/>
                  <a:pt x="917" y="657"/>
                </a:cubicBezTo>
                <a:cubicBezTo>
                  <a:pt x="894" y="649"/>
                  <a:pt x="894" y="649"/>
                  <a:pt x="894" y="649"/>
                </a:cubicBezTo>
                <a:cubicBezTo>
                  <a:pt x="892" y="655"/>
                  <a:pt x="892" y="655"/>
                  <a:pt x="892" y="655"/>
                </a:cubicBezTo>
                <a:cubicBezTo>
                  <a:pt x="915" y="663"/>
                  <a:pt x="915" y="663"/>
                  <a:pt x="915" y="663"/>
                </a:cubicBezTo>
                <a:cubicBezTo>
                  <a:pt x="914" y="665"/>
                  <a:pt x="913" y="667"/>
                  <a:pt x="912" y="669"/>
                </a:cubicBezTo>
                <a:cubicBezTo>
                  <a:pt x="890" y="660"/>
                  <a:pt x="890" y="660"/>
                  <a:pt x="890" y="660"/>
                </a:cubicBezTo>
                <a:cubicBezTo>
                  <a:pt x="888" y="666"/>
                  <a:pt x="888" y="666"/>
                  <a:pt x="888" y="666"/>
                </a:cubicBezTo>
                <a:cubicBezTo>
                  <a:pt x="910" y="675"/>
                  <a:pt x="910" y="675"/>
                  <a:pt x="910" y="675"/>
                </a:cubicBezTo>
                <a:cubicBezTo>
                  <a:pt x="909" y="677"/>
                  <a:pt x="909" y="679"/>
                  <a:pt x="908" y="681"/>
                </a:cubicBezTo>
                <a:cubicBezTo>
                  <a:pt x="885" y="672"/>
                  <a:pt x="885" y="672"/>
                  <a:pt x="885" y="672"/>
                </a:cubicBezTo>
                <a:cubicBezTo>
                  <a:pt x="883" y="677"/>
                  <a:pt x="883" y="677"/>
                  <a:pt x="883" y="677"/>
                </a:cubicBezTo>
                <a:cubicBezTo>
                  <a:pt x="905" y="687"/>
                  <a:pt x="905" y="687"/>
                  <a:pt x="905" y="687"/>
                </a:cubicBezTo>
                <a:cubicBezTo>
                  <a:pt x="904" y="689"/>
                  <a:pt x="904" y="691"/>
                  <a:pt x="903" y="693"/>
                </a:cubicBezTo>
                <a:cubicBezTo>
                  <a:pt x="882" y="683"/>
                  <a:pt x="882" y="683"/>
                  <a:pt x="882" y="683"/>
                </a:cubicBezTo>
                <a:cubicBezTo>
                  <a:pt x="881" y="683"/>
                  <a:pt x="881" y="683"/>
                  <a:pt x="881" y="683"/>
                </a:cubicBezTo>
                <a:cubicBezTo>
                  <a:pt x="878" y="688"/>
                  <a:pt x="878" y="688"/>
                  <a:pt x="878" y="688"/>
                </a:cubicBezTo>
                <a:cubicBezTo>
                  <a:pt x="900" y="699"/>
                  <a:pt x="900" y="699"/>
                  <a:pt x="900" y="699"/>
                </a:cubicBezTo>
                <a:cubicBezTo>
                  <a:pt x="899" y="701"/>
                  <a:pt x="898" y="702"/>
                  <a:pt x="897" y="704"/>
                </a:cubicBezTo>
                <a:cubicBezTo>
                  <a:pt x="876" y="694"/>
                  <a:pt x="876" y="694"/>
                  <a:pt x="876" y="694"/>
                </a:cubicBezTo>
                <a:cubicBezTo>
                  <a:pt x="873" y="699"/>
                  <a:pt x="873" y="699"/>
                  <a:pt x="873" y="699"/>
                </a:cubicBezTo>
                <a:cubicBezTo>
                  <a:pt x="894" y="710"/>
                  <a:pt x="894" y="710"/>
                  <a:pt x="894" y="710"/>
                </a:cubicBezTo>
                <a:cubicBezTo>
                  <a:pt x="893" y="712"/>
                  <a:pt x="893" y="714"/>
                  <a:pt x="892" y="716"/>
                </a:cubicBezTo>
                <a:cubicBezTo>
                  <a:pt x="870" y="705"/>
                  <a:pt x="870" y="705"/>
                  <a:pt x="870" y="705"/>
                </a:cubicBezTo>
                <a:cubicBezTo>
                  <a:pt x="867" y="710"/>
                  <a:pt x="867" y="710"/>
                  <a:pt x="867" y="710"/>
                </a:cubicBezTo>
                <a:cubicBezTo>
                  <a:pt x="888" y="722"/>
                  <a:pt x="888" y="722"/>
                  <a:pt x="888" y="722"/>
                </a:cubicBezTo>
                <a:cubicBezTo>
                  <a:pt x="887" y="723"/>
                  <a:pt x="886" y="725"/>
                  <a:pt x="885" y="727"/>
                </a:cubicBezTo>
                <a:cubicBezTo>
                  <a:pt x="864" y="715"/>
                  <a:pt x="864" y="715"/>
                  <a:pt x="864" y="715"/>
                </a:cubicBezTo>
                <a:cubicBezTo>
                  <a:pt x="861" y="721"/>
                  <a:pt x="861" y="721"/>
                  <a:pt x="861" y="721"/>
                </a:cubicBezTo>
                <a:cubicBezTo>
                  <a:pt x="882" y="733"/>
                  <a:pt x="882" y="733"/>
                  <a:pt x="882" y="733"/>
                </a:cubicBezTo>
                <a:cubicBezTo>
                  <a:pt x="881" y="735"/>
                  <a:pt x="880" y="736"/>
                  <a:pt x="879" y="738"/>
                </a:cubicBezTo>
                <a:cubicBezTo>
                  <a:pt x="858" y="726"/>
                  <a:pt x="858" y="726"/>
                  <a:pt x="858" y="726"/>
                </a:cubicBezTo>
                <a:cubicBezTo>
                  <a:pt x="855" y="731"/>
                  <a:pt x="855" y="731"/>
                  <a:pt x="855" y="731"/>
                </a:cubicBezTo>
                <a:cubicBezTo>
                  <a:pt x="876" y="744"/>
                  <a:pt x="876" y="744"/>
                  <a:pt x="876" y="744"/>
                </a:cubicBezTo>
                <a:cubicBezTo>
                  <a:pt x="874" y="746"/>
                  <a:pt x="873" y="747"/>
                  <a:pt x="872" y="749"/>
                </a:cubicBezTo>
                <a:cubicBezTo>
                  <a:pt x="852" y="736"/>
                  <a:pt x="852" y="736"/>
                  <a:pt x="852" y="736"/>
                </a:cubicBezTo>
                <a:cubicBezTo>
                  <a:pt x="848" y="741"/>
                  <a:pt x="848" y="741"/>
                  <a:pt x="848" y="741"/>
                </a:cubicBezTo>
                <a:cubicBezTo>
                  <a:pt x="869" y="755"/>
                  <a:pt x="869" y="755"/>
                  <a:pt x="869" y="755"/>
                </a:cubicBezTo>
                <a:cubicBezTo>
                  <a:pt x="867" y="756"/>
                  <a:pt x="866" y="758"/>
                  <a:pt x="865" y="760"/>
                </a:cubicBezTo>
                <a:cubicBezTo>
                  <a:pt x="845" y="746"/>
                  <a:pt x="845" y="746"/>
                  <a:pt x="845" y="746"/>
                </a:cubicBezTo>
                <a:cubicBezTo>
                  <a:pt x="842" y="751"/>
                  <a:pt x="842" y="751"/>
                  <a:pt x="842" y="751"/>
                </a:cubicBezTo>
                <a:cubicBezTo>
                  <a:pt x="861" y="765"/>
                  <a:pt x="861" y="765"/>
                  <a:pt x="861" y="765"/>
                </a:cubicBezTo>
                <a:cubicBezTo>
                  <a:pt x="860" y="767"/>
                  <a:pt x="859" y="769"/>
                  <a:pt x="858" y="770"/>
                </a:cubicBezTo>
                <a:cubicBezTo>
                  <a:pt x="838" y="756"/>
                  <a:pt x="838" y="756"/>
                  <a:pt x="838" y="756"/>
                </a:cubicBezTo>
                <a:cubicBezTo>
                  <a:pt x="834" y="761"/>
                  <a:pt x="834" y="761"/>
                  <a:pt x="834" y="761"/>
                </a:cubicBezTo>
                <a:cubicBezTo>
                  <a:pt x="854" y="775"/>
                  <a:pt x="854" y="775"/>
                  <a:pt x="854" y="775"/>
                </a:cubicBezTo>
                <a:cubicBezTo>
                  <a:pt x="853" y="777"/>
                  <a:pt x="851" y="779"/>
                  <a:pt x="850" y="780"/>
                </a:cubicBezTo>
                <a:cubicBezTo>
                  <a:pt x="831" y="766"/>
                  <a:pt x="831" y="766"/>
                  <a:pt x="831" y="766"/>
                </a:cubicBezTo>
                <a:cubicBezTo>
                  <a:pt x="827" y="771"/>
                  <a:pt x="827" y="771"/>
                  <a:pt x="827" y="771"/>
                </a:cubicBezTo>
                <a:cubicBezTo>
                  <a:pt x="846" y="786"/>
                  <a:pt x="846" y="786"/>
                  <a:pt x="846" y="786"/>
                </a:cubicBezTo>
                <a:cubicBezTo>
                  <a:pt x="845" y="787"/>
                  <a:pt x="843" y="789"/>
                  <a:pt x="842" y="790"/>
                </a:cubicBezTo>
                <a:cubicBezTo>
                  <a:pt x="823" y="775"/>
                  <a:pt x="823" y="775"/>
                  <a:pt x="823" y="775"/>
                </a:cubicBezTo>
                <a:cubicBezTo>
                  <a:pt x="819" y="780"/>
                  <a:pt x="819" y="780"/>
                  <a:pt x="819" y="780"/>
                </a:cubicBezTo>
                <a:cubicBezTo>
                  <a:pt x="838" y="795"/>
                  <a:pt x="838" y="795"/>
                  <a:pt x="838" y="795"/>
                </a:cubicBezTo>
                <a:cubicBezTo>
                  <a:pt x="836" y="797"/>
                  <a:pt x="835" y="799"/>
                  <a:pt x="834" y="800"/>
                </a:cubicBezTo>
                <a:cubicBezTo>
                  <a:pt x="816" y="784"/>
                  <a:pt x="816" y="784"/>
                  <a:pt x="816" y="784"/>
                </a:cubicBezTo>
                <a:cubicBezTo>
                  <a:pt x="811" y="789"/>
                  <a:pt x="811" y="789"/>
                  <a:pt x="811" y="789"/>
                </a:cubicBezTo>
                <a:cubicBezTo>
                  <a:pt x="829" y="805"/>
                  <a:pt x="829" y="805"/>
                  <a:pt x="829" y="805"/>
                </a:cubicBezTo>
                <a:cubicBezTo>
                  <a:pt x="828" y="807"/>
                  <a:pt x="827" y="808"/>
                  <a:pt x="825" y="810"/>
                </a:cubicBezTo>
                <a:cubicBezTo>
                  <a:pt x="807" y="793"/>
                  <a:pt x="807" y="793"/>
                  <a:pt x="807" y="793"/>
                </a:cubicBezTo>
                <a:cubicBezTo>
                  <a:pt x="803" y="798"/>
                  <a:pt x="803" y="798"/>
                  <a:pt x="803" y="798"/>
                </a:cubicBezTo>
                <a:cubicBezTo>
                  <a:pt x="821" y="815"/>
                  <a:pt x="821" y="815"/>
                  <a:pt x="821" y="815"/>
                </a:cubicBezTo>
                <a:cubicBezTo>
                  <a:pt x="819" y="816"/>
                  <a:pt x="818" y="817"/>
                  <a:pt x="816" y="819"/>
                </a:cubicBezTo>
                <a:lnTo>
                  <a:pt x="799" y="80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37" name="组合 36"/>
          <p:cNvGrpSpPr/>
          <p:nvPr/>
        </p:nvGrpSpPr>
        <p:grpSpPr>
          <a:xfrm>
            <a:off x="1271035" y="1742455"/>
            <a:ext cx="3164840" cy="3164837"/>
            <a:chOff x="11098213" y="1098550"/>
            <a:chExt cx="4189413" cy="4189413"/>
          </a:xfrm>
        </p:grpSpPr>
        <p:sp>
          <p:nvSpPr>
            <p:cNvPr id="38" name="Freeform 84"/>
            <p:cNvSpPr>
              <a:spLocks noEditPoints="1"/>
            </p:cNvSpPr>
            <p:nvPr/>
          </p:nvSpPr>
          <p:spPr bwMode="auto">
            <a:xfrm>
              <a:off x="11098213" y="1098550"/>
              <a:ext cx="4189413" cy="4035425"/>
            </a:xfrm>
            <a:custGeom>
              <a:avLst/>
              <a:gdLst>
                <a:gd name="T0" fmla="*/ 1028 w 1117"/>
                <a:gd name="T1" fmla="*/ 256 h 1076"/>
                <a:gd name="T2" fmla="*/ 993 w 1117"/>
                <a:gd name="T3" fmla="*/ 278 h 1076"/>
                <a:gd name="T4" fmla="*/ 564 w 1117"/>
                <a:gd name="T5" fmla="*/ 41 h 1076"/>
                <a:gd name="T6" fmla="*/ 565 w 1117"/>
                <a:gd name="T7" fmla="*/ 0 h 1076"/>
                <a:gd name="T8" fmla="*/ 558 w 1117"/>
                <a:gd name="T9" fmla="*/ 0 h 1076"/>
                <a:gd name="T10" fmla="*/ 0 w 1117"/>
                <a:gd name="T11" fmla="*/ 558 h 1076"/>
                <a:gd name="T12" fmla="*/ 193 w 1117"/>
                <a:gd name="T13" fmla="*/ 981 h 1076"/>
                <a:gd name="T14" fmla="*/ 220 w 1117"/>
                <a:gd name="T15" fmla="*/ 950 h 1076"/>
                <a:gd name="T16" fmla="*/ 558 w 1117"/>
                <a:gd name="T17" fmla="*/ 1076 h 1076"/>
                <a:gd name="T18" fmla="*/ 1076 w 1117"/>
                <a:gd name="T19" fmla="*/ 558 h 1076"/>
                <a:gd name="T20" fmla="*/ 1117 w 1117"/>
                <a:gd name="T21" fmla="*/ 558 h 1076"/>
                <a:gd name="T22" fmla="*/ 1028 w 1117"/>
                <a:gd name="T23" fmla="*/ 256 h 1076"/>
                <a:gd name="T24" fmla="*/ 558 w 1117"/>
                <a:gd name="T25" fmla="*/ 1068 h 1076"/>
                <a:gd name="T26" fmla="*/ 49 w 1117"/>
                <a:gd name="T27" fmla="*/ 558 h 1076"/>
                <a:gd name="T28" fmla="*/ 558 w 1117"/>
                <a:gd name="T29" fmla="*/ 49 h 1076"/>
                <a:gd name="T30" fmla="*/ 1067 w 1117"/>
                <a:gd name="T31" fmla="*/ 558 h 1076"/>
                <a:gd name="T32" fmla="*/ 558 w 1117"/>
                <a:gd name="T33" fmla="*/ 1068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7" h="1076">
                  <a:moveTo>
                    <a:pt x="1028" y="256"/>
                  </a:moveTo>
                  <a:cubicBezTo>
                    <a:pt x="993" y="278"/>
                    <a:pt x="993" y="278"/>
                    <a:pt x="993" y="278"/>
                  </a:cubicBezTo>
                  <a:cubicBezTo>
                    <a:pt x="902" y="137"/>
                    <a:pt x="744" y="43"/>
                    <a:pt x="564" y="41"/>
                  </a:cubicBezTo>
                  <a:cubicBezTo>
                    <a:pt x="565" y="0"/>
                    <a:pt x="565" y="0"/>
                    <a:pt x="565" y="0"/>
                  </a:cubicBezTo>
                  <a:cubicBezTo>
                    <a:pt x="562" y="0"/>
                    <a:pt x="560" y="0"/>
                    <a:pt x="558" y="0"/>
                  </a:cubicBezTo>
                  <a:cubicBezTo>
                    <a:pt x="250" y="0"/>
                    <a:pt x="0" y="250"/>
                    <a:pt x="0" y="558"/>
                  </a:cubicBezTo>
                  <a:cubicBezTo>
                    <a:pt x="0" y="727"/>
                    <a:pt x="75" y="879"/>
                    <a:pt x="193" y="981"/>
                  </a:cubicBezTo>
                  <a:cubicBezTo>
                    <a:pt x="220" y="950"/>
                    <a:pt x="220" y="950"/>
                    <a:pt x="220" y="950"/>
                  </a:cubicBezTo>
                  <a:cubicBezTo>
                    <a:pt x="311" y="1029"/>
                    <a:pt x="429" y="1076"/>
                    <a:pt x="558" y="1076"/>
                  </a:cubicBezTo>
                  <a:cubicBezTo>
                    <a:pt x="844" y="1076"/>
                    <a:pt x="1076" y="844"/>
                    <a:pt x="1076" y="558"/>
                  </a:cubicBezTo>
                  <a:cubicBezTo>
                    <a:pt x="1117" y="558"/>
                    <a:pt x="1117" y="558"/>
                    <a:pt x="1117" y="558"/>
                  </a:cubicBezTo>
                  <a:cubicBezTo>
                    <a:pt x="1117" y="447"/>
                    <a:pt x="1084" y="343"/>
                    <a:pt x="1028" y="256"/>
                  </a:cubicBezTo>
                  <a:close/>
                  <a:moveTo>
                    <a:pt x="558" y="1068"/>
                  </a:moveTo>
                  <a:cubicBezTo>
                    <a:pt x="277" y="1068"/>
                    <a:pt x="49" y="839"/>
                    <a:pt x="49" y="558"/>
                  </a:cubicBezTo>
                  <a:cubicBezTo>
                    <a:pt x="49" y="277"/>
                    <a:pt x="277" y="49"/>
                    <a:pt x="558" y="49"/>
                  </a:cubicBezTo>
                  <a:cubicBezTo>
                    <a:pt x="839" y="49"/>
                    <a:pt x="1067" y="277"/>
                    <a:pt x="1067" y="558"/>
                  </a:cubicBezTo>
                  <a:cubicBezTo>
                    <a:pt x="1067" y="839"/>
                    <a:pt x="839" y="1068"/>
                    <a:pt x="558" y="1068"/>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85"/>
            <p:cNvSpPr>
              <a:spLocks/>
            </p:cNvSpPr>
            <p:nvPr/>
          </p:nvSpPr>
          <p:spPr bwMode="auto">
            <a:xfrm>
              <a:off x="13192126" y="4222750"/>
              <a:ext cx="1773238" cy="1065213"/>
            </a:xfrm>
            <a:custGeom>
              <a:avLst/>
              <a:gdLst>
                <a:gd name="T0" fmla="*/ 473 w 473"/>
                <a:gd name="T1" fmla="*/ 22 h 284"/>
                <a:gd name="T2" fmla="*/ 0 w 473"/>
                <a:gd name="T3" fmla="*/ 284 h 284"/>
                <a:gd name="T4" fmla="*/ 0 w 473"/>
                <a:gd name="T5" fmla="*/ 242 h 284"/>
                <a:gd name="T6" fmla="*/ 438 w 473"/>
                <a:gd name="T7" fmla="*/ 0 h 284"/>
                <a:gd name="T8" fmla="*/ 473 w 473"/>
                <a:gd name="T9" fmla="*/ 22 h 284"/>
              </a:gdLst>
              <a:ahLst/>
              <a:cxnLst>
                <a:cxn ang="0">
                  <a:pos x="T0" y="T1"/>
                </a:cxn>
                <a:cxn ang="0">
                  <a:pos x="T2" y="T3"/>
                </a:cxn>
                <a:cxn ang="0">
                  <a:pos x="T4" y="T5"/>
                </a:cxn>
                <a:cxn ang="0">
                  <a:pos x="T6" y="T7"/>
                </a:cxn>
                <a:cxn ang="0">
                  <a:pos x="T8" y="T9"/>
                </a:cxn>
              </a:cxnLst>
              <a:rect l="0" t="0" r="r" b="b"/>
              <a:pathLst>
                <a:path w="473" h="284">
                  <a:moveTo>
                    <a:pt x="473" y="22"/>
                  </a:moveTo>
                  <a:cubicBezTo>
                    <a:pt x="375" y="179"/>
                    <a:pt x="200" y="284"/>
                    <a:pt x="0" y="284"/>
                  </a:cubicBezTo>
                  <a:cubicBezTo>
                    <a:pt x="0" y="242"/>
                    <a:pt x="0" y="242"/>
                    <a:pt x="0" y="242"/>
                  </a:cubicBezTo>
                  <a:cubicBezTo>
                    <a:pt x="185" y="242"/>
                    <a:pt x="347" y="145"/>
                    <a:pt x="438" y="0"/>
                  </a:cubicBezTo>
                  <a:lnTo>
                    <a:pt x="473" y="2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111814516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nodeType="withEffect">
                                  <p:stCondLst>
                                    <p:cond delay="30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70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8" presetClass="emph" presetSubtype="0" repeatCount="indefinite" fill="hold" nodeType="withEffect">
                                  <p:stCondLst>
                                    <p:cond delay="750"/>
                                  </p:stCondLst>
                                  <p:endCondLst>
                                    <p:cond evt="onNext" delay="0">
                                      <p:tgtEl>
                                        <p:sldTgt/>
                                      </p:tgtEl>
                                    </p:cond>
                                  </p:endCondLst>
                                  <p:childTnLst>
                                    <p:animRot by="21600000">
                                      <p:cBhvr>
                                        <p:cTn id="36" dur="1250" fill="hold"/>
                                        <p:tgtEl>
                                          <p:spTgt spid="28"/>
                                        </p:tgtEl>
                                        <p:attrNameLst>
                                          <p:attrName>r</p:attrName>
                                        </p:attrNameLst>
                                      </p:cBhvr>
                                    </p:animRot>
                                  </p:childTnLst>
                                </p:cTn>
                              </p:par>
                              <p:par>
                                <p:cTn id="37" presetID="8" presetClass="emph" presetSubtype="0" repeatCount="indefinite" fill="hold" nodeType="withEffect">
                                  <p:stCondLst>
                                    <p:cond delay="750"/>
                                  </p:stCondLst>
                                  <p:endCondLst>
                                    <p:cond evt="onNext" delay="0">
                                      <p:tgtEl>
                                        <p:sldTgt/>
                                      </p:tgtEl>
                                    </p:cond>
                                  </p:endCondLst>
                                  <p:childTnLst>
                                    <p:animRot by="21600000">
                                      <p:cBhvr>
                                        <p:cTn id="38" dur="1250" fill="hold"/>
                                        <p:tgtEl>
                                          <p:spTgt spid="33"/>
                                        </p:tgtEl>
                                        <p:attrNameLst>
                                          <p:attrName>r</p:attrName>
                                        </p:attrNameLst>
                                      </p:cBhvr>
                                    </p:animRot>
                                  </p:childTnLst>
                                </p:cTn>
                              </p:par>
                              <p:par>
                                <p:cTn id="39" presetID="8" presetClass="emph" presetSubtype="0" repeatCount="indefinite" fill="hold" grpId="1" nodeType="withEffect">
                                  <p:stCondLst>
                                    <p:cond delay="750"/>
                                  </p:stCondLst>
                                  <p:endCondLst>
                                    <p:cond evt="onNext" delay="0">
                                      <p:tgtEl>
                                        <p:sldTgt/>
                                      </p:tgtEl>
                                    </p:cond>
                                  </p:endCondLst>
                                  <p:childTnLst>
                                    <p:animRot by="21600000">
                                      <p:cBhvr>
                                        <p:cTn id="40" dur="1250" fill="hold"/>
                                        <p:tgtEl>
                                          <p:spTgt spid="36"/>
                                        </p:tgtEl>
                                        <p:attrNameLst>
                                          <p:attrName>r</p:attrName>
                                        </p:attrNameLst>
                                      </p:cBhvr>
                                    </p:animRot>
                                  </p:childTnLst>
                                </p:cTn>
                              </p:par>
                              <p:par>
                                <p:cTn id="41" presetID="8" presetClass="emph" presetSubtype="0" repeatCount="indefinite" fill="hold" nodeType="withEffect">
                                  <p:stCondLst>
                                    <p:cond delay="750"/>
                                  </p:stCondLst>
                                  <p:endCondLst>
                                    <p:cond evt="onNext" delay="0">
                                      <p:tgtEl>
                                        <p:sldTgt/>
                                      </p:tgtEl>
                                    </p:cond>
                                  </p:endCondLst>
                                  <p:childTnLst>
                                    <p:animRot by="-21600000">
                                      <p:cBhvr>
                                        <p:cTn id="42" dur="1250" fill="hold"/>
                                        <p:tgtEl>
                                          <p:spTgt spid="37"/>
                                        </p:tgtEl>
                                        <p:attrNameLst>
                                          <p:attrName>r</p:attrName>
                                        </p:attrNameLst>
                                      </p:cBhvr>
                                    </p:animRot>
                                  </p:childTnLst>
                                </p:cTn>
                              </p:par>
                              <p:par>
                                <p:cTn id="43" presetID="22" presetClass="entr" presetSubtype="8" fill="hold" grpId="0" nodeType="withEffect">
                                  <p:stCondLst>
                                    <p:cond delay="100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1" fill="hold" grpId="0" nodeType="withEffect">
                                  <p:stCondLst>
                                    <p:cond delay="150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p:tgtEl>
                                          <p:spTgt spid="7"/>
                                        </p:tgtEl>
                                        <p:attrNameLst>
                                          <p:attrName>ppt_y</p:attrName>
                                        </p:attrNameLst>
                                      </p:cBhvr>
                                      <p:tavLst>
                                        <p:tav tm="0">
                                          <p:val>
                                            <p:strVal val="#ppt_y-#ppt_h*1.125000"/>
                                          </p:val>
                                        </p:tav>
                                        <p:tav tm="100000">
                                          <p:val>
                                            <p:strVal val="#ppt_y"/>
                                          </p:val>
                                        </p:tav>
                                      </p:tavLst>
                                    </p:anim>
                                    <p:animEffect transition="in" filter="wipe(down)">
                                      <p:cBhvr>
                                        <p:cTn id="49" dur="500"/>
                                        <p:tgtEl>
                                          <p:spTgt spid="7"/>
                                        </p:tgtEl>
                                      </p:cBhvr>
                                    </p:animEffect>
                                  </p:childTnLst>
                                </p:cTn>
                              </p:par>
                              <p:par>
                                <p:cTn id="50" presetID="12" presetClass="entr" presetSubtype="4" fill="hold" grpId="0" nodeType="withEffect">
                                  <p:stCondLst>
                                    <p:cond delay="150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p:tgtEl>
                                          <p:spTgt spid="8"/>
                                        </p:tgtEl>
                                        <p:attrNameLst>
                                          <p:attrName>ppt_y</p:attrName>
                                        </p:attrNameLst>
                                      </p:cBhvr>
                                      <p:tavLst>
                                        <p:tav tm="0">
                                          <p:val>
                                            <p:strVal val="#ppt_y+#ppt_h*1.125000"/>
                                          </p:val>
                                        </p:tav>
                                        <p:tav tm="100000">
                                          <p:val>
                                            <p:strVal val="#ppt_y"/>
                                          </p:val>
                                        </p:tav>
                                      </p:tavLst>
                                    </p:anim>
                                    <p:animEffect transition="in" filter="wipe(up)">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utoUpdateAnimBg="0"/>
      <p:bldP spid="8" grpId="0" bldLvl="0" autoUpdateAnimBg="0"/>
      <p:bldP spid="9" grpId="0" animBg="1"/>
      <p:bldP spid="36" grpId="0" animBg="1"/>
      <p:bldP spid="3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89530" y="342399"/>
            <a:ext cx="551022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单词混合</a:t>
            </a:r>
            <a:r>
              <a:rPr lang="en-US" altLang="zh-C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(Day 4 Problem B)</a:t>
            </a:r>
            <a:endPar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是否可行</a:t>
            </a:r>
          </a:p>
        </p:txBody>
      </p:sp>
      <p:sp>
        <p:nvSpPr>
          <p:cNvPr id="3" name="矩形 2">
            <a:extLst>
              <a:ext uri="{FF2B5EF4-FFF2-40B4-BE49-F238E27FC236}">
                <a16:creationId xmlns:a16="http://schemas.microsoft.com/office/drawing/2014/main" id="{C22C4F71-07F2-4A41-A5C0-3C3360458ACB}"/>
              </a:ext>
            </a:extLst>
          </p:cNvPr>
          <p:cNvSpPr/>
          <p:nvPr/>
        </p:nvSpPr>
        <p:spPr>
          <a:xfrm>
            <a:off x="442885" y="1315135"/>
            <a:ext cx="11306230" cy="2554545"/>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一天小明和小红在玩单词混合的游戏，游戏的规则是按顺序给出</a:t>
            </a:r>
            <a:r>
              <a:rPr lang="en-US" altLang="zh-CN" sz="3200" dirty="0">
                <a:solidFill>
                  <a:schemeClr val="bg1"/>
                </a:solidFill>
                <a:latin typeface="Courier New" panose="02070309020205020404" pitchFamily="49" charset="0"/>
                <a:cs typeface="Courier New" panose="02070309020205020404" pitchFamily="49" charset="0"/>
              </a:rPr>
              <a:t>3</a:t>
            </a:r>
            <a:r>
              <a:rPr lang="zh-CN" altLang="en-US" sz="3200" dirty="0">
                <a:solidFill>
                  <a:schemeClr val="bg1"/>
                </a:solidFill>
                <a:latin typeface="Courier New" panose="02070309020205020404" pitchFamily="49" charset="0"/>
                <a:cs typeface="Courier New" panose="02070309020205020404" pitchFamily="49" charset="0"/>
              </a:rPr>
              <a:t>个单词，判断第</a:t>
            </a:r>
            <a:r>
              <a:rPr lang="en-US" altLang="zh-CN" sz="3200" dirty="0">
                <a:solidFill>
                  <a:schemeClr val="bg1"/>
                </a:solidFill>
                <a:latin typeface="Courier New" panose="02070309020205020404" pitchFamily="49" charset="0"/>
                <a:cs typeface="Courier New" panose="02070309020205020404" pitchFamily="49" charset="0"/>
              </a:rPr>
              <a:t>3</a:t>
            </a:r>
            <a:r>
              <a:rPr lang="zh-CN" altLang="en-US" sz="3200" dirty="0">
                <a:solidFill>
                  <a:schemeClr val="bg1"/>
                </a:solidFill>
                <a:latin typeface="Courier New" panose="02070309020205020404" pitchFamily="49" charset="0"/>
                <a:cs typeface="Courier New" panose="02070309020205020404" pitchFamily="49" charset="0"/>
              </a:rPr>
              <a:t>个单词是否能够由前两个单词中的所有字母混合而成。</a:t>
            </a:r>
          </a:p>
          <a:p>
            <a:r>
              <a:rPr lang="zh-CN" altLang="en-US" sz="3200" dirty="0">
                <a:solidFill>
                  <a:schemeClr val="bg1"/>
                </a:solidFill>
                <a:latin typeface="Courier New" panose="02070309020205020404" pitchFamily="49" charset="0"/>
                <a:cs typeface="Courier New" panose="02070309020205020404" pitchFamily="49" charset="0"/>
              </a:rPr>
              <a:t>前两个单词可以任意混合，但是混合后，原本两个单词中的字符前后顺序必须与原单词中的顺序保持一致。</a:t>
            </a:r>
          </a:p>
        </p:txBody>
      </p:sp>
      <p:sp>
        <p:nvSpPr>
          <p:cNvPr id="42" name="矩形 41">
            <a:extLst>
              <a:ext uri="{FF2B5EF4-FFF2-40B4-BE49-F238E27FC236}">
                <a16:creationId xmlns:a16="http://schemas.microsoft.com/office/drawing/2014/main" id="{FF3E5B0F-75C7-461F-80D0-3CC9716FF63D}"/>
              </a:ext>
            </a:extLst>
          </p:cNvPr>
          <p:cNvSpPr/>
          <p:nvPr/>
        </p:nvSpPr>
        <p:spPr>
          <a:xfrm>
            <a:off x="442885" y="3961056"/>
            <a:ext cx="11306230" cy="584775"/>
          </a:xfrm>
          <a:prstGeom prst="rect">
            <a:avLst/>
          </a:prstGeom>
        </p:spPr>
        <p:txBody>
          <a:bodyPr wrap="square">
            <a:spAutoFit/>
          </a:bodyPr>
          <a:lstStyle/>
          <a:p>
            <a:r>
              <a:rPr lang="zh-CN" altLang="en-US" sz="3200" dirty="0">
                <a:solidFill>
                  <a:schemeClr val="bg1"/>
                </a:solidFill>
                <a:latin typeface="Courier New" panose="02070309020205020404" pitchFamily="49" charset="0"/>
                <a:cs typeface="Courier New" panose="02070309020205020404" pitchFamily="49" charset="0"/>
              </a:rPr>
              <a:t>设字符串</a:t>
            </a:r>
            <a:r>
              <a:rPr lang="en-US" altLang="zh-CN" sz="3200" dirty="0" err="1">
                <a:solidFill>
                  <a:schemeClr val="bg1"/>
                </a:solidFill>
                <a:latin typeface="Courier New" panose="02070309020205020404" pitchFamily="49" charset="0"/>
                <a:cs typeface="Courier New" panose="02070309020205020404" pitchFamily="49" charset="0"/>
              </a:rPr>
              <a:t>a,b</a:t>
            </a:r>
            <a:r>
              <a:rPr lang="zh-CN" altLang="en-US" sz="3200" dirty="0">
                <a:solidFill>
                  <a:schemeClr val="bg1"/>
                </a:solidFill>
                <a:latin typeface="Courier New" panose="02070309020205020404" pitchFamily="49" charset="0"/>
                <a:cs typeface="Courier New" panose="02070309020205020404" pitchFamily="49" charset="0"/>
              </a:rPr>
              <a:t>组成字符串</a:t>
            </a:r>
            <a:r>
              <a:rPr lang="en-US" altLang="zh-CN" sz="3200" dirty="0">
                <a:solidFill>
                  <a:schemeClr val="bg1"/>
                </a:solidFill>
                <a:latin typeface="Courier New" panose="02070309020205020404" pitchFamily="49" charset="0"/>
                <a:cs typeface="Courier New" panose="02070309020205020404" pitchFamily="49" charset="0"/>
              </a:rPr>
              <a:t>c</a:t>
            </a:r>
            <a:r>
              <a:rPr lang="zh-CN" altLang="en-US" sz="3200" dirty="0">
                <a:solidFill>
                  <a:schemeClr val="bg1"/>
                </a:solidFill>
                <a:latin typeface="Courier New" panose="02070309020205020404" pitchFamily="49" charset="0"/>
                <a:cs typeface="Courier New" panose="02070309020205020404" pitchFamily="49" charset="0"/>
              </a:rPr>
              <a:t>，字符串长度分别为</a:t>
            </a:r>
            <a:r>
              <a:rPr lang="en-US" altLang="zh-CN" sz="3200" dirty="0" err="1">
                <a:solidFill>
                  <a:schemeClr val="bg1"/>
                </a:solidFill>
                <a:latin typeface="Courier New" panose="02070309020205020404" pitchFamily="49" charset="0"/>
                <a:cs typeface="Courier New" panose="02070309020205020404" pitchFamily="49" charset="0"/>
              </a:rPr>
              <a:t>la,lb,lc</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43" name="矩形 42">
            <a:extLst>
              <a:ext uri="{FF2B5EF4-FFF2-40B4-BE49-F238E27FC236}">
                <a16:creationId xmlns:a16="http://schemas.microsoft.com/office/drawing/2014/main" id="{ADF0A03E-EAF3-42B6-9F85-A42DC7F58623}"/>
              </a:ext>
            </a:extLst>
          </p:cNvPr>
          <p:cNvSpPr/>
          <p:nvPr/>
        </p:nvSpPr>
        <p:spPr>
          <a:xfrm>
            <a:off x="442885" y="4682158"/>
            <a:ext cx="11306230" cy="584775"/>
          </a:xfrm>
          <a:prstGeom prst="rect">
            <a:avLst/>
          </a:prstGeom>
        </p:spPr>
        <p:txBody>
          <a:bodyPr wrap="square">
            <a:spAutoFit/>
          </a:bodyPr>
          <a:lstStyle/>
          <a:p>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][j]</a:t>
            </a:r>
            <a:r>
              <a:rPr lang="zh-CN" altLang="en-US" sz="3200" dirty="0">
                <a:solidFill>
                  <a:schemeClr val="bg1"/>
                </a:solidFill>
                <a:latin typeface="Courier New" panose="02070309020205020404" pitchFamily="49" charset="0"/>
                <a:cs typeface="Courier New" panose="02070309020205020404" pitchFamily="49" charset="0"/>
              </a:rPr>
              <a:t>表示字符串</a:t>
            </a:r>
            <a:r>
              <a:rPr lang="en-US" altLang="zh-CN" sz="3200" dirty="0">
                <a:solidFill>
                  <a:schemeClr val="bg1"/>
                </a:solidFill>
                <a:latin typeface="Courier New" panose="02070309020205020404" pitchFamily="49" charset="0"/>
                <a:cs typeface="Courier New" panose="02070309020205020404" pitchFamily="49" charset="0"/>
              </a:rPr>
              <a:t>c</a:t>
            </a:r>
            <a:r>
              <a:rPr lang="zh-CN" altLang="en-US" sz="3200" dirty="0">
                <a:solidFill>
                  <a:schemeClr val="bg1"/>
                </a:solidFill>
                <a:latin typeface="Courier New" panose="02070309020205020404" pitchFamily="49" charset="0"/>
                <a:cs typeface="Courier New" panose="02070309020205020404" pitchFamily="49" charset="0"/>
              </a:rPr>
              <a:t>中前</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个字母，有</a:t>
            </a:r>
            <a:r>
              <a:rPr lang="en-US" altLang="zh-CN" sz="3200" dirty="0">
                <a:solidFill>
                  <a:schemeClr val="bg1"/>
                </a:solidFill>
                <a:latin typeface="Courier New" panose="02070309020205020404" pitchFamily="49" charset="0"/>
                <a:cs typeface="Courier New" panose="02070309020205020404" pitchFamily="49" charset="0"/>
              </a:rPr>
              <a:t>j</a:t>
            </a:r>
            <a:r>
              <a:rPr lang="zh-CN" altLang="en-US" sz="3200" dirty="0">
                <a:solidFill>
                  <a:schemeClr val="bg1"/>
                </a:solidFill>
                <a:latin typeface="Courier New" panose="02070309020205020404" pitchFamily="49" charset="0"/>
                <a:cs typeface="Courier New" panose="02070309020205020404" pitchFamily="49" charset="0"/>
              </a:rPr>
              <a:t>个来自</a:t>
            </a:r>
            <a:r>
              <a:rPr lang="en-US" altLang="zh-CN" sz="3200" dirty="0">
                <a:solidFill>
                  <a:schemeClr val="bg1"/>
                </a:solidFill>
                <a:latin typeface="Courier New" panose="02070309020205020404" pitchFamily="49" charset="0"/>
                <a:cs typeface="Courier New" panose="02070309020205020404" pitchFamily="49" charset="0"/>
              </a:rPr>
              <a:t>a</a:t>
            </a:r>
            <a:r>
              <a:rPr lang="zh-CN" altLang="en-US" sz="3200" dirty="0">
                <a:solidFill>
                  <a:schemeClr val="bg1"/>
                </a:solidFill>
                <a:latin typeface="Courier New" panose="02070309020205020404" pitchFamily="49" charset="0"/>
                <a:cs typeface="Courier New" panose="02070309020205020404" pitchFamily="49" charset="0"/>
              </a:rPr>
              <a:t>串是否可行</a:t>
            </a:r>
          </a:p>
        </p:txBody>
      </p:sp>
      <p:sp>
        <p:nvSpPr>
          <p:cNvPr id="44" name="矩形 43">
            <a:extLst>
              <a:ext uri="{FF2B5EF4-FFF2-40B4-BE49-F238E27FC236}">
                <a16:creationId xmlns:a16="http://schemas.microsoft.com/office/drawing/2014/main" id="{EF043E5B-0629-4416-B3E2-B03C88D42B1F}"/>
              </a:ext>
            </a:extLst>
          </p:cNvPr>
          <p:cNvSpPr/>
          <p:nvPr/>
        </p:nvSpPr>
        <p:spPr>
          <a:xfrm>
            <a:off x="442885" y="5403260"/>
            <a:ext cx="11306230" cy="584775"/>
          </a:xfrm>
          <a:prstGeom prst="rect">
            <a:avLst/>
          </a:prstGeom>
        </p:spPr>
        <p:txBody>
          <a:bodyPr wrap="square">
            <a:spAutoFit/>
          </a:bodyPr>
          <a:lstStyle/>
          <a:p>
            <a:r>
              <a:rPr lang="en-US" altLang="zh-CN" sz="3200" dirty="0" err="1">
                <a:solidFill>
                  <a:schemeClr val="bg1"/>
                </a:solidFill>
                <a:latin typeface="Courier New" panose="02070309020205020404" pitchFamily="49" charset="0"/>
                <a:cs typeface="Courier New" panose="02070309020205020404" pitchFamily="49" charset="0"/>
              </a:rPr>
              <a:t>dp</a:t>
            </a:r>
            <a:r>
              <a:rPr lang="en-US" altLang="zh-CN" sz="3200" dirty="0">
                <a:solidFill>
                  <a:schemeClr val="bg1"/>
                </a:solidFill>
                <a:latin typeface="Courier New" panose="02070309020205020404" pitchFamily="49" charset="0"/>
                <a:cs typeface="Courier New" panose="02070309020205020404" pitchFamily="49" charset="0"/>
              </a:rPr>
              <a:t>[0][0]</a:t>
            </a:r>
            <a:r>
              <a:rPr lang="zh-CN" altLang="en-US" sz="3200" dirty="0">
                <a:solidFill>
                  <a:schemeClr val="bg1"/>
                </a:solidFill>
                <a:latin typeface="Courier New" panose="02070309020205020404" pitchFamily="49" charset="0"/>
                <a:cs typeface="Courier New" panose="02070309020205020404" pitchFamily="49" charset="0"/>
              </a:rPr>
              <a:t>我们认为是可行的</a:t>
            </a:r>
          </a:p>
        </p:txBody>
      </p:sp>
    </p:spTree>
    <p:extLst>
      <p:ext uri="{BB962C8B-B14F-4D97-AF65-F5344CB8AC3E}">
        <p14:creationId xmlns:p14="http://schemas.microsoft.com/office/powerpoint/2010/main" val="389630377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anim calcmode="lin" valueType="num">
                                      <p:cBhvr>
                                        <p:cTn id="19" dur="500" fill="hold"/>
                                        <p:tgtEl>
                                          <p:spTgt spid="42"/>
                                        </p:tgtEl>
                                        <p:attrNameLst>
                                          <p:attrName>ppt_x</p:attrName>
                                        </p:attrNameLst>
                                      </p:cBhvr>
                                      <p:tavLst>
                                        <p:tav tm="0">
                                          <p:val>
                                            <p:strVal val="#ppt_x"/>
                                          </p:val>
                                        </p:tav>
                                        <p:tav tm="100000">
                                          <p:val>
                                            <p:strVal val="#ppt_x"/>
                                          </p:val>
                                        </p:tav>
                                      </p:tavLst>
                                    </p:anim>
                                    <p:anim calcmode="lin" valueType="num">
                                      <p:cBhvr>
                                        <p:cTn id="2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ppt_x</p:attrName>
                                        </p:attrNameLst>
                                      </p:cBhvr>
                                      <p:tavLst>
                                        <p:tav tm="0">
                                          <p:val>
                                            <p:strVal val="#ppt_x"/>
                                          </p:val>
                                        </p:tav>
                                        <p:tav tm="100000">
                                          <p:val>
                                            <p:strVal val="#ppt_x"/>
                                          </p:val>
                                        </p:tav>
                                      </p:tavLst>
                                    </p:anim>
                                    <p:anim calcmode="lin" valueType="num">
                                      <p:cBhvr>
                                        <p:cTn id="27"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anim calcmode="lin" valueType="num">
                                      <p:cBhvr>
                                        <p:cTn id="33" dur="500" fill="hold"/>
                                        <p:tgtEl>
                                          <p:spTgt spid="44"/>
                                        </p:tgtEl>
                                        <p:attrNameLst>
                                          <p:attrName>ppt_x</p:attrName>
                                        </p:attrNameLst>
                                      </p:cBhvr>
                                      <p:tavLst>
                                        <p:tav tm="0">
                                          <p:val>
                                            <p:strVal val="#ppt_x"/>
                                          </p:val>
                                        </p:tav>
                                        <p:tav tm="100000">
                                          <p:val>
                                            <p:strVal val="#ppt_x"/>
                                          </p:val>
                                        </p:tav>
                                      </p:tavLst>
                                    </p:anim>
                                    <p:anim calcmode="lin" valueType="num">
                                      <p:cBhvr>
                                        <p:cTn id="34"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219D440-995A-4892-B7AD-F8A30175EFA7}"/>
              </a:ext>
            </a:extLst>
          </p:cNvPr>
          <p:cNvSpPr/>
          <p:nvPr/>
        </p:nvSpPr>
        <p:spPr>
          <a:xfrm>
            <a:off x="489530" y="342399"/>
            <a:ext cx="551022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单词混合</a:t>
            </a:r>
            <a:r>
              <a:rPr lang="en-US" altLang="zh-C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(Day 4 Problem B)</a:t>
            </a:r>
            <a:endPar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0" name="矩形 9">
            <a:extLst>
              <a:ext uri="{FF2B5EF4-FFF2-40B4-BE49-F238E27FC236}">
                <a16:creationId xmlns:a16="http://schemas.microsoft.com/office/drawing/2014/main" id="{BB4FBEB5-BBD5-4EE3-8076-2B47FDEAFF90}"/>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cs typeface="华文黑体" panose="02010600040101010101" pitchFamily="2" charset="-122"/>
              </a:rPr>
              <a:t>是否可行</a:t>
            </a:r>
          </a:p>
        </p:txBody>
      </p:sp>
      <p:sp>
        <p:nvSpPr>
          <p:cNvPr id="43" name="矩形 42">
            <a:extLst>
              <a:ext uri="{FF2B5EF4-FFF2-40B4-BE49-F238E27FC236}">
                <a16:creationId xmlns:a16="http://schemas.microsoft.com/office/drawing/2014/main" id="{ADF0A03E-EAF3-42B6-9F85-A42DC7F58623}"/>
              </a:ext>
            </a:extLst>
          </p:cNvPr>
          <p:cNvSpPr/>
          <p:nvPr/>
        </p:nvSpPr>
        <p:spPr>
          <a:xfrm>
            <a:off x="427645" y="1111840"/>
            <a:ext cx="11336710" cy="1384995"/>
          </a:xfrm>
          <a:prstGeom prst="rect">
            <a:avLst/>
          </a:prstGeom>
        </p:spPr>
        <p:txBody>
          <a:bodyPr wrap="square">
            <a:spAutoFit/>
          </a:bodyPr>
          <a:lstStyle/>
          <a:p>
            <a:r>
              <a:rPr lang="zh-CN" altLang="en-US" sz="2800" dirty="0">
                <a:solidFill>
                  <a:schemeClr val="bg1"/>
                </a:solidFill>
                <a:latin typeface="Courier New" panose="02070309020205020404" pitchFamily="49" charset="0"/>
                <a:cs typeface="Courier New" panose="02070309020205020404" pitchFamily="49" charset="0"/>
              </a:rPr>
              <a:t>从</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[i-1][j-1]</a:t>
            </a:r>
            <a:r>
              <a:rPr lang="zh-CN" altLang="en-US" sz="2800" dirty="0">
                <a:solidFill>
                  <a:schemeClr val="bg1"/>
                </a:solidFill>
                <a:latin typeface="Courier New" panose="02070309020205020404" pitchFamily="49" charset="0"/>
                <a:cs typeface="Courier New" panose="02070309020205020404" pitchFamily="49" charset="0"/>
              </a:rPr>
              <a:t>到</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a:t>
            </a:r>
            <a:r>
              <a:rPr lang="en-US" altLang="zh-CN" sz="2800" dirty="0" err="1">
                <a:solidFill>
                  <a:schemeClr val="bg1"/>
                </a:solidFill>
                <a:latin typeface="Courier New" panose="02070309020205020404" pitchFamily="49" charset="0"/>
                <a:cs typeface="Courier New" panose="02070309020205020404" pitchFamily="49" charset="0"/>
              </a:rPr>
              <a:t>i</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，相当于</a:t>
            </a:r>
            <a:r>
              <a:rPr lang="en-US" altLang="zh-CN" sz="2800" dirty="0">
                <a:solidFill>
                  <a:schemeClr val="bg1"/>
                </a:solidFill>
                <a:latin typeface="Courier New" panose="02070309020205020404" pitchFamily="49" charset="0"/>
                <a:cs typeface="Courier New" panose="02070309020205020404" pitchFamily="49" charset="0"/>
              </a:rPr>
              <a:t>a</a:t>
            </a:r>
            <a:r>
              <a:rPr lang="zh-CN" altLang="en-US" sz="2800" dirty="0">
                <a:solidFill>
                  <a:schemeClr val="bg1"/>
                </a:solidFill>
                <a:latin typeface="Courier New" panose="02070309020205020404" pitchFamily="49" charset="0"/>
                <a:cs typeface="Courier New" panose="02070309020205020404" pitchFamily="49" charset="0"/>
              </a:rPr>
              <a:t>串的第</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个字母对应</a:t>
            </a:r>
            <a:r>
              <a:rPr lang="en-US" altLang="zh-CN" sz="2800" dirty="0">
                <a:solidFill>
                  <a:schemeClr val="bg1"/>
                </a:solidFill>
                <a:latin typeface="Courier New" panose="02070309020205020404" pitchFamily="49" charset="0"/>
                <a:cs typeface="Courier New" panose="02070309020205020404" pitchFamily="49" charset="0"/>
              </a:rPr>
              <a:t>c</a:t>
            </a:r>
            <a:r>
              <a:rPr lang="zh-CN" altLang="en-US" sz="2800" dirty="0">
                <a:solidFill>
                  <a:schemeClr val="bg1"/>
                </a:solidFill>
                <a:latin typeface="Courier New" panose="02070309020205020404" pitchFamily="49" charset="0"/>
                <a:cs typeface="Courier New" panose="02070309020205020404" pitchFamily="49" charset="0"/>
              </a:rPr>
              <a:t>串的第</a:t>
            </a:r>
            <a:r>
              <a:rPr lang="en-US" altLang="zh-CN" sz="2800" dirty="0" err="1">
                <a:solidFill>
                  <a:schemeClr val="bg1"/>
                </a:solidFill>
                <a:latin typeface="Courier New" panose="02070309020205020404" pitchFamily="49" charset="0"/>
                <a:cs typeface="Courier New" panose="02070309020205020404" pitchFamily="49" charset="0"/>
              </a:rPr>
              <a:t>i</a:t>
            </a:r>
            <a:r>
              <a:rPr lang="zh-CN" altLang="en-US" sz="2800" dirty="0">
                <a:solidFill>
                  <a:schemeClr val="bg1"/>
                </a:solidFill>
                <a:latin typeface="Courier New" panose="02070309020205020404" pitchFamily="49" charset="0"/>
                <a:cs typeface="Courier New" panose="02070309020205020404" pitchFamily="49" charset="0"/>
              </a:rPr>
              <a:t>个字母，判断是否可以通过这种方法获得</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a:t>
            </a:r>
            <a:r>
              <a:rPr lang="en-US" altLang="zh-CN" sz="2800" dirty="0" err="1">
                <a:solidFill>
                  <a:schemeClr val="bg1"/>
                </a:solidFill>
                <a:latin typeface="Courier New" panose="02070309020205020404" pitchFamily="49" charset="0"/>
                <a:cs typeface="Courier New" panose="02070309020205020404" pitchFamily="49" charset="0"/>
              </a:rPr>
              <a:t>i</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，有两个条件，需要同时满足</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[i-1][j-1]</a:t>
            </a:r>
            <a:r>
              <a:rPr lang="zh-CN" altLang="en-US" sz="2800" dirty="0">
                <a:solidFill>
                  <a:schemeClr val="bg1"/>
                </a:solidFill>
                <a:latin typeface="Courier New" panose="02070309020205020404" pitchFamily="49" charset="0"/>
                <a:cs typeface="Courier New" panose="02070309020205020404" pitchFamily="49" charset="0"/>
              </a:rPr>
              <a:t>成立和</a:t>
            </a:r>
            <a:r>
              <a:rPr lang="en-US" altLang="zh-CN" sz="2800" dirty="0">
                <a:solidFill>
                  <a:schemeClr val="bg1"/>
                </a:solidFill>
                <a:latin typeface="Courier New" panose="02070309020205020404" pitchFamily="49" charset="0"/>
                <a:cs typeface="Courier New" panose="02070309020205020404" pitchFamily="49" charset="0"/>
              </a:rPr>
              <a:t>a[j]</a:t>
            </a:r>
            <a:r>
              <a:rPr lang="zh-CN" altLang="en-US" sz="2800" dirty="0">
                <a:solidFill>
                  <a:schemeClr val="bg1"/>
                </a:solidFill>
                <a:latin typeface="Courier New" panose="02070309020205020404" pitchFamily="49" charset="0"/>
                <a:cs typeface="Courier New" panose="02070309020205020404" pitchFamily="49" charset="0"/>
              </a:rPr>
              <a:t>与</a:t>
            </a:r>
            <a:r>
              <a:rPr lang="en-US" altLang="zh-CN" sz="2800" dirty="0">
                <a:solidFill>
                  <a:schemeClr val="bg1"/>
                </a:solidFill>
                <a:latin typeface="Courier New" panose="02070309020205020404" pitchFamily="49" charset="0"/>
                <a:cs typeface="Courier New" panose="02070309020205020404" pitchFamily="49" charset="0"/>
              </a:rPr>
              <a:t>c[</a:t>
            </a:r>
            <a:r>
              <a:rPr lang="en-US" altLang="zh-CN" sz="2800" dirty="0" err="1">
                <a:solidFill>
                  <a:schemeClr val="bg1"/>
                </a:solidFill>
                <a:latin typeface="Courier New" panose="02070309020205020404" pitchFamily="49" charset="0"/>
                <a:cs typeface="Courier New" panose="02070309020205020404" pitchFamily="49" charset="0"/>
              </a:rPr>
              <a:t>i</a:t>
            </a:r>
            <a:r>
              <a:rPr lang="en-US" altLang="zh-CN" sz="2800" dirty="0">
                <a:solidFill>
                  <a:schemeClr val="bg1"/>
                </a:solidFill>
                <a:latin typeface="Courier New" panose="02070309020205020404" pitchFamily="49" charset="0"/>
                <a:cs typeface="Courier New" panose="02070309020205020404" pitchFamily="49" charset="0"/>
              </a:rPr>
              <a:t>]</a:t>
            </a:r>
            <a:r>
              <a:rPr lang="zh-CN" altLang="en-US" sz="2800" dirty="0">
                <a:solidFill>
                  <a:schemeClr val="bg1"/>
                </a:solidFill>
                <a:latin typeface="Courier New" panose="02070309020205020404" pitchFamily="49" charset="0"/>
                <a:cs typeface="Courier New" panose="02070309020205020404" pitchFamily="49" charset="0"/>
              </a:rPr>
              <a:t>相同</a:t>
            </a:r>
          </a:p>
        </p:txBody>
      </p:sp>
      <p:sp>
        <p:nvSpPr>
          <p:cNvPr id="9" name="矩形 8">
            <a:extLst>
              <a:ext uri="{FF2B5EF4-FFF2-40B4-BE49-F238E27FC236}">
                <a16:creationId xmlns:a16="http://schemas.microsoft.com/office/drawing/2014/main" id="{55B35115-1F2E-41E1-A7F6-21C12EC4E25E}"/>
              </a:ext>
            </a:extLst>
          </p:cNvPr>
          <p:cNvSpPr/>
          <p:nvPr/>
        </p:nvSpPr>
        <p:spPr>
          <a:xfrm>
            <a:off x="427645" y="2564387"/>
            <a:ext cx="11336710" cy="1384995"/>
          </a:xfrm>
          <a:prstGeom prst="rect">
            <a:avLst/>
          </a:prstGeom>
        </p:spPr>
        <p:txBody>
          <a:bodyPr wrap="square">
            <a:spAutoFit/>
          </a:bodyPr>
          <a:lstStyle/>
          <a:p>
            <a:r>
              <a:rPr lang="zh-CN" altLang="en-US" sz="2800" dirty="0">
                <a:solidFill>
                  <a:schemeClr val="bg1"/>
                </a:solidFill>
                <a:latin typeface="Courier New" panose="02070309020205020404" pitchFamily="49" charset="0"/>
                <a:cs typeface="Courier New" panose="02070309020205020404" pitchFamily="49" charset="0"/>
              </a:rPr>
              <a:t>从</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[i-1][j]</a:t>
            </a:r>
            <a:r>
              <a:rPr lang="zh-CN" altLang="en-US" sz="2800" dirty="0">
                <a:solidFill>
                  <a:schemeClr val="bg1"/>
                </a:solidFill>
                <a:latin typeface="Courier New" panose="02070309020205020404" pitchFamily="49" charset="0"/>
                <a:cs typeface="Courier New" panose="02070309020205020404" pitchFamily="49" charset="0"/>
              </a:rPr>
              <a:t>到</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a:t>
            </a:r>
            <a:r>
              <a:rPr lang="en-US" altLang="zh-CN" sz="2800" dirty="0" err="1">
                <a:solidFill>
                  <a:schemeClr val="bg1"/>
                </a:solidFill>
                <a:latin typeface="Courier New" panose="02070309020205020404" pitchFamily="49" charset="0"/>
                <a:cs typeface="Courier New" panose="02070309020205020404" pitchFamily="49" charset="0"/>
              </a:rPr>
              <a:t>i</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，相当于</a:t>
            </a:r>
            <a:r>
              <a:rPr lang="en-US" altLang="zh-CN" sz="2800" dirty="0">
                <a:solidFill>
                  <a:schemeClr val="bg1"/>
                </a:solidFill>
                <a:latin typeface="Courier New" panose="02070309020205020404" pitchFamily="49" charset="0"/>
                <a:cs typeface="Courier New" panose="02070309020205020404" pitchFamily="49" charset="0"/>
              </a:rPr>
              <a:t>b</a:t>
            </a:r>
            <a:r>
              <a:rPr lang="zh-CN" altLang="en-US" sz="2800" dirty="0">
                <a:solidFill>
                  <a:schemeClr val="bg1"/>
                </a:solidFill>
                <a:latin typeface="Courier New" panose="02070309020205020404" pitchFamily="49" charset="0"/>
                <a:cs typeface="Courier New" panose="02070309020205020404" pitchFamily="49" charset="0"/>
              </a:rPr>
              <a:t>串的第</a:t>
            </a:r>
            <a:r>
              <a:rPr lang="en-US" altLang="zh-CN" sz="2800" dirty="0" err="1">
                <a:solidFill>
                  <a:schemeClr val="bg1"/>
                </a:solidFill>
                <a:latin typeface="Courier New" panose="02070309020205020404" pitchFamily="49" charset="0"/>
                <a:cs typeface="Courier New" panose="02070309020205020404" pitchFamily="49" charset="0"/>
              </a:rPr>
              <a:t>i</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个字母对应</a:t>
            </a:r>
            <a:r>
              <a:rPr lang="en-US" altLang="zh-CN" sz="2800" dirty="0">
                <a:solidFill>
                  <a:schemeClr val="bg1"/>
                </a:solidFill>
                <a:latin typeface="Courier New" panose="02070309020205020404" pitchFamily="49" charset="0"/>
                <a:cs typeface="Courier New" panose="02070309020205020404" pitchFamily="49" charset="0"/>
              </a:rPr>
              <a:t>c</a:t>
            </a:r>
            <a:r>
              <a:rPr lang="zh-CN" altLang="en-US" sz="2800" dirty="0">
                <a:solidFill>
                  <a:schemeClr val="bg1"/>
                </a:solidFill>
                <a:latin typeface="Courier New" panose="02070309020205020404" pitchFamily="49" charset="0"/>
                <a:cs typeface="Courier New" panose="02070309020205020404" pitchFamily="49" charset="0"/>
              </a:rPr>
              <a:t>串的第</a:t>
            </a:r>
            <a:r>
              <a:rPr lang="en-US" altLang="zh-CN" sz="2800" dirty="0" err="1">
                <a:solidFill>
                  <a:schemeClr val="bg1"/>
                </a:solidFill>
                <a:latin typeface="Courier New" panose="02070309020205020404" pitchFamily="49" charset="0"/>
                <a:cs typeface="Courier New" panose="02070309020205020404" pitchFamily="49" charset="0"/>
              </a:rPr>
              <a:t>i</a:t>
            </a:r>
            <a:r>
              <a:rPr lang="zh-CN" altLang="en-US" sz="2800" dirty="0">
                <a:solidFill>
                  <a:schemeClr val="bg1"/>
                </a:solidFill>
                <a:latin typeface="Courier New" panose="02070309020205020404" pitchFamily="49" charset="0"/>
                <a:cs typeface="Courier New" panose="02070309020205020404" pitchFamily="49" charset="0"/>
              </a:rPr>
              <a:t>个字母，判断是否可以通过这种方法获得</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a:t>
            </a:r>
            <a:r>
              <a:rPr lang="en-US" altLang="zh-CN" sz="2800" dirty="0" err="1">
                <a:solidFill>
                  <a:schemeClr val="bg1"/>
                </a:solidFill>
                <a:latin typeface="Courier New" panose="02070309020205020404" pitchFamily="49" charset="0"/>
                <a:cs typeface="Courier New" panose="02070309020205020404" pitchFamily="49" charset="0"/>
              </a:rPr>
              <a:t>i</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，有两个条件，需要同时满足</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[i-1][j]</a:t>
            </a:r>
            <a:r>
              <a:rPr lang="zh-CN" altLang="en-US" sz="2800" dirty="0">
                <a:solidFill>
                  <a:schemeClr val="bg1"/>
                </a:solidFill>
                <a:latin typeface="Courier New" panose="02070309020205020404" pitchFamily="49" charset="0"/>
                <a:cs typeface="Courier New" panose="02070309020205020404" pitchFamily="49" charset="0"/>
              </a:rPr>
              <a:t>成立和</a:t>
            </a:r>
            <a:r>
              <a:rPr lang="en-US" altLang="zh-CN" sz="2800" dirty="0">
                <a:solidFill>
                  <a:schemeClr val="bg1"/>
                </a:solidFill>
                <a:latin typeface="Courier New" panose="02070309020205020404" pitchFamily="49" charset="0"/>
                <a:cs typeface="Courier New" panose="02070309020205020404" pitchFamily="49" charset="0"/>
              </a:rPr>
              <a:t>a[j]</a:t>
            </a:r>
            <a:r>
              <a:rPr lang="zh-CN" altLang="en-US" sz="2800" dirty="0">
                <a:solidFill>
                  <a:schemeClr val="bg1"/>
                </a:solidFill>
                <a:latin typeface="Courier New" panose="02070309020205020404" pitchFamily="49" charset="0"/>
                <a:cs typeface="Courier New" panose="02070309020205020404" pitchFamily="49" charset="0"/>
              </a:rPr>
              <a:t>与</a:t>
            </a:r>
            <a:r>
              <a:rPr lang="en-US" altLang="zh-CN" sz="2800" dirty="0">
                <a:solidFill>
                  <a:schemeClr val="bg1"/>
                </a:solidFill>
                <a:latin typeface="Courier New" panose="02070309020205020404" pitchFamily="49" charset="0"/>
                <a:cs typeface="Courier New" panose="02070309020205020404" pitchFamily="49" charset="0"/>
              </a:rPr>
              <a:t>c[i-1]</a:t>
            </a:r>
            <a:r>
              <a:rPr lang="zh-CN" altLang="en-US" sz="2800" dirty="0">
                <a:solidFill>
                  <a:schemeClr val="bg1"/>
                </a:solidFill>
                <a:latin typeface="Courier New" panose="02070309020205020404" pitchFamily="49" charset="0"/>
                <a:cs typeface="Courier New" panose="02070309020205020404" pitchFamily="49" charset="0"/>
              </a:rPr>
              <a:t>相同</a:t>
            </a:r>
          </a:p>
        </p:txBody>
      </p:sp>
      <p:sp>
        <p:nvSpPr>
          <p:cNvPr id="11" name="矩形 10">
            <a:extLst>
              <a:ext uri="{FF2B5EF4-FFF2-40B4-BE49-F238E27FC236}">
                <a16:creationId xmlns:a16="http://schemas.microsoft.com/office/drawing/2014/main" id="{A2C62C86-27A6-43CD-94E2-A5096402B7EC}"/>
              </a:ext>
            </a:extLst>
          </p:cNvPr>
          <p:cNvSpPr/>
          <p:nvPr/>
        </p:nvSpPr>
        <p:spPr>
          <a:xfrm>
            <a:off x="427645" y="4016934"/>
            <a:ext cx="11336710" cy="1384995"/>
          </a:xfrm>
          <a:prstGeom prst="rect">
            <a:avLst/>
          </a:prstGeom>
        </p:spPr>
        <p:txBody>
          <a:bodyPr wrap="square">
            <a:spAutoFit/>
          </a:bodyPr>
          <a:lstStyle/>
          <a:p>
            <a:r>
              <a:rPr lang="zh-CN" altLang="en-US" sz="2800" dirty="0">
                <a:solidFill>
                  <a:schemeClr val="bg1"/>
                </a:solidFill>
                <a:latin typeface="Courier New" panose="02070309020205020404" pitchFamily="49" charset="0"/>
                <a:cs typeface="Courier New" panose="02070309020205020404" pitchFamily="49" charset="0"/>
              </a:rPr>
              <a:t>由于</a:t>
            </a:r>
            <a:r>
              <a:rPr lang="en-US" altLang="zh-CN" sz="2800" dirty="0">
                <a:solidFill>
                  <a:schemeClr val="bg1"/>
                </a:solidFill>
                <a:latin typeface="Courier New" panose="02070309020205020404" pitchFamily="49" charset="0"/>
                <a:cs typeface="Courier New" panose="02070309020205020404" pitchFamily="49" charset="0"/>
              </a:rPr>
              <a:t>c</a:t>
            </a:r>
            <a:r>
              <a:rPr lang="zh-CN" altLang="en-US" sz="2800" dirty="0">
                <a:solidFill>
                  <a:schemeClr val="bg1"/>
                </a:solidFill>
                <a:latin typeface="Courier New" panose="02070309020205020404" pitchFamily="49" charset="0"/>
                <a:cs typeface="Courier New" panose="02070309020205020404" pitchFamily="49" charset="0"/>
              </a:rPr>
              <a:t>串中字母只能通过</a:t>
            </a:r>
            <a:r>
              <a:rPr lang="en-US" altLang="zh-CN" sz="2800" dirty="0">
                <a:solidFill>
                  <a:schemeClr val="bg1"/>
                </a:solidFill>
                <a:latin typeface="Courier New" panose="02070309020205020404" pitchFamily="49" charset="0"/>
                <a:cs typeface="Courier New" panose="02070309020205020404" pitchFamily="49" charset="0"/>
              </a:rPr>
              <a:t>a</a:t>
            </a:r>
            <a:r>
              <a:rPr lang="zh-CN" altLang="en-US" sz="2800" dirty="0">
                <a:solidFill>
                  <a:schemeClr val="bg1"/>
                </a:solidFill>
                <a:latin typeface="Courier New" panose="02070309020205020404" pitchFamily="49" charset="0"/>
                <a:cs typeface="Courier New" panose="02070309020205020404" pitchFamily="49" charset="0"/>
              </a:rPr>
              <a:t>串或</a:t>
            </a:r>
            <a:r>
              <a:rPr lang="en-US" altLang="zh-CN" sz="2800" dirty="0">
                <a:solidFill>
                  <a:schemeClr val="bg1"/>
                </a:solidFill>
                <a:latin typeface="Courier New" panose="02070309020205020404" pitchFamily="49" charset="0"/>
                <a:cs typeface="Courier New" panose="02070309020205020404" pitchFamily="49" charset="0"/>
              </a:rPr>
              <a:t>b</a:t>
            </a:r>
            <a:r>
              <a:rPr lang="zh-CN" altLang="en-US" sz="2800" dirty="0">
                <a:solidFill>
                  <a:schemeClr val="bg1"/>
                </a:solidFill>
                <a:latin typeface="Courier New" panose="02070309020205020404" pitchFamily="49" charset="0"/>
                <a:cs typeface="Courier New" panose="02070309020205020404" pitchFamily="49" charset="0"/>
              </a:rPr>
              <a:t>串获得，所以两种情况至少满足一个，便可以满足</a:t>
            </a:r>
            <a:r>
              <a:rPr lang="en-US" altLang="zh-CN" sz="2800" dirty="0">
                <a:solidFill>
                  <a:schemeClr val="bg1"/>
                </a:solidFill>
                <a:latin typeface="Courier New" panose="02070309020205020404" pitchFamily="49" charset="0"/>
                <a:cs typeface="Courier New" panose="02070309020205020404" pitchFamily="49" charset="0"/>
              </a:rPr>
              <a:t>c</a:t>
            </a:r>
            <a:r>
              <a:rPr lang="zh-CN" altLang="en-US" sz="2800" dirty="0">
                <a:solidFill>
                  <a:schemeClr val="bg1"/>
                </a:solidFill>
                <a:latin typeface="Courier New" panose="02070309020205020404" pitchFamily="49" charset="0"/>
                <a:cs typeface="Courier New" panose="02070309020205020404" pitchFamily="49" charset="0"/>
              </a:rPr>
              <a:t>串中前</a:t>
            </a:r>
            <a:r>
              <a:rPr lang="en-US" altLang="zh-CN" sz="2800" dirty="0" err="1">
                <a:solidFill>
                  <a:schemeClr val="bg1"/>
                </a:solidFill>
                <a:latin typeface="Courier New" panose="02070309020205020404" pitchFamily="49" charset="0"/>
                <a:cs typeface="Courier New" panose="02070309020205020404" pitchFamily="49" charset="0"/>
              </a:rPr>
              <a:t>i</a:t>
            </a:r>
            <a:r>
              <a:rPr lang="zh-CN" altLang="en-US" sz="2800" dirty="0">
                <a:solidFill>
                  <a:schemeClr val="bg1"/>
                </a:solidFill>
                <a:latin typeface="Courier New" panose="02070309020205020404" pitchFamily="49" charset="0"/>
                <a:cs typeface="Courier New" panose="02070309020205020404" pitchFamily="49" charset="0"/>
              </a:rPr>
              <a:t>个字母，有</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个来自</a:t>
            </a:r>
            <a:r>
              <a:rPr lang="en-US" altLang="zh-CN" sz="2800" dirty="0">
                <a:solidFill>
                  <a:schemeClr val="bg1"/>
                </a:solidFill>
                <a:latin typeface="Courier New" panose="02070309020205020404" pitchFamily="49" charset="0"/>
                <a:cs typeface="Courier New" panose="02070309020205020404" pitchFamily="49" charset="0"/>
              </a:rPr>
              <a:t>a</a:t>
            </a:r>
            <a:r>
              <a:rPr lang="zh-CN" altLang="en-US" sz="2800" dirty="0">
                <a:solidFill>
                  <a:schemeClr val="bg1"/>
                </a:solidFill>
                <a:latin typeface="Courier New" panose="02070309020205020404" pitchFamily="49" charset="0"/>
                <a:cs typeface="Courier New" panose="02070309020205020404" pitchFamily="49" charset="0"/>
              </a:rPr>
              <a:t>串，否则，两种情况都不成立，则无法满足</a:t>
            </a:r>
            <a:r>
              <a:rPr lang="en-US" altLang="zh-CN" sz="2800" dirty="0">
                <a:solidFill>
                  <a:schemeClr val="bg1"/>
                </a:solidFill>
                <a:latin typeface="Courier New" panose="02070309020205020404" pitchFamily="49" charset="0"/>
                <a:cs typeface="Courier New" panose="02070309020205020404" pitchFamily="49" charset="0"/>
              </a:rPr>
              <a:t>c</a:t>
            </a:r>
            <a:r>
              <a:rPr lang="zh-CN" altLang="en-US" sz="2800" dirty="0">
                <a:solidFill>
                  <a:schemeClr val="bg1"/>
                </a:solidFill>
                <a:latin typeface="Courier New" panose="02070309020205020404" pitchFamily="49" charset="0"/>
                <a:cs typeface="Courier New" panose="02070309020205020404" pitchFamily="49" charset="0"/>
              </a:rPr>
              <a:t>串中前</a:t>
            </a:r>
            <a:r>
              <a:rPr lang="en-US" altLang="zh-CN" sz="2800" dirty="0" err="1">
                <a:solidFill>
                  <a:schemeClr val="bg1"/>
                </a:solidFill>
                <a:latin typeface="Courier New" panose="02070309020205020404" pitchFamily="49" charset="0"/>
                <a:cs typeface="Courier New" panose="02070309020205020404" pitchFamily="49" charset="0"/>
              </a:rPr>
              <a:t>i</a:t>
            </a:r>
            <a:r>
              <a:rPr lang="zh-CN" altLang="en-US" sz="2800" dirty="0">
                <a:solidFill>
                  <a:schemeClr val="bg1"/>
                </a:solidFill>
                <a:latin typeface="Courier New" panose="02070309020205020404" pitchFamily="49" charset="0"/>
                <a:cs typeface="Courier New" panose="02070309020205020404" pitchFamily="49" charset="0"/>
              </a:rPr>
              <a:t>个字母，有</a:t>
            </a:r>
            <a:r>
              <a:rPr lang="en-US" altLang="zh-CN" sz="2800" dirty="0">
                <a:solidFill>
                  <a:schemeClr val="bg1"/>
                </a:solidFill>
                <a:latin typeface="Courier New" panose="02070309020205020404" pitchFamily="49" charset="0"/>
                <a:cs typeface="Courier New" panose="02070309020205020404" pitchFamily="49" charset="0"/>
              </a:rPr>
              <a:t>j</a:t>
            </a:r>
            <a:r>
              <a:rPr lang="zh-CN" altLang="en-US" sz="2800" dirty="0">
                <a:solidFill>
                  <a:schemeClr val="bg1"/>
                </a:solidFill>
                <a:latin typeface="Courier New" panose="02070309020205020404" pitchFamily="49" charset="0"/>
                <a:cs typeface="Courier New" panose="02070309020205020404" pitchFamily="49" charset="0"/>
              </a:rPr>
              <a:t>个来自</a:t>
            </a:r>
            <a:r>
              <a:rPr lang="en-US" altLang="zh-CN" sz="2800" dirty="0">
                <a:solidFill>
                  <a:schemeClr val="bg1"/>
                </a:solidFill>
                <a:latin typeface="Courier New" panose="02070309020205020404" pitchFamily="49" charset="0"/>
                <a:cs typeface="Courier New" panose="02070309020205020404" pitchFamily="49" charset="0"/>
              </a:rPr>
              <a:t>a</a:t>
            </a:r>
            <a:r>
              <a:rPr lang="zh-CN" altLang="en-US" sz="2800" dirty="0">
                <a:solidFill>
                  <a:schemeClr val="bg1"/>
                </a:solidFill>
                <a:latin typeface="Courier New" panose="02070309020205020404" pitchFamily="49" charset="0"/>
                <a:cs typeface="Courier New" panose="02070309020205020404" pitchFamily="49" charset="0"/>
              </a:rPr>
              <a:t>串</a:t>
            </a:r>
          </a:p>
        </p:txBody>
      </p:sp>
      <p:sp>
        <p:nvSpPr>
          <p:cNvPr id="12" name="矩形 11">
            <a:extLst>
              <a:ext uri="{FF2B5EF4-FFF2-40B4-BE49-F238E27FC236}">
                <a16:creationId xmlns:a16="http://schemas.microsoft.com/office/drawing/2014/main" id="{AF5E9A49-377C-478A-9B3A-4737EDC593A6}"/>
              </a:ext>
            </a:extLst>
          </p:cNvPr>
          <p:cNvSpPr/>
          <p:nvPr/>
        </p:nvSpPr>
        <p:spPr>
          <a:xfrm>
            <a:off x="427645" y="5469481"/>
            <a:ext cx="11336710" cy="523220"/>
          </a:xfrm>
          <a:prstGeom prst="rect">
            <a:avLst/>
          </a:prstGeom>
        </p:spPr>
        <p:txBody>
          <a:bodyPr wrap="square">
            <a:spAutoFit/>
          </a:bodyPr>
          <a:lstStyle/>
          <a:p>
            <a:r>
              <a:rPr lang="zh-CN" altLang="en-US" sz="2800" dirty="0">
                <a:solidFill>
                  <a:schemeClr val="bg1"/>
                </a:solidFill>
                <a:latin typeface="Courier New" panose="02070309020205020404" pitchFamily="49" charset="0"/>
                <a:cs typeface="Courier New" panose="02070309020205020404" pitchFamily="49" charset="0"/>
              </a:rPr>
              <a:t>状态转移方程</a:t>
            </a:r>
            <a:r>
              <a:rPr lang="en-US" altLang="zh-CN" sz="2800" dirty="0">
                <a:solidFill>
                  <a:schemeClr val="bg1"/>
                </a:solidFill>
                <a:latin typeface="Courier New" panose="02070309020205020404" pitchFamily="49" charset="0"/>
                <a:cs typeface="Courier New" panose="02070309020205020404" pitchFamily="49" charset="0"/>
              </a:rPr>
              <a:t>:</a:t>
            </a:r>
            <a:r>
              <a:rPr lang="nn-NO" altLang="zh-CN" sz="2800" dirty="0">
                <a:solidFill>
                  <a:schemeClr val="bg1"/>
                </a:solidFill>
                <a:latin typeface="Courier New" panose="02070309020205020404" pitchFamily="49" charset="0"/>
                <a:cs typeface="Courier New" panose="02070309020205020404" pitchFamily="49" charset="0"/>
              </a:rPr>
              <a:t>dp[i]</a:t>
            </a:r>
            <a:r>
              <a:rPr lang="en-US" altLang="zh-CN" sz="2800" dirty="0">
                <a:solidFill>
                  <a:schemeClr val="bg1"/>
                </a:solidFill>
                <a:latin typeface="Courier New" panose="02070309020205020404" pitchFamily="49" charset="0"/>
                <a:cs typeface="Courier New" panose="02070309020205020404" pitchFamily="49" charset="0"/>
              </a:rPr>
              <a:t>[j]</a:t>
            </a:r>
            <a:r>
              <a:rPr lang="nn-NO" altLang="zh-CN" sz="2800" dirty="0">
                <a:solidFill>
                  <a:schemeClr val="bg1"/>
                </a:solidFill>
                <a:latin typeface="Courier New" panose="02070309020205020404" pitchFamily="49" charset="0"/>
                <a:cs typeface="Courier New" panose="02070309020205020404" pitchFamily="49" charset="0"/>
              </a:rPr>
              <a:t>=(dp[i-1][j-1]||dp[i-1][j])</a:t>
            </a:r>
            <a:endParaRPr lang="zh-CN" altLang="en-US" sz="2800" dirty="0">
              <a:solidFill>
                <a:schemeClr val="bg1"/>
              </a:solidFill>
              <a:latin typeface="Courier New" panose="02070309020205020404" pitchFamily="49" charset="0"/>
              <a:cs typeface="Courier New" panose="02070309020205020404" pitchFamily="49" charset="0"/>
            </a:endParaRPr>
          </a:p>
        </p:txBody>
      </p:sp>
      <p:sp>
        <p:nvSpPr>
          <p:cNvPr id="13" name="矩形 12">
            <a:extLst>
              <a:ext uri="{FF2B5EF4-FFF2-40B4-BE49-F238E27FC236}">
                <a16:creationId xmlns:a16="http://schemas.microsoft.com/office/drawing/2014/main" id="{D6E115EA-2623-4DB5-87F1-D02EB8B82D5A}"/>
              </a:ext>
            </a:extLst>
          </p:cNvPr>
          <p:cNvSpPr/>
          <p:nvPr/>
        </p:nvSpPr>
        <p:spPr>
          <a:xfrm>
            <a:off x="427645" y="6060253"/>
            <a:ext cx="11336710" cy="523220"/>
          </a:xfrm>
          <a:prstGeom prst="rect">
            <a:avLst/>
          </a:prstGeom>
        </p:spPr>
        <p:txBody>
          <a:bodyPr wrap="square">
            <a:spAutoFit/>
          </a:bodyPr>
          <a:lstStyle/>
          <a:p>
            <a:r>
              <a:rPr lang="zh-CN" altLang="en-US" sz="2800" dirty="0">
                <a:solidFill>
                  <a:schemeClr val="bg1"/>
                </a:solidFill>
                <a:latin typeface="Courier New" panose="02070309020205020404" pitchFamily="49" charset="0"/>
                <a:cs typeface="Courier New" panose="02070309020205020404" pitchFamily="49" charset="0"/>
              </a:rPr>
              <a:t>判断</a:t>
            </a:r>
            <a:r>
              <a:rPr lang="en-US" altLang="zh-CN" sz="2800" dirty="0" err="1">
                <a:solidFill>
                  <a:schemeClr val="bg1"/>
                </a:solidFill>
                <a:latin typeface="Courier New" panose="02070309020205020404" pitchFamily="49" charset="0"/>
                <a:cs typeface="Courier New" panose="02070309020205020404" pitchFamily="49" charset="0"/>
              </a:rPr>
              <a:t>dp</a:t>
            </a:r>
            <a:r>
              <a:rPr lang="en-US" altLang="zh-CN" sz="2800" dirty="0">
                <a:solidFill>
                  <a:schemeClr val="bg1"/>
                </a:solidFill>
                <a:latin typeface="Courier New" panose="02070309020205020404" pitchFamily="49" charset="0"/>
                <a:cs typeface="Courier New" panose="02070309020205020404" pitchFamily="49" charset="0"/>
              </a:rPr>
              <a:t>[</a:t>
            </a:r>
            <a:r>
              <a:rPr lang="en-US" altLang="zh-CN" sz="2800" dirty="0" err="1">
                <a:solidFill>
                  <a:schemeClr val="bg1"/>
                </a:solidFill>
                <a:latin typeface="Courier New" panose="02070309020205020404" pitchFamily="49" charset="0"/>
                <a:cs typeface="Courier New" panose="02070309020205020404" pitchFamily="49" charset="0"/>
              </a:rPr>
              <a:t>lc</a:t>
            </a:r>
            <a:r>
              <a:rPr lang="en-US" altLang="zh-CN" sz="2800" dirty="0">
                <a:solidFill>
                  <a:schemeClr val="bg1"/>
                </a:solidFill>
                <a:latin typeface="Courier New" panose="02070309020205020404" pitchFamily="49" charset="0"/>
                <a:cs typeface="Courier New" panose="02070309020205020404" pitchFamily="49" charset="0"/>
              </a:rPr>
              <a:t>][la]</a:t>
            </a:r>
            <a:r>
              <a:rPr lang="zh-CN" altLang="en-US" sz="2800" dirty="0">
                <a:solidFill>
                  <a:schemeClr val="bg1"/>
                </a:solidFill>
                <a:latin typeface="Courier New" panose="02070309020205020404" pitchFamily="49" charset="0"/>
                <a:cs typeface="Courier New" panose="02070309020205020404" pitchFamily="49" charset="0"/>
              </a:rPr>
              <a:t>即为最终答案</a:t>
            </a:r>
          </a:p>
        </p:txBody>
      </p:sp>
    </p:spTree>
    <p:extLst>
      <p:ext uri="{BB962C8B-B14F-4D97-AF65-F5344CB8AC3E}">
        <p14:creationId xmlns:p14="http://schemas.microsoft.com/office/powerpoint/2010/main" val="70858047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anim calcmode="lin" valueType="num">
                                      <p:cBhvr>
                                        <p:cTn id="12" dur="500" fill="hold"/>
                                        <p:tgtEl>
                                          <p:spTgt spid="43"/>
                                        </p:tgtEl>
                                        <p:attrNameLst>
                                          <p:attrName>ppt_x</p:attrName>
                                        </p:attrNameLst>
                                      </p:cBhvr>
                                      <p:tavLst>
                                        <p:tav tm="0">
                                          <p:val>
                                            <p:strVal val="#ppt_x"/>
                                          </p:val>
                                        </p:tav>
                                        <p:tav tm="100000">
                                          <p:val>
                                            <p:strVal val="#ppt_x"/>
                                          </p:val>
                                        </p:tav>
                                      </p:tavLst>
                                    </p:anim>
                                    <p:anim calcmode="lin" valueType="num">
                                      <p:cBhvr>
                                        <p:cTn id="13"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3" grpId="0"/>
      <p:bldP spid="9" grpId="0"/>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PA_直接连接符 6">
            <a:extLst>
              <a:ext uri="{FF2B5EF4-FFF2-40B4-BE49-F238E27FC236}">
                <a16:creationId xmlns:a16="http://schemas.microsoft.com/office/drawing/2014/main" id="{C96A3E44-F1E6-416C-9A12-DAAFD868E5E3}"/>
              </a:ext>
            </a:extLst>
          </p:cNvPr>
          <p:cNvCxnSpPr/>
          <p:nvPr>
            <p:custDataLst>
              <p:tags r:id="rId1"/>
            </p:custDataLst>
          </p:nvPr>
        </p:nvCxnSpPr>
        <p:spPr>
          <a:xfrm flipV="1">
            <a:off x="1245783" y="4873269"/>
            <a:ext cx="1217088" cy="1296507"/>
          </a:xfrm>
          <a:prstGeom prst="line">
            <a:avLst/>
          </a:prstGeom>
          <a:ln w="38100">
            <a:gradFill>
              <a:gsLst>
                <a:gs pos="1000">
                  <a:schemeClr val="bg1">
                    <a:lumMod val="95000"/>
                    <a:alpha val="70000"/>
                  </a:schemeClr>
                </a:gs>
                <a:gs pos="100000">
                  <a:schemeClr val="bg1">
                    <a:lumMod val="95000"/>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6" name="PA_直接连接符 8">
            <a:extLst>
              <a:ext uri="{FF2B5EF4-FFF2-40B4-BE49-F238E27FC236}">
                <a16:creationId xmlns:a16="http://schemas.microsoft.com/office/drawing/2014/main" id="{A2534B9D-82D1-43FB-A646-E97557871642}"/>
              </a:ext>
            </a:extLst>
          </p:cNvPr>
          <p:cNvCxnSpPr/>
          <p:nvPr>
            <p:custDataLst>
              <p:tags r:id="rId2"/>
            </p:custDataLst>
          </p:nvPr>
        </p:nvCxnSpPr>
        <p:spPr>
          <a:xfrm flipV="1">
            <a:off x="1294250" y="-4182"/>
            <a:ext cx="1217394" cy="1296833"/>
          </a:xfrm>
          <a:prstGeom prst="line">
            <a:avLst/>
          </a:prstGeom>
          <a:ln w="38100">
            <a:gradFill>
              <a:gsLst>
                <a:gs pos="1000">
                  <a:schemeClr val="bg1">
                    <a:lumMod val="95000"/>
                    <a:alpha val="70000"/>
                  </a:schemeClr>
                </a:gs>
                <a:gs pos="100000">
                  <a:schemeClr val="bg1">
                    <a:lumMod val="95000"/>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7" name="PA_任意多边形 7">
            <a:extLst>
              <a:ext uri="{FF2B5EF4-FFF2-40B4-BE49-F238E27FC236}">
                <a16:creationId xmlns:a16="http://schemas.microsoft.com/office/drawing/2014/main" id="{63E146F8-D9A6-483B-BA10-F916A7A6A2A2}"/>
              </a:ext>
            </a:extLst>
          </p:cNvPr>
          <p:cNvSpPr/>
          <p:nvPr>
            <p:custDataLst>
              <p:tags r:id="rId3"/>
            </p:custDataLst>
          </p:nvPr>
        </p:nvSpPr>
        <p:spPr>
          <a:xfrm>
            <a:off x="28135" y="1955247"/>
            <a:ext cx="12168554" cy="2658962"/>
          </a:xfrm>
          <a:custGeom>
            <a:avLst/>
            <a:gdLst>
              <a:gd name="connsiteX0" fmla="*/ 0 w 12168554"/>
              <a:gd name="connsiteY0" fmla="*/ 168975 h 2658962"/>
              <a:gd name="connsiteX1" fmla="*/ 590843 w 12168554"/>
              <a:gd name="connsiteY1" fmla="*/ 2518279 h 2658962"/>
              <a:gd name="connsiteX2" fmla="*/ 1280160 w 12168554"/>
              <a:gd name="connsiteY2" fmla="*/ 126771 h 2658962"/>
              <a:gd name="connsiteX3" fmla="*/ 1786597 w 12168554"/>
              <a:gd name="connsiteY3" fmla="*/ 2546415 h 2658962"/>
              <a:gd name="connsiteX4" fmla="*/ 2489982 w 12168554"/>
              <a:gd name="connsiteY4" fmla="*/ 98636 h 2658962"/>
              <a:gd name="connsiteX5" fmla="*/ 3024554 w 12168554"/>
              <a:gd name="connsiteY5" fmla="*/ 2574550 h 2658962"/>
              <a:gd name="connsiteX6" fmla="*/ 3826413 w 12168554"/>
              <a:gd name="connsiteY6" fmla="*/ 42365 h 2658962"/>
              <a:gd name="connsiteX7" fmla="*/ 4557933 w 12168554"/>
              <a:gd name="connsiteY7" fmla="*/ 2560482 h 2658962"/>
              <a:gd name="connsiteX8" fmla="*/ 5514536 w 12168554"/>
              <a:gd name="connsiteY8" fmla="*/ 28298 h 2658962"/>
              <a:gd name="connsiteX9" fmla="*/ 6850967 w 12168554"/>
              <a:gd name="connsiteY9" fmla="*/ 2546415 h 2658962"/>
              <a:gd name="connsiteX10" fmla="*/ 7709096 w 12168554"/>
              <a:gd name="connsiteY10" fmla="*/ 98636 h 2658962"/>
              <a:gd name="connsiteX11" fmla="*/ 8342142 w 12168554"/>
              <a:gd name="connsiteY11" fmla="*/ 2518279 h 2658962"/>
              <a:gd name="connsiteX12" fmla="*/ 9256542 w 12168554"/>
              <a:gd name="connsiteY12" fmla="*/ 162 h 2658962"/>
              <a:gd name="connsiteX13" fmla="*/ 10128739 w 12168554"/>
              <a:gd name="connsiteY13" fmla="*/ 2658956 h 2658962"/>
              <a:gd name="connsiteX14" fmla="*/ 10860259 w 12168554"/>
              <a:gd name="connsiteY14" fmla="*/ 28298 h 2658962"/>
              <a:gd name="connsiteX15" fmla="*/ 11507373 w 12168554"/>
              <a:gd name="connsiteY15" fmla="*/ 2602685 h 2658962"/>
              <a:gd name="connsiteX16" fmla="*/ 12168554 w 12168554"/>
              <a:gd name="connsiteY16" fmla="*/ 112704 h 2658962"/>
              <a:gd name="connsiteX17" fmla="*/ 12168554 w 12168554"/>
              <a:gd name="connsiteY17" fmla="*/ 112704 h 265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68554" h="2658962">
                <a:moveTo>
                  <a:pt x="0" y="168975"/>
                </a:moveTo>
                <a:cubicBezTo>
                  <a:pt x="188741" y="1347144"/>
                  <a:pt x="377483" y="2525313"/>
                  <a:pt x="590843" y="2518279"/>
                </a:cubicBezTo>
                <a:cubicBezTo>
                  <a:pt x="804203" y="2511245"/>
                  <a:pt x="1080868" y="122082"/>
                  <a:pt x="1280160" y="126771"/>
                </a:cubicBezTo>
                <a:cubicBezTo>
                  <a:pt x="1479452" y="131460"/>
                  <a:pt x="1584960" y="2551104"/>
                  <a:pt x="1786597" y="2546415"/>
                </a:cubicBezTo>
                <a:cubicBezTo>
                  <a:pt x="1988234" y="2541726"/>
                  <a:pt x="2283656" y="93947"/>
                  <a:pt x="2489982" y="98636"/>
                </a:cubicBezTo>
                <a:cubicBezTo>
                  <a:pt x="2696308" y="103325"/>
                  <a:pt x="2801816" y="2583928"/>
                  <a:pt x="3024554" y="2574550"/>
                </a:cubicBezTo>
                <a:cubicBezTo>
                  <a:pt x="3247292" y="2565172"/>
                  <a:pt x="3570850" y="44710"/>
                  <a:pt x="3826413" y="42365"/>
                </a:cubicBezTo>
                <a:cubicBezTo>
                  <a:pt x="4081976" y="40020"/>
                  <a:pt x="4276579" y="2562826"/>
                  <a:pt x="4557933" y="2560482"/>
                </a:cubicBezTo>
                <a:cubicBezTo>
                  <a:pt x="4839287" y="2558138"/>
                  <a:pt x="5132364" y="30642"/>
                  <a:pt x="5514536" y="28298"/>
                </a:cubicBezTo>
                <a:cubicBezTo>
                  <a:pt x="5896708" y="25954"/>
                  <a:pt x="6485207" y="2534692"/>
                  <a:pt x="6850967" y="2546415"/>
                </a:cubicBezTo>
                <a:cubicBezTo>
                  <a:pt x="7216727" y="2558138"/>
                  <a:pt x="7460567" y="103325"/>
                  <a:pt x="7709096" y="98636"/>
                </a:cubicBezTo>
                <a:cubicBezTo>
                  <a:pt x="7957625" y="93947"/>
                  <a:pt x="8084234" y="2534691"/>
                  <a:pt x="8342142" y="2518279"/>
                </a:cubicBezTo>
                <a:cubicBezTo>
                  <a:pt x="8600050" y="2501867"/>
                  <a:pt x="8958776" y="-23284"/>
                  <a:pt x="9256542" y="162"/>
                </a:cubicBezTo>
                <a:cubicBezTo>
                  <a:pt x="9554308" y="23608"/>
                  <a:pt x="9861453" y="2654267"/>
                  <a:pt x="10128739" y="2658956"/>
                </a:cubicBezTo>
                <a:cubicBezTo>
                  <a:pt x="10396025" y="2663645"/>
                  <a:pt x="10630487" y="37676"/>
                  <a:pt x="10860259" y="28298"/>
                </a:cubicBezTo>
                <a:cubicBezTo>
                  <a:pt x="11090031" y="18920"/>
                  <a:pt x="11289324" y="2588617"/>
                  <a:pt x="11507373" y="2602685"/>
                </a:cubicBezTo>
                <a:cubicBezTo>
                  <a:pt x="11725422" y="2616753"/>
                  <a:pt x="12168554" y="112704"/>
                  <a:pt x="12168554" y="112704"/>
                </a:cubicBezTo>
                <a:lnTo>
                  <a:pt x="12168554" y="112704"/>
                </a:lnTo>
              </a:path>
            </a:pathLst>
          </a:custGeom>
          <a:noFill/>
          <a:ln>
            <a:gradFill>
              <a:gsLst>
                <a:gs pos="0">
                  <a:schemeClr val="bg1">
                    <a:lumMod val="50000"/>
                    <a:alpha val="10000"/>
                  </a:schemeClr>
                </a:gs>
                <a:gs pos="42000">
                  <a:schemeClr val="bg1">
                    <a:lumMod val="0"/>
                    <a:lumOff val="100000"/>
                    <a:alpha val="15000"/>
                  </a:schemeClr>
                </a:gs>
                <a:gs pos="76000">
                  <a:schemeClr val="bg1">
                    <a:lumMod val="50000"/>
                    <a:alpha val="10000"/>
                  </a:schemeClr>
                </a:gs>
                <a:gs pos="100000">
                  <a:schemeClr val="bg1">
                    <a:lumMod val="0"/>
                    <a:lumOff val="100000"/>
                    <a:alpha val="15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_椭圆 10">
            <a:extLst>
              <a:ext uri="{FF2B5EF4-FFF2-40B4-BE49-F238E27FC236}">
                <a16:creationId xmlns:a16="http://schemas.microsoft.com/office/drawing/2014/main" id="{B859770C-A8C7-43B5-84F6-2DA7A986154A}"/>
              </a:ext>
            </a:extLst>
          </p:cNvPr>
          <p:cNvSpPr/>
          <p:nvPr>
            <p:custDataLst>
              <p:tags r:id="rId4"/>
            </p:custDataLst>
          </p:nvPr>
        </p:nvSpPr>
        <p:spPr>
          <a:xfrm>
            <a:off x="2822949" y="155949"/>
            <a:ext cx="6546101" cy="6546101"/>
          </a:xfrm>
          <a:prstGeom prst="ellipse">
            <a:avLst/>
          </a:prstGeom>
          <a:noFill/>
          <a:ln w="76200">
            <a:gradFill>
              <a:gsLst>
                <a:gs pos="0">
                  <a:schemeClr val="bg1"/>
                </a:gs>
                <a:gs pos="56000">
                  <a:schemeClr val="bg1">
                    <a:lumMod val="0"/>
                    <a:lumOff val="100000"/>
                    <a:alpha val="10000"/>
                  </a:schemeClr>
                </a:gs>
                <a:gs pos="100000">
                  <a:schemeClr val="bg1">
                    <a:alpha val="0"/>
                    <a:lumMod val="0"/>
                  </a:schemeClr>
                </a:gs>
              </a:gsLst>
              <a:lin ang="27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文本框 11">
            <a:extLst>
              <a:ext uri="{FF2B5EF4-FFF2-40B4-BE49-F238E27FC236}">
                <a16:creationId xmlns:a16="http://schemas.microsoft.com/office/drawing/2014/main" id="{F80DA0B7-0DC0-4B9F-97DA-842DF1BDFF5B}"/>
              </a:ext>
            </a:extLst>
          </p:cNvPr>
          <p:cNvSpPr txBox="1"/>
          <p:nvPr>
            <p:custDataLst>
              <p:tags r:id="rId5"/>
            </p:custDataLst>
          </p:nvPr>
        </p:nvSpPr>
        <p:spPr>
          <a:xfrm>
            <a:off x="2709707" y="2771869"/>
            <a:ext cx="7505581" cy="1046440"/>
          </a:xfrm>
          <a:prstGeom prst="rect">
            <a:avLst/>
          </a:prstGeom>
          <a:noFill/>
        </p:spPr>
        <p:txBody>
          <a:bodyPr wrap="none" rtlCol="0">
            <a:spAutoFit/>
          </a:bodyPr>
          <a:lstStyle/>
          <a:p>
            <a:pPr algn="ctr"/>
            <a:r>
              <a:rPr lang="zh-CN" altLang="en-US" sz="6200" spc="300" dirty="0">
                <a:solidFill>
                  <a:schemeClr val="bg1"/>
                </a:solidFill>
                <a:latin typeface="华康俪金黑W8(P)" panose="020B0800000000000000" pitchFamily="34" charset="-122"/>
                <a:ea typeface="华康俪金黑W8(P)" panose="020B0800000000000000" pitchFamily="34" charset="-122"/>
              </a:rPr>
              <a:t>感谢观看  </a:t>
            </a:r>
            <a:r>
              <a:rPr lang="en-US" altLang="zh-CN" sz="6200" spc="300" dirty="0">
                <a:solidFill>
                  <a:schemeClr val="bg1"/>
                </a:solidFill>
                <a:latin typeface="华康俪金黑W8(P)" panose="020B0800000000000000" pitchFamily="34" charset="-122"/>
                <a:ea typeface="华康俪金黑W8(P)" panose="020B0800000000000000" pitchFamily="34" charset="-122"/>
              </a:rPr>
              <a:t>THANKS</a:t>
            </a:r>
            <a:endParaRPr lang="zh-CN" altLang="en-US" sz="6200" spc="300" dirty="0">
              <a:solidFill>
                <a:schemeClr val="bg1"/>
              </a:solidFill>
              <a:latin typeface="华康俪金黑W8(P)" panose="020B0800000000000000" pitchFamily="34" charset="-122"/>
              <a:ea typeface="华康俪金黑W8(P)" panose="020B0800000000000000" pitchFamily="34" charset="-122"/>
            </a:endParaRPr>
          </a:p>
        </p:txBody>
      </p:sp>
      <p:cxnSp>
        <p:nvCxnSpPr>
          <p:cNvPr id="26" name="PA_直接连接符 13">
            <a:extLst>
              <a:ext uri="{FF2B5EF4-FFF2-40B4-BE49-F238E27FC236}">
                <a16:creationId xmlns:a16="http://schemas.microsoft.com/office/drawing/2014/main" id="{290DBF59-7C66-444D-A13C-AC48565EAA8C}"/>
              </a:ext>
            </a:extLst>
          </p:cNvPr>
          <p:cNvCxnSpPr/>
          <p:nvPr>
            <p:custDataLst>
              <p:tags r:id="rId6"/>
            </p:custDataLst>
          </p:nvPr>
        </p:nvCxnSpPr>
        <p:spPr>
          <a:xfrm flipV="1">
            <a:off x="8800805" y="4962550"/>
            <a:ext cx="1217088" cy="1296507"/>
          </a:xfrm>
          <a:prstGeom prst="line">
            <a:avLst/>
          </a:prstGeom>
          <a:ln w="38100">
            <a:gradFill>
              <a:gsLst>
                <a:gs pos="1000">
                  <a:schemeClr val="bg1">
                    <a:lumMod val="95000"/>
                    <a:alpha val="70000"/>
                  </a:schemeClr>
                </a:gs>
                <a:gs pos="100000">
                  <a:schemeClr val="bg1">
                    <a:lumMod val="95000"/>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 name="PA_直接连接符 14">
            <a:extLst>
              <a:ext uri="{FF2B5EF4-FFF2-40B4-BE49-F238E27FC236}">
                <a16:creationId xmlns:a16="http://schemas.microsoft.com/office/drawing/2014/main" id="{13811BE8-5043-4AB3-96F8-9F1C6CAF1234}"/>
              </a:ext>
            </a:extLst>
          </p:cNvPr>
          <p:cNvCxnSpPr/>
          <p:nvPr>
            <p:custDataLst>
              <p:tags r:id="rId7"/>
            </p:custDataLst>
          </p:nvPr>
        </p:nvCxnSpPr>
        <p:spPr>
          <a:xfrm>
            <a:off x="1261181" y="2645939"/>
            <a:ext cx="7893293" cy="0"/>
          </a:xfrm>
          <a:prstGeom prst="line">
            <a:avLst/>
          </a:prstGeom>
          <a:ln w="31750">
            <a:gradFill>
              <a:gsLst>
                <a:gs pos="0">
                  <a:schemeClr val="bg1">
                    <a:lumMod val="0"/>
                  </a:schemeClr>
                </a:gs>
                <a:gs pos="42000">
                  <a:srgbClr val="FFFFFF">
                    <a:lumMod val="49000"/>
                  </a:srgbClr>
                </a:gs>
                <a:gs pos="22000">
                  <a:schemeClr val="bg1">
                    <a:lumMod val="0"/>
                    <a:lumOff val="100000"/>
                  </a:schemeClr>
                </a:gs>
                <a:gs pos="73000">
                  <a:schemeClr val="bg1">
                    <a:alpha val="52000"/>
                  </a:schemeClr>
                </a:gs>
                <a:gs pos="100000">
                  <a:schemeClr val="bg1">
                    <a:lumMod val="0"/>
                    <a:alpha val="40000"/>
                  </a:schemeClr>
                </a:gs>
              </a:gsLst>
              <a:lin ang="0" scaled="0"/>
              <a:tileRect/>
            </a:gradFill>
          </a:ln>
          <a:effectLst/>
        </p:spPr>
        <p:style>
          <a:lnRef idx="1">
            <a:schemeClr val="accent1"/>
          </a:lnRef>
          <a:fillRef idx="0">
            <a:schemeClr val="accent1"/>
          </a:fillRef>
          <a:effectRef idx="0">
            <a:schemeClr val="accent1"/>
          </a:effectRef>
          <a:fontRef idx="minor">
            <a:schemeClr val="tx1"/>
          </a:fontRef>
        </p:style>
      </p:cxnSp>
      <p:cxnSp>
        <p:nvCxnSpPr>
          <p:cNvPr id="28" name="PA_直接连接符 15">
            <a:extLst>
              <a:ext uri="{FF2B5EF4-FFF2-40B4-BE49-F238E27FC236}">
                <a16:creationId xmlns:a16="http://schemas.microsoft.com/office/drawing/2014/main" id="{A64CC333-8A5D-4371-BAEC-E99FCEB69CF7}"/>
              </a:ext>
            </a:extLst>
          </p:cNvPr>
          <p:cNvCxnSpPr/>
          <p:nvPr>
            <p:custDataLst>
              <p:tags r:id="rId8"/>
            </p:custDataLst>
          </p:nvPr>
        </p:nvCxnSpPr>
        <p:spPr>
          <a:xfrm flipH="1">
            <a:off x="3713135" y="3975798"/>
            <a:ext cx="7893293" cy="0"/>
          </a:xfrm>
          <a:prstGeom prst="line">
            <a:avLst/>
          </a:prstGeom>
          <a:ln w="31750">
            <a:gradFill>
              <a:gsLst>
                <a:gs pos="0">
                  <a:schemeClr val="bg1">
                    <a:lumMod val="0"/>
                  </a:schemeClr>
                </a:gs>
                <a:gs pos="42000">
                  <a:srgbClr val="FFFFFF">
                    <a:lumMod val="49000"/>
                  </a:srgbClr>
                </a:gs>
                <a:gs pos="22000">
                  <a:schemeClr val="bg1">
                    <a:lumMod val="0"/>
                    <a:lumOff val="100000"/>
                  </a:schemeClr>
                </a:gs>
                <a:gs pos="73000">
                  <a:schemeClr val="bg1">
                    <a:alpha val="52000"/>
                  </a:schemeClr>
                </a:gs>
                <a:gs pos="100000">
                  <a:schemeClr val="bg1">
                    <a:lumMod val="0"/>
                    <a:alpha val="40000"/>
                  </a:schemeClr>
                </a:gs>
              </a:gsLst>
              <a:lin ang="0" scaled="0"/>
              <a:tileRect/>
            </a:gradFill>
          </a:ln>
          <a:effectLst/>
        </p:spPr>
        <p:style>
          <a:lnRef idx="1">
            <a:schemeClr val="accent1"/>
          </a:lnRef>
          <a:fillRef idx="0">
            <a:schemeClr val="accent1"/>
          </a:fillRef>
          <a:effectRef idx="0">
            <a:schemeClr val="accent1"/>
          </a:effectRef>
          <a:fontRef idx="minor">
            <a:schemeClr val="tx1"/>
          </a:fontRef>
        </p:style>
      </p:cxnSp>
      <p:sp>
        <p:nvSpPr>
          <p:cNvPr id="14" name="文本框 5">
            <a:extLst>
              <a:ext uri="{FF2B5EF4-FFF2-40B4-BE49-F238E27FC236}">
                <a16:creationId xmlns:a16="http://schemas.microsoft.com/office/drawing/2014/main" id="{1EA35BEA-05A3-4CB5-AAED-5009787AB840}"/>
              </a:ext>
            </a:extLst>
          </p:cNvPr>
          <p:cNvSpPr txBox="1">
            <a:spLocks noChangeArrowheads="1"/>
          </p:cNvSpPr>
          <p:nvPr/>
        </p:nvSpPr>
        <p:spPr bwMode="auto">
          <a:xfrm>
            <a:off x="2936240" y="4248041"/>
            <a:ext cx="6792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4000" dirty="0">
                <a:solidFill>
                  <a:schemeClr val="bg1"/>
                </a:solidFill>
                <a:latin typeface="微软雅黑" panose="020B0503020204020204" pitchFamily="34" charset="-122"/>
                <a:ea typeface="微软雅黑" panose="020B0503020204020204" pitchFamily="34" charset="-122"/>
                <a:cs typeface="华文黑体" pitchFamily="2" charset="-122"/>
              </a:rPr>
              <a:t>NEAU ACM-ICPC TEAM</a:t>
            </a:r>
            <a:endParaRPr lang="zh-CN" altLang="en-US" sz="40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pic>
        <p:nvPicPr>
          <p:cNvPr id="19" name="图片 18">
            <a:extLst>
              <a:ext uri="{FF2B5EF4-FFF2-40B4-BE49-F238E27FC236}">
                <a16:creationId xmlns:a16="http://schemas.microsoft.com/office/drawing/2014/main" id="{5BE5B8AC-DAFB-4574-9F4E-543D214AC8F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28092" y="-69076"/>
            <a:ext cx="3722371" cy="1895966"/>
          </a:xfrm>
          <a:prstGeom prst="rect">
            <a:avLst/>
          </a:prstGeom>
        </p:spPr>
      </p:pic>
      <p:pic>
        <p:nvPicPr>
          <p:cNvPr id="20" name="图片 19">
            <a:extLst>
              <a:ext uri="{FF2B5EF4-FFF2-40B4-BE49-F238E27FC236}">
                <a16:creationId xmlns:a16="http://schemas.microsoft.com/office/drawing/2014/main" id="{EF2F062D-794C-4092-BA86-740AA6E9FA7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76408" y="407273"/>
            <a:ext cx="2276232" cy="2276232"/>
          </a:xfrm>
          <a:prstGeom prst="rect">
            <a:avLst/>
          </a:prstGeom>
        </p:spPr>
      </p:pic>
    </p:spTree>
    <p:extLst>
      <p:ext uri="{BB962C8B-B14F-4D97-AF65-F5344CB8AC3E}">
        <p14:creationId xmlns:p14="http://schemas.microsoft.com/office/powerpoint/2010/main" val="85513435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par>
                                <p:cTn id="8" presetID="18" presetClass="entr" presetSubtype="6" fill="hold" grpId="0" nodeType="withEffect">
                                  <p:childTnLst>
                                    <p:set>
                                      <p:cBhvr>
                                        <p:cTn id="9" dur="1" fill="hold">
                                          <p:stCondLst>
                                            <p:cond delay="0"/>
                                          </p:stCondLst>
                                        </p:cTn>
                                        <p:tgtEl>
                                          <p:spTgt spid="18"/>
                                        </p:tgtEl>
                                        <p:attrNameLst>
                                          <p:attrName>style.visibility</p:attrName>
                                        </p:attrNameLst>
                                      </p:cBhvr>
                                      <p:to>
                                        <p:strVal val="visible"/>
                                      </p:to>
                                    </p:set>
                                    <p:animEffect transition="in" filter="strips(downRight)">
                                      <p:cBhvr>
                                        <p:cTn id="10" dur="1000"/>
                                        <p:tgtEl>
                                          <p:spTgt spid="18"/>
                                        </p:tgtEl>
                                      </p:cBhvr>
                                    </p:animEffect>
                                  </p:childTnLst>
                                </p:cTn>
                              </p:par>
                              <p:par>
                                <p:cTn id="11" presetID="22" presetClass="entr" presetSubtype="8" fill="hold" nodeType="withEffec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2" fill="hold" nodeType="withEffect">
                                  <p:childTnLst>
                                    <p:set>
                                      <p:cBhvr>
                                        <p:cTn id="15" dur="1" fill="hold">
                                          <p:stCondLst>
                                            <p:cond delay="0"/>
                                          </p:stCondLst>
                                        </p:cTn>
                                        <p:tgtEl>
                                          <p:spTgt spid="28"/>
                                        </p:tgtEl>
                                        <p:attrNameLst>
                                          <p:attrName>style.visibility</p:attrName>
                                        </p:attrNameLst>
                                      </p:cBhvr>
                                      <p:to>
                                        <p:strVal val="visible"/>
                                      </p:to>
                                    </p:set>
                                    <p:animEffect transition="in" filter="wipe(right)">
                                      <p:cBhvr>
                                        <p:cTn id="16" dur="500"/>
                                        <p:tgtEl>
                                          <p:spTgt spid="28"/>
                                        </p:tgtEl>
                                      </p:cBhvr>
                                    </p:animEffect>
                                  </p:childTnLst>
                                </p:cTn>
                              </p:par>
                              <p:par>
                                <p:cTn id="17" presetID="53"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par>
                                <p:cTn id="22" presetID="18" presetClass="entr" presetSubtype="12" fill="hold" nodeType="withEffec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250"/>
                                        <p:tgtEl>
                                          <p:spTgt spid="16"/>
                                        </p:tgtEl>
                                      </p:cBhvr>
                                    </p:animEffect>
                                  </p:childTnLst>
                                </p:cTn>
                              </p:par>
                              <p:par>
                                <p:cTn id="25" presetID="18" presetClass="entr" presetSubtype="12" fill="hold" nodeType="withEffect">
                                  <p:childTnLst>
                                    <p:set>
                                      <p:cBhvr>
                                        <p:cTn id="26" dur="1" fill="hold">
                                          <p:stCondLst>
                                            <p:cond delay="0"/>
                                          </p:stCondLst>
                                        </p:cTn>
                                        <p:tgtEl>
                                          <p:spTgt spid="15"/>
                                        </p:tgtEl>
                                        <p:attrNameLst>
                                          <p:attrName>style.visibility</p:attrName>
                                        </p:attrNameLst>
                                      </p:cBhvr>
                                      <p:to>
                                        <p:strVal val="visible"/>
                                      </p:to>
                                    </p:set>
                                    <p:animEffect transition="in" filter="strips(downLeft)">
                                      <p:cBhvr>
                                        <p:cTn id="27" dur="250"/>
                                        <p:tgtEl>
                                          <p:spTgt spid="15"/>
                                        </p:tgtEl>
                                      </p:cBhvr>
                                    </p:animEffect>
                                  </p:childTnLst>
                                </p:cTn>
                              </p:par>
                              <p:par>
                                <p:cTn id="28" presetID="18" presetClass="entr" presetSubtype="12" fill="hold" nodeType="withEffect">
                                  <p:childTnLst>
                                    <p:set>
                                      <p:cBhvr>
                                        <p:cTn id="29" dur="1" fill="hold">
                                          <p:stCondLst>
                                            <p:cond delay="0"/>
                                          </p:stCondLst>
                                        </p:cTn>
                                        <p:tgtEl>
                                          <p:spTgt spid="26"/>
                                        </p:tgtEl>
                                        <p:attrNameLst>
                                          <p:attrName>style.visibility</p:attrName>
                                        </p:attrNameLst>
                                      </p:cBhvr>
                                      <p:to>
                                        <p:strVal val="visible"/>
                                      </p:to>
                                    </p:set>
                                    <p:animEffect transition="in" filter="strips(downLeft)">
                                      <p:cBhvr>
                                        <p:cTn id="30" dur="250"/>
                                        <p:tgtEl>
                                          <p:spTgt spid="26"/>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0"/>
          <p:cNvGrpSpPr>
            <a:grpSpLocks/>
          </p:cNvGrpSpPr>
          <p:nvPr/>
        </p:nvGrpSpPr>
        <p:grpSpPr bwMode="auto">
          <a:xfrm>
            <a:off x="2351584" y="2604447"/>
            <a:ext cx="1023941" cy="986061"/>
            <a:chOff x="0" y="0"/>
            <a:chExt cx="312738" cy="301626"/>
          </a:xfrm>
        </p:grpSpPr>
        <p:sp>
          <p:nvSpPr>
            <p:cNvPr id="4" name="Freeform 252"/>
            <p:cNvSpPr>
              <a:spLocks noChangeArrowheads="1"/>
            </p:cNvSpPr>
            <p:nvPr/>
          </p:nvSpPr>
          <p:spPr bwMode="auto">
            <a:xfrm>
              <a:off x="49213" y="68263"/>
              <a:ext cx="214313" cy="233363"/>
            </a:xfrm>
            <a:custGeom>
              <a:avLst/>
              <a:gdLst>
                <a:gd name="T0" fmla="*/ 0 w 57"/>
                <a:gd name="T1" fmla="*/ 368344676 h 62"/>
                <a:gd name="T2" fmla="*/ 0 w 57"/>
                <a:gd name="T3" fmla="*/ 835857335 h 62"/>
                <a:gd name="T4" fmla="*/ 28274276 w 57"/>
                <a:gd name="T5" fmla="*/ 878359512 h 62"/>
                <a:gd name="T6" fmla="*/ 56548553 w 57"/>
                <a:gd name="T7" fmla="*/ 878359512 h 62"/>
                <a:gd name="T8" fmla="*/ 268598107 w 57"/>
                <a:gd name="T9" fmla="*/ 878359512 h 62"/>
                <a:gd name="T10" fmla="*/ 296868624 w 57"/>
                <a:gd name="T11" fmla="*/ 878359512 h 62"/>
                <a:gd name="T12" fmla="*/ 296868624 w 57"/>
                <a:gd name="T13" fmla="*/ 864192120 h 62"/>
                <a:gd name="T14" fmla="*/ 296868624 w 57"/>
                <a:gd name="T15" fmla="*/ 637517605 h 62"/>
                <a:gd name="T16" fmla="*/ 508921937 w 57"/>
                <a:gd name="T17" fmla="*/ 637517605 h 62"/>
                <a:gd name="T18" fmla="*/ 508921937 w 57"/>
                <a:gd name="T19" fmla="*/ 864192120 h 62"/>
                <a:gd name="T20" fmla="*/ 523055316 w 57"/>
                <a:gd name="T21" fmla="*/ 878359512 h 62"/>
                <a:gd name="T22" fmla="*/ 537192454 w 57"/>
                <a:gd name="T23" fmla="*/ 878359512 h 62"/>
                <a:gd name="T24" fmla="*/ 749242008 w 57"/>
                <a:gd name="T25" fmla="*/ 878359512 h 62"/>
                <a:gd name="T26" fmla="*/ 791653423 w 57"/>
                <a:gd name="T27" fmla="*/ 878359512 h 62"/>
                <a:gd name="T28" fmla="*/ 805790561 w 57"/>
                <a:gd name="T29" fmla="*/ 835857335 h 62"/>
                <a:gd name="T30" fmla="*/ 805790561 w 57"/>
                <a:gd name="T31" fmla="*/ 368344676 h 62"/>
                <a:gd name="T32" fmla="*/ 409961970 w 57"/>
                <a:gd name="T33" fmla="*/ 0 h 62"/>
                <a:gd name="T34" fmla="*/ 0 w 57"/>
                <a:gd name="T35" fmla="*/ 368344676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
                <a:gd name="T55" fmla="*/ 0 h 62"/>
                <a:gd name="T56" fmla="*/ 57 w 57"/>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253"/>
            <p:cNvSpPr>
              <a:spLocks noChangeArrowheads="1"/>
            </p:cNvSpPr>
            <p:nvPr/>
          </p:nvSpPr>
          <p:spPr bwMode="auto">
            <a:xfrm>
              <a:off x="0" y="0"/>
              <a:ext cx="312738" cy="169863"/>
            </a:xfrm>
            <a:custGeom>
              <a:avLst/>
              <a:gdLst>
                <a:gd name="T0" fmla="*/ 1149979073 w 83"/>
                <a:gd name="T1" fmla="*/ 498702669 h 45"/>
                <a:gd name="T2" fmla="*/ 965414670 w 83"/>
                <a:gd name="T3" fmla="*/ 327718573 h 45"/>
                <a:gd name="T4" fmla="*/ 965414670 w 83"/>
                <a:gd name="T5" fmla="*/ 56994699 h 45"/>
                <a:gd name="T6" fmla="*/ 937019567 w 83"/>
                <a:gd name="T7" fmla="*/ 28495462 h 45"/>
                <a:gd name="T8" fmla="*/ 866035577 w 83"/>
                <a:gd name="T9" fmla="*/ 28495462 h 45"/>
                <a:gd name="T10" fmla="*/ 837640474 w 83"/>
                <a:gd name="T11" fmla="*/ 56994699 h 45"/>
                <a:gd name="T12" fmla="*/ 837640474 w 83"/>
                <a:gd name="T13" fmla="*/ 213729176 h 45"/>
                <a:gd name="T14" fmla="*/ 638878519 w 83"/>
                <a:gd name="T15" fmla="*/ 28495462 h 45"/>
                <a:gd name="T16" fmla="*/ 539495658 w 83"/>
                <a:gd name="T17" fmla="*/ 28495462 h 45"/>
                <a:gd name="T18" fmla="*/ 28395103 w 83"/>
                <a:gd name="T19" fmla="*/ 498702669 h 45"/>
                <a:gd name="T20" fmla="*/ 28395103 w 83"/>
                <a:gd name="T21" fmla="*/ 612692066 h 45"/>
                <a:gd name="T22" fmla="*/ 85185310 w 83"/>
                <a:gd name="T23" fmla="*/ 626937910 h 45"/>
                <a:gd name="T24" fmla="*/ 141971748 w 83"/>
                <a:gd name="T25" fmla="*/ 612692066 h 45"/>
                <a:gd name="T26" fmla="*/ 596285864 w 83"/>
                <a:gd name="T27" fmla="*/ 185233714 h 45"/>
                <a:gd name="T28" fmla="*/ 1050599980 w 83"/>
                <a:gd name="T29" fmla="*/ 612692066 h 45"/>
                <a:gd name="T30" fmla="*/ 1149979073 w 83"/>
                <a:gd name="T31" fmla="*/ 612692066 h 45"/>
                <a:gd name="T32" fmla="*/ 1149979073 w 83"/>
                <a:gd name="T33" fmla="*/ 498702669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45"/>
                <a:gd name="T53" fmla="*/ 83 w 83"/>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18"/>
          <p:cNvSpPr>
            <a:spLocks noChangeArrowheads="1"/>
          </p:cNvSpPr>
          <p:nvPr/>
        </p:nvSpPr>
        <p:spPr bwMode="auto">
          <a:xfrm>
            <a:off x="2265704" y="3629001"/>
            <a:ext cx="1231080" cy="37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867" dirty="0">
                <a:solidFill>
                  <a:srgbClr val="FDFDFD"/>
                </a:solidFill>
                <a:latin typeface="Arial" pitchFamily="34" charset="0"/>
                <a:ea typeface="微软雅黑" panose="020B0503020204020204" pitchFamily="34" charset="-122"/>
                <a:sym typeface="Arial" panose="020B0604020202020204" pitchFamily="34" charset="0"/>
              </a:rPr>
              <a:t>PART  01</a:t>
            </a:r>
            <a:endParaRPr lang="zh-CN" altLang="en-US" sz="1867" dirty="0">
              <a:solidFill>
                <a:srgbClr val="FDFDFD"/>
              </a:solidFill>
              <a:latin typeface="Arial" pitchFamily="34" charset="0"/>
              <a:ea typeface="微软雅黑" panose="020B0503020204020204" pitchFamily="34" charset="-122"/>
              <a:sym typeface="Arial" panose="020B0604020202020204" pitchFamily="34" charset="0"/>
            </a:endParaRPr>
          </a:p>
        </p:txBody>
      </p:sp>
      <p:sp>
        <p:nvSpPr>
          <p:cNvPr id="7" name="文本框 8"/>
          <p:cNvSpPr>
            <a:spLocks noChangeArrowheads="1"/>
          </p:cNvSpPr>
          <p:nvPr/>
        </p:nvSpPr>
        <p:spPr bwMode="auto">
          <a:xfrm>
            <a:off x="5404974" y="2735155"/>
            <a:ext cx="4328107" cy="93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5467" b="1" spc="800" dirty="0">
                <a:solidFill>
                  <a:srgbClr val="FDFDFD"/>
                </a:solidFill>
                <a:latin typeface="微软雅黑 Light" panose="020B0502040204020203" pitchFamily="34" charset="-122"/>
                <a:ea typeface="微软雅黑 Light" panose="020B0502040204020203" pitchFamily="34" charset="-122"/>
                <a:sym typeface="Arial" panose="020B0604020202020204" pitchFamily="34" charset="0"/>
              </a:rPr>
              <a:t>适用问题</a:t>
            </a:r>
          </a:p>
        </p:txBody>
      </p:sp>
      <p:sp>
        <p:nvSpPr>
          <p:cNvPr id="8" name="矩形 51"/>
          <p:cNvSpPr>
            <a:spLocks noChangeArrowheads="1"/>
          </p:cNvSpPr>
          <p:nvPr/>
        </p:nvSpPr>
        <p:spPr bwMode="auto">
          <a:xfrm>
            <a:off x="5752840" y="3777823"/>
            <a:ext cx="367905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5" tIns="45719" rIns="91435" bIns="4571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20000"/>
              </a:spcBef>
              <a:buFont typeface="Arial" pitchFamily="34" charset="0"/>
              <a:buNone/>
            </a:pPr>
            <a:r>
              <a:rPr lang="zh-CN" altLang="en-US" sz="2400" spc="800" dirty="0">
                <a:solidFill>
                  <a:srgbClr val="FDFDFD">
                    <a:alpha val="65000"/>
                  </a:srgbClr>
                </a:solidFill>
                <a:latin typeface="Arial" panose="020B0604020202020204" pitchFamily="34" charset="0"/>
                <a:ea typeface="微软雅黑" panose="020B0503020204020204" pitchFamily="34" charset="-122"/>
                <a:sym typeface="Arial" panose="020B0604020202020204" pitchFamily="34" charset="0"/>
              </a:rPr>
              <a:t>具有相同子问题</a:t>
            </a:r>
          </a:p>
        </p:txBody>
      </p:sp>
      <p:sp>
        <p:nvSpPr>
          <p:cNvPr id="9" name="直接连接符 4"/>
          <p:cNvSpPr>
            <a:spLocks noChangeShapeType="1"/>
          </p:cNvSpPr>
          <p:nvPr/>
        </p:nvSpPr>
        <p:spPr bwMode="auto">
          <a:xfrm>
            <a:off x="6167175" y="3738455"/>
            <a:ext cx="3047845" cy="0"/>
          </a:xfrm>
          <a:prstGeom prst="line">
            <a:avLst/>
          </a:prstGeom>
          <a:noFill/>
          <a:ln w="19050">
            <a:solidFill>
              <a:srgbClr val="A5A5A5"/>
            </a:solidFill>
            <a:bevel/>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28" name="组合 27"/>
          <p:cNvGrpSpPr/>
          <p:nvPr/>
        </p:nvGrpSpPr>
        <p:grpSpPr>
          <a:xfrm>
            <a:off x="1800189" y="2272527"/>
            <a:ext cx="2102296" cy="2104693"/>
            <a:chOff x="11799888" y="1800225"/>
            <a:chExt cx="2782888" cy="2786063"/>
          </a:xfrm>
        </p:grpSpPr>
        <p:sp>
          <p:nvSpPr>
            <p:cNvPr id="29" name="Freeform 77"/>
            <p:cNvSpPr>
              <a:spLocks/>
            </p:cNvSpPr>
            <p:nvPr/>
          </p:nvSpPr>
          <p:spPr bwMode="auto">
            <a:xfrm>
              <a:off x="12085638" y="2411413"/>
              <a:ext cx="344488" cy="1211263"/>
            </a:xfrm>
            <a:custGeom>
              <a:avLst/>
              <a:gdLst>
                <a:gd name="T0" fmla="*/ 86 w 92"/>
                <a:gd name="T1" fmla="*/ 0 h 323"/>
                <a:gd name="T2" fmla="*/ 23 w 92"/>
                <a:gd name="T3" fmla="*/ 93 h 323"/>
                <a:gd name="T4" fmla="*/ 0 w 92"/>
                <a:gd name="T5" fmla="*/ 208 h 323"/>
                <a:gd name="T6" fmla="*/ 23 w 92"/>
                <a:gd name="T7" fmla="*/ 323 h 323"/>
                <a:gd name="T8" fmla="*/ 31 w 92"/>
                <a:gd name="T9" fmla="*/ 320 h 323"/>
                <a:gd name="T10" fmla="*/ 8 w 92"/>
                <a:gd name="T11" fmla="*/ 208 h 323"/>
                <a:gd name="T12" fmla="*/ 31 w 92"/>
                <a:gd name="T13" fmla="*/ 97 h 323"/>
                <a:gd name="T14" fmla="*/ 92 w 92"/>
                <a:gd name="T15" fmla="*/ 6 h 323"/>
                <a:gd name="T16" fmla="*/ 86 w 92"/>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23">
                  <a:moveTo>
                    <a:pt x="86" y="0"/>
                  </a:moveTo>
                  <a:cubicBezTo>
                    <a:pt x="59" y="27"/>
                    <a:pt x="38" y="58"/>
                    <a:pt x="23" y="93"/>
                  </a:cubicBezTo>
                  <a:cubicBezTo>
                    <a:pt x="8" y="130"/>
                    <a:pt x="0" y="168"/>
                    <a:pt x="0" y="208"/>
                  </a:cubicBezTo>
                  <a:cubicBezTo>
                    <a:pt x="0" y="248"/>
                    <a:pt x="8" y="287"/>
                    <a:pt x="23" y="323"/>
                  </a:cubicBezTo>
                  <a:cubicBezTo>
                    <a:pt x="31" y="320"/>
                    <a:pt x="31" y="320"/>
                    <a:pt x="31" y="320"/>
                  </a:cubicBezTo>
                  <a:cubicBezTo>
                    <a:pt x="16" y="285"/>
                    <a:pt x="8" y="247"/>
                    <a:pt x="8" y="208"/>
                  </a:cubicBezTo>
                  <a:cubicBezTo>
                    <a:pt x="8" y="170"/>
                    <a:pt x="16" y="132"/>
                    <a:pt x="31" y="97"/>
                  </a:cubicBezTo>
                  <a:cubicBezTo>
                    <a:pt x="45" y="63"/>
                    <a:pt x="66" y="32"/>
                    <a:pt x="92" y="6"/>
                  </a:cubicBezTo>
                  <a:lnTo>
                    <a:pt x="8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78"/>
            <p:cNvSpPr>
              <a:spLocks/>
            </p:cNvSpPr>
            <p:nvPr/>
          </p:nvSpPr>
          <p:spPr bwMode="auto">
            <a:xfrm>
              <a:off x="12407901" y="3952875"/>
              <a:ext cx="1214438" cy="344488"/>
            </a:xfrm>
            <a:custGeom>
              <a:avLst/>
              <a:gdLst>
                <a:gd name="T0" fmla="*/ 209 w 324"/>
                <a:gd name="T1" fmla="*/ 84 h 92"/>
                <a:gd name="T2" fmla="*/ 97 w 324"/>
                <a:gd name="T3" fmla="*/ 62 h 92"/>
                <a:gd name="T4" fmla="*/ 6 w 324"/>
                <a:gd name="T5" fmla="*/ 0 h 92"/>
                <a:gd name="T6" fmla="*/ 0 w 324"/>
                <a:gd name="T7" fmla="*/ 6 h 92"/>
                <a:gd name="T8" fmla="*/ 94 w 324"/>
                <a:gd name="T9" fmla="*/ 69 h 92"/>
                <a:gd name="T10" fmla="*/ 209 w 324"/>
                <a:gd name="T11" fmla="*/ 92 h 92"/>
                <a:gd name="T12" fmla="*/ 324 w 324"/>
                <a:gd name="T13" fmla="*/ 69 h 92"/>
                <a:gd name="T14" fmla="*/ 321 w 324"/>
                <a:gd name="T15" fmla="*/ 62 h 92"/>
                <a:gd name="T16" fmla="*/ 209 w 324"/>
                <a:gd name="T1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92">
                  <a:moveTo>
                    <a:pt x="209" y="84"/>
                  </a:moveTo>
                  <a:cubicBezTo>
                    <a:pt x="170" y="84"/>
                    <a:pt x="133" y="77"/>
                    <a:pt x="97" y="62"/>
                  </a:cubicBezTo>
                  <a:cubicBezTo>
                    <a:pt x="63" y="47"/>
                    <a:pt x="33" y="26"/>
                    <a:pt x="6" y="0"/>
                  </a:cubicBezTo>
                  <a:cubicBezTo>
                    <a:pt x="0" y="6"/>
                    <a:pt x="0" y="6"/>
                    <a:pt x="0" y="6"/>
                  </a:cubicBezTo>
                  <a:cubicBezTo>
                    <a:pt x="28" y="33"/>
                    <a:pt x="59" y="54"/>
                    <a:pt x="94" y="69"/>
                  </a:cubicBezTo>
                  <a:cubicBezTo>
                    <a:pt x="131" y="85"/>
                    <a:pt x="169" y="92"/>
                    <a:pt x="209" y="92"/>
                  </a:cubicBezTo>
                  <a:cubicBezTo>
                    <a:pt x="249" y="92"/>
                    <a:pt x="288" y="85"/>
                    <a:pt x="324" y="69"/>
                  </a:cubicBezTo>
                  <a:cubicBezTo>
                    <a:pt x="321" y="62"/>
                    <a:pt x="321" y="62"/>
                    <a:pt x="321" y="62"/>
                  </a:cubicBezTo>
                  <a:cubicBezTo>
                    <a:pt x="285" y="77"/>
                    <a:pt x="248" y="84"/>
                    <a:pt x="209" y="84"/>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79"/>
            <p:cNvSpPr>
              <a:spLocks/>
            </p:cNvSpPr>
            <p:nvPr/>
          </p:nvSpPr>
          <p:spPr bwMode="auto">
            <a:xfrm>
              <a:off x="12760326" y="2085975"/>
              <a:ext cx="1536700" cy="1889125"/>
            </a:xfrm>
            <a:custGeom>
              <a:avLst/>
              <a:gdLst>
                <a:gd name="T0" fmla="*/ 387 w 410"/>
                <a:gd name="T1" fmla="*/ 180 h 504"/>
                <a:gd name="T2" fmla="*/ 324 w 410"/>
                <a:gd name="T3" fmla="*/ 87 h 504"/>
                <a:gd name="T4" fmla="*/ 230 w 410"/>
                <a:gd name="T5" fmla="*/ 23 h 504"/>
                <a:gd name="T6" fmla="*/ 115 w 410"/>
                <a:gd name="T7" fmla="*/ 0 h 504"/>
                <a:gd name="T8" fmla="*/ 0 w 410"/>
                <a:gd name="T9" fmla="*/ 23 h 504"/>
                <a:gd name="T10" fmla="*/ 3 w 410"/>
                <a:gd name="T11" fmla="*/ 31 h 504"/>
                <a:gd name="T12" fmla="*/ 115 w 410"/>
                <a:gd name="T13" fmla="*/ 9 h 504"/>
                <a:gd name="T14" fmla="*/ 227 w 410"/>
                <a:gd name="T15" fmla="*/ 31 h 504"/>
                <a:gd name="T16" fmla="*/ 318 w 410"/>
                <a:gd name="T17" fmla="*/ 93 h 504"/>
                <a:gd name="T18" fmla="*/ 379 w 410"/>
                <a:gd name="T19" fmla="*/ 184 h 504"/>
                <a:gd name="T20" fmla="*/ 402 w 410"/>
                <a:gd name="T21" fmla="*/ 295 h 504"/>
                <a:gd name="T22" fmla="*/ 379 w 410"/>
                <a:gd name="T23" fmla="*/ 407 h 504"/>
                <a:gd name="T24" fmla="*/ 318 w 410"/>
                <a:gd name="T25" fmla="*/ 498 h 504"/>
                <a:gd name="T26" fmla="*/ 324 w 410"/>
                <a:gd name="T27" fmla="*/ 504 h 504"/>
                <a:gd name="T28" fmla="*/ 387 w 410"/>
                <a:gd name="T29" fmla="*/ 410 h 504"/>
                <a:gd name="T30" fmla="*/ 410 w 410"/>
                <a:gd name="T31" fmla="*/ 295 h 504"/>
                <a:gd name="T32" fmla="*/ 387 w 410"/>
                <a:gd name="T33" fmla="*/ 18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504">
                  <a:moveTo>
                    <a:pt x="387" y="180"/>
                  </a:moveTo>
                  <a:cubicBezTo>
                    <a:pt x="372" y="145"/>
                    <a:pt x="351" y="114"/>
                    <a:pt x="324" y="87"/>
                  </a:cubicBezTo>
                  <a:cubicBezTo>
                    <a:pt x="297" y="60"/>
                    <a:pt x="265" y="38"/>
                    <a:pt x="230" y="23"/>
                  </a:cubicBezTo>
                  <a:cubicBezTo>
                    <a:pt x="194" y="8"/>
                    <a:pt x="155" y="0"/>
                    <a:pt x="115" y="0"/>
                  </a:cubicBezTo>
                  <a:cubicBezTo>
                    <a:pt x="75" y="0"/>
                    <a:pt x="37" y="8"/>
                    <a:pt x="0" y="23"/>
                  </a:cubicBezTo>
                  <a:cubicBezTo>
                    <a:pt x="3" y="31"/>
                    <a:pt x="3" y="31"/>
                    <a:pt x="3" y="31"/>
                  </a:cubicBezTo>
                  <a:cubicBezTo>
                    <a:pt x="39" y="16"/>
                    <a:pt x="76" y="9"/>
                    <a:pt x="115" y="9"/>
                  </a:cubicBezTo>
                  <a:cubicBezTo>
                    <a:pt x="154" y="9"/>
                    <a:pt x="191" y="16"/>
                    <a:pt x="227" y="31"/>
                  </a:cubicBezTo>
                  <a:cubicBezTo>
                    <a:pt x="261" y="46"/>
                    <a:pt x="292" y="66"/>
                    <a:pt x="318" y="93"/>
                  </a:cubicBezTo>
                  <a:cubicBezTo>
                    <a:pt x="344" y="119"/>
                    <a:pt x="365" y="150"/>
                    <a:pt x="379" y="184"/>
                  </a:cubicBezTo>
                  <a:cubicBezTo>
                    <a:pt x="394" y="219"/>
                    <a:pt x="402" y="257"/>
                    <a:pt x="402" y="295"/>
                  </a:cubicBezTo>
                  <a:cubicBezTo>
                    <a:pt x="402" y="334"/>
                    <a:pt x="394" y="372"/>
                    <a:pt x="379" y="407"/>
                  </a:cubicBezTo>
                  <a:cubicBezTo>
                    <a:pt x="365" y="441"/>
                    <a:pt x="344" y="472"/>
                    <a:pt x="318" y="498"/>
                  </a:cubicBezTo>
                  <a:cubicBezTo>
                    <a:pt x="324" y="504"/>
                    <a:pt x="324" y="504"/>
                    <a:pt x="324" y="504"/>
                  </a:cubicBezTo>
                  <a:cubicBezTo>
                    <a:pt x="351" y="477"/>
                    <a:pt x="372" y="445"/>
                    <a:pt x="387" y="410"/>
                  </a:cubicBezTo>
                  <a:cubicBezTo>
                    <a:pt x="402" y="374"/>
                    <a:pt x="410" y="335"/>
                    <a:pt x="410" y="295"/>
                  </a:cubicBezTo>
                  <a:cubicBezTo>
                    <a:pt x="410" y="255"/>
                    <a:pt x="402" y="217"/>
                    <a:pt x="387" y="18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80"/>
            <p:cNvSpPr>
              <a:spLocks noEditPoints="1"/>
            </p:cNvSpPr>
            <p:nvPr/>
          </p:nvSpPr>
          <p:spPr bwMode="auto">
            <a:xfrm>
              <a:off x="11799888" y="1800225"/>
              <a:ext cx="2782888" cy="2786063"/>
            </a:xfrm>
            <a:custGeom>
              <a:avLst/>
              <a:gdLst>
                <a:gd name="T0" fmla="*/ 371 w 742"/>
                <a:gd name="T1" fmla="*/ 0 h 743"/>
                <a:gd name="T2" fmla="*/ 0 w 742"/>
                <a:gd name="T3" fmla="*/ 371 h 743"/>
                <a:gd name="T4" fmla="*/ 371 w 742"/>
                <a:gd name="T5" fmla="*/ 743 h 743"/>
                <a:gd name="T6" fmla="*/ 742 w 742"/>
                <a:gd name="T7" fmla="*/ 371 h 743"/>
                <a:gd name="T8" fmla="*/ 371 w 742"/>
                <a:gd name="T9" fmla="*/ 0 h 743"/>
                <a:gd name="T10" fmla="*/ 371 w 742"/>
                <a:gd name="T11" fmla="*/ 705 h 743"/>
                <a:gd name="T12" fmla="*/ 37 w 742"/>
                <a:gd name="T13" fmla="*/ 371 h 743"/>
                <a:gd name="T14" fmla="*/ 371 w 742"/>
                <a:gd name="T15" fmla="*/ 37 h 743"/>
                <a:gd name="T16" fmla="*/ 705 w 742"/>
                <a:gd name="T17" fmla="*/ 371 h 743"/>
                <a:gd name="T18" fmla="*/ 371 w 742"/>
                <a:gd name="T19" fmla="*/ 70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2" h="743">
                  <a:moveTo>
                    <a:pt x="371" y="0"/>
                  </a:moveTo>
                  <a:cubicBezTo>
                    <a:pt x="166" y="0"/>
                    <a:pt x="0" y="167"/>
                    <a:pt x="0" y="371"/>
                  </a:cubicBezTo>
                  <a:cubicBezTo>
                    <a:pt x="0" y="576"/>
                    <a:pt x="166" y="743"/>
                    <a:pt x="371" y="743"/>
                  </a:cubicBezTo>
                  <a:cubicBezTo>
                    <a:pt x="576" y="743"/>
                    <a:pt x="742" y="576"/>
                    <a:pt x="742" y="371"/>
                  </a:cubicBezTo>
                  <a:cubicBezTo>
                    <a:pt x="742" y="167"/>
                    <a:pt x="576" y="0"/>
                    <a:pt x="371" y="0"/>
                  </a:cubicBezTo>
                  <a:close/>
                  <a:moveTo>
                    <a:pt x="371" y="705"/>
                  </a:moveTo>
                  <a:cubicBezTo>
                    <a:pt x="187" y="705"/>
                    <a:pt x="37" y="555"/>
                    <a:pt x="37" y="371"/>
                  </a:cubicBezTo>
                  <a:cubicBezTo>
                    <a:pt x="37" y="187"/>
                    <a:pt x="187" y="37"/>
                    <a:pt x="371" y="37"/>
                  </a:cubicBezTo>
                  <a:cubicBezTo>
                    <a:pt x="555" y="37"/>
                    <a:pt x="705" y="187"/>
                    <a:pt x="705" y="371"/>
                  </a:cubicBezTo>
                  <a:cubicBezTo>
                    <a:pt x="705" y="555"/>
                    <a:pt x="555" y="705"/>
                    <a:pt x="371" y="705"/>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3" name="组合 32"/>
          <p:cNvGrpSpPr/>
          <p:nvPr/>
        </p:nvGrpSpPr>
        <p:grpSpPr>
          <a:xfrm>
            <a:off x="1404253" y="1533888"/>
            <a:ext cx="3275171" cy="3571387"/>
            <a:chOff x="11166476" y="825500"/>
            <a:chExt cx="4335463" cy="4727576"/>
          </a:xfrm>
        </p:grpSpPr>
        <p:sp>
          <p:nvSpPr>
            <p:cNvPr id="34" name="Freeform 81"/>
            <p:cNvSpPr>
              <a:spLocks/>
            </p:cNvSpPr>
            <p:nvPr/>
          </p:nvSpPr>
          <p:spPr bwMode="auto">
            <a:xfrm>
              <a:off x="11166476" y="3963988"/>
              <a:ext cx="2860675" cy="1589088"/>
            </a:xfrm>
            <a:custGeom>
              <a:avLst/>
              <a:gdLst>
                <a:gd name="T0" fmla="*/ 540 w 763"/>
                <a:gd name="T1" fmla="*/ 416 h 424"/>
                <a:gd name="T2" fmla="*/ 493 w 763"/>
                <a:gd name="T3" fmla="*/ 393 h 424"/>
                <a:gd name="T4" fmla="*/ 487 w 763"/>
                <a:gd name="T5" fmla="*/ 414 h 424"/>
                <a:gd name="T6" fmla="*/ 481 w 763"/>
                <a:gd name="T7" fmla="*/ 392 h 424"/>
                <a:gd name="T8" fmla="*/ 475 w 763"/>
                <a:gd name="T9" fmla="*/ 413 h 424"/>
                <a:gd name="T10" fmla="*/ 469 w 763"/>
                <a:gd name="T11" fmla="*/ 391 h 424"/>
                <a:gd name="T12" fmla="*/ 462 w 763"/>
                <a:gd name="T13" fmla="*/ 411 h 424"/>
                <a:gd name="T14" fmla="*/ 457 w 763"/>
                <a:gd name="T15" fmla="*/ 389 h 424"/>
                <a:gd name="T16" fmla="*/ 450 w 763"/>
                <a:gd name="T17" fmla="*/ 410 h 424"/>
                <a:gd name="T18" fmla="*/ 445 w 763"/>
                <a:gd name="T19" fmla="*/ 387 h 424"/>
                <a:gd name="T20" fmla="*/ 437 w 763"/>
                <a:gd name="T21" fmla="*/ 408 h 424"/>
                <a:gd name="T22" fmla="*/ 433 w 763"/>
                <a:gd name="T23" fmla="*/ 385 h 424"/>
                <a:gd name="T24" fmla="*/ 425 w 763"/>
                <a:gd name="T25" fmla="*/ 405 h 424"/>
                <a:gd name="T26" fmla="*/ 421 w 763"/>
                <a:gd name="T27" fmla="*/ 383 h 424"/>
                <a:gd name="T28" fmla="*/ 412 w 763"/>
                <a:gd name="T29" fmla="*/ 403 h 424"/>
                <a:gd name="T30" fmla="*/ 409 w 763"/>
                <a:gd name="T31" fmla="*/ 380 h 424"/>
                <a:gd name="T32" fmla="*/ 400 w 763"/>
                <a:gd name="T33" fmla="*/ 400 h 424"/>
                <a:gd name="T34" fmla="*/ 397 w 763"/>
                <a:gd name="T35" fmla="*/ 378 h 424"/>
                <a:gd name="T36" fmla="*/ 388 w 763"/>
                <a:gd name="T37" fmla="*/ 397 h 424"/>
                <a:gd name="T38" fmla="*/ 385 w 763"/>
                <a:gd name="T39" fmla="*/ 375 h 424"/>
                <a:gd name="T40" fmla="*/ 375 w 763"/>
                <a:gd name="T41" fmla="*/ 394 h 424"/>
                <a:gd name="T42" fmla="*/ 373 w 763"/>
                <a:gd name="T43" fmla="*/ 371 h 424"/>
                <a:gd name="T44" fmla="*/ 363 w 763"/>
                <a:gd name="T45" fmla="*/ 391 h 424"/>
                <a:gd name="T46" fmla="*/ 361 w 763"/>
                <a:gd name="T47" fmla="*/ 368 h 424"/>
                <a:gd name="T48" fmla="*/ 351 w 763"/>
                <a:gd name="T49" fmla="*/ 387 h 424"/>
                <a:gd name="T50" fmla="*/ 350 w 763"/>
                <a:gd name="T51" fmla="*/ 364 h 424"/>
                <a:gd name="T52" fmla="*/ 339 w 763"/>
                <a:gd name="T53" fmla="*/ 383 h 424"/>
                <a:gd name="T54" fmla="*/ 338 w 763"/>
                <a:gd name="T55" fmla="*/ 360 h 424"/>
                <a:gd name="T56" fmla="*/ 327 w 763"/>
                <a:gd name="T57" fmla="*/ 379 h 424"/>
                <a:gd name="T58" fmla="*/ 327 w 763"/>
                <a:gd name="T59" fmla="*/ 356 h 424"/>
                <a:gd name="T60" fmla="*/ 315 w 763"/>
                <a:gd name="T61" fmla="*/ 375 h 424"/>
                <a:gd name="T62" fmla="*/ 316 w 763"/>
                <a:gd name="T63" fmla="*/ 351 h 424"/>
                <a:gd name="T64" fmla="*/ 304 w 763"/>
                <a:gd name="T65" fmla="*/ 370 h 424"/>
                <a:gd name="T66" fmla="*/ 304 w 763"/>
                <a:gd name="T67" fmla="*/ 347 h 424"/>
                <a:gd name="T68" fmla="*/ 292 w 763"/>
                <a:gd name="T69" fmla="*/ 365 h 424"/>
                <a:gd name="T70" fmla="*/ 293 w 763"/>
                <a:gd name="T71" fmla="*/ 342 h 424"/>
                <a:gd name="T72" fmla="*/ 280 w 763"/>
                <a:gd name="T73" fmla="*/ 360 h 424"/>
                <a:gd name="T74" fmla="*/ 282 w 763"/>
                <a:gd name="T75" fmla="*/ 337 h 424"/>
                <a:gd name="T76" fmla="*/ 269 w 763"/>
                <a:gd name="T77" fmla="*/ 355 h 424"/>
                <a:gd name="T78" fmla="*/ 271 w 763"/>
                <a:gd name="T79" fmla="*/ 331 h 424"/>
                <a:gd name="T80" fmla="*/ 258 w 763"/>
                <a:gd name="T81" fmla="*/ 349 h 424"/>
                <a:gd name="T82" fmla="*/ 260 w 763"/>
                <a:gd name="T83" fmla="*/ 326 h 424"/>
                <a:gd name="T84" fmla="*/ 246 w 763"/>
                <a:gd name="T85" fmla="*/ 343 h 424"/>
                <a:gd name="T86" fmla="*/ 250 w 763"/>
                <a:gd name="T87" fmla="*/ 320 h 424"/>
                <a:gd name="T88" fmla="*/ 235 w 763"/>
                <a:gd name="T89" fmla="*/ 337 h 424"/>
                <a:gd name="T90" fmla="*/ 239 w 763"/>
                <a:gd name="T91" fmla="*/ 314 h 424"/>
                <a:gd name="T92" fmla="*/ 224 w 763"/>
                <a:gd name="T93" fmla="*/ 331 h 424"/>
                <a:gd name="T94" fmla="*/ 228 w 763"/>
                <a:gd name="T95" fmla="*/ 308 h 424"/>
                <a:gd name="T96" fmla="*/ 214 w 763"/>
                <a:gd name="T97" fmla="*/ 324 h 424"/>
                <a:gd name="T98" fmla="*/ 218 w 763"/>
                <a:gd name="T99" fmla="*/ 301 h 424"/>
                <a:gd name="T100" fmla="*/ 203 w 763"/>
                <a:gd name="T101" fmla="*/ 317 h 424"/>
                <a:gd name="T102" fmla="*/ 208 w 763"/>
                <a:gd name="T103" fmla="*/ 295 h 424"/>
                <a:gd name="T104" fmla="*/ 192 w 763"/>
                <a:gd name="T105" fmla="*/ 310 h 424"/>
                <a:gd name="T106" fmla="*/ 198 w 763"/>
                <a:gd name="T107" fmla="*/ 288 h 424"/>
                <a:gd name="T108" fmla="*/ 182 w 763"/>
                <a:gd name="T109" fmla="*/ 303 h 424"/>
                <a:gd name="T110" fmla="*/ 188 w 763"/>
                <a:gd name="T111" fmla="*/ 281 h 424"/>
                <a:gd name="T112" fmla="*/ 172 w 763"/>
                <a:gd name="T113" fmla="*/ 296 h 424"/>
                <a:gd name="T114" fmla="*/ 25 w 763"/>
                <a:gd name="T115" fmla="*/ 1 h 424"/>
                <a:gd name="T116" fmla="*/ 0 w 763"/>
                <a:gd name="T117" fmla="*/ 119 h 424"/>
                <a:gd name="T118" fmla="*/ 226 w 763"/>
                <a:gd name="T119" fmla="*/ 341 h 424"/>
                <a:gd name="T120" fmla="*/ 663 w 763"/>
                <a:gd name="T121" fmla="*/ 412 h 424"/>
                <a:gd name="T122" fmla="*/ 763 w 763"/>
                <a:gd name="T123" fmla="*/ 311 h 424"/>
                <a:gd name="T124" fmla="*/ 660 w 763"/>
                <a:gd name="T125" fmla="*/ 40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3" h="424">
                  <a:moveTo>
                    <a:pt x="660" y="405"/>
                  </a:moveTo>
                  <a:cubicBezTo>
                    <a:pt x="621" y="412"/>
                    <a:pt x="581" y="416"/>
                    <a:pt x="540" y="416"/>
                  </a:cubicBezTo>
                  <a:cubicBezTo>
                    <a:pt x="524" y="416"/>
                    <a:pt x="507" y="415"/>
                    <a:pt x="491" y="414"/>
                  </a:cubicBezTo>
                  <a:cubicBezTo>
                    <a:pt x="493" y="393"/>
                    <a:pt x="493" y="393"/>
                    <a:pt x="493" y="393"/>
                  </a:cubicBezTo>
                  <a:cubicBezTo>
                    <a:pt x="489" y="393"/>
                    <a:pt x="489" y="393"/>
                    <a:pt x="489" y="393"/>
                  </a:cubicBezTo>
                  <a:cubicBezTo>
                    <a:pt x="487" y="414"/>
                    <a:pt x="487" y="414"/>
                    <a:pt x="487" y="414"/>
                  </a:cubicBezTo>
                  <a:cubicBezTo>
                    <a:pt x="484" y="414"/>
                    <a:pt x="482" y="413"/>
                    <a:pt x="479" y="413"/>
                  </a:cubicBezTo>
                  <a:cubicBezTo>
                    <a:pt x="481" y="392"/>
                    <a:pt x="481" y="392"/>
                    <a:pt x="481" y="392"/>
                  </a:cubicBezTo>
                  <a:cubicBezTo>
                    <a:pt x="477" y="392"/>
                    <a:pt x="477" y="392"/>
                    <a:pt x="477" y="392"/>
                  </a:cubicBezTo>
                  <a:cubicBezTo>
                    <a:pt x="475" y="413"/>
                    <a:pt x="475" y="413"/>
                    <a:pt x="475" y="413"/>
                  </a:cubicBezTo>
                  <a:cubicBezTo>
                    <a:pt x="472" y="412"/>
                    <a:pt x="469" y="412"/>
                    <a:pt x="466" y="412"/>
                  </a:cubicBezTo>
                  <a:cubicBezTo>
                    <a:pt x="469" y="391"/>
                    <a:pt x="469" y="391"/>
                    <a:pt x="469" y="391"/>
                  </a:cubicBezTo>
                  <a:cubicBezTo>
                    <a:pt x="465" y="390"/>
                    <a:pt x="465" y="390"/>
                    <a:pt x="465" y="390"/>
                  </a:cubicBezTo>
                  <a:cubicBezTo>
                    <a:pt x="462" y="411"/>
                    <a:pt x="462" y="411"/>
                    <a:pt x="462" y="411"/>
                  </a:cubicBezTo>
                  <a:cubicBezTo>
                    <a:pt x="459" y="411"/>
                    <a:pt x="456" y="411"/>
                    <a:pt x="454" y="410"/>
                  </a:cubicBezTo>
                  <a:cubicBezTo>
                    <a:pt x="457" y="389"/>
                    <a:pt x="457" y="389"/>
                    <a:pt x="457" y="389"/>
                  </a:cubicBezTo>
                  <a:cubicBezTo>
                    <a:pt x="453" y="389"/>
                    <a:pt x="453" y="389"/>
                    <a:pt x="453" y="389"/>
                  </a:cubicBezTo>
                  <a:cubicBezTo>
                    <a:pt x="450" y="410"/>
                    <a:pt x="450" y="410"/>
                    <a:pt x="450" y="410"/>
                  </a:cubicBezTo>
                  <a:cubicBezTo>
                    <a:pt x="447" y="409"/>
                    <a:pt x="444" y="409"/>
                    <a:pt x="441" y="408"/>
                  </a:cubicBezTo>
                  <a:cubicBezTo>
                    <a:pt x="445" y="387"/>
                    <a:pt x="445" y="387"/>
                    <a:pt x="445" y="387"/>
                  </a:cubicBezTo>
                  <a:cubicBezTo>
                    <a:pt x="441" y="387"/>
                    <a:pt x="441" y="387"/>
                    <a:pt x="441" y="387"/>
                  </a:cubicBezTo>
                  <a:cubicBezTo>
                    <a:pt x="437" y="408"/>
                    <a:pt x="437" y="408"/>
                    <a:pt x="437" y="408"/>
                  </a:cubicBezTo>
                  <a:cubicBezTo>
                    <a:pt x="434" y="407"/>
                    <a:pt x="431" y="407"/>
                    <a:pt x="429" y="406"/>
                  </a:cubicBezTo>
                  <a:cubicBezTo>
                    <a:pt x="433" y="385"/>
                    <a:pt x="433" y="385"/>
                    <a:pt x="433" y="385"/>
                  </a:cubicBezTo>
                  <a:cubicBezTo>
                    <a:pt x="428" y="385"/>
                    <a:pt x="428" y="385"/>
                    <a:pt x="428" y="385"/>
                  </a:cubicBezTo>
                  <a:cubicBezTo>
                    <a:pt x="425" y="405"/>
                    <a:pt x="425" y="405"/>
                    <a:pt x="425" y="405"/>
                  </a:cubicBezTo>
                  <a:cubicBezTo>
                    <a:pt x="422" y="405"/>
                    <a:pt x="419" y="404"/>
                    <a:pt x="416" y="404"/>
                  </a:cubicBezTo>
                  <a:cubicBezTo>
                    <a:pt x="421" y="383"/>
                    <a:pt x="421" y="383"/>
                    <a:pt x="421" y="383"/>
                  </a:cubicBezTo>
                  <a:cubicBezTo>
                    <a:pt x="416" y="382"/>
                    <a:pt x="416" y="382"/>
                    <a:pt x="416" y="382"/>
                  </a:cubicBezTo>
                  <a:cubicBezTo>
                    <a:pt x="412" y="403"/>
                    <a:pt x="412" y="403"/>
                    <a:pt x="412" y="403"/>
                  </a:cubicBezTo>
                  <a:cubicBezTo>
                    <a:pt x="409" y="402"/>
                    <a:pt x="407" y="402"/>
                    <a:pt x="404" y="401"/>
                  </a:cubicBezTo>
                  <a:cubicBezTo>
                    <a:pt x="409" y="380"/>
                    <a:pt x="409" y="380"/>
                    <a:pt x="409" y="380"/>
                  </a:cubicBezTo>
                  <a:cubicBezTo>
                    <a:pt x="405" y="380"/>
                    <a:pt x="405" y="380"/>
                    <a:pt x="405" y="380"/>
                  </a:cubicBezTo>
                  <a:cubicBezTo>
                    <a:pt x="400" y="400"/>
                    <a:pt x="400" y="400"/>
                    <a:pt x="400" y="400"/>
                  </a:cubicBezTo>
                  <a:cubicBezTo>
                    <a:pt x="397" y="400"/>
                    <a:pt x="394" y="399"/>
                    <a:pt x="392" y="398"/>
                  </a:cubicBezTo>
                  <a:cubicBezTo>
                    <a:pt x="397" y="378"/>
                    <a:pt x="397" y="378"/>
                    <a:pt x="397" y="378"/>
                  </a:cubicBezTo>
                  <a:cubicBezTo>
                    <a:pt x="393" y="377"/>
                    <a:pt x="393" y="377"/>
                    <a:pt x="393" y="377"/>
                  </a:cubicBezTo>
                  <a:cubicBezTo>
                    <a:pt x="388" y="397"/>
                    <a:pt x="388" y="397"/>
                    <a:pt x="388" y="397"/>
                  </a:cubicBezTo>
                  <a:cubicBezTo>
                    <a:pt x="385" y="397"/>
                    <a:pt x="382" y="396"/>
                    <a:pt x="379" y="395"/>
                  </a:cubicBezTo>
                  <a:cubicBezTo>
                    <a:pt x="385" y="375"/>
                    <a:pt x="385" y="375"/>
                    <a:pt x="385" y="375"/>
                  </a:cubicBezTo>
                  <a:cubicBezTo>
                    <a:pt x="381" y="374"/>
                    <a:pt x="381" y="374"/>
                    <a:pt x="381" y="374"/>
                  </a:cubicBezTo>
                  <a:cubicBezTo>
                    <a:pt x="375" y="394"/>
                    <a:pt x="375" y="394"/>
                    <a:pt x="375" y="394"/>
                  </a:cubicBezTo>
                  <a:cubicBezTo>
                    <a:pt x="373" y="394"/>
                    <a:pt x="370" y="393"/>
                    <a:pt x="367" y="392"/>
                  </a:cubicBezTo>
                  <a:cubicBezTo>
                    <a:pt x="373" y="371"/>
                    <a:pt x="373" y="371"/>
                    <a:pt x="373" y="371"/>
                  </a:cubicBezTo>
                  <a:cubicBezTo>
                    <a:pt x="369" y="370"/>
                    <a:pt x="369" y="370"/>
                    <a:pt x="369" y="370"/>
                  </a:cubicBezTo>
                  <a:cubicBezTo>
                    <a:pt x="363" y="391"/>
                    <a:pt x="363" y="391"/>
                    <a:pt x="363" y="391"/>
                  </a:cubicBezTo>
                  <a:cubicBezTo>
                    <a:pt x="360" y="390"/>
                    <a:pt x="358" y="389"/>
                    <a:pt x="355" y="388"/>
                  </a:cubicBezTo>
                  <a:cubicBezTo>
                    <a:pt x="361" y="368"/>
                    <a:pt x="361" y="368"/>
                    <a:pt x="361" y="368"/>
                  </a:cubicBezTo>
                  <a:cubicBezTo>
                    <a:pt x="358" y="367"/>
                    <a:pt x="358" y="367"/>
                    <a:pt x="358" y="367"/>
                  </a:cubicBezTo>
                  <a:cubicBezTo>
                    <a:pt x="351" y="387"/>
                    <a:pt x="351" y="387"/>
                    <a:pt x="351" y="387"/>
                  </a:cubicBezTo>
                  <a:cubicBezTo>
                    <a:pt x="348" y="386"/>
                    <a:pt x="346" y="385"/>
                    <a:pt x="343" y="385"/>
                  </a:cubicBezTo>
                  <a:cubicBezTo>
                    <a:pt x="350" y="364"/>
                    <a:pt x="350" y="364"/>
                    <a:pt x="350" y="364"/>
                  </a:cubicBezTo>
                  <a:cubicBezTo>
                    <a:pt x="346" y="363"/>
                    <a:pt x="346" y="363"/>
                    <a:pt x="346" y="363"/>
                  </a:cubicBezTo>
                  <a:cubicBezTo>
                    <a:pt x="339" y="383"/>
                    <a:pt x="339" y="383"/>
                    <a:pt x="339" y="383"/>
                  </a:cubicBezTo>
                  <a:cubicBezTo>
                    <a:pt x="336" y="382"/>
                    <a:pt x="334" y="381"/>
                    <a:pt x="331" y="380"/>
                  </a:cubicBezTo>
                  <a:cubicBezTo>
                    <a:pt x="338" y="360"/>
                    <a:pt x="338" y="360"/>
                    <a:pt x="338" y="360"/>
                  </a:cubicBezTo>
                  <a:cubicBezTo>
                    <a:pt x="334" y="359"/>
                    <a:pt x="334" y="359"/>
                    <a:pt x="334" y="359"/>
                  </a:cubicBezTo>
                  <a:cubicBezTo>
                    <a:pt x="327" y="379"/>
                    <a:pt x="327" y="379"/>
                    <a:pt x="327" y="379"/>
                  </a:cubicBezTo>
                  <a:cubicBezTo>
                    <a:pt x="324" y="378"/>
                    <a:pt x="322" y="377"/>
                    <a:pt x="319" y="376"/>
                  </a:cubicBezTo>
                  <a:cubicBezTo>
                    <a:pt x="327" y="356"/>
                    <a:pt x="327" y="356"/>
                    <a:pt x="327" y="356"/>
                  </a:cubicBezTo>
                  <a:cubicBezTo>
                    <a:pt x="323" y="354"/>
                    <a:pt x="323" y="354"/>
                    <a:pt x="323" y="354"/>
                  </a:cubicBezTo>
                  <a:cubicBezTo>
                    <a:pt x="315" y="375"/>
                    <a:pt x="315" y="375"/>
                    <a:pt x="315" y="375"/>
                  </a:cubicBezTo>
                  <a:cubicBezTo>
                    <a:pt x="313" y="374"/>
                    <a:pt x="310" y="373"/>
                    <a:pt x="307" y="372"/>
                  </a:cubicBezTo>
                  <a:cubicBezTo>
                    <a:pt x="316" y="351"/>
                    <a:pt x="316" y="351"/>
                    <a:pt x="316" y="351"/>
                  </a:cubicBezTo>
                  <a:cubicBezTo>
                    <a:pt x="312" y="350"/>
                    <a:pt x="312" y="350"/>
                    <a:pt x="312" y="350"/>
                  </a:cubicBezTo>
                  <a:cubicBezTo>
                    <a:pt x="304" y="370"/>
                    <a:pt x="304" y="370"/>
                    <a:pt x="304" y="370"/>
                  </a:cubicBezTo>
                  <a:cubicBezTo>
                    <a:pt x="301" y="369"/>
                    <a:pt x="298" y="368"/>
                    <a:pt x="296" y="367"/>
                  </a:cubicBezTo>
                  <a:cubicBezTo>
                    <a:pt x="304" y="347"/>
                    <a:pt x="304" y="347"/>
                    <a:pt x="304" y="347"/>
                  </a:cubicBezTo>
                  <a:cubicBezTo>
                    <a:pt x="301" y="345"/>
                    <a:pt x="301" y="345"/>
                    <a:pt x="301" y="345"/>
                  </a:cubicBezTo>
                  <a:cubicBezTo>
                    <a:pt x="292" y="365"/>
                    <a:pt x="292" y="365"/>
                    <a:pt x="292" y="365"/>
                  </a:cubicBezTo>
                  <a:cubicBezTo>
                    <a:pt x="289" y="364"/>
                    <a:pt x="287" y="363"/>
                    <a:pt x="284" y="362"/>
                  </a:cubicBezTo>
                  <a:cubicBezTo>
                    <a:pt x="293" y="342"/>
                    <a:pt x="293" y="342"/>
                    <a:pt x="293" y="342"/>
                  </a:cubicBezTo>
                  <a:cubicBezTo>
                    <a:pt x="289" y="340"/>
                    <a:pt x="289" y="340"/>
                    <a:pt x="289" y="340"/>
                  </a:cubicBezTo>
                  <a:cubicBezTo>
                    <a:pt x="280" y="360"/>
                    <a:pt x="280" y="360"/>
                    <a:pt x="280" y="360"/>
                  </a:cubicBezTo>
                  <a:cubicBezTo>
                    <a:pt x="278" y="359"/>
                    <a:pt x="275" y="358"/>
                    <a:pt x="273" y="356"/>
                  </a:cubicBezTo>
                  <a:cubicBezTo>
                    <a:pt x="282" y="337"/>
                    <a:pt x="282" y="337"/>
                    <a:pt x="282" y="337"/>
                  </a:cubicBezTo>
                  <a:cubicBezTo>
                    <a:pt x="278" y="335"/>
                    <a:pt x="278" y="335"/>
                    <a:pt x="278" y="335"/>
                  </a:cubicBezTo>
                  <a:cubicBezTo>
                    <a:pt x="269" y="355"/>
                    <a:pt x="269" y="355"/>
                    <a:pt x="269" y="355"/>
                  </a:cubicBezTo>
                  <a:cubicBezTo>
                    <a:pt x="266" y="353"/>
                    <a:pt x="264" y="352"/>
                    <a:pt x="261" y="351"/>
                  </a:cubicBezTo>
                  <a:cubicBezTo>
                    <a:pt x="271" y="331"/>
                    <a:pt x="271" y="331"/>
                    <a:pt x="271" y="331"/>
                  </a:cubicBezTo>
                  <a:cubicBezTo>
                    <a:pt x="267" y="330"/>
                    <a:pt x="267" y="330"/>
                    <a:pt x="267" y="330"/>
                  </a:cubicBezTo>
                  <a:cubicBezTo>
                    <a:pt x="258" y="349"/>
                    <a:pt x="258" y="349"/>
                    <a:pt x="258" y="349"/>
                  </a:cubicBezTo>
                  <a:cubicBezTo>
                    <a:pt x="255" y="348"/>
                    <a:pt x="253" y="346"/>
                    <a:pt x="250" y="345"/>
                  </a:cubicBezTo>
                  <a:cubicBezTo>
                    <a:pt x="260" y="326"/>
                    <a:pt x="260" y="326"/>
                    <a:pt x="260" y="326"/>
                  </a:cubicBezTo>
                  <a:cubicBezTo>
                    <a:pt x="257" y="324"/>
                    <a:pt x="257" y="324"/>
                    <a:pt x="257" y="324"/>
                  </a:cubicBezTo>
                  <a:cubicBezTo>
                    <a:pt x="246" y="343"/>
                    <a:pt x="246" y="343"/>
                    <a:pt x="246" y="343"/>
                  </a:cubicBezTo>
                  <a:cubicBezTo>
                    <a:pt x="244" y="342"/>
                    <a:pt x="241" y="340"/>
                    <a:pt x="239" y="339"/>
                  </a:cubicBezTo>
                  <a:cubicBezTo>
                    <a:pt x="250" y="320"/>
                    <a:pt x="250" y="320"/>
                    <a:pt x="250" y="320"/>
                  </a:cubicBezTo>
                  <a:cubicBezTo>
                    <a:pt x="246" y="318"/>
                    <a:pt x="246" y="318"/>
                    <a:pt x="246" y="318"/>
                  </a:cubicBezTo>
                  <a:cubicBezTo>
                    <a:pt x="235" y="337"/>
                    <a:pt x="235" y="337"/>
                    <a:pt x="235" y="337"/>
                  </a:cubicBezTo>
                  <a:cubicBezTo>
                    <a:pt x="233" y="336"/>
                    <a:pt x="230" y="334"/>
                    <a:pt x="228" y="333"/>
                  </a:cubicBezTo>
                  <a:cubicBezTo>
                    <a:pt x="239" y="314"/>
                    <a:pt x="239" y="314"/>
                    <a:pt x="239" y="314"/>
                  </a:cubicBezTo>
                  <a:cubicBezTo>
                    <a:pt x="235" y="312"/>
                    <a:pt x="235" y="312"/>
                    <a:pt x="235" y="312"/>
                  </a:cubicBezTo>
                  <a:cubicBezTo>
                    <a:pt x="224" y="331"/>
                    <a:pt x="224" y="331"/>
                    <a:pt x="224" y="331"/>
                  </a:cubicBezTo>
                  <a:cubicBezTo>
                    <a:pt x="222" y="329"/>
                    <a:pt x="220" y="328"/>
                    <a:pt x="217" y="326"/>
                  </a:cubicBezTo>
                  <a:cubicBezTo>
                    <a:pt x="228" y="308"/>
                    <a:pt x="228" y="308"/>
                    <a:pt x="228" y="308"/>
                  </a:cubicBezTo>
                  <a:cubicBezTo>
                    <a:pt x="225" y="306"/>
                    <a:pt x="225" y="306"/>
                    <a:pt x="225" y="306"/>
                  </a:cubicBezTo>
                  <a:cubicBezTo>
                    <a:pt x="214" y="324"/>
                    <a:pt x="214" y="324"/>
                    <a:pt x="214" y="324"/>
                  </a:cubicBezTo>
                  <a:cubicBezTo>
                    <a:pt x="211" y="323"/>
                    <a:pt x="209" y="321"/>
                    <a:pt x="206" y="320"/>
                  </a:cubicBezTo>
                  <a:cubicBezTo>
                    <a:pt x="218" y="301"/>
                    <a:pt x="218" y="301"/>
                    <a:pt x="218" y="301"/>
                  </a:cubicBezTo>
                  <a:cubicBezTo>
                    <a:pt x="215" y="299"/>
                    <a:pt x="215" y="299"/>
                    <a:pt x="215" y="299"/>
                  </a:cubicBezTo>
                  <a:cubicBezTo>
                    <a:pt x="203" y="317"/>
                    <a:pt x="203" y="317"/>
                    <a:pt x="203" y="317"/>
                  </a:cubicBezTo>
                  <a:cubicBezTo>
                    <a:pt x="200" y="316"/>
                    <a:pt x="198" y="314"/>
                    <a:pt x="196" y="313"/>
                  </a:cubicBezTo>
                  <a:cubicBezTo>
                    <a:pt x="208" y="295"/>
                    <a:pt x="208" y="295"/>
                    <a:pt x="208" y="295"/>
                  </a:cubicBezTo>
                  <a:cubicBezTo>
                    <a:pt x="205" y="292"/>
                    <a:pt x="205" y="292"/>
                    <a:pt x="205" y="292"/>
                  </a:cubicBezTo>
                  <a:cubicBezTo>
                    <a:pt x="192" y="310"/>
                    <a:pt x="192" y="310"/>
                    <a:pt x="192" y="310"/>
                  </a:cubicBezTo>
                  <a:cubicBezTo>
                    <a:pt x="190" y="309"/>
                    <a:pt x="188" y="307"/>
                    <a:pt x="185" y="306"/>
                  </a:cubicBezTo>
                  <a:cubicBezTo>
                    <a:pt x="198" y="288"/>
                    <a:pt x="198" y="288"/>
                    <a:pt x="198" y="288"/>
                  </a:cubicBezTo>
                  <a:cubicBezTo>
                    <a:pt x="195" y="285"/>
                    <a:pt x="195" y="285"/>
                    <a:pt x="195" y="285"/>
                  </a:cubicBezTo>
                  <a:cubicBezTo>
                    <a:pt x="182" y="303"/>
                    <a:pt x="182" y="303"/>
                    <a:pt x="182" y="303"/>
                  </a:cubicBezTo>
                  <a:cubicBezTo>
                    <a:pt x="180" y="302"/>
                    <a:pt x="177" y="300"/>
                    <a:pt x="175" y="298"/>
                  </a:cubicBezTo>
                  <a:cubicBezTo>
                    <a:pt x="188" y="281"/>
                    <a:pt x="188" y="281"/>
                    <a:pt x="188" y="281"/>
                  </a:cubicBezTo>
                  <a:cubicBezTo>
                    <a:pt x="185" y="278"/>
                    <a:pt x="185" y="278"/>
                    <a:pt x="185" y="278"/>
                  </a:cubicBezTo>
                  <a:cubicBezTo>
                    <a:pt x="172" y="296"/>
                    <a:pt x="172" y="296"/>
                    <a:pt x="172" y="296"/>
                  </a:cubicBezTo>
                  <a:cubicBezTo>
                    <a:pt x="107" y="249"/>
                    <a:pt x="52" y="188"/>
                    <a:pt x="9" y="117"/>
                  </a:cubicBezTo>
                  <a:cubicBezTo>
                    <a:pt x="25" y="1"/>
                    <a:pt x="25" y="1"/>
                    <a:pt x="25" y="1"/>
                  </a:cubicBezTo>
                  <a:cubicBezTo>
                    <a:pt x="17" y="0"/>
                    <a:pt x="17" y="0"/>
                    <a:pt x="17" y="0"/>
                  </a:cubicBezTo>
                  <a:cubicBezTo>
                    <a:pt x="0" y="119"/>
                    <a:pt x="0" y="119"/>
                    <a:pt x="0" y="119"/>
                  </a:cubicBezTo>
                  <a:cubicBezTo>
                    <a:pt x="1" y="120"/>
                    <a:pt x="1" y="120"/>
                    <a:pt x="1" y="120"/>
                  </a:cubicBezTo>
                  <a:cubicBezTo>
                    <a:pt x="56" y="211"/>
                    <a:pt x="134" y="288"/>
                    <a:pt x="226" y="341"/>
                  </a:cubicBezTo>
                  <a:cubicBezTo>
                    <a:pt x="321" y="395"/>
                    <a:pt x="430" y="424"/>
                    <a:pt x="540" y="424"/>
                  </a:cubicBezTo>
                  <a:cubicBezTo>
                    <a:pt x="582" y="424"/>
                    <a:pt x="623" y="420"/>
                    <a:pt x="663" y="412"/>
                  </a:cubicBezTo>
                  <a:cubicBezTo>
                    <a:pt x="664" y="412"/>
                    <a:pt x="664" y="412"/>
                    <a:pt x="664" y="412"/>
                  </a:cubicBezTo>
                  <a:cubicBezTo>
                    <a:pt x="763" y="311"/>
                    <a:pt x="763" y="311"/>
                    <a:pt x="763" y="311"/>
                  </a:cubicBezTo>
                  <a:cubicBezTo>
                    <a:pt x="757" y="305"/>
                    <a:pt x="757" y="305"/>
                    <a:pt x="757" y="305"/>
                  </a:cubicBezTo>
                  <a:lnTo>
                    <a:pt x="660" y="40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2"/>
            <p:cNvSpPr>
              <a:spLocks/>
            </p:cNvSpPr>
            <p:nvPr/>
          </p:nvSpPr>
          <p:spPr bwMode="auto">
            <a:xfrm>
              <a:off x="11439526" y="825500"/>
              <a:ext cx="4062413" cy="2122488"/>
            </a:xfrm>
            <a:custGeom>
              <a:avLst/>
              <a:gdLst>
                <a:gd name="T0" fmla="*/ 0 w 1083"/>
                <a:gd name="T1" fmla="*/ 318 h 566"/>
                <a:gd name="T2" fmla="*/ 141 w 1083"/>
                <a:gd name="T3" fmla="*/ 100 h 566"/>
                <a:gd name="T4" fmla="*/ 170 w 1083"/>
                <a:gd name="T5" fmla="*/ 109 h 566"/>
                <a:gd name="T6" fmla="*/ 174 w 1083"/>
                <a:gd name="T7" fmla="*/ 81 h 566"/>
                <a:gd name="T8" fmla="*/ 203 w 1083"/>
                <a:gd name="T9" fmla="*/ 92 h 566"/>
                <a:gd name="T10" fmla="*/ 208 w 1083"/>
                <a:gd name="T11" fmla="*/ 65 h 566"/>
                <a:gd name="T12" fmla="*/ 236 w 1083"/>
                <a:gd name="T13" fmla="*/ 77 h 566"/>
                <a:gd name="T14" fmla="*/ 243 w 1083"/>
                <a:gd name="T15" fmla="*/ 50 h 566"/>
                <a:gd name="T16" fmla="*/ 270 w 1083"/>
                <a:gd name="T17" fmla="*/ 64 h 566"/>
                <a:gd name="T18" fmla="*/ 279 w 1083"/>
                <a:gd name="T19" fmla="*/ 37 h 566"/>
                <a:gd name="T20" fmla="*/ 305 w 1083"/>
                <a:gd name="T21" fmla="*/ 53 h 566"/>
                <a:gd name="T22" fmla="*/ 315 w 1083"/>
                <a:gd name="T23" fmla="*/ 27 h 566"/>
                <a:gd name="T24" fmla="*/ 341 w 1083"/>
                <a:gd name="T25" fmla="*/ 44 h 566"/>
                <a:gd name="T26" fmla="*/ 353 w 1083"/>
                <a:gd name="T27" fmla="*/ 19 h 566"/>
                <a:gd name="T28" fmla="*/ 377 w 1083"/>
                <a:gd name="T29" fmla="*/ 38 h 566"/>
                <a:gd name="T30" fmla="*/ 390 w 1083"/>
                <a:gd name="T31" fmla="*/ 13 h 566"/>
                <a:gd name="T32" fmla="*/ 413 w 1083"/>
                <a:gd name="T33" fmla="*/ 33 h 566"/>
                <a:gd name="T34" fmla="*/ 428 w 1083"/>
                <a:gd name="T35" fmla="*/ 10 h 566"/>
                <a:gd name="T36" fmla="*/ 449 w 1083"/>
                <a:gd name="T37" fmla="*/ 31 h 566"/>
                <a:gd name="T38" fmla="*/ 466 w 1083"/>
                <a:gd name="T39" fmla="*/ 8 h 566"/>
                <a:gd name="T40" fmla="*/ 487 w 1083"/>
                <a:gd name="T41" fmla="*/ 9 h 566"/>
                <a:gd name="T42" fmla="*/ 502 w 1083"/>
                <a:gd name="T43" fmla="*/ 32 h 566"/>
                <a:gd name="T44" fmla="*/ 525 w 1083"/>
                <a:gd name="T45" fmla="*/ 11 h 566"/>
                <a:gd name="T46" fmla="*/ 539 w 1083"/>
                <a:gd name="T47" fmla="*/ 35 h 566"/>
                <a:gd name="T48" fmla="*/ 562 w 1083"/>
                <a:gd name="T49" fmla="*/ 15 h 566"/>
                <a:gd name="T50" fmla="*/ 575 w 1083"/>
                <a:gd name="T51" fmla="*/ 40 h 566"/>
                <a:gd name="T52" fmla="*/ 600 w 1083"/>
                <a:gd name="T53" fmla="*/ 22 h 566"/>
                <a:gd name="T54" fmla="*/ 611 w 1083"/>
                <a:gd name="T55" fmla="*/ 48 h 566"/>
                <a:gd name="T56" fmla="*/ 637 w 1083"/>
                <a:gd name="T57" fmla="*/ 31 h 566"/>
                <a:gd name="T58" fmla="*/ 646 w 1083"/>
                <a:gd name="T59" fmla="*/ 58 h 566"/>
                <a:gd name="T60" fmla="*/ 673 w 1083"/>
                <a:gd name="T61" fmla="*/ 43 h 566"/>
                <a:gd name="T62" fmla="*/ 681 w 1083"/>
                <a:gd name="T63" fmla="*/ 70 h 566"/>
                <a:gd name="T64" fmla="*/ 709 w 1083"/>
                <a:gd name="T65" fmla="*/ 56 h 566"/>
                <a:gd name="T66" fmla="*/ 715 w 1083"/>
                <a:gd name="T67" fmla="*/ 84 h 566"/>
                <a:gd name="T68" fmla="*/ 744 w 1083"/>
                <a:gd name="T69" fmla="*/ 72 h 566"/>
                <a:gd name="T70" fmla="*/ 748 w 1083"/>
                <a:gd name="T71" fmla="*/ 100 h 566"/>
                <a:gd name="T72" fmla="*/ 777 w 1083"/>
                <a:gd name="T73" fmla="*/ 90 h 566"/>
                <a:gd name="T74" fmla="*/ 780 w 1083"/>
                <a:gd name="T75" fmla="*/ 119 h 566"/>
                <a:gd name="T76" fmla="*/ 810 w 1083"/>
                <a:gd name="T77" fmla="*/ 110 h 566"/>
                <a:gd name="T78" fmla="*/ 810 w 1083"/>
                <a:gd name="T79" fmla="*/ 139 h 566"/>
                <a:gd name="T80" fmla="*/ 841 w 1083"/>
                <a:gd name="T81" fmla="*/ 132 h 566"/>
                <a:gd name="T82" fmla="*/ 840 w 1083"/>
                <a:gd name="T83" fmla="*/ 160 h 566"/>
                <a:gd name="T84" fmla="*/ 871 w 1083"/>
                <a:gd name="T85" fmla="*/ 155 h 566"/>
                <a:gd name="T86" fmla="*/ 868 w 1083"/>
                <a:gd name="T87" fmla="*/ 184 h 566"/>
                <a:gd name="T88" fmla="*/ 899 w 1083"/>
                <a:gd name="T89" fmla="*/ 181 h 566"/>
                <a:gd name="T90" fmla="*/ 894 w 1083"/>
                <a:gd name="T91" fmla="*/ 209 h 566"/>
                <a:gd name="T92" fmla="*/ 926 w 1083"/>
                <a:gd name="T93" fmla="*/ 208 h 566"/>
                <a:gd name="T94" fmla="*/ 919 w 1083"/>
                <a:gd name="T95" fmla="*/ 236 h 566"/>
                <a:gd name="T96" fmla="*/ 951 w 1083"/>
                <a:gd name="T97" fmla="*/ 237 h 566"/>
                <a:gd name="T98" fmla="*/ 943 w 1083"/>
                <a:gd name="T99" fmla="*/ 265 h 566"/>
                <a:gd name="T100" fmla="*/ 974 w 1083"/>
                <a:gd name="T101" fmla="*/ 267 h 566"/>
                <a:gd name="T102" fmla="*/ 964 w 1083"/>
                <a:gd name="T103" fmla="*/ 294 h 566"/>
                <a:gd name="T104" fmla="*/ 995 w 1083"/>
                <a:gd name="T105" fmla="*/ 299 h 566"/>
                <a:gd name="T106" fmla="*/ 984 w 1083"/>
                <a:gd name="T107" fmla="*/ 325 h 566"/>
                <a:gd name="T108" fmla="*/ 1014 w 1083"/>
                <a:gd name="T109" fmla="*/ 332 h 566"/>
                <a:gd name="T110" fmla="*/ 1001 w 1083"/>
                <a:gd name="T111" fmla="*/ 357 h 566"/>
                <a:gd name="T112" fmla="*/ 1031 w 1083"/>
                <a:gd name="T113" fmla="*/ 365 h 566"/>
                <a:gd name="T114" fmla="*/ 1017 w 1083"/>
                <a:gd name="T115" fmla="*/ 390 h 566"/>
                <a:gd name="T116" fmla="*/ 1046 w 1083"/>
                <a:gd name="T117" fmla="*/ 400 h 566"/>
                <a:gd name="T118" fmla="*/ 1031 w 1083"/>
                <a:gd name="T119" fmla="*/ 424 h 566"/>
                <a:gd name="T120" fmla="*/ 1074 w 1083"/>
                <a:gd name="T121" fmla="*/ 491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3" h="566">
                  <a:moveTo>
                    <a:pt x="1083" y="491"/>
                  </a:moveTo>
                  <a:cubicBezTo>
                    <a:pt x="1052" y="354"/>
                    <a:pt x="974" y="229"/>
                    <a:pt x="864" y="140"/>
                  </a:cubicBezTo>
                  <a:cubicBezTo>
                    <a:pt x="752" y="50"/>
                    <a:pt x="611" y="0"/>
                    <a:pt x="467" y="0"/>
                  </a:cubicBezTo>
                  <a:cubicBezTo>
                    <a:pt x="314" y="0"/>
                    <a:pt x="167" y="55"/>
                    <a:pt x="52" y="155"/>
                  </a:cubicBezTo>
                  <a:cubicBezTo>
                    <a:pt x="51" y="156"/>
                    <a:pt x="51" y="156"/>
                    <a:pt x="51" y="156"/>
                  </a:cubicBezTo>
                  <a:cubicBezTo>
                    <a:pt x="0" y="318"/>
                    <a:pt x="0" y="318"/>
                    <a:pt x="0" y="318"/>
                  </a:cubicBezTo>
                  <a:cubicBezTo>
                    <a:pt x="8" y="320"/>
                    <a:pt x="8" y="320"/>
                    <a:pt x="8" y="320"/>
                  </a:cubicBezTo>
                  <a:cubicBezTo>
                    <a:pt x="59" y="161"/>
                    <a:pt x="59" y="161"/>
                    <a:pt x="59" y="161"/>
                  </a:cubicBezTo>
                  <a:cubicBezTo>
                    <a:pt x="83" y="139"/>
                    <a:pt x="110" y="120"/>
                    <a:pt x="138" y="103"/>
                  </a:cubicBezTo>
                  <a:cubicBezTo>
                    <a:pt x="149" y="122"/>
                    <a:pt x="149" y="122"/>
                    <a:pt x="149" y="122"/>
                  </a:cubicBezTo>
                  <a:cubicBezTo>
                    <a:pt x="153" y="119"/>
                    <a:pt x="153" y="119"/>
                    <a:pt x="153" y="119"/>
                  </a:cubicBezTo>
                  <a:cubicBezTo>
                    <a:pt x="141" y="100"/>
                    <a:pt x="141" y="100"/>
                    <a:pt x="141" y="100"/>
                  </a:cubicBezTo>
                  <a:cubicBezTo>
                    <a:pt x="144" y="99"/>
                    <a:pt x="146" y="97"/>
                    <a:pt x="148" y="96"/>
                  </a:cubicBezTo>
                  <a:cubicBezTo>
                    <a:pt x="160" y="115"/>
                    <a:pt x="160" y="115"/>
                    <a:pt x="160" y="115"/>
                  </a:cubicBezTo>
                  <a:cubicBezTo>
                    <a:pt x="163" y="113"/>
                    <a:pt x="163" y="113"/>
                    <a:pt x="163" y="113"/>
                  </a:cubicBezTo>
                  <a:cubicBezTo>
                    <a:pt x="152" y="94"/>
                    <a:pt x="152" y="94"/>
                    <a:pt x="152" y="94"/>
                  </a:cubicBezTo>
                  <a:cubicBezTo>
                    <a:pt x="154" y="92"/>
                    <a:pt x="157" y="91"/>
                    <a:pt x="159" y="90"/>
                  </a:cubicBezTo>
                  <a:cubicBezTo>
                    <a:pt x="170" y="109"/>
                    <a:pt x="170" y="109"/>
                    <a:pt x="170" y="109"/>
                  </a:cubicBezTo>
                  <a:cubicBezTo>
                    <a:pt x="174" y="107"/>
                    <a:pt x="174" y="107"/>
                    <a:pt x="174" y="107"/>
                  </a:cubicBezTo>
                  <a:cubicBezTo>
                    <a:pt x="163" y="87"/>
                    <a:pt x="163" y="87"/>
                    <a:pt x="163" y="87"/>
                  </a:cubicBezTo>
                  <a:cubicBezTo>
                    <a:pt x="165" y="86"/>
                    <a:pt x="168" y="85"/>
                    <a:pt x="170" y="83"/>
                  </a:cubicBezTo>
                  <a:cubicBezTo>
                    <a:pt x="181" y="103"/>
                    <a:pt x="181" y="103"/>
                    <a:pt x="181" y="103"/>
                  </a:cubicBezTo>
                  <a:cubicBezTo>
                    <a:pt x="185" y="101"/>
                    <a:pt x="185" y="101"/>
                    <a:pt x="185" y="101"/>
                  </a:cubicBezTo>
                  <a:cubicBezTo>
                    <a:pt x="174" y="81"/>
                    <a:pt x="174" y="81"/>
                    <a:pt x="174" y="81"/>
                  </a:cubicBezTo>
                  <a:cubicBezTo>
                    <a:pt x="177" y="80"/>
                    <a:pt x="179" y="79"/>
                    <a:pt x="182" y="78"/>
                  </a:cubicBezTo>
                  <a:cubicBezTo>
                    <a:pt x="192" y="97"/>
                    <a:pt x="192" y="97"/>
                    <a:pt x="192" y="97"/>
                  </a:cubicBezTo>
                  <a:cubicBezTo>
                    <a:pt x="195" y="96"/>
                    <a:pt x="195" y="96"/>
                    <a:pt x="195" y="96"/>
                  </a:cubicBezTo>
                  <a:cubicBezTo>
                    <a:pt x="185" y="76"/>
                    <a:pt x="185" y="76"/>
                    <a:pt x="185" y="76"/>
                  </a:cubicBezTo>
                  <a:cubicBezTo>
                    <a:pt x="188" y="74"/>
                    <a:pt x="190" y="73"/>
                    <a:pt x="193" y="72"/>
                  </a:cubicBezTo>
                  <a:cubicBezTo>
                    <a:pt x="203" y="92"/>
                    <a:pt x="203" y="92"/>
                    <a:pt x="203" y="92"/>
                  </a:cubicBezTo>
                  <a:cubicBezTo>
                    <a:pt x="206" y="90"/>
                    <a:pt x="206" y="90"/>
                    <a:pt x="206" y="90"/>
                  </a:cubicBezTo>
                  <a:cubicBezTo>
                    <a:pt x="197" y="70"/>
                    <a:pt x="197" y="70"/>
                    <a:pt x="197" y="70"/>
                  </a:cubicBezTo>
                  <a:cubicBezTo>
                    <a:pt x="199" y="69"/>
                    <a:pt x="202" y="68"/>
                    <a:pt x="204" y="66"/>
                  </a:cubicBezTo>
                  <a:cubicBezTo>
                    <a:pt x="214" y="87"/>
                    <a:pt x="214" y="87"/>
                    <a:pt x="214" y="87"/>
                  </a:cubicBezTo>
                  <a:cubicBezTo>
                    <a:pt x="217" y="85"/>
                    <a:pt x="217" y="85"/>
                    <a:pt x="217" y="85"/>
                  </a:cubicBezTo>
                  <a:cubicBezTo>
                    <a:pt x="208" y="65"/>
                    <a:pt x="208" y="65"/>
                    <a:pt x="208" y="65"/>
                  </a:cubicBezTo>
                  <a:cubicBezTo>
                    <a:pt x="211" y="63"/>
                    <a:pt x="213" y="62"/>
                    <a:pt x="216" y="61"/>
                  </a:cubicBezTo>
                  <a:cubicBezTo>
                    <a:pt x="225" y="82"/>
                    <a:pt x="225" y="82"/>
                    <a:pt x="225" y="82"/>
                  </a:cubicBezTo>
                  <a:cubicBezTo>
                    <a:pt x="229" y="80"/>
                    <a:pt x="229" y="80"/>
                    <a:pt x="229" y="80"/>
                  </a:cubicBezTo>
                  <a:cubicBezTo>
                    <a:pt x="220" y="59"/>
                    <a:pt x="220" y="59"/>
                    <a:pt x="220" y="59"/>
                  </a:cubicBezTo>
                  <a:cubicBezTo>
                    <a:pt x="222" y="58"/>
                    <a:pt x="225" y="57"/>
                    <a:pt x="227" y="56"/>
                  </a:cubicBezTo>
                  <a:cubicBezTo>
                    <a:pt x="236" y="77"/>
                    <a:pt x="236" y="77"/>
                    <a:pt x="236" y="77"/>
                  </a:cubicBezTo>
                  <a:cubicBezTo>
                    <a:pt x="240" y="75"/>
                    <a:pt x="240" y="75"/>
                    <a:pt x="240" y="75"/>
                  </a:cubicBezTo>
                  <a:cubicBezTo>
                    <a:pt x="231" y="55"/>
                    <a:pt x="231" y="55"/>
                    <a:pt x="231" y="55"/>
                  </a:cubicBezTo>
                  <a:cubicBezTo>
                    <a:pt x="234" y="54"/>
                    <a:pt x="237" y="52"/>
                    <a:pt x="239" y="51"/>
                  </a:cubicBezTo>
                  <a:cubicBezTo>
                    <a:pt x="247" y="72"/>
                    <a:pt x="247" y="72"/>
                    <a:pt x="247" y="72"/>
                  </a:cubicBezTo>
                  <a:cubicBezTo>
                    <a:pt x="251" y="71"/>
                    <a:pt x="251" y="71"/>
                    <a:pt x="251" y="71"/>
                  </a:cubicBezTo>
                  <a:cubicBezTo>
                    <a:pt x="243" y="50"/>
                    <a:pt x="243" y="50"/>
                    <a:pt x="243" y="50"/>
                  </a:cubicBezTo>
                  <a:cubicBezTo>
                    <a:pt x="246" y="49"/>
                    <a:pt x="248" y="48"/>
                    <a:pt x="251" y="47"/>
                  </a:cubicBezTo>
                  <a:cubicBezTo>
                    <a:pt x="259" y="68"/>
                    <a:pt x="259" y="68"/>
                    <a:pt x="259" y="68"/>
                  </a:cubicBezTo>
                  <a:cubicBezTo>
                    <a:pt x="263" y="66"/>
                    <a:pt x="263" y="66"/>
                    <a:pt x="263" y="66"/>
                  </a:cubicBezTo>
                  <a:cubicBezTo>
                    <a:pt x="255" y="45"/>
                    <a:pt x="255" y="45"/>
                    <a:pt x="255" y="45"/>
                  </a:cubicBezTo>
                  <a:cubicBezTo>
                    <a:pt x="258" y="45"/>
                    <a:pt x="260" y="44"/>
                    <a:pt x="263" y="43"/>
                  </a:cubicBezTo>
                  <a:cubicBezTo>
                    <a:pt x="270" y="64"/>
                    <a:pt x="270" y="64"/>
                    <a:pt x="270" y="64"/>
                  </a:cubicBezTo>
                  <a:cubicBezTo>
                    <a:pt x="274" y="62"/>
                    <a:pt x="274" y="62"/>
                    <a:pt x="274" y="62"/>
                  </a:cubicBezTo>
                  <a:cubicBezTo>
                    <a:pt x="267" y="41"/>
                    <a:pt x="267" y="41"/>
                    <a:pt x="267" y="41"/>
                  </a:cubicBezTo>
                  <a:cubicBezTo>
                    <a:pt x="270" y="40"/>
                    <a:pt x="272" y="39"/>
                    <a:pt x="275" y="39"/>
                  </a:cubicBezTo>
                  <a:cubicBezTo>
                    <a:pt x="282" y="60"/>
                    <a:pt x="282" y="60"/>
                    <a:pt x="282" y="60"/>
                  </a:cubicBezTo>
                  <a:cubicBezTo>
                    <a:pt x="286" y="59"/>
                    <a:pt x="286" y="59"/>
                    <a:pt x="286" y="59"/>
                  </a:cubicBezTo>
                  <a:cubicBezTo>
                    <a:pt x="279" y="37"/>
                    <a:pt x="279" y="37"/>
                    <a:pt x="279" y="37"/>
                  </a:cubicBezTo>
                  <a:cubicBezTo>
                    <a:pt x="282" y="36"/>
                    <a:pt x="284" y="36"/>
                    <a:pt x="287" y="35"/>
                  </a:cubicBezTo>
                  <a:cubicBezTo>
                    <a:pt x="293" y="56"/>
                    <a:pt x="293" y="56"/>
                    <a:pt x="293" y="56"/>
                  </a:cubicBezTo>
                  <a:cubicBezTo>
                    <a:pt x="297" y="55"/>
                    <a:pt x="297" y="55"/>
                    <a:pt x="297" y="55"/>
                  </a:cubicBezTo>
                  <a:cubicBezTo>
                    <a:pt x="291" y="34"/>
                    <a:pt x="291" y="34"/>
                    <a:pt x="291" y="34"/>
                  </a:cubicBezTo>
                  <a:cubicBezTo>
                    <a:pt x="294" y="33"/>
                    <a:pt x="296" y="32"/>
                    <a:pt x="299" y="31"/>
                  </a:cubicBezTo>
                  <a:cubicBezTo>
                    <a:pt x="305" y="53"/>
                    <a:pt x="305" y="53"/>
                    <a:pt x="305" y="53"/>
                  </a:cubicBezTo>
                  <a:cubicBezTo>
                    <a:pt x="309" y="52"/>
                    <a:pt x="309" y="52"/>
                    <a:pt x="309" y="52"/>
                  </a:cubicBezTo>
                  <a:cubicBezTo>
                    <a:pt x="303" y="30"/>
                    <a:pt x="303" y="30"/>
                    <a:pt x="303" y="30"/>
                  </a:cubicBezTo>
                  <a:cubicBezTo>
                    <a:pt x="306" y="29"/>
                    <a:pt x="309" y="29"/>
                    <a:pt x="311" y="28"/>
                  </a:cubicBezTo>
                  <a:cubicBezTo>
                    <a:pt x="317" y="50"/>
                    <a:pt x="317" y="50"/>
                    <a:pt x="317" y="50"/>
                  </a:cubicBezTo>
                  <a:cubicBezTo>
                    <a:pt x="321" y="49"/>
                    <a:pt x="321" y="49"/>
                    <a:pt x="321" y="49"/>
                  </a:cubicBezTo>
                  <a:cubicBezTo>
                    <a:pt x="315" y="27"/>
                    <a:pt x="315" y="27"/>
                    <a:pt x="315" y="27"/>
                  </a:cubicBezTo>
                  <a:cubicBezTo>
                    <a:pt x="318" y="26"/>
                    <a:pt x="321" y="26"/>
                    <a:pt x="324" y="25"/>
                  </a:cubicBezTo>
                  <a:cubicBezTo>
                    <a:pt x="329" y="47"/>
                    <a:pt x="329" y="47"/>
                    <a:pt x="329" y="47"/>
                  </a:cubicBezTo>
                  <a:cubicBezTo>
                    <a:pt x="333" y="46"/>
                    <a:pt x="333" y="46"/>
                    <a:pt x="333" y="46"/>
                  </a:cubicBezTo>
                  <a:cubicBezTo>
                    <a:pt x="328" y="24"/>
                    <a:pt x="328" y="24"/>
                    <a:pt x="328" y="24"/>
                  </a:cubicBezTo>
                  <a:cubicBezTo>
                    <a:pt x="331" y="23"/>
                    <a:pt x="333" y="23"/>
                    <a:pt x="336" y="22"/>
                  </a:cubicBezTo>
                  <a:cubicBezTo>
                    <a:pt x="341" y="44"/>
                    <a:pt x="341" y="44"/>
                    <a:pt x="341" y="44"/>
                  </a:cubicBezTo>
                  <a:cubicBezTo>
                    <a:pt x="345" y="43"/>
                    <a:pt x="345" y="43"/>
                    <a:pt x="345" y="43"/>
                  </a:cubicBezTo>
                  <a:cubicBezTo>
                    <a:pt x="340" y="21"/>
                    <a:pt x="340" y="21"/>
                    <a:pt x="340" y="21"/>
                  </a:cubicBezTo>
                  <a:cubicBezTo>
                    <a:pt x="343" y="21"/>
                    <a:pt x="346" y="20"/>
                    <a:pt x="348" y="20"/>
                  </a:cubicBezTo>
                  <a:cubicBezTo>
                    <a:pt x="353" y="42"/>
                    <a:pt x="353" y="42"/>
                    <a:pt x="353" y="42"/>
                  </a:cubicBezTo>
                  <a:cubicBezTo>
                    <a:pt x="357" y="41"/>
                    <a:pt x="357" y="41"/>
                    <a:pt x="357" y="41"/>
                  </a:cubicBezTo>
                  <a:cubicBezTo>
                    <a:pt x="353" y="19"/>
                    <a:pt x="353" y="19"/>
                    <a:pt x="353" y="19"/>
                  </a:cubicBezTo>
                  <a:cubicBezTo>
                    <a:pt x="355" y="18"/>
                    <a:pt x="358" y="18"/>
                    <a:pt x="361" y="17"/>
                  </a:cubicBezTo>
                  <a:cubicBezTo>
                    <a:pt x="365" y="39"/>
                    <a:pt x="365" y="39"/>
                    <a:pt x="365" y="39"/>
                  </a:cubicBezTo>
                  <a:cubicBezTo>
                    <a:pt x="369" y="39"/>
                    <a:pt x="369" y="39"/>
                    <a:pt x="369" y="39"/>
                  </a:cubicBezTo>
                  <a:cubicBezTo>
                    <a:pt x="365" y="17"/>
                    <a:pt x="365" y="17"/>
                    <a:pt x="365" y="17"/>
                  </a:cubicBezTo>
                  <a:cubicBezTo>
                    <a:pt x="368" y="16"/>
                    <a:pt x="371" y="16"/>
                    <a:pt x="373" y="15"/>
                  </a:cubicBezTo>
                  <a:cubicBezTo>
                    <a:pt x="377" y="38"/>
                    <a:pt x="377" y="38"/>
                    <a:pt x="377" y="38"/>
                  </a:cubicBezTo>
                  <a:cubicBezTo>
                    <a:pt x="381" y="37"/>
                    <a:pt x="381" y="37"/>
                    <a:pt x="381" y="37"/>
                  </a:cubicBezTo>
                  <a:cubicBezTo>
                    <a:pt x="377" y="15"/>
                    <a:pt x="377" y="15"/>
                    <a:pt x="377" y="15"/>
                  </a:cubicBezTo>
                  <a:cubicBezTo>
                    <a:pt x="380" y="14"/>
                    <a:pt x="383" y="14"/>
                    <a:pt x="386" y="14"/>
                  </a:cubicBezTo>
                  <a:cubicBezTo>
                    <a:pt x="389" y="36"/>
                    <a:pt x="389" y="36"/>
                    <a:pt x="389" y="36"/>
                  </a:cubicBezTo>
                  <a:cubicBezTo>
                    <a:pt x="393" y="35"/>
                    <a:pt x="393" y="35"/>
                    <a:pt x="393" y="35"/>
                  </a:cubicBezTo>
                  <a:cubicBezTo>
                    <a:pt x="390" y="13"/>
                    <a:pt x="390" y="13"/>
                    <a:pt x="390" y="13"/>
                  </a:cubicBezTo>
                  <a:cubicBezTo>
                    <a:pt x="393" y="13"/>
                    <a:pt x="396" y="12"/>
                    <a:pt x="398" y="12"/>
                  </a:cubicBezTo>
                  <a:cubicBezTo>
                    <a:pt x="401" y="34"/>
                    <a:pt x="401" y="34"/>
                    <a:pt x="401" y="34"/>
                  </a:cubicBezTo>
                  <a:cubicBezTo>
                    <a:pt x="405" y="34"/>
                    <a:pt x="405" y="34"/>
                    <a:pt x="405" y="34"/>
                  </a:cubicBezTo>
                  <a:cubicBezTo>
                    <a:pt x="403" y="12"/>
                    <a:pt x="403" y="12"/>
                    <a:pt x="403" y="12"/>
                  </a:cubicBezTo>
                  <a:cubicBezTo>
                    <a:pt x="405" y="11"/>
                    <a:pt x="408" y="11"/>
                    <a:pt x="411" y="11"/>
                  </a:cubicBezTo>
                  <a:cubicBezTo>
                    <a:pt x="413" y="33"/>
                    <a:pt x="413" y="33"/>
                    <a:pt x="413" y="33"/>
                  </a:cubicBezTo>
                  <a:cubicBezTo>
                    <a:pt x="417" y="33"/>
                    <a:pt x="417" y="33"/>
                    <a:pt x="417" y="33"/>
                  </a:cubicBezTo>
                  <a:cubicBezTo>
                    <a:pt x="415" y="10"/>
                    <a:pt x="415" y="10"/>
                    <a:pt x="415" y="10"/>
                  </a:cubicBezTo>
                  <a:cubicBezTo>
                    <a:pt x="418" y="10"/>
                    <a:pt x="421" y="10"/>
                    <a:pt x="424" y="10"/>
                  </a:cubicBezTo>
                  <a:cubicBezTo>
                    <a:pt x="425" y="32"/>
                    <a:pt x="425" y="32"/>
                    <a:pt x="425" y="32"/>
                  </a:cubicBezTo>
                  <a:cubicBezTo>
                    <a:pt x="429" y="32"/>
                    <a:pt x="429" y="32"/>
                    <a:pt x="429" y="32"/>
                  </a:cubicBezTo>
                  <a:cubicBezTo>
                    <a:pt x="428" y="10"/>
                    <a:pt x="428" y="10"/>
                    <a:pt x="428" y="10"/>
                  </a:cubicBezTo>
                  <a:cubicBezTo>
                    <a:pt x="431" y="9"/>
                    <a:pt x="433" y="9"/>
                    <a:pt x="436" y="9"/>
                  </a:cubicBezTo>
                  <a:cubicBezTo>
                    <a:pt x="437" y="32"/>
                    <a:pt x="437" y="32"/>
                    <a:pt x="437" y="32"/>
                  </a:cubicBezTo>
                  <a:cubicBezTo>
                    <a:pt x="441" y="31"/>
                    <a:pt x="441" y="31"/>
                    <a:pt x="441" y="31"/>
                  </a:cubicBezTo>
                  <a:cubicBezTo>
                    <a:pt x="440" y="9"/>
                    <a:pt x="440" y="9"/>
                    <a:pt x="440" y="9"/>
                  </a:cubicBezTo>
                  <a:cubicBezTo>
                    <a:pt x="443" y="9"/>
                    <a:pt x="446" y="9"/>
                    <a:pt x="449" y="9"/>
                  </a:cubicBezTo>
                  <a:cubicBezTo>
                    <a:pt x="449" y="31"/>
                    <a:pt x="449" y="31"/>
                    <a:pt x="449" y="31"/>
                  </a:cubicBezTo>
                  <a:cubicBezTo>
                    <a:pt x="454" y="31"/>
                    <a:pt x="454" y="31"/>
                    <a:pt x="454" y="31"/>
                  </a:cubicBezTo>
                  <a:cubicBezTo>
                    <a:pt x="453" y="8"/>
                    <a:pt x="453" y="8"/>
                    <a:pt x="453" y="8"/>
                  </a:cubicBezTo>
                  <a:cubicBezTo>
                    <a:pt x="456" y="8"/>
                    <a:pt x="459" y="8"/>
                    <a:pt x="461" y="8"/>
                  </a:cubicBezTo>
                  <a:cubicBezTo>
                    <a:pt x="462" y="31"/>
                    <a:pt x="462" y="31"/>
                    <a:pt x="462" y="31"/>
                  </a:cubicBezTo>
                  <a:cubicBezTo>
                    <a:pt x="466" y="31"/>
                    <a:pt x="466" y="31"/>
                    <a:pt x="466" y="31"/>
                  </a:cubicBezTo>
                  <a:cubicBezTo>
                    <a:pt x="466" y="8"/>
                    <a:pt x="466" y="8"/>
                    <a:pt x="466" y="8"/>
                  </a:cubicBezTo>
                  <a:cubicBezTo>
                    <a:pt x="466" y="8"/>
                    <a:pt x="467" y="8"/>
                    <a:pt x="467" y="8"/>
                  </a:cubicBezTo>
                  <a:cubicBezTo>
                    <a:pt x="469" y="8"/>
                    <a:pt x="472" y="8"/>
                    <a:pt x="474" y="8"/>
                  </a:cubicBezTo>
                  <a:cubicBezTo>
                    <a:pt x="474" y="31"/>
                    <a:pt x="474" y="31"/>
                    <a:pt x="474" y="31"/>
                  </a:cubicBezTo>
                  <a:cubicBezTo>
                    <a:pt x="478" y="31"/>
                    <a:pt x="478" y="31"/>
                    <a:pt x="478" y="31"/>
                  </a:cubicBezTo>
                  <a:cubicBezTo>
                    <a:pt x="478" y="8"/>
                    <a:pt x="478" y="8"/>
                    <a:pt x="478" y="8"/>
                  </a:cubicBezTo>
                  <a:cubicBezTo>
                    <a:pt x="481" y="8"/>
                    <a:pt x="484" y="9"/>
                    <a:pt x="487" y="9"/>
                  </a:cubicBezTo>
                  <a:cubicBezTo>
                    <a:pt x="486" y="31"/>
                    <a:pt x="486" y="31"/>
                    <a:pt x="486" y="31"/>
                  </a:cubicBezTo>
                  <a:cubicBezTo>
                    <a:pt x="490" y="31"/>
                    <a:pt x="490" y="31"/>
                    <a:pt x="490" y="31"/>
                  </a:cubicBezTo>
                  <a:cubicBezTo>
                    <a:pt x="491" y="9"/>
                    <a:pt x="491" y="9"/>
                    <a:pt x="491" y="9"/>
                  </a:cubicBezTo>
                  <a:cubicBezTo>
                    <a:pt x="494" y="9"/>
                    <a:pt x="497" y="9"/>
                    <a:pt x="499" y="9"/>
                  </a:cubicBezTo>
                  <a:cubicBezTo>
                    <a:pt x="498" y="32"/>
                    <a:pt x="498" y="32"/>
                    <a:pt x="498" y="32"/>
                  </a:cubicBezTo>
                  <a:cubicBezTo>
                    <a:pt x="502" y="32"/>
                    <a:pt x="502" y="32"/>
                    <a:pt x="502" y="32"/>
                  </a:cubicBezTo>
                  <a:cubicBezTo>
                    <a:pt x="504" y="9"/>
                    <a:pt x="504" y="9"/>
                    <a:pt x="504" y="9"/>
                  </a:cubicBezTo>
                  <a:cubicBezTo>
                    <a:pt x="506" y="9"/>
                    <a:pt x="509" y="10"/>
                    <a:pt x="512" y="10"/>
                  </a:cubicBezTo>
                  <a:cubicBezTo>
                    <a:pt x="510" y="32"/>
                    <a:pt x="510" y="32"/>
                    <a:pt x="510" y="32"/>
                  </a:cubicBezTo>
                  <a:cubicBezTo>
                    <a:pt x="515" y="33"/>
                    <a:pt x="515" y="33"/>
                    <a:pt x="515" y="33"/>
                  </a:cubicBezTo>
                  <a:cubicBezTo>
                    <a:pt x="516" y="10"/>
                    <a:pt x="516" y="10"/>
                    <a:pt x="516" y="10"/>
                  </a:cubicBezTo>
                  <a:cubicBezTo>
                    <a:pt x="519" y="10"/>
                    <a:pt x="522" y="11"/>
                    <a:pt x="525" y="11"/>
                  </a:cubicBezTo>
                  <a:cubicBezTo>
                    <a:pt x="523" y="33"/>
                    <a:pt x="523" y="33"/>
                    <a:pt x="523" y="33"/>
                  </a:cubicBezTo>
                  <a:cubicBezTo>
                    <a:pt x="527" y="34"/>
                    <a:pt x="527" y="34"/>
                    <a:pt x="527" y="34"/>
                  </a:cubicBezTo>
                  <a:cubicBezTo>
                    <a:pt x="529" y="11"/>
                    <a:pt x="529" y="11"/>
                    <a:pt x="529" y="11"/>
                  </a:cubicBezTo>
                  <a:cubicBezTo>
                    <a:pt x="532" y="12"/>
                    <a:pt x="535" y="12"/>
                    <a:pt x="537" y="12"/>
                  </a:cubicBezTo>
                  <a:cubicBezTo>
                    <a:pt x="535" y="35"/>
                    <a:pt x="535" y="35"/>
                    <a:pt x="535" y="35"/>
                  </a:cubicBezTo>
                  <a:cubicBezTo>
                    <a:pt x="539" y="35"/>
                    <a:pt x="539" y="35"/>
                    <a:pt x="539" y="35"/>
                  </a:cubicBezTo>
                  <a:cubicBezTo>
                    <a:pt x="542" y="13"/>
                    <a:pt x="542" y="13"/>
                    <a:pt x="542" y="13"/>
                  </a:cubicBezTo>
                  <a:cubicBezTo>
                    <a:pt x="544" y="13"/>
                    <a:pt x="547" y="13"/>
                    <a:pt x="550" y="14"/>
                  </a:cubicBezTo>
                  <a:cubicBezTo>
                    <a:pt x="547" y="36"/>
                    <a:pt x="547" y="36"/>
                    <a:pt x="547" y="36"/>
                  </a:cubicBezTo>
                  <a:cubicBezTo>
                    <a:pt x="551" y="37"/>
                    <a:pt x="551" y="37"/>
                    <a:pt x="551" y="37"/>
                  </a:cubicBezTo>
                  <a:cubicBezTo>
                    <a:pt x="554" y="14"/>
                    <a:pt x="554" y="14"/>
                    <a:pt x="554" y="14"/>
                  </a:cubicBezTo>
                  <a:cubicBezTo>
                    <a:pt x="557" y="15"/>
                    <a:pt x="560" y="15"/>
                    <a:pt x="562" y="15"/>
                  </a:cubicBezTo>
                  <a:cubicBezTo>
                    <a:pt x="559" y="38"/>
                    <a:pt x="559" y="38"/>
                    <a:pt x="559" y="38"/>
                  </a:cubicBezTo>
                  <a:cubicBezTo>
                    <a:pt x="563" y="38"/>
                    <a:pt x="563" y="38"/>
                    <a:pt x="563" y="38"/>
                  </a:cubicBezTo>
                  <a:cubicBezTo>
                    <a:pt x="567" y="16"/>
                    <a:pt x="567" y="16"/>
                    <a:pt x="567" y="16"/>
                  </a:cubicBezTo>
                  <a:cubicBezTo>
                    <a:pt x="569" y="17"/>
                    <a:pt x="572" y="17"/>
                    <a:pt x="575" y="17"/>
                  </a:cubicBezTo>
                  <a:cubicBezTo>
                    <a:pt x="571" y="40"/>
                    <a:pt x="571" y="40"/>
                    <a:pt x="571" y="40"/>
                  </a:cubicBezTo>
                  <a:cubicBezTo>
                    <a:pt x="575" y="40"/>
                    <a:pt x="575" y="40"/>
                    <a:pt x="575" y="40"/>
                  </a:cubicBezTo>
                  <a:cubicBezTo>
                    <a:pt x="579" y="18"/>
                    <a:pt x="579" y="18"/>
                    <a:pt x="579" y="18"/>
                  </a:cubicBezTo>
                  <a:cubicBezTo>
                    <a:pt x="582" y="19"/>
                    <a:pt x="585" y="19"/>
                    <a:pt x="587" y="20"/>
                  </a:cubicBezTo>
                  <a:cubicBezTo>
                    <a:pt x="583" y="42"/>
                    <a:pt x="583" y="42"/>
                    <a:pt x="583" y="42"/>
                  </a:cubicBezTo>
                  <a:cubicBezTo>
                    <a:pt x="587" y="43"/>
                    <a:pt x="587" y="43"/>
                    <a:pt x="587" y="43"/>
                  </a:cubicBezTo>
                  <a:cubicBezTo>
                    <a:pt x="592" y="21"/>
                    <a:pt x="592" y="21"/>
                    <a:pt x="592" y="21"/>
                  </a:cubicBezTo>
                  <a:cubicBezTo>
                    <a:pt x="594" y="21"/>
                    <a:pt x="597" y="22"/>
                    <a:pt x="600" y="22"/>
                  </a:cubicBezTo>
                  <a:cubicBezTo>
                    <a:pt x="595" y="44"/>
                    <a:pt x="595" y="44"/>
                    <a:pt x="595" y="44"/>
                  </a:cubicBezTo>
                  <a:cubicBezTo>
                    <a:pt x="599" y="45"/>
                    <a:pt x="599" y="45"/>
                    <a:pt x="599" y="45"/>
                  </a:cubicBezTo>
                  <a:cubicBezTo>
                    <a:pt x="604" y="23"/>
                    <a:pt x="604" y="23"/>
                    <a:pt x="604" y="23"/>
                  </a:cubicBezTo>
                  <a:cubicBezTo>
                    <a:pt x="607" y="24"/>
                    <a:pt x="609" y="24"/>
                    <a:pt x="612" y="25"/>
                  </a:cubicBezTo>
                  <a:cubicBezTo>
                    <a:pt x="607" y="47"/>
                    <a:pt x="607" y="47"/>
                    <a:pt x="607" y="47"/>
                  </a:cubicBezTo>
                  <a:cubicBezTo>
                    <a:pt x="611" y="48"/>
                    <a:pt x="611" y="48"/>
                    <a:pt x="611" y="48"/>
                  </a:cubicBezTo>
                  <a:cubicBezTo>
                    <a:pt x="616" y="26"/>
                    <a:pt x="616" y="26"/>
                    <a:pt x="616" y="26"/>
                  </a:cubicBezTo>
                  <a:cubicBezTo>
                    <a:pt x="619" y="27"/>
                    <a:pt x="622" y="27"/>
                    <a:pt x="625" y="28"/>
                  </a:cubicBezTo>
                  <a:cubicBezTo>
                    <a:pt x="619" y="50"/>
                    <a:pt x="619" y="50"/>
                    <a:pt x="619" y="50"/>
                  </a:cubicBezTo>
                  <a:cubicBezTo>
                    <a:pt x="623" y="51"/>
                    <a:pt x="623" y="51"/>
                    <a:pt x="623" y="51"/>
                  </a:cubicBezTo>
                  <a:cubicBezTo>
                    <a:pt x="629" y="29"/>
                    <a:pt x="629" y="29"/>
                    <a:pt x="629" y="29"/>
                  </a:cubicBezTo>
                  <a:cubicBezTo>
                    <a:pt x="631" y="30"/>
                    <a:pt x="634" y="31"/>
                    <a:pt x="637" y="31"/>
                  </a:cubicBezTo>
                  <a:cubicBezTo>
                    <a:pt x="631" y="53"/>
                    <a:pt x="631" y="53"/>
                    <a:pt x="631" y="53"/>
                  </a:cubicBezTo>
                  <a:cubicBezTo>
                    <a:pt x="635" y="54"/>
                    <a:pt x="635" y="54"/>
                    <a:pt x="635" y="54"/>
                  </a:cubicBezTo>
                  <a:cubicBezTo>
                    <a:pt x="641" y="33"/>
                    <a:pt x="641" y="33"/>
                    <a:pt x="641" y="33"/>
                  </a:cubicBezTo>
                  <a:cubicBezTo>
                    <a:pt x="644" y="33"/>
                    <a:pt x="646" y="34"/>
                    <a:pt x="649" y="35"/>
                  </a:cubicBezTo>
                  <a:cubicBezTo>
                    <a:pt x="642" y="57"/>
                    <a:pt x="642" y="57"/>
                    <a:pt x="642" y="57"/>
                  </a:cubicBezTo>
                  <a:cubicBezTo>
                    <a:pt x="646" y="58"/>
                    <a:pt x="646" y="58"/>
                    <a:pt x="646" y="58"/>
                  </a:cubicBezTo>
                  <a:cubicBezTo>
                    <a:pt x="653" y="36"/>
                    <a:pt x="653" y="36"/>
                    <a:pt x="653" y="36"/>
                  </a:cubicBezTo>
                  <a:cubicBezTo>
                    <a:pt x="656" y="37"/>
                    <a:pt x="659" y="38"/>
                    <a:pt x="661" y="39"/>
                  </a:cubicBezTo>
                  <a:cubicBezTo>
                    <a:pt x="654" y="60"/>
                    <a:pt x="654" y="60"/>
                    <a:pt x="654" y="60"/>
                  </a:cubicBezTo>
                  <a:cubicBezTo>
                    <a:pt x="658" y="62"/>
                    <a:pt x="658" y="62"/>
                    <a:pt x="658" y="62"/>
                  </a:cubicBezTo>
                  <a:cubicBezTo>
                    <a:pt x="665" y="40"/>
                    <a:pt x="665" y="40"/>
                    <a:pt x="665" y="40"/>
                  </a:cubicBezTo>
                  <a:cubicBezTo>
                    <a:pt x="668" y="41"/>
                    <a:pt x="671" y="42"/>
                    <a:pt x="673" y="43"/>
                  </a:cubicBezTo>
                  <a:cubicBezTo>
                    <a:pt x="666" y="64"/>
                    <a:pt x="666" y="64"/>
                    <a:pt x="666" y="64"/>
                  </a:cubicBezTo>
                  <a:cubicBezTo>
                    <a:pt x="670" y="66"/>
                    <a:pt x="670" y="66"/>
                    <a:pt x="670" y="66"/>
                  </a:cubicBezTo>
                  <a:cubicBezTo>
                    <a:pt x="677" y="44"/>
                    <a:pt x="677" y="44"/>
                    <a:pt x="677" y="44"/>
                  </a:cubicBezTo>
                  <a:cubicBezTo>
                    <a:pt x="680" y="45"/>
                    <a:pt x="683" y="46"/>
                    <a:pt x="685" y="47"/>
                  </a:cubicBezTo>
                  <a:cubicBezTo>
                    <a:pt x="677" y="69"/>
                    <a:pt x="677" y="69"/>
                    <a:pt x="677" y="69"/>
                  </a:cubicBezTo>
                  <a:cubicBezTo>
                    <a:pt x="681" y="70"/>
                    <a:pt x="681" y="70"/>
                    <a:pt x="681" y="70"/>
                  </a:cubicBezTo>
                  <a:cubicBezTo>
                    <a:pt x="689" y="49"/>
                    <a:pt x="689" y="49"/>
                    <a:pt x="689" y="49"/>
                  </a:cubicBezTo>
                  <a:cubicBezTo>
                    <a:pt x="692" y="50"/>
                    <a:pt x="695" y="51"/>
                    <a:pt x="697" y="52"/>
                  </a:cubicBezTo>
                  <a:cubicBezTo>
                    <a:pt x="689" y="73"/>
                    <a:pt x="689" y="73"/>
                    <a:pt x="689" y="73"/>
                  </a:cubicBezTo>
                  <a:cubicBezTo>
                    <a:pt x="692" y="74"/>
                    <a:pt x="692" y="74"/>
                    <a:pt x="692" y="74"/>
                  </a:cubicBezTo>
                  <a:cubicBezTo>
                    <a:pt x="701" y="53"/>
                    <a:pt x="701" y="53"/>
                    <a:pt x="701" y="53"/>
                  </a:cubicBezTo>
                  <a:cubicBezTo>
                    <a:pt x="704" y="54"/>
                    <a:pt x="706" y="55"/>
                    <a:pt x="709" y="56"/>
                  </a:cubicBezTo>
                  <a:cubicBezTo>
                    <a:pt x="700" y="78"/>
                    <a:pt x="700" y="78"/>
                    <a:pt x="700" y="78"/>
                  </a:cubicBezTo>
                  <a:cubicBezTo>
                    <a:pt x="704" y="79"/>
                    <a:pt x="704" y="79"/>
                    <a:pt x="704" y="79"/>
                  </a:cubicBezTo>
                  <a:cubicBezTo>
                    <a:pt x="713" y="58"/>
                    <a:pt x="713" y="58"/>
                    <a:pt x="713" y="58"/>
                  </a:cubicBezTo>
                  <a:cubicBezTo>
                    <a:pt x="715" y="59"/>
                    <a:pt x="718" y="60"/>
                    <a:pt x="721" y="61"/>
                  </a:cubicBezTo>
                  <a:cubicBezTo>
                    <a:pt x="711" y="82"/>
                    <a:pt x="711" y="82"/>
                    <a:pt x="711" y="82"/>
                  </a:cubicBezTo>
                  <a:cubicBezTo>
                    <a:pt x="715" y="84"/>
                    <a:pt x="715" y="84"/>
                    <a:pt x="715" y="84"/>
                  </a:cubicBezTo>
                  <a:cubicBezTo>
                    <a:pt x="725" y="63"/>
                    <a:pt x="725" y="63"/>
                    <a:pt x="725" y="63"/>
                  </a:cubicBezTo>
                  <a:cubicBezTo>
                    <a:pt x="727" y="64"/>
                    <a:pt x="730" y="65"/>
                    <a:pt x="732" y="67"/>
                  </a:cubicBezTo>
                  <a:cubicBezTo>
                    <a:pt x="722" y="88"/>
                    <a:pt x="722" y="88"/>
                    <a:pt x="722" y="88"/>
                  </a:cubicBezTo>
                  <a:cubicBezTo>
                    <a:pt x="726" y="89"/>
                    <a:pt x="726" y="89"/>
                    <a:pt x="726" y="89"/>
                  </a:cubicBezTo>
                  <a:cubicBezTo>
                    <a:pt x="736" y="68"/>
                    <a:pt x="736" y="68"/>
                    <a:pt x="736" y="68"/>
                  </a:cubicBezTo>
                  <a:cubicBezTo>
                    <a:pt x="739" y="70"/>
                    <a:pt x="741" y="71"/>
                    <a:pt x="744" y="72"/>
                  </a:cubicBezTo>
                  <a:cubicBezTo>
                    <a:pt x="733" y="93"/>
                    <a:pt x="733" y="93"/>
                    <a:pt x="733" y="93"/>
                  </a:cubicBezTo>
                  <a:cubicBezTo>
                    <a:pt x="737" y="95"/>
                    <a:pt x="737" y="95"/>
                    <a:pt x="737" y="95"/>
                  </a:cubicBezTo>
                  <a:cubicBezTo>
                    <a:pt x="748" y="74"/>
                    <a:pt x="748" y="74"/>
                    <a:pt x="748" y="74"/>
                  </a:cubicBezTo>
                  <a:cubicBezTo>
                    <a:pt x="750" y="75"/>
                    <a:pt x="753" y="77"/>
                    <a:pt x="755" y="78"/>
                  </a:cubicBezTo>
                  <a:cubicBezTo>
                    <a:pt x="744" y="98"/>
                    <a:pt x="744" y="98"/>
                    <a:pt x="744" y="98"/>
                  </a:cubicBezTo>
                  <a:cubicBezTo>
                    <a:pt x="748" y="100"/>
                    <a:pt x="748" y="100"/>
                    <a:pt x="748" y="100"/>
                  </a:cubicBezTo>
                  <a:cubicBezTo>
                    <a:pt x="759" y="80"/>
                    <a:pt x="759" y="80"/>
                    <a:pt x="759" y="80"/>
                  </a:cubicBezTo>
                  <a:cubicBezTo>
                    <a:pt x="761" y="81"/>
                    <a:pt x="764" y="82"/>
                    <a:pt x="766" y="84"/>
                  </a:cubicBezTo>
                  <a:cubicBezTo>
                    <a:pt x="755" y="104"/>
                    <a:pt x="755" y="104"/>
                    <a:pt x="755" y="104"/>
                  </a:cubicBezTo>
                  <a:cubicBezTo>
                    <a:pt x="759" y="106"/>
                    <a:pt x="759" y="106"/>
                    <a:pt x="759" y="106"/>
                  </a:cubicBezTo>
                  <a:cubicBezTo>
                    <a:pt x="770" y="86"/>
                    <a:pt x="770" y="86"/>
                    <a:pt x="770" y="86"/>
                  </a:cubicBezTo>
                  <a:cubicBezTo>
                    <a:pt x="772" y="87"/>
                    <a:pt x="775" y="89"/>
                    <a:pt x="777" y="90"/>
                  </a:cubicBezTo>
                  <a:cubicBezTo>
                    <a:pt x="766" y="110"/>
                    <a:pt x="766" y="110"/>
                    <a:pt x="766" y="110"/>
                  </a:cubicBezTo>
                  <a:cubicBezTo>
                    <a:pt x="769" y="112"/>
                    <a:pt x="769" y="112"/>
                    <a:pt x="769" y="112"/>
                  </a:cubicBezTo>
                  <a:cubicBezTo>
                    <a:pt x="781" y="92"/>
                    <a:pt x="781" y="92"/>
                    <a:pt x="781" y="92"/>
                  </a:cubicBezTo>
                  <a:cubicBezTo>
                    <a:pt x="784" y="93"/>
                    <a:pt x="786" y="95"/>
                    <a:pt x="788" y="96"/>
                  </a:cubicBezTo>
                  <a:cubicBezTo>
                    <a:pt x="776" y="116"/>
                    <a:pt x="776" y="116"/>
                    <a:pt x="776" y="116"/>
                  </a:cubicBezTo>
                  <a:cubicBezTo>
                    <a:pt x="780" y="119"/>
                    <a:pt x="780" y="119"/>
                    <a:pt x="780" y="119"/>
                  </a:cubicBezTo>
                  <a:cubicBezTo>
                    <a:pt x="792" y="99"/>
                    <a:pt x="792" y="99"/>
                    <a:pt x="792" y="99"/>
                  </a:cubicBezTo>
                  <a:cubicBezTo>
                    <a:pt x="794" y="100"/>
                    <a:pt x="797" y="102"/>
                    <a:pt x="799" y="103"/>
                  </a:cubicBezTo>
                  <a:cubicBezTo>
                    <a:pt x="787" y="123"/>
                    <a:pt x="787" y="123"/>
                    <a:pt x="787" y="123"/>
                  </a:cubicBezTo>
                  <a:cubicBezTo>
                    <a:pt x="790" y="125"/>
                    <a:pt x="790" y="125"/>
                    <a:pt x="790" y="125"/>
                  </a:cubicBezTo>
                  <a:cubicBezTo>
                    <a:pt x="803" y="105"/>
                    <a:pt x="803" y="105"/>
                    <a:pt x="803" y="105"/>
                  </a:cubicBezTo>
                  <a:cubicBezTo>
                    <a:pt x="805" y="107"/>
                    <a:pt x="808" y="108"/>
                    <a:pt x="810" y="110"/>
                  </a:cubicBezTo>
                  <a:cubicBezTo>
                    <a:pt x="797" y="129"/>
                    <a:pt x="797" y="129"/>
                    <a:pt x="797" y="129"/>
                  </a:cubicBezTo>
                  <a:cubicBezTo>
                    <a:pt x="800" y="132"/>
                    <a:pt x="800" y="132"/>
                    <a:pt x="800" y="132"/>
                  </a:cubicBezTo>
                  <a:cubicBezTo>
                    <a:pt x="813" y="112"/>
                    <a:pt x="813" y="112"/>
                    <a:pt x="813" y="112"/>
                  </a:cubicBezTo>
                  <a:cubicBezTo>
                    <a:pt x="816" y="114"/>
                    <a:pt x="818" y="115"/>
                    <a:pt x="820" y="117"/>
                  </a:cubicBezTo>
                  <a:cubicBezTo>
                    <a:pt x="807" y="136"/>
                    <a:pt x="807" y="136"/>
                    <a:pt x="807" y="136"/>
                  </a:cubicBezTo>
                  <a:cubicBezTo>
                    <a:pt x="810" y="139"/>
                    <a:pt x="810" y="139"/>
                    <a:pt x="810" y="139"/>
                  </a:cubicBezTo>
                  <a:cubicBezTo>
                    <a:pt x="824" y="119"/>
                    <a:pt x="824" y="119"/>
                    <a:pt x="824" y="119"/>
                  </a:cubicBezTo>
                  <a:cubicBezTo>
                    <a:pt x="826" y="121"/>
                    <a:pt x="829" y="123"/>
                    <a:pt x="831" y="124"/>
                  </a:cubicBezTo>
                  <a:cubicBezTo>
                    <a:pt x="817" y="143"/>
                    <a:pt x="817" y="143"/>
                    <a:pt x="817" y="143"/>
                  </a:cubicBezTo>
                  <a:cubicBezTo>
                    <a:pt x="820" y="146"/>
                    <a:pt x="820" y="146"/>
                    <a:pt x="820" y="146"/>
                  </a:cubicBezTo>
                  <a:cubicBezTo>
                    <a:pt x="834" y="127"/>
                    <a:pt x="834" y="127"/>
                    <a:pt x="834" y="127"/>
                  </a:cubicBezTo>
                  <a:cubicBezTo>
                    <a:pt x="837" y="128"/>
                    <a:pt x="839" y="130"/>
                    <a:pt x="841" y="132"/>
                  </a:cubicBezTo>
                  <a:cubicBezTo>
                    <a:pt x="827" y="151"/>
                    <a:pt x="827" y="151"/>
                    <a:pt x="827" y="151"/>
                  </a:cubicBezTo>
                  <a:cubicBezTo>
                    <a:pt x="830" y="153"/>
                    <a:pt x="830" y="153"/>
                    <a:pt x="830" y="153"/>
                  </a:cubicBezTo>
                  <a:cubicBezTo>
                    <a:pt x="844" y="134"/>
                    <a:pt x="844" y="134"/>
                    <a:pt x="844" y="134"/>
                  </a:cubicBezTo>
                  <a:cubicBezTo>
                    <a:pt x="847" y="136"/>
                    <a:pt x="849" y="138"/>
                    <a:pt x="851" y="139"/>
                  </a:cubicBezTo>
                  <a:cubicBezTo>
                    <a:pt x="837" y="158"/>
                    <a:pt x="837" y="158"/>
                    <a:pt x="837" y="158"/>
                  </a:cubicBezTo>
                  <a:cubicBezTo>
                    <a:pt x="840" y="160"/>
                    <a:pt x="840" y="160"/>
                    <a:pt x="840" y="160"/>
                  </a:cubicBezTo>
                  <a:cubicBezTo>
                    <a:pt x="855" y="142"/>
                    <a:pt x="855" y="142"/>
                    <a:pt x="855" y="142"/>
                  </a:cubicBezTo>
                  <a:cubicBezTo>
                    <a:pt x="857" y="144"/>
                    <a:pt x="859" y="146"/>
                    <a:pt x="861" y="147"/>
                  </a:cubicBezTo>
                  <a:cubicBezTo>
                    <a:pt x="846" y="166"/>
                    <a:pt x="846" y="166"/>
                    <a:pt x="846" y="166"/>
                  </a:cubicBezTo>
                  <a:cubicBezTo>
                    <a:pt x="849" y="168"/>
                    <a:pt x="849" y="168"/>
                    <a:pt x="849" y="168"/>
                  </a:cubicBezTo>
                  <a:cubicBezTo>
                    <a:pt x="864" y="150"/>
                    <a:pt x="864" y="150"/>
                    <a:pt x="864" y="150"/>
                  </a:cubicBezTo>
                  <a:cubicBezTo>
                    <a:pt x="867" y="152"/>
                    <a:pt x="869" y="154"/>
                    <a:pt x="871" y="155"/>
                  </a:cubicBezTo>
                  <a:cubicBezTo>
                    <a:pt x="856" y="173"/>
                    <a:pt x="856" y="173"/>
                    <a:pt x="856" y="173"/>
                  </a:cubicBezTo>
                  <a:cubicBezTo>
                    <a:pt x="859" y="176"/>
                    <a:pt x="859" y="176"/>
                    <a:pt x="859" y="176"/>
                  </a:cubicBezTo>
                  <a:cubicBezTo>
                    <a:pt x="874" y="158"/>
                    <a:pt x="874" y="158"/>
                    <a:pt x="874" y="158"/>
                  </a:cubicBezTo>
                  <a:cubicBezTo>
                    <a:pt x="876" y="160"/>
                    <a:pt x="878" y="162"/>
                    <a:pt x="880" y="164"/>
                  </a:cubicBezTo>
                  <a:cubicBezTo>
                    <a:pt x="865" y="181"/>
                    <a:pt x="865" y="181"/>
                    <a:pt x="865" y="181"/>
                  </a:cubicBezTo>
                  <a:cubicBezTo>
                    <a:pt x="868" y="184"/>
                    <a:pt x="868" y="184"/>
                    <a:pt x="868" y="184"/>
                  </a:cubicBezTo>
                  <a:cubicBezTo>
                    <a:pt x="884" y="167"/>
                    <a:pt x="884" y="167"/>
                    <a:pt x="884" y="167"/>
                  </a:cubicBezTo>
                  <a:cubicBezTo>
                    <a:pt x="886" y="168"/>
                    <a:pt x="888" y="170"/>
                    <a:pt x="890" y="172"/>
                  </a:cubicBezTo>
                  <a:cubicBezTo>
                    <a:pt x="874" y="190"/>
                    <a:pt x="874" y="190"/>
                    <a:pt x="874" y="190"/>
                  </a:cubicBezTo>
                  <a:cubicBezTo>
                    <a:pt x="877" y="192"/>
                    <a:pt x="877" y="192"/>
                    <a:pt x="877" y="192"/>
                  </a:cubicBezTo>
                  <a:cubicBezTo>
                    <a:pt x="893" y="175"/>
                    <a:pt x="893" y="175"/>
                    <a:pt x="893" y="175"/>
                  </a:cubicBezTo>
                  <a:cubicBezTo>
                    <a:pt x="895" y="177"/>
                    <a:pt x="897" y="179"/>
                    <a:pt x="899" y="181"/>
                  </a:cubicBezTo>
                  <a:cubicBezTo>
                    <a:pt x="883" y="198"/>
                    <a:pt x="883" y="198"/>
                    <a:pt x="883" y="198"/>
                  </a:cubicBezTo>
                  <a:cubicBezTo>
                    <a:pt x="886" y="201"/>
                    <a:pt x="886" y="201"/>
                    <a:pt x="886" y="201"/>
                  </a:cubicBezTo>
                  <a:cubicBezTo>
                    <a:pt x="902" y="184"/>
                    <a:pt x="902" y="184"/>
                    <a:pt x="902" y="184"/>
                  </a:cubicBezTo>
                  <a:cubicBezTo>
                    <a:pt x="904" y="186"/>
                    <a:pt x="906" y="188"/>
                    <a:pt x="908" y="190"/>
                  </a:cubicBezTo>
                  <a:cubicBezTo>
                    <a:pt x="892" y="206"/>
                    <a:pt x="892" y="206"/>
                    <a:pt x="892" y="206"/>
                  </a:cubicBezTo>
                  <a:cubicBezTo>
                    <a:pt x="894" y="209"/>
                    <a:pt x="894" y="209"/>
                    <a:pt x="894" y="209"/>
                  </a:cubicBezTo>
                  <a:cubicBezTo>
                    <a:pt x="911" y="193"/>
                    <a:pt x="911" y="193"/>
                    <a:pt x="911" y="193"/>
                  </a:cubicBezTo>
                  <a:cubicBezTo>
                    <a:pt x="913" y="195"/>
                    <a:pt x="915" y="197"/>
                    <a:pt x="917" y="199"/>
                  </a:cubicBezTo>
                  <a:cubicBezTo>
                    <a:pt x="900" y="215"/>
                    <a:pt x="900" y="215"/>
                    <a:pt x="900" y="215"/>
                  </a:cubicBezTo>
                  <a:cubicBezTo>
                    <a:pt x="903" y="218"/>
                    <a:pt x="903" y="218"/>
                    <a:pt x="903" y="218"/>
                  </a:cubicBezTo>
                  <a:cubicBezTo>
                    <a:pt x="920" y="202"/>
                    <a:pt x="920" y="202"/>
                    <a:pt x="920" y="202"/>
                  </a:cubicBezTo>
                  <a:cubicBezTo>
                    <a:pt x="922" y="204"/>
                    <a:pt x="924" y="206"/>
                    <a:pt x="926" y="208"/>
                  </a:cubicBezTo>
                  <a:cubicBezTo>
                    <a:pt x="908" y="224"/>
                    <a:pt x="908" y="224"/>
                    <a:pt x="908" y="224"/>
                  </a:cubicBezTo>
                  <a:cubicBezTo>
                    <a:pt x="911" y="227"/>
                    <a:pt x="911" y="227"/>
                    <a:pt x="911" y="227"/>
                  </a:cubicBezTo>
                  <a:cubicBezTo>
                    <a:pt x="929" y="211"/>
                    <a:pt x="929" y="211"/>
                    <a:pt x="929" y="211"/>
                  </a:cubicBezTo>
                  <a:cubicBezTo>
                    <a:pt x="931" y="213"/>
                    <a:pt x="932" y="215"/>
                    <a:pt x="934" y="218"/>
                  </a:cubicBezTo>
                  <a:cubicBezTo>
                    <a:pt x="917" y="233"/>
                    <a:pt x="917" y="233"/>
                    <a:pt x="917" y="233"/>
                  </a:cubicBezTo>
                  <a:cubicBezTo>
                    <a:pt x="919" y="236"/>
                    <a:pt x="919" y="236"/>
                    <a:pt x="919" y="236"/>
                  </a:cubicBezTo>
                  <a:cubicBezTo>
                    <a:pt x="937" y="221"/>
                    <a:pt x="937" y="221"/>
                    <a:pt x="937" y="221"/>
                  </a:cubicBezTo>
                  <a:cubicBezTo>
                    <a:pt x="939" y="223"/>
                    <a:pt x="941" y="225"/>
                    <a:pt x="943" y="227"/>
                  </a:cubicBezTo>
                  <a:cubicBezTo>
                    <a:pt x="925" y="242"/>
                    <a:pt x="925" y="242"/>
                    <a:pt x="925" y="242"/>
                  </a:cubicBezTo>
                  <a:cubicBezTo>
                    <a:pt x="927" y="245"/>
                    <a:pt x="927" y="245"/>
                    <a:pt x="927" y="245"/>
                  </a:cubicBezTo>
                  <a:cubicBezTo>
                    <a:pt x="945" y="230"/>
                    <a:pt x="945" y="230"/>
                    <a:pt x="945" y="230"/>
                  </a:cubicBezTo>
                  <a:cubicBezTo>
                    <a:pt x="947" y="233"/>
                    <a:pt x="949" y="235"/>
                    <a:pt x="951" y="237"/>
                  </a:cubicBezTo>
                  <a:cubicBezTo>
                    <a:pt x="933" y="252"/>
                    <a:pt x="933" y="252"/>
                    <a:pt x="933" y="252"/>
                  </a:cubicBezTo>
                  <a:cubicBezTo>
                    <a:pt x="935" y="255"/>
                    <a:pt x="935" y="255"/>
                    <a:pt x="935" y="255"/>
                  </a:cubicBezTo>
                  <a:cubicBezTo>
                    <a:pt x="953" y="240"/>
                    <a:pt x="953" y="240"/>
                    <a:pt x="953" y="240"/>
                  </a:cubicBezTo>
                  <a:cubicBezTo>
                    <a:pt x="955" y="242"/>
                    <a:pt x="957" y="245"/>
                    <a:pt x="959" y="247"/>
                  </a:cubicBezTo>
                  <a:cubicBezTo>
                    <a:pt x="940" y="261"/>
                    <a:pt x="940" y="261"/>
                    <a:pt x="940" y="261"/>
                  </a:cubicBezTo>
                  <a:cubicBezTo>
                    <a:pt x="943" y="265"/>
                    <a:pt x="943" y="265"/>
                    <a:pt x="943" y="265"/>
                  </a:cubicBezTo>
                  <a:cubicBezTo>
                    <a:pt x="961" y="250"/>
                    <a:pt x="961" y="250"/>
                    <a:pt x="961" y="250"/>
                  </a:cubicBezTo>
                  <a:cubicBezTo>
                    <a:pt x="963" y="252"/>
                    <a:pt x="965" y="255"/>
                    <a:pt x="966" y="257"/>
                  </a:cubicBezTo>
                  <a:cubicBezTo>
                    <a:pt x="948" y="271"/>
                    <a:pt x="948" y="271"/>
                    <a:pt x="948" y="271"/>
                  </a:cubicBezTo>
                  <a:cubicBezTo>
                    <a:pt x="950" y="274"/>
                    <a:pt x="950" y="274"/>
                    <a:pt x="950" y="274"/>
                  </a:cubicBezTo>
                  <a:cubicBezTo>
                    <a:pt x="969" y="260"/>
                    <a:pt x="969" y="260"/>
                    <a:pt x="969" y="260"/>
                  </a:cubicBezTo>
                  <a:cubicBezTo>
                    <a:pt x="970" y="263"/>
                    <a:pt x="972" y="265"/>
                    <a:pt x="974" y="267"/>
                  </a:cubicBezTo>
                  <a:cubicBezTo>
                    <a:pt x="955" y="281"/>
                    <a:pt x="955" y="281"/>
                    <a:pt x="955" y="281"/>
                  </a:cubicBezTo>
                  <a:cubicBezTo>
                    <a:pt x="957" y="284"/>
                    <a:pt x="957" y="284"/>
                    <a:pt x="957" y="284"/>
                  </a:cubicBezTo>
                  <a:cubicBezTo>
                    <a:pt x="976" y="271"/>
                    <a:pt x="976" y="271"/>
                    <a:pt x="976" y="271"/>
                  </a:cubicBezTo>
                  <a:cubicBezTo>
                    <a:pt x="978" y="273"/>
                    <a:pt x="979" y="275"/>
                    <a:pt x="981" y="278"/>
                  </a:cubicBezTo>
                  <a:cubicBezTo>
                    <a:pt x="962" y="291"/>
                    <a:pt x="962" y="291"/>
                    <a:pt x="962" y="291"/>
                  </a:cubicBezTo>
                  <a:cubicBezTo>
                    <a:pt x="964" y="294"/>
                    <a:pt x="964" y="294"/>
                    <a:pt x="964" y="294"/>
                  </a:cubicBezTo>
                  <a:cubicBezTo>
                    <a:pt x="983" y="281"/>
                    <a:pt x="983" y="281"/>
                    <a:pt x="983" y="281"/>
                  </a:cubicBezTo>
                  <a:cubicBezTo>
                    <a:pt x="985" y="283"/>
                    <a:pt x="987" y="286"/>
                    <a:pt x="988" y="288"/>
                  </a:cubicBezTo>
                  <a:cubicBezTo>
                    <a:pt x="969" y="301"/>
                    <a:pt x="969" y="301"/>
                    <a:pt x="969" y="301"/>
                  </a:cubicBezTo>
                  <a:cubicBezTo>
                    <a:pt x="971" y="304"/>
                    <a:pt x="971" y="304"/>
                    <a:pt x="971" y="304"/>
                  </a:cubicBezTo>
                  <a:cubicBezTo>
                    <a:pt x="990" y="292"/>
                    <a:pt x="990" y="292"/>
                    <a:pt x="990" y="292"/>
                  </a:cubicBezTo>
                  <a:cubicBezTo>
                    <a:pt x="992" y="294"/>
                    <a:pt x="993" y="296"/>
                    <a:pt x="995" y="299"/>
                  </a:cubicBezTo>
                  <a:cubicBezTo>
                    <a:pt x="975" y="311"/>
                    <a:pt x="975" y="311"/>
                    <a:pt x="975" y="311"/>
                  </a:cubicBezTo>
                  <a:cubicBezTo>
                    <a:pt x="977" y="315"/>
                    <a:pt x="977" y="315"/>
                    <a:pt x="977" y="315"/>
                  </a:cubicBezTo>
                  <a:cubicBezTo>
                    <a:pt x="997" y="302"/>
                    <a:pt x="997" y="302"/>
                    <a:pt x="997" y="302"/>
                  </a:cubicBezTo>
                  <a:cubicBezTo>
                    <a:pt x="999" y="305"/>
                    <a:pt x="1000" y="307"/>
                    <a:pt x="1001" y="310"/>
                  </a:cubicBezTo>
                  <a:cubicBezTo>
                    <a:pt x="982" y="322"/>
                    <a:pt x="982" y="322"/>
                    <a:pt x="982" y="322"/>
                  </a:cubicBezTo>
                  <a:cubicBezTo>
                    <a:pt x="984" y="325"/>
                    <a:pt x="984" y="325"/>
                    <a:pt x="984" y="325"/>
                  </a:cubicBezTo>
                  <a:cubicBezTo>
                    <a:pt x="1004" y="313"/>
                    <a:pt x="1004" y="313"/>
                    <a:pt x="1004" y="313"/>
                  </a:cubicBezTo>
                  <a:cubicBezTo>
                    <a:pt x="1005" y="316"/>
                    <a:pt x="1006" y="318"/>
                    <a:pt x="1008" y="320"/>
                  </a:cubicBezTo>
                  <a:cubicBezTo>
                    <a:pt x="988" y="332"/>
                    <a:pt x="988" y="332"/>
                    <a:pt x="988" y="332"/>
                  </a:cubicBezTo>
                  <a:cubicBezTo>
                    <a:pt x="990" y="336"/>
                    <a:pt x="990" y="336"/>
                    <a:pt x="990" y="336"/>
                  </a:cubicBezTo>
                  <a:cubicBezTo>
                    <a:pt x="1010" y="324"/>
                    <a:pt x="1010" y="324"/>
                    <a:pt x="1010" y="324"/>
                  </a:cubicBezTo>
                  <a:cubicBezTo>
                    <a:pt x="1011" y="327"/>
                    <a:pt x="1013" y="329"/>
                    <a:pt x="1014" y="332"/>
                  </a:cubicBezTo>
                  <a:cubicBezTo>
                    <a:pt x="994" y="343"/>
                    <a:pt x="994" y="343"/>
                    <a:pt x="994" y="343"/>
                  </a:cubicBezTo>
                  <a:cubicBezTo>
                    <a:pt x="996" y="346"/>
                    <a:pt x="996" y="346"/>
                    <a:pt x="996" y="346"/>
                  </a:cubicBezTo>
                  <a:cubicBezTo>
                    <a:pt x="1016" y="335"/>
                    <a:pt x="1016" y="335"/>
                    <a:pt x="1016" y="335"/>
                  </a:cubicBezTo>
                  <a:cubicBezTo>
                    <a:pt x="1017" y="338"/>
                    <a:pt x="1019" y="340"/>
                    <a:pt x="1020" y="343"/>
                  </a:cubicBezTo>
                  <a:cubicBezTo>
                    <a:pt x="1000" y="353"/>
                    <a:pt x="1000" y="353"/>
                    <a:pt x="1000" y="353"/>
                  </a:cubicBezTo>
                  <a:cubicBezTo>
                    <a:pt x="1000" y="355"/>
                    <a:pt x="1001" y="356"/>
                    <a:pt x="1001" y="357"/>
                  </a:cubicBezTo>
                  <a:cubicBezTo>
                    <a:pt x="1022" y="346"/>
                    <a:pt x="1022" y="346"/>
                    <a:pt x="1022" y="346"/>
                  </a:cubicBezTo>
                  <a:cubicBezTo>
                    <a:pt x="1023" y="349"/>
                    <a:pt x="1024" y="351"/>
                    <a:pt x="1026" y="354"/>
                  </a:cubicBezTo>
                  <a:cubicBezTo>
                    <a:pt x="1005" y="364"/>
                    <a:pt x="1005" y="364"/>
                    <a:pt x="1005" y="364"/>
                  </a:cubicBezTo>
                  <a:cubicBezTo>
                    <a:pt x="1007" y="368"/>
                    <a:pt x="1007" y="368"/>
                    <a:pt x="1007" y="368"/>
                  </a:cubicBezTo>
                  <a:cubicBezTo>
                    <a:pt x="1028" y="358"/>
                    <a:pt x="1028" y="358"/>
                    <a:pt x="1028" y="358"/>
                  </a:cubicBezTo>
                  <a:cubicBezTo>
                    <a:pt x="1029" y="360"/>
                    <a:pt x="1030" y="363"/>
                    <a:pt x="1031" y="365"/>
                  </a:cubicBezTo>
                  <a:cubicBezTo>
                    <a:pt x="1010" y="375"/>
                    <a:pt x="1010" y="375"/>
                    <a:pt x="1010" y="375"/>
                  </a:cubicBezTo>
                  <a:cubicBezTo>
                    <a:pt x="1012" y="379"/>
                    <a:pt x="1012" y="379"/>
                    <a:pt x="1012" y="379"/>
                  </a:cubicBezTo>
                  <a:cubicBezTo>
                    <a:pt x="1033" y="369"/>
                    <a:pt x="1033" y="369"/>
                    <a:pt x="1033" y="369"/>
                  </a:cubicBezTo>
                  <a:cubicBezTo>
                    <a:pt x="1034" y="372"/>
                    <a:pt x="1035" y="374"/>
                    <a:pt x="1036" y="377"/>
                  </a:cubicBezTo>
                  <a:cubicBezTo>
                    <a:pt x="1016" y="386"/>
                    <a:pt x="1016" y="386"/>
                    <a:pt x="1016" y="386"/>
                  </a:cubicBezTo>
                  <a:cubicBezTo>
                    <a:pt x="1017" y="390"/>
                    <a:pt x="1017" y="390"/>
                    <a:pt x="1017" y="390"/>
                  </a:cubicBezTo>
                  <a:cubicBezTo>
                    <a:pt x="1038" y="381"/>
                    <a:pt x="1038" y="381"/>
                    <a:pt x="1038" y="381"/>
                  </a:cubicBezTo>
                  <a:cubicBezTo>
                    <a:pt x="1039" y="383"/>
                    <a:pt x="1040" y="386"/>
                    <a:pt x="1041" y="389"/>
                  </a:cubicBezTo>
                  <a:cubicBezTo>
                    <a:pt x="1020" y="397"/>
                    <a:pt x="1020" y="397"/>
                    <a:pt x="1020" y="397"/>
                  </a:cubicBezTo>
                  <a:cubicBezTo>
                    <a:pt x="1022" y="401"/>
                    <a:pt x="1022" y="401"/>
                    <a:pt x="1022" y="401"/>
                  </a:cubicBezTo>
                  <a:cubicBezTo>
                    <a:pt x="1043" y="392"/>
                    <a:pt x="1043" y="392"/>
                    <a:pt x="1043" y="392"/>
                  </a:cubicBezTo>
                  <a:cubicBezTo>
                    <a:pt x="1044" y="395"/>
                    <a:pt x="1045" y="398"/>
                    <a:pt x="1046" y="400"/>
                  </a:cubicBezTo>
                  <a:cubicBezTo>
                    <a:pt x="1025" y="409"/>
                    <a:pt x="1025" y="409"/>
                    <a:pt x="1025" y="409"/>
                  </a:cubicBezTo>
                  <a:cubicBezTo>
                    <a:pt x="1027" y="412"/>
                    <a:pt x="1027" y="412"/>
                    <a:pt x="1027" y="412"/>
                  </a:cubicBezTo>
                  <a:cubicBezTo>
                    <a:pt x="1048" y="404"/>
                    <a:pt x="1048" y="404"/>
                    <a:pt x="1048" y="404"/>
                  </a:cubicBezTo>
                  <a:cubicBezTo>
                    <a:pt x="1049" y="407"/>
                    <a:pt x="1050" y="409"/>
                    <a:pt x="1051" y="412"/>
                  </a:cubicBezTo>
                  <a:cubicBezTo>
                    <a:pt x="1029" y="420"/>
                    <a:pt x="1029" y="420"/>
                    <a:pt x="1029" y="420"/>
                  </a:cubicBezTo>
                  <a:cubicBezTo>
                    <a:pt x="1031" y="424"/>
                    <a:pt x="1031" y="424"/>
                    <a:pt x="1031" y="424"/>
                  </a:cubicBezTo>
                  <a:cubicBezTo>
                    <a:pt x="1052" y="416"/>
                    <a:pt x="1052" y="416"/>
                    <a:pt x="1052" y="416"/>
                  </a:cubicBezTo>
                  <a:cubicBezTo>
                    <a:pt x="1053" y="419"/>
                    <a:pt x="1054" y="421"/>
                    <a:pt x="1055" y="424"/>
                  </a:cubicBezTo>
                  <a:cubicBezTo>
                    <a:pt x="1034" y="431"/>
                    <a:pt x="1034" y="431"/>
                    <a:pt x="1034" y="431"/>
                  </a:cubicBezTo>
                  <a:cubicBezTo>
                    <a:pt x="1035" y="435"/>
                    <a:pt x="1035" y="435"/>
                    <a:pt x="1035" y="435"/>
                  </a:cubicBezTo>
                  <a:cubicBezTo>
                    <a:pt x="1056" y="428"/>
                    <a:pt x="1056" y="428"/>
                    <a:pt x="1056" y="428"/>
                  </a:cubicBezTo>
                  <a:cubicBezTo>
                    <a:pt x="1063" y="448"/>
                    <a:pt x="1069" y="469"/>
                    <a:pt x="1074" y="491"/>
                  </a:cubicBezTo>
                  <a:cubicBezTo>
                    <a:pt x="1018" y="561"/>
                    <a:pt x="1018" y="561"/>
                    <a:pt x="1018" y="561"/>
                  </a:cubicBezTo>
                  <a:cubicBezTo>
                    <a:pt x="1025" y="566"/>
                    <a:pt x="1025" y="566"/>
                    <a:pt x="1025" y="566"/>
                  </a:cubicBezTo>
                  <a:cubicBezTo>
                    <a:pt x="1083" y="493"/>
                    <a:pt x="1083" y="493"/>
                    <a:pt x="1083" y="493"/>
                  </a:cubicBezTo>
                  <a:lnTo>
                    <a:pt x="1083" y="49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6" name="Freeform 83"/>
          <p:cNvSpPr>
            <a:spLocks noEditPoints="1"/>
          </p:cNvSpPr>
          <p:nvPr/>
        </p:nvSpPr>
        <p:spPr bwMode="auto">
          <a:xfrm>
            <a:off x="1398440" y="1854446"/>
            <a:ext cx="2905797" cy="2942973"/>
          </a:xfrm>
          <a:custGeom>
            <a:avLst/>
            <a:gdLst>
              <a:gd name="T0" fmla="*/ 700 w 1026"/>
              <a:gd name="T1" fmla="*/ 34 h 1039"/>
              <a:gd name="T2" fmla="*/ 236 w 1026"/>
              <a:gd name="T3" fmla="*/ 182 h 1039"/>
              <a:gd name="T4" fmla="*/ 58 w 1026"/>
              <a:gd name="T5" fmla="*/ 771 h 1039"/>
              <a:gd name="T6" fmla="*/ 513 w 1026"/>
              <a:gd name="T7" fmla="*/ 956 h 1039"/>
              <a:gd name="T8" fmla="*/ 1024 w 1026"/>
              <a:gd name="T9" fmla="*/ 615 h 1039"/>
              <a:gd name="T10" fmla="*/ 773 w 1026"/>
              <a:gd name="T11" fmla="*/ 827 h 1039"/>
              <a:gd name="T12" fmla="*/ 747 w 1026"/>
              <a:gd name="T13" fmla="*/ 876 h 1039"/>
              <a:gd name="T14" fmla="*/ 708 w 1026"/>
              <a:gd name="T15" fmla="*/ 898 h 1039"/>
              <a:gd name="T16" fmla="*/ 659 w 1026"/>
              <a:gd name="T17" fmla="*/ 894 h 1039"/>
              <a:gd name="T18" fmla="*/ 619 w 1026"/>
              <a:gd name="T19" fmla="*/ 932 h 1039"/>
              <a:gd name="T20" fmla="*/ 578 w 1026"/>
              <a:gd name="T21" fmla="*/ 916 h 1039"/>
              <a:gd name="T22" fmla="*/ 530 w 1026"/>
              <a:gd name="T23" fmla="*/ 945 h 1039"/>
              <a:gd name="T24" fmla="*/ 485 w 1026"/>
              <a:gd name="T25" fmla="*/ 945 h 1039"/>
              <a:gd name="T26" fmla="*/ 444 w 1026"/>
              <a:gd name="T27" fmla="*/ 916 h 1039"/>
              <a:gd name="T28" fmla="*/ 391 w 1026"/>
              <a:gd name="T29" fmla="*/ 928 h 1039"/>
              <a:gd name="T30" fmla="*/ 349 w 1026"/>
              <a:gd name="T31" fmla="*/ 913 h 1039"/>
              <a:gd name="T32" fmla="*/ 314 w 1026"/>
              <a:gd name="T33" fmla="*/ 869 h 1039"/>
              <a:gd name="T34" fmla="*/ 279 w 1026"/>
              <a:gd name="T35" fmla="*/ 846 h 1039"/>
              <a:gd name="T36" fmla="*/ 225 w 1026"/>
              <a:gd name="T37" fmla="*/ 834 h 1039"/>
              <a:gd name="T38" fmla="*/ 194 w 1026"/>
              <a:gd name="T39" fmla="*/ 802 h 1039"/>
              <a:gd name="T40" fmla="*/ 182 w 1026"/>
              <a:gd name="T41" fmla="*/ 747 h 1039"/>
              <a:gd name="T42" fmla="*/ 160 w 1026"/>
              <a:gd name="T43" fmla="*/ 712 h 1039"/>
              <a:gd name="T44" fmla="*/ 117 w 1026"/>
              <a:gd name="T45" fmla="*/ 677 h 1039"/>
              <a:gd name="T46" fmla="*/ 102 w 1026"/>
              <a:gd name="T47" fmla="*/ 635 h 1039"/>
              <a:gd name="T48" fmla="*/ 116 w 1026"/>
              <a:gd name="T49" fmla="*/ 581 h 1039"/>
              <a:gd name="T50" fmla="*/ 111 w 1026"/>
              <a:gd name="T51" fmla="*/ 539 h 1039"/>
              <a:gd name="T52" fmla="*/ 112 w 1026"/>
              <a:gd name="T53" fmla="*/ 496 h 1039"/>
              <a:gd name="T54" fmla="*/ 116 w 1026"/>
              <a:gd name="T55" fmla="*/ 455 h 1039"/>
              <a:gd name="T56" fmla="*/ 103 w 1026"/>
              <a:gd name="T57" fmla="*/ 401 h 1039"/>
              <a:gd name="T58" fmla="*/ 118 w 1026"/>
              <a:gd name="T59" fmla="*/ 358 h 1039"/>
              <a:gd name="T60" fmla="*/ 162 w 1026"/>
              <a:gd name="T61" fmla="*/ 323 h 1039"/>
              <a:gd name="T62" fmla="*/ 184 w 1026"/>
              <a:gd name="T63" fmla="*/ 288 h 1039"/>
              <a:gd name="T64" fmla="*/ 197 w 1026"/>
              <a:gd name="T65" fmla="*/ 234 h 1039"/>
              <a:gd name="T66" fmla="*/ 228 w 1026"/>
              <a:gd name="T67" fmla="*/ 202 h 1039"/>
              <a:gd name="T68" fmla="*/ 282 w 1026"/>
              <a:gd name="T69" fmla="*/ 190 h 1039"/>
              <a:gd name="T70" fmla="*/ 318 w 1026"/>
              <a:gd name="T71" fmla="*/ 168 h 1039"/>
              <a:gd name="T72" fmla="*/ 352 w 1026"/>
              <a:gd name="T73" fmla="*/ 124 h 1039"/>
              <a:gd name="T74" fmla="*/ 395 w 1026"/>
              <a:gd name="T75" fmla="*/ 110 h 1039"/>
              <a:gd name="T76" fmla="*/ 449 w 1026"/>
              <a:gd name="T77" fmla="*/ 122 h 1039"/>
              <a:gd name="T78" fmla="*/ 490 w 1026"/>
              <a:gd name="T79" fmla="*/ 118 h 1039"/>
              <a:gd name="T80" fmla="*/ 533 w 1026"/>
              <a:gd name="T81" fmla="*/ 118 h 1039"/>
              <a:gd name="T82" fmla="*/ 575 w 1026"/>
              <a:gd name="T83" fmla="*/ 122 h 1039"/>
              <a:gd name="T84" fmla="*/ 629 w 1026"/>
              <a:gd name="T85" fmla="*/ 109 h 1039"/>
              <a:gd name="T86" fmla="*/ 671 w 1026"/>
              <a:gd name="T87" fmla="*/ 123 h 1039"/>
              <a:gd name="T88" fmla="*/ 706 w 1026"/>
              <a:gd name="T89" fmla="*/ 167 h 1039"/>
              <a:gd name="T90" fmla="*/ 742 w 1026"/>
              <a:gd name="T91" fmla="*/ 189 h 1039"/>
              <a:gd name="T92" fmla="*/ 796 w 1026"/>
              <a:gd name="T93" fmla="*/ 201 h 1039"/>
              <a:gd name="T94" fmla="*/ 828 w 1026"/>
              <a:gd name="T95" fmla="*/ 232 h 1039"/>
              <a:gd name="T96" fmla="*/ 841 w 1026"/>
              <a:gd name="T97" fmla="*/ 286 h 1039"/>
              <a:gd name="T98" fmla="*/ 884 w 1026"/>
              <a:gd name="T99" fmla="*/ 309 h 1039"/>
              <a:gd name="T100" fmla="*/ 882 w 1026"/>
              <a:gd name="T101" fmla="*/ 359 h 1039"/>
              <a:gd name="T102" fmla="*/ 897 w 1026"/>
              <a:gd name="T103" fmla="*/ 399 h 1039"/>
              <a:gd name="T104" fmla="*/ 907 w 1026"/>
              <a:gd name="T105" fmla="*/ 440 h 1039"/>
              <a:gd name="T106" fmla="*/ 913 w 1026"/>
              <a:gd name="T107" fmla="*/ 481 h 1039"/>
              <a:gd name="T108" fmla="*/ 939 w 1026"/>
              <a:gd name="T109" fmla="*/ 531 h 1039"/>
              <a:gd name="T110" fmla="*/ 936 w 1026"/>
              <a:gd name="T111" fmla="*/ 576 h 1039"/>
              <a:gd name="T112" fmla="*/ 902 w 1026"/>
              <a:gd name="T113" fmla="*/ 620 h 1039"/>
              <a:gd name="T114" fmla="*/ 890 w 1026"/>
              <a:gd name="T115" fmla="*/ 660 h 1039"/>
              <a:gd name="T116" fmla="*/ 894 w 1026"/>
              <a:gd name="T117" fmla="*/ 710 h 1039"/>
              <a:gd name="T118" fmla="*/ 848 w 1026"/>
              <a:gd name="T119" fmla="*/ 741 h 1039"/>
              <a:gd name="T120" fmla="*/ 823 w 1026"/>
              <a:gd name="T121" fmla="*/ 775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6" h="1039">
                <a:moveTo>
                  <a:pt x="950" y="519"/>
                </a:moveTo>
                <a:cubicBezTo>
                  <a:pt x="950" y="496"/>
                  <a:pt x="948" y="474"/>
                  <a:pt x="945" y="452"/>
                </a:cubicBezTo>
                <a:cubicBezTo>
                  <a:pt x="1026" y="439"/>
                  <a:pt x="1026" y="439"/>
                  <a:pt x="1026" y="439"/>
                </a:cubicBezTo>
                <a:cubicBezTo>
                  <a:pt x="1025" y="434"/>
                  <a:pt x="1025" y="434"/>
                  <a:pt x="1025" y="434"/>
                </a:cubicBezTo>
                <a:cubicBezTo>
                  <a:pt x="944" y="448"/>
                  <a:pt x="944" y="448"/>
                  <a:pt x="944" y="448"/>
                </a:cubicBezTo>
                <a:cubicBezTo>
                  <a:pt x="936" y="398"/>
                  <a:pt x="919" y="350"/>
                  <a:pt x="895" y="308"/>
                </a:cubicBezTo>
                <a:cubicBezTo>
                  <a:pt x="968" y="268"/>
                  <a:pt x="968" y="268"/>
                  <a:pt x="968" y="268"/>
                </a:cubicBezTo>
                <a:cubicBezTo>
                  <a:pt x="966" y="264"/>
                  <a:pt x="966" y="264"/>
                  <a:pt x="966" y="264"/>
                </a:cubicBezTo>
                <a:cubicBezTo>
                  <a:pt x="894" y="304"/>
                  <a:pt x="894" y="304"/>
                  <a:pt x="894" y="304"/>
                </a:cubicBezTo>
                <a:cubicBezTo>
                  <a:pt x="869" y="261"/>
                  <a:pt x="837" y="222"/>
                  <a:pt x="800" y="190"/>
                </a:cubicBezTo>
                <a:cubicBezTo>
                  <a:pt x="854" y="127"/>
                  <a:pt x="854" y="127"/>
                  <a:pt x="854" y="127"/>
                </a:cubicBezTo>
                <a:cubicBezTo>
                  <a:pt x="853" y="126"/>
                  <a:pt x="852" y="125"/>
                  <a:pt x="851" y="125"/>
                </a:cubicBezTo>
                <a:cubicBezTo>
                  <a:pt x="797" y="187"/>
                  <a:pt x="797" y="187"/>
                  <a:pt x="797" y="187"/>
                </a:cubicBezTo>
                <a:cubicBezTo>
                  <a:pt x="760" y="155"/>
                  <a:pt x="717" y="129"/>
                  <a:pt x="670" y="111"/>
                </a:cubicBezTo>
                <a:cubicBezTo>
                  <a:pt x="700" y="34"/>
                  <a:pt x="700" y="34"/>
                  <a:pt x="700" y="34"/>
                </a:cubicBezTo>
                <a:cubicBezTo>
                  <a:pt x="696" y="33"/>
                  <a:pt x="696" y="33"/>
                  <a:pt x="696" y="33"/>
                </a:cubicBezTo>
                <a:cubicBezTo>
                  <a:pt x="666" y="110"/>
                  <a:pt x="666" y="110"/>
                  <a:pt x="666" y="110"/>
                </a:cubicBezTo>
                <a:cubicBezTo>
                  <a:pt x="621" y="93"/>
                  <a:pt x="572" y="83"/>
                  <a:pt x="521" y="82"/>
                </a:cubicBezTo>
                <a:cubicBezTo>
                  <a:pt x="522" y="0"/>
                  <a:pt x="522" y="0"/>
                  <a:pt x="522" y="0"/>
                </a:cubicBezTo>
                <a:cubicBezTo>
                  <a:pt x="518" y="0"/>
                  <a:pt x="518" y="0"/>
                  <a:pt x="518" y="0"/>
                </a:cubicBezTo>
                <a:cubicBezTo>
                  <a:pt x="517" y="82"/>
                  <a:pt x="517" y="82"/>
                  <a:pt x="517" y="82"/>
                </a:cubicBezTo>
                <a:cubicBezTo>
                  <a:pt x="516" y="82"/>
                  <a:pt x="515" y="82"/>
                  <a:pt x="513" y="82"/>
                </a:cubicBezTo>
                <a:cubicBezTo>
                  <a:pt x="463" y="82"/>
                  <a:pt x="416" y="91"/>
                  <a:pt x="371" y="106"/>
                </a:cubicBezTo>
                <a:cubicBezTo>
                  <a:pt x="344" y="28"/>
                  <a:pt x="344" y="28"/>
                  <a:pt x="344" y="28"/>
                </a:cubicBezTo>
                <a:cubicBezTo>
                  <a:pt x="343" y="28"/>
                  <a:pt x="342" y="29"/>
                  <a:pt x="340" y="29"/>
                </a:cubicBezTo>
                <a:cubicBezTo>
                  <a:pt x="368" y="107"/>
                  <a:pt x="368" y="107"/>
                  <a:pt x="368" y="107"/>
                </a:cubicBezTo>
                <a:cubicBezTo>
                  <a:pt x="320" y="124"/>
                  <a:pt x="277" y="149"/>
                  <a:pt x="239" y="180"/>
                </a:cubicBezTo>
                <a:cubicBezTo>
                  <a:pt x="186" y="115"/>
                  <a:pt x="186" y="115"/>
                  <a:pt x="186" y="115"/>
                </a:cubicBezTo>
                <a:cubicBezTo>
                  <a:pt x="185" y="116"/>
                  <a:pt x="184" y="117"/>
                  <a:pt x="183" y="118"/>
                </a:cubicBezTo>
                <a:cubicBezTo>
                  <a:pt x="236" y="182"/>
                  <a:pt x="236" y="182"/>
                  <a:pt x="236" y="182"/>
                </a:cubicBezTo>
                <a:cubicBezTo>
                  <a:pt x="197" y="213"/>
                  <a:pt x="165" y="251"/>
                  <a:pt x="139" y="294"/>
                </a:cubicBezTo>
                <a:cubicBezTo>
                  <a:pt x="68" y="251"/>
                  <a:pt x="68" y="251"/>
                  <a:pt x="68" y="251"/>
                </a:cubicBezTo>
                <a:cubicBezTo>
                  <a:pt x="66" y="255"/>
                  <a:pt x="66" y="255"/>
                  <a:pt x="66" y="255"/>
                </a:cubicBezTo>
                <a:cubicBezTo>
                  <a:pt x="137" y="297"/>
                  <a:pt x="137" y="297"/>
                  <a:pt x="137" y="297"/>
                </a:cubicBezTo>
                <a:cubicBezTo>
                  <a:pt x="112" y="339"/>
                  <a:pt x="94" y="386"/>
                  <a:pt x="84" y="435"/>
                </a:cubicBezTo>
                <a:cubicBezTo>
                  <a:pt x="3" y="420"/>
                  <a:pt x="3" y="420"/>
                  <a:pt x="3" y="420"/>
                </a:cubicBezTo>
                <a:cubicBezTo>
                  <a:pt x="2" y="424"/>
                  <a:pt x="2" y="424"/>
                  <a:pt x="2" y="424"/>
                </a:cubicBezTo>
                <a:cubicBezTo>
                  <a:pt x="83" y="439"/>
                  <a:pt x="83" y="439"/>
                  <a:pt x="83" y="439"/>
                </a:cubicBezTo>
                <a:cubicBezTo>
                  <a:pt x="79" y="465"/>
                  <a:pt x="76" y="492"/>
                  <a:pt x="76" y="519"/>
                </a:cubicBezTo>
                <a:cubicBezTo>
                  <a:pt x="76" y="542"/>
                  <a:pt x="78" y="565"/>
                  <a:pt x="81" y="587"/>
                </a:cubicBezTo>
                <a:cubicBezTo>
                  <a:pt x="0" y="600"/>
                  <a:pt x="0" y="600"/>
                  <a:pt x="0" y="600"/>
                </a:cubicBezTo>
                <a:cubicBezTo>
                  <a:pt x="1" y="605"/>
                  <a:pt x="1" y="605"/>
                  <a:pt x="1" y="605"/>
                </a:cubicBezTo>
                <a:cubicBezTo>
                  <a:pt x="82" y="591"/>
                  <a:pt x="82" y="591"/>
                  <a:pt x="82" y="591"/>
                </a:cubicBezTo>
                <a:cubicBezTo>
                  <a:pt x="90" y="641"/>
                  <a:pt x="107" y="688"/>
                  <a:pt x="131" y="731"/>
                </a:cubicBezTo>
                <a:cubicBezTo>
                  <a:pt x="58" y="771"/>
                  <a:pt x="58" y="771"/>
                  <a:pt x="58" y="771"/>
                </a:cubicBezTo>
                <a:cubicBezTo>
                  <a:pt x="60" y="775"/>
                  <a:pt x="60" y="775"/>
                  <a:pt x="60" y="775"/>
                </a:cubicBezTo>
                <a:cubicBezTo>
                  <a:pt x="133" y="734"/>
                  <a:pt x="133" y="734"/>
                  <a:pt x="133" y="734"/>
                </a:cubicBezTo>
                <a:cubicBezTo>
                  <a:pt x="157" y="777"/>
                  <a:pt x="189" y="816"/>
                  <a:pt x="226" y="849"/>
                </a:cubicBezTo>
                <a:cubicBezTo>
                  <a:pt x="172" y="911"/>
                  <a:pt x="172" y="911"/>
                  <a:pt x="172" y="911"/>
                </a:cubicBezTo>
                <a:cubicBezTo>
                  <a:pt x="175" y="914"/>
                  <a:pt x="175" y="914"/>
                  <a:pt x="175" y="914"/>
                </a:cubicBezTo>
                <a:cubicBezTo>
                  <a:pt x="229" y="851"/>
                  <a:pt x="229" y="851"/>
                  <a:pt x="229" y="851"/>
                </a:cubicBezTo>
                <a:cubicBezTo>
                  <a:pt x="266" y="883"/>
                  <a:pt x="309" y="909"/>
                  <a:pt x="356" y="927"/>
                </a:cubicBezTo>
                <a:cubicBezTo>
                  <a:pt x="326" y="1004"/>
                  <a:pt x="326" y="1004"/>
                  <a:pt x="326" y="1004"/>
                </a:cubicBezTo>
                <a:cubicBezTo>
                  <a:pt x="328" y="1005"/>
                  <a:pt x="329" y="1005"/>
                  <a:pt x="330" y="1006"/>
                </a:cubicBezTo>
                <a:cubicBezTo>
                  <a:pt x="359" y="928"/>
                  <a:pt x="359" y="928"/>
                  <a:pt x="359" y="928"/>
                </a:cubicBezTo>
                <a:cubicBezTo>
                  <a:pt x="405" y="946"/>
                  <a:pt x="454" y="955"/>
                  <a:pt x="505" y="956"/>
                </a:cubicBezTo>
                <a:cubicBezTo>
                  <a:pt x="503" y="1039"/>
                  <a:pt x="503" y="1039"/>
                  <a:pt x="503" y="1039"/>
                </a:cubicBezTo>
                <a:cubicBezTo>
                  <a:pt x="508" y="1039"/>
                  <a:pt x="508" y="1039"/>
                  <a:pt x="508" y="1039"/>
                </a:cubicBezTo>
                <a:cubicBezTo>
                  <a:pt x="508" y="956"/>
                  <a:pt x="508" y="956"/>
                  <a:pt x="508" y="956"/>
                </a:cubicBezTo>
                <a:cubicBezTo>
                  <a:pt x="510" y="956"/>
                  <a:pt x="512" y="956"/>
                  <a:pt x="513" y="956"/>
                </a:cubicBezTo>
                <a:cubicBezTo>
                  <a:pt x="563" y="956"/>
                  <a:pt x="610" y="948"/>
                  <a:pt x="655" y="933"/>
                </a:cubicBezTo>
                <a:cubicBezTo>
                  <a:pt x="681" y="1011"/>
                  <a:pt x="681" y="1011"/>
                  <a:pt x="681" y="1011"/>
                </a:cubicBezTo>
                <a:cubicBezTo>
                  <a:pt x="683" y="1010"/>
                  <a:pt x="684" y="1010"/>
                  <a:pt x="686" y="1009"/>
                </a:cubicBezTo>
                <a:cubicBezTo>
                  <a:pt x="658" y="932"/>
                  <a:pt x="658" y="932"/>
                  <a:pt x="658" y="932"/>
                </a:cubicBezTo>
                <a:cubicBezTo>
                  <a:pt x="706" y="915"/>
                  <a:pt x="749" y="890"/>
                  <a:pt x="787" y="859"/>
                </a:cubicBezTo>
                <a:cubicBezTo>
                  <a:pt x="839" y="924"/>
                  <a:pt x="839" y="924"/>
                  <a:pt x="839" y="924"/>
                </a:cubicBezTo>
                <a:cubicBezTo>
                  <a:pt x="841" y="923"/>
                  <a:pt x="842" y="922"/>
                  <a:pt x="843" y="921"/>
                </a:cubicBezTo>
                <a:cubicBezTo>
                  <a:pt x="790" y="857"/>
                  <a:pt x="790" y="857"/>
                  <a:pt x="790" y="857"/>
                </a:cubicBezTo>
                <a:cubicBezTo>
                  <a:pt x="829" y="825"/>
                  <a:pt x="861" y="788"/>
                  <a:pt x="887" y="745"/>
                </a:cubicBezTo>
                <a:cubicBezTo>
                  <a:pt x="958" y="788"/>
                  <a:pt x="958" y="788"/>
                  <a:pt x="958" y="788"/>
                </a:cubicBezTo>
                <a:cubicBezTo>
                  <a:pt x="959" y="786"/>
                  <a:pt x="959" y="785"/>
                  <a:pt x="960" y="784"/>
                </a:cubicBezTo>
                <a:cubicBezTo>
                  <a:pt x="889" y="742"/>
                  <a:pt x="889" y="742"/>
                  <a:pt x="889" y="742"/>
                </a:cubicBezTo>
                <a:cubicBezTo>
                  <a:pt x="914" y="700"/>
                  <a:pt x="932" y="653"/>
                  <a:pt x="942" y="603"/>
                </a:cubicBezTo>
                <a:cubicBezTo>
                  <a:pt x="1023" y="619"/>
                  <a:pt x="1023" y="619"/>
                  <a:pt x="1023" y="619"/>
                </a:cubicBezTo>
                <a:cubicBezTo>
                  <a:pt x="1023" y="618"/>
                  <a:pt x="1024" y="617"/>
                  <a:pt x="1024" y="615"/>
                </a:cubicBezTo>
                <a:cubicBezTo>
                  <a:pt x="943" y="600"/>
                  <a:pt x="943" y="600"/>
                  <a:pt x="943" y="600"/>
                </a:cubicBezTo>
                <a:cubicBezTo>
                  <a:pt x="948" y="574"/>
                  <a:pt x="950" y="547"/>
                  <a:pt x="950" y="519"/>
                </a:cubicBezTo>
                <a:close/>
                <a:moveTo>
                  <a:pt x="799" y="802"/>
                </a:moveTo>
                <a:cubicBezTo>
                  <a:pt x="795" y="806"/>
                  <a:pt x="795" y="806"/>
                  <a:pt x="795" y="806"/>
                </a:cubicBezTo>
                <a:cubicBezTo>
                  <a:pt x="812" y="824"/>
                  <a:pt x="812" y="824"/>
                  <a:pt x="812" y="824"/>
                </a:cubicBezTo>
                <a:cubicBezTo>
                  <a:pt x="810" y="825"/>
                  <a:pt x="809" y="827"/>
                  <a:pt x="807" y="828"/>
                </a:cubicBezTo>
                <a:cubicBezTo>
                  <a:pt x="790" y="810"/>
                  <a:pt x="790" y="810"/>
                  <a:pt x="790" y="810"/>
                </a:cubicBezTo>
                <a:cubicBezTo>
                  <a:pt x="786" y="815"/>
                  <a:pt x="786" y="815"/>
                  <a:pt x="786" y="815"/>
                </a:cubicBezTo>
                <a:cubicBezTo>
                  <a:pt x="802" y="832"/>
                  <a:pt x="802" y="832"/>
                  <a:pt x="802" y="832"/>
                </a:cubicBezTo>
                <a:cubicBezTo>
                  <a:pt x="801" y="834"/>
                  <a:pt x="799" y="835"/>
                  <a:pt x="798" y="837"/>
                </a:cubicBezTo>
                <a:cubicBezTo>
                  <a:pt x="782" y="819"/>
                  <a:pt x="782" y="819"/>
                  <a:pt x="782" y="819"/>
                </a:cubicBezTo>
                <a:cubicBezTo>
                  <a:pt x="777" y="823"/>
                  <a:pt x="777" y="823"/>
                  <a:pt x="777" y="823"/>
                </a:cubicBezTo>
                <a:cubicBezTo>
                  <a:pt x="793" y="841"/>
                  <a:pt x="793" y="841"/>
                  <a:pt x="793" y="841"/>
                </a:cubicBezTo>
                <a:cubicBezTo>
                  <a:pt x="791" y="842"/>
                  <a:pt x="790" y="844"/>
                  <a:pt x="788" y="845"/>
                </a:cubicBezTo>
                <a:cubicBezTo>
                  <a:pt x="773" y="827"/>
                  <a:pt x="773" y="827"/>
                  <a:pt x="773" y="827"/>
                </a:cubicBezTo>
                <a:cubicBezTo>
                  <a:pt x="768" y="831"/>
                  <a:pt x="768" y="831"/>
                  <a:pt x="768" y="831"/>
                </a:cubicBezTo>
                <a:cubicBezTo>
                  <a:pt x="783" y="849"/>
                  <a:pt x="783" y="849"/>
                  <a:pt x="783" y="849"/>
                </a:cubicBezTo>
                <a:cubicBezTo>
                  <a:pt x="781" y="851"/>
                  <a:pt x="780" y="852"/>
                  <a:pt x="778" y="853"/>
                </a:cubicBezTo>
                <a:cubicBezTo>
                  <a:pt x="763" y="834"/>
                  <a:pt x="763" y="834"/>
                  <a:pt x="763" y="834"/>
                </a:cubicBezTo>
                <a:cubicBezTo>
                  <a:pt x="758" y="838"/>
                  <a:pt x="758" y="838"/>
                  <a:pt x="758" y="838"/>
                </a:cubicBezTo>
                <a:cubicBezTo>
                  <a:pt x="773" y="857"/>
                  <a:pt x="773" y="857"/>
                  <a:pt x="773" y="857"/>
                </a:cubicBezTo>
                <a:cubicBezTo>
                  <a:pt x="771" y="858"/>
                  <a:pt x="770" y="860"/>
                  <a:pt x="768" y="861"/>
                </a:cubicBezTo>
                <a:cubicBezTo>
                  <a:pt x="754" y="842"/>
                  <a:pt x="754" y="842"/>
                  <a:pt x="754" y="842"/>
                </a:cubicBezTo>
                <a:cubicBezTo>
                  <a:pt x="749" y="845"/>
                  <a:pt x="749" y="845"/>
                  <a:pt x="749" y="845"/>
                </a:cubicBezTo>
                <a:cubicBezTo>
                  <a:pt x="763" y="865"/>
                  <a:pt x="763" y="865"/>
                  <a:pt x="763" y="865"/>
                </a:cubicBezTo>
                <a:cubicBezTo>
                  <a:pt x="761" y="866"/>
                  <a:pt x="759" y="867"/>
                  <a:pt x="758" y="868"/>
                </a:cubicBezTo>
                <a:cubicBezTo>
                  <a:pt x="744" y="849"/>
                  <a:pt x="744" y="849"/>
                  <a:pt x="744" y="849"/>
                </a:cubicBezTo>
                <a:cubicBezTo>
                  <a:pt x="739" y="852"/>
                  <a:pt x="739" y="852"/>
                  <a:pt x="739" y="852"/>
                </a:cubicBezTo>
                <a:cubicBezTo>
                  <a:pt x="752" y="872"/>
                  <a:pt x="752" y="872"/>
                  <a:pt x="752" y="872"/>
                </a:cubicBezTo>
                <a:cubicBezTo>
                  <a:pt x="751" y="873"/>
                  <a:pt x="749" y="875"/>
                  <a:pt x="747" y="876"/>
                </a:cubicBezTo>
                <a:cubicBezTo>
                  <a:pt x="734" y="855"/>
                  <a:pt x="734" y="855"/>
                  <a:pt x="734" y="855"/>
                </a:cubicBezTo>
                <a:cubicBezTo>
                  <a:pt x="729" y="859"/>
                  <a:pt x="729" y="859"/>
                  <a:pt x="729" y="859"/>
                </a:cubicBezTo>
                <a:cubicBezTo>
                  <a:pt x="742" y="879"/>
                  <a:pt x="742" y="879"/>
                  <a:pt x="742" y="879"/>
                </a:cubicBezTo>
                <a:cubicBezTo>
                  <a:pt x="740" y="880"/>
                  <a:pt x="738" y="881"/>
                  <a:pt x="736" y="883"/>
                </a:cubicBezTo>
                <a:cubicBezTo>
                  <a:pt x="724" y="862"/>
                  <a:pt x="724" y="862"/>
                  <a:pt x="724" y="862"/>
                </a:cubicBezTo>
                <a:cubicBezTo>
                  <a:pt x="718" y="865"/>
                  <a:pt x="718" y="865"/>
                  <a:pt x="718" y="865"/>
                </a:cubicBezTo>
                <a:cubicBezTo>
                  <a:pt x="731" y="886"/>
                  <a:pt x="731" y="886"/>
                  <a:pt x="731" y="886"/>
                </a:cubicBezTo>
                <a:cubicBezTo>
                  <a:pt x="729" y="887"/>
                  <a:pt x="727" y="888"/>
                  <a:pt x="725" y="889"/>
                </a:cubicBezTo>
                <a:cubicBezTo>
                  <a:pt x="713" y="868"/>
                  <a:pt x="713" y="868"/>
                  <a:pt x="713" y="868"/>
                </a:cubicBezTo>
                <a:cubicBezTo>
                  <a:pt x="708" y="871"/>
                  <a:pt x="708" y="871"/>
                  <a:pt x="708" y="871"/>
                </a:cubicBezTo>
                <a:cubicBezTo>
                  <a:pt x="720" y="892"/>
                  <a:pt x="720" y="892"/>
                  <a:pt x="720" y="892"/>
                </a:cubicBezTo>
                <a:cubicBezTo>
                  <a:pt x="718" y="893"/>
                  <a:pt x="716" y="894"/>
                  <a:pt x="714" y="895"/>
                </a:cubicBezTo>
                <a:cubicBezTo>
                  <a:pt x="703" y="874"/>
                  <a:pt x="703" y="874"/>
                  <a:pt x="703" y="874"/>
                </a:cubicBezTo>
                <a:cubicBezTo>
                  <a:pt x="697" y="877"/>
                  <a:pt x="697" y="877"/>
                  <a:pt x="697" y="877"/>
                </a:cubicBezTo>
                <a:cubicBezTo>
                  <a:pt x="708" y="898"/>
                  <a:pt x="708" y="898"/>
                  <a:pt x="708" y="898"/>
                </a:cubicBezTo>
                <a:cubicBezTo>
                  <a:pt x="707" y="899"/>
                  <a:pt x="705" y="900"/>
                  <a:pt x="703" y="901"/>
                </a:cubicBezTo>
                <a:cubicBezTo>
                  <a:pt x="692" y="879"/>
                  <a:pt x="692" y="879"/>
                  <a:pt x="692" y="879"/>
                </a:cubicBezTo>
                <a:cubicBezTo>
                  <a:pt x="691" y="880"/>
                  <a:pt x="691" y="880"/>
                  <a:pt x="691" y="880"/>
                </a:cubicBezTo>
                <a:cubicBezTo>
                  <a:pt x="690" y="881"/>
                  <a:pt x="686" y="882"/>
                  <a:pt x="686" y="882"/>
                </a:cubicBezTo>
                <a:cubicBezTo>
                  <a:pt x="697" y="904"/>
                  <a:pt x="697" y="904"/>
                  <a:pt x="697" y="904"/>
                </a:cubicBezTo>
                <a:cubicBezTo>
                  <a:pt x="695" y="905"/>
                  <a:pt x="693" y="906"/>
                  <a:pt x="691" y="907"/>
                </a:cubicBezTo>
                <a:cubicBezTo>
                  <a:pt x="681" y="885"/>
                  <a:pt x="681" y="885"/>
                  <a:pt x="681" y="885"/>
                </a:cubicBezTo>
                <a:cubicBezTo>
                  <a:pt x="675" y="887"/>
                  <a:pt x="675" y="887"/>
                  <a:pt x="675" y="887"/>
                </a:cubicBezTo>
                <a:cubicBezTo>
                  <a:pt x="685" y="909"/>
                  <a:pt x="685" y="909"/>
                  <a:pt x="685" y="909"/>
                </a:cubicBezTo>
                <a:cubicBezTo>
                  <a:pt x="683" y="910"/>
                  <a:pt x="682" y="911"/>
                  <a:pt x="680" y="912"/>
                </a:cubicBezTo>
                <a:cubicBezTo>
                  <a:pt x="670" y="890"/>
                  <a:pt x="670" y="890"/>
                  <a:pt x="670" y="890"/>
                </a:cubicBezTo>
                <a:cubicBezTo>
                  <a:pt x="664" y="892"/>
                  <a:pt x="664" y="892"/>
                  <a:pt x="664" y="892"/>
                </a:cubicBezTo>
                <a:cubicBezTo>
                  <a:pt x="674" y="914"/>
                  <a:pt x="674" y="914"/>
                  <a:pt x="674" y="914"/>
                </a:cubicBezTo>
                <a:cubicBezTo>
                  <a:pt x="672" y="915"/>
                  <a:pt x="670" y="916"/>
                  <a:pt x="668" y="917"/>
                </a:cubicBezTo>
                <a:cubicBezTo>
                  <a:pt x="659" y="894"/>
                  <a:pt x="659" y="894"/>
                  <a:pt x="659" y="894"/>
                </a:cubicBezTo>
                <a:cubicBezTo>
                  <a:pt x="653" y="896"/>
                  <a:pt x="653" y="896"/>
                  <a:pt x="653" y="896"/>
                </a:cubicBezTo>
                <a:cubicBezTo>
                  <a:pt x="662" y="919"/>
                  <a:pt x="662" y="919"/>
                  <a:pt x="662" y="919"/>
                </a:cubicBezTo>
                <a:cubicBezTo>
                  <a:pt x="660" y="920"/>
                  <a:pt x="658" y="921"/>
                  <a:pt x="656" y="921"/>
                </a:cubicBezTo>
                <a:cubicBezTo>
                  <a:pt x="648" y="898"/>
                  <a:pt x="648" y="898"/>
                  <a:pt x="648" y="898"/>
                </a:cubicBezTo>
                <a:cubicBezTo>
                  <a:pt x="642" y="900"/>
                  <a:pt x="642" y="900"/>
                  <a:pt x="642" y="900"/>
                </a:cubicBezTo>
                <a:cubicBezTo>
                  <a:pt x="650" y="923"/>
                  <a:pt x="650" y="923"/>
                  <a:pt x="650" y="923"/>
                </a:cubicBezTo>
                <a:cubicBezTo>
                  <a:pt x="648" y="924"/>
                  <a:pt x="646" y="925"/>
                  <a:pt x="644" y="925"/>
                </a:cubicBezTo>
                <a:cubicBezTo>
                  <a:pt x="636" y="902"/>
                  <a:pt x="636" y="902"/>
                  <a:pt x="636" y="902"/>
                </a:cubicBezTo>
                <a:cubicBezTo>
                  <a:pt x="630" y="904"/>
                  <a:pt x="630" y="904"/>
                  <a:pt x="630" y="904"/>
                </a:cubicBezTo>
                <a:cubicBezTo>
                  <a:pt x="637" y="927"/>
                  <a:pt x="637" y="927"/>
                  <a:pt x="637" y="927"/>
                </a:cubicBezTo>
                <a:cubicBezTo>
                  <a:pt x="635" y="928"/>
                  <a:pt x="633" y="929"/>
                  <a:pt x="631" y="929"/>
                </a:cubicBezTo>
                <a:cubicBezTo>
                  <a:pt x="625" y="906"/>
                  <a:pt x="625" y="906"/>
                  <a:pt x="625" y="906"/>
                </a:cubicBezTo>
                <a:cubicBezTo>
                  <a:pt x="619" y="907"/>
                  <a:pt x="619" y="907"/>
                  <a:pt x="619" y="907"/>
                </a:cubicBezTo>
                <a:cubicBezTo>
                  <a:pt x="625" y="931"/>
                  <a:pt x="625" y="931"/>
                  <a:pt x="625" y="931"/>
                </a:cubicBezTo>
                <a:cubicBezTo>
                  <a:pt x="623" y="931"/>
                  <a:pt x="621" y="932"/>
                  <a:pt x="619" y="932"/>
                </a:cubicBezTo>
                <a:cubicBezTo>
                  <a:pt x="613" y="909"/>
                  <a:pt x="613" y="909"/>
                  <a:pt x="613" y="909"/>
                </a:cubicBezTo>
                <a:cubicBezTo>
                  <a:pt x="607" y="910"/>
                  <a:pt x="607" y="910"/>
                  <a:pt x="607" y="910"/>
                </a:cubicBezTo>
                <a:cubicBezTo>
                  <a:pt x="613" y="934"/>
                  <a:pt x="613" y="934"/>
                  <a:pt x="613" y="934"/>
                </a:cubicBezTo>
                <a:cubicBezTo>
                  <a:pt x="611" y="935"/>
                  <a:pt x="609" y="935"/>
                  <a:pt x="607" y="935"/>
                </a:cubicBezTo>
                <a:cubicBezTo>
                  <a:pt x="601" y="912"/>
                  <a:pt x="601" y="912"/>
                  <a:pt x="601" y="912"/>
                </a:cubicBezTo>
                <a:cubicBezTo>
                  <a:pt x="595" y="913"/>
                  <a:pt x="595" y="913"/>
                  <a:pt x="595" y="913"/>
                </a:cubicBezTo>
                <a:cubicBezTo>
                  <a:pt x="600" y="937"/>
                  <a:pt x="600" y="937"/>
                  <a:pt x="600" y="937"/>
                </a:cubicBezTo>
                <a:cubicBezTo>
                  <a:pt x="598" y="937"/>
                  <a:pt x="596" y="938"/>
                  <a:pt x="594" y="938"/>
                </a:cubicBezTo>
                <a:cubicBezTo>
                  <a:pt x="589" y="914"/>
                  <a:pt x="589" y="914"/>
                  <a:pt x="589" y="914"/>
                </a:cubicBezTo>
                <a:cubicBezTo>
                  <a:pt x="588" y="914"/>
                  <a:pt x="588" y="914"/>
                  <a:pt x="588" y="914"/>
                </a:cubicBezTo>
                <a:cubicBezTo>
                  <a:pt x="587" y="915"/>
                  <a:pt x="586" y="915"/>
                  <a:pt x="584" y="915"/>
                </a:cubicBezTo>
                <a:cubicBezTo>
                  <a:pt x="583" y="915"/>
                  <a:pt x="583" y="915"/>
                  <a:pt x="583" y="915"/>
                </a:cubicBezTo>
                <a:cubicBezTo>
                  <a:pt x="588" y="939"/>
                  <a:pt x="588" y="939"/>
                  <a:pt x="588" y="939"/>
                </a:cubicBezTo>
                <a:cubicBezTo>
                  <a:pt x="585" y="940"/>
                  <a:pt x="583" y="940"/>
                  <a:pt x="581" y="940"/>
                </a:cubicBezTo>
                <a:cubicBezTo>
                  <a:pt x="578" y="916"/>
                  <a:pt x="578" y="916"/>
                  <a:pt x="578" y="916"/>
                </a:cubicBezTo>
                <a:cubicBezTo>
                  <a:pt x="571" y="917"/>
                  <a:pt x="571" y="917"/>
                  <a:pt x="571" y="917"/>
                </a:cubicBezTo>
                <a:cubicBezTo>
                  <a:pt x="575" y="941"/>
                  <a:pt x="575" y="941"/>
                  <a:pt x="575" y="941"/>
                </a:cubicBezTo>
                <a:cubicBezTo>
                  <a:pt x="573" y="942"/>
                  <a:pt x="571" y="942"/>
                  <a:pt x="569" y="942"/>
                </a:cubicBezTo>
                <a:cubicBezTo>
                  <a:pt x="566" y="918"/>
                  <a:pt x="566" y="918"/>
                  <a:pt x="566" y="918"/>
                </a:cubicBezTo>
                <a:cubicBezTo>
                  <a:pt x="559" y="919"/>
                  <a:pt x="559" y="919"/>
                  <a:pt x="559" y="919"/>
                </a:cubicBezTo>
                <a:cubicBezTo>
                  <a:pt x="562" y="943"/>
                  <a:pt x="562" y="943"/>
                  <a:pt x="562" y="943"/>
                </a:cubicBezTo>
                <a:cubicBezTo>
                  <a:pt x="560" y="943"/>
                  <a:pt x="558" y="943"/>
                  <a:pt x="556" y="944"/>
                </a:cubicBezTo>
                <a:cubicBezTo>
                  <a:pt x="554" y="919"/>
                  <a:pt x="554" y="919"/>
                  <a:pt x="554" y="919"/>
                </a:cubicBezTo>
                <a:cubicBezTo>
                  <a:pt x="547" y="920"/>
                  <a:pt x="547" y="920"/>
                  <a:pt x="547" y="920"/>
                </a:cubicBezTo>
                <a:cubicBezTo>
                  <a:pt x="549" y="944"/>
                  <a:pt x="549" y="944"/>
                  <a:pt x="549" y="944"/>
                </a:cubicBezTo>
                <a:cubicBezTo>
                  <a:pt x="547" y="944"/>
                  <a:pt x="545" y="945"/>
                  <a:pt x="543" y="945"/>
                </a:cubicBezTo>
                <a:cubicBezTo>
                  <a:pt x="542" y="920"/>
                  <a:pt x="542" y="920"/>
                  <a:pt x="542" y="920"/>
                </a:cubicBezTo>
                <a:cubicBezTo>
                  <a:pt x="535" y="921"/>
                  <a:pt x="535" y="921"/>
                  <a:pt x="535" y="921"/>
                </a:cubicBezTo>
                <a:cubicBezTo>
                  <a:pt x="537" y="945"/>
                  <a:pt x="537" y="945"/>
                  <a:pt x="537" y="945"/>
                </a:cubicBezTo>
                <a:cubicBezTo>
                  <a:pt x="535" y="945"/>
                  <a:pt x="532" y="945"/>
                  <a:pt x="530" y="945"/>
                </a:cubicBezTo>
                <a:cubicBezTo>
                  <a:pt x="529" y="921"/>
                  <a:pt x="529" y="921"/>
                  <a:pt x="529" y="921"/>
                </a:cubicBezTo>
                <a:cubicBezTo>
                  <a:pt x="523" y="921"/>
                  <a:pt x="523" y="921"/>
                  <a:pt x="523" y="921"/>
                </a:cubicBezTo>
                <a:cubicBezTo>
                  <a:pt x="524" y="946"/>
                  <a:pt x="524" y="946"/>
                  <a:pt x="524" y="946"/>
                </a:cubicBezTo>
                <a:cubicBezTo>
                  <a:pt x="522" y="946"/>
                  <a:pt x="520" y="946"/>
                  <a:pt x="518" y="946"/>
                </a:cubicBezTo>
                <a:cubicBezTo>
                  <a:pt x="517" y="921"/>
                  <a:pt x="517" y="921"/>
                  <a:pt x="517" y="921"/>
                </a:cubicBezTo>
                <a:cubicBezTo>
                  <a:pt x="511" y="921"/>
                  <a:pt x="511" y="921"/>
                  <a:pt x="511" y="921"/>
                </a:cubicBezTo>
                <a:cubicBezTo>
                  <a:pt x="511" y="946"/>
                  <a:pt x="511" y="946"/>
                  <a:pt x="511" y="946"/>
                </a:cubicBezTo>
                <a:cubicBezTo>
                  <a:pt x="509" y="946"/>
                  <a:pt x="507" y="946"/>
                  <a:pt x="505" y="946"/>
                </a:cubicBezTo>
                <a:cubicBezTo>
                  <a:pt x="505" y="921"/>
                  <a:pt x="505" y="921"/>
                  <a:pt x="505" y="921"/>
                </a:cubicBezTo>
                <a:cubicBezTo>
                  <a:pt x="499" y="921"/>
                  <a:pt x="499" y="921"/>
                  <a:pt x="499" y="921"/>
                </a:cubicBezTo>
                <a:cubicBezTo>
                  <a:pt x="498" y="946"/>
                  <a:pt x="498" y="946"/>
                  <a:pt x="498" y="946"/>
                </a:cubicBezTo>
                <a:cubicBezTo>
                  <a:pt x="496" y="945"/>
                  <a:pt x="494" y="945"/>
                  <a:pt x="492" y="945"/>
                </a:cubicBezTo>
                <a:cubicBezTo>
                  <a:pt x="493" y="921"/>
                  <a:pt x="493" y="921"/>
                  <a:pt x="493" y="921"/>
                </a:cubicBezTo>
                <a:cubicBezTo>
                  <a:pt x="487" y="921"/>
                  <a:pt x="487" y="921"/>
                  <a:pt x="487" y="921"/>
                </a:cubicBezTo>
                <a:cubicBezTo>
                  <a:pt x="485" y="945"/>
                  <a:pt x="485" y="945"/>
                  <a:pt x="485" y="945"/>
                </a:cubicBezTo>
                <a:cubicBezTo>
                  <a:pt x="483" y="945"/>
                  <a:pt x="481" y="945"/>
                  <a:pt x="479" y="944"/>
                </a:cubicBezTo>
                <a:cubicBezTo>
                  <a:pt x="481" y="920"/>
                  <a:pt x="481" y="920"/>
                  <a:pt x="481" y="920"/>
                </a:cubicBezTo>
                <a:cubicBezTo>
                  <a:pt x="475" y="920"/>
                  <a:pt x="475" y="920"/>
                  <a:pt x="475" y="920"/>
                </a:cubicBezTo>
                <a:cubicBezTo>
                  <a:pt x="473" y="944"/>
                  <a:pt x="473" y="944"/>
                  <a:pt x="473" y="944"/>
                </a:cubicBezTo>
                <a:cubicBezTo>
                  <a:pt x="471" y="944"/>
                  <a:pt x="468" y="943"/>
                  <a:pt x="466" y="943"/>
                </a:cubicBezTo>
                <a:cubicBezTo>
                  <a:pt x="469" y="919"/>
                  <a:pt x="469" y="919"/>
                  <a:pt x="469" y="919"/>
                </a:cubicBezTo>
                <a:cubicBezTo>
                  <a:pt x="463" y="918"/>
                  <a:pt x="463" y="918"/>
                  <a:pt x="463" y="918"/>
                </a:cubicBezTo>
                <a:cubicBezTo>
                  <a:pt x="460" y="942"/>
                  <a:pt x="460" y="942"/>
                  <a:pt x="460" y="942"/>
                </a:cubicBezTo>
                <a:cubicBezTo>
                  <a:pt x="458" y="942"/>
                  <a:pt x="456" y="942"/>
                  <a:pt x="454" y="942"/>
                </a:cubicBezTo>
                <a:cubicBezTo>
                  <a:pt x="457" y="918"/>
                  <a:pt x="457" y="918"/>
                  <a:pt x="457" y="918"/>
                </a:cubicBezTo>
                <a:cubicBezTo>
                  <a:pt x="451" y="917"/>
                  <a:pt x="451" y="917"/>
                  <a:pt x="451" y="917"/>
                </a:cubicBezTo>
                <a:cubicBezTo>
                  <a:pt x="447" y="941"/>
                  <a:pt x="447" y="941"/>
                  <a:pt x="447" y="941"/>
                </a:cubicBezTo>
                <a:cubicBezTo>
                  <a:pt x="445" y="940"/>
                  <a:pt x="443" y="940"/>
                  <a:pt x="441" y="940"/>
                </a:cubicBezTo>
                <a:cubicBezTo>
                  <a:pt x="445" y="916"/>
                  <a:pt x="445" y="916"/>
                  <a:pt x="445" y="916"/>
                </a:cubicBezTo>
                <a:cubicBezTo>
                  <a:pt x="444" y="916"/>
                  <a:pt x="444" y="916"/>
                  <a:pt x="444" y="916"/>
                </a:cubicBezTo>
                <a:cubicBezTo>
                  <a:pt x="443" y="915"/>
                  <a:pt x="439" y="915"/>
                  <a:pt x="439" y="915"/>
                </a:cubicBezTo>
                <a:cubicBezTo>
                  <a:pt x="435" y="939"/>
                  <a:pt x="435" y="939"/>
                  <a:pt x="435" y="939"/>
                </a:cubicBezTo>
                <a:cubicBezTo>
                  <a:pt x="433" y="938"/>
                  <a:pt x="430" y="938"/>
                  <a:pt x="428" y="937"/>
                </a:cubicBezTo>
                <a:cubicBezTo>
                  <a:pt x="433" y="914"/>
                  <a:pt x="433" y="914"/>
                  <a:pt x="433" y="914"/>
                </a:cubicBezTo>
                <a:cubicBezTo>
                  <a:pt x="427" y="912"/>
                  <a:pt x="427" y="912"/>
                  <a:pt x="427" y="912"/>
                </a:cubicBezTo>
                <a:cubicBezTo>
                  <a:pt x="422" y="936"/>
                  <a:pt x="422" y="936"/>
                  <a:pt x="422" y="936"/>
                </a:cubicBezTo>
                <a:cubicBezTo>
                  <a:pt x="420" y="936"/>
                  <a:pt x="418" y="935"/>
                  <a:pt x="416" y="935"/>
                </a:cubicBezTo>
                <a:cubicBezTo>
                  <a:pt x="421" y="911"/>
                  <a:pt x="421" y="911"/>
                  <a:pt x="421" y="911"/>
                </a:cubicBezTo>
                <a:cubicBezTo>
                  <a:pt x="415" y="909"/>
                  <a:pt x="415" y="909"/>
                  <a:pt x="415" y="909"/>
                </a:cubicBezTo>
                <a:cubicBezTo>
                  <a:pt x="410" y="933"/>
                  <a:pt x="410" y="933"/>
                  <a:pt x="410" y="933"/>
                </a:cubicBezTo>
                <a:cubicBezTo>
                  <a:pt x="408" y="933"/>
                  <a:pt x="405" y="932"/>
                  <a:pt x="403" y="931"/>
                </a:cubicBezTo>
                <a:cubicBezTo>
                  <a:pt x="410" y="908"/>
                  <a:pt x="410" y="908"/>
                  <a:pt x="410" y="908"/>
                </a:cubicBezTo>
                <a:cubicBezTo>
                  <a:pt x="404" y="906"/>
                  <a:pt x="404" y="906"/>
                  <a:pt x="404" y="906"/>
                </a:cubicBezTo>
                <a:cubicBezTo>
                  <a:pt x="397" y="930"/>
                  <a:pt x="397" y="930"/>
                  <a:pt x="397" y="930"/>
                </a:cubicBezTo>
                <a:cubicBezTo>
                  <a:pt x="395" y="929"/>
                  <a:pt x="393" y="929"/>
                  <a:pt x="391" y="928"/>
                </a:cubicBezTo>
                <a:cubicBezTo>
                  <a:pt x="398" y="905"/>
                  <a:pt x="398" y="905"/>
                  <a:pt x="398" y="905"/>
                </a:cubicBezTo>
                <a:cubicBezTo>
                  <a:pt x="392" y="903"/>
                  <a:pt x="392" y="903"/>
                  <a:pt x="392" y="903"/>
                </a:cubicBezTo>
                <a:cubicBezTo>
                  <a:pt x="385" y="926"/>
                  <a:pt x="385" y="926"/>
                  <a:pt x="385" y="926"/>
                </a:cubicBezTo>
                <a:cubicBezTo>
                  <a:pt x="383" y="925"/>
                  <a:pt x="381" y="925"/>
                  <a:pt x="379" y="924"/>
                </a:cubicBezTo>
                <a:cubicBezTo>
                  <a:pt x="387" y="901"/>
                  <a:pt x="387" y="901"/>
                  <a:pt x="387" y="901"/>
                </a:cubicBezTo>
                <a:cubicBezTo>
                  <a:pt x="381" y="899"/>
                  <a:pt x="381" y="899"/>
                  <a:pt x="381" y="899"/>
                </a:cubicBezTo>
                <a:cubicBezTo>
                  <a:pt x="373" y="922"/>
                  <a:pt x="373" y="922"/>
                  <a:pt x="373" y="922"/>
                </a:cubicBezTo>
                <a:cubicBezTo>
                  <a:pt x="371" y="921"/>
                  <a:pt x="369" y="921"/>
                  <a:pt x="367" y="920"/>
                </a:cubicBezTo>
                <a:cubicBezTo>
                  <a:pt x="375" y="897"/>
                  <a:pt x="375" y="897"/>
                  <a:pt x="375" y="897"/>
                </a:cubicBezTo>
                <a:cubicBezTo>
                  <a:pt x="369" y="895"/>
                  <a:pt x="369" y="895"/>
                  <a:pt x="369" y="895"/>
                </a:cubicBezTo>
                <a:cubicBezTo>
                  <a:pt x="361" y="918"/>
                  <a:pt x="361" y="918"/>
                  <a:pt x="361" y="918"/>
                </a:cubicBezTo>
                <a:cubicBezTo>
                  <a:pt x="359" y="917"/>
                  <a:pt x="357" y="916"/>
                  <a:pt x="355" y="915"/>
                </a:cubicBezTo>
                <a:cubicBezTo>
                  <a:pt x="364" y="893"/>
                  <a:pt x="364" y="893"/>
                  <a:pt x="364" y="893"/>
                </a:cubicBezTo>
                <a:cubicBezTo>
                  <a:pt x="358" y="890"/>
                  <a:pt x="358" y="890"/>
                  <a:pt x="358" y="890"/>
                </a:cubicBezTo>
                <a:cubicBezTo>
                  <a:pt x="349" y="913"/>
                  <a:pt x="349" y="913"/>
                  <a:pt x="349" y="913"/>
                </a:cubicBezTo>
                <a:cubicBezTo>
                  <a:pt x="347" y="912"/>
                  <a:pt x="345" y="911"/>
                  <a:pt x="343" y="910"/>
                </a:cubicBezTo>
                <a:cubicBezTo>
                  <a:pt x="353" y="888"/>
                  <a:pt x="353" y="888"/>
                  <a:pt x="353" y="888"/>
                </a:cubicBezTo>
                <a:cubicBezTo>
                  <a:pt x="347" y="886"/>
                  <a:pt x="347" y="886"/>
                  <a:pt x="347" y="886"/>
                </a:cubicBezTo>
                <a:cubicBezTo>
                  <a:pt x="337" y="908"/>
                  <a:pt x="337" y="908"/>
                  <a:pt x="337" y="908"/>
                </a:cubicBezTo>
                <a:cubicBezTo>
                  <a:pt x="335" y="907"/>
                  <a:pt x="333" y="906"/>
                  <a:pt x="331" y="905"/>
                </a:cubicBezTo>
                <a:cubicBezTo>
                  <a:pt x="342" y="883"/>
                  <a:pt x="342" y="883"/>
                  <a:pt x="342" y="883"/>
                </a:cubicBezTo>
                <a:cubicBezTo>
                  <a:pt x="336" y="880"/>
                  <a:pt x="336" y="880"/>
                  <a:pt x="336" y="880"/>
                </a:cubicBezTo>
                <a:cubicBezTo>
                  <a:pt x="325" y="902"/>
                  <a:pt x="325" y="902"/>
                  <a:pt x="325" y="902"/>
                </a:cubicBezTo>
                <a:cubicBezTo>
                  <a:pt x="323" y="901"/>
                  <a:pt x="321" y="900"/>
                  <a:pt x="320" y="899"/>
                </a:cubicBezTo>
                <a:cubicBezTo>
                  <a:pt x="331" y="878"/>
                  <a:pt x="331" y="878"/>
                  <a:pt x="331" y="878"/>
                </a:cubicBezTo>
                <a:cubicBezTo>
                  <a:pt x="325" y="875"/>
                  <a:pt x="325" y="875"/>
                  <a:pt x="325" y="875"/>
                </a:cubicBezTo>
                <a:cubicBezTo>
                  <a:pt x="314" y="896"/>
                  <a:pt x="314" y="896"/>
                  <a:pt x="314" y="896"/>
                </a:cubicBezTo>
                <a:cubicBezTo>
                  <a:pt x="312" y="895"/>
                  <a:pt x="310" y="894"/>
                  <a:pt x="308" y="893"/>
                </a:cubicBezTo>
                <a:cubicBezTo>
                  <a:pt x="320" y="872"/>
                  <a:pt x="320" y="872"/>
                  <a:pt x="320" y="872"/>
                </a:cubicBezTo>
                <a:cubicBezTo>
                  <a:pt x="314" y="869"/>
                  <a:pt x="314" y="869"/>
                  <a:pt x="314" y="869"/>
                </a:cubicBezTo>
                <a:cubicBezTo>
                  <a:pt x="303" y="890"/>
                  <a:pt x="303" y="890"/>
                  <a:pt x="303" y="890"/>
                </a:cubicBezTo>
                <a:cubicBezTo>
                  <a:pt x="301" y="889"/>
                  <a:pt x="299" y="888"/>
                  <a:pt x="297" y="887"/>
                </a:cubicBezTo>
                <a:cubicBezTo>
                  <a:pt x="309" y="866"/>
                  <a:pt x="309" y="866"/>
                  <a:pt x="309" y="866"/>
                </a:cubicBezTo>
                <a:cubicBezTo>
                  <a:pt x="304" y="863"/>
                  <a:pt x="304" y="863"/>
                  <a:pt x="304" y="863"/>
                </a:cubicBezTo>
                <a:cubicBezTo>
                  <a:pt x="292" y="884"/>
                  <a:pt x="292" y="884"/>
                  <a:pt x="292" y="884"/>
                </a:cubicBezTo>
                <a:cubicBezTo>
                  <a:pt x="290" y="882"/>
                  <a:pt x="288" y="881"/>
                  <a:pt x="286" y="880"/>
                </a:cubicBezTo>
                <a:cubicBezTo>
                  <a:pt x="299" y="860"/>
                  <a:pt x="299" y="860"/>
                  <a:pt x="299" y="860"/>
                </a:cubicBezTo>
                <a:cubicBezTo>
                  <a:pt x="294" y="856"/>
                  <a:pt x="294" y="856"/>
                  <a:pt x="294" y="856"/>
                </a:cubicBezTo>
                <a:cubicBezTo>
                  <a:pt x="281" y="877"/>
                  <a:pt x="281" y="877"/>
                  <a:pt x="281" y="877"/>
                </a:cubicBezTo>
                <a:cubicBezTo>
                  <a:pt x="279" y="876"/>
                  <a:pt x="277" y="874"/>
                  <a:pt x="275" y="873"/>
                </a:cubicBezTo>
                <a:cubicBezTo>
                  <a:pt x="289" y="853"/>
                  <a:pt x="289" y="853"/>
                  <a:pt x="289" y="853"/>
                </a:cubicBezTo>
                <a:cubicBezTo>
                  <a:pt x="284" y="850"/>
                  <a:pt x="284" y="850"/>
                  <a:pt x="284" y="850"/>
                </a:cubicBezTo>
                <a:cubicBezTo>
                  <a:pt x="270" y="870"/>
                  <a:pt x="270" y="870"/>
                  <a:pt x="270" y="870"/>
                </a:cubicBezTo>
                <a:cubicBezTo>
                  <a:pt x="268" y="868"/>
                  <a:pt x="267" y="867"/>
                  <a:pt x="265" y="866"/>
                </a:cubicBezTo>
                <a:cubicBezTo>
                  <a:pt x="279" y="846"/>
                  <a:pt x="279" y="846"/>
                  <a:pt x="279" y="846"/>
                </a:cubicBezTo>
                <a:cubicBezTo>
                  <a:pt x="274" y="843"/>
                  <a:pt x="274" y="843"/>
                  <a:pt x="274" y="843"/>
                </a:cubicBezTo>
                <a:cubicBezTo>
                  <a:pt x="260" y="862"/>
                  <a:pt x="260" y="862"/>
                  <a:pt x="260" y="862"/>
                </a:cubicBezTo>
                <a:cubicBezTo>
                  <a:pt x="258" y="861"/>
                  <a:pt x="256" y="860"/>
                  <a:pt x="255" y="858"/>
                </a:cubicBezTo>
                <a:cubicBezTo>
                  <a:pt x="269" y="839"/>
                  <a:pt x="269" y="839"/>
                  <a:pt x="269" y="839"/>
                </a:cubicBezTo>
                <a:cubicBezTo>
                  <a:pt x="264" y="835"/>
                  <a:pt x="264" y="835"/>
                  <a:pt x="264" y="835"/>
                </a:cubicBezTo>
                <a:cubicBezTo>
                  <a:pt x="249" y="854"/>
                  <a:pt x="249" y="854"/>
                  <a:pt x="249" y="854"/>
                </a:cubicBezTo>
                <a:cubicBezTo>
                  <a:pt x="248" y="853"/>
                  <a:pt x="246" y="852"/>
                  <a:pt x="245" y="850"/>
                </a:cubicBezTo>
                <a:cubicBezTo>
                  <a:pt x="260" y="832"/>
                  <a:pt x="260" y="832"/>
                  <a:pt x="260" y="832"/>
                </a:cubicBezTo>
                <a:cubicBezTo>
                  <a:pt x="255" y="828"/>
                  <a:pt x="255" y="828"/>
                  <a:pt x="255" y="828"/>
                </a:cubicBezTo>
                <a:cubicBezTo>
                  <a:pt x="239" y="846"/>
                  <a:pt x="239" y="846"/>
                  <a:pt x="239" y="846"/>
                </a:cubicBezTo>
                <a:cubicBezTo>
                  <a:pt x="238" y="845"/>
                  <a:pt x="236" y="843"/>
                  <a:pt x="235" y="842"/>
                </a:cubicBezTo>
                <a:cubicBezTo>
                  <a:pt x="251" y="824"/>
                  <a:pt x="251" y="824"/>
                  <a:pt x="251" y="824"/>
                </a:cubicBezTo>
                <a:cubicBezTo>
                  <a:pt x="246" y="820"/>
                  <a:pt x="246" y="820"/>
                  <a:pt x="246" y="820"/>
                </a:cubicBezTo>
                <a:cubicBezTo>
                  <a:pt x="230" y="838"/>
                  <a:pt x="230" y="838"/>
                  <a:pt x="230" y="838"/>
                </a:cubicBezTo>
                <a:cubicBezTo>
                  <a:pt x="228" y="836"/>
                  <a:pt x="227" y="835"/>
                  <a:pt x="225" y="834"/>
                </a:cubicBezTo>
                <a:cubicBezTo>
                  <a:pt x="242" y="816"/>
                  <a:pt x="242" y="816"/>
                  <a:pt x="242" y="816"/>
                </a:cubicBezTo>
                <a:cubicBezTo>
                  <a:pt x="237" y="812"/>
                  <a:pt x="237" y="812"/>
                  <a:pt x="237" y="812"/>
                </a:cubicBezTo>
                <a:cubicBezTo>
                  <a:pt x="220" y="829"/>
                  <a:pt x="220" y="829"/>
                  <a:pt x="220" y="829"/>
                </a:cubicBezTo>
                <a:cubicBezTo>
                  <a:pt x="219" y="828"/>
                  <a:pt x="217" y="826"/>
                  <a:pt x="216" y="825"/>
                </a:cubicBezTo>
                <a:cubicBezTo>
                  <a:pt x="233" y="808"/>
                  <a:pt x="233" y="808"/>
                  <a:pt x="233" y="808"/>
                </a:cubicBezTo>
                <a:cubicBezTo>
                  <a:pt x="228" y="803"/>
                  <a:pt x="228" y="803"/>
                  <a:pt x="228" y="803"/>
                </a:cubicBezTo>
                <a:cubicBezTo>
                  <a:pt x="211" y="820"/>
                  <a:pt x="211" y="820"/>
                  <a:pt x="211" y="820"/>
                </a:cubicBezTo>
                <a:cubicBezTo>
                  <a:pt x="210" y="819"/>
                  <a:pt x="208" y="817"/>
                  <a:pt x="207" y="816"/>
                </a:cubicBezTo>
                <a:cubicBezTo>
                  <a:pt x="224" y="799"/>
                  <a:pt x="224" y="799"/>
                  <a:pt x="224" y="799"/>
                </a:cubicBezTo>
                <a:cubicBezTo>
                  <a:pt x="220" y="794"/>
                  <a:pt x="220" y="794"/>
                  <a:pt x="220" y="794"/>
                </a:cubicBezTo>
                <a:cubicBezTo>
                  <a:pt x="202" y="811"/>
                  <a:pt x="202" y="811"/>
                  <a:pt x="202" y="811"/>
                </a:cubicBezTo>
                <a:cubicBezTo>
                  <a:pt x="201" y="809"/>
                  <a:pt x="199" y="808"/>
                  <a:pt x="198" y="806"/>
                </a:cubicBezTo>
                <a:cubicBezTo>
                  <a:pt x="216" y="790"/>
                  <a:pt x="216" y="790"/>
                  <a:pt x="216" y="790"/>
                </a:cubicBezTo>
                <a:cubicBezTo>
                  <a:pt x="212" y="785"/>
                  <a:pt x="212" y="785"/>
                  <a:pt x="212" y="785"/>
                </a:cubicBezTo>
                <a:cubicBezTo>
                  <a:pt x="194" y="802"/>
                  <a:pt x="194" y="802"/>
                  <a:pt x="194" y="802"/>
                </a:cubicBezTo>
                <a:cubicBezTo>
                  <a:pt x="192" y="800"/>
                  <a:pt x="191" y="798"/>
                  <a:pt x="190" y="797"/>
                </a:cubicBezTo>
                <a:cubicBezTo>
                  <a:pt x="208" y="781"/>
                  <a:pt x="208" y="781"/>
                  <a:pt x="208" y="781"/>
                </a:cubicBezTo>
                <a:cubicBezTo>
                  <a:pt x="204" y="776"/>
                  <a:pt x="204" y="776"/>
                  <a:pt x="204" y="776"/>
                </a:cubicBezTo>
                <a:cubicBezTo>
                  <a:pt x="185" y="792"/>
                  <a:pt x="185" y="792"/>
                  <a:pt x="185" y="792"/>
                </a:cubicBezTo>
                <a:cubicBezTo>
                  <a:pt x="184" y="790"/>
                  <a:pt x="183" y="789"/>
                  <a:pt x="181" y="787"/>
                </a:cubicBezTo>
                <a:cubicBezTo>
                  <a:pt x="200" y="772"/>
                  <a:pt x="200" y="772"/>
                  <a:pt x="200" y="772"/>
                </a:cubicBezTo>
                <a:cubicBezTo>
                  <a:pt x="196" y="767"/>
                  <a:pt x="196" y="767"/>
                  <a:pt x="196" y="767"/>
                </a:cubicBezTo>
                <a:cubicBezTo>
                  <a:pt x="177" y="782"/>
                  <a:pt x="177" y="782"/>
                  <a:pt x="177" y="782"/>
                </a:cubicBezTo>
                <a:cubicBezTo>
                  <a:pt x="176" y="780"/>
                  <a:pt x="175" y="779"/>
                  <a:pt x="173" y="777"/>
                </a:cubicBezTo>
                <a:cubicBezTo>
                  <a:pt x="193" y="762"/>
                  <a:pt x="193" y="762"/>
                  <a:pt x="193" y="762"/>
                </a:cubicBezTo>
                <a:cubicBezTo>
                  <a:pt x="189" y="757"/>
                  <a:pt x="189" y="757"/>
                  <a:pt x="189" y="757"/>
                </a:cubicBezTo>
                <a:cubicBezTo>
                  <a:pt x="170" y="772"/>
                  <a:pt x="170" y="772"/>
                  <a:pt x="170" y="772"/>
                </a:cubicBezTo>
                <a:cubicBezTo>
                  <a:pt x="168" y="770"/>
                  <a:pt x="167" y="768"/>
                  <a:pt x="166" y="767"/>
                </a:cubicBezTo>
                <a:cubicBezTo>
                  <a:pt x="186" y="753"/>
                  <a:pt x="186" y="753"/>
                  <a:pt x="186" y="753"/>
                </a:cubicBezTo>
                <a:cubicBezTo>
                  <a:pt x="182" y="747"/>
                  <a:pt x="182" y="747"/>
                  <a:pt x="182" y="747"/>
                </a:cubicBezTo>
                <a:cubicBezTo>
                  <a:pt x="162" y="761"/>
                  <a:pt x="162" y="761"/>
                  <a:pt x="162" y="761"/>
                </a:cubicBezTo>
                <a:cubicBezTo>
                  <a:pt x="161" y="760"/>
                  <a:pt x="160" y="758"/>
                  <a:pt x="159" y="756"/>
                </a:cubicBezTo>
                <a:cubicBezTo>
                  <a:pt x="179" y="743"/>
                  <a:pt x="179" y="743"/>
                  <a:pt x="179" y="743"/>
                </a:cubicBezTo>
                <a:cubicBezTo>
                  <a:pt x="175" y="737"/>
                  <a:pt x="175" y="737"/>
                  <a:pt x="175" y="737"/>
                </a:cubicBezTo>
                <a:cubicBezTo>
                  <a:pt x="155" y="751"/>
                  <a:pt x="155" y="751"/>
                  <a:pt x="155" y="751"/>
                </a:cubicBezTo>
                <a:cubicBezTo>
                  <a:pt x="154" y="749"/>
                  <a:pt x="153" y="747"/>
                  <a:pt x="152" y="745"/>
                </a:cubicBezTo>
                <a:cubicBezTo>
                  <a:pt x="172" y="733"/>
                  <a:pt x="172" y="733"/>
                  <a:pt x="172" y="733"/>
                </a:cubicBezTo>
                <a:cubicBezTo>
                  <a:pt x="169" y="727"/>
                  <a:pt x="169" y="727"/>
                  <a:pt x="169" y="727"/>
                </a:cubicBezTo>
                <a:cubicBezTo>
                  <a:pt x="148" y="740"/>
                  <a:pt x="148" y="740"/>
                  <a:pt x="148" y="740"/>
                </a:cubicBezTo>
                <a:cubicBezTo>
                  <a:pt x="147" y="738"/>
                  <a:pt x="146" y="736"/>
                  <a:pt x="145" y="734"/>
                </a:cubicBezTo>
                <a:cubicBezTo>
                  <a:pt x="166" y="722"/>
                  <a:pt x="166" y="722"/>
                  <a:pt x="166" y="722"/>
                </a:cubicBezTo>
                <a:cubicBezTo>
                  <a:pt x="163" y="717"/>
                  <a:pt x="163" y="717"/>
                  <a:pt x="163" y="717"/>
                </a:cubicBezTo>
                <a:cubicBezTo>
                  <a:pt x="142" y="729"/>
                  <a:pt x="142" y="729"/>
                  <a:pt x="142" y="729"/>
                </a:cubicBezTo>
                <a:cubicBezTo>
                  <a:pt x="141" y="727"/>
                  <a:pt x="140" y="725"/>
                  <a:pt x="139" y="723"/>
                </a:cubicBezTo>
                <a:cubicBezTo>
                  <a:pt x="160" y="712"/>
                  <a:pt x="160" y="712"/>
                  <a:pt x="160" y="712"/>
                </a:cubicBezTo>
                <a:cubicBezTo>
                  <a:pt x="157" y="706"/>
                  <a:pt x="157" y="706"/>
                  <a:pt x="157" y="706"/>
                </a:cubicBezTo>
                <a:cubicBezTo>
                  <a:pt x="136" y="718"/>
                  <a:pt x="136" y="718"/>
                  <a:pt x="136" y="718"/>
                </a:cubicBezTo>
                <a:cubicBezTo>
                  <a:pt x="135" y="716"/>
                  <a:pt x="134" y="714"/>
                  <a:pt x="133" y="712"/>
                </a:cubicBezTo>
                <a:cubicBezTo>
                  <a:pt x="154" y="701"/>
                  <a:pt x="154" y="701"/>
                  <a:pt x="154" y="701"/>
                </a:cubicBezTo>
                <a:cubicBezTo>
                  <a:pt x="152" y="695"/>
                  <a:pt x="152" y="695"/>
                  <a:pt x="152" y="695"/>
                </a:cubicBezTo>
                <a:cubicBezTo>
                  <a:pt x="130" y="706"/>
                  <a:pt x="130" y="706"/>
                  <a:pt x="130" y="706"/>
                </a:cubicBezTo>
                <a:cubicBezTo>
                  <a:pt x="129" y="704"/>
                  <a:pt x="128" y="702"/>
                  <a:pt x="127" y="701"/>
                </a:cubicBezTo>
                <a:cubicBezTo>
                  <a:pt x="149" y="690"/>
                  <a:pt x="149" y="690"/>
                  <a:pt x="149" y="690"/>
                </a:cubicBezTo>
                <a:cubicBezTo>
                  <a:pt x="146" y="685"/>
                  <a:pt x="146" y="685"/>
                  <a:pt x="146" y="685"/>
                </a:cubicBezTo>
                <a:cubicBezTo>
                  <a:pt x="124" y="695"/>
                  <a:pt x="124" y="695"/>
                  <a:pt x="124" y="695"/>
                </a:cubicBezTo>
                <a:cubicBezTo>
                  <a:pt x="123" y="693"/>
                  <a:pt x="123" y="691"/>
                  <a:pt x="122" y="689"/>
                </a:cubicBezTo>
                <a:cubicBezTo>
                  <a:pt x="144" y="679"/>
                  <a:pt x="144" y="679"/>
                  <a:pt x="144" y="679"/>
                </a:cubicBezTo>
                <a:cubicBezTo>
                  <a:pt x="142" y="673"/>
                  <a:pt x="142" y="673"/>
                  <a:pt x="142" y="673"/>
                </a:cubicBezTo>
                <a:cubicBezTo>
                  <a:pt x="119" y="683"/>
                  <a:pt x="119" y="683"/>
                  <a:pt x="119" y="683"/>
                </a:cubicBezTo>
                <a:cubicBezTo>
                  <a:pt x="118" y="681"/>
                  <a:pt x="118" y="679"/>
                  <a:pt x="117" y="677"/>
                </a:cubicBezTo>
                <a:cubicBezTo>
                  <a:pt x="139" y="668"/>
                  <a:pt x="139" y="668"/>
                  <a:pt x="139" y="668"/>
                </a:cubicBezTo>
                <a:cubicBezTo>
                  <a:pt x="137" y="662"/>
                  <a:pt x="137" y="662"/>
                  <a:pt x="137" y="662"/>
                </a:cubicBezTo>
                <a:cubicBezTo>
                  <a:pt x="115" y="671"/>
                  <a:pt x="115" y="671"/>
                  <a:pt x="115" y="671"/>
                </a:cubicBezTo>
                <a:cubicBezTo>
                  <a:pt x="114" y="669"/>
                  <a:pt x="113" y="667"/>
                  <a:pt x="112" y="665"/>
                </a:cubicBezTo>
                <a:cubicBezTo>
                  <a:pt x="135" y="657"/>
                  <a:pt x="135" y="657"/>
                  <a:pt x="135" y="657"/>
                </a:cubicBezTo>
                <a:cubicBezTo>
                  <a:pt x="133" y="651"/>
                  <a:pt x="133" y="651"/>
                  <a:pt x="133" y="651"/>
                </a:cubicBezTo>
                <a:cubicBezTo>
                  <a:pt x="110" y="659"/>
                  <a:pt x="110" y="659"/>
                  <a:pt x="110" y="659"/>
                </a:cubicBezTo>
                <a:cubicBezTo>
                  <a:pt x="109" y="657"/>
                  <a:pt x="109" y="655"/>
                  <a:pt x="108" y="653"/>
                </a:cubicBezTo>
                <a:cubicBezTo>
                  <a:pt x="131" y="645"/>
                  <a:pt x="131" y="645"/>
                  <a:pt x="131" y="645"/>
                </a:cubicBezTo>
                <a:cubicBezTo>
                  <a:pt x="129" y="639"/>
                  <a:pt x="129" y="639"/>
                  <a:pt x="129" y="639"/>
                </a:cubicBezTo>
                <a:cubicBezTo>
                  <a:pt x="106" y="647"/>
                  <a:pt x="106" y="647"/>
                  <a:pt x="106" y="647"/>
                </a:cubicBezTo>
                <a:cubicBezTo>
                  <a:pt x="105" y="645"/>
                  <a:pt x="105" y="643"/>
                  <a:pt x="104" y="641"/>
                </a:cubicBezTo>
                <a:cubicBezTo>
                  <a:pt x="128" y="634"/>
                  <a:pt x="128" y="634"/>
                  <a:pt x="128" y="634"/>
                </a:cubicBezTo>
                <a:cubicBezTo>
                  <a:pt x="126" y="628"/>
                  <a:pt x="126" y="628"/>
                  <a:pt x="126" y="628"/>
                </a:cubicBezTo>
                <a:cubicBezTo>
                  <a:pt x="102" y="635"/>
                  <a:pt x="102" y="635"/>
                  <a:pt x="102" y="635"/>
                </a:cubicBezTo>
                <a:cubicBezTo>
                  <a:pt x="102" y="632"/>
                  <a:pt x="101" y="630"/>
                  <a:pt x="101" y="628"/>
                </a:cubicBezTo>
                <a:cubicBezTo>
                  <a:pt x="124" y="622"/>
                  <a:pt x="124" y="622"/>
                  <a:pt x="124" y="622"/>
                </a:cubicBezTo>
                <a:cubicBezTo>
                  <a:pt x="123" y="616"/>
                  <a:pt x="123" y="616"/>
                  <a:pt x="123" y="616"/>
                </a:cubicBezTo>
                <a:cubicBezTo>
                  <a:pt x="99" y="622"/>
                  <a:pt x="99" y="622"/>
                  <a:pt x="99" y="622"/>
                </a:cubicBezTo>
                <a:cubicBezTo>
                  <a:pt x="99" y="620"/>
                  <a:pt x="98" y="618"/>
                  <a:pt x="98" y="616"/>
                </a:cubicBezTo>
                <a:cubicBezTo>
                  <a:pt x="121" y="611"/>
                  <a:pt x="121" y="611"/>
                  <a:pt x="121" y="611"/>
                </a:cubicBezTo>
                <a:cubicBezTo>
                  <a:pt x="120" y="604"/>
                  <a:pt x="120" y="604"/>
                  <a:pt x="120" y="604"/>
                </a:cubicBezTo>
                <a:cubicBezTo>
                  <a:pt x="96" y="610"/>
                  <a:pt x="96" y="610"/>
                  <a:pt x="96" y="610"/>
                </a:cubicBezTo>
                <a:cubicBezTo>
                  <a:pt x="96" y="608"/>
                  <a:pt x="95" y="606"/>
                  <a:pt x="95" y="603"/>
                </a:cubicBezTo>
                <a:cubicBezTo>
                  <a:pt x="119" y="599"/>
                  <a:pt x="119" y="599"/>
                  <a:pt x="119" y="599"/>
                </a:cubicBezTo>
                <a:cubicBezTo>
                  <a:pt x="118" y="593"/>
                  <a:pt x="118" y="593"/>
                  <a:pt x="118" y="593"/>
                </a:cubicBezTo>
                <a:cubicBezTo>
                  <a:pt x="94" y="597"/>
                  <a:pt x="94" y="597"/>
                  <a:pt x="94" y="597"/>
                </a:cubicBezTo>
                <a:cubicBezTo>
                  <a:pt x="93" y="595"/>
                  <a:pt x="93" y="593"/>
                  <a:pt x="93" y="591"/>
                </a:cubicBezTo>
                <a:cubicBezTo>
                  <a:pt x="117" y="587"/>
                  <a:pt x="117" y="587"/>
                  <a:pt x="117" y="587"/>
                </a:cubicBezTo>
                <a:cubicBezTo>
                  <a:pt x="116" y="581"/>
                  <a:pt x="116" y="581"/>
                  <a:pt x="116" y="581"/>
                </a:cubicBezTo>
                <a:cubicBezTo>
                  <a:pt x="92" y="584"/>
                  <a:pt x="92" y="584"/>
                  <a:pt x="92" y="584"/>
                </a:cubicBezTo>
                <a:cubicBezTo>
                  <a:pt x="91" y="582"/>
                  <a:pt x="91" y="580"/>
                  <a:pt x="91" y="578"/>
                </a:cubicBezTo>
                <a:cubicBezTo>
                  <a:pt x="115" y="575"/>
                  <a:pt x="115" y="575"/>
                  <a:pt x="115" y="575"/>
                </a:cubicBezTo>
                <a:cubicBezTo>
                  <a:pt x="114" y="569"/>
                  <a:pt x="114" y="569"/>
                  <a:pt x="114" y="569"/>
                </a:cubicBezTo>
                <a:cubicBezTo>
                  <a:pt x="90" y="572"/>
                  <a:pt x="90" y="572"/>
                  <a:pt x="90" y="572"/>
                </a:cubicBezTo>
                <a:cubicBezTo>
                  <a:pt x="90" y="570"/>
                  <a:pt x="89" y="568"/>
                  <a:pt x="89" y="565"/>
                </a:cubicBezTo>
                <a:cubicBezTo>
                  <a:pt x="113" y="563"/>
                  <a:pt x="113" y="563"/>
                  <a:pt x="113" y="563"/>
                </a:cubicBezTo>
                <a:cubicBezTo>
                  <a:pt x="113" y="557"/>
                  <a:pt x="113" y="557"/>
                  <a:pt x="113" y="557"/>
                </a:cubicBezTo>
                <a:cubicBezTo>
                  <a:pt x="88" y="559"/>
                  <a:pt x="88" y="559"/>
                  <a:pt x="88" y="559"/>
                </a:cubicBezTo>
                <a:cubicBezTo>
                  <a:pt x="88" y="557"/>
                  <a:pt x="88" y="555"/>
                  <a:pt x="88" y="553"/>
                </a:cubicBezTo>
                <a:cubicBezTo>
                  <a:pt x="112" y="551"/>
                  <a:pt x="112" y="551"/>
                  <a:pt x="112" y="551"/>
                </a:cubicBezTo>
                <a:cubicBezTo>
                  <a:pt x="112" y="545"/>
                  <a:pt x="112" y="545"/>
                  <a:pt x="112" y="545"/>
                </a:cubicBezTo>
                <a:cubicBezTo>
                  <a:pt x="88" y="546"/>
                  <a:pt x="88" y="546"/>
                  <a:pt x="88" y="546"/>
                </a:cubicBezTo>
                <a:cubicBezTo>
                  <a:pt x="87" y="544"/>
                  <a:pt x="87" y="542"/>
                  <a:pt x="87" y="540"/>
                </a:cubicBezTo>
                <a:cubicBezTo>
                  <a:pt x="111" y="539"/>
                  <a:pt x="111" y="539"/>
                  <a:pt x="111" y="539"/>
                </a:cubicBezTo>
                <a:cubicBezTo>
                  <a:pt x="111" y="533"/>
                  <a:pt x="111" y="533"/>
                  <a:pt x="111" y="533"/>
                </a:cubicBezTo>
                <a:cubicBezTo>
                  <a:pt x="87" y="533"/>
                  <a:pt x="87" y="533"/>
                  <a:pt x="87" y="533"/>
                </a:cubicBezTo>
                <a:cubicBezTo>
                  <a:pt x="87" y="531"/>
                  <a:pt x="87" y="529"/>
                  <a:pt x="87" y="527"/>
                </a:cubicBezTo>
                <a:cubicBezTo>
                  <a:pt x="111" y="527"/>
                  <a:pt x="111" y="527"/>
                  <a:pt x="111" y="527"/>
                </a:cubicBezTo>
                <a:cubicBezTo>
                  <a:pt x="111" y="520"/>
                  <a:pt x="111" y="520"/>
                  <a:pt x="111" y="520"/>
                </a:cubicBezTo>
                <a:cubicBezTo>
                  <a:pt x="87" y="521"/>
                  <a:pt x="87" y="521"/>
                  <a:pt x="87" y="521"/>
                </a:cubicBezTo>
                <a:cubicBezTo>
                  <a:pt x="87" y="519"/>
                  <a:pt x="87" y="519"/>
                  <a:pt x="87" y="519"/>
                </a:cubicBezTo>
                <a:cubicBezTo>
                  <a:pt x="87" y="518"/>
                  <a:pt x="87" y="516"/>
                  <a:pt x="87" y="515"/>
                </a:cubicBezTo>
                <a:cubicBezTo>
                  <a:pt x="87" y="514"/>
                  <a:pt x="87" y="514"/>
                  <a:pt x="87" y="514"/>
                </a:cubicBezTo>
                <a:cubicBezTo>
                  <a:pt x="111" y="515"/>
                  <a:pt x="111" y="515"/>
                  <a:pt x="111" y="515"/>
                </a:cubicBezTo>
                <a:cubicBezTo>
                  <a:pt x="111" y="508"/>
                  <a:pt x="111" y="508"/>
                  <a:pt x="111" y="508"/>
                </a:cubicBezTo>
                <a:cubicBezTo>
                  <a:pt x="87" y="508"/>
                  <a:pt x="87" y="508"/>
                  <a:pt x="87" y="508"/>
                </a:cubicBezTo>
                <a:cubicBezTo>
                  <a:pt x="87" y="506"/>
                  <a:pt x="87" y="504"/>
                  <a:pt x="87" y="502"/>
                </a:cubicBezTo>
                <a:cubicBezTo>
                  <a:pt x="111" y="503"/>
                  <a:pt x="111" y="503"/>
                  <a:pt x="111" y="503"/>
                </a:cubicBezTo>
                <a:cubicBezTo>
                  <a:pt x="112" y="496"/>
                  <a:pt x="112" y="496"/>
                  <a:pt x="112" y="496"/>
                </a:cubicBezTo>
                <a:cubicBezTo>
                  <a:pt x="87" y="495"/>
                  <a:pt x="87" y="495"/>
                  <a:pt x="87" y="495"/>
                </a:cubicBezTo>
                <a:cubicBezTo>
                  <a:pt x="87" y="493"/>
                  <a:pt x="88" y="491"/>
                  <a:pt x="88" y="489"/>
                </a:cubicBezTo>
                <a:cubicBezTo>
                  <a:pt x="112" y="491"/>
                  <a:pt x="112" y="491"/>
                  <a:pt x="112" y="491"/>
                </a:cubicBezTo>
                <a:cubicBezTo>
                  <a:pt x="113" y="484"/>
                  <a:pt x="113" y="484"/>
                  <a:pt x="113" y="484"/>
                </a:cubicBezTo>
                <a:cubicBezTo>
                  <a:pt x="88" y="482"/>
                  <a:pt x="88" y="482"/>
                  <a:pt x="88" y="482"/>
                </a:cubicBezTo>
                <a:cubicBezTo>
                  <a:pt x="88" y="480"/>
                  <a:pt x="89" y="478"/>
                  <a:pt x="89" y="476"/>
                </a:cubicBezTo>
                <a:cubicBezTo>
                  <a:pt x="113" y="478"/>
                  <a:pt x="113" y="478"/>
                  <a:pt x="113" y="478"/>
                </a:cubicBezTo>
                <a:cubicBezTo>
                  <a:pt x="114" y="472"/>
                  <a:pt x="114" y="472"/>
                  <a:pt x="114" y="472"/>
                </a:cubicBezTo>
                <a:cubicBezTo>
                  <a:pt x="90" y="469"/>
                  <a:pt x="90" y="469"/>
                  <a:pt x="90" y="469"/>
                </a:cubicBezTo>
                <a:cubicBezTo>
                  <a:pt x="90" y="467"/>
                  <a:pt x="90" y="465"/>
                  <a:pt x="90" y="463"/>
                </a:cubicBezTo>
                <a:cubicBezTo>
                  <a:pt x="114" y="466"/>
                  <a:pt x="114" y="466"/>
                  <a:pt x="114" y="466"/>
                </a:cubicBezTo>
                <a:cubicBezTo>
                  <a:pt x="115" y="460"/>
                  <a:pt x="115" y="460"/>
                  <a:pt x="115" y="460"/>
                </a:cubicBezTo>
                <a:cubicBezTo>
                  <a:pt x="91" y="457"/>
                  <a:pt x="91" y="457"/>
                  <a:pt x="91" y="457"/>
                </a:cubicBezTo>
                <a:cubicBezTo>
                  <a:pt x="92" y="455"/>
                  <a:pt x="92" y="453"/>
                  <a:pt x="92" y="451"/>
                </a:cubicBezTo>
                <a:cubicBezTo>
                  <a:pt x="116" y="455"/>
                  <a:pt x="116" y="455"/>
                  <a:pt x="116" y="455"/>
                </a:cubicBezTo>
                <a:cubicBezTo>
                  <a:pt x="117" y="448"/>
                  <a:pt x="117" y="448"/>
                  <a:pt x="117" y="448"/>
                </a:cubicBezTo>
                <a:cubicBezTo>
                  <a:pt x="93" y="444"/>
                  <a:pt x="93" y="444"/>
                  <a:pt x="93" y="444"/>
                </a:cubicBezTo>
                <a:cubicBezTo>
                  <a:pt x="94" y="442"/>
                  <a:pt x="94" y="440"/>
                  <a:pt x="94" y="438"/>
                </a:cubicBezTo>
                <a:cubicBezTo>
                  <a:pt x="118" y="443"/>
                  <a:pt x="118" y="443"/>
                  <a:pt x="118" y="443"/>
                </a:cubicBezTo>
                <a:cubicBezTo>
                  <a:pt x="120" y="436"/>
                  <a:pt x="120" y="436"/>
                  <a:pt x="120" y="436"/>
                </a:cubicBezTo>
                <a:cubicBezTo>
                  <a:pt x="96" y="432"/>
                  <a:pt x="96" y="432"/>
                  <a:pt x="96" y="432"/>
                </a:cubicBezTo>
                <a:cubicBezTo>
                  <a:pt x="96" y="429"/>
                  <a:pt x="97" y="427"/>
                  <a:pt x="97" y="425"/>
                </a:cubicBezTo>
                <a:cubicBezTo>
                  <a:pt x="121" y="431"/>
                  <a:pt x="121" y="431"/>
                  <a:pt x="121" y="431"/>
                </a:cubicBezTo>
                <a:cubicBezTo>
                  <a:pt x="122" y="425"/>
                  <a:pt x="122" y="425"/>
                  <a:pt x="122" y="425"/>
                </a:cubicBezTo>
                <a:cubicBezTo>
                  <a:pt x="99" y="419"/>
                  <a:pt x="99" y="419"/>
                  <a:pt x="99" y="419"/>
                </a:cubicBezTo>
                <a:cubicBezTo>
                  <a:pt x="99" y="417"/>
                  <a:pt x="100" y="415"/>
                  <a:pt x="100" y="413"/>
                </a:cubicBezTo>
                <a:cubicBezTo>
                  <a:pt x="124" y="419"/>
                  <a:pt x="124" y="419"/>
                  <a:pt x="124" y="419"/>
                </a:cubicBezTo>
                <a:cubicBezTo>
                  <a:pt x="125" y="413"/>
                  <a:pt x="125" y="413"/>
                  <a:pt x="125" y="413"/>
                </a:cubicBezTo>
                <a:cubicBezTo>
                  <a:pt x="102" y="407"/>
                  <a:pt x="102" y="407"/>
                  <a:pt x="102" y="407"/>
                </a:cubicBezTo>
                <a:cubicBezTo>
                  <a:pt x="102" y="405"/>
                  <a:pt x="103" y="403"/>
                  <a:pt x="103" y="401"/>
                </a:cubicBezTo>
                <a:cubicBezTo>
                  <a:pt x="127" y="407"/>
                  <a:pt x="127" y="407"/>
                  <a:pt x="127" y="407"/>
                </a:cubicBezTo>
                <a:cubicBezTo>
                  <a:pt x="129" y="401"/>
                  <a:pt x="129" y="401"/>
                  <a:pt x="129" y="401"/>
                </a:cubicBezTo>
                <a:cubicBezTo>
                  <a:pt x="105" y="394"/>
                  <a:pt x="105" y="394"/>
                  <a:pt x="105" y="394"/>
                </a:cubicBezTo>
                <a:cubicBezTo>
                  <a:pt x="106" y="392"/>
                  <a:pt x="107" y="390"/>
                  <a:pt x="107" y="388"/>
                </a:cubicBezTo>
                <a:cubicBezTo>
                  <a:pt x="130" y="396"/>
                  <a:pt x="130" y="396"/>
                  <a:pt x="130" y="396"/>
                </a:cubicBezTo>
                <a:cubicBezTo>
                  <a:pt x="132" y="390"/>
                  <a:pt x="132" y="390"/>
                  <a:pt x="132" y="390"/>
                </a:cubicBezTo>
                <a:cubicBezTo>
                  <a:pt x="109" y="382"/>
                  <a:pt x="109" y="382"/>
                  <a:pt x="109" y="382"/>
                </a:cubicBezTo>
                <a:cubicBezTo>
                  <a:pt x="110" y="380"/>
                  <a:pt x="111" y="378"/>
                  <a:pt x="111" y="376"/>
                </a:cubicBezTo>
                <a:cubicBezTo>
                  <a:pt x="134" y="384"/>
                  <a:pt x="134" y="384"/>
                  <a:pt x="134" y="384"/>
                </a:cubicBezTo>
                <a:cubicBezTo>
                  <a:pt x="136" y="378"/>
                  <a:pt x="136" y="378"/>
                  <a:pt x="136" y="378"/>
                </a:cubicBezTo>
                <a:cubicBezTo>
                  <a:pt x="114" y="370"/>
                  <a:pt x="114" y="370"/>
                  <a:pt x="114" y="370"/>
                </a:cubicBezTo>
                <a:cubicBezTo>
                  <a:pt x="114" y="368"/>
                  <a:pt x="115" y="366"/>
                  <a:pt x="116" y="364"/>
                </a:cubicBezTo>
                <a:cubicBezTo>
                  <a:pt x="138" y="373"/>
                  <a:pt x="138" y="373"/>
                  <a:pt x="138" y="373"/>
                </a:cubicBezTo>
                <a:cubicBezTo>
                  <a:pt x="141" y="367"/>
                  <a:pt x="141" y="367"/>
                  <a:pt x="141" y="367"/>
                </a:cubicBezTo>
                <a:cubicBezTo>
                  <a:pt x="118" y="358"/>
                  <a:pt x="118" y="358"/>
                  <a:pt x="118" y="358"/>
                </a:cubicBezTo>
                <a:cubicBezTo>
                  <a:pt x="119" y="356"/>
                  <a:pt x="120" y="354"/>
                  <a:pt x="121" y="352"/>
                </a:cubicBezTo>
                <a:cubicBezTo>
                  <a:pt x="143" y="362"/>
                  <a:pt x="143" y="362"/>
                  <a:pt x="143" y="362"/>
                </a:cubicBezTo>
                <a:cubicBezTo>
                  <a:pt x="146" y="356"/>
                  <a:pt x="146" y="356"/>
                  <a:pt x="146" y="356"/>
                </a:cubicBezTo>
                <a:cubicBezTo>
                  <a:pt x="123" y="346"/>
                  <a:pt x="123" y="346"/>
                  <a:pt x="123" y="346"/>
                </a:cubicBezTo>
                <a:cubicBezTo>
                  <a:pt x="124" y="344"/>
                  <a:pt x="125" y="342"/>
                  <a:pt x="126" y="340"/>
                </a:cubicBezTo>
                <a:cubicBezTo>
                  <a:pt x="148" y="351"/>
                  <a:pt x="148" y="351"/>
                  <a:pt x="148" y="351"/>
                </a:cubicBezTo>
                <a:cubicBezTo>
                  <a:pt x="151" y="345"/>
                  <a:pt x="151" y="345"/>
                  <a:pt x="151" y="345"/>
                </a:cubicBezTo>
                <a:cubicBezTo>
                  <a:pt x="129" y="335"/>
                  <a:pt x="129" y="335"/>
                  <a:pt x="129" y="335"/>
                </a:cubicBezTo>
                <a:cubicBezTo>
                  <a:pt x="130" y="333"/>
                  <a:pt x="131" y="331"/>
                  <a:pt x="132" y="329"/>
                </a:cubicBezTo>
                <a:cubicBezTo>
                  <a:pt x="153" y="340"/>
                  <a:pt x="153" y="340"/>
                  <a:pt x="153" y="340"/>
                </a:cubicBezTo>
                <a:cubicBezTo>
                  <a:pt x="156" y="334"/>
                  <a:pt x="156" y="334"/>
                  <a:pt x="156" y="334"/>
                </a:cubicBezTo>
                <a:cubicBezTo>
                  <a:pt x="135" y="323"/>
                  <a:pt x="135" y="323"/>
                  <a:pt x="135" y="323"/>
                </a:cubicBezTo>
                <a:cubicBezTo>
                  <a:pt x="136" y="321"/>
                  <a:pt x="137" y="319"/>
                  <a:pt x="138" y="317"/>
                </a:cubicBezTo>
                <a:cubicBezTo>
                  <a:pt x="159" y="329"/>
                  <a:pt x="159" y="329"/>
                  <a:pt x="159" y="329"/>
                </a:cubicBezTo>
                <a:cubicBezTo>
                  <a:pt x="162" y="323"/>
                  <a:pt x="162" y="323"/>
                  <a:pt x="162" y="323"/>
                </a:cubicBezTo>
                <a:cubicBezTo>
                  <a:pt x="141" y="312"/>
                  <a:pt x="141" y="312"/>
                  <a:pt x="141" y="312"/>
                </a:cubicBezTo>
                <a:cubicBezTo>
                  <a:pt x="142" y="310"/>
                  <a:pt x="143" y="308"/>
                  <a:pt x="144" y="306"/>
                </a:cubicBezTo>
                <a:cubicBezTo>
                  <a:pt x="165" y="318"/>
                  <a:pt x="165" y="318"/>
                  <a:pt x="165" y="318"/>
                </a:cubicBezTo>
                <a:cubicBezTo>
                  <a:pt x="168" y="313"/>
                  <a:pt x="168" y="313"/>
                  <a:pt x="168" y="313"/>
                </a:cubicBezTo>
                <a:cubicBezTo>
                  <a:pt x="147" y="301"/>
                  <a:pt x="147" y="301"/>
                  <a:pt x="147" y="301"/>
                </a:cubicBezTo>
                <a:cubicBezTo>
                  <a:pt x="148" y="299"/>
                  <a:pt x="149" y="297"/>
                  <a:pt x="150" y="295"/>
                </a:cubicBezTo>
                <a:cubicBezTo>
                  <a:pt x="171" y="308"/>
                  <a:pt x="171" y="308"/>
                  <a:pt x="171" y="308"/>
                </a:cubicBezTo>
                <a:cubicBezTo>
                  <a:pt x="174" y="303"/>
                  <a:pt x="174" y="303"/>
                  <a:pt x="174" y="303"/>
                </a:cubicBezTo>
                <a:cubicBezTo>
                  <a:pt x="154" y="290"/>
                  <a:pt x="154" y="290"/>
                  <a:pt x="154" y="290"/>
                </a:cubicBezTo>
                <a:cubicBezTo>
                  <a:pt x="155" y="288"/>
                  <a:pt x="156" y="286"/>
                  <a:pt x="157" y="284"/>
                </a:cubicBezTo>
                <a:cubicBezTo>
                  <a:pt x="177" y="298"/>
                  <a:pt x="177" y="298"/>
                  <a:pt x="177" y="298"/>
                </a:cubicBezTo>
                <a:cubicBezTo>
                  <a:pt x="181" y="293"/>
                  <a:pt x="181" y="293"/>
                  <a:pt x="181" y="293"/>
                </a:cubicBezTo>
                <a:cubicBezTo>
                  <a:pt x="161" y="279"/>
                  <a:pt x="161" y="279"/>
                  <a:pt x="161" y="279"/>
                </a:cubicBezTo>
                <a:cubicBezTo>
                  <a:pt x="162" y="277"/>
                  <a:pt x="163" y="276"/>
                  <a:pt x="165" y="274"/>
                </a:cubicBezTo>
                <a:cubicBezTo>
                  <a:pt x="184" y="288"/>
                  <a:pt x="184" y="288"/>
                  <a:pt x="184" y="288"/>
                </a:cubicBezTo>
                <a:cubicBezTo>
                  <a:pt x="188" y="283"/>
                  <a:pt x="188" y="283"/>
                  <a:pt x="188" y="283"/>
                </a:cubicBezTo>
                <a:cubicBezTo>
                  <a:pt x="168" y="269"/>
                  <a:pt x="168" y="269"/>
                  <a:pt x="168" y="269"/>
                </a:cubicBezTo>
                <a:cubicBezTo>
                  <a:pt x="170" y="267"/>
                  <a:pt x="171" y="265"/>
                  <a:pt x="172" y="263"/>
                </a:cubicBezTo>
                <a:cubicBezTo>
                  <a:pt x="191" y="278"/>
                  <a:pt x="191" y="278"/>
                  <a:pt x="191" y="278"/>
                </a:cubicBezTo>
                <a:cubicBezTo>
                  <a:pt x="195" y="273"/>
                  <a:pt x="195" y="273"/>
                  <a:pt x="195" y="273"/>
                </a:cubicBezTo>
                <a:cubicBezTo>
                  <a:pt x="176" y="258"/>
                  <a:pt x="176" y="258"/>
                  <a:pt x="176" y="258"/>
                </a:cubicBezTo>
                <a:cubicBezTo>
                  <a:pt x="177" y="257"/>
                  <a:pt x="179" y="255"/>
                  <a:pt x="180" y="253"/>
                </a:cubicBezTo>
                <a:cubicBezTo>
                  <a:pt x="199" y="268"/>
                  <a:pt x="199" y="268"/>
                  <a:pt x="199" y="268"/>
                </a:cubicBezTo>
                <a:cubicBezTo>
                  <a:pt x="203" y="264"/>
                  <a:pt x="203" y="264"/>
                  <a:pt x="203" y="264"/>
                </a:cubicBezTo>
                <a:cubicBezTo>
                  <a:pt x="184" y="248"/>
                  <a:pt x="184" y="248"/>
                  <a:pt x="184" y="248"/>
                </a:cubicBezTo>
                <a:cubicBezTo>
                  <a:pt x="185" y="247"/>
                  <a:pt x="187" y="245"/>
                  <a:pt x="188" y="243"/>
                </a:cubicBezTo>
                <a:cubicBezTo>
                  <a:pt x="206" y="259"/>
                  <a:pt x="206" y="259"/>
                  <a:pt x="206" y="259"/>
                </a:cubicBezTo>
                <a:cubicBezTo>
                  <a:pt x="211" y="254"/>
                  <a:pt x="211" y="254"/>
                  <a:pt x="211" y="254"/>
                </a:cubicBezTo>
                <a:cubicBezTo>
                  <a:pt x="192" y="239"/>
                  <a:pt x="192" y="239"/>
                  <a:pt x="192" y="239"/>
                </a:cubicBezTo>
                <a:cubicBezTo>
                  <a:pt x="194" y="237"/>
                  <a:pt x="195" y="235"/>
                  <a:pt x="197" y="234"/>
                </a:cubicBezTo>
                <a:cubicBezTo>
                  <a:pt x="214" y="250"/>
                  <a:pt x="214" y="250"/>
                  <a:pt x="214" y="250"/>
                </a:cubicBezTo>
                <a:cubicBezTo>
                  <a:pt x="219" y="245"/>
                  <a:pt x="219" y="245"/>
                  <a:pt x="219" y="245"/>
                </a:cubicBezTo>
                <a:cubicBezTo>
                  <a:pt x="201" y="229"/>
                  <a:pt x="201" y="229"/>
                  <a:pt x="201" y="229"/>
                </a:cubicBezTo>
                <a:cubicBezTo>
                  <a:pt x="202" y="227"/>
                  <a:pt x="204" y="226"/>
                  <a:pt x="205" y="224"/>
                </a:cubicBezTo>
                <a:cubicBezTo>
                  <a:pt x="223" y="241"/>
                  <a:pt x="223" y="241"/>
                  <a:pt x="223" y="241"/>
                </a:cubicBezTo>
                <a:cubicBezTo>
                  <a:pt x="227" y="237"/>
                  <a:pt x="227" y="237"/>
                  <a:pt x="227" y="237"/>
                </a:cubicBezTo>
                <a:cubicBezTo>
                  <a:pt x="210" y="220"/>
                  <a:pt x="210" y="220"/>
                  <a:pt x="210" y="220"/>
                </a:cubicBezTo>
                <a:cubicBezTo>
                  <a:pt x="211" y="218"/>
                  <a:pt x="213" y="217"/>
                  <a:pt x="214" y="215"/>
                </a:cubicBezTo>
                <a:cubicBezTo>
                  <a:pt x="231" y="233"/>
                  <a:pt x="231" y="233"/>
                  <a:pt x="231" y="233"/>
                </a:cubicBezTo>
                <a:cubicBezTo>
                  <a:pt x="236" y="228"/>
                  <a:pt x="236" y="228"/>
                  <a:pt x="236" y="228"/>
                </a:cubicBezTo>
                <a:cubicBezTo>
                  <a:pt x="219" y="211"/>
                  <a:pt x="219" y="211"/>
                  <a:pt x="219" y="211"/>
                </a:cubicBezTo>
                <a:cubicBezTo>
                  <a:pt x="221" y="209"/>
                  <a:pt x="222" y="208"/>
                  <a:pt x="224" y="207"/>
                </a:cubicBezTo>
                <a:cubicBezTo>
                  <a:pt x="240" y="224"/>
                  <a:pt x="240" y="224"/>
                  <a:pt x="240" y="224"/>
                </a:cubicBezTo>
                <a:cubicBezTo>
                  <a:pt x="245" y="220"/>
                  <a:pt x="245" y="220"/>
                  <a:pt x="245" y="220"/>
                </a:cubicBezTo>
                <a:cubicBezTo>
                  <a:pt x="228" y="202"/>
                  <a:pt x="228" y="202"/>
                  <a:pt x="228" y="202"/>
                </a:cubicBezTo>
                <a:cubicBezTo>
                  <a:pt x="230" y="201"/>
                  <a:pt x="231" y="199"/>
                  <a:pt x="233" y="198"/>
                </a:cubicBezTo>
                <a:cubicBezTo>
                  <a:pt x="249" y="216"/>
                  <a:pt x="249" y="216"/>
                  <a:pt x="249" y="216"/>
                </a:cubicBezTo>
                <a:cubicBezTo>
                  <a:pt x="254" y="212"/>
                  <a:pt x="254" y="212"/>
                  <a:pt x="254" y="212"/>
                </a:cubicBezTo>
                <a:cubicBezTo>
                  <a:pt x="238" y="194"/>
                  <a:pt x="238" y="194"/>
                  <a:pt x="238" y="194"/>
                </a:cubicBezTo>
                <a:cubicBezTo>
                  <a:pt x="240" y="192"/>
                  <a:pt x="241" y="191"/>
                  <a:pt x="243" y="190"/>
                </a:cubicBezTo>
                <a:cubicBezTo>
                  <a:pt x="258" y="208"/>
                  <a:pt x="258" y="208"/>
                  <a:pt x="258" y="208"/>
                </a:cubicBezTo>
                <a:cubicBezTo>
                  <a:pt x="263" y="204"/>
                  <a:pt x="263" y="204"/>
                  <a:pt x="263" y="204"/>
                </a:cubicBezTo>
                <a:cubicBezTo>
                  <a:pt x="248" y="186"/>
                  <a:pt x="248" y="186"/>
                  <a:pt x="248" y="186"/>
                </a:cubicBezTo>
                <a:cubicBezTo>
                  <a:pt x="250" y="184"/>
                  <a:pt x="251" y="183"/>
                  <a:pt x="253" y="182"/>
                </a:cubicBezTo>
                <a:cubicBezTo>
                  <a:pt x="268" y="201"/>
                  <a:pt x="268" y="201"/>
                  <a:pt x="268" y="201"/>
                </a:cubicBezTo>
                <a:cubicBezTo>
                  <a:pt x="273" y="197"/>
                  <a:pt x="273" y="197"/>
                  <a:pt x="273" y="197"/>
                </a:cubicBezTo>
                <a:cubicBezTo>
                  <a:pt x="258" y="178"/>
                  <a:pt x="258" y="178"/>
                  <a:pt x="258" y="178"/>
                </a:cubicBezTo>
                <a:cubicBezTo>
                  <a:pt x="260" y="176"/>
                  <a:pt x="261" y="175"/>
                  <a:pt x="263" y="174"/>
                </a:cubicBezTo>
                <a:cubicBezTo>
                  <a:pt x="277" y="194"/>
                  <a:pt x="277" y="194"/>
                  <a:pt x="277" y="194"/>
                </a:cubicBezTo>
                <a:cubicBezTo>
                  <a:pt x="282" y="190"/>
                  <a:pt x="282" y="190"/>
                  <a:pt x="282" y="190"/>
                </a:cubicBezTo>
                <a:cubicBezTo>
                  <a:pt x="268" y="170"/>
                  <a:pt x="268" y="170"/>
                  <a:pt x="268" y="170"/>
                </a:cubicBezTo>
                <a:cubicBezTo>
                  <a:pt x="270" y="169"/>
                  <a:pt x="272" y="168"/>
                  <a:pt x="274" y="167"/>
                </a:cubicBezTo>
                <a:cubicBezTo>
                  <a:pt x="287" y="187"/>
                  <a:pt x="287" y="187"/>
                  <a:pt x="287" y="187"/>
                </a:cubicBezTo>
                <a:cubicBezTo>
                  <a:pt x="292" y="183"/>
                  <a:pt x="292" y="183"/>
                  <a:pt x="292" y="183"/>
                </a:cubicBezTo>
                <a:cubicBezTo>
                  <a:pt x="279" y="163"/>
                  <a:pt x="279" y="163"/>
                  <a:pt x="279" y="163"/>
                </a:cubicBezTo>
                <a:cubicBezTo>
                  <a:pt x="281" y="162"/>
                  <a:pt x="282" y="161"/>
                  <a:pt x="284" y="160"/>
                </a:cubicBezTo>
                <a:cubicBezTo>
                  <a:pt x="297" y="180"/>
                  <a:pt x="297" y="180"/>
                  <a:pt x="297" y="180"/>
                </a:cubicBezTo>
                <a:cubicBezTo>
                  <a:pt x="302" y="177"/>
                  <a:pt x="302" y="177"/>
                  <a:pt x="302" y="177"/>
                </a:cubicBezTo>
                <a:cubicBezTo>
                  <a:pt x="290" y="156"/>
                  <a:pt x="290" y="156"/>
                  <a:pt x="290" y="156"/>
                </a:cubicBezTo>
                <a:cubicBezTo>
                  <a:pt x="292" y="155"/>
                  <a:pt x="293" y="154"/>
                  <a:pt x="295" y="153"/>
                </a:cubicBezTo>
                <a:cubicBezTo>
                  <a:pt x="307" y="174"/>
                  <a:pt x="307" y="174"/>
                  <a:pt x="307" y="174"/>
                </a:cubicBezTo>
                <a:cubicBezTo>
                  <a:pt x="313" y="171"/>
                  <a:pt x="313" y="171"/>
                  <a:pt x="313" y="171"/>
                </a:cubicBezTo>
                <a:cubicBezTo>
                  <a:pt x="301" y="150"/>
                  <a:pt x="301" y="150"/>
                  <a:pt x="301" y="150"/>
                </a:cubicBezTo>
                <a:cubicBezTo>
                  <a:pt x="303" y="149"/>
                  <a:pt x="304" y="148"/>
                  <a:pt x="306" y="147"/>
                </a:cubicBezTo>
                <a:cubicBezTo>
                  <a:pt x="318" y="168"/>
                  <a:pt x="318" y="168"/>
                  <a:pt x="318" y="168"/>
                </a:cubicBezTo>
                <a:cubicBezTo>
                  <a:pt x="323" y="165"/>
                  <a:pt x="323" y="165"/>
                  <a:pt x="323" y="165"/>
                </a:cubicBezTo>
                <a:cubicBezTo>
                  <a:pt x="312" y="143"/>
                  <a:pt x="312" y="143"/>
                  <a:pt x="312" y="143"/>
                </a:cubicBezTo>
                <a:cubicBezTo>
                  <a:pt x="314" y="142"/>
                  <a:pt x="316" y="141"/>
                  <a:pt x="317" y="140"/>
                </a:cubicBezTo>
                <a:cubicBezTo>
                  <a:pt x="329" y="162"/>
                  <a:pt x="329" y="162"/>
                  <a:pt x="329" y="162"/>
                </a:cubicBezTo>
                <a:cubicBezTo>
                  <a:pt x="334" y="159"/>
                  <a:pt x="334" y="159"/>
                  <a:pt x="334" y="159"/>
                </a:cubicBezTo>
                <a:cubicBezTo>
                  <a:pt x="323" y="138"/>
                  <a:pt x="323" y="138"/>
                  <a:pt x="323" y="138"/>
                </a:cubicBezTo>
                <a:cubicBezTo>
                  <a:pt x="325" y="137"/>
                  <a:pt x="327" y="136"/>
                  <a:pt x="329" y="135"/>
                </a:cubicBezTo>
                <a:cubicBezTo>
                  <a:pt x="339" y="157"/>
                  <a:pt x="339" y="157"/>
                  <a:pt x="339" y="157"/>
                </a:cubicBezTo>
                <a:cubicBezTo>
                  <a:pt x="345" y="154"/>
                  <a:pt x="345" y="154"/>
                  <a:pt x="345" y="154"/>
                </a:cubicBezTo>
                <a:cubicBezTo>
                  <a:pt x="335" y="132"/>
                  <a:pt x="335" y="132"/>
                  <a:pt x="335" y="132"/>
                </a:cubicBezTo>
                <a:cubicBezTo>
                  <a:pt x="337" y="131"/>
                  <a:pt x="339" y="130"/>
                  <a:pt x="340" y="129"/>
                </a:cubicBezTo>
                <a:cubicBezTo>
                  <a:pt x="350" y="152"/>
                  <a:pt x="350" y="152"/>
                  <a:pt x="350" y="152"/>
                </a:cubicBezTo>
                <a:cubicBezTo>
                  <a:pt x="356" y="149"/>
                  <a:pt x="356" y="149"/>
                  <a:pt x="356" y="149"/>
                </a:cubicBezTo>
                <a:cubicBezTo>
                  <a:pt x="346" y="127"/>
                  <a:pt x="346" y="127"/>
                  <a:pt x="346" y="127"/>
                </a:cubicBezTo>
                <a:cubicBezTo>
                  <a:pt x="348" y="126"/>
                  <a:pt x="350" y="125"/>
                  <a:pt x="352" y="124"/>
                </a:cubicBezTo>
                <a:cubicBezTo>
                  <a:pt x="361" y="147"/>
                  <a:pt x="361" y="147"/>
                  <a:pt x="361" y="147"/>
                </a:cubicBezTo>
                <a:cubicBezTo>
                  <a:pt x="367" y="145"/>
                  <a:pt x="367" y="145"/>
                  <a:pt x="367" y="145"/>
                </a:cubicBezTo>
                <a:cubicBezTo>
                  <a:pt x="358" y="122"/>
                  <a:pt x="358" y="122"/>
                  <a:pt x="358" y="122"/>
                </a:cubicBezTo>
                <a:cubicBezTo>
                  <a:pt x="360" y="121"/>
                  <a:pt x="362" y="120"/>
                  <a:pt x="364" y="120"/>
                </a:cubicBezTo>
                <a:cubicBezTo>
                  <a:pt x="373" y="142"/>
                  <a:pt x="373" y="142"/>
                  <a:pt x="373" y="142"/>
                </a:cubicBezTo>
                <a:cubicBezTo>
                  <a:pt x="378" y="140"/>
                  <a:pt x="378" y="140"/>
                  <a:pt x="378" y="140"/>
                </a:cubicBezTo>
                <a:cubicBezTo>
                  <a:pt x="370" y="117"/>
                  <a:pt x="370" y="117"/>
                  <a:pt x="370" y="117"/>
                </a:cubicBezTo>
                <a:cubicBezTo>
                  <a:pt x="372" y="117"/>
                  <a:pt x="374" y="116"/>
                  <a:pt x="376" y="115"/>
                </a:cubicBezTo>
                <a:cubicBezTo>
                  <a:pt x="384" y="138"/>
                  <a:pt x="384" y="138"/>
                  <a:pt x="384" y="138"/>
                </a:cubicBezTo>
                <a:cubicBezTo>
                  <a:pt x="390" y="136"/>
                  <a:pt x="390" y="136"/>
                  <a:pt x="390" y="136"/>
                </a:cubicBezTo>
                <a:cubicBezTo>
                  <a:pt x="382" y="113"/>
                  <a:pt x="382" y="113"/>
                  <a:pt x="382" y="113"/>
                </a:cubicBezTo>
                <a:cubicBezTo>
                  <a:pt x="384" y="113"/>
                  <a:pt x="386" y="112"/>
                  <a:pt x="388" y="111"/>
                </a:cubicBezTo>
                <a:cubicBezTo>
                  <a:pt x="395" y="135"/>
                  <a:pt x="395" y="135"/>
                  <a:pt x="395" y="135"/>
                </a:cubicBezTo>
                <a:cubicBezTo>
                  <a:pt x="401" y="133"/>
                  <a:pt x="401" y="133"/>
                  <a:pt x="401" y="133"/>
                </a:cubicBezTo>
                <a:cubicBezTo>
                  <a:pt x="395" y="110"/>
                  <a:pt x="395" y="110"/>
                  <a:pt x="395" y="110"/>
                </a:cubicBezTo>
                <a:cubicBezTo>
                  <a:pt x="397" y="109"/>
                  <a:pt x="399" y="108"/>
                  <a:pt x="401" y="108"/>
                </a:cubicBezTo>
                <a:cubicBezTo>
                  <a:pt x="407" y="131"/>
                  <a:pt x="407" y="131"/>
                  <a:pt x="407" y="131"/>
                </a:cubicBezTo>
                <a:cubicBezTo>
                  <a:pt x="413" y="130"/>
                  <a:pt x="413" y="130"/>
                  <a:pt x="413" y="130"/>
                </a:cubicBezTo>
                <a:cubicBezTo>
                  <a:pt x="407" y="106"/>
                  <a:pt x="407" y="106"/>
                  <a:pt x="407" y="106"/>
                </a:cubicBezTo>
                <a:cubicBezTo>
                  <a:pt x="409" y="106"/>
                  <a:pt x="411" y="105"/>
                  <a:pt x="413" y="105"/>
                </a:cubicBezTo>
                <a:cubicBezTo>
                  <a:pt x="419" y="128"/>
                  <a:pt x="419" y="128"/>
                  <a:pt x="419" y="128"/>
                </a:cubicBezTo>
                <a:cubicBezTo>
                  <a:pt x="425" y="127"/>
                  <a:pt x="425" y="127"/>
                  <a:pt x="425" y="127"/>
                </a:cubicBezTo>
                <a:cubicBezTo>
                  <a:pt x="420" y="103"/>
                  <a:pt x="420" y="103"/>
                  <a:pt x="420" y="103"/>
                </a:cubicBezTo>
                <a:cubicBezTo>
                  <a:pt x="422" y="103"/>
                  <a:pt x="424" y="102"/>
                  <a:pt x="426" y="102"/>
                </a:cubicBezTo>
                <a:cubicBezTo>
                  <a:pt x="431" y="126"/>
                  <a:pt x="431" y="126"/>
                  <a:pt x="431" y="126"/>
                </a:cubicBezTo>
                <a:cubicBezTo>
                  <a:pt x="437" y="124"/>
                  <a:pt x="437" y="124"/>
                  <a:pt x="437" y="124"/>
                </a:cubicBezTo>
                <a:cubicBezTo>
                  <a:pt x="432" y="101"/>
                  <a:pt x="432" y="101"/>
                  <a:pt x="432" y="101"/>
                </a:cubicBezTo>
                <a:cubicBezTo>
                  <a:pt x="434" y="100"/>
                  <a:pt x="436" y="100"/>
                  <a:pt x="438" y="99"/>
                </a:cubicBezTo>
                <a:cubicBezTo>
                  <a:pt x="442" y="123"/>
                  <a:pt x="442" y="123"/>
                  <a:pt x="442" y="123"/>
                </a:cubicBezTo>
                <a:cubicBezTo>
                  <a:pt x="449" y="122"/>
                  <a:pt x="449" y="122"/>
                  <a:pt x="449" y="122"/>
                </a:cubicBezTo>
                <a:cubicBezTo>
                  <a:pt x="445" y="98"/>
                  <a:pt x="445" y="98"/>
                  <a:pt x="445" y="98"/>
                </a:cubicBezTo>
                <a:cubicBezTo>
                  <a:pt x="447" y="98"/>
                  <a:pt x="449" y="98"/>
                  <a:pt x="451" y="97"/>
                </a:cubicBezTo>
                <a:cubicBezTo>
                  <a:pt x="454" y="121"/>
                  <a:pt x="454" y="121"/>
                  <a:pt x="454" y="121"/>
                </a:cubicBezTo>
                <a:cubicBezTo>
                  <a:pt x="461" y="121"/>
                  <a:pt x="461" y="121"/>
                  <a:pt x="461" y="121"/>
                </a:cubicBezTo>
                <a:cubicBezTo>
                  <a:pt x="457" y="97"/>
                  <a:pt x="457" y="97"/>
                  <a:pt x="457" y="97"/>
                </a:cubicBezTo>
                <a:cubicBezTo>
                  <a:pt x="459" y="96"/>
                  <a:pt x="462" y="96"/>
                  <a:pt x="464" y="96"/>
                </a:cubicBezTo>
                <a:cubicBezTo>
                  <a:pt x="466" y="120"/>
                  <a:pt x="466" y="120"/>
                  <a:pt x="466" y="120"/>
                </a:cubicBezTo>
                <a:cubicBezTo>
                  <a:pt x="473" y="119"/>
                  <a:pt x="473" y="119"/>
                  <a:pt x="473" y="119"/>
                </a:cubicBezTo>
                <a:cubicBezTo>
                  <a:pt x="470" y="95"/>
                  <a:pt x="470" y="95"/>
                  <a:pt x="470" y="95"/>
                </a:cubicBezTo>
                <a:cubicBezTo>
                  <a:pt x="472" y="95"/>
                  <a:pt x="474" y="95"/>
                  <a:pt x="476" y="94"/>
                </a:cubicBezTo>
                <a:cubicBezTo>
                  <a:pt x="478" y="119"/>
                  <a:pt x="478" y="119"/>
                  <a:pt x="478" y="119"/>
                </a:cubicBezTo>
                <a:cubicBezTo>
                  <a:pt x="485" y="118"/>
                  <a:pt x="485" y="118"/>
                  <a:pt x="485" y="118"/>
                </a:cubicBezTo>
                <a:cubicBezTo>
                  <a:pt x="483" y="94"/>
                  <a:pt x="483" y="94"/>
                  <a:pt x="483" y="94"/>
                </a:cubicBezTo>
                <a:cubicBezTo>
                  <a:pt x="485" y="94"/>
                  <a:pt x="487" y="94"/>
                  <a:pt x="489" y="94"/>
                </a:cubicBezTo>
                <a:cubicBezTo>
                  <a:pt x="490" y="118"/>
                  <a:pt x="490" y="118"/>
                  <a:pt x="490" y="118"/>
                </a:cubicBezTo>
                <a:cubicBezTo>
                  <a:pt x="497" y="118"/>
                  <a:pt x="497" y="118"/>
                  <a:pt x="497" y="118"/>
                </a:cubicBezTo>
                <a:cubicBezTo>
                  <a:pt x="496" y="93"/>
                  <a:pt x="496" y="93"/>
                  <a:pt x="496" y="93"/>
                </a:cubicBezTo>
                <a:cubicBezTo>
                  <a:pt x="498" y="93"/>
                  <a:pt x="500" y="93"/>
                  <a:pt x="502" y="93"/>
                </a:cubicBezTo>
                <a:cubicBezTo>
                  <a:pt x="502" y="117"/>
                  <a:pt x="502" y="117"/>
                  <a:pt x="502" y="117"/>
                </a:cubicBezTo>
                <a:cubicBezTo>
                  <a:pt x="509" y="117"/>
                  <a:pt x="509" y="117"/>
                  <a:pt x="509" y="117"/>
                </a:cubicBezTo>
                <a:cubicBezTo>
                  <a:pt x="508" y="93"/>
                  <a:pt x="508" y="93"/>
                  <a:pt x="508" y="93"/>
                </a:cubicBezTo>
                <a:cubicBezTo>
                  <a:pt x="509" y="93"/>
                  <a:pt x="509" y="93"/>
                  <a:pt x="509" y="93"/>
                </a:cubicBezTo>
                <a:cubicBezTo>
                  <a:pt x="510" y="93"/>
                  <a:pt x="512" y="93"/>
                  <a:pt x="513" y="93"/>
                </a:cubicBezTo>
                <a:cubicBezTo>
                  <a:pt x="515" y="93"/>
                  <a:pt x="515" y="93"/>
                  <a:pt x="515" y="93"/>
                </a:cubicBezTo>
                <a:cubicBezTo>
                  <a:pt x="515" y="117"/>
                  <a:pt x="515" y="117"/>
                  <a:pt x="515" y="117"/>
                </a:cubicBezTo>
                <a:cubicBezTo>
                  <a:pt x="521" y="117"/>
                  <a:pt x="521" y="117"/>
                  <a:pt x="521" y="117"/>
                </a:cubicBezTo>
                <a:cubicBezTo>
                  <a:pt x="521" y="93"/>
                  <a:pt x="521" y="93"/>
                  <a:pt x="521" y="93"/>
                </a:cubicBezTo>
                <a:cubicBezTo>
                  <a:pt x="523" y="93"/>
                  <a:pt x="525" y="93"/>
                  <a:pt x="528" y="93"/>
                </a:cubicBezTo>
                <a:cubicBezTo>
                  <a:pt x="527" y="117"/>
                  <a:pt x="527" y="117"/>
                  <a:pt x="527" y="117"/>
                </a:cubicBezTo>
                <a:cubicBezTo>
                  <a:pt x="533" y="118"/>
                  <a:pt x="533" y="118"/>
                  <a:pt x="533" y="118"/>
                </a:cubicBezTo>
                <a:cubicBezTo>
                  <a:pt x="534" y="93"/>
                  <a:pt x="534" y="93"/>
                  <a:pt x="534" y="93"/>
                </a:cubicBezTo>
                <a:cubicBezTo>
                  <a:pt x="536" y="93"/>
                  <a:pt x="538" y="94"/>
                  <a:pt x="540" y="94"/>
                </a:cubicBezTo>
                <a:cubicBezTo>
                  <a:pt x="539" y="118"/>
                  <a:pt x="539" y="118"/>
                  <a:pt x="539" y="118"/>
                </a:cubicBezTo>
                <a:cubicBezTo>
                  <a:pt x="545" y="118"/>
                  <a:pt x="545" y="118"/>
                  <a:pt x="545" y="118"/>
                </a:cubicBezTo>
                <a:cubicBezTo>
                  <a:pt x="547" y="94"/>
                  <a:pt x="547" y="94"/>
                  <a:pt x="547" y="94"/>
                </a:cubicBezTo>
                <a:cubicBezTo>
                  <a:pt x="549" y="94"/>
                  <a:pt x="551" y="95"/>
                  <a:pt x="553" y="95"/>
                </a:cubicBezTo>
                <a:cubicBezTo>
                  <a:pt x="551" y="119"/>
                  <a:pt x="551" y="119"/>
                  <a:pt x="551" y="119"/>
                </a:cubicBezTo>
                <a:cubicBezTo>
                  <a:pt x="557" y="120"/>
                  <a:pt x="557" y="120"/>
                  <a:pt x="557" y="120"/>
                </a:cubicBezTo>
                <a:cubicBezTo>
                  <a:pt x="560" y="95"/>
                  <a:pt x="560" y="95"/>
                  <a:pt x="560" y="95"/>
                </a:cubicBezTo>
                <a:cubicBezTo>
                  <a:pt x="562" y="96"/>
                  <a:pt x="564" y="96"/>
                  <a:pt x="566" y="96"/>
                </a:cubicBezTo>
                <a:cubicBezTo>
                  <a:pt x="563" y="120"/>
                  <a:pt x="563" y="120"/>
                  <a:pt x="563" y="120"/>
                </a:cubicBezTo>
                <a:cubicBezTo>
                  <a:pt x="569" y="121"/>
                  <a:pt x="569" y="121"/>
                  <a:pt x="569" y="121"/>
                </a:cubicBezTo>
                <a:cubicBezTo>
                  <a:pt x="572" y="97"/>
                  <a:pt x="572" y="97"/>
                  <a:pt x="572" y="97"/>
                </a:cubicBezTo>
                <a:cubicBezTo>
                  <a:pt x="574" y="97"/>
                  <a:pt x="576" y="98"/>
                  <a:pt x="579" y="98"/>
                </a:cubicBezTo>
                <a:cubicBezTo>
                  <a:pt x="575" y="122"/>
                  <a:pt x="575" y="122"/>
                  <a:pt x="575" y="122"/>
                </a:cubicBezTo>
                <a:cubicBezTo>
                  <a:pt x="581" y="123"/>
                  <a:pt x="581" y="123"/>
                  <a:pt x="581" y="123"/>
                </a:cubicBezTo>
                <a:cubicBezTo>
                  <a:pt x="585" y="99"/>
                  <a:pt x="585" y="99"/>
                  <a:pt x="585" y="99"/>
                </a:cubicBezTo>
                <a:cubicBezTo>
                  <a:pt x="587" y="99"/>
                  <a:pt x="589" y="100"/>
                  <a:pt x="591" y="100"/>
                </a:cubicBezTo>
                <a:cubicBezTo>
                  <a:pt x="587" y="124"/>
                  <a:pt x="587" y="124"/>
                  <a:pt x="587" y="124"/>
                </a:cubicBezTo>
                <a:cubicBezTo>
                  <a:pt x="593" y="125"/>
                  <a:pt x="593" y="125"/>
                  <a:pt x="593" y="125"/>
                </a:cubicBezTo>
                <a:cubicBezTo>
                  <a:pt x="598" y="101"/>
                  <a:pt x="598" y="101"/>
                  <a:pt x="598" y="101"/>
                </a:cubicBezTo>
                <a:cubicBezTo>
                  <a:pt x="600" y="102"/>
                  <a:pt x="602" y="102"/>
                  <a:pt x="604" y="103"/>
                </a:cubicBezTo>
                <a:cubicBezTo>
                  <a:pt x="599" y="126"/>
                  <a:pt x="599" y="126"/>
                  <a:pt x="599" y="126"/>
                </a:cubicBezTo>
                <a:cubicBezTo>
                  <a:pt x="605" y="128"/>
                  <a:pt x="605" y="128"/>
                  <a:pt x="605" y="128"/>
                </a:cubicBezTo>
                <a:cubicBezTo>
                  <a:pt x="610" y="104"/>
                  <a:pt x="610" y="104"/>
                  <a:pt x="610" y="104"/>
                </a:cubicBezTo>
                <a:cubicBezTo>
                  <a:pt x="612" y="104"/>
                  <a:pt x="614" y="105"/>
                  <a:pt x="616" y="105"/>
                </a:cubicBezTo>
                <a:cubicBezTo>
                  <a:pt x="610" y="129"/>
                  <a:pt x="610" y="129"/>
                  <a:pt x="610" y="129"/>
                </a:cubicBezTo>
                <a:cubicBezTo>
                  <a:pt x="616" y="131"/>
                  <a:pt x="616" y="131"/>
                  <a:pt x="616" y="131"/>
                </a:cubicBezTo>
                <a:cubicBezTo>
                  <a:pt x="623" y="107"/>
                  <a:pt x="623" y="107"/>
                  <a:pt x="623" y="107"/>
                </a:cubicBezTo>
                <a:cubicBezTo>
                  <a:pt x="625" y="108"/>
                  <a:pt x="627" y="108"/>
                  <a:pt x="629" y="109"/>
                </a:cubicBezTo>
                <a:cubicBezTo>
                  <a:pt x="622" y="132"/>
                  <a:pt x="622" y="132"/>
                  <a:pt x="622" y="132"/>
                </a:cubicBezTo>
                <a:cubicBezTo>
                  <a:pt x="628" y="134"/>
                  <a:pt x="628" y="134"/>
                  <a:pt x="628" y="134"/>
                </a:cubicBezTo>
                <a:cubicBezTo>
                  <a:pt x="635" y="111"/>
                  <a:pt x="635" y="111"/>
                  <a:pt x="635" y="111"/>
                </a:cubicBezTo>
                <a:cubicBezTo>
                  <a:pt x="637" y="111"/>
                  <a:pt x="639" y="112"/>
                  <a:pt x="641" y="112"/>
                </a:cubicBezTo>
                <a:cubicBezTo>
                  <a:pt x="634" y="136"/>
                  <a:pt x="634" y="136"/>
                  <a:pt x="634" y="136"/>
                </a:cubicBezTo>
                <a:cubicBezTo>
                  <a:pt x="640" y="138"/>
                  <a:pt x="640" y="138"/>
                  <a:pt x="640" y="138"/>
                </a:cubicBezTo>
                <a:cubicBezTo>
                  <a:pt x="647" y="114"/>
                  <a:pt x="647" y="114"/>
                  <a:pt x="647" y="114"/>
                </a:cubicBezTo>
                <a:cubicBezTo>
                  <a:pt x="649" y="115"/>
                  <a:pt x="651" y="116"/>
                  <a:pt x="653" y="116"/>
                </a:cubicBezTo>
                <a:cubicBezTo>
                  <a:pt x="645" y="139"/>
                  <a:pt x="645" y="139"/>
                  <a:pt x="645" y="139"/>
                </a:cubicBezTo>
                <a:cubicBezTo>
                  <a:pt x="651" y="141"/>
                  <a:pt x="651" y="141"/>
                  <a:pt x="651" y="141"/>
                </a:cubicBezTo>
                <a:cubicBezTo>
                  <a:pt x="659" y="119"/>
                  <a:pt x="659" y="119"/>
                  <a:pt x="659" y="119"/>
                </a:cubicBezTo>
                <a:cubicBezTo>
                  <a:pt x="661" y="119"/>
                  <a:pt x="663" y="120"/>
                  <a:pt x="665" y="121"/>
                </a:cubicBezTo>
                <a:cubicBezTo>
                  <a:pt x="656" y="144"/>
                  <a:pt x="656" y="144"/>
                  <a:pt x="656" y="144"/>
                </a:cubicBezTo>
                <a:cubicBezTo>
                  <a:pt x="662" y="146"/>
                  <a:pt x="662" y="146"/>
                  <a:pt x="662" y="146"/>
                </a:cubicBezTo>
                <a:cubicBezTo>
                  <a:pt x="671" y="123"/>
                  <a:pt x="671" y="123"/>
                  <a:pt x="671" y="123"/>
                </a:cubicBezTo>
                <a:cubicBezTo>
                  <a:pt x="673" y="124"/>
                  <a:pt x="675" y="125"/>
                  <a:pt x="677" y="126"/>
                </a:cubicBezTo>
                <a:cubicBezTo>
                  <a:pt x="668" y="148"/>
                  <a:pt x="668" y="148"/>
                  <a:pt x="668" y="148"/>
                </a:cubicBezTo>
                <a:cubicBezTo>
                  <a:pt x="674" y="150"/>
                  <a:pt x="674" y="150"/>
                  <a:pt x="674" y="150"/>
                </a:cubicBezTo>
                <a:cubicBezTo>
                  <a:pt x="683" y="128"/>
                  <a:pt x="683" y="128"/>
                  <a:pt x="683" y="128"/>
                </a:cubicBezTo>
                <a:cubicBezTo>
                  <a:pt x="685" y="129"/>
                  <a:pt x="687" y="130"/>
                  <a:pt x="689" y="131"/>
                </a:cubicBezTo>
                <a:cubicBezTo>
                  <a:pt x="679" y="153"/>
                  <a:pt x="679" y="153"/>
                  <a:pt x="679" y="153"/>
                </a:cubicBezTo>
                <a:cubicBezTo>
                  <a:pt x="685" y="156"/>
                  <a:pt x="685" y="156"/>
                  <a:pt x="685" y="156"/>
                </a:cubicBezTo>
                <a:cubicBezTo>
                  <a:pt x="695" y="134"/>
                  <a:pt x="695" y="134"/>
                  <a:pt x="695" y="134"/>
                </a:cubicBezTo>
                <a:cubicBezTo>
                  <a:pt x="697" y="134"/>
                  <a:pt x="699" y="135"/>
                  <a:pt x="701" y="136"/>
                </a:cubicBezTo>
                <a:cubicBezTo>
                  <a:pt x="690" y="158"/>
                  <a:pt x="690" y="158"/>
                  <a:pt x="690" y="158"/>
                </a:cubicBezTo>
                <a:cubicBezTo>
                  <a:pt x="695" y="161"/>
                  <a:pt x="695" y="161"/>
                  <a:pt x="695" y="161"/>
                </a:cubicBezTo>
                <a:cubicBezTo>
                  <a:pt x="706" y="139"/>
                  <a:pt x="706" y="139"/>
                  <a:pt x="706" y="139"/>
                </a:cubicBezTo>
                <a:cubicBezTo>
                  <a:pt x="708" y="140"/>
                  <a:pt x="710" y="141"/>
                  <a:pt x="712" y="142"/>
                </a:cubicBezTo>
                <a:cubicBezTo>
                  <a:pt x="701" y="164"/>
                  <a:pt x="701" y="164"/>
                  <a:pt x="701" y="164"/>
                </a:cubicBezTo>
                <a:cubicBezTo>
                  <a:pt x="706" y="167"/>
                  <a:pt x="706" y="167"/>
                  <a:pt x="706" y="167"/>
                </a:cubicBezTo>
                <a:cubicBezTo>
                  <a:pt x="718" y="145"/>
                  <a:pt x="718" y="145"/>
                  <a:pt x="718" y="145"/>
                </a:cubicBezTo>
                <a:cubicBezTo>
                  <a:pt x="720" y="146"/>
                  <a:pt x="721" y="147"/>
                  <a:pt x="723" y="148"/>
                </a:cubicBezTo>
                <a:cubicBezTo>
                  <a:pt x="711" y="169"/>
                  <a:pt x="711" y="169"/>
                  <a:pt x="711" y="169"/>
                </a:cubicBezTo>
                <a:cubicBezTo>
                  <a:pt x="717" y="172"/>
                  <a:pt x="717" y="172"/>
                  <a:pt x="717" y="172"/>
                </a:cubicBezTo>
                <a:cubicBezTo>
                  <a:pt x="729" y="152"/>
                  <a:pt x="729" y="152"/>
                  <a:pt x="729" y="152"/>
                </a:cubicBezTo>
                <a:cubicBezTo>
                  <a:pt x="731" y="153"/>
                  <a:pt x="733" y="154"/>
                  <a:pt x="734" y="155"/>
                </a:cubicBezTo>
                <a:cubicBezTo>
                  <a:pt x="722" y="175"/>
                  <a:pt x="722" y="175"/>
                  <a:pt x="722" y="175"/>
                </a:cubicBezTo>
                <a:cubicBezTo>
                  <a:pt x="727" y="179"/>
                  <a:pt x="727" y="179"/>
                  <a:pt x="727" y="179"/>
                </a:cubicBezTo>
                <a:cubicBezTo>
                  <a:pt x="740" y="158"/>
                  <a:pt x="740" y="158"/>
                  <a:pt x="740" y="158"/>
                </a:cubicBezTo>
                <a:cubicBezTo>
                  <a:pt x="742" y="159"/>
                  <a:pt x="743" y="161"/>
                  <a:pt x="745" y="162"/>
                </a:cubicBezTo>
                <a:cubicBezTo>
                  <a:pt x="732" y="182"/>
                  <a:pt x="732" y="182"/>
                  <a:pt x="732" y="182"/>
                </a:cubicBezTo>
                <a:cubicBezTo>
                  <a:pt x="737" y="185"/>
                  <a:pt x="737" y="185"/>
                  <a:pt x="737" y="185"/>
                </a:cubicBezTo>
                <a:cubicBezTo>
                  <a:pt x="751" y="165"/>
                  <a:pt x="751" y="165"/>
                  <a:pt x="751" y="165"/>
                </a:cubicBezTo>
                <a:cubicBezTo>
                  <a:pt x="752" y="166"/>
                  <a:pt x="754" y="168"/>
                  <a:pt x="756" y="169"/>
                </a:cubicBezTo>
                <a:cubicBezTo>
                  <a:pt x="742" y="189"/>
                  <a:pt x="742" y="189"/>
                  <a:pt x="742" y="189"/>
                </a:cubicBezTo>
                <a:cubicBezTo>
                  <a:pt x="747" y="192"/>
                  <a:pt x="747" y="192"/>
                  <a:pt x="747" y="192"/>
                </a:cubicBezTo>
                <a:cubicBezTo>
                  <a:pt x="761" y="173"/>
                  <a:pt x="761" y="173"/>
                  <a:pt x="761" y="173"/>
                </a:cubicBezTo>
                <a:cubicBezTo>
                  <a:pt x="763" y="174"/>
                  <a:pt x="765" y="175"/>
                  <a:pt x="766" y="176"/>
                </a:cubicBezTo>
                <a:cubicBezTo>
                  <a:pt x="752" y="196"/>
                  <a:pt x="752" y="196"/>
                  <a:pt x="752" y="196"/>
                </a:cubicBezTo>
                <a:cubicBezTo>
                  <a:pt x="757" y="199"/>
                  <a:pt x="757" y="199"/>
                  <a:pt x="757" y="199"/>
                </a:cubicBezTo>
                <a:cubicBezTo>
                  <a:pt x="771" y="180"/>
                  <a:pt x="771" y="180"/>
                  <a:pt x="771" y="180"/>
                </a:cubicBezTo>
                <a:cubicBezTo>
                  <a:pt x="773" y="182"/>
                  <a:pt x="775" y="183"/>
                  <a:pt x="776" y="184"/>
                </a:cubicBezTo>
                <a:cubicBezTo>
                  <a:pt x="761" y="203"/>
                  <a:pt x="761" y="203"/>
                  <a:pt x="761" y="203"/>
                </a:cubicBezTo>
                <a:cubicBezTo>
                  <a:pt x="766" y="207"/>
                  <a:pt x="766" y="207"/>
                  <a:pt x="766" y="207"/>
                </a:cubicBezTo>
                <a:cubicBezTo>
                  <a:pt x="782" y="188"/>
                  <a:pt x="782" y="188"/>
                  <a:pt x="782" y="188"/>
                </a:cubicBezTo>
                <a:cubicBezTo>
                  <a:pt x="783" y="189"/>
                  <a:pt x="785" y="191"/>
                  <a:pt x="786" y="192"/>
                </a:cubicBezTo>
                <a:cubicBezTo>
                  <a:pt x="771" y="211"/>
                  <a:pt x="771" y="211"/>
                  <a:pt x="771" y="211"/>
                </a:cubicBezTo>
                <a:cubicBezTo>
                  <a:pt x="776" y="215"/>
                  <a:pt x="776" y="215"/>
                  <a:pt x="776" y="215"/>
                </a:cubicBezTo>
                <a:cubicBezTo>
                  <a:pt x="791" y="196"/>
                  <a:pt x="791" y="196"/>
                  <a:pt x="791" y="196"/>
                </a:cubicBezTo>
                <a:cubicBezTo>
                  <a:pt x="793" y="198"/>
                  <a:pt x="795" y="199"/>
                  <a:pt x="796" y="201"/>
                </a:cubicBezTo>
                <a:cubicBezTo>
                  <a:pt x="780" y="219"/>
                  <a:pt x="780" y="219"/>
                  <a:pt x="780" y="219"/>
                </a:cubicBezTo>
                <a:cubicBezTo>
                  <a:pt x="785" y="223"/>
                  <a:pt x="785" y="223"/>
                  <a:pt x="785" y="223"/>
                </a:cubicBezTo>
                <a:cubicBezTo>
                  <a:pt x="801" y="205"/>
                  <a:pt x="801" y="205"/>
                  <a:pt x="801" y="205"/>
                </a:cubicBezTo>
                <a:cubicBezTo>
                  <a:pt x="802" y="206"/>
                  <a:pt x="804" y="208"/>
                  <a:pt x="806" y="209"/>
                </a:cubicBezTo>
                <a:cubicBezTo>
                  <a:pt x="789" y="227"/>
                  <a:pt x="789" y="227"/>
                  <a:pt x="789" y="227"/>
                </a:cubicBezTo>
                <a:cubicBezTo>
                  <a:pt x="793" y="231"/>
                  <a:pt x="793" y="231"/>
                  <a:pt x="793" y="231"/>
                </a:cubicBezTo>
                <a:cubicBezTo>
                  <a:pt x="810" y="214"/>
                  <a:pt x="810" y="214"/>
                  <a:pt x="810" y="214"/>
                </a:cubicBezTo>
                <a:cubicBezTo>
                  <a:pt x="812" y="215"/>
                  <a:pt x="813" y="217"/>
                  <a:pt x="815" y="218"/>
                </a:cubicBezTo>
                <a:cubicBezTo>
                  <a:pt x="798" y="235"/>
                  <a:pt x="798" y="235"/>
                  <a:pt x="798" y="235"/>
                </a:cubicBezTo>
                <a:cubicBezTo>
                  <a:pt x="802" y="240"/>
                  <a:pt x="802" y="240"/>
                  <a:pt x="802" y="240"/>
                </a:cubicBezTo>
                <a:cubicBezTo>
                  <a:pt x="819" y="223"/>
                  <a:pt x="819" y="223"/>
                  <a:pt x="819" y="223"/>
                </a:cubicBezTo>
                <a:cubicBezTo>
                  <a:pt x="821" y="224"/>
                  <a:pt x="822" y="226"/>
                  <a:pt x="824" y="227"/>
                </a:cubicBezTo>
                <a:cubicBezTo>
                  <a:pt x="806" y="244"/>
                  <a:pt x="806" y="244"/>
                  <a:pt x="806" y="244"/>
                </a:cubicBezTo>
                <a:cubicBezTo>
                  <a:pt x="810" y="248"/>
                  <a:pt x="810" y="248"/>
                  <a:pt x="810" y="248"/>
                </a:cubicBezTo>
                <a:cubicBezTo>
                  <a:pt x="828" y="232"/>
                  <a:pt x="828" y="232"/>
                  <a:pt x="828" y="232"/>
                </a:cubicBezTo>
                <a:cubicBezTo>
                  <a:pt x="829" y="234"/>
                  <a:pt x="831" y="235"/>
                  <a:pt x="832" y="237"/>
                </a:cubicBezTo>
                <a:cubicBezTo>
                  <a:pt x="814" y="253"/>
                  <a:pt x="814" y="253"/>
                  <a:pt x="814" y="253"/>
                </a:cubicBezTo>
                <a:cubicBezTo>
                  <a:pt x="818" y="257"/>
                  <a:pt x="818" y="257"/>
                  <a:pt x="818" y="257"/>
                </a:cubicBezTo>
                <a:cubicBezTo>
                  <a:pt x="837" y="242"/>
                  <a:pt x="837" y="242"/>
                  <a:pt x="837" y="242"/>
                </a:cubicBezTo>
                <a:cubicBezTo>
                  <a:pt x="838" y="243"/>
                  <a:pt x="839" y="245"/>
                  <a:pt x="841" y="246"/>
                </a:cubicBezTo>
                <a:cubicBezTo>
                  <a:pt x="822" y="262"/>
                  <a:pt x="822" y="262"/>
                  <a:pt x="822" y="262"/>
                </a:cubicBezTo>
                <a:cubicBezTo>
                  <a:pt x="826" y="267"/>
                  <a:pt x="826" y="267"/>
                  <a:pt x="826" y="267"/>
                </a:cubicBezTo>
                <a:cubicBezTo>
                  <a:pt x="845" y="252"/>
                  <a:pt x="845" y="252"/>
                  <a:pt x="845" y="252"/>
                </a:cubicBezTo>
                <a:cubicBezTo>
                  <a:pt x="846" y="253"/>
                  <a:pt x="847" y="255"/>
                  <a:pt x="849" y="256"/>
                </a:cubicBezTo>
                <a:cubicBezTo>
                  <a:pt x="830" y="271"/>
                  <a:pt x="830" y="271"/>
                  <a:pt x="830" y="271"/>
                </a:cubicBezTo>
                <a:cubicBezTo>
                  <a:pt x="833" y="276"/>
                  <a:pt x="833" y="276"/>
                  <a:pt x="833" y="276"/>
                </a:cubicBezTo>
                <a:cubicBezTo>
                  <a:pt x="853" y="262"/>
                  <a:pt x="853" y="262"/>
                  <a:pt x="853" y="262"/>
                </a:cubicBezTo>
                <a:cubicBezTo>
                  <a:pt x="854" y="263"/>
                  <a:pt x="855" y="265"/>
                  <a:pt x="856" y="267"/>
                </a:cubicBezTo>
                <a:cubicBezTo>
                  <a:pt x="837" y="281"/>
                  <a:pt x="837" y="281"/>
                  <a:pt x="837" y="281"/>
                </a:cubicBezTo>
                <a:cubicBezTo>
                  <a:pt x="841" y="286"/>
                  <a:pt x="841" y="286"/>
                  <a:pt x="841" y="286"/>
                </a:cubicBezTo>
                <a:cubicBezTo>
                  <a:pt x="860" y="272"/>
                  <a:pt x="860" y="272"/>
                  <a:pt x="860" y="272"/>
                </a:cubicBezTo>
                <a:cubicBezTo>
                  <a:pt x="861" y="274"/>
                  <a:pt x="863" y="275"/>
                  <a:pt x="864" y="277"/>
                </a:cubicBezTo>
                <a:cubicBezTo>
                  <a:pt x="844" y="291"/>
                  <a:pt x="844" y="291"/>
                  <a:pt x="844" y="291"/>
                </a:cubicBezTo>
                <a:cubicBezTo>
                  <a:pt x="845" y="292"/>
                  <a:pt x="845" y="292"/>
                  <a:pt x="845" y="292"/>
                </a:cubicBezTo>
                <a:cubicBezTo>
                  <a:pt x="845" y="293"/>
                  <a:pt x="847" y="296"/>
                  <a:pt x="847" y="296"/>
                </a:cubicBezTo>
                <a:cubicBezTo>
                  <a:pt x="868" y="282"/>
                  <a:pt x="868" y="282"/>
                  <a:pt x="868" y="282"/>
                </a:cubicBezTo>
                <a:cubicBezTo>
                  <a:pt x="869" y="284"/>
                  <a:pt x="870" y="286"/>
                  <a:pt x="871" y="288"/>
                </a:cubicBezTo>
                <a:cubicBezTo>
                  <a:pt x="851" y="301"/>
                  <a:pt x="851" y="301"/>
                  <a:pt x="851" y="301"/>
                </a:cubicBezTo>
                <a:cubicBezTo>
                  <a:pt x="854" y="306"/>
                  <a:pt x="854" y="306"/>
                  <a:pt x="854" y="306"/>
                </a:cubicBezTo>
                <a:cubicBezTo>
                  <a:pt x="874" y="293"/>
                  <a:pt x="874" y="293"/>
                  <a:pt x="874" y="293"/>
                </a:cubicBezTo>
                <a:cubicBezTo>
                  <a:pt x="876" y="295"/>
                  <a:pt x="877" y="297"/>
                  <a:pt x="878" y="298"/>
                </a:cubicBezTo>
                <a:cubicBezTo>
                  <a:pt x="857" y="311"/>
                  <a:pt x="857" y="311"/>
                  <a:pt x="857" y="311"/>
                </a:cubicBezTo>
                <a:cubicBezTo>
                  <a:pt x="860" y="316"/>
                  <a:pt x="860" y="316"/>
                  <a:pt x="860" y="316"/>
                </a:cubicBezTo>
                <a:cubicBezTo>
                  <a:pt x="881" y="304"/>
                  <a:pt x="881" y="304"/>
                  <a:pt x="881" y="304"/>
                </a:cubicBezTo>
                <a:cubicBezTo>
                  <a:pt x="882" y="306"/>
                  <a:pt x="883" y="308"/>
                  <a:pt x="884" y="309"/>
                </a:cubicBezTo>
                <a:cubicBezTo>
                  <a:pt x="863" y="321"/>
                  <a:pt x="863" y="321"/>
                  <a:pt x="863" y="321"/>
                </a:cubicBezTo>
                <a:cubicBezTo>
                  <a:pt x="866" y="327"/>
                  <a:pt x="866" y="327"/>
                  <a:pt x="866" y="327"/>
                </a:cubicBezTo>
                <a:cubicBezTo>
                  <a:pt x="887" y="315"/>
                  <a:pt x="887" y="315"/>
                  <a:pt x="887" y="315"/>
                </a:cubicBezTo>
                <a:cubicBezTo>
                  <a:pt x="888" y="317"/>
                  <a:pt x="889" y="319"/>
                  <a:pt x="890" y="321"/>
                </a:cubicBezTo>
                <a:cubicBezTo>
                  <a:pt x="869" y="332"/>
                  <a:pt x="869" y="332"/>
                  <a:pt x="869" y="332"/>
                </a:cubicBezTo>
                <a:cubicBezTo>
                  <a:pt x="872" y="338"/>
                  <a:pt x="872" y="338"/>
                  <a:pt x="872" y="338"/>
                </a:cubicBezTo>
                <a:cubicBezTo>
                  <a:pt x="893" y="326"/>
                  <a:pt x="893" y="326"/>
                  <a:pt x="893" y="326"/>
                </a:cubicBezTo>
                <a:cubicBezTo>
                  <a:pt x="894" y="328"/>
                  <a:pt x="895" y="330"/>
                  <a:pt x="896" y="332"/>
                </a:cubicBezTo>
                <a:cubicBezTo>
                  <a:pt x="874" y="343"/>
                  <a:pt x="874" y="343"/>
                  <a:pt x="874" y="343"/>
                </a:cubicBezTo>
                <a:cubicBezTo>
                  <a:pt x="877" y="348"/>
                  <a:pt x="877" y="348"/>
                  <a:pt x="877" y="348"/>
                </a:cubicBezTo>
                <a:cubicBezTo>
                  <a:pt x="899" y="338"/>
                  <a:pt x="899" y="338"/>
                  <a:pt x="899" y="338"/>
                </a:cubicBezTo>
                <a:cubicBezTo>
                  <a:pt x="900" y="340"/>
                  <a:pt x="901" y="342"/>
                  <a:pt x="902" y="344"/>
                </a:cubicBezTo>
                <a:cubicBezTo>
                  <a:pt x="880" y="354"/>
                  <a:pt x="880" y="354"/>
                  <a:pt x="880" y="354"/>
                </a:cubicBezTo>
                <a:cubicBezTo>
                  <a:pt x="880" y="355"/>
                  <a:pt x="880" y="355"/>
                  <a:pt x="880" y="355"/>
                </a:cubicBezTo>
                <a:cubicBezTo>
                  <a:pt x="881" y="356"/>
                  <a:pt x="882" y="359"/>
                  <a:pt x="882" y="359"/>
                </a:cubicBezTo>
                <a:cubicBezTo>
                  <a:pt x="904" y="350"/>
                  <a:pt x="904" y="350"/>
                  <a:pt x="904" y="350"/>
                </a:cubicBezTo>
                <a:cubicBezTo>
                  <a:pt x="905" y="351"/>
                  <a:pt x="906" y="353"/>
                  <a:pt x="907" y="355"/>
                </a:cubicBezTo>
                <a:cubicBezTo>
                  <a:pt x="884" y="365"/>
                  <a:pt x="884" y="365"/>
                  <a:pt x="884" y="365"/>
                </a:cubicBezTo>
                <a:cubicBezTo>
                  <a:pt x="887" y="370"/>
                  <a:pt x="887" y="370"/>
                  <a:pt x="887" y="370"/>
                </a:cubicBezTo>
                <a:cubicBezTo>
                  <a:pt x="909" y="361"/>
                  <a:pt x="909" y="361"/>
                  <a:pt x="909" y="361"/>
                </a:cubicBezTo>
                <a:cubicBezTo>
                  <a:pt x="910" y="363"/>
                  <a:pt x="911" y="365"/>
                  <a:pt x="912" y="367"/>
                </a:cubicBezTo>
                <a:cubicBezTo>
                  <a:pt x="889" y="376"/>
                  <a:pt x="889" y="376"/>
                  <a:pt x="889" y="376"/>
                </a:cubicBezTo>
                <a:cubicBezTo>
                  <a:pt x="891" y="382"/>
                  <a:pt x="891" y="382"/>
                  <a:pt x="891" y="382"/>
                </a:cubicBezTo>
                <a:cubicBezTo>
                  <a:pt x="914" y="373"/>
                  <a:pt x="914" y="373"/>
                  <a:pt x="914" y="373"/>
                </a:cubicBezTo>
                <a:cubicBezTo>
                  <a:pt x="915" y="375"/>
                  <a:pt x="915" y="377"/>
                  <a:pt x="916" y="379"/>
                </a:cubicBezTo>
                <a:cubicBezTo>
                  <a:pt x="893" y="387"/>
                  <a:pt x="893" y="387"/>
                  <a:pt x="893" y="387"/>
                </a:cubicBezTo>
                <a:cubicBezTo>
                  <a:pt x="895" y="393"/>
                  <a:pt x="895" y="393"/>
                  <a:pt x="895" y="393"/>
                </a:cubicBezTo>
                <a:cubicBezTo>
                  <a:pt x="918" y="385"/>
                  <a:pt x="918" y="385"/>
                  <a:pt x="918" y="385"/>
                </a:cubicBezTo>
                <a:cubicBezTo>
                  <a:pt x="919" y="387"/>
                  <a:pt x="919" y="389"/>
                  <a:pt x="920" y="391"/>
                </a:cubicBezTo>
                <a:cubicBezTo>
                  <a:pt x="897" y="399"/>
                  <a:pt x="897" y="399"/>
                  <a:pt x="897" y="399"/>
                </a:cubicBezTo>
                <a:cubicBezTo>
                  <a:pt x="899" y="405"/>
                  <a:pt x="899" y="405"/>
                  <a:pt x="899" y="405"/>
                </a:cubicBezTo>
                <a:cubicBezTo>
                  <a:pt x="922" y="398"/>
                  <a:pt x="922" y="398"/>
                  <a:pt x="922" y="398"/>
                </a:cubicBezTo>
                <a:cubicBezTo>
                  <a:pt x="922" y="400"/>
                  <a:pt x="923" y="402"/>
                  <a:pt x="924" y="404"/>
                </a:cubicBezTo>
                <a:cubicBezTo>
                  <a:pt x="900" y="410"/>
                  <a:pt x="900" y="410"/>
                  <a:pt x="900" y="410"/>
                </a:cubicBezTo>
                <a:cubicBezTo>
                  <a:pt x="901" y="411"/>
                  <a:pt x="901" y="411"/>
                  <a:pt x="901" y="411"/>
                </a:cubicBezTo>
                <a:cubicBezTo>
                  <a:pt x="901" y="413"/>
                  <a:pt x="901" y="414"/>
                  <a:pt x="902" y="415"/>
                </a:cubicBezTo>
                <a:cubicBezTo>
                  <a:pt x="902" y="416"/>
                  <a:pt x="902" y="416"/>
                  <a:pt x="902" y="416"/>
                </a:cubicBezTo>
                <a:cubicBezTo>
                  <a:pt x="925" y="410"/>
                  <a:pt x="925" y="410"/>
                  <a:pt x="925" y="410"/>
                </a:cubicBezTo>
                <a:cubicBezTo>
                  <a:pt x="926" y="412"/>
                  <a:pt x="926" y="414"/>
                  <a:pt x="927" y="416"/>
                </a:cubicBezTo>
                <a:cubicBezTo>
                  <a:pt x="903" y="422"/>
                  <a:pt x="903" y="422"/>
                  <a:pt x="903" y="422"/>
                </a:cubicBezTo>
                <a:cubicBezTo>
                  <a:pt x="905" y="428"/>
                  <a:pt x="905" y="428"/>
                  <a:pt x="905" y="428"/>
                </a:cubicBezTo>
                <a:cubicBezTo>
                  <a:pt x="928" y="422"/>
                  <a:pt x="928" y="422"/>
                  <a:pt x="928" y="422"/>
                </a:cubicBezTo>
                <a:cubicBezTo>
                  <a:pt x="929" y="424"/>
                  <a:pt x="929" y="427"/>
                  <a:pt x="930" y="429"/>
                </a:cubicBezTo>
                <a:cubicBezTo>
                  <a:pt x="906" y="434"/>
                  <a:pt x="906" y="434"/>
                  <a:pt x="906" y="434"/>
                </a:cubicBezTo>
                <a:cubicBezTo>
                  <a:pt x="907" y="440"/>
                  <a:pt x="907" y="440"/>
                  <a:pt x="907" y="440"/>
                </a:cubicBezTo>
                <a:cubicBezTo>
                  <a:pt x="931" y="435"/>
                  <a:pt x="931" y="435"/>
                  <a:pt x="931" y="435"/>
                </a:cubicBezTo>
                <a:cubicBezTo>
                  <a:pt x="932" y="437"/>
                  <a:pt x="932" y="439"/>
                  <a:pt x="932" y="441"/>
                </a:cubicBezTo>
                <a:cubicBezTo>
                  <a:pt x="908" y="445"/>
                  <a:pt x="908" y="445"/>
                  <a:pt x="908" y="445"/>
                </a:cubicBezTo>
                <a:cubicBezTo>
                  <a:pt x="910" y="452"/>
                  <a:pt x="910" y="452"/>
                  <a:pt x="910" y="452"/>
                </a:cubicBezTo>
                <a:cubicBezTo>
                  <a:pt x="934" y="448"/>
                  <a:pt x="934" y="448"/>
                  <a:pt x="934" y="448"/>
                </a:cubicBezTo>
                <a:cubicBezTo>
                  <a:pt x="934" y="450"/>
                  <a:pt x="934" y="452"/>
                  <a:pt x="935" y="454"/>
                </a:cubicBezTo>
                <a:cubicBezTo>
                  <a:pt x="910" y="457"/>
                  <a:pt x="910" y="457"/>
                  <a:pt x="910" y="457"/>
                </a:cubicBezTo>
                <a:cubicBezTo>
                  <a:pt x="911" y="464"/>
                  <a:pt x="911" y="464"/>
                  <a:pt x="911" y="464"/>
                </a:cubicBezTo>
                <a:cubicBezTo>
                  <a:pt x="935" y="460"/>
                  <a:pt x="935" y="460"/>
                  <a:pt x="935" y="460"/>
                </a:cubicBezTo>
                <a:cubicBezTo>
                  <a:pt x="936" y="462"/>
                  <a:pt x="936" y="464"/>
                  <a:pt x="936" y="466"/>
                </a:cubicBezTo>
                <a:cubicBezTo>
                  <a:pt x="912" y="469"/>
                  <a:pt x="912" y="469"/>
                  <a:pt x="912" y="469"/>
                </a:cubicBezTo>
                <a:cubicBezTo>
                  <a:pt x="913" y="476"/>
                  <a:pt x="913" y="476"/>
                  <a:pt x="913" y="476"/>
                </a:cubicBezTo>
                <a:cubicBezTo>
                  <a:pt x="937" y="473"/>
                  <a:pt x="937" y="473"/>
                  <a:pt x="937" y="473"/>
                </a:cubicBezTo>
                <a:cubicBezTo>
                  <a:pt x="937" y="475"/>
                  <a:pt x="937" y="477"/>
                  <a:pt x="938" y="479"/>
                </a:cubicBezTo>
                <a:cubicBezTo>
                  <a:pt x="913" y="481"/>
                  <a:pt x="913" y="481"/>
                  <a:pt x="913" y="481"/>
                </a:cubicBezTo>
                <a:cubicBezTo>
                  <a:pt x="914" y="488"/>
                  <a:pt x="914" y="488"/>
                  <a:pt x="914" y="488"/>
                </a:cubicBezTo>
                <a:cubicBezTo>
                  <a:pt x="938" y="486"/>
                  <a:pt x="938" y="486"/>
                  <a:pt x="938" y="486"/>
                </a:cubicBezTo>
                <a:cubicBezTo>
                  <a:pt x="938" y="488"/>
                  <a:pt x="939" y="490"/>
                  <a:pt x="939" y="492"/>
                </a:cubicBezTo>
                <a:cubicBezTo>
                  <a:pt x="914" y="493"/>
                  <a:pt x="914" y="493"/>
                  <a:pt x="914" y="493"/>
                </a:cubicBezTo>
                <a:cubicBezTo>
                  <a:pt x="915" y="500"/>
                  <a:pt x="915" y="500"/>
                  <a:pt x="915" y="500"/>
                </a:cubicBezTo>
                <a:cubicBezTo>
                  <a:pt x="939" y="499"/>
                  <a:pt x="939" y="499"/>
                  <a:pt x="939" y="499"/>
                </a:cubicBezTo>
                <a:cubicBezTo>
                  <a:pt x="939" y="501"/>
                  <a:pt x="939" y="503"/>
                  <a:pt x="939" y="505"/>
                </a:cubicBezTo>
                <a:cubicBezTo>
                  <a:pt x="915" y="506"/>
                  <a:pt x="915" y="506"/>
                  <a:pt x="915" y="506"/>
                </a:cubicBezTo>
                <a:cubicBezTo>
                  <a:pt x="915" y="512"/>
                  <a:pt x="915" y="512"/>
                  <a:pt x="915" y="512"/>
                </a:cubicBezTo>
                <a:cubicBezTo>
                  <a:pt x="939" y="511"/>
                  <a:pt x="939" y="511"/>
                  <a:pt x="939" y="511"/>
                </a:cubicBezTo>
                <a:cubicBezTo>
                  <a:pt x="940" y="513"/>
                  <a:pt x="940" y="516"/>
                  <a:pt x="940" y="518"/>
                </a:cubicBezTo>
                <a:cubicBezTo>
                  <a:pt x="915" y="518"/>
                  <a:pt x="915" y="518"/>
                  <a:pt x="915" y="518"/>
                </a:cubicBezTo>
                <a:cubicBezTo>
                  <a:pt x="915" y="524"/>
                  <a:pt x="915" y="524"/>
                  <a:pt x="915" y="524"/>
                </a:cubicBezTo>
                <a:cubicBezTo>
                  <a:pt x="940" y="525"/>
                  <a:pt x="940" y="525"/>
                  <a:pt x="940" y="525"/>
                </a:cubicBezTo>
                <a:cubicBezTo>
                  <a:pt x="939" y="527"/>
                  <a:pt x="939" y="529"/>
                  <a:pt x="939" y="531"/>
                </a:cubicBezTo>
                <a:cubicBezTo>
                  <a:pt x="915" y="530"/>
                  <a:pt x="915" y="530"/>
                  <a:pt x="915" y="530"/>
                </a:cubicBezTo>
                <a:cubicBezTo>
                  <a:pt x="915" y="537"/>
                  <a:pt x="915" y="537"/>
                  <a:pt x="915" y="537"/>
                </a:cubicBezTo>
                <a:cubicBezTo>
                  <a:pt x="939" y="538"/>
                  <a:pt x="939" y="538"/>
                  <a:pt x="939" y="538"/>
                </a:cubicBezTo>
                <a:cubicBezTo>
                  <a:pt x="939" y="540"/>
                  <a:pt x="939" y="542"/>
                  <a:pt x="939" y="544"/>
                </a:cubicBezTo>
                <a:cubicBezTo>
                  <a:pt x="915" y="542"/>
                  <a:pt x="915" y="542"/>
                  <a:pt x="915" y="542"/>
                </a:cubicBezTo>
                <a:cubicBezTo>
                  <a:pt x="914" y="549"/>
                  <a:pt x="914" y="549"/>
                  <a:pt x="914" y="549"/>
                </a:cubicBezTo>
                <a:cubicBezTo>
                  <a:pt x="938" y="550"/>
                  <a:pt x="938" y="550"/>
                  <a:pt x="938" y="550"/>
                </a:cubicBezTo>
                <a:cubicBezTo>
                  <a:pt x="938" y="552"/>
                  <a:pt x="938" y="554"/>
                  <a:pt x="938" y="557"/>
                </a:cubicBezTo>
                <a:cubicBezTo>
                  <a:pt x="914" y="554"/>
                  <a:pt x="914" y="554"/>
                  <a:pt x="914" y="554"/>
                </a:cubicBezTo>
                <a:cubicBezTo>
                  <a:pt x="913" y="561"/>
                  <a:pt x="913" y="561"/>
                  <a:pt x="913" y="561"/>
                </a:cubicBezTo>
                <a:cubicBezTo>
                  <a:pt x="937" y="563"/>
                  <a:pt x="937" y="563"/>
                  <a:pt x="937" y="563"/>
                </a:cubicBezTo>
                <a:cubicBezTo>
                  <a:pt x="937" y="565"/>
                  <a:pt x="937" y="567"/>
                  <a:pt x="937" y="569"/>
                </a:cubicBezTo>
                <a:cubicBezTo>
                  <a:pt x="912" y="566"/>
                  <a:pt x="912" y="566"/>
                  <a:pt x="912" y="566"/>
                </a:cubicBezTo>
                <a:cubicBezTo>
                  <a:pt x="912" y="573"/>
                  <a:pt x="912" y="573"/>
                  <a:pt x="912" y="573"/>
                </a:cubicBezTo>
                <a:cubicBezTo>
                  <a:pt x="936" y="576"/>
                  <a:pt x="936" y="576"/>
                  <a:pt x="936" y="576"/>
                </a:cubicBezTo>
                <a:cubicBezTo>
                  <a:pt x="936" y="578"/>
                  <a:pt x="935" y="580"/>
                  <a:pt x="935" y="582"/>
                </a:cubicBezTo>
                <a:cubicBezTo>
                  <a:pt x="911" y="578"/>
                  <a:pt x="911" y="578"/>
                  <a:pt x="911" y="578"/>
                </a:cubicBezTo>
                <a:cubicBezTo>
                  <a:pt x="910" y="585"/>
                  <a:pt x="910" y="585"/>
                  <a:pt x="910" y="585"/>
                </a:cubicBezTo>
                <a:cubicBezTo>
                  <a:pt x="934" y="589"/>
                  <a:pt x="934" y="589"/>
                  <a:pt x="934" y="589"/>
                </a:cubicBezTo>
                <a:cubicBezTo>
                  <a:pt x="934" y="591"/>
                  <a:pt x="933" y="593"/>
                  <a:pt x="933" y="595"/>
                </a:cubicBezTo>
                <a:cubicBezTo>
                  <a:pt x="909" y="590"/>
                  <a:pt x="909" y="590"/>
                  <a:pt x="909" y="590"/>
                </a:cubicBezTo>
                <a:cubicBezTo>
                  <a:pt x="908" y="597"/>
                  <a:pt x="908" y="597"/>
                  <a:pt x="908" y="597"/>
                </a:cubicBezTo>
                <a:cubicBezTo>
                  <a:pt x="932" y="601"/>
                  <a:pt x="932" y="601"/>
                  <a:pt x="932" y="601"/>
                </a:cubicBezTo>
                <a:cubicBezTo>
                  <a:pt x="931" y="603"/>
                  <a:pt x="931" y="605"/>
                  <a:pt x="930" y="607"/>
                </a:cubicBezTo>
                <a:cubicBezTo>
                  <a:pt x="907" y="602"/>
                  <a:pt x="907" y="602"/>
                  <a:pt x="907" y="602"/>
                </a:cubicBezTo>
                <a:cubicBezTo>
                  <a:pt x="905" y="608"/>
                  <a:pt x="905" y="608"/>
                  <a:pt x="905" y="608"/>
                </a:cubicBezTo>
                <a:cubicBezTo>
                  <a:pt x="929" y="614"/>
                  <a:pt x="929" y="614"/>
                  <a:pt x="929" y="614"/>
                </a:cubicBezTo>
                <a:cubicBezTo>
                  <a:pt x="929" y="616"/>
                  <a:pt x="928" y="618"/>
                  <a:pt x="928" y="620"/>
                </a:cubicBezTo>
                <a:cubicBezTo>
                  <a:pt x="904" y="614"/>
                  <a:pt x="904" y="614"/>
                  <a:pt x="904" y="614"/>
                </a:cubicBezTo>
                <a:cubicBezTo>
                  <a:pt x="902" y="620"/>
                  <a:pt x="902" y="620"/>
                  <a:pt x="902" y="620"/>
                </a:cubicBezTo>
                <a:cubicBezTo>
                  <a:pt x="926" y="626"/>
                  <a:pt x="926" y="626"/>
                  <a:pt x="926" y="626"/>
                </a:cubicBezTo>
                <a:cubicBezTo>
                  <a:pt x="925" y="628"/>
                  <a:pt x="925" y="630"/>
                  <a:pt x="924" y="632"/>
                </a:cubicBezTo>
                <a:cubicBezTo>
                  <a:pt x="901" y="626"/>
                  <a:pt x="901" y="626"/>
                  <a:pt x="901" y="626"/>
                </a:cubicBezTo>
                <a:cubicBezTo>
                  <a:pt x="899" y="632"/>
                  <a:pt x="899" y="632"/>
                  <a:pt x="899" y="632"/>
                </a:cubicBezTo>
                <a:cubicBezTo>
                  <a:pt x="923" y="638"/>
                  <a:pt x="923" y="638"/>
                  <a:pt x="923" y="638"/>
                </a:cubicBezTo>
                <a:cubicBezTo>
                  <a:pt x="922" y="641"/>
                  <a:pt x="921" y="643"/>
                  <a:pt x="921" y="645"/>
                </a:cubicBezTo>
                <a:cubicBezTo>
                  <a:pt x="898" y="637"/>
                  <a:pt x="898" y="637"/>
                  <a:pt x="898" y="637"/>
                </a:cubicBezTo>
                <a:cubicBezTo>
                  <a:pt x="896" y="643"/>
                  <a:pt x="896" y="643"/>
                  <a:pt x="896" y="643"/>
                </a:cubicBezTo>
                <a:cubicBezTo>
                  <a:pt x="919" y="651"/>
                  <a:pt x="919" y="651"/>
                  <a:pt x="919" y="651"/>
                </a:cubicBezTo>
                <a:cubicBezTo>
                  <a:pt x="918" y="653"/>
                  <a:pt x="918" y="655"/>
                  <a:pt x="917" y="657"/>
                </a:cubicBezTo>
                <a:cubicBezTo>
                  <a:pt x="894" y="649"/>
                  <a:pt x="894" y="649"/>
                  <a:pt x="894" y="649"/>
                </a:cubicBezTo>
                <a:cubicBezTo>
                  <a:pt x="892" y="655"/>
                  <a:pt x="892" y="655"/>
                  <a:pt x="892" y="655"/>
                </a:cubicBezTo>
                <a:cubicBezTo>
                  <a:pt x="915" y="663"/>
                  <a:pt x="915" y="663"/>
                  <a:pt x="915" y="663"/>
                </a:cubicBezTo>
                <a:cubicBezTo>
                  <a:pt x="914" y="665"/>
                  <a:pt x="913" y="667"/>
                  <a:pt x="912" y="669"/>
                </a:cubicBezTo>
                <a:cubicBezTo>
                  <a:pt x="890" y="660"/>
                  <a:pt x="890" y="660"/>
                  <a:pt x="890" y="660"/>
                </a:cubicBezTo>
                <a:cubicBezTo>
                  <a:pt x="888" y="666"/>
                  <a:pt x="888" y="666"/>
                  <a:pt x="888" y="666"/>
                </a:cubicBezTo>
                <a:cubicBezTo>
                  <a:pt x="910" y="675"/>
                  <a:pt x="910" y="675"/>
                  <a:pt x="910" y="675"/>
                </a:cubicBezTo>
                <a:cubicBezTo>
                  <a:pt x="909" y="677"/>
                  <a:pt x="909" y="679"/>
                  <a:pt x="908" y="681"/>
                </a:cubicBezTo>
                <a:cubicBezTo>
                  <a:pt x="885" y="672"/>
                  <a:pt x="885" y="672"/>
                  <a:pt x="885" y="672"/>
                </a:cubicBezTo>
                <a:cubicBezTo>
                  <a:pt x="883" y="677"/>
                  <a:pt x="883" y="677"/>
                  <a:pt x="883" y="677"/>
                </a:cubicBezTo>
                <a:cubicBezTo>
                  <a:pt x="905" y="687"/>
                  <a:pt x="905" y="687"/>
                  <a:pt x="905" y="687"/>
                </a:cubicBezTo>
                <a:cubicBezTo>
                  <a:pt x="904" y="689"/>
                  <a:pt x="904" y="691"/>
                  <a:pt x="903" y="693"/>
                </a:cubicBezTo>
                <a:cubicBezTo>
                  <a:pt x="882" y="683"/>
                  <a:pt x="882" y="683"/>
                  <a:pt x="882" y="683"/>
                </a:cubicBezTo>
                <a:cubicBezTo>
                  <a:pt x="881" y="683"/>
                  <a:pt x="881" y="683"/>
                  <a:pt x="881" y="683"/>
                </a:cubicBezTo>
                <a:cubicBezTo>
                  <a:pt x="878" y="688"/>
                  <a:pt x="878" y="688"/>
                  <a:pt x="878" y="688"/>
                </a:cubicBezTo>
                <a:cubicBezTo>
                  <a:pt x="900" y="699"/>
                  <a:pt x="900" y="699"/>
                  <a:pt x="900" y="699"/>
                </a:cubicBezTo>
                <a:cubicBezTo>
                  <a:pt x="899" y="701"/>
                  <a:pt x="898" y="702"/>
                  <a:pt x="897" y="704"/>
                </a:cubicBezTo>
                <a:cubicBezTo>
                  <a:pt x="876" y="694"/>
                  <a:pt x="876" y="694"/>
                  <a:pt x="876" y="694"/>
                </a:cubicBezTo>
                <a:cubicBezTo>
                  <a:pt x="873" y="699"/>
                  <a:pt x="873" y="699"/>
                  <a:pt x="873" y="699"/>
                </a:cubicBezTo>
                <a:cubicBezTo>
                  <a:pt x="894" y="710"/>
                  <a:pt x="894" y="710"/>
                  <a:pt x="894" y="710"/>
                </a:cubicBezTo>
                <a:cubicBezTo>
                  <a:pt x="893" y="712"/>
                  <a:pt x="893" y="714"/>
                  <a:pt x="892" y="716"/>
                </a:cubicBezTo>
                <a:cubicBezTo>
                  <a:pt x="870" y="705"/>
                  <a:pt x="870" y="705"/>
                  <a:pt x="870" y="705"/>
                </a:cubicBezTo>
                <a:cubicBezTo>
                  <a:pt x="867" y="710"/>
                  <a:pt x="867" y="710"/>
                  <a:pt x="867" y="710"/>
                </a:cubicBezTo>
                <a:cubicBezTo>
                  <a:pt x="888" y="722"/>
                  <a:pt x="888" y="722"/>
                  <a:pt x="888" y="722"/>
                </a:cubicBezTo>
                <a:cubicBezTo>
                  <a:pt x="887" y="723"/>
                  <a:pt x="886" y="725"/>
                  <a:pt x="885" y="727"/>
                </a:cubicBezTo>
                <a:cubicBezTo>
                  <a:pt x="864" y="715"/>
                  <a:pt x="864" y="715"/>
                  <a:pt x="864" y="715"/>
                </a:cubicBezTo>
                <a:cubicBezTo>
                  <a:pt x="861" y="721"/>
                  <a:pt x="861" y="721"/>
                  <a:pt x="861" y="721"/>
                </a:cubicBezTo>
                <a:cubicBezTo>
                  <a:pt x="882" y="733"/>
                  <a:pt x="882" y="733"/>
                  <a:pt x="882" y="733"/>
                </a:cubicBezTo>
                <a:cubicBezTo>
                  <a:pt x="881" y="735"/>
                  <a:pt x="880" y="736"/>
                  <a:pt x="879" y="738"/>
                </a:cubicBezTo>
                <a:cubicBezTo>
                  <a:pt x="858" y="726"/>
                  <a:pt x="858" y="726"/>
                  <a:pt x="858" y="726"/>
                </a:cubicBezTo>
                <a:cubicBezTo>
                  <a:pt x="855" y="731"/>
                  <a:pt x="855" y="731"/>
                  <a:pt x="855" y="731"/>
                </a:cubicBezTo>
                <a:cubicBezTo>
                  <a:pt x="876" y="744"/>
                  <a:pt x="876" y="744"/>
                  <a:pt x="876" y="744"/>
                </a:cubicBezTo>
                <a:cubicBezTo>
                  <a:pt x="874" y="746"/>
                  <a:pt x="873" y="747"/>
                  <a:pt x="872" y="749"/>
                </a:cubicBezTo>
                <a:cubicBezTo>
                  <a:pt x="852" y="736"/>
                  <a:pt x="852" y="736"/>
                  <a:pt x="852" y="736"/>
                </a:cubicBezTo>
                <a:cubicBezTo>
                  <a:pt x="848" y="741"/>
                  <a:pt x="848" y="741"/>
                  <a:pt x="848" y="741"/>
                </a:cubicBezTo>
                <a:cubicBezTo>
                  <a:pt x="869" y="755"/>
                  <a:pt x="869" y="755"/>
                  <a:pt x="869" y="755"/>
                </a:cubicBezTo>
                <a:cubicBezTo>
                  <a:pt x="867" y="756"/>
                  <a:pt x="866" y="758"/>
                  <a:pt x="865" y="760"/>
                </a:cubicBezTo>
                <a:cubicBezTo>
                  <a:pt x="845" y="746"/>
                  <a:pt x="845" y="746"/>
                  <a:pt x="845" y="746"/>
                </a:cubicBezTo>
                <a:cubicBezTo>
                  <a:pt x="842" y="751"/>
                  <a:pt x="842" y="751"/>
                  <a:pt x="842" y="751"/>
                </a:cubicBezTo>
                <a:cubicBezTo>
                  <a:pt x="861" y="765"/>
                  <a:pt x="861" y="765"/>
                  <a:pt x="861" y="765"/>
                </a:cubicBezTo>
                <a:cubicBezTo>
                  <a:pt x="860" y="767"/>
                  <a:pt x="859" y="769"/>
                  <a:pt x="858" y="770"/>
                </a:cubicBezTo>
                <a:cubicBezTo>
                  <a:pt x="838" y="756"/>
                  <a:pt x="838" y="756"/>
                  <a:pt x="838" y="756"/>
                </a:cubicBezTo>
                <a:cubicBezTo>
                  <a:pt x="834" y="761"/>
                  <a:pt x="834" y="761"/>
                  <a:pt x="834" y="761"/>
                </a:cubicBezTo>
                <a:cubicBezTo>
                  <a:pt x="854" y="775"/>
                  <a:pt x="854" y="775"/>
                  <a:pt x="854" y="775"/>
                </a:cubicBezTo>
                <a:cubicBezTo>
                  <a:pt x="853" y="777"/>
                  <a:pt x="851" y="779"/>
                  <a:pt x="850" y="780"/>
                </a:cubicBezTo>
                <a:cubicBezTo>
                  <a:pt x="831" y="766"/>
                  <a:pt x="831" y="766"/>
                  <a:pt x="831" y="766"/>
                </a:cubicBezTo>
                <a:cubicBezTo>
                  <a:pt x="827" y="771"/>
                  <a:pt x="827" y="771"/>
                  <a:pt x="827" y="771"/>
                </a:cubicBezTo>
                <a:cubicBezTo>
                  <a:pt x="846" y="786"/>
                  <a:pt x="846" y="786"/>
                  <a:pt x="846" y="786"/>
                </a:cubicBezTo>
                <a:cubicBezTo>
                  <a:pt x="845" y="787"/>
                  <a:pt x="843" y="789"/>
                  <a:pt x="842" y="790"/>
                </a:cubicBezTo>
                <a:cubicBezTo>
                  <a:pt x="823" y="775"/>
                  <a:pt x="823" y="775"/>
                  <a:pt x="823" y="775"/>
                </a:cubicBezTo>
                <a:cubicBezTo>
                  <a:pt x="819" y="780"/>
                  <a:pt x="819" y="780"/>
                  <a:pt x="819" y="780"/>
                </a:cubicBezTo>
                <a:cubicBezTo>
                  <a:pt x="838" y="795"/>
                  <a:pt x="838" y="795"/>
                  <a:pt x="838" y="795"/>
                </a:cubicBezTo>
                <a:cubicBezTo>
                  <a:pt x="836" y="797"/>
                  <a:pt x="835" y="799"/>
                  <a:pt x="834" y="800"/>
                </a:cubicBezTo>
                <a:cubicBezTo>
                  <a:pt x="816" y="784"/>
                  <a:pt x="816" y="784"/>
                  <a:pt x="816" y="784"/>
                </a:cubicBezTo>
                <a:cubicBezTo>
                  <a:pt x="811" y="789"/>
                  <a:pt x="811" y="789"/>
                  <a:pt x="811" y="789"/>
                </a:cubicBezTo>
                <a:cubicBezTo>
                  <a:pt x="829" y="805"/>
                  <a:pt x="829" y="805"/>
                  <a:pt x="829" y="805"/>
                </a:cubicBezTo>
                <a:cubicBezTo>
                  <a:pt x="828" y="807"/>
                  <a:pt x="827" y="808"/>
                  <a:pt x="825" y="810"/>
                </a:cubicBezTo>
                <a:cubicBezTo>
                  <a:pt x="807" y="793"/>
                  <a:pt x="807" y="793"/>
                  <a:pt x="807" y="793"/>
                </a:cubicBezTo>
                <a:cubicBezTo>
                  <a:pt x="803" y="798"/>
                  <a:pt x="803" y="798"/>
                  <a:pt x="803" y="798"/>
                </a:cubicBezTo>
                <a:cubicBezTo>
                  <a:pt x="821" y="815"/>
                  <a:pt x="821" y="815"/>
                  <a:pt x="821" y="815"/>
                </a:cubicBezTo>
                <a:cubicBezTo>
                  <a:pt x="819" y="816"/>
                  <a:pt x="818" y="817"/>
                  <a:pt x="816" y="819"/>
                </a:cubicBezTo>
                <a:lnTo>
                  <a:pt x="799" y="80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37" name="组合 36"/>
          <p:cNvGrpSpPr/>
          <p:nvPr/>
        </p:nvGrpSpPr>
        <p:grpSpPr>
          <a:xfrm>
            <a:off x="1271035" y="1742455"/>
            <a:ext cx="3164840" cy="3164837"/>
            <a:chOff x="11098213" y="1098550"/>
            <a:chExt cx="4189413" cy="4189413"/>
          </a:xfrm>
        </p:grpSpPr>
        <p:sp>
          <p:nvSpPr>
            <p:cNvPr id="38" name="Freeform 84"/>
            <p:cNvSpPr>
              <a:spLocks noEditPoints="1"/>
            </p:cNvSpPr>
            <p:nvPr/>
          </p:nvSpPr>
          <p:spPr bwMode="auto">
            <a:xfrm>
              <a:off x="11098213" y="1098550"/>
              <a:ext cx="4189413" cy="4035425"/>
            </a:xfrm>
            <a:custGeom>
              <a:avLst/>
              <a:gdLst>
                <a:gd name="T0" fmla="*/ 1028 w 1117"/>
                <a:gd name="T1" fmla="*/ 256 h 1076"/>
                <a:gd name="T2" fmla="*/ 993 w 1117"/>
                <a:gd name="T3" fmla="*/ 278 h 1076"/>
                <a:gd name="T4" fmla="*/ 564 w 1117"/>
                <a:gd name="T5" fmla="*/ 41 h 1076"/>
                <a:gd name="T6" fmla="*/ 565 w 1117"/>
                <a:gd name="T7" fmla="*/ 0 h 1076"/>
                <a:gd name="T8" fmla="*/ 558 w 1117"/>
                <a:gd name="T9" fmla="*/ 0 h 1076"/>
                <a:gd name="T10" fmla="*/ 0 w 1117"/>
                <a:gd name="T11" fmla="*/ 558 h 1076"/>
                <a:gd name="T12" fmla="*/ 193 w 1117"/>
                <a:gd name="T13" fmla="*/ 981 h 1076"/>
                <a:gd name="T14" fmla="*/ 220 w 1117"/>
                <a:gd name="T15" fmla="*/ 950 h 1076"/>
                <a:gd name="T16" fmla="*/ 558 w 1117"/>
                <a:gd name="T17" fmla="*/ 1076 h 1076"/>
                <a:gd name="T18" fmla="*/ 1076 w 1117"/>
                <a:gd name="T19" fmla="*/ 558 h 1076"/>
                <a:gd name="T20" fmla="*/ 1117 w 1117"/>
                <a:gd name="T21" fmla="*/ 558 h 1076"/>
                <a:gd name="T22" fmla="*/ 1028 w 1117"/>
                <a:gd name="T23" fmla="*/ 256 h 1076"/>
                <a:gd name="T24" fmla="*/ 558 w 1117"/>
                <a:gd name="T25" fmla="*/ 1068 h 1076"/>
                <a:gd name="T26" fmla="*/ 49 w 1117"/>
                <a:gd name="T27" fmla="*/ 558 h 1076"/>
                <a:gd name="T28" fmla="*/ 558 w 1117"/>
                <a:gd name="T29" fmla="*/ 49 h 1076"/>
                <a:gd name="T30" fmla="*/ 1067 w 1117"/>
                <a:gd name="T31" fmla="*/ 558 h 1076"/>
                <a:gd name="T32" fmla="*/ 558 w 1117"/>
                <a:gd name="T33" fmla="*/ 1068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7" h="1076">
                  <a:moveTo>
                    <a:pt x="1028" y="256"/>
                  </a:moveTo>
                  <a:cubicBezTo>
                    <a:pt x="993" y="278"/>
                    <a:pt x="993" y="278"/>
                    <a:pt x="993" y="278"/>
                  </a:cubicBezTo>
                  <a:cubicBezTo>
                    <a:pt x="902" y="137"/>
                    <a:pt x="744" y="43"/>
                    <a:pt x="564" y="41"/>
                  </a:cubicBezTo>
                  <a:cubicBezTo>
                    <a:pt x="565" y="0"/>
                    <a:pt x="565" y="0"/>
                    <a:pt x="565" y="0"/>
                  </a:cubicBezTo>
                  <a:cubicBezTo>
                    <a:pt x="562" y="0"/>
                    <a:pt x="560" y="0"/>
                    <a:pt x="558" y="0"/>
                  </a:cubicBezTo>
                  <a:cubicBezTo>
                    <a:pt x="250" y="0"/>
                    <a:pt x="0" y="250"/>
                    <a:pt x="0" y="558"/>
                  </a:cubicBezTo>
                  <a:cubicBezTo>
                    <a:pt x="0" y="727"/>
                    <a:pt x="75" y="879"/>
                    <a:pt x="193" y="981"/>
                  </a:cubicBezTo>
                  <a:cubicBezTo>
                    <a:pt x="220" y="950"/>
                    <a:pt x="220" y="950"/>
                    <a:pt x="220" y="950"/>
                  </a:cubicBezTo>
                  <a:cubicBezTo>
                    <a:pt x="311" y="1029"/>
                    <a:pt x="429" y="1076"/>
                    <a:pt x="558" y="1076"/>
                  </a:cubicBezTo>
                  <a:cubicBezTo>
                    <a:pt x="844" y="1076"/>
                    <a:pt x="1076" y="844"/>
                    <a:pt x="1076" y="558"/>
                  </a:cubicBezTo>
                  <a:cubicBezTo>
                    <a:pt x="1117" y="558"/>
                    <a:pt x="1117" y="558"/>
                    <a:pt x="1117" y="558"/>
                  </a:cubicBezTo>
                  <a:cubicBezTo>
                    <a:pt x="1117" y="447"/>
                    <a:pt x="1084" y="343"/>
                    <a:pt x="1028" y="256"/>
                  </a:cubicBezTo>
                  <a:close/>
                  <a:moveTo>
                    <a:pt x="558" y="1068"/>
                  </a:moveTo>
                  <a:cubicBezTo>
                    <a:pt x="277" y="1068"/>
                    <a:pt x="49" y="839"/>
                    <a:pt x="49" y="558"/>
                  </a:cubicBezTo>
                  <a:cubicBezTo>
                    <a:pt x="49" y="277"/>
                    <a:pt x="277" y="49"/>
                    <a:pt x="558" y="49"/>
                  </a:cubicBezTo>
                  <a:cubicBezTo>
                    <a:pt x="839" y="49"/>
                    <a:pt x="1067" y="277"/>
                    <a:pt x="1067" y="558"/>
                  </a:cubicBezTo>
                  <a:cubicBezTo>
                    <a:pt x="1067" y="839"/>
                    <a:pt x="839" y="1068"/>
                    <a:pt x="558" y="1068"/>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85"/>
            <p:cNvSpPr>
              <a:spLocks/>
            </p:cNvSpPr>
            <p:nvPr/>
          </p:nvSpPr>
          <p:spPr bwMode="auto">
            <a:xfrm>
              <a:off x="13192126" y="4222750"/>
              <a:ext cx="1773238" cy="1065213"/>
            </a:xfrm>
            <a:custGeom>
              <a:avLst/>
              <a:gdLst>
                <a:gd name="T0" fmla="*/ 473 w 473"/>
                <a:gd name="T1" fmla="*/ 22 h 284"/>
                <a:gd name="T2" fmla="*/ 0 w 473"/>
                <a:gd name="T3" fmla="*/ 284 h 284"/>
                <a:gd name="T4" fmla="*/ 0 w 473"/>
                <a:gd name="T5" fmla="*/ 242 h 284"/>
                <a:gd name="T6" fmla="*/ 438 w 473"/>
                <a:gd name="T7" fmla="*/ 0 h 284"/>
                <a:gd name="T8" fmla="*/ 473 w 473"/>
                <a:gd name="T9" fmla="*/ 22 h 284"/>
              </a:gdLst>
              <a:ahLst/>
              <a:cxnLst>
                <a:cxn ang="0">
                  <a:pos x="T0" y="T1"/>
                </a:cxn>
                <a:cxn ang="0">
                  <a:pos x="T2" y="T3"/>
                </a:cxn>
                <a:cxn ang="0">
                  <a:pos x="T4" y="T5"/>
                </a:cxn>
                <a:cxn ang="0">
                  <a:pos x="T6" y="T7"/>
                </a:cxn>
                <a:cxn ang="0">
                  <a:pos x="T8" y="T9"/>
                </a:cxn>
              </a:cxnLst>
              <a:rect l="0" t="0" r="r" b="b"/>
              <a:pathLst>
                <a:path w="473" h="284">
                  <a:moveTo>
                    <a:pt x="473" y="22"/>
                  </a:moveTo>
                  <a:cubicBezTo>
                    <a:pt x="375" y="179"/>
                    <a:pt x="200" y="284"/>
                    <a:pt x="0" y="284"/>
                  </a:cubicBezTo>
                  <a:cubicBezTo>
                    <a:pt x="0" y="242"/>
                    <a:pt x="0" y="242"/>
                    <a:pt x="0" y="242"/>
                  </a:cubicBezTo>
                  <a:cubicBezTo>
                    <a:pt x="185" y="242"/>
                    <a:pt x="347" y="145"/>
                    <a:pt x="438" y="0"/>
                  </a:cubicBezTo>
                  <a:lnTo>
                    <a:pt x="473" y="22"/>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299771666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nodeType="withEffect">
                                  <p:stCondLst>
                                    <p:cond delay="30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70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8" presetClass="emph" presetSubtype="0" repeatCount="indefinite" fill="hold" nodeType="withEffect">
                                  <p:stCondLst>
                                    <p:cond delay="750"/>
                                  </p:stCondLst>
                                  <p:endCondLst>
                                    <p:cond evt="onNext" delay="0">
                                      <p:tgtEl>
                                        <p:sldTgt/>
                                      </p:tgtEl>
                                    </p:cond>
                                  </p:endCondLst>
                                  <p:childTnLst>
                                    <p:animRot by="21600000">
                                      <p:cBhvr>
                                        <p:cTn id="36" dur="1250" fill="hold"/>
                                        <p:tgtEl>
                                          <p:spTgt spid="28"/>
                                        </p:tgtEl>
                                        <p:attrNameLst>
                                          <p:attrName>r</p:attrName>
                                        </p:attrNameLst>
                                      </p:cBhvr>
                                    </p:animRot>
                                  </p:childTnLst>
                                </p:cTn>
                              </p:par>
                              <p:par>
                                <p:cTn id="37" presetID="8" presetClass="emph" presetSubtype="0" repeatCount="indefinite" fill="hold" nodeType="withEffect">
                                  <p:stCondLst>
                                    <p:cond delay="750"/>
                                  </p:stCondLst>
                                  <p:endCondLst>
                                    <p:cond evt="onNext" delay="0">
                                      <p:tgtEl>
                                        <p:sldTgt/>
                                      </p:tgtEl>
                                    </p:cond>
                                  </p:endCondLst>
                                  <p:childTnLst>
                                    <p:animRot by="21600000">
                                      <p:cBhvr>
                                        <p:cTn id="38" dur="1250" fill="hold"/>
                                        <p:tgtEl>
                                          <p:spTgt spid="33"/>
                                        </p:tgtEl>
                                        <p:attrNameLst>
                                          <p:attrName>r</p:attrName>
                                        </p:attrNameLst>
                                      </p:cBhvr>
                                    </p:animRot>
                                  </p:childTnLst>
                                </p:cTn>
                              </p:par>
                              <p:par>
                                <p:cTn id="39" presetID="8" presetClass="emph" presetSubtype="0" repeatCount="indefinite" fill="hold" grpId="1" nodeType="withEffect">
                                  <p:stCondLst>
                                    <p:cond delay="750"/>
                                  </p:stCondLst>
                                  <p:endCondLst>
                                    <p:cond evt="onNext" delay="0">
                                      <p:tgtEl>
                                        <p:sldTgt/>
                                      </p:tgtEl>
                                    </p:cond>
                                  </p:endCondLst>
                                  <p:childTnLst>
                                    <p:animRot by="21600000">
                                      <p:cBhvr>
                                        <p:cTn id="40" dur="1250" fill="hold"/>
                                        <p:tgtEl>
                                          <p:spTgt spid="36"/>
                                        </p:tgtEl>
                                        <p:attrNameLst>
                                          <p:attrName>r</p:attrName>
                                        </p:attrNameLst>
                                      </p:cBhvr>
                                    </p:animRot>
                                  </p:childTnLst>
                                </p:cTn>
                              </p:par>
                              <p:par>
                                <p:cTn id="41" presetID="8" presetClass="emph" presetSubtype="0" repeatCount="indefinite" fill="hold" nodeType="withEffect">
                                  <p:stCondLst>
                                    <p:cond delay="750"/>
                                  </p:stCondLst>
                                  <p:endCondLst>
                                    <p:cond evt="onNext" delay="0">
                                      <p:tgtEl>
                                        <p:sldTgt/>
                                      </p:tgtEl>
                                    </p:cond>
                                  </p:endCondLst>
                                  <p:childTnLst>
                                    <p:animRot by="-21600000">
                                      <p:cBhvr>
                                        <p:cTn id="42" dur="1250" fill="hold"/>
                                        <p:tgtEl>
                                          <p:spTgt spid="37"/>
                                        </p:tgtEl>
                                        <p:attrNameLst>
                                          <p:attrName>r</p:attrName>
                                        </p:attrNameLst>
                                      </p:cBhvr>
                                    </p:animRot>
                                  </p:childTnLst>
                                </p:cTn>
                              </p:par>
                              <p:par>
                                <p:cTn id="43" presetID="22" presetClass="entr" presetSubtype="8" fill="hold" grpId="0" nodeType="withEffect">
                                  <p:stCondLst>
                                    <p:cond delay="100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1" fill="hold" grpId="0" nodeType="withEffect">
                                  <p:stCondLst>
                                    <p:cond delay="150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p:tgtEl>
                                          <p:spTgt spid="7"/>
                                        </p:tgtEl>
                                        <p:attrNameLst>
                                          <p:attrName>ppt_y</p:attrName>
                                        </p:attrNameLst>
                                      </p:cBhvr>
                                      <p:tavLst>
                                        <p:tav tm="0">
                                          <p:val>
                                            <p:strVal val="#ppt_y-#ppt_h*1.125000"/>
                                          </p:val>
                                        </p:tav>
                                        <p:tav tm="100000">
                                          <p:val>
                                            <p:strVal val="#ppt_y"/>
                                          </p:val>
                                        </p:tav>
                                      </p:tavLst>
                                    </p:anim>
                                    <p:animEffect transition="in" filter="wipe(down)">
                                      <p:cBhvr>
                                        <p:cTn id="49" dur="500"/>
                                        <p:tgtEl>
                                          <p:spTgt spid="7"/>
                                        </p:tgtEl>
                                      </p:cBhvr>
                                    </p:animEffect>
                                  </p:childTnLst>
                                </p:cTn>
                              </p:par>
                              <p:par>
                                <p:cTn id="50" presetID="12" presetClass="entr" presetSubtype="4" fill="hold" grpId="0" nodeType="withEffect">
                                  <p:stCondLst>
                                    <p:cond delay="150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p:tgtEl>
                                          <p:spTgt spid="8"/>
                                        </p:tgtEl>
                                        <p:attrNameLst>
                                          <p:attrName>ppt_y</p:attrName>
                                        </p:attrNameLst>
                                      </p:cBhvr>
                                      <p:tavLst>
                                        <p:tav tm="0">
                                          <p:val>
                                            <p:strVal val="#ppt_y+#ppt_h*1.125000"/>
                                          </p:val>
                                        </p:tav>
                                        <p:tav tm="100000">
                                          <p:val>
                                            <p:strVal val="#ppt_y"/>
                                          </p:val>
                                        </p:tav>
                                      </p:tavLst>
                                    </p:anim>
                                    <p:animEffect transition="in" filter="wipe(up)">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utoUpdateAnimBg="0"/>
      <p:bldP spid="8" grpId="0" bldLvl="0" autoUpdateAnimBg="0"/>
      <p:bldP spid="9" grpId="0" animBg="1"/>
      <p:bldP spid="36" grpId="0" animBg="1"/>
      <p:bldP spid="3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FAA58A-52B6-4999-B5CB-23CA4449AFAE}"/>
              </a:ext>
            </a:extLst>
          </p:cNvPr>
          <p:cNvSpPr/>
          <p:nvPr/>
        </p:nvSpPr>
        <p:spPr>
          <a:xfrm>
            <a:off x="3431485" y="1068267"/>
            <a:ext cx="8091238" cy="1569660"/>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一共有</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个台阶，一次可以走一个台阶，或者两个台阶。那么，走到台阶顶时，一共有多少种走法。 </a:t>
            </a:r>
          </a:p>
        </p:txBody>
      </p:sp>
      <p:sp>
        <p:nvSpPr>
          <p:cNvPr id="11" name="矩形 10">
            <a:extLst>
              <a:ext uri="{FF2B5EF4-FFF2-40B4-BE49-F238E27FC236}">
                <a16:creationId xmlns:a16="http://schemas.microsoft.com/office/drawing/2014/main" id="{8053AA7E-A4C0-4E87-B6C1-75467DE588B5}"/>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spc="300" dirty="0">
                <a:solidFill>
                  <a:schemeClr val="bg1"/>
                </a:solidFill>
                <a:latin typeface="华康俪金黑W8(P)" panose="020B0800000000000000" pitchFamily="34" charset="-122"/>
                <a:ea typeface="华康俪金黑W8(P)" panose="020B0800000000000000" pitchFamily="34" charset="-122"/>
              </a:rPr>
              <a:t>动态规划</a:t>
            </a:r>
          </a:p>
        </p:txBody>
      </p:sp>
      <p:pic>
        <p:nvPicPr>
          <p:cNvPr id="9" name="图片 8">
            <a:extLst>
              <a:ext uri="{FF2B5EF4-FFF2-40B4-BE49-F238E27FC236}">
                <a16:creationId xmlns:a16="http://schemas.microsoft.com/office/drawing/2014/main" id="{DAB2F4F3-88B3-4506-BB0A-1A453897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77" y="866358"/>
            <a:ext cx="2381250" cy="2752725"/>
          </a:xfrm>
          <a:prstGeom prst="rect">
            <a:avLst/>
          </a:prstGeom>
          <a:noFill/>
        </p:spPr>
      </p:pic>
      <p:sp>
        <p:nvSpPr>
          <p:cNvPr id="10" name="矩形 9">
            <a:extLst>
              <a:ext uri="{FF2B5EF4-FFF2-40B4-BE49-F238E27FC236}">
                <a16:creationId xmlns:a16="http://schemas.microsoft.com/office/drawing/2014/main" id="{ED914153-B9C4-4A08-8CC7-056A50C65096}"/>
              </a:ext>
            </a:extLst>
          </p:cNvPr>
          <p:cNvSpPr/>
          <p:nvPr/>
        </p:nvSpPr>
        <p:spPr>
          <a:xfrm>
            <a:off x="3431485" y="3235188"/>
            <a:ext cx="8091238" cy="255454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假设现在在第</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阶阶梯上，显然，我们上一步是在</a:t>
            </a:r>
            <a:r>
              <a:rPr lang="en-US" altLang="zh-CN" sz="3200" dirty="0">
                <a:solidFill>
                  <a:schemeClr val="bg1"/>
                </a:solidFill>
                <a:latin typeface="Courier New" panose="02070309020205020404" pitchFamily="49" charset="0"/>
                <a:cs typeface="Courier New" panose="02070309020205020404" pitchFamily="49" charset="0"/>
              </a:rPr>
              <a:t>n-1</a:t>
            </a:r>
            <a:r>
              <a:rPr lang="zh-CN" altLang="en-US" sz="3200" dirty="0">
                <a:solidFill>
                  <a:schemeClr val="bg1"/>
                </a:solidFill>
                <a:latin typeface="Courier New" panose="02070309020205020404" pitchFamily="49" charset="0"/>
                <a:cs typeface="Courier New" panose="02070309020205020404" pitchFamily="49" charset="0"/>
              </a:rPr>
              <a:t>阶或者</a:t>
            </a:r>
            <a:r>
              <a:rPr lang="en-US" altLang="zh-CN" sz="3200" dirty="0">
                <a:solidFill>
                  <a:schemeClr val="bg1"/>
                </a:solidFill>
                <a:latin typeface="Courier New" panose="02070309020205020404" pitchFamily="49" charset="0"/>
                <a:cs typeface="Courier New" panose="02070309020205020404" pitchFamily="49" charset="0"/>
              </a:rPr>
              <a:t>n-2</a:t>
            </a:r>
            <a:r>
              <a:rPr lang="zh-CN" altLang="en-US" sz="3200" dirty="0">
                <a:solidFill>
                  <a:schemeClr val="bg1"/>
                </a:solidFill>
                <a:latin typeface="Courier New" panose="02070309020205020404" pitchFamily="49" charset="0"/>
                <a:cs typeface="Courier New" panose="02070309020205020404" pitchFamily="49" charset="0"/>
              </a:rPr>
              <a:t>阶，可以从第</a:t>
            </a:r>
            <a:r>
              <a:rPr lang="en-US" altLang="zh-CN" sz="3200" dirty="0">
                <a:solidFill>
                  <a:schemeClr val="bg1"/>
                </a:solidFill>
                <a:latin typeface="Courier New" panose="02070309020205020404" pitchFamily="49" charset="0"/>
                <a:cs typeface="Courier New" panose="02070309020205020404" pitchFamily="49" charset="0"/>
              </a:rPr>
              <a:t>n-1</a:t>
            </a:r>
            <a:r>
              <a:rPr lang="zh-CN" altLang="en-US" sz="3200" dirty="0">
                <a:solidFill>
                  <a:schemeClr val="bg1"/>
                </a:solidFill>
                <a:latin typeface="Courier New" panose="02070309020205020404" pitchFamily="49" charset="0"/>
                <a:cs typeface="Courier New" panose="02070309020205020404" pitchFamily="49" charset="0"/>
              </a:rPr>
              <a:t>阶走一个台阶得到，也可以从第</a:t>
            </a:r>
            <a:r>
              <a:rPr lang="en-US" altLang="zh-CN" sz="3200" dirty="0">
                <a:solidFill>
                  <a:schemeClr val="bg1"/>
                </a:solidFill>
                <a:latin typeface="Courier New" panose="02070309020205020404" pitchFamily="49" charset="0"/>
                <a:cs typeface="Courier New" panose="02070309020205020404" pitchFamily="49" charset="0"/>
              </a:rPr>
              <a:t>n-2</a:t>
            </a:r>
            <a:r>
              <a:rPr lang="zh-CN" altLang="en-US" sz="3200" dirty="0">
                <a:solidFill>
                  <a:schemeClr val="bg1"/>
                </a:solidFill>
                <a:latin typeface="Courier New" panose="02070309020205020404" pitchFamily="49" charset="0"/>
                <a:cs typeface="Courier New" panose="02070309020205020404" pitchFamily="49" charset="0"/>
              </a:rPr>
              <a:t>阶走两个台阶得到，所以走到第</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阶的方法种类为</a:t>
            </a:r>
            <a:r>
              <a:rPr lang="en-US" altLang="zh-CN" sz="3200" dirty="0">
                <a:solidFill>
                  <a:schemeClr val="bg1"/>
                </a:solidFill>
                <a:latin typeface="Courier New" panose="02070309020205020404" pitchFamily="49" charset="0"/>
                <a:cs typeface="Courier New" panose="02070309020205020404" pitchFamily="49" charset="0"/>
              </a:rPr>
              <a:t>n-1</a:t>
            </a:r>
            <a:r>
              <a:rPr lang="zh-CN" altLang="en-US" sz="3200" dirty="0">
                <a:solidFill>
                  <a:schemeClr val="bg1"/>
                </a:solidFill>
                <a:latin typeface="Courier New" panose="02070309020205020404" pitchFamily="49" charset="0"/>
                <a:cs typeface="Courier New" panose="02070309020205020404" pitchFamily="49" charset="0"/>
              </a:rPr>
              <a:t>阶的方法与</a:t>
            </a:r>
            <a:r>
              <a:rPr lang="en-US" altLang="zh-CN" sz="3200" dirty="0">
                <a:solidFill>
                  <a:schemeClr val="bg1"/>
                </a:solidFill>
                <a:latin typeface="Courier New" panose="02070309020205020404" pitchFamily="49" charset="0"/>
                <a:cs typeface="Courier New" panose="02070309020205020404" pitchFamily="49" charset="0"/>
              </a:rPr>
              <a:t>n-2</a:t>
            </a:r>
            <a:r>
              <a:rPr lang="zh-CN" altLang="en-US" sz="3200" dirty="0">
                <a:solidFill>
                  <a:schemeClr val="bg1"/>
                </a:solidFill>
                <a:latin typeface="Courier New" panose="02070309020205020404" pitchFamily="49" charset="0"/>
                <a:cs typeface="Courier New" panose="02070309020205020404" pitchFamily="49" charset="0"/>
              </a:rPr>
              <a:t>阶的方法之和。</a:t>
            </a:r>
          </a:p>
        </p:txBody>
      </p:sp>
    </p:spTree>
    <p:extLst>
      <p:ext uri="{BB962C8B-B14F-4D97-AF65-F5344CB8AC3E}">
        <p14:creationId xmlns:p14="http://schemas.microsoft.com/office/powerpoint/2010/main" val="124273376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anim calcmode="lin" valueType="num">
                                      <p:cBhvr>
                                        <p:cTn id="21" dur="500" fill="hold"/>
                                        <p:tgtEl>
                                          <p:spTgt spid="10"/>
                                        </p:tgtEl>
                                        <p:attrNameLst>
                                          <p:attrName>ppt_x</p:attrName>
                                        </p:attrNameLst>
                                      </p:cBhvr>
                                      <p:tavLst>
                                        <p:tav tm="0">
                                          <p:val>
                                            <p:strVal val="#ppt_x"/>
                                          </p:val>
                                        </p:tav>
                                        <p:tav tm="100000">
                                          <p:val>
                                            <p:strVal val="#ppt_x"/>
                                          </p:val>
                                        </p:tav>
                                      </p:tavLst>
                                    </p:anim>
                                    <p:anim calcmode="lin" valueType="num">
                                      <p:cBhvr>
                                        <p:cTn id="2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FAA58A-52B6-4999-B5CB-23CA4449AFAE}"/>
              </a:ext>
            </a:extLst>
          </p:cNvPr>
          <p:cNvSpPr/>
          <p:nvPr/>
        </p:nvSpPr>
        <p:spPr>
          <a:xfrm>
            <a:off x="207336" y="4278945"/>
            <a:ext cx="3061348" cy="1323439"/>
          </a:xfrm>
          <a:prstGeom prst="rect">
            <a:avLst/>
          </a:prstGeom>
          <a:noFill/>
        </p:spPr>
        <p:txBody>
          <a:bodyPr wrap="square" rtlCol="0">
            <a:spAutoFit/>
          </a:bodyPr>
          <a:lstStyle/>
          <a:p>
            <a:r>
              <a:rPr lang="zh-CN" altLang="en-US" sz="2000" dirty="0">
                <a:solidFill>
                  <a:schemeClr val="bg1"/>
                </a:solidFill>
                <a:latin typeface="Courier New" panose="02070309020205020404" pitchFamily="49" charset="0"/>
                <a:cs typeface="Courier New" panose="02070309020205020404" pitchFamily="49" charset="0"/>
              </a:rPr>
              <a:t>一共有</a:t>
            </a:r>
            <a:r>
              <a:rPr lang="en-US" altLang="zh-CN" sz="2000" dirty="0">
                <a:solidFill>
                  <a:schemeClr val="bg1"/>
                </a:solidFill>
                <a:latin typeface="Courier New" panose="02070309020205020404" pitchFamily="49" charset="0"/>
                <a:cs typeface="Courier New" panose="02070309020205020404" pitchFamily="49" charset="0"/>
              </a:rPr>
              <a:t>n</a:t>
            </a:r>
            <a:r>
              <a:rPr lang="zh-CN" altLang="en-US" sz="2000" dirty="0">
                <a:solidFill>
                  <a:schemeClr val="bg1"/>
                </a:solidFill>
                <a:latin typeface="Courier New" panose="02070309020205020404" pitchFamily="49" charset="0"/>
                <a:cs typeface="Courier New" panose="02070309020205020404" pitchFamily="49" charset="0"/>
              </a:rPr>
              <a:t>个台阶，一次可以走一个台阶，或者两个台阶。那么，走到台阶顶时，一共有多少种走法。 </a:t>
            </a:r>
          </a:p>
        </p:txBody>
      </p:sp>
      <p:pic>
        <p:nvPicPr>
          <p:cNvPr id="6" name="图片 5">
            <a:extLst>
              <a:ext uri="{FF2B5EF4-FFF2-40B4-BE49-F238E27FC236}">
                <a16:creationId xmlns:a16="http://schemas.microsoft.com/office/drawing/2014/main" id="{1040E96C-264A-4C0B-BED7-B7E131AF5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48" y="640063"/>
            <a:ext cx="2295525" cy="3028950"/>
          </a:xfrm>
          <a:prstGeom prst="rect">
            <a:avLst/>
          </a:prstGeom>
        </p:spPr>
      </p:pic>
      <p:sp>
        <p:nvSpPr>
          <p:cNvPr id="13" name="矩形 12">
            <a:extLst>
              <a:ext uri="{FF2B5EF4-FFF2-40B4-BE49-F238E27FC236}">
                <a16:creationId xmlns:a16="http://schemas.microsoft.com/office/drawing/2014/main" id="{7C718C6A-585C-4BEF-BC53-3D64CAE23D68}"/>
              </a:ext>
            </a:extLst>
          </p:cNvPr>
          <p:cNvSpPr/>
          <p:nvPr/>
        </p:nvSpPr>
        <p:spPr>
          <a:xfrm>
            <a:off x="3555308" y="2151727"/>
            <a:ext cx="7665142" cy="2554545"/>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而当我们求到</a:t>
            </a:r>
            <a:r>
              <a:rPr lang="en-US" altLang="zh-CN" sz="32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阶和</a:t>
            </a:r>
            <a:r>
              <a:rPr lang="en-US" altLang="zh-CN" sz="3200" dirty="0">
                <a:solidFill>
                  <a:schemeClr val="bg1"/>
                </a:solidFill>
                <a:latin typeface="Courier New" panose="02070309020205020404" pitchFamily="49" charset="0"/>
                <a:cs typeface="Courier New" panose="02070309020205020404" pitchFamily="49" charset="0"/>
              </a:rPr>
              <a:t>2</a:t>
            </a:r>
            <a:r>
              <a:rPr lang="zh-CN" altLang="en-US" sz="3200" dirty="0">
                <a:solidFill>
                  <a:schemeClr val="bg1"/>
                </a:solidFill>
                <a:latin typeface="Courier New" panose="02070309020205020404" pitchFamily="49" charset="0"/>
                <a:cs typeface="Courier New" panose="02070309020205020404" pitchFamily="49" charset="0"/>
              </a:rPr>
              <a:t>阶的时候，显然方法种数分别为</a:t>
            </a:r>
            <a:r>
              <a:rPr lang="en-US" altLang="zh-CN" sz="3200" dirty="0">
                <a:solidFill>
                  <a:schemeClr val="bg1"/>
                </a:solidFill>
                <a:latin typeface="Courier New" panose="02070309020205020404" pitchFamily="49" charset="0"/>
                <a:cs typeface="Courier New" panose="02070309020205020404" pitchFamily="49" charset="0"/>
              </a:rPr>
              <a:t>1,2</a:t>
            </a:r>
            <a:r>
              <a:rPr lang="zh-CN" altLang="en-US" sz="3200" dirty="0">
                <a:solidFill>
                  <a:schemeClr val="bg1"/>
                </a:solidFill>
                <a:latin typeface="Courier New" panose="02070309020205020404" pitchFamily="49" charset="0"/>
                <a:cs typeface="Courier New" panose="02070309020205020404" pitchFamily="49" charset="0"/>
              </a:rPr>
              <a:t>。</a:t>
            </a:r>
          </a:p>
          <a:p>
            <a:r>
              <a:rPr lang="zh-CN" altLang="en-US" sz="3200" dirty="0">
                <a:solidFill>
                  <a:schemeClr val="bg1"/>
                </a:solidFill>
                <a:latin typeface="Courier New" panose="02070309020205020404" pitchFamily="49" charset="0"/>
                <a:cs typeface="Courier New" panose="02070309020205020404" pitchFamily="49" charset="0"/>
              </a:rPr>
              <a:t>用</a:t>
            </a:r>
            <a:r>
              <a:rPr lang="en-US" altLang="zh-CN" sz="3200" dirty="0">
                <a:solidFill>
                  <a:schemeClr val="bg1"/>
                </a:solidFill>
                <a:latin typeface="Courier New" panose="02070309020205020404" pitchFamily="49" charset="0"/>
                <a:cs typeface="Courier New" panose="02070309020205020404" pitchFamily="49" charset="0"/>
              </a:rPr>
              <a:t>f[</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表示爬到第</a:t>
            </a:r>
            <a:r>
              <a:rPr lang="en-US" altLang="zh-CN" sz="3200" dirty="0" err="1">
                <a:solidFill>
                  <a:schemeClr val="bg1"/>
                </a:solidFill>
                <a:latin typeface="Courier New" panose="02070309020205020404" pitchFamily="49" charset="0"/>
                <a:cs typeface="Courier New" panose="02070309020205020404" pitchFamily="49" charset="0"/>
              </a:rPr>
              <a:t>i</a:t>
            </a:r>
            <a:r>
              <a:rPr lang="zh-CN" altLang="en-US" sz="3200" dirty="0">
                <a:solidFill>
                  <a:schemeClr val="bg1"/>
                </a:solidFill>
                <a:latin typeface="Courier New" panose="02070309020205020404" pitchFamily="49" charset="0"/>
                <a:cs typeface="Courier New" panose="02070309020205020404" pitchFamily="49" charset="0"/>
              </a:rPr>
              <a:t>阶的方法数，那么</a:t>
            </a:r>
          </a:p>
          <a:p>
            <a:r>
              <a:rPr lang="en-US" altLang="zh-CN" sz="3200" dirty="0">
                <a:solidFill>
                  <a:schemeClr val="bg1"/>
                </a:solidFill>
                <a:latin typeface="Courier New" panose="02070309020205020404" pitchFamily="49" charset="0"/>
                <a:cs typeface="Courier New" panose="02070309020205020404" pitchFamily="49" charset="0"/>
              </a:rPr>
              <a:t>f[1]=1,f[2]=2;</a:t>
            </a:r>
          </a:p>
          <a:p>
            <a:r>
              <a:rPr lang="en-US" altLang="zh-CN" sz="3200" dirty="0">
                <a:solidFill>
                  <a:schemeClr val="bg1"/>
                </a:solidFill>
                <a:latin typeface="Courier New" panose="02070309020205020404" pitchFamily="49" charset="0"/>
                <a:cs typeface="Courier New" panose="02070309020205020404" pitchFamily="49" charset="0"/>
              </a:rPr>
              <a:t>f[</a:t>
            </a:r>
            <a:r>
              <a:rPr lang="en-US" altLang="zh-CN" sz="3200" dirty="0" err="1">
                <a:solidFill>
                  <a:schemeClr val="bg1"/>
                </a:solidFill>
                <a:latin typeface="Courier New" panose="02070309020205020404" pitchFamily="49" charset="0"/>
                <a:cs typeface="Courier New" panose="02070309020205020404" pitchFamily="49" charset="0"/>
              </a:rPr>
              <a:t>i</a:t>
            </a:r>
            <a:r>
              <a:rPr lang="en-US" altLang="zh-CN" sz="3200" dirty="0">
                <a:solidFill>
                  <a:schemeClr val="bg1"/>
                </a:solidFill>
                <a:latin typeface="Courier New" panose="02070309020205020404" pitchFamily="49" charset="0"/>
                <a:cs typeface="Courier New" panose="02070309020205020404" pitchFamily="49" charset="0"/>
              </a:rPr>
              <a:t>]=f[i-1]+f[i-2];</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D52E7439-52ED-470C-93F4-37716ED8C563}"/>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spc="300" dirty="0">
                <a:solidFill>
                  <a:schemeClr val="bg1"/>
                </a:solidFill>
                <a:latin typeface="华康俪金黑W8(P)" panose="020B0800000000000000" pitchFamily="34" charset="-122"/>
                <a:ea typeface="华康俪金黑W8(P)" panose="020B0800000000000000" pitchFamily="34" charset="-122"/>
              </a:rPr>
              <a:t>动态规划</a:t>
            </a:r>
          </a:p>
        </p:txBody>
      </p:sp>
    </p:spTree>
    <p:extLst>
      <p:ext uri="{BB962C8B-B14F-4D97-AF65-F5344CB8AC3E}">
        <p14:creationId xmlns:p14="http://schemas.microsoft.com/office/powerpoint/2010/main" val="38459336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C718C6A-585C-4BEF-BC53-3D64CAE23D68}"/>
              </a:ext>
            </a:extLst>
          </p:cNvPr>
          <p:cNvSpPr/>
          <p:nvPr/>
        </p:nvSpPr>
        <p:spPr>
          <a:xfrm>
            <a:off x="900873" y="1224432"/>
            <a:ext cx="10390260" cy="1077218"/>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我们必须要保证这个问题能够分解出几个子问题，并且能够通过这些子问题来解决这个问题</a:t>
            </a:r>
          </a:p>
        </p:txBody>
      </p:sp>
      <p:sp>
        <p:nvSpPr>
          <p:cNvPr id="15" name="矩形 14">
            <a:extLst>
              <a:ext uri="{FF2B5EF4-FFF2-40B4-BE49-F238E27FC236}">
                <a16:creationId xmlns:a16="http://schemas.microsoft.com/office/drawing/2014/main" id="{D52E7439-52ED-470C-93F4-37716ED8C563}"/>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spc="300" dirty="0">
                <a:solidFill>
                  <a:schemeClr val="bg1"/>
                </a:solidFill>
                <a:latin typeface="华康俪金黑W8(P)" panose="020B0800000000000000" pitchFamily="34" charset="-122"/>
                <a:ea typeface="华康俪金黑W8(P)" panose="020B0800000000000000" pitchFamily="34" charset="-122"/>
              </a:rPr>
              <a:t>动态规划</a:t>
            </a:r>
          </a:p>
        </p:txBody>
      </p:sp>
      <p:sp>
        <p:nvSpPr>
          <p:cNvPr id="7" name="矩形 6">
            <a:extLst>
              <a:ext uri="{FF2B5EF4-FFF2-40B4-BE49-F238E27FC236}">
                <a16:creationId xmlns:a16="http://schemas.microsoft.com/office/drawing/2014/main" id="{1EEF1BBE-C085-48FD-86CB-AF9222DA3ECF}"/>
              </a:ext>
            </a:extLst>
          </p:cNvPr>
          <p:cNvSpPr/>
          <p:nvPr/>
        </p:nvSpPr>
        <p:spPr>
          <a:xfrm>
            <a:off x="782566" y="235714"/>
            <a:ext cx="471154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动态规划适用问题</a:t>
            </a:r>
          </a:p>
        </p:txBody>
      </p:sp>
      <p:sp>
        <p:nvSpPr>
          <p:cNvPr id="9" name="矩形 8">
            <a:extLst>
              <a:ext uri="{FF2B5EF4-FFF2-40B4-BE49-F238E27FC236}">
                <a16:creationId xmlns:a16="http://schemas.microsoft.com/office/drawing/2014/main" id="{44BF2778-93ED-4F5B-8906-B6140DBB7429}"/>
              </a:ext>
            </a:extLst>
          </p:cNvPr>
          <p:cNvSpPr/>
          <p:nvPr/>
        </p:nvSpPr>
        <p:spPr>
          <a:xfrm>
            <a:off x="900872" y="2445832"/>
            <a:ext cx="10390260" cy="1077218"/>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将这些子问题做为一个新的问题，能分解成为相同的子问题进行求解</a:t>
            </a:r>
          </a:p>
        </p:txBody>
      </p:sp>
      <p:sp>
        <p:nvSpPr>
          <p:cNvPr id="10" name="矩形 9">
            <a:extLst>
              <a:ext uri="{FF2B5EF4-FFF2-40B4-BE49-F238E27FC236}">
                <a16:creationId xmlns:a16="http://schemas.microsoft.com/office/drawing/2014/main" id="{8AC036DA-BBDB-4B9B-A472-C541CE0CC6C6}"/>
              </a:ext>
            </a:extLst>
          </p:cNvPr>
          <p:cNvSpPr/>
          <p:nvPr/>
        </p:nvSpPr>
        <p:spPr>
          <a:xfrm>
            <a:off x="900871" y="3720895"/>
            <a:ext cx="10390260" cy="1569660"/>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问题的最优解包含着它的子问题的最优解。即不管前面的策略如何，此后的决策必须是基于当前状态（由上一次决策产生）的最优决策</a:t>
            </a:r>
          </a:p>
        </p:txBody>
      </p:sp>
      <p:sp>
        <p:nvSpPr>
          <p:cNvPr id="4" name="矩形 3">
            <a:extLst>
              <a:ext uri="{FF2B5EF4-FFF2-40B4-BE49-F238E27FC236}">
                <a16:creationId xmlns:a16="http://schemas.microsoft.com/office/drawing/2014/main" id="{D2611A2F-7000-45B4-98A9-AF7963B66033}"/>
              </a:ext>
            </a:extLst>
          </p:cNvPr>
          <p:cNvSpPr/>
          <p:nvPr/>
        </p:nvSpPr>
        <p:spPr>
          <a:xfrm>
            <a:off x="900869" y="5488400"/>
            <a:ext cx="10390261" cy="1077218"/>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满足无后效性，动态规划只适用于解决当前决策与过去状态无关的问题</a:t>
            </a:r>
          </a:p>
        </p:txBody>
      </p:sp>
    </p:spTree>
    <p:extLst>
      <p:ext uri="{BB962C8B-B14F-4D97-AF65-F5344CB8AC3E}">
        <p14:creationId xmlns:p14="http://schemas.microsoft.com/office/powerpoint/2010/main" val="244710394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anim calcmode="lin" valueType="num">
                                      <p:cBhvr>
                                        <p:cTn id="30" dur="500" fill="hold"/>
                                        <p:tgtEl>
                                          <p:spTgt spid="4"/>
                                        </p:tgtEl>
                                        <p:attrNameLst>
                                          <p:attrName>ppt_x</p:attrName>
                                        </p:attrNameLst>
                                      </p:cBhvr>
                                      <p:tavLst>
                                        <p:tav tm="0">
                                          <p:val>
                                            <p:strVal val="#ppt_x"/>
                                          </p:val>
                                        </p:tav>
                                        <p:tav tm="100000">
                                          <p:val>
                                            <p:strVal val="#ppt_x"/>
                                          </p:val>
                                        </p:tav>
                                      </p:tavLst>
                                    </p:anim>
                                    <p:anim calcmode="lin" valueType="num">
                                      <p:cBhvr>
                                        <p:cTn id="31"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9" grpId="0"/>
      <p:bldP spid="10"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C718C6A-585C-4BEF-BC53-3D64CAE23D68}"/>
              </a:ext>
            </a:extLst>
          </p:cNvPr>
          <p:cNvSpPr/>
          <p:nvPr/>
        </p:nvSpPr>
        <p:spPr>
          <a:xfrm>
            <a:off x="1390051" y="2645598"/>
            <a:ext cx="4639274" cy="2308324"/>
          </a:xfrm>
          <a:prstGeom prst="rect">
            <a:avLst/>
          </a:prstGeom>
          <a:noFill/>
        </p:spPr>
        <p:txBody>
          <a:bodyPr wrap="square" rtlCol="0">
            <a:spAutoFit/>
          </a:bodyPr>
          <a:lstStyle/>
          <a:p>
            <a:r>
              <a:rPr lang="en-US" altLang="zh-CN" sz="3600" dirty="0">
                <a:solidFill>
                  <a:schemeClr val="bg1"/>
                </a:solidFill>
                <a:latin typeface="Courier New" panose="02070309020205020404" pitchFamily="49" charset="0"/>
                <a:cs typeface="Courier New" panose="02070309020205020404" pitchFamily="49" charset="0"/>
              </a:rPr>
              <a:t>1.</a:t>
            </a:r>
            <a:r>
              <a:rPr lang="zh-CN" altLang="en-US" sz="3600" dirty="0">
                <a:solidFill>
                  <a:schemeClr val="bg1"/>
                </a:solidFill>
                <a:latin typeface="Courier New" panose="02070309020205020404" pitchFamily="49" charset="0"/>
                <a:cs typeface="Courier New" panose="02070309020205020404" pitchFamily="49" charset="0"/>
              </a:rPr>
              <a:t>最长公共子序列</a:t>
            </a:r>
            <a:endParaRPr lang="en-US" altLang="zh-CN" sz="3600" dirty="0">
              <a:solidFill>
                <a:schemeClr val="bg1"/>
              </a:solidFill>
              <a:latin typeface="Courier New" panose="02070309020205020404" pitchFamily="49" charset="0"/>
              <a:cs typeface="Courier New" panose="02070309020205020404" pitchFamily="49" charset="0"/>
            </a:endParaRPr>
          </a:p>
          <a:p>
            <a:r>
              <a:rPr lang="en-US" altLang="zh-CN" sz="3600" dirty="0">
                <a:solidFill>
                  <a:schemeClr val="bg1"/>
                </a:solidFill>
                <a:latin typeface="Courier New" panose="02070309020205020404" pitchFamily="49" charset="0"/>
                <a:cs typeface="Courier New" panose="02070309020205020404" pitchFamily="49" charset="0"/>
              </a:rPr>
              <a:t>2.</a:t>
            </a:r>
            <a:r>
              <a:rPr lang="zh-CN" altLang="en-US" sz="3600" dirty="0">
                <a:solidFill>
                  <a:schemeClr val="bg1"/>
                </a:solidFill>
                <a:latin typeface="Courier New" panose="02070309020205020404" pitchFamily="49" charset="0"/>
                <a:cs typeface="Courier New" panose="02070309020205020404" pitchFamily="49" charset="0"/>
              </a:rPr>
              <a:t>最长上升子序列</a:t>
            </a:r>
            <a:endParaRPr lang="en-US" altLang="zh-CN" sz="3600" dirty="0">
              <a:solidFill>
                <a:schemeClr val="bg1"/>
              </a:solidFill>
              <a:latin typeface="Courier New" panose="02070309020205020404" pitchFamily="49" charset="0"/>
              <a:cs typeface="Courier New" panose="02070309020205020404" pitchFamily="49" charset="0"/>
            </a:endParaRPr>
          </a:p>
          <a:p>
            <a:r>
              <a:rPr lang="en-US" altLang="zh-CN" sz="3600" dirty="0">
                <a:solidFill>
                  <a:schemeClr val="bg1"/>
                </a:solidFill>
                <a:latin typeface="Courier New" panose="02070309020205020404" pitchFamily="49" charset="0"/>
                <a:cs typeface="Courier New" panose="02070309020205020404" pitchFamily="49" charset="0"/>
              </a:rPr>
              <a:t>3.</a:t>
            </a:r>
            <a:r>
              <a:rPr lang="zh-CN" altLang="en-US" sz="3600" dirty="0">
                <a:solidFill>
                  <a:schemeClr val="bg1"/>
                </a:solidFill>
                <a:latin typeface="Courier New" panose="02070309020205020404" pitchFamily="49" charset="0"/>
                <a:cs typeface="Courier New" panose="02070309020205020404" pitchFamily="49" charset="0"/>
              </a:rPr>
              <a:t>背包问题</a:t>
            </a:r>
            <a:endParaRPr lang="en-US" altLang="zh-CN" sz="3600" dirty="0">
              <a:solidFill>
                <a:schemeClr val="bg1"/>
              </a:solidFill>
              <a:latin typeface="Courier New" panose="02070309020205020404" pitchFamily="49" charset="0"/>
              <a:cs typeface="Courier New" panose="02070309020205020404" pitchFamily="49" charset="0"/>
            </a:endParaRPr>
          </a:p>
          <a:p>
            <a:r>
              <a:rPr lang="en-US" altLang="zh-CN" sz="3600" dirty="0">
                <a:solidFill>
                  <a:schemeClr val="bg1"/>
                </a:solidFill>
                <a:latin typeface="Courier New" panose="02070309020205020404" pitchFamily="49" charset="0"/>
                <a:cs typeface="Courier New" panose="02070309020205020404" pitchFamily="49" charset="0"/>
              </a:rPr>
              <a:t>4.</a:t>
            </a:r>
            <a:r>
              <a:rPr lang="zh-CN" altLang="en-US" sz="3600" dirty="0">
                <a:solidFill>
                  <a:schemeClr val="bg1"/>
                </a:solidFill>
                <a:latin typeface="Courier New" panose="02070309020205020404" pitchFamily="49" charset="0"/>
                <a:cs typeface="Courier New" panose="02070309020205020404" pitchFamily="49" charset="0"/>
              </a:rPr>
              <a:t>数位</a:t>
            </a:r>
            <a:r>
              <a:rPr lang="en-US" altLang="zh-CN" sz="3600" dirty="0">
                <a:solidFill>
                  <a:schemeClr val="bg1"/>
                </a:solidFill>
                <a:latin typeface="Courier New" panose="02070309020205020404" pitchFamily="49" charset="0"/>
                <a:cs typeface="Courier New" panose="02070309020205020404" pitchFamily="49" charset="0"/>
              </a:rPr>
              <a:t>DP</a:t>
            </a:r>
          </a:p>
        </p:txBody>
      </p:sp>
      <p:sp>
        <p:nvSpPr>
          <p:cNvPr id="15" name="矩形 14">
            <a:extLst>
              <a:ext uri="{FF2B5EF4-FFF2-40B4-BE49-F238E27FC236}">
                <a16:creationId xmlns:a16="http://schemas.microsoft.com/office/drawing/2014/main" id="{D52E7439-52ED-470C-93F4-37716ED8C563}"/>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spc="300" dirty="0">
                <a:solidFill>
                  <a:schemeClr val="bg1"/>
                </a:solidFill>
                <a:latin typeface="华康俪金黑W8(P)" panose="020B0800000000000000" pitchFamily="34" charset="-122"/>
                <a:ea typeface="华康俪金黑W8(P)" panose="020B0800000000000000" pitchFamily="34" charset="-122"/>
              </a:rPr>
              <a:t>动态规划</a:t>
            </a:r>
          </a:p>
        </p:txBody>
      </p:sp>
      <p:sp>
        <p:nvSpPr>
          <p:cNvPr id="7" name="矩形 6">
            <a:extLst>
              <a:ext uri="{FF2B5EF4-FFF2-40B4-BE49-F238E27FC236}">
                <a16:creationId xmlns:a16="http://schemas.microsoft.com/office/drawing/2014/main" id="{1EEF1BBE-C085-48FD-86CB-AF9222DA3ECF}"/>
              </a:ext>
            </a:extLst>
          </p:cNvPr>
          <p:cNvSpPr/>
          <p:nvPr/>
        </p:nvSpPr>
        <p:spPr>
          <a:xfrm>
            <a:off x="782566" y="235714"/>
            <a:ext cx="471154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动态规划适用问题</a:t>
            </a:r>
          </a:p>
        </p:txBody>
      </p:sp>
      <p:sp>
        <p:nvSpPr>
          <p:cNvPr id="3" name="矩形 2">
            <a:extLst>
              <a:ext uri="{FF2B5EF4-FFF2-40B4-BE49-F238E27FC236}">
                <a16:creationId xmlns:a16="http://schemas.microsoft.com/office/drawing/2014/main" id="{55F50FC9-516C-41C3-8F7B-CD13ED99D746}"/>
              </a:ext>
            </a:extLst>
          </p:cNvPr>
          <p:cNvSpPr/>
          <p:nvPr/>
        </p:nvSpPr>
        <p:spPr>
          <a:xfrm>
            <a:off x="7294035" y="2645598"/>
            <a:ext cx="3657600" cy="2308324"/>
          </a:xfrm>
          <a:prstGeom prst="rect">
            <a:avLst/>
          </a:prstGeom>
        </p:spPr>
        <p:txBody>
          <a:bodyPr wrap="square">
            <a:spAutoFit/>
          </a:bodyPr>
          <a:lstStyle/>
          <a:p>
            <a:pPr lvl="0"/>
            <a:r>
              <a:rPr lang="en-US" altLang="zh-CN" sz="3600" dirty="0">
                <a:solidFill>
                  <a:prstClr val="white"/>
                </a:solidFill>
                <a:latin typeface="Courier New" panose="02070309020205020404" pitchFamily="49" charset="0"/>
                <a:cs typeface="Courier New" panose="02070309020205020404" pitchFamily="49" charset="0"/>
              </a:rPr>
              <a:t>5.</a:t>
            </a:r>
            <a:r>
              <a:rPr lang="zh-CN" altLang="en-US" sz="3600" dirty="0">
                <a:solidFill>
                  <a:prstClr val="white"/>
                </a:solidFill>
                <a:latin typeface="Courier New" panose="02070309020205020404" pitchFamily="49" charset="0"/>
                <a:cs typeface="Courier New" panose="02070309020205020404" pitchFamily="49" charset="0"/>
              </a:rPr>
              <a:t>区间</a:t>
            </a:r>
            <a:r>
              <a:rPr lang="en-US" altLang="zh-CN" sz="3600" dirty="0">
                <a:solidFill>
                  <a:prstClr val="white"/>
                </a:solidFill>
                <a:latin typeface="Courier New" panose="02070309020205020404" pitchFamily="49" charset="0"/>
                <a:cs typeface="Courier New" panose="02070309020205020404" pitchFamily="49" charset="0"/>
              </a:rPr>
              <a:t>DP</a:t>
            </a:r>
          </a:p>
          <a:p>
            <a:pPr lvl="0"/>
            <a:r>
              <a:rPr lang="en-US" altLang="zh-CN" sz="3600" dirty="0">
                <a:solidFill>
                  <a:prstClr val="white"/>
                </a:solidFill>
                <a:latin typeface="Courier New" panose="02070309020205020404" pitchFamily="49" charset="0"/>
                <a:cs typeface="Courier New" panose="02070309020205020404" pitchFamily="49" charset="0"/>
              </a:rPr>
              <a:t>6.</a:t>
            </a:r>
            <a:r>
              <a:rPr lang="zh-CN" altLang="en-US" sz="3600" dirty="0">
                <a:solidFill>
                  <a:prstClr val="white"/>
                </a:solidFill>
                <a:latin typeface="Courier New" panose="02070309020205020404" pitchFamily="49" charset="0"/>
                <a:cs typeface="Courier New" panose="02070309020205020404" pitchFamily="49" charset="0"/>
              </a:rPr>
              <a:t>概率</a:t>
            </a:r>
            <a:r>
              <a:rPr lang="en-US" altLang="zh-CN" sz="3600" dirty="0">
                <a:solidFill>
                  <a:prstClr val="white"/>
                </a:solidFill>
                <a:latin typeface="Courier New" panose="02070309020205020404" pitchFamily="49" charset="0"/>
                <a:cs typeface="Courier New" panose="02070309020205020404" pitchFamily="49" charset="0"/>
              </a:rPr>
              <a:t>DP</a:t>
            </a:r>
          </a:p>
          <a:p>
            <a:pPr lvl="0"/>
            <a:r>
              <a:rPr lang="en-US" altLang="zh-CN" sz="3600" dirty="0">
                <a:solidFill>
                  <a:prstClr val="white"/>
                </a:solidFill>
                <a:latin typeface="Courier New" panose="02070309020205020404" pitchFamily="49" charset="0"/>
                <a:cs typeface="Courier New" panose="02070309020205020404" pitchFamily="49" charset="0"/>
              </a:rPr>
              <a:t>7.</a:t>
            </a:r>
            <a:r>
              <a:rPr lang="zh-CN" altLang="en-US" sz="3600" dirty="0">
                <a:solidFill>
                  <a:prstClr val="white"/>
                </a:solidFill>
                <a:latin typeface="Courier New" panose="02070309020205020404" pitchFamily="49" charset="0"/>
                <a:cs typeface="Courier New" panose="02070309020205020404" pitchFamily="49" charset="0"/>
              </a:rPr>
              <a:t>状压</a:t>
            </a:r>
            <a:r>
              <a:rPr lang="en-US" altLang="zh-CN" sz="3600" dirty="0">
                <a:solidFill>
                  <a:prstClr val="white"/>
                </a:solidFill>
                <a:latin typeface="Courier New" panose="02070309020205020404" pitchFamily="49" charset="0"/>
                <a:cs typeface="Courier New" panose="02070309020205020404" pitchFamily="49" charset="0"/>
              </a:rPr>
              <a:t>DP</a:t>
            </a:r>
          </a:p>
          <a:p>
            <a:pPr lvl="0"/>
            <a:r>
              <a:rPr lang="en-US" altLang="zh-CN" sz="3600" dirty="0">
                <a:solidFill>
                  <a:prstClr val="white"/>
                </a:solidFill>
                <a:latin typeface="Courier New" panose="02070309020205020404" pitchFamily="49" charset="0"/>
                <a:cs typeface="Courier New" panose="02070309020205020404" pitchFamily="49" charset="0"/>
              </a:rPr>
              <a:t>8.</a:t>
            </a:r>
            <a:r>
              <a:rPr lang="zh-CN" altLang="en-US" sz="3600" dirty="0">
                <a:solidFill>
                  <a:prstClr val="white"/>
                </a:solidFill>
                <a:latin typeface="Courier New" panose="02070309020205020404" pitchFamily="49" charset="0"/>
                <a:cs typeface="Courier New" panose="02070309020205020404" pitchFamily="49" charset="0"/>
              </a:rPr>
              <a:t>树上</a:t>
            </a:r>
            <a:r>
              <a:rPr lang="en-US" altLang="zh-CN" sz="3600" dirty="0">
                <a:solidFill>
                  <a:prstClr val="white"/>
                </a:solidFill>
                <a:latin typeface="Courier New" panose="02070309020205020404" pitchFamily="49" charset="0"/>
                <a:cs typeface="Courier New" panose="02070309020205020404" pitchFamily="49" charset="0"/>
              </a:rPr>
              <a:t>DP</a:t>
            </a:r>
            <a:endParaRPr lang="zh-CN" altLang="en-US" sz="3600" dirty="0">
              <a:solidFill>
                <a:prstClr val="white"/>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590253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C718C6A-585C-4BEF-BC53-3D64CAE23D68}"/>
              </a:ext>
            </a:extLst>
          </p:cNvPr>
          <p:cNvSpPr/>
          <p:nvPr/>
        </p:nvSpPr>
        <p:spPr>
          <a:xfrm>
            <a:off x="853002" y="1747705"/>
            <a:ext cx="10919897" cy="2062103"/>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完成一件事，有</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类办法，在第</a:t>
            </a:r>
            <a:r>
              <a:rPr lang="en-US" altLang="zh-CN" sz="32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类办法中有</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种不同的方法，在第</a:t>
            </a:r>
            <a:r>
              <a:rPr lang="en-US" altLang="zh-CN" sz="3200" dirty="0">
                <a:solidFill>
                  <a:schemeClr val="bg1"/>
                </a:solidFill>
                <a:latin typeface="Courier New" panose="02070309020205020404" pitchFamily="49" charset="0"/>
                <a:cs typeface="Courier New" panose="02070309020205020404" pitchFamily="49" charset="0"/>
              </a:rPr>
              <a:t>2</a:t>
            </a:r>
            <a:r>
              <a:rPr lang="zh-CN" altLang="en-US" sz="3200" dirty="0">
                <a:solidFill>
                  <a:schemeClr val="bg1"/>
                </a:solidFill>
                <a:latin typeface="Courier New" panose="02070309020205020404" pitchFamily="49" charset="0"/>
                <a:cs typeface="Courier New" panose="02070309020205020404" pitchFamily="49" charset="0"/>
              </a:rPr>
              <a:t>类办法中有</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2</a:t>
            </a:r>
            <a:r>
              <a:rPr lang="zh-CN" altLang="en-US" sz="3200" dirty="0">
                <a:solidFill>
                  <a:schemeClr val="bg1"/>
                </a:solidFill>
                <a:latin typeface="Courier New" panose="02070309020205020404" pitchFamily="49" charset="0"/>
                <a:cs typeface="Courier New" panose="02070309020205020404" pitchFamily="49" charset="0"/>
              </a:rPr>
              <a:t>种不同的方法</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，在第</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类办法中有</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种不同的方法，那么完成这件事共有：</a:t>
            </a:r>
          </a:p>
          <a:p>
            <a:r>
              <a:rPr lang="en-US" altLang="zh-CN" sz="3200" dirty="0">
                <a:solidFill>
                  <a:schemeClr val="bg1"/>
                </a:solidFill>
                <a:latin typeface="Courier New" panose="02070309020205020404" pitchFamily="49" charset="0"/>
                <a:cs typeface="Courier New" panose="02070309020205020404" pitchFamily="49" charset="0"/>
              </a:rPr>
              <a:t>N=a</a:t>
            </a:r>
            <a:r>
              <a:rPr lang="en-US" altLang="zh-CN" sz="3200" baseline="-25000" dirty="0">
                <a:solidFill>
                  <a:schemeClr val="bg1"/>
                </a:solidFill>
                <a:latin typeface="Courier New" panose="02070309020205020404" pitchFamily="49" charset="0"/>
                <a:cs typeface="Courier New" panose="02070309020205020404" pitchFamily="49" charset="0"/>
              </a:rPr>
              <a:t>1</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2</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种不同的方法</a:t>
            </a:r>
          </a:p>
        </p:txBody>
      </p:sp>
      <p:sp>
        <p:nvSpPr>
          <p:cNvPr id="15" name="矩形 14">
            <a:extLst>
              <a:ext uri="{FF2B5EF4-FFF2-40B4-BE49-F238E27FC236}">
                <a16:creationId xmlns:a16="http://schemas.microsoft.com/office/drawing/2014/main" id="{D52E7439-52ED-470C-93F4-37716ED8C563}"/>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spc="300" dirty="0">
                <a:solidFill>
                  <a:schemeClr val="bg1"/>
                </a:solidFill>
                <a:latin typeface="华康俪金黑W8(P)" panose="020B0800000000000000" pitchFamily="34" charset="-122"/>
                <a:ea typeface="华康俪金黑W8(P)" panose="020B0800000000000000" pitchFamily="34" charset="-122"/>
              </a:rPr>
              <a:t>动态规划</a:t>
            </a:r>
          </a:p>
        </p:txBody>
      </p:sp>
      <p:sp>
        <p:nvSpPr>
          <p:cNvPr id="7" name="矩形 6">
            <a:extLst>
              <a:ext uri="{FF2B5EF4-FFF2-40B4-BE49-F238E27FC236}">
                <a16:creationId xmlns:a16="http://schemas.microsoft.com/office/drawing/2014/main" id="{1EEF1BBE-C085-48FD-86CB-AF9222DA3ECF}"/>
              </a:ext>
            </a:extLst>
          </p:cNvPr>
          <p:cNvSpPr/>
          <p:nvPr/>
        </p:nvSpPr>
        <p:spPr>
          <a:xfrm>
            <a:off x="853003" y="285231"/>
            <a:ext cx="2448107"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计数原理</a:t>
            </a:r>
          </a:p>
        </p:txBody>
      </p:sp>
      <p:sp>
        <p:nvSpPr>
          <p:cNvPr id="8" name="矩形 7">
            <a:extLst>
              <a:ext uri="{FF2B5EF4-FFF2-40B4-BE49-F238E27FC236}">
                <a16:creationId xmlns:a16="http://schemas.microsoft.com/office/drawing/2014/main" id="{84AEB022-A8E7-4526-8749-A1CCF98B0837}"/>
              </a:ext>
            </a:extLst>
          </p:cNvPr>
          <p:cNvSpPr/>
          <p:nvPr/>
        </p:nvSpPr>
        <p:spPr>
          <a:xfrm>
            <a:off x="853002" y="1054672"/>
            <a:ext cx="3942105" cy="646331"/>
          </a:xfrm>
          <a:prstGeom prst="rect">
            <a:avLst/>
          </a:prstGeom>
          <a:noFill/>
        </p:spPr>
        <p:txBody>
          <a:bodyPr wrap="none" lIns="91440" tIns="45720" rIns="91440" bIns="45720">
            <a:spAutoFit/>
          </a:bodyPr>
          <a:lstStyle/>
          <a:p>
            <a:pPr algn="ctr"/>
            <a:r>
              <a:rPr lang="zh-CN" altLang="en-US" sz="3600" b="1" spc="50" dirty="0">
                <a:ln w="0"/>
                <a:solidFill>
                  <a:srgbClr val="00B0F0"/>
                </a:solidFill>
                <a:effectLst>
                  <a:innerShdw blurRad="63500" dist="50800" dir="13500000">
                    <a:srgbClr val="000000">
                      <a:alpha val="50000"/>
                    </a:srgbClr>
                  </a:innerShdw>
                </a:effectLst>
              </a:rPr>
              <a:t>分类加法计数原理</a:t>
            </a:r>
          </a:p>
        </p:txBody>
      </p:sp>
      <p:sp>
        <p:nvSpPr>
          <p:cNvPr id="9" name="矩形 8">
            <a:extLst>
              <a:ext uri="{FF2B5EF4-FFF2-40B4-BE49-F238E27FC236}">
                <a16:creationId xmlns:a16="http://schemas.microsoft.com/office/drawing/2014/main" id="{969D4BC7-2C2B-4F75-851F-B9F3F4E9039C}"/>
              </a:ext>
            </a:extLst>
          </p:cNvPr>
          <p:cNvSpPr/>
          <p:nvPr/>
        </p:nvSpPr>
        <p:spPr>
          <a:xfrm>
            <a:off x="853002" y="4549543"/>
            <a:ext cx="10919897" cy="2062103"/>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做一件事，完成它需要分成</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个步骤，做第一步有</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1</a:t>
            </a:r>
            <a:r>
              <a:rPr lang="zh-CN" altLang="en-US" sz="3200" dirty="0">
                <a:solidFill>
                  <a:schemeClr val="bg1"/>
                </a:solidFill>
                <a:latin typeface="Courier New" panose="02070309020205020404" pitchFamily="49" charset="0"/>
                <a:cs typeface="Courier New" panose="02070309020205020404" pitchFamily="49" charset="0"/>
              </a:rPr>
              <a:t>种不同的方法，做第二步有</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2</a:t>
            </a:r>
            <a:r>
              <a:rPr lang="zh-CN" altLang="en-US" sz="3200" dirty="0">
                <a:solidFill>
                  <a:schemeClr val="bg1"/>
                </a:solidFill>
                <a:latin typeface="Courier New" panose="02070309020205020404" pitchFamily="49" charset="0"/>
                <a:cs typeface="Courier New" panose="02070309020205020404" pitchFamily="49" charset="0"/>
              </a:rPr>
              <a:t>种不同的方法，</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，做第</a:t>
            </a:r>
            <a:r>
              <a:rPr lang="en-US" altLang="zh-CN" sz="32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步有</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种不同的方法，那么完成这件事共有</a:t>
            </a:r>
            <a:r>
              <a:rPr lang="en-US" altLang="zh-CN" sz="3200" dirty="0">
                <a:solidFill>
                  <a:schemeClr val="bg1"/>
                </a:solidFill>
                <a:latin typeface="Courier New" panose="02070309020205020404" pitchFamily="49" charset="0"/>
                <a:cs typeface="Courier New" panose="02070309020205020404" pitchFamily="49" charset="0"/>
              </a:rPr>
              <a:t>N=a</a:t>
            </a:r>
            <a:r>
              <a:rPr lang="en-US" altLang="zh-CN" sz="3200" baseline="-25000" dirty="0">
                <a:solidFill>
                  <a:schemeClr val="bg1"/>
                </a:solidFill>
                <a:latin typeface="Courier New" panose="02070309020205020404" pitchFamily="49" charset="0"/>
                <a:cs typeface="Courier New" panose="02070309020205020404" pitchFamily="49" charset="0"/>
              </a:rPr>
              <a:t>1</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2</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3</a:t>
            </a:r>
            <a:r>
              <a:rPr lang="en-US" altLang="zh-CN" sz="3200" dirty="0">
                <a:solidFill>
                  <a:schemeClr val="bg1"/>
                </a:solidFill>
                <a:latin typeface="Courier New" panose="02070309020205020404" pitchFamily="49" charset="0"/>
                <a:cs typeface="Courier New" panose="02070309020205020404" pitchFamily="49" charset="0"/>
              </a:rPr>
              <a:t>·…·a</a:t>
            </a:r>
            <a:r>
              <a:rPr lang="en-US" altLang="zh-CN" sz="3200" baseline="-25000" dirty="0">
                <a:solidFill>
                  <a:schemeClr val="bg1"/>
                </a:solidFill>
                <a:latin typeface="Courier New" panose="02070309020205020404" pitchFamily="49" charset="0"/>
                <a:cs typeface="Courier New" panose="02070309020205020404" pitchFamily="49" charset="0"/>
              </a:rPr>
              <a:t>n</a:t>
            </a:r>
            <a:r>
              <a:rPr lang="zh-CN" altLang="en-US" sz="3200" dirty="0">
                <a:solidFill>
                  <a:schemeClr val="bg1"/>
                </a:solidFill>
                <a:latin typeface="Courier New" panose="02070309020205020404" pitchFamily="49" charset="0"/>
                <a:cs typeface="Courier New" panose="02070309020205020404" pitchFamily="49" charset="0"/>
              </a:rPr>
              <a:t>种不同的方法。</a:t>
            </a:r>
          </a:p>
        </p:txBody>
      </p:sp>
      <p:sp>
        <p:nvSpPr>
          <p:cNvPr id="10" name="矩形 9">
            <a:extLst>
              <a:ext uri="{FF2B5EF4-FFF2-40B4-BE49-F238E27FC236}">
                <a16:creationId xmlns:a16="http://schemas.microsoft.com/office/drawing/2014/main" id="{F6C09B92-CC3C-43B6-86E3-234A3C141338}"/>
              </a:ext>
            </a:extLst>
          </p:cNvPr>
          <p:cNvSpPr/>
          <p:nvPr/>
        </p:nvSpPr>
        <p:spPr>
          <a:xfrm>
            <a:off x="853002" y="3856510"/>
            <a:ext cx="3942105" cy="646331"/>
          </a:xfrm>
          <a:prstGeom prst="rect">
            <a:avLst/>
          </a:prstGeom>
          <a:noFill/>
        </p:spPr>
        <p:txBody>
          <a:bodyPr wrap="none" lIns="91440" tIns="45720" rIns="91440" bIns="45720">
            <a:spAutoFit/>
          </a:bodyPr>
          <a:lstStyle/>
          <a:p>
            <a:pPr algn="ctr"/>
            <a:r>
              <a:rPr lang="zh-CN" altLang="en-US" sz="3600" b="1" spc="50" dirty="0">
                <a:ln w="0"/>
                <a:solidFill>
                  <a:srgbClr val="00B0F0"/>
                </a:solidFill>
                <a:effectLst>
                  <a:innerShdw blurRad="63500" dist="50800" dir="13500000">
                    <a:srgbClr val="000000">
                      <a:alpha val="50000"/>
                    </a:srgbClr>
                  </a:innerShdw>
                </a:effectLst>
              </a:rPr>
              <a:t>分步乘法计数原理</a:t>
            </a:r>
          </a:p>
        </p:txBody>
      </p:sp>
    </p:spTree>
    <p:extLst>
      <p:ext uri="{BB962C8B-B14F-4D97-AF65-F5344CB8AC3E}">
        <p14:creationId xmlns:p14="http://schemas.microsoft.com/office/powerpoint/2010/main" val="372972182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anim calcmode="lin" valueType="num">
                                      <p:cBhvr>
                                        <p:cTn id="31" dur="500" fill="hold"/>
                                        <p:tgtEl>
                                          <p:spTgt spid="9"/>
                                        </p:tgtEl>
                                        <p:attrNameLst>
                                          <p:attrName>ppt_x</p:attrName>
                                        </p:attrNameLst>
                                      </p:cBhvr>
                                      <p:tavLst>
                                        <p:tav tm="0">
                                          <p:val>
                                            <p:strVal val="#ppt_x"/>
                                          </p:val>
                                        </p:tav>
                                        <p:tav tm="100000">
                                          <p:val>
                                            <p:strVal val="#ppt_x"/>
                                          </p:val>
                                        </p:tav>
                                      </p:tavLst>
                                    </p:anim>
                                    <p:anim calcmode="lin" valueType="num">
                                      <p:cBhvr>
                                        <p:cTn id="32"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C718C6A-585C-4BEF-BC53-3D64CAE23D68}"/>
              </a:ext>
            </a:extLst>
          </p:cNvPr>
          <p:cNvSpPr/>
          <p:nvPr/>
        </p:nvSpPr>
        <p:spPr>
          <a:xfrm>
            <a:off x="782566" y="1157347"/>
            <a:ext cx="10919897" cy="3046988"/>
          </a:xfrm>
          <a:prstGeom prst="rect">
            <a:avLst/>
          </a:prstGeom>
          <a:noFill/>
        </p:spPr>
        <p:txBody>
          <a:bodyPr wrap="square" rtlCol="0">
            <a:spAutoFit/>
          </a:bodyPr>
          <a:lstStyle/>
          <a:p>
            <a:r>
              <a:rPr lang="zh-CN" altLang="en-US" sz="3200" dirty="0">
                <a:solidFill>
                  <a:schemeClr val="bg1"/>
                </a:solidFill>
                <a:latin typeface="Courier New" panose="02070309020205020404" pitchFamily="49" charset="0"/>
                <a:cs typeface="Courier New" panose="02070309020205020404" pitchFamily="49" charset="0"/>
              </a:rPr>
              <a:t>动态规划中本阶段的状态往往是上一阶段状态和上一阶段决策的结果。若如果给定了第</a:t>
            </a:r>
            <a:r>
              <a:rPr lang="en-US" altLang="zh-CN" sz="3200" dirty="0">
                <a:solidFill>
                  <a:schemeClr val="bg1"/>
                </a:solidFill>
                <a:latin typeface="Courier New" panose="02070309020205020404" pitchFamily="49" charset="0"/>
                <a:cs typeface="Courier New" panose="02070309020205020404" pitchFamily="49" charset="0"/>
              </a:rPr>
              <a:t>K</a:t>
            </a:r>
            <a:r>
              <a:rPr lang="zh-CN" altLang="en-US" sz="3200" dirty="0">
                <a:solidFill>
                  <a:schemeClr val="bg1"/>
                </a:solidFill>
                <a:latin typeface="Courier New" panose="02070309020205020404" pitchFamily="49" charset="0"/>
                <a:cs typeface="Courier New" panose="02070309020205020404" pitchFamily="49" charset="0"/>
              </a:rPr>
              <a:t>阶段的状态</a:t>
            </a:r>
            <a:r>
              <a:rPr lang="en-US" altLang="zh-CN" sz="3200" dirty="0" err="1">
                <a:solidFill>
                  <a:schemeClr val="bg1"/>
                </a:solidFill>
                <a:latin typeface="Courier New" panose="02070309020205020404" pitchFamily="49" charset="0"/>
                <a:cs typeface="Courier New" panose="02070309020205020404" pitchFamily="49" charset="0"/>
              </a:rPr>
              <a:t>S</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zh-CN" altLang="en-US" sz="3200" dirty="0">
                <a:solidFill>
                  <a:schemeClr val="bg1"/>
                </a:solidFill>
                <a:latin typeface="Courier New" panose="02070309020205020404" pitchFamily="49" charset="0"/>
                <a:cs typeface="Courier New" panose="02070309020205020404" pitchFamily="49" charset="0"/>
              </a:rPr>
              <a:t>以及决策</a:t>
            </a:r>
            <a:r>
              <a:rPr lang="en-US" altLang="zh-CN" sz="3200" dirty="0" err="1">
                <a:solidFill>
                  <a:schemeClr val="bg1"/>
                </a:solidFill>
                <a:latin typeface="Courier New" panose="02070309020205020404" pitchFamily="49" charset="0"/>
                <a:cs typeface="Courier New" panose="02070309020205020404" pitchFamily="49" charset="0"/>
              </a:rPr>
              <a:t>u</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S</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则第</a:t>
            </a:r>
            <a:r>
              <a:rPr lang="en-US" altLang="zh-CN" sz="3200" dirty="0">
                <a:solidFill>
                  <a:schemeClr val="bg1"/>
                </a:solidFill>
                <a:latin typeface="Courier New" panose="02070309020205020404" pitchFamily="49" charset="0"/>
                <a:cs typeface="Courier New" panose="02070309020205020404" pitchFamily="49" charset="0"/>
              </a:rPr>
              <a:t>K+1</a:t>
            </a:r>
            <a:r>
              <a:rPr lang="zh-CN" altLang="en-US" sz="3200" dirty="0">
                <a:solidFill>
                  <a:schemeClr val="bg1"/>
                </a:solidFill>
                <a:latin typeface="Courier New" panose="02070309020205020404" pitchFamily="49" charset="0"/>
                <a:cs typeface="Courier New" panose="02070309020205020404" pitchFamily="49" charset="0"/>
              </a:rPr>
              <a:t>阶段的状态</a:t>
            </a:r>
            <a:r>
              <a:rPr lang="en-US" altLang="zh-CN" sz="3200" dirty="0">
                <a:solidFill>
                  <a:schemeClr val="bg1"/>
                </a:solidFill>
                <a:latin typeface="Courier New" panose="02070309020205020404" pitchFamily="49" charset="0"/>
                <a:cs typeface="Courier New" panose="02070309020205020404" pitchFamily="49" charset="0"/>
              </a:rPr>
              <a:t>S</a:t>
            </a:r>
            <a:r>
              <a:rPr lang="en-US" altLang="zh-CN" sz="3200" baseline="-25000" dirty="0">
                <a:solidFill>
                  <a:schemeClr val="bg1"/>
                </a:solidFill>
                <a:latin typeface="Courier New" panose="02070309020205020404" pitchFamily="49" charset="0"/>
                <a:cs typeface="Courier New" panose="02070309020205020404" pitchFamily="49" charset="0"/>
              </a:rPr>
              <a:t>k+1</a:t>
            </a:r>
            <a:r>
              <a:rPr lang="zh-CN" altLang="en-US" sz="3200" dirty="0">
                <a:solidFill>
                  <a:schemeClr val="bg1"/>
                </a:solidFill>
                <a:latin typeface="Courier New" panose="02070309020205020404" pitchFamily="49" charset="0"/>
                <a:cs typeface="Courier New" panose="02070309020205020404" pitchFamily="49" charset="0"/>
              </a:rPr>
              <a:t>也就完全确定。也就是说</a:t>
            </a:r>
            <a:r>
              <a:rPr lang="en-US" altLang="zh-CN" sz="3200" dirty="0">
                <a:solidFill>
                  <a:schemeClr val="bg1"/>
                </a:solidFill>
                <a:latin typeface="Courier New" panose="02070309020205020404" pitchFamily="49" charset="0"/>
                <a:cs typeface="Courier New" panose="02070309020205020404" pitchFamily="49" charset="0"/>
              </a:rPr>
              <a:t>S</a:t>
            </a:r>
            <a:r>
              <a:rPr lang="en-US" altLang="zh-CN" sz="3200" baseline="-25000" dirty="0">
                <a:solidFill>
                  <a:schemeClr val="bg1"/>
                </a:solidFill>
                <a:latin typeface="Courier New" panose="02070309020205020404" pitchFamily="49" charset="0"/>
                <a:cs typeface="Courier New" panose="02070309020205020404" pitchFamily="49" charset="0"/>
              </a:rPr>
              <a:t>k+1</a:t>
            </a:r>
            <a:r>
              <a:rPr lang="zh-CN" altLang="en-US" sz="3200" dirty="0">
                <a:solidFill>
                  <a:schemeClr val="bg1"/>
                </a:solidFill>
                <a:latin typeface="Courier New" panose="02070309020205020404" pitchFamily="49" charset="0"/>
                <a:cs typeface="Courier New" panose="02070309020205020404" pitchFamily="49" charset="0"/>
              </a:rPr>
              <a:t>与</a:t>
            </a:r>
            <a:r>
              <a:rPr lang="en-US" altLang="zh-CN" sz="3200" dirty="0" err="1">
                <a:solidFill>
                  <a:schemeClr val="bg1"/>
                </a:solidFill>
                <a:latin typeface="Courier New" panose="02070309020205020404" pitchFamily="49" charset="0"/>
                <a:cs typeface="Courier New" panose="02070309020205020404" pitchFamily="49" charset="0"/>
              </a:rPr>
              <a:t>S</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en-US" altLang="zh-CN" sz="3200" dirty="0" err="1">
                <a:solidFill>
                  <a:schemeClr val="bg1"/>
                </a:solidFill>
                <a:latin typeface="Courier New" panose="02070309020205020404" pitchFamily="49" charset="0"/>
                <a:cs typeface="Courier New" panose="02070309020205020404" pitchFamily="49" charset="0"/>
              </a:rPr>
              <a:t>,u</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zh-CN" altLang="en-US" sz="3200" dirty="0">
                <a:solidFill>
                  <a:schemeClr val="bg1"/>
                </a:solidFill>
                <a:latin typeface="Courier New" panose="02070309020205020404" pitchFamily="49" charset="0"/>
                <a:cs typeface="Courier New" panose="02070309020205020404" pitchFamily="49" charset="0"/>
              </a:rPr>
              <a:t>之间存在一种明确的数量对应关系，记为</a:t>
            </a:r>
            <a:r>
              <a:rPr lang="en-US" altLang="zh-CN" sz="3200" dirty="0">
                <a:solidFill>
                  <a:schemeClr val="bg1"/>
                </a:solidFill>
                <a:latin typeface="Courier New" panose="02070309020205020404" pitchFamily="49" charset="0"/>
                <a:cs typeface="Courier New" panose="02070309020205020404" pitchFamily="49" charset="0"/>
              </a:rPr>
              <a:t>T</a:t>
            </a:r>
            <a:r>
              <a:rPr lang="en-US" altLang="zh-CN" sz="3200" baseline="-25000" dirty="0">
                <a:solidFill>
                  <a:schemeClr val="bg1"/>
                </a:solidFill>
                <a:latin typeface="Courier New" panose="02070309020205020404" pitchFamily="49" charset="0"/>
                <a:cs typeface="Courier New" panose="02070309020205020404" pitchFamily="49" charset="0"/>
              </a:rPr>
              <a:t>k</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S</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en-US" altLang="zh-CN" sz="3200" dirty="0" err="1">
                <a:solidFill>
                  <a:schemeClr val="bg1"/>
                </a:solidFill>
                <a:latin typeface="Courier New" panose="02070309020205020404" pitchFamily="49" charset="0"/>
                <a:cs typeface="Courier New" panose="02070309020205020404" pitchFamily="49" charset="0"/>
              </a:rPr>
              <a:t>,u</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即有</a:t>
            </a:r>
            <a:r>
              <a:rPr lang="en-US" altLang="zh-CN" sz="3200" dirty="0">
                <a:solidFill>
                  <a:schemeClr val="bg1"/>
                </a:solidFill>
                <a:latin typeface="Courier New" panose="02070309020205020404" pitchFamily="49" charset="0"/>
                <a:cs typeface="Courier New" panose="02070309020205020404" pitchFamily="49" charset="0"/>
              </a:rPr>
              <a:t>S</a:t>
            </a:r>
            <a:r>
              <a:rPr lang="en-US" altLang="zh-CN" sz="3200" baseline="-25000" dirty="0">
                <a:solidFill>
                  <a:schemeClr val="bg1"/>
                </a:solidFill>
                <a:latin typeface="Courier New" panose="02070309020205020404" pitchFamily="49" charset="0"/>
                <a:cs typeface="Courier New" panose="02070309020205020404" pitchFamily="49" charset="0"/>
              </a:rPr>
              <a:t>k+1</a:t>
            </a:r>
            <a:r>
              <a:rPr lang="en-US" altLang="zh-CN" sz="3200" dirty="0">
                <a:solidFill>
                  <a:schemeClr val="bg1"/>
                </a:solidFill>
                <a:latin typeface="Courier New" panose="02070309020205020404" pitchFamily="49" charset="0"/>
                <a:cs typeface="Courier New" panose="02070309020205020404" pitchFamily="49" charset="0"/>
              </a:rPr>
              <a:t>= T</a:t>
            </a:r>
            <a:r>
              <a:rPr lang="en-US" altLang="zh-CN" sz="3200" baseline="-25000" dirty="0">
                <a:solidFill>
                  <a:schemeClr val="bg1"/>
                </a:solidFill>
                <a:latin typeface="Courier New" panose="02070309020205020404" pitchFamily="49" charset="0"/>
                <a:cs typeface="Courier New" panose="02070309020205020404" pitchFamily="49" charset="0"/>
              </a:rPr>
              <a:t>k</a:t>
            </a:r>
            <a:r>
              <a:rPr lang="en-US" altLang="zh-CN" sz="3200" dirty="0">
                <a:solidFill>
                  <a:schemeClr val="bg1"/>
                </a:solidFill>
                <a:latin typeface="Courier New" panose="02070309020205020404" pitchFamily="49" charset="0"/>
                <a:cs typeface="Courier New" panose="02070309020205020404" pitchFamily="49" charset="0"/>
              </a:rPr>
              <a:t>(</a:t>
            </a:r>
            <a:r>
              <a:rPr lang="en-US" altLang="zh-CN" sz="3200" dirty="0" err="1">
                <a:solidFill>
                  <a:schemeClr val="bg1"/>
                </a:solidFill>
                <a:latin typeface="Courier New" panose="02070309020205020404" pitchFamily="49" charset="0"/>
                <a:cs typeface="Courier New" panose="02070309020205020404" pitchFamily="49" charset="0"/>
              </a:rPr>
              <a:t>S</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en-US" altLang="zh-CN" sz="3200" dirty="0" err="1">
                <a:solidFill>
                  <a:schemeClr val="bg1"/>
                </a:solidFill>
                <a:latin typeface="Courier New" panose="02070309020205020404" pitchFamily="49" charset="0"/>
                <a:cs typeface="Courier New" panose="02070309020205020404" pitchFamily="49" charset="0"/>
              </a:rPr>
              <a:t>,u</a:t>
            </a:r>
            <a:r>
              <a:rPr lang="en-US" altLang="zh-CN" sz="3200" baseline="-25000" dirty="0" err="1">
                <a:solidFill>
                  <a:schemeClr val="bg1"/>
                </a:solidFill>
                <a:latin typeface="Courier New" panose="02070309020205020404" pitchFamily="49" charset="0"/>
                <a:cs typeface="Courier New" panose="02070309020205020404" pitchFamily="49" charset="0"/>
              </a:rPr>
              <a:t>k</a:t>
            </a:r>
            <a:r>
              <a:rPr lang="en-US" altLang="zh-CN" sz="3200" dirty="0">
                <a:solidFill>
                  <a:schemeClr val="bg1"/>
                </a:solidFill>
                <a:latin typeface="Courier New" panose="02070309020205020404" pitchFamily="49" charset="0"/>
                <a:cs typeface="Courier New" panose="02070309020205020404" pitchFamily="49" charset="0"/>
              </a:rPr>
              <a:t>)</a:t>
            </a:r>
            <a:r>
              <a:rPr lang="zh-CN" altLang="en-US" sz="3200" dirty="0">
                <a:solidFill>
                  <a:schemeClr val="bg1"/>
                </a:solidFill>
                <a:latin typeface="Courier New" panose="02070309020205020404" pitchFamily="49" charset="0"/>
                <a:cs typeface="Courier New" panose="02070309020205020404" pitchFamily="49" charset="0"/>
              </a:rPr>
              <a:t>。 这种用函数表示前后阶段关系的方程，称为状态转移方程。</a:t>
            </a:r>
          </a:p>
        </p:txBody>
      </p:sp>
      <p:sp>
        <p:nvSpPr>
          <p:cNvPr id="15" name="矩形 14">
            <a:extLst>
              <a:ext uri="{FF2B5EF4-FFF2-40B4-BE49-F238E27FC236}">
                <a16:creationId xmlns:a16="http://schemas.microsoft.com/office/drawing/2014/main" id="{D52E7439-52ED-470C-93F4-37716ED8C563}"/>
              </a:ext>
            </a:extLst>
          </p:cNvPr>
          <p:cNvSpPr/>
          <p:nvPr/>
        </p:nvSpPr>
        <p:spPr>
          <a:xfrm>
            <a:off x="9305457" y="399568"/>
            <a:ext cx="2397006" cy="655104"/>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spc="300" dirty="0">
                <a:solidFill>
                  <a:schemeClr val="bg1"/>
                </a:solidFill>
                <a:latin typeface="华康俪金黑W8(P)" panose="020B0800000000000000" pitchFamily="34" charset="-122"/>
                <a:ea typeface="华康俪金黑W8(P)" panose="020B0800000000000000" pitchFamily="34" charset="-122"/>
              </a:rPr>
              <a:t>动态规划</a:t>
            </a:r>
          </a:p>
        </p:txBody>
      </p:sp>
      <p:sp>
        <p:nvSpPr>
          <p:cNvPr id="7" name="矩形 6">
            <a:extLst>
              <a:ext uri="{FF2B5EF4-FFF2-40B4-BE49-F238E27FC236}">
                <a16:creationId xmlns:a16="http://schemas.microsoft.com/office/drawing/2014/main" id="{1EEF1BBE-C085-48FD-86CB-AF9222DA3ECF}"/>
              </a:ext>
            </a:extLst>
          </p:cNvPr>
          <p:cNvSpPr/>
          <p:nvPr/>
        </p:nvSpPr>
        <p:spPr>
          <a:xfrm>
            <a:off x="853002" y="285231"/>
            <a:ext cx="3579826" cy="769441"/>
          </a:xfrm>
          <a:prstGeom prst="rect">
            <a:avLst/>
          </a:prstGeom>
          <a:noFill/>
        </p:spPr>
        <p:txBody>
          <a:bodyPr wrap="none" lIns="91440" tIns="45720" rIns="91440" bIns="45720">
            <a:spAutoFit/>
          </a:bodyPr>
          <a:lstStyle/>
          <a:p>
            <a:pPr algn="ctr"/>
            <a:r>
              <a:rPr lang="zh-CN" alt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状态转移方程</a:t>
            </a:r>
          </a:p>
        </p:txBody>
      </p:sp>
      <p:sp>
        <p:nvSpPr>
          <p:cNvPr id="3" name="矩形 2">
            <a:extLst>
              <a:ext uri="{FF2B5EF4-FFF2-40B4-BE49-F238E27FC236}">
                <a16:creationId xmlns:a16="http://schemas.microsoft.com/office/drawing/2014/main" id="{C079C25C-6D93-4C3B-92D0-F57A9662978C}"/>
              </a:ext>
            </a:extLst>
          </p:cNvPr>
          <p:cNvSpPr/>
          <p:nvPr/>
        </p:nvSpPr>
        <p:spPr>
          <a:xfrm>
            <a:off x="853002" y="4441849"/>
            <a:ext cx="4875053" cy="584775"/>
          </a:xfrm>
          <a:prstGeom prst="rect">
            <a:avLst/>
          </a:prstGeom>
        </p:spPr>
        <p:txBody>
          <a:bodyPr wrap="none">
            <a:spAutoFit/>
          </a:bodyPr>
          <a:lstStyle/>
          <a:p>
            <a:r>
              <a:rPr lang="nn-NO" altLang="zh-CN" sz="3200" dirty="0">
                <a:solidFill>
                  <a:schemeClr val="bg1"/>
                </a:solidFill>
                <a:latin typeface="Courier New" panose="02070309020205020404" pitchFamily="49" charset="0"/>
                <a:cs typeface="Courier New" panose="02070309020205020404" pitchFamily="49" charset="0"/>
              </a:rPr>
              <a:t>f[i]=f[i-1]+f[i-2] </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11" name="矩形 10">
            <a:extLst>
              <a:ext uri="{FF2B5EF4-FFF2-40B4-BE49-F238E27FC236}">
                <a16:creationId xmlns:a16="http://schemas.microsoft.com/office/drawing/2014/main" id="{FFCA241B-9DAD-48BF-B674-BF0CFEF58AD1}"/>
              </a:ext>
            </a:extLst>
          </p:cNvPr>
          <p:cNvSpPr/>
          <p:nvPr/>
        </p:nvSpPr>
        <p:spPr>
          <a:xfrm>
            <a:off x="853002" y="5144065"/>
            <a:ext cx="8824852" cy="584775"/>
          </a:xfrm>
          <a:prstGeom prst="rect">
            <a:avLst/>
          </a:prstGeom>
        </p:spPr>
        <p:txBody>
          <a:bodyPr wrap="none">
            <a:spAutoFit/>
          </a:bodyPr>
          <a:lstStyle/>
          <a:p>
            <a:r>
              <a:rPr lang="nn-NO" altLang="zh-CN" sz="3200" dirty="0">
                <a:solidFill>
                  <a:schemeClr val="bg1"/>
                </a:solidFill>
                <a:latin typeface="Courier New" panose="02070309020205020404" pitchFamily="49" charset="0"/>
                <a:cs typeface="Courier New" panose="02070309020205020404" pitchFamily="49" charset="0"/>
              </a:rPr>
              <a:t>dp[i]</a:t>
            </a:r>
            <a:r>
              <a:rPr lang="en-US" altLang="zh-CN" sz="3200" dirty="0">
                <a:solidFill>
                  <a:schemeClr val="bg1"/>
                </a:solidFill>
                <a:latin typeface="Courier New" panose="02070309020205020404" pitchFamily="49" charset="0"/>
                <a:cs typeface="Courier New" panose="02070309020205020404" pitchFamily="49" charset="0"/>
              </a:rPr>
              <a:t>[j]</a:t>
            </a:r>
            <a:r>
              <a:rPr lang="nn-NO" altLang="zh-CN" sz="3200" dirty="0">
                <a:solidFill>
                  <a:schemeClr val="bg1"/>
                </a:solidFill>
                <a:latin typeface="Courier New" panose="02070309020205020404" pitchFamily="49" charset="0"/>
                <a:cs typeface="Courier New" panose="02070309020205020404" pitchFamily="49" charset="0"/>
              </a:rPr>
              <a:t>=(dp[i-1][j-1]||dp[i-1][j])</a:t>
            </a:r>
            <a:endParaRPr lang="zh-CN" altLang="en-US" sz="3200" dirty="0">
              <a:solidFill>
                <a:schemeClr val="bg1"/>
              </a:solidFill>
              <a:latin typeface="Courier New" panose="02070309020205020404" pitchFamily="49" charset="0"/>
              <a:cs typeface="Courier New" panose="02070309020205020404" pitchFamily="49" charset="0"/>
            </a:endParaRPr>
          </a:p>
        </p:txBody>
      </p:sp>
      <p:sp>
        <p:nvSpPr>
          <p:cNvPr id="12" name="矩形 11">
            <a:extLst>
              <a:ext uri="{FF2B5EF4-FFF2-40B4-BE49-F238E27FC236}">
                <a16:creationId xmlns:a16="http://schemas.microsoft.com/office/drawing/2014/main" id="{A7FE49AC-B492-407C-A726-81A6E469A108}"/>
              </a:ext>
            </a:extLst>
          </p:cNvPr>
          <p:cNvSpPr/>
          <p:nvPr/>
        </p:nvSpPr>
        <p:spPr>
          <a:xfrm>
            <a:off x="853002" y="5848915"/>
            <a:ext cx="7096815" cy="584775"/>
          </a:xfrm>
          <a:prstGeom prst="rect">
            <a:avLst/>
          </a:prstGeom>
        </p:spPr>
        <p:txBody>
          <a:bodyPr wrap="none">
            <a:spAutoFit/>
          </a:bodyPr>
          <a:lstStyle/>
          <a:p>
            <a:r>
              <a:rPr lang="nn-NO" altLang="zh-CN" sz="3200" dirty="0">
                <a:solidFill>
                  <a:schemeClr val="bg1"/>
                </a:solidFill>
                <a:latin typeface="Courier New" panose="02070309020205020404" pitchFamily="49" charset="0"/>
                <a:cs typeface="Courier New" panose="02070309020205020404" pitchFamily="49" charset="0"/>
              </a:rPr>
              <a:t>dp[i]=max(a[i],dp[i-1]+a[i])</a:t>
            </a:r>
            <a:endParaRPr lang="zh-CN" altLang="en-US" sz="32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775438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3" grpId="0"/>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428-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23128</TotalTime>
  <Words>2117</Words>
  <Application>Microsoft Office PowerPoint</Application>
  <PresentationFormat>宽屏</PresentationFormat>
  <Paragraphs>328</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华康俪金黑W8(P)</vt:lpstr>
      <vt:lpstr>微软雅黑</vt:lpstr>
      <vt:lpstr>微软雅黑 Light</vt:lpstr>
      <vt:lpstr>Arial</vt:lpstr>
      <vt:lpstr>Calibri</vt:lpstr>
      <vt:lpstr>Calibri Light</vt:lpstr>
      <vt:lpstr>Courier New</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1-0428-3</dc:title>
  <dc:creator>Administrator</dc:creator>
  <cp:lastModifiedBy>Hongjia Sun</cp:lastModifiedBy>
  <cp:revision>368</cp:revision>
  <dcterms:created xsi:type="dcterms:W3CDTF">2015-09-10T08:54:23Z</dcterms:created>
  <dcterms:modified xsi:type="dcterms:W3CDTF">2019-01-13T17:05:57Z</dcterms:modified>
</cp:coreProperties>
</file>