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sldIdLst>
    <p:sldId id="257" r:id="rId3"/>
    <p:sldId id="278" r:id="rId4"/>
    <p:sldId id="279" r:id="rId5"/>
    <p:sldId id="327" r:id="rId6"/>
    <p:sldId id="280" r:id="rId7"/>
    <p:sldId id="259" r:id="rId8"/>
    <p:sldId id="329" r:id="rId9"/>
    <p:sldId id="265" r:id="rId10"/>
    <p:sldId id="310" r:id="rId11"/>
    <p:sldId id="330" r:id="rId12"/>
    <p:sldId id="339" r:id="rId13"/>
    <p:sldId id="333" r:id="rId14"/>
    <p:sldId id="332" r:id="rId15"/>
    <p:sldId id="276" r:id="rId16"/>
    <p:sldId id="302" r:id="rId17"/>
    <p:sldId id="335" r:id="rId18"/>
    <p:sldId id="33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E20"/>
    <a:srgbClr val="E6DCCF"/>
    <a:srgbClr val="3F3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showGuides="1">
      <p:cViewPr varScale="1">
        <p:scale>
          <a:sx n="122" d="100"/>
          <a:sy n="122" d="100"/>
        </p:scale>
        <p:origin x="96" y="288"/>
      </p:cViewPr>
      <p:guideLst>
        <p:guide orient="horz" pos="22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8AAF9-803D-4164-A946-C3F62AFE6BDD}"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CE14-59BE-4A5C-B8B6-AF3A22D80C56}" type="slidenum">
              <a:rPr lang="zh-CN" altLang="en-US" smtClean="0"/>
              <a:t>‹#›</a:t>
            </a:fld>
            <a:endParaRPr lang="zh-CN" altLang="en-US"/>
          </a:p>
        </p:txBody>
      </p:sp>
    </p:spTree>
    <p:extLst>
      <p:ext uri="{BB962C8B-B14F-4D97-AF65-F5344CB8AC3E}">
        <p14:creationId xmlns:p14="http://schemas.microsoft.com/office/powerpoint/2010/main" val="103763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3ABDDE-D858-440E-8335-FFE74646B360}"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ABDDE-D858-440E-8335-FFE74646B360}" type="datetimeFigureOut">
              <a:rPr lang="zh-CN" altLang="en-US" smtClean="0"/>
              <a:t>2019/1/3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25D3-EB7E-4033-A919-B504F938FF7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000FE-B956-4A7B-912E-721B8C8702F1}" type="datetimeFigureOut">
              <a:rPr lang="zh-CN" altLang="en-US" smtClean="0">
                <a:solidFill>
                  <a:prstClr val="black">
                    <a:tint val="75000"/>
                  </a:prstClr>
                </a:solidFill>
              </a:rPr>
              <a:t>2019/1/3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6FE31-1461-4422-BE79-9C952156A04E}"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5136516" y="0"/>
            <a:ext cx="1918967" cy="3926946"/>
            <a:chOff x="5235977" y="0"/>
            <a:chExt cx="1918967" cy="3926946"/>
          </a:xfrm>
        </p:grpSpPr>
        <p:cxnSp>
          <p:nvCxnSpPr>
            <p:cNvPr id="55" name="直接连接符 54"/>
            <p:cNvCxnSpPr/>
            <p:nvPr/>
          </p:nvCxnSpPr>
          <p:spPr>
            <a:xfrm>
              <a:off x="6195460" y="0"/>
              <a:ext cx="0" cy="196237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6" name="组合 15"/>
          <p:cNvGrpSpPr/>
          <p:nvPr/>
        </p:nvGrpSpPr>
        <p:grpSpPr>
          <a:xfrm>
            <a:off x="1316847" y="0"/>
            <a:ext cx="841515" cy="1789621"/>
            <a:chOff x="1838228" y="0"/>
            <a:chExt cx="2469610" cy="5252033"/>
          </a:xfrm>
        </p:grpSpPr>
        <p:grpSp>
          <p:nvGrpSpPr>
            <p:cNvPr id="6" name="Group 4"/>
            <p:cNvGrpSpPr>
              <a:grpSpLocks noChangeAspect="1"/>
            </p:cNvGrpSpPr>
            <p:nvPr/>
          </p:nvGrpSpPr>
          <p:grpSpPr bwMode="auto">
            <a:xfrm>
              <a:off x="1838228" y="1605966"/>
              <a:ext cx="2469610" cy="3646067"/>
              <a:chOff x="2502" y="1335"/>
              <a:chExt cx="1037" cy="1531"/>
            </a:xfrm>
          </p:grpSpPr>
          <p:sp>
            <p:nvSpPr>
              <p:cNvPr id="8"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5" name="直接连接符 14"/>
            <p:cNvCxnSpPr/>
            <p:nvPr/>
          </p:nvCxnSpPr>
          <p:spPr>
            <a:xfrm>
              <a:off x="3052790" y="0"/>
              <a:ext cx="0" cy="160596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7857946" y="0"/>
            <a:ext cx="953038" cy="2835267"/>
            <a:chOff x="1838228" y="-2094998"/>
            <a:chExt cx="2469610" cy="7347031"/>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3" name="直接连接符 32"/>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253171" y="0"/>
            <a:ext cx="788637" cy="2281287"/>
            <a:chOff x="3264188" y="0"/>
            <a:chExt cx="1072706" cy="3103014"/>
          </a:xfrm>
        </p:grpSpPr>
        <p:grpSp>
          <p:nvGrpSpPr>
            <p:cNvPr id="46" name="Group 4"/>
            <p:cNvGrpSpPr>
              <a:grpSpLocks noChangeAspect="1"/>
            </p:cNvGrpSpPr>
            <p:nvPr/>
          </p:nvGrpSpPr>
          <p:grpSpPr bwMode="auto">
            <a:xfrm>
              <a:off x="3264188" y="1519299"/>
              <a:ext cx="1072706" cy="1583715"/>
              <a:chOff x="2502" y="1335"/>
              <a:chExt cx="1037" cy="1531"/>
            </a:xfrm>
          </p:grpSpPr>
          <p:sp>
            <p:nvSpPr>
              <p:cNvPr id="48"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7" name="直接连接符 46"/>
            <p:cNvCxnSpPr/>
            <p:nvPr/>
          </p:nvCxnSpPr>
          <p:spPr>
            <a:xfrm>
              <a:off x="3791748" y="0"/>
              <a:ext cx="0" cy="151929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0233647" y="0"/>
            <a:ext cx="641505" cy="2281287"/>
            <a:chOff x="1838228" y="-3530266"/>
            <a:chExt cx="2469610" cy="87822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0" name="直接连接符 59"/>
            <p:cNvCxnSpPr/>
            <p:nvPr/>
          </p:nvCxnSpPr>
          <p:spPr>
            <a:xfrm>
              <a:off x="3052790" y="-3530266"/>
              <a:ext cx="0" cy="513623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3546229" y="4128437"/>
            <a:ext cx="5099541" cy="583565"/>
          </a:xfrm>
          <a:prstGeom prst="rect">
            <a:avLst/>
          </a:prstGeom>
          <a:noFill/>
        </p:spPr>
        <p:txBody>
          <a:bodyPr wrap="square" rtlCol="0">
            <a:spAutoFit/>
          </a:bodyPr>
          <a:lstStyle/>
          <a:p>
            <a:pPr algn="ctr"/>
            <a:r>
              <a:rPr lang="zh-CN" altLang="en-US" sz="3200" dirty="0">
                <a:solidFill>
                  <a:srgbClr val="EF9E20"/>
                </a:solidFill>
                <a:latin typeface="微软雅黑" panose="020B0503020204020204" pitchFamily="34" charset="-122"/>
                <a:ea typeface="微软雅黑" panose="020B0503020204020204" pitchFamily="34" charset="-122"/>
              </a:rPr>
              <a:t>基础算法</a:t>
            </a:r>
          </a:p>
        </p:txBody>
      </p:sp>
      <p:sp>
        <p:nvSpPr>
          <p:cNvPr id="69" name="文本框 68"/>
          <p:cNvSpPr txBox="1"/>
          <p:nvPr/>
        </p:nvSpPr>
        <p:spPr>
          <a:xfrm>
            <a:off x="3546229" y="4646558"/>
            <a:ext cx="5099541" cy="260350"/>
          </a:xfrm>
          <a:prstGeom prst="rect">
            <a:avLst/>
          </a:prstGeom>
          <a:noFill/>
        </p:spPr>
        <p:txBody>
          <a:bodyPr wrap="square" rtlCol="0">
            <a:spAutoFit/>
          </a:bodyPr>
          <a:lstStyle/>
          <a:p>
            <a:pPr algn="ctr"/>
            <a:r>
              <a:rPr lang="en-US" sz="1100" dirty="0">
                <a:solidFill>
                  <a:srgbClr val="EF9E20"/>
                </a:solidFill>
                <a:latin typeface="微软雅黑" panose="020B0503020204020204" pitchFamily="34" charset="-122"/>
                <a:ea typeface="微软雅黑" panose="020B0503020204020204" pitchFamily="34" charset="-122"/>
              </a:rPr>
              <a:t>201</a:t>
            </a:r>
            <a:r>
              <a:rPr lang="en-US" altLang="zh-CN" sz="1100" dirty="0">
                <a:solidFill>
                  <a:srgbClr val="EF9E20"/>
                </a:solidFill>
                <a:latin typeface="微软雅黑" panose="020B0503020204020204" pitchFamily="34" charset="-122"/>
                <a:ea typeface="微软雅黑" panose="020B0503020204020204" pitchFamily="34" charset="-122"/>
              </a:rPr>
              <a:t>9</a:t>
            </a:r>
            <a:r>
              <a:rPr lang="en-US" sz="1100" dirty="0">
                <a:solidFill>
                  <a:srgbClr val="EF9E20"/>
                </a:solidFill>
                <a:latin typeface="微软雅黑" panose="020B0503020204020204" pitchFamily="34" charset="-122"/>
                <a:ea typeface="微软雅黑" panose="020B0503020204020204" pitchFamily="34" charset="-122"/>
              </a:rPr>
              <a:t> NEAUACM W</a:t>
            </a:r>
            <a:r>
              <a:rPr lang="en-US" altLang="zh-CN" sz="1100" dirty="0">
                <a:solidFill>
                  <a:srgbClr val="EF9E20"/>
                </a:solidFill>
                <a:latin typeface="微软雅黑" panose="020B0503020204020204" pitchFamily="34" charset="-122"/>
                <a:ea typeface="微软雅黑" panose="020B0503020204020204" pitchFamily="34" charset="-122"/>
              </a:rPr>
              <a:t>inter</a:t>
            </a:r>
            <a:r>
              <a:rPr lang="en-US" sz="1100" dirty="0">
                <a:solidFill>
                  <a:srgbClr val="EF9E20"/>
                </a:solidFill>
                <a:latin typeface="微软雅黑" panose="020B0503020204020204" pitchFamily="34" charset="-122"/>
                <a:ea typeface="微软雅黑" panose="020B0503020204020204" pitchFamily="34" charset="-122"/>
              </a:rPr>
              <a:t> Training Day 1 </a:t>
            </a:r>
          </a:p>
        </p:txBody>
      </p:sp>
      <p:sp>
        <p:nvSpPr>
          <p:cNvPr id="70" name="文本框 69"/>
          <p:cNvSpPr txBox="1"/>
          <p:nvPr/>
        </p:nvSpPr>
        <p:spPr>
          <a:xfrm>
            <a:off x="3536704" y="4906746"/>
            <a:ext cx="5099541" cy="260350"/>
          </a:xfrm>
          <a:prstGeom prst="rect">
            <a:avLst/>
          </a:prstGeom>
          <a:noFill/>
        </p:spPr>
        <p:txBody>
          <a:bodyPr wrap="square" rtlCol="0">
            <a:spAutoFit/>
          </a:bodyPr>
          <a:lstStyle/>
          <a:p>
            <a:pPr algn="ctr"/>
            <a:r>
              <a:rPr lang="en-US" altLang="zh-CN" sz="1100" dirty="0">
                <a:solidFill>
                  <a:srgbClr val="E6DCCF"/>
                </a:solidFill>
                <a:latin typeface="微软雅黑" panose="020B0503020204020204" pitchFamily="34" charset="-122"/>
                <a:ea typeface="微软雅黑" panose="020B0503020204020204" pitchFamily="34" charset="-122"/>
              </a:rPr>
              <a:t>—— </a:t>
            </a:r>
            <a:r>
              <a:rPr lang="en-US" altLang="zh-CN" sz="1100" dirty="0" err="1">
                <a:solidFill>
                  <a:srgbClr val="E6DCCF"/>
                </a:solidFill>
                <a:latin typeface="微软雅黑" panose="020B0503020204020204" pitchFamily="34" charset="-122"/>
                <a:ea typeface="微软雅黑" panose="020B0503020204020204" pitchFamily="34" charset="-122"/>
              </a:rPr>
              <a:t>wyh</a:t>
            </a:r>
            <a:endParaRPr lang="en-US" altLang="zh-CN" sz="1100" dirty="0">
              <a:solidFill>
                <a:srgbClr val="E6DCC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07" name="Text Box 3"/>
          <p:cNvSpPr>
            <a:spLocks noChangeArrowheads="1"/>
          </p:cNvSpPr>
          <p:nvPr/>
        </p:nvSpPr>
        <p:spPr bwMode="auto">
          <a:xfrm>
            <a:off x="5455193" y="2523429"/>
            <a:ext cx="1253586" cy="646331"/>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03</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zh-CN" altLang="en-US" sz="2400" dirty="0">
                <a:solidFill>
                  <a:srgbClr val="EF9E20"/>
                </a:solidFill>
                <a:latin typeface="微软雅黑" panose="020B0503020204020204" pitchFamily="34" charset="-122"/>
                <a:ea typeface="微软雅黑" panose="020B0503020204020204" pitchFamily="34" charset="-122"/>
              </a:rPr>
              <a:t>贪心算法</a:t>
            </a: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210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7" name="TextBox 76">
            <a:extLst>
              <a:ext uri="{FF2B5EF4-FFF2-40B4-BE49-F238E27FC236}">
                <a16:creationId xmlns:a16="http://schemas.microsoft.com/office/drawing/2014/main" id="{5663117C-1D5F-4BC0-8181-B905106E51A3}"/>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sp>
        <p:nvSpPr>
          <p:cNvPr id="19" name="文本框 18">
            <a:extLst>
              <a:ext uri="{FF2B5EF4-FFF2-40B4-BE49-F238E27FC236}">
                <a16:creationId xmlns:a16="http://schemas.microsoft.com/office/drawing/2014/main" id="{E9BC4D4D-4BF0-405F-BBED-8AC22C0B5010}"/>
              </a:ext>
            </a:extLst>
          </p:cNvPr>
          <p:cNvSpPr txBox="1"/>
          <p:nvPr/>
        </p:nvSpPr>
        <p:spPr>
          <a:xfrm>
            <a:off x="795094" y="1165405"/>
            <a:ext cx="10322388" cy="4893647"/>
          </a:xfrm>
          <a:prstGeom prst="rect">
            <a:avLst/>
          </a:prstGeom>
          <a:noFill/>
        </p:spPr>
        <p:txBody>
          <a:bodyPr wrap="square" rtlCol="0">
            <a:spAutoFit/>
          </a:bodyPr>
          <a:lstStyle/>
          <a:p>
            <a:r>
              <a:rPr lang="zh-CN" altLang="en-US" sz="2400" dirty="0">
                <a:solidFill>
                  <a:schemeClr val="bg1"/>
                </a:solidFill>
              </a:rPr>
              <a:t>贪心算法是指，在对问题求解时，总是做出在当前看来是最好的选择。也就是说，不从整体最优上加以考虑，他所做出的是在某种意义上的局部最优解。</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注意：只是局部最优</a:t>
            </a:r>
            <a:endParaRPr lang="en-US" altLang="zh-CN" sz="2400" dirty="0">
              <a:solidFill>
                <a:schemeClr val="bg1"/>
              </a:solidFill>
            </a:endParaRPr>
          </a:p>
          <a:p>
            <a:r>
              <a:rPr lang="zh-CN" altLang="en-US" sz="2400" dirty="0">
                <a:solidFill>
                  <a:schemeClr val="bg1"/>
                </a:solidFill>
              </a:rPr>
              <a:t>大家看下面这个例子</a:t>
            </a:r>
            <a:endParaRPr lang="en-US" altLang="zh-CN" sz="2400" dirty="0">
              <a:solidFill>
                <a:schemeClr val="bg1"/>
              </a:solidFill>
            </a:endParaRPr>
          </a:p>
          <a:p>
            <a:r>
              <a:rPr lang="zh-CN" altLang="en-US" sz="2400" dirty="0">
                <a:solidFill>
                  <a:schemeClr val="bg1"/>
                </a:solidFill>
              </a:rPr>
              <a:t>在一个</a:t>
            </a:r>
            <a:r>
              <a:rPr lang="en-US" altLang="zh-CN" sz="2400" dirty="0">
                <a:solidFill>
                  <a:schemeClr val="bg1"/>
                </a:solidFill>
              </a:rPr>
              <a:t>N*M</a:t>
            </a:r>
            <a:r>
              <a:rPr lang="zh-CN" altLang="en-US" sz="2400" dirty="0">
                <a:solidFill>
                  <a:schemeClr val="bg1"/>
                </a:solidFill>
              </a:rPr>
              <a:t>的格子中，每一个格子有一个数字，规定每次移动时只能向上或向右，现在找出一条路径，使其从左下角到右上角最大</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若按照贪心求解则为</a:t>
            </a:r>
            <a:r>
              <a:rPr lang="en-US" altLang="zh-CN" sz="2400" dirty="0">
                <a:solidFill>
                  <a:schemeClr val="bg1"/>
                </a:solidFill>
              </a:rPr>
              <a:t>1-3-4-6</a:t>
            </a:r>
          </a:p>
          <a:p>
            <a:r>
              <a:rPr lang="zh-CN" altLang="en-US" sz="2400" dirty="0">
                <a:solidFill>
                  <a:schemeClr val="bg1"/>
                </a:solidFill>
              </a:rPr>
              <a:t>但实质为</a:t>
            </a:r>
            <a:r>
              <a:rPr lang="en-US" altLang="zh-CN" sz="2400" dirty="0">
                <a:solidFill>
                  <a:schemeClr val="bg1"/>
                </a:solidFill>
              </a:rPr>
              <a:t>1-2-10-6 </a:t>
            </a:r>
            <a:r>
              <a:rPr lang="zh-CN" altLang="en-US" sz="2400" dirty="0">
                <a:solidFill>
                  <a:schemeClr val="bg1"/>
                </a:solidFill>
              </a:rPr>
              <a:t>很显然贪心不是最优解</a:t>
            </a:r>
          </a:p>
        </p:txBody>
      </p:sp>
      <p:grpSp>
        <p:nvGrpSpPr>
          <p:cNvPr id="32" name="Group 13">
            <a:extLst>
              <a:ext uri="{FF2B5EF4-FFF2-40B4-BE49-F238E27FC236}">
                <a16:creationId xmlns:a16="http://schemas.microsoft.com/office/drawing/2014/main" id="{794AEDD9-8462-4356-8D92-43B8E06CD5B2}"/>
              </a:ext>
            </a:extLst>
          </p:cNvPr>
          <p:cNvGrpSpPr>
            <a:grpSpLocks noChangeAspect="1"/>
          </p:cNvGrpSpPr>
          <p:nvPr/>
        </p:nvGrpSpPr>
        <p:grpSpPr bwMode="auto">
          <a:xfrm>
            <a:off x="432631" y="325315"/>
            <a:ext cx="601651" cy="621038"/>
            <a:chOff x="2202" y="1163"/>
            <a:chExt cx="1800" cy="1858"/>
          </a:xfrm>
        </p:grpSpPr>
        <p:sp>
          <p:nvSpPr>
            <p:cNvPr id="33" name="Freeform 14">
              <a:extLst>
                <a:ext uri="{FF2B5EF4-FFF2-40B4-BE49-F238E27FC236}">
                  <a16:creationId xmlns:a16="http://schemas.microsoft.com/office/drawing/2014/main" id="{4AD167D4-A8A5-4810-8ED7-E80EA7CDDF19}"/>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a:extLst>
                <a:ext uri="{FF2B5EF4-FFF2-40B4-BE49-F238E27FC236}">
                  <a16:creationId xmlns:a16="http://schemas.microsoft.com/office/drawing/2014/main" id="{BEFEBD51-4F36-487E-9C75-135903867D5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a:extLst>
                <a:ext uri="{FF2B5EF4-FFF2-40B4-BE49-F238E27FC236}">
                  <a16:creationId xmlns:a16="http://schemas.microsoft.com/office/drawing/2014/main" id="{FEB54136-2F48-4BCC-A0E4-C46AE200E496}"/>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a:extLst>
                <a:ext uri="{FF2B5EF4-FFF2-40B4-BE49-F238E27FC236}">
                  <a16:creationId xmlns:a16="http://schemas.microsoft.com/office/drawing/2014/main" id="{BE4B57F1-5391-4985-8FF0-58A46315BC08}"/>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a:extLst>
                <a:ext uri="{FF2B5EF4-FFF2-40B4-BE49-F238E27FC236}">
                  <a16:creationId xmlns:a16="http://schemas.microsoft.com/office/drawing/2014/main" id="{2F281284-DF75-4082-8100-42ED665D80E1}"/>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a:extLst>
                <a:ext uri="{FF2B5EF4-FFF2-40B4-BE49-F238E27FC236}">
                  <a16:creationId xmlns:a16="http://schemas.microsoft.com/office/drawing/2014/main" id="{9A5BB65C-358A-4C0E-ABC0-278DFE9D1538}"/>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a:extLst>
                <a:ext uri="{FF2B5EF4-FFF2-40B4-BE49-F238E27FC236}">
                  <a16:creationId xmlns:a16="http://schemas.microsoft.com/office/drawing/2014/main" id="{CA57EB8B-4029-4B10-9B6E-1C5D17E82951}"/>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a:extLst>
                <a:ext uri="{FF2B5EF4-FFF2-40B4-BE49-F238E27FC236}">
                  <a16:creationId xmlns:a16="http://schemas.microsoft.com/office/drawing/2014/main" id="{7B986948-3E9D-4AF6-89F2-C01F53201CBA}"/>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a:extLst>
                <a:ext uri="{FF2B5EF4-FFF2-40B4-BE49-F238E27FC236}">
                  <a16:creationId xmlns:a16="http://schemas.microsoft.com/office/drawing/2014/main" id="{AC6733C8-0D4E-4AC0-AE99-EB7C5D06C77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a:extLst>
                <a:ext uri="{FF2B5EF4-FFF2-40B4-BE49-F238E27FC236}">
                  <a16:creationId xmlns:a16="http://schemas.microsoft.com/office/drawing/2014/main" id="{F5AF7C5E-06A0-4F23-99EE-13C060A18B39}"/>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a:extLst>
                <a:ext uri="{FF2B5EF4-FFF2-40B4-BE49-F238E27FC236}">
                  <a16:creationId xmlns:a16="http://schemas.microsoft.com/office/drawing/2014/main" id="{6573E928-5590-4C45-866B-FD94CC7E6409}"/>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aphicFrame>
        <p:nvGraphicFramePr>
          <p:cNvPr id="3" name="表格 2">
            <a:extLst>
              <a:ext uri="{FF2B5EF4-FFF2-40B4-BE49-F238E27FC236}">
                <a16:creationId xmlns:a16="http://schemas.microsoft.com/office/drawing/2014/main" id="{DD604563-7E5B-4ACE-BDB0-A87A90C44665}"/>
              </a:ext>
            </a:extLst>
          </p:cNvPr>
          <p:cNvGraphicFramePr>
            <a:graphicFrameLocks noGrp="1"/>
          </p:cNvGraphicFramePr>
          <p:nvPr>
            <p:extLst>
              <p:ext uri="{D42A27DB-BD31-4B8C-83A1-F6EECF244321}">
                <p14:modId xmlns:p14="http://schemas.microsoft.com/office/powerpoint/2010/main" val="2664443818"/>
              </p:ext>
            </p:extLst>
          </p:nvPr>
        </p:nvGraphicFramePr>
        <p:xfrm>
          <a:off x="1074518" y="4255967"/>
          <a:ext cx="2447024" cy="741680"/>
        </p:xfrm>
        <a:graphic>
          <a:graphicData uri="http://schemas.openxmlformats.org/drawingml/2006/table">
            <a:tbl>
              <a:tblPr firstRow="1" bandRow="1">
                <a:tableStyleId>{5C22544A-7EE6-4342-B048-85BDC9FD1C3A}</a:tableStyleId>
              </a:tblPr>
              <a:tblGrid>
                <a:gridCol w="786175">
                  <a:extLst>
                    <a:ext uri="{9D8B030D-6E8A-4147-A177-3AD203B41FA5}">
                      <a16:colId xmlns:a16="http://schemas.microsoft.com/office/drawing/2014/main" val="813532802"/>
                    </a:ext>
                  </a:extLst>
                </a:gridCol>
                <a:gridCol w="793102">
                  <a:extLst>
                    <a:ext uri="{9D8B030D-6E8A-4147-A177-3AD203B41FA5}">
                      <a16:colId xmlns:a16="http://schemas.microsoft.com/office/drawing/2014/main" val="1556548510"/>
                    </a:ext>
                  </a:extLst>
                </a:gridCol>
                <a:gridCol w="867747">
                  <a:extLst>
                    <a:ext uri="{9D8B030D-6E8A-4147-A177-3AD203B41FA5}">
                      <a16:colId xmlns:a16="http://schemas.microsoft.com/office/drawing/2014/main" val="832298814"/>
                    </a:ext>
                  </a:extLst>
                </a:gridCol>
              </a:tblGrid>
              <a:tr h="370840">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378441266"/>
                  </a:ext>
                </a:extLst>
              </a:tr>
              <a:tr h="370840">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57184770"/>
                  </a:ext>
                </a:extLst>
              </a:tr>
            </a:tbl>
          </a:graphicData>
        </a:graphic>
      </p:graphicFrame>
    </p:spTree>
    <p:extLst>
      <p:ext uri="{BB962C8B-B14F-4D97-AF65-F5344CB8AC3E}">
        <p14:creationId xmlns:p14="http://schemas.microsoft.com/office/powerpoint/2010/main" val="64818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arn(inVertic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xEl>
                                              <p:pRg st="3" end="3"/>
                                            </p:txEl>
                                          </p:spTgt>
                                        </p:tgtEl>
                                        <p:attrNameLst>
                                          <p:attrName>style.visibility</p:attrName>
                                        </p:attrNameLst>
                                      </p:cBhvr>
                                      <p:to>
                                        <p:strVal val="visible"/>
                                      </p:to>
                                    </p:set>
                                    <p:animEffect transition="in" filter="barn(inVertical)">
                                      <p:cBhvr>
                                        <p:cTn id="12" dur="500"/>
                                        <p:tgtEl>
                                          <p:spTgt spid="19">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animEffect transition="in" filter="barn(inVertical)">
                                      <p:cBhvr>
                                        <p:cTn id="15" dur="500"/>
                                        <p:tgtEl>
                                          <p:spTgt spid="1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xEl>
                                              <p:pRg st="5" end="5"/>
                                            </p:txEl>
                                          </p:spTgt>
                                        </p:tgtEl>
                                        <p:attrNameLst>
                                          <p:attrName>style.visibility</p:attrName>
                                        </p:attrNameLst>
                                      </p:cBhvr>
                                      <p:to>
                                        <p:strVal val="visible"/>
                                      </p:to>
                                    </p:set>
                                    <p:animEffect transition="in" filter="barn(inVertical)">
                                      <p:cBhvr>
                                        <p:cTn id="18" dur="500"/>
                                        <p:tgtEl>
                                          <p:spTgt spid="1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9">
                                            <p:txEl>
                                              <p:pRg st="9" end="9"/>
                                            </p:txEl>
                                          </p:spTgt>
                                        </p:tgtEl>
                                        <p:attrNameLst>
                                          <p:attrName>style.visibility</p:attrName>
                                        </p:attrNameLst>
                                      </p:cBhvr>
                                      <p:to>
                                        <p:strVal val="visible"/>
                                      </p:to>
                                    </p:set>
                                    <p:animEffect transition="in" filter="barn(inVertical)">
                                      <p:cBhvr>
                                        <p:cTn id="21" dur="500"/>
                                        <p:tgtEl>
                                          <p:spTgt spid="19">
                                            <p:txEl>
                                              <p:pRg st="9" end="9"/>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9">
                                            <p:txEl>
                                              <p:pRg st="10" end="10"/>
                                            </p:txEl>
                                          </p:spTgt>
                                        </p:tgtEl>
                                        <p:attrNameLst>
                                          <p:attrName>style.visibility</p:attrName>
                                        </p:attrNameLst>
                                      </p:cBhvr>
                                      <p:to>
                                        <p:strVal val="visible"/>
                                      </p:to>
                                    </p:set>
                                    <p:animEffect transition="in" filter="barn(inVertical)">
                                      <p:cBhvr>
                                        <p:cTn id="24" dur="500"/>
                                        <p:tgtEl>
                                          <p:spTgt spid="19">
                                            <p:txEl>
                                              <p:pRg st="10" end="1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7" name="TextBox 76">
            <a:extLst>
              <a:ext uri="{FF2B5EF4-FFF2-40B4-BE49-F238E27FC236}">
                <a16:creationId xmlns:a16="http://schemas.microsoft.com/office/drawing/2014/main" id="{5663117C-1D5F-4BC0-8181-B905106E51A3}"/>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sp>
        <p:nvSpPr>
          <p:cNvPr id="19" name="文本框 18">
            <a:extLst>
              <a:ext uri="{FF2B5EF4-FFF2-40B4-BE49-F238E27FC236}">
                <a16:creationId xmlns:a16="http://schemas.microsoft.com/office/drawing/2014/main" id="{E9BC4D4D-4BF0-405F-BBED-8AC22C0B5010}"/>
              </a:ext>
            </a:extLst>
          </p:cNvPr>
          <p:cNvSpPr txBox="1"/>
          <p:nvPr/>
        </p:nvSpPr>
        <p:spPr>
          <a:xfrm>
            <a:off x="934806" y="922955"/>
            <a:ext cx="10322388" cy="6001643"/>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：简单贪心问题</a:t>
            </a:r>
            <a:endParaRPr lang="en-US" altLang="zh-CN" sz="2400" dirty="0">
              <a:solidFill>
                <a:schemeClr val="bg1"/>
              </a:solidFill>
            </a:endParaRPr>
          </a:p>
          <a:p>
            <a:endParaRPr lang="en-US" altLang="zh-CN" sz="2400" dirty="0">
              <a:solidFill>
                <a:schemeClr val="bg1"/>
              </a:solidFill>
            </a:endParaRPr>
          </a:p>
          <a:p>
            <a:pPr marL="457200" indent="-457200">
              <a:buAutoNum type="alphaLcParenR"/>
            </a:pPr>
            <a:r>
              <a:rPr lang="zh-CN" altLang="en-US" sz="2400" dirty="0">
                <a:solidFill>
                  <a:schemeClr val="bg1"/>
                </a:solidFill>
              </a:rPr>
              <a:t>有</a:t>
            </a:r>
            <a:r>
              <a:rPr lang="en-US" altLang="zh-CN" sz="2400" dirty="0">
                <a:solidFill>
                  <a:schemeClr val="bg1"/>
                </a:solidFill>
              </a:rPr>
              <a:t>n</a:t>
            </a:r>
            <a:r>
              <a:rPr lang="zh-CN" altLang="en-US" sz="2400" dirty="0">
                <a:solidFill>
                  <a:schemeClr val="bg1"/>
                </a:solidFill>
              </a:rPr>
              <a:t>个物品，每一个物品有一个价值，有一个能拿</a:t>
            </a:r>
            <a:r>
              <a:rPr lang="en-US" altLang="zh-CN" sz="2400" dirty="0">
                <a:solidFill>
                  <a:schemeClr val="bg1"/>
                </a:solidFill>
              </a:rPr>
              <a:t>k</a:t>
            </a:r>
            <a:r>
              <a:rPr lang="zh-CN" altLang="en-US" sz="2400" dirty="0">
                <a:solidFill>
                  <a:schemeClr val="bg1"/>
                </a:solidFill>
              </a:rPr>
              <a:t>个物品的背包，问你最多能拿走多少价值的东西？</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还是</a:t>
            </a:r>
            <a:r>
              <a:rPr lang="en-US" altLang="zh-CN" sz="2400" dirty="0">
                <a:solidFill>
                  <a:schemeClr val="bg1"/>
                </a:solidFill>
              </a:rPr>
              <a:t>n</a:t>
            </a:r>
            <a:r>
              <a:rPr lang="zh-CN" altLang="en-US" sz="2400" dirty="0">
                <a:solidFill>
                  <a:schemeClr val="bg1"/>
                </a:solidFill>
              </a:rPr>
              <a:t>个物品，每一个物品有一个价值，现在要想拿走至少为</a:t>
            </a:r>
            <a:r>
              <a:rPr lang="en-US" altLang="zh-CN" sz="2400" dirty="0">
                <a:solidFill>
                  <a:schemeClr val="bg1"/>
                </a:solidFill>
              </a:rPr>
              <a:t>k</a:t>
            </a:r>
            <a:r>
              <a:rPr lang="zh-CN" altLang="en-US" sz="2400" dirty="0">
                <a:solidFill>
                  <a:schemeClr val="bg1"/>
                </a:solidFill>
              </a:rPr>
              <a:t>的价值，问最少能拿多少个物品</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还是</a:t>
            </a:r>
            <a:r>
              <a:rPr lang="en-US" altLang="zh-CN" sz="2400" dirty="0">
                <a:solidFill>
                  <a:schemeClr val="bg1"/>
                </a:solidFill>
              </a:rPr>
              <a:t>n</a:t>
            </a:r>
            <a:r>
              <a:rPr lang="zh-CN" altLang="en-US" sz="2400" dirty="0">
                <a:solidFill>
                  <a:schemeClr val="bg1"/>
                </a:solidFill>
              </a:rPr>
              <a:t>个物品，每一个物品都有单位价值和体积，有一个容量为</a:t>
            </a:r>
            <a:r>
              <a:rPr lang="en-US" altLang="zh-CN" sz="2400" dirty="0">
                <a:solidFill>
                  <a:schemeClr val="bg1"/>
                </a:solidFill>
              </a:rPr>
              <a:t>v</a:t>
            </a:r>
            <a:r>
              <a:rPr lang="zh-CN" altLang="en-US" sz="2400" dirty="0">
                <a:solidFill>
                  <a:schemeClr val="bg1"/>
                </a:solidFill>
              </a:rPr>
              <a:t>的背包，问你最多能拿走多少价值的物品</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还是</a:t>
            </a:r>
            <a:r>
              <a:rPr lang="en-US" altLang="zh-CN" sz="2400" dirty="0">
                <a:solidFill>
                  <a:schemeClr val="bg1"/>
                </a:solidFill>
              </a:rPr>
              <a:t>n</a:t>
            </a:r>
            <a:r>
              <a:rPr lang="zh-CN" altLang="en-US" sz="2400" dirty="0">
                <a:solidFill>
                  <a:schemeClr val="bg1"/>
                </a:solidFill>
              </a:rPr>
              <a:t>个物品，告诉你每一个物品的体积和总价值，有一个容量我</a:t>
            </a:r>
            <a:r>
              <a:rPr lang="en-US" altLang="zh-CN" sz="2400" dirty="0">
                <a:solidFill>
                  <a:schemeClr val="bg1"/>
                </a:solidFill>
              </a:rPr>
              <a:t>v</a:t>
            </a:r>
            <a:r>
              <a:rPr lang="zh-CN" altLang="en-US" sz="2400" dirty="0">
                <a:solidFill>
                  <a:schemeClr val="bg1"/>
                </a:solidFill>
              </a:rPr>
              <a:t>的背包，问你最多能拿走多少价值的物品（物品可分，例如一个物品</a:t>
            </a:r>
            <a:r>
              <a:rPr lang="en-US" altLang="zh-CN" sz="2400" dirty="0">
                <a:solidFill>
                  <a:schemeClr val="bg1"/>
                </a:solidFill>
              </a:rPr>
              <a:t>5</a:t>
            </a:r>
            <a:r>
              <a:rPr lang="zh-CN" altLang="en-US" sz="2400" dirty="0">
                <a:solidFill>
                  <a:schemeClr val="bg1"/>
                </a:solidFill>
              </a:rPr>
              <a:t>价值</a:t>
            </a:r>
            <a:r>
              <a:rPr lang="en-US" altLang="zh-CN" sz="2400" dirty="0">
                <a:solidFill>
                  <a:schemeClr val="bg1"/>
                </a:solidFill>
              </a:rPr>
              <a:t>5</a:t>
            </a:r>
            <a:r>
              <a:rPr lang="zh-CN" altLang="en-US" sz="2400" dirty="0">
                <a:solidFill>
                  <a:schemeClr val="bg1"/>
                </a:solidFill>
              </a:rPr>
              <a:t>体积，可以拿走其中的</a:t>
            </a:r>
            <a:r>
              <a:rPr lang="en-US" altLang="zh-CN" sz="2400" dirty="0">
                <a:solidFill>
                  <a:schemeClr val="bg1"/>
                </a:solidFill>
              </a:rPr>
              <a:t>3</a:t>
            </a:r>
            <a:r>
              <a:rPr lang="zh-CN" altLang="en-US" sz="2400" dirty="0">
                <a:solidFill>
                  <a:schemeClr val="bg1"/>
                </a:solidFill>
              </a:rPr>
              <a:t>体积的</a:t>
            </a:r>
            <a:r>
              <a:rPr lang="en-US" altLang="zh-CN" sz="2400" dirty="0">
                <a:solidFill>
                  <a:schemeClr val="bg1"/>
                </a:solidFill>
              </a:rPr>
              <a:t>3</a:t>
            </a:r>
            <a:r>
              <a:rPr lang="zh-CN" altLang="en-US" sz="2400" dirty="0">
                <a:solidFill>
                  <a:schemeClr val="bg1"/>
                </a:solidFill>
              </a:rPr>
              <a:t>价值，剩下</a:t>
            </a:r>
            <a:r>
              <a:rPr lang="en-US" altLang="zh-CN" sz="2400" dirty="0">
                <a:solidFill>
                  <a:schemeClr val="bg1"/>
                </a:solidFill>
              </a:rPr>
              <a:t>2</a:t>
            </a:r>
            <a:r>
              <a:rPr lang="zh-CN" altLang="en-US" sz="2400" dirty="0">
                <a:solidFill>
                  <a:schemeClr val="bg1"/>
                </a:solidFill>
              </a:rPr>
              <a:t>价值和</a:t>
            </a:r>
            <a:r>
              <a:rPr lang="en-US" altLang="zh-CN" sz="2400" dirty="0">
                <a:solidFill>
                  <a:schemeClr val="bg1"/>
                </a:solidFill>
              </a:rPr>
              <a:t>2</a:t>
            </a:r>
            <a:r>
              <a:rPr lang="zh-CN" altLang="en-US" sz="2400" dirty="0">
                <a:solidFill>
                  <a:schemeClr val="bg1"/>
                </a:solidFill>
              </a:rPr>
              <a:t>体积不拿）</a:t>
            </a:r>
            <a:endParaRPr lang="en-US" altLang="zh-CN" sz="2400" dirty="0">
              <a:solidFill>
                <a:schemeClr val="bg1"/>
              </a:solidFill>
            </a:endParaRPr>
          </a:p>
          <a:p>
            <a:endParaRPr lang="en-US" altLang="zh-CN" sz="2400" dirty="0">
              <a:solidFill>
                <a:schemeClr val="bg1"/>
              </a:solidFill>
            </a:endParaRPr>
          </a:p>
          <a:p>
            <a:endParaRPr lang="zh-CN" altLang="en-US" sz="2400" dirty="0">
              <a:solidFill>
                <a:schemeClr val="bg1"/>
              </a:solidFill>
            </a:endParaRPr>
          </a:p>
        </p:txBody>
      </p:sp>
      <p:grpSp>
        <p:nvGrpSpPr>
          <p:cNvPr id="32" name="Group 13">
            <a:extLst>
              <a:ext uri="{FF2B5EF4-FFF2-40B4-BE49-F238E27FC236}">
                <a16:creationId xmlns:a16="http://schemas.microsoft.com/office/drawing/2014/main" id="{794AEDD9-8462-4356-8D92-43B8E06CD5B2}"/>
              </a:ext>
            </a:extLst>
          </p:cNvPr>
          <p:cNvGrpSpPr>
            <a:grpSpLocks noChangeAspect="1"/>
          </p:cNvGrpSpPr>
          <p:nvPr/>
        </p:nvGrpSpPr>
        <p:grpSpPr bwMode="auto">
          <a:xfrm>
            <a:off x="432631" y="325315"/>
            <a:ext cx="601651" cy="621038"/>
            <a:chOff x="2202" y="1163"/>
            <a:chExt cx="1800" cy="1858"/>
          </a:xfrm>
        </p:grpSpPr>
        <p:sp>
          <p:nvSpPr>
            <p:cNvPr id="33" name="Freeform 14">
              <a:extLst>
                <a:ext uri="{FF2B5EF4-FFF2-40B4-BE49-F238E27FC236}">
                  <a16:creationId xmlns:a16="http://schemas.microsoft.com/office/drawing/2014/main" id="{4AD167D4-A8A5-4810-8ED7-E80EA7CDDF19}"/>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a:extLst>
                <a:ext uri="{FF2B5EF4-FFF2-40B4-BE49-F238E27FC236}">
                  <a16:creationId xmlns:a16="http://schemas.microsoft.com/office/drawing/2014/main" id="{BEFEBD51-4F36-487E-9C75-135903867D5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a:extLst>
                <a:ext uri="{FF2B5EF4-FFF2-40B4-BE49-F238E27FC236}">
                  <a16:creationId xmlns:a16="http://schemas.microsoft.com/office/drawing/2014/main" id="{FEB54136-2F48-4BCC-A0E4-C46AE200E496}"/>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a:extLst>
                <a:ext uri="{FF2B5EF4-FFF2-40B4-BE49-F238E27FC236}">
                  <a16:creationId xmlns:a16="http://schemas.microsoft.com/office/drawing/2014/main" id="{BE4B57F1-5391-4985-8FF0-58A46315BC08}"/>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a:extLst>
                <a:ext uri="{FF2B5EF4-FFF2-40B4-BE49-F238E27FC236}">
                  <a16:creationId xmlns:a16="http://schemas.microsoft.com/office/drawing/2014/main" id="{2F281284-DF75-4082-8100-42ED665D80E1}"/>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a:extLst>
                <a:ext uri="{FF2B5EF4-FFF2-40B4-BE49-F238E27FC236}">
                  <a16:creationId xmlns:a16="http://schemas.microsoft.com/office/drawing/2014/main" id="{9A5BB65C-358A-4C0E-ABC0-278DFE9D1538}"/>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a:extLst>
                <a:ext uri="{FF2B5EF4-FFF2-40B4-BE49-F238E27FC236}">
                  <a16:creationId xmlns:a16="http://schemas.microsoft.com/office/drawing/2014/main" id="{CA57EB8B-4029-4B10-9B6E-1C5D17E82951}"/>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a:extLst>
                <a:ext uri="{FF2B5EF4-FFF2-40B4-BE49-F238E27FC236}">
                  <a16:creationId xmlns:a16="http://schemas.microsoft.com/office/drawing/2014/main" id="{7B986948-3E9D-4AF6-89F2-C01F53201CBA}"/>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a:extLst>
                <a:ext uri="{FF2B5EF4-FFF2-40B4-BE49-F238E27FC236}">
                  <a16:creationId xmlns:a16="http://schemas.microsoft.com/office/drawing/2014/main" id="{AC6733C8-0D4E-4AC0-AE99-EB7C5D06C77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a:extLst>
                <a:ext uri="{FF2B5EF4-FFF2-40B4-BE49-F238E27FC236}">
                  <a16:creationId xmlns:a16="http://schemas.microsoft.com/office/drawing/2014/main" id="{F5AF7C5E-06A0-4F23-99EE-13C060A18B39}"/>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a:extLst>
                <a:ext uri="{FF2B5EF4-FFF2-40B4-BE49-F238E27FC236}">
                  <a16:creationId xmlns:a16="http://schemas.microsoft.com/office/drawing/2014/main" id="{6573E928-5590-4C45-866B-FD94CC7E6409}"/>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28608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circle(in)">
                                      <p:cBhvr>
                                        <p:cTn id="7" dur="20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wipe(down)">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 calcmode="lin" valueType="num">
                                      <p:cBhvr additive="base">
                                        <p:cTn id="17" dur="500" fill="hold"/>
                                        <p:tgtEl>
                                          <p:spTgt spid="1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extBox 76">
            <a:extLst>
              <a:ext uri="{FF2B5EF4-FFF2-40B4-BE49-F238E27FC236}">
                <a16:creationId xmlns:a16="http://schemas.microsoft.com/office/drawing/2014/main" id="{AE233F96-1A7F-45EA-9725-C319A9A2B02F}"/>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grpSp>
        <p:nvGrpSpPr>
          <p:cNvPr id="5" name="Group 13">
            <a:extLst>
              <a:ext uri="{FF2B5EF4-FFF2-40B4-BE49-F238E27FC236}">
                <a16:creationId xmlns:a16="http://schemas.microsoft.com/office/drawing/2014/main" id="{4D89F878-E2DF-4374-9D96-9090CBC815BF}"/>
              </a:ext>
            </a:extLst>
          </p:cNvPr>
          <p:cNvGrpSpPr>
            <a:grpSpLocks noChangeAspect="1"/>
          </p:cNvGrpSpPr>
          <p:nvPr/>
        </p:nvGrpSpPr>
        <p:grpSpPr bwMode="auto">
          <a:xfrm>
            <a:off x="432631" y="325315"/>
            <a:ext cx="601651" cy="621038"/>
            <a:chOff x="2202" y="1163"/>
            <a:chExt cx="1800" cy="1858"/>
          </a:xfrm>
        </p:grpSpPr>
        <p:sp>
          <p:nvSpPr>
            <p:cNvPr id="6" name="Freeform 14">
              <a:extLst>
                <a:ext uri="{FF2B5EF4-FFF2-40B4-BE49-F238E27FC236}">
                  <a16:creationId xmlns:a16="http://schemas.microsoft.com/office/drawing/2014/main" id="{ECC2DEF7-759F-4141-9BF6-2143DF4F7D55}"/>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a:extLst>
                <a:ext uri="{FF2B5EF4-FFF2-40B4-BE49-F238E27FC236}">
                  <a16:creationId xmlns:a16="http://schemas.microsoft.com/office/drawing/2014/main" id="{3CCC365F-BF27-4FE4-A4BD-2C02ADD0883C}"/>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a:extLst>
                <a:ext uri="{FF2B5EF4-FFF2-40B4-BE49-F238E27FC236}">
                  <a16:creationId xmlns:a16="http://schemas.microsoft.com/office/drawing/2014/main" id="{C126659D-65C2-45F6-8A1B-611D7734C658}"/>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a:extLst>
                <a:ext uri="{FF2B5EF4-FFF2-40B4-BE49-F238E27FC236}">
                  <a16:creationId xmlns:a16="http://schemas.microsoft.com/office/drawing/2014/main" id="{07C7E3FB-55FA-4A04-A7CD-4ED35142FD3D}"/>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a:extLst>
                <a:ext uri="{FF2B5EF4-FFF2-40B4-BE49-F238E27FC236}">
                  <a16:creationId xmlns:a16="http://schemas.microsoft.com/office/drawing/2014/main" id="{456109EE-5D6A-4EB9-A039-42CBE1CF1E75}"/>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a:extLst>
                <a:ext uri="{FF2B5EF4-FFF2-40B4-BE49-F238E27FC236}">
                  <a16:creationId xmlns:a16="http://schemas.microsoft.com/office/drawing/2014/main" id="{9C1B19B7-8DB8-4915-A420-342545D2A78D}"/>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a:extLst>
                <a:ext uri="{FF2B5EF4-FFF2-40B4-BE49-F238E27FC236}">
                  <a16:creationId xmlns:a16="http://schemas.microsoft.com/office/drawing/2014/main" id="{B4D8C896-86CF-457B-8E72-D5FD391A215D}"/>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a:extLst>
                <a:ext uri="{FF2B5EF4-FFF2-40B4-BE49-F238E27FC236}">
                  <a16:creationId xmlns:a16="http://schemas.microsoft.com/office/drawing/2014/main" id="{03AE43FE-4A02-4014-A385-2ADB529CD4B9}"/>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a:extLst>
                <a:ext uri="{FF2B5EF4-FFF2-40B4-BE49-F238E27FC236}">
                  <a16:creationId xmlns:a16="http://schemas.microsoft.com/office/drawing/2014/main" id="{6A314D3D-FBDF-4936-8A97-336917A6CE9D}"/>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a:extLst>
                <a:ext uri="{FF2B5EF4-FFF2-40B4-BE49-F238E27FC236}">
                  <a16:creationId xmlns:a16="http://schemas.microsoft.com/office/drawing/2014/main" id="{FFDA105B-8928-4356-B58A-4BAC270EC6E6}"/>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a:extLst>
                <a:ext uri="{FF2B5EF4-FFF2-40B4-BE49-F238E27FC236}">
                  <a16:creationId xmlns:a16="http://schemas.microsoft.com/office/drawing/2014/main" id="{668A9754-40A7-45C2-95B2-00AF67522010}"/>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aphicFrame>
        <p:nvGraphicFramePr>
          <p:cNvPr id="19" name="表格 18">
            <a:extLst>
              <a:ext uri="{FF2B5EF4-FFF2-40B4-BE49-F238E27FC236}">
                <a16:creationId xmlns:a16="http://schemas.microsoft.com/office/drawing/2014/main" id="{266084F7-15EB-4102-B982-DCC031A77E51}"/>
              </a:ext>
            </a:extLst>
          </p:cNvPr>
          <p:cNvGraphicFramePr>
            <a:graphicFrameLocks noGrp="1"/>
          </p:cNvGraphicFramePr>
          <p:nvPr>
            <p:extLst>
              <p:ext uri="{D42A27DB-BD31-4B8C-83A1-F6EECF244321}">
                <p14:modId xmlns:p14="http://schemas.microsoft.com/office/powerpoint/2010/main" val="1983821324"/>
              </p:ext>
            </p:extLst>
          </p:nvPr>
        </p:nvGraphicFramePr>
        <p:xfrm>
          <a:off x="1207758" y="3866396"/>
          <a:ext cx="7715250" cy="1604963"/>
        </p:xfrm>
        <a:graphic>
          <a:graphicData uri="http://schemas.openxmlformats.org/drawingml/2006/table">
            <a:tbl>
              <a:tblPr/>
              <a:tblGrid>
                <a:gridCol w="1606550">
                  <a:extLst>
                    <a:ext uri="{9D8B030D-6E8A-4147-A177-3AD203B41FA5}">
                      <a16:colId xmlns:a16="http://schemas.microsoft.com/office/drawing/2014/main" val="20000"/>
                    </a:ext>
                  </a:extLst>
                </a:gridCol>
                <a:gridCol w="484187">
                  <a:extLst>
                    <a:ext uri="{9D8B030D-6E8A-4147-A177-3AD203B41FA5}">
                      <a16:colId xmlns:a16="http://schemas.microsoft.com/office/drawing/2014/main" val="20001"/>
                    </a:ext>
                  </a:extLst>
                </a:gridCol>
                <a:gridCol w="377825">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3388">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5715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gridCol w="590550">
                  <a:extLst>
                    <a:ext uri="{9D8B030D-6E8A-4147-A177-3AD203B41FA5}">
                      <a16:colId xmlns:a16="http://schemas.microsoft.com/office/drawing/2014/main" val="20011"/>
                    </a:ext>
                  </a:extLst>
                </a:gridCol>
                <a:gridCol w="571500">
                  <a:extLst>
                    <a:ext uri="{9D8B030D-6E8A-4147-A177-3AD203B41FA5}">
                      <a16:colId xmlns:a16="http://schemas.microsoft.com/office/drawing/2014/main" val="20012"/>
                    </a:ext>
                  </a:extLst>
                </a:gridCol>
              </a:tblGrid>
              <a:tr h="568325">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事件编号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6</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7</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发生时刻</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6</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结束时刻</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7</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15</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18</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19</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zh-CN" sz="20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sym typeface="Arial" panose="020B0604020202020204" pitchFamily="34" charset="0"/>
                        </a:rPr>
                        <a:t>20</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 name="文本框 19">
            <a:extLst>
              <a:ext uri="{FF2B5EF4-FFF2-40B4-BE49-F238E27FC236}">
                <a16:creationId xmlns:a16="http://schemas.microsoft.com/office/drawing/2014/main" id="{0F454B62-12B5-4AAF-BEC8-5E6B548E839B}"/>
              </a:ext>
            </a:extLst>
          </p:cNvPr>
          <p:cNvSpPr txBox="1"/>
          <p:nvPr/>
        </p:nvSpPr>
        <p:spPr>
          <a:xfrm>
            <a:off x="678974" y="1112830"/>
            <a:ext cx="10322388" cy="230832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2</a:t>
            </a:r>
            <a:r>
              <a:rPr lang="zh-CN" altLang="en-US" sz="2400" dirty="0">
                <a:solidFill>
                  <a:schemeClr val="bg1"/>
                </a:solidFill>
              </a:rPr>
              <a:t>：事件序列问题</a:t>
            </a:r>
            <a:endParaRPr lang="en-US" altLang="zh-CN" sz="2400" dirty="0">
              <a:solidFill>
                <a:schemeClr val="bg1"/>
              </a:solidFill>
            </a:endParaRPr>
          </a:p>
          <a:p>
            <a:endParaRPr lang="en-US" altLang="zh-CN" sz="2400" dirty="0">
              <a:solidFill>
                <a:schemeClr val="bg1"/>
              </a:solidFill>
            </a:endParaRPr>
          </a:p>
          <a:p>
            <a:r>
              <a:rPr lang="zh-CN" altLang="zh-CN" sz="2400" dirty="0">
                <a:solidFill>
                  <a:schemeClr val="bg1"/>
                </a:solidFill>
              </a:rPr>
              <a:t>已知N个事件的发生时刻和结束时刻（见下表，表中事件已按结束时刻升序排序）。一些在时间上没有重叠的事件，可以构成一个事件序列，如事件{2，8，10}。事件序列包含的事件数目，称为该事件序列的长度。请编程找出一个最长的事件序列</a:t>
            </a:r>
            <a:endParaRPr lang="zh-CN" altLang="en-US" sz="2400" dirty="0">
              <a:solidFill>
                <a:schemeClr val="bg1"/>
              </a:solidFill>
            </a:endParaRPr>
          </a:p>
        </p:txBody>
      </p:sp>
    </p:spTree>
    <p:extLst>
      <p:ext uri="{BB962C8B-B14F-4D97-AF65-F5344CB8AC3E}">
        <p14:creationId xmlns:p14="http://schemas.microsoft.com/office/powerpoint/2010/main" val="19101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 calcmode="lin" valueType="num">
                                      <p:cBhvr additive="base">
                                        <p:cTn id="7"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9" name="TextBox 76">
            <a:extLst>
              <a:ext uri="{FF2B5EF4-FFF2-40B4-BE49-F238E27FC236}">
                <a16:creationId xmlns:a16="http://schemas.microsoft.com/office/drawing/2014/main" id="{0018F313-1546-4811-9F18-C868840535C3}"/>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grpSp>
        <p:nvGrpSpPr>
          <p:cNvPr id="10" name="Group 13">
            <a:extLst>
              <a:ext uri="{FF2B5EF4-FFF2-40B4-BE49-F238E27FC236}">
                <a16:creationId xmlns:a16="http://schemas.microsoft.com/office/drawing/2014/main" id="{510F15AB-2585-4E44-B981-4FF2989EB4D7}"/>
              </a:ext>
            </a:extLst>
          </p:cNvPr>
          <p:cNvGrpSpPr>
            <a:grpSpLocks noChangeAspect="1"/>
          </p:cNvGrpSpPr>
          <p:nvPr/>
        </p:nvGrpSpPr>
        <p:grpSpPr bwMode="auto">
          <a:xfrm>
            <a:off x="432631" y="325315"/>
            <a:ext cx="601651" cy="621038"/>
            <a:chOff x="2202" y="1163"/>
            <a:chExt cx="1800" cy="1858"/>
          </a:xfrm>
        </p:grpSpPr>
        <p:sp>
          <p:nvSpPr>
            <p:cNvPr id="11" name="Freeform 14">
              <a:extLst>
                <a:ext uri="{FF2B5EF4-FFF2-40B4-BE49-F238E27FC236}">
                  <a16:creationId xmlns:a16="http://schemas.microsoft.com/office/drawing/2014/main" id="{80A33F67-23B7-4DF6-80B2-1C98061B56A5}"/>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a:extLst>
                <a:ext uri="{FF2B5EF4-FFF2-40B4-BE49-F238E27FC236}">
                  <a16:creationId xmlns:a16="http://schemas.microsoft.com/office/drawing/2014/main" id="{A427AF10-EE1A-4505-8822-94699040E06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6">
              <a:extLst>
                <a:ext uri="{FF2B5EF4-FFF2-40B4-BE49-F238E27FC236}">
                  <a16:creationId xmlns:a16="http://schemas.microsoft.com/office/drawing/2014/main" id="{2FB6A931-039B-4930-AC19-380315A49D47}"/>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a:extLst>
                <a:ext uri="{FF2B5EF4-FFF2-40B4-BE49-F238E27FC236}">
                  <a16:creationId xmlns:a16="http://schemas.microsoft.com/office/drawing/2014/main" id="{BE30C098-E415-42B5-BBBA-1856AA2E63C0}"/>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8">
              <a:extLst>
                <a:ext uri="{FF2B5EF4-FFF2-40B4-BE49-F238E27FC236}">
                  <a16:creationId xmlns:a16="http://schemas.microsoft.com/office/drawing/2014/main" id="{ABF8BEBD-6F12-4CA3-BC4E-C382728EE022}"/>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
              <a:extLst>
                <a:ext uri="{FF2B5EF4-FFF2-40B4-BE49-F238E27FC236}">
                  <a16:creationId xmlns:a16="http://schemas.microsoft.com/office/drawing/2014/main" id="{F6EE257B-7E90-41C3-B129-03935BC6D5DB}"/>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
              <a:extLst>
                <a:ext uri="{FF2B5EF4-FFF2-40B4-BE49-F238E27FC236}">
                  <a16:creationId xmlns:a16="http://schemas.microsoft.com/office/drawing/2014/main" id="{44089A31-BFB9-4B1D-A1D2-F507CC0A2AA2}"/>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
              <a:extLst>
                <a:ext uri="{FF2B5EF4-FFF2-40B4-BE49-F238E27FC236}">
                  <a16:creationId xmlns:a16="http://schemas.microsoft.com/office/drawing/2014/main" id="{623D3B09-FD1E-4344-BC7A-E7BA7C0D18D9}"/>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2">
              <a:extLst>
                <a:ext uri="{FF2B5EF4-FFF2-40B4-BE49-F238E27FC236}">
                  <a16:creationId xmlns:a16="http://schemas.microsoft.com/office/drawing/2014/main" id="{F94F9C24-3B99-4C34-A415-6B282DDDA65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3">
              <a:extLst>
                <a:ext uri="{FF2B5EF4-FFF2-40B4-BE49-F238E27FC236}">
                  <a16:creationId xmlns:a16="http://schemas.microsoft.com/office/drawing/2014/main" id="{1BB5AE4A-5C46-4B94-A9C9-7AAEB899E400}"/>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4">
              <a:extLst>
                <a:ext uri="{FF2B5EF4-FFF2-40B4-BE49-F238E27FC236}">
                  <a16:creationId xmlns:a16="http://schemas.microsoft.com/office/drawing/2014/main" id="{91FC53BF-DABF-4AEA-AB6B-87D67690C721}"/>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文本框 21">
            <a:extLst>
              <a:ext uri="{FF2B5EF4-FFF2-40B4-BE49-F238E27FC236}">
                <a16:creationId xmlns:a16="http://schemas.microsoft.com/office/drawing/2014/main" id="{56FCD6B8-E1C0-4EED-B246-1BCE8498C68D}"/>
              </a:ext>
            </a:extLst>
          </p:cNvPr>
          <p:cNvSpPr txBox="1"/>
          <p:nvPr/>
        </p:nvSpPr>
        <p:spPr>
          <a:xfrm>
            <a:off x="678974" y="1112830"/>
            <a:ext cx="10322388" cy="415498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2</a:t>
            </a:r>
            <a:r>
              <a:rPr lang="zh-CN" altLang="en-US" sz="2400" dirty="0">
                <a:solidFill>
                  <a:schemeClr val="bg1"/>
                </a:solidFill>
              </a:rPr>
              <a:t>：事件序列问题</a:t>
            </a:r>
            <a:endParaRPr lang="en-US" altLang="zh-CN" sz="2400" dirty="0">
              <a:solidFill>
                <a:schemeClr val="bg1"/>
              </a:solidFill>
            </a:endParaRPr>
          </a:p>
          <a:p>
            <a:endParaRPr lang="en-US" altLang="zh-CN" sz="2400" dirty="0">
              <a:solidFill>
                <a:schemeClr val="bg1"/>
              </a:solidFill>
            </a:endParaRPr>
          </a:p>
          <a:p>
            <a:pPr marL="457200" indent="-457200">
              <a:buAutoNum type="alphaLcParenR"/>
            </a:pPr>
            <a:r>
              <a:rPr lang="zh-CN" altLang="en-US" sz="2400" dirty="0">
                <a:solidFill>
                  <a:schemeClr val="bg1"/>
                </a:solidFill>
              </a:rPr>
              <a:t>将</a:t>
            </a:r>
            <a:r>
              <a:rPr lang="en-US" altLang="zh-CN" sz="2400" dirty="0">
                <a:solidFill>
                  <a:schemeClr val="bg1"/>
                </a:solidFill>
              </a:rPr>
              <a:t>n</a:t>
            </a:r>
            <a:r>
              <a:rPr lang="zh-CN" altLang="en-US" sz="2400" dirty="0">
                <a:solidFill>
                  <a:schemeClr val="bg1"/>
                </a:solidFill>
              </a:rPr>
              <a:t>个时间按照开始时间和结束时间看作</a:t>
            </a:r>
            <a:r>
              <a:rPr lang="en-US" altLang="zh-CN" sz="2400" dirty="0">
                <a:solidFill>
                  <a:schemeClr val="bg1"/>
                </a:solidFill>
              </a:rPr>
              <a:t>n</a:t>
            </a:r>
            <a:r>
              <a:rPr lang="zh-CN" altLang="en-US" sz="2400" dirty="0">
                <a:solidFill>
                  <a:schemeClr val="bg1"/>
                </a:solidFill>
              </a:rPr>
              <a:t>个线段的起点和终点，将问题转换为求</a:t>
            </a:r>
            <a:r>
              <a:rPr lang="en-US" altLang="zh-CN" sz="2400" dirty="0">
                <a:solidFill>
                  <a:schemeClr val="bg1"/>
                </a:solidFill>
              </a:rPr>
              <a:t>n</a:t>
            </a:r>
            <a:r>
              <a:rPr lang="zh-CN" altLang="en-US" sz="2400" dirty="0">
                <a:solidFill>
                  <a:schemeClr val="bg1"/>
                </a:solidFill>
              </a:rPr>
              <a:t>个线段最多有多少条不相交</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按照终点的时间从小到大排序</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策略就是一定要优先选择结束时间小的</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最后直接用循环去计数就可以了</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35018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 calcmode="lin" valueType="num">
                                      <p:cBhvr additive="base">
                                        <p:cTn id="7"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4" end="4"/>
                                            </p:txEl>
                                          </p:spTgt>
                                        </p:tgtEl>
                                        <p:attrNameLst>
                                          <p:attrName>style.visibility</p:attrName>
                                        </p:attrNameLst>
                                      </p:cBhvr>
                                      <p:to>
                                        <p:strVal val="visible"/>
                                      </p:to>
                                    </p:set>
                                    <p:anim calcmode="lin" valueType="num">
                                      <p:cBhvr additive="base">
                                        <p:cTn id="13"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anim calcmode="lin" valueType="num">
                                      <p:cBhvr additive="base">
                                        <p:cTn id="19" dur="500" fill="hold"/>
                                        <p:tgtEl>
                                          <p:spTgt spid="2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xEl>
                                              <p:pRg st="8" end="8"/>
                                            </p:txEl>
                                          </p:spTgt>
                                        </p:tgtEl>
                                        <p:attrNameLst>
                                          <p:attrName>style.visibility</p:attrName>
                                        </p:attrNameLst>
                                      </p:cBhvr>
                                      <p:to>
                                        <p:strVal val="visible"/>
                                      </p:to>
                                    </p:set>
                                    <p:anim calcmode="lin" valueType="num">
                                      <p:cBhvr additive="base">
                                        <p:cTn id="25" dur="500" fill="hold"/>
                                        <p:tgtEl>
                                          <p:spTgt spid="2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83E320-AFE7-4FB0-BF35-CA4642F367BE}"/>
              </a:ext>
            </a:extLst>
          </p:cNvPr>
          <p:cNvPicPr>
            <a:picLocks noChangeAspect="1"/>
          </p:cNvPicPr>
          <p:nvPr/>
        </p:nvPicPr>
        <p:blipFill>
          <a:blip r:embed="rId2"/>
          <a:stretch>
            <a:fillRect/>
          </a:stretch>
        </p:blipFill>
        <p:spPr>
          <a:xfrm>
            <a:off x="3054166" y="133762"/>
            <a:ext cx="6904762" cy="6590476"/>
          </a:xfrm>
          <a:prstGeom prst="rect">
            <a:avLst/>
          </a:prstGeom>
        </p:spPr>
      </p:pic>
      <p:sp>
        <p:nvSpPr>
          <p:cNvPr id="6" name="TextBox 76">
            <a:extLst>
              <a:ext uri="{FF2B5EF4-FFF2-40B4-BE49-F238E27FC236}">
                <a16:creationId xmlns:a16="http://schemas.microsoft.com/office/drawing/2014/main" id="{1B6EF866-1E45-4B86-9A08-2BC8CAAB1831}"/>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grpSp>
        <p:nvGrpSpPr>
          <p:cNvPr id="7" name="Group 13">
            <a:extLst>
              <a:ext uri="{FF2B5EF4-FFF2-40B4-BE49-F238E27FC236}">
                <a16:creationId xmlns:a16="http://schemas.microsoft.com/office/drawing/2014/main" id="{86666FBE-598C-408B-AA40-06EF6D602965}"/>
              </a:ext>
            </a:extLst>
          </p:cNvPr>
          <p:cNvGrpSpPr>
            <a:grpSpLocks noChangeAspect="1"/>
          </p:cNvGrpSpPr>
          <p:nvPr/>
        </p:nvGrpSpPr>
        <p:grpSpPr bwMode="auto">
          <a:xfrm>
            <a:off x="432631" y="325315"/>
            <a:ext cx="601651" cy="621038"/>
            <a:chOff x="2202" y="1163"/>
            <a:chExt cx="1800" cy="1858"/>
          </a:xfrm>
        </p:grpSpPr>
        <p:sp>
          <p:nvSpPr>
            <p:cNvPr id="8" name="Freeform 14">
              <a:extLst>
                <a:ext uri="{FF2B5EF4-FFF2-40B4-BE49-F238E27FC236}">
                  <a16:creationId xmlns:a16="http://schemas.microsoft.com/office/drawing/2014/main" id="{20DF6494-7798-4DDB-A627-85099A2E1009}"/>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5">
              <a:extLst>
                <a:ext uri="{FF2B5EF4-FFF2-40B4-BE49-F238E27FC236}">
                  <a16:creationId xmlns:a16="http://schemas.microsoft.com/office/drawing/2014/main" id="{77A02BDF-9513-4592-8F81-747DB6B6955D}"/>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6">
              <a:extLst>
                <a:ext uri="{FF2B5EF4-FFF2-40B4-BE49-F238E27FC236}">
                  <a16:creationId xmlns:a16="http://schemas.microsoft.com/office/drawing/2014/main" id="{86B5FCD0-A499-4950-9569-BE831618F9A8}"/>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7">
              <a:extLst>
                <a:ext uri="{FF2B5EF4-FFF2-40B4-BE49-F238E27FC236}">
                  <a16:creationId xmlns:a16="http://schemas.microsoft.com/office/drawing/2014/main" id="{37D74F50-C7C9-411A-9EEA-41F9E4653B91}"/>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8">
              <a:extLst>
                <a:ext uri="{FF2B5EF4-FFF2-40B4-BE49-F238E27FC236}">
                  <a16:creationId xmlns:a16="http://schemas.microsoft.com/office/drawing/2014/main" id="{822EC4E8-27F6-456E-BCB5-4E7625A24501}"/>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
              <a:extLst>
                <a:ext uri="{FF2B5EF4-FFF2-40B4-BE49-F238E27FC236}">
                  <a16:creationId xmlns:a16="http://schemas.microsoft.com/office/drawing/2014/main" id="{3267498D-C70F-4880-BD2E-BF92236626CF}"/>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0">
              <a:extLst>
                <a:ext uri="{FF2B5EF4-FFF2-40B4-BE49-F238E27FC236}">
                  <a16:creationId xmlns:a16="http://schemas.microsoft.com/office/drawing/2014/main" id="{657DA5CC-D587-40A1-9ADE-3156F233E138}"/>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1">
              <a:extLst>
                <a:ext uri="{FF2B5EF4-FFF2-40B4-BE49-F238E27FC236}">
                  <a16:creationId xmlns:a16="http://schemas.microsoft.com/office/drawing/2014/main" id="{019D2927-9FC3-4C7B-84BE-FAC6437C51D1}"/>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2">
              <a:extLst>
                <a:ext uri="{FF2B5EF4-FFF2-40B4-BE49-F238E27FC236}">
                  <a16:creationId xmlns:a16="http://schemas.microsoft.com/office/drawing/2014/main" id="{AFC927D0-6A70-425F-9C5A-A531CD5B1999}"/>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3">
              <a:extLst>
                <a:ext uri="{FF2B5EF4-FFF2-40B4-BE49-F238E27FC236}">
                  <a16:creationId xmlns:a16="http://schemas.microsoft.com/office/drawing/2014/main" id="{6077EFF6-E549-41EC-9BDF-5820259C1080}"/>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4">
              <a:extLst>
                <a:ext uri="{FF2B5EF4-FFF2-40B4-BE49-F238E27FC236}">
                  <a16:creationId xmlns:a16="http://schemas.microsoft.com/office/drawing/2014/main" id="{B83FEFDC-4181-4128-9457-D3051AF847C5}"/>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文本框 18">
            <a:extLst>
              <a:ext uri="{FF2B5EF4-FFF2-40B4-BE49-F238E27FC236}">
                <a16:creationId xmlns:a16="http://schemas.microsoft.com/office/drawing/2014/main" id="{49893E6E-CED2-4F9C-9423-C8EC011F9517}"/>
              </a:ext>
            </a:extLst>
          </p:cNvPr>
          <p:cNvSpPr txBox="1"/>
          <p:nvPr/>
        </p:nvSpPr>
        <p:spPr>
          <a:xfrm>
            <a:off x="1724039" y="1670180"/>
            <a:ext cx="615553" cy="3984171"/>
          </a:xfrm>
          <a:prstGeom prst="rect">
            <a:avLst/>
          </a:prstGeom>
          <a:noFill/>
        </p:spPr>
        <p:txBody>
          <a:bodyPr vert="eaVert" wrap="square" rtlCol="0">
            <a:spAutoFit/>
          </a:bodyPr>
          <a:lstStyle/>
          <a:p>
            <a:r>
              <a:rPr lang="zh-CN" altLang="en-US" sz="2800" dirty="0">
                <a:solidFill>
                  <a:schemeClr val="bg1"/>
                </a:solidFill>
              </a:rPr>
              <a:t>例题代码</a:t>
            </a:r>
          </a:p>
        </p:txBody>
      </p:sp>
    </p:spTree>
    <p:extLst>
      <p:ext uri="{BB962C8B-B14F-4D97-AF65-F5344CB8AC3E}">
        <p14:creationId xmlns:p14="http://schemas.microsoft.com/office/powerpoint/2010/main" val="4861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9" name="TextBox 76">
            <a:extLst>
              <a:ext uri="{FF2B5EF4-FFF2-40B4-BE49-F238E27FC236}">
                <a16:creationId xmlns:a16="http://schemas.microsoft.com/office/drawing/2014/main" id="{0018F313-1546-4811-9F18-C868840535C3}"/>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grpSp>
        <p:nvGrpSpPr>
          <p:cNvPr id="10" name="Group 13">
            <a:extLst>
              <a:ext uri="{FF2B5EF4-FFF2-40B4-BE49-F238E27FC236}">
                <a16:creationId xmlns:a16="http://schemas.microsoft.com/office/drawing/2014/main" id="{510F15AB-2585-4E44-B981-4FF2989EB4D7}"/>
              </a:ext>
            </a:extLst>
          </p:cNvPr>
          <p:cNvGrpSpPr>
            <a:grpSpLocks noChangeAspect="1"/>
          </p:cNvGrpSpPr>
          <p:nvPr/>
        </p:nvGrpSpPr>
        <p:grpSpPr bwMode="auto">
          <a:xfrm>
            <a:off x="432631" y="325315"/>
            <a:ext cx="601651" cy="621038"/>
            <a:chOff x="2202" y="1163"/>
            <a:chExt cx="1800" cy="1858"/>
          </a:xfrm>
        </p:grpSpPr>
        <p:sp>
          <p:nvSpPr>
            <p:cNvPr id="11" name="Freeform 14">
              <a:extLst>
                <a:ext uri="{FF2B5EF4-FFF2-40B4-BE49-F238E27FC236}">
                  <a16:creationId xmlns:a16="http://schemas.microsoft.com/office/drawing/2014/main" id="{80A33F67-23B7-4DF6-80B2-1C98061B56A5}"/>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a:extLst>
                <a:ext uri="{FF2B5EF4-FFF2-40B4-BE49-F238E27FC236}">
                  <a16:creationId xmlns:a16="http://schemas.microsoft.com/office/drawing/2014/main" id="{A427AF10-EE1A-4505-8822-94699040E06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6">
              <a:extLst>
                <a:ext uri="{FF2B5EF4-FFF2-40B4-BE49-F238E27FC236}">
                  <a16:creationId xmlns:a16="http://schemas.microsoft.com/office/drawing/2014/main" id="{2FB6A931-039B-4930-AC19-380315A49D47}"/>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a:extLst>
                <a:ext uri="{FF2B5EF4-FFF2-40B4-BE49-F238E27FC236}">
                  <a16:creationId xmlns:a16="http://schemas.microsoft.com/office/drawing/2014/main" id="{BE30C098-E415-42B5-BBBA-1856AA2E63C0}"/>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8">
              <a:extLst>
                <a:ext uri="{FF2B5EF4-FFF2-40B4-BE49-F238E27FC236}">
                  <a16:creationId xmlns:a16="http://schemas.microsoft.com/office/drawing/2014/main" id="{ABF8BEBD-6F12-4CA3-BC4E-C382728EE022}"/>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
              <a:extLst>
                <a:ext uri="{FF2B5EF4-FFF2-40B4-BE49-F238E27FC236}">
                  <a16:creationId xmlns:a16="http://schemas.microsoft.com/office/drawing/2014/main" id="{F6EE257B-7E90-41C3-B129-03935BC6D5DB}"/>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
              <a:extLst>
                <a:ext uri="{FF2B5EF4-FFF2-40B4-BE49-F238E27FC236}">
                  <a16:creationId xmlns:a16="http://schemas.microsoft.com/office/drawing/2014/main" id="{44089A31-BFB9-4B1D-A1D2-F507CC0A2AA2}"/>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
              <a:extLst>
                <a:ext uri="{FF2B5EF4-FFF2-40B4-BE49-F238E27FC236}">
                  <a16:creationId xmlns:a16="http://schemas.microsoft.com/office/drawing/2014/main" id="{623D3B09-FD1E-4344-BC7A-E7BA7C0D18D9}"/>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2">
              <a:extLst>
                <a:ext uri="{FF2B5EF4-FFF2-40B4-BE49-F238E27FC236}">
                  <a16:creationId xmlns:a16="http://schemas.microsoft.com/office/drawing/2014/main" id="{F94F9C24-3B99-4C34-A415-6B282DDDA65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3">
              <a:extLst>
                <a:ext uri="{FF2B5EF4-FFF2-40B4-BE49-F238E27FC236}">
                  <a16:creationId xmlns:a16="http://schemas.microsoft.com/office/drawing/2014/main" id="{1BB5AE4A-5C46-4B94-A9C9-7AAEB899E400}"/>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4">
              <a:extLst>
                <a:ext uri="{FF2B5EF4-FFF2-40B4-BE49-F238E27FC236}">
                  <a16:creationId xmlns:a16="http://schemas.microsoft.com/office/drawing/2014/main" id="{91FC53BF-DABF-4AEA-AB6B-87D67690C721}"/>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文本框 21">
            <a:extLst>
              <a:ext uri="{FF2B5EF4-FFF2-40B4-BE49-F238E27FC236}">
                <a16:creationId xmlns:a16="http://schemas.microsoft.com/office/drawing/2014/main" id="{56FCD6B8-E1C0-4EED-B246-1BCE8498C68D}"/>
              </a:ext>
            </a:extLst>
          </p:cNvPr>
          <p:cNvSpPr txBox="1"/>
          <p:nvPr/>
        </p:nvSpPr>
        <p:spPr>
          <a:xfrm>
            <a:off x="678974" y="1112830"/>
            <a:ext cx="10322388" cy="4524315"/>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3</a:t>
            </a:r>
            <a:r>
              <a:rPr lang="zh-CN" altLang="en-US" sz="2400" dirty="0">
                <a:solidFill>
                  <a:schemeClr val="bg1"/>
                </a:solidFill>
              </a:rPr>
              <a:t>：国王游戏</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恰逢 </a:t>
            </a:r>
            <a:r>
              <a:rPr lang="en-US" altLang="zh-CN" sz="2400" dirty="0">
                <a:solidFill>
                  <a:schemeClr val="bg1"/>
                </a:solidFill>
              </a:rPr>
              <a:t>H </a:t>
            </a:r>
            <a:r>
              <a:rPr lang="zh-CN" altLang="en-US" sz="2400" dirty="0">
                <a:solidFill>
                  <a:schemeClr val="bg1"/>
                </a:solidFill>
              </a:rPr>
              <a:t>国国庆，国王邀请 </a:t>
            </a:r>
            <a:r>
              <a:rPr lang="en-US" altLang="zh-CN" sz="2400" dirty="0">
                <a:solidFill>
                  <a:schemeClr val="bg1"/>
                </a:solidFill>
              </a:rPr>
              <a:t>n </a:t>
            </a:r>
            <a:r>
              <a:rPr lang="zh-CN" altLang="en-US" sz="2400" dirty="0">
                <a:solidFill>
                  <a:schemeClr val="bg1"/>
                </a:solidFill>
              </a:rPr>
              <a:t>位大臣来玩一个有奖游戏。首先，他让每个大臣在左、右手上面分别写下一个整数，国王自己也在左、右手上各写一个整数。然后，让这 </a:t>
            </a:r>
            <a:r>
              <a:rPr lang="en-US" altLang="zh-CN" sz="2400" dirty="0">
                <a:solidFill>
                  <a:schemeClr val="bg1"/>
                </a:solidFill>
              </a:rPr>
              <a:t>n </a:t>
            </a:r>
            <a:r>
              <a:rPr lang="zh-CN" altLang="en-US" sz="2400" dirty="0">
                <a:solidFill>
                  <a:schemeClr val="bg1"/>
                </a:solidFill>
              </a:rPr>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 </a:t>
            </a:r>
            <a:br>
              <a:rPr lang="zh-CN" altLang="en-US" sz="2400" dirty="0">
                <a:solidFill>
                  <a:schemeClr val="bg1"/>
                </a:solidFill>
              </a:rPr>
            </a:br>
            <a:r>
              <a:rPr lang="zh-CN" altLang="en-US" sz="2400" dirty="0">
                <a:solidFill>
                  <a:schemeClr val="bg1"/>
                </a:solidFill>
              </a:rPr>
              <a:t>国王不希望某一个大臣获得特别多的奖赏，所以他想请你帮他重新安排一下队伍的顺序，使得获得奖赏最多的大臣，所获奖赏尽可能的少。注意，国王的位置始终在队伍的最前面。</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11383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9" name="TextBox 76">
            <a:extLst>
              <a:ext uri="{FF2B5EF4-FFF2-40B4-BE49-F238E27FC236}">
                <a16:creationId xmlns:a16="http://schemas.microsoft.com/office/drawing/2014/main" id="{0018F313-1546-4811-9F18-C868840535C3}"/>
              </a:ext>
            </a:extLst>
          </p:cNvPr>
          <p:cNvSpPr txBox="1"/>
          <p:nvPr/>
        </p:nvSpPr>
        <p:spPr>
          <a:xfrm>
            <a:off x="1207758" y="398838"/>
            <a:ext cx="1210588"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贪心算法</a:t>
            </a:r>
          </a:p>
        </p:txBody>
      </p:sp>
      <p:grpSp>
        <p:nvGrpSpPr>
          <p:cNvPr id="10" name="Group 13">
            <a:extLst>
              <a:ext uri="{FF2B5EF4-FFF2-40B4-BE49-F238E27FC236}">
                <a16:creationId xmlns:a16="http://schemas.microsoft.com/office/drawing/2014/main" id="{510F15AB-2585-4E44-B981-4FF2989EB4D7}"/>
              </a:ext>
            </a:extLst>
          </p:cNvPr>
          <p:cNvGrpSpPr>
            <a:grpSpLocks noChangeAspect="1"/>
          </p:cNvGrpSpPr>
          <p:nvPr/>
        </p:nvGrpSpPr>
        <p:grpSpPr bwMode="auto">
          <a:xfrm>
            <a:off x="432631" y="325315"/>
            <a:ext cx="601651" cy="621038"/>
            <a:chOff x="2202" y="1163"/>
            <a:chExt cx="1800" cy="1858"/>
          </a:xfrm>
        </p:grpSpPr>
        <p:sp>
          <p:nvSpPr>
            <p:cNvPr id="11" name="Freeform 14">
              <a:extLst>
                <a:ext uri="{FF2B5EF4-FFF2-40B4-BE49-F238E27FC236}">
                  <a16:creationId xmlns:a16="http://schemas.microsoft.com/office/drawing/2014/main" id="{80A33F67-23B7-4DF6-80B2-1C98061B56A5}"/>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a:extLst>
                <a:ext uri="{FF2B5EF4-FFF2-40B4-BE49-F238E27FC236}">
                  <a16:creationId xmlns:a16="http://schemas.microsoft.com/office/drawing/2014/main" id="{A427AF10-EE1A-4505-8822-94699040E06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6">
              <a:extLst>
                <a:ext uri="{FF2B5EF4-FFF2-40B4-BE49-F238E27FC236}">
                  <a16:creationId xmlns:a16="http://schemas.microsoft.com/office/drawing/2014/main" id="{2FB6A931-039B-4930-AC19-380315A49D47}"/>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a:extLst>
                <a:ext uri="{FF2B5EF4-FFF2-40B4-BE49-F238E27FC236}">
                  <a16:creationId xmlns:a16="http://schemas.microsoft.com/office/drawing/2014/main" id="{BE30C098-E415-42B5-BBBA-1856AA2E63C0}"/>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8">
              <a:extLst>
                <a:ext uri="{FF2B5EF4-FFF2-40B4-BE49-F238E27FC236}">
                  <a16:creationId xmlns:a16="http://schemas.microsoft.com/office/drawing/2014/main" id="{ABF8BEBD-6F12-4CA3-BC4E-C382728EE022}"/>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
              <a:extLst>
                <a:ext uri="{FF2B5EF4-FFF2-40B4-BE49-F238E27FC236}">
                  <a16:creationId xmlns:a16="http://schemas.microsoft.com/office/drawing/2014/main" id="{F6EE257B-7E90-41C3-B129-03935BC6D5DB}"/>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
              <a:extLst>
                <a:ext uri="{FF2B5EF4-FFF2-40B4-BE49-F238E27FC236}">
                  <a16:creationId xmlns:a16="http://schemas.microsoft.com/office/drawing/2014/main" id="{44089A31-BFB9-4B1D-A1D2-F507CC0A2AA2}"/>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
              <a:extLst>
                <a:ext uri="{FF2B5EF4-FFF2-40B4-BE49-F238E27FC236}">
                  <a16:creationId xmlns:a16="http://schemas.microsoft.com/office/drawing/2014/main" id="{623D3B09-FD1E-4344-BC7A-E7BA7C0D18D9}"/>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2">
              <a:extLst>
                <a:ext uri="{FF2B5EF4-FFF2-40B4-BE49-F238E27FC236}">
                  <a16:creationId xmlns:a16="http://schemas.microsoft.com/office/drawing/2014/main" id="{F94F9C24-3B99-4C34-A415-6B282DDDA65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3">
              <a:extLst>
                <a:ext uri="{FF2B5EF4-FFF2-40B4-BE49-F238E27FC236}">
                  <a16:creationId xmlns:a16="http://schemas.microsoft.com/office/drawing/2014/main" id="{1BB5AE4A-5C46-4B94-A9C9-7AAEB899E400}"/>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4">
              <a:extLst>
                <a:ext uri="{FF2B5EF4-FFF2-40B4-BE49-F238E27FC236}">
                  <a16:creationId xmlns:a16="http://schemas.microsoft.com/office/drawing/2014/main" id="{91FC53BF-DABF-4AEA-AB6B-87D67690C721}"/>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文本框 21">
            <a:extLst>
              <a:ext uri="{FF2B5EF4-FFF2-40B4-BE49-F238E27FC236}">
                <a16:creationId xmlns:a16="http://schemas.microsoft.com/office/drawing/2014/main" id="{56FCD6B8-E1C0-4EED-B246-1BCE8498C68D}"/>
              </a:ext>
            </a:extLst>
          </p:cNvPr>
          <p:cNvSpPr txBox="1"/>
          <p:nvPr/>
        </p:nvSpPr>
        <p:spPr>
          <a:xfrm>
            <a:off x="678974" y="1112830"/>
            <a:ext cx="10322388" cy="3046988"/>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3</a:t>
            </a:r>
            <a:r>
              <a:rPr lang="zh-CN" altLang="en-US" sz="2400" dirty="0">
                <a:solidFill>
                  <a:schemeClr val="bg1"/>
                </a:solidFill>
              </a:rPr>
              <a:t>：国王游戏</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pPr marL="457200" indent="-457200">
              <a:buAutoNum type="alphaLcParenR"/>
            </a:pPr>
            <a:r>
              <a:rPr lang="zh-CN" altLang="en-US" sz="2400" dirty="0">
                <a:solidFill>
                  <a:schemeClr val="bg1"/>
                </a:solidFill>
              </a:rPr>
              <a:t>将所有人的左手的数字和右手的数组进行乘积从小到大进行排序</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排好序后对应就是每一个的最少获得的奖赏</a:t>
            </a:r>
            <a:endParaRPr lang="en-US" altLang="zh-CN" sz="2400" dirty="0">
              <a:solidFill>
                <a:schemeClr val="bg1"/>
              </a:solidFill>
            </a:endParaRPr>
          </a:p>
          <a:p>
            <a:pPr marL="457200" indent="-457200">
              <a:buAutoNum type="alphaLcParenR"/>
            </a:pPr>
            <a:endParaRPr lang="en-US" altLang="zh-CN" sz="2400" dirty="0">
              <a:solidFill>
                <a:schemeClr val="bg1"/>
              </a:solidFill>
            </a:endParaRPr>
          </a:p>
          <a:p>
            <a:pPr marL="457200" indent="-457200">
              <a:buAutoNum type="alphaLcParenR"/>
            </a:pPr>
            <a:r>
              <a:rPr lang="zh-CN" altLang="en-US" sz="2400" dirty="0">
                <a:solidFill>
                  <a:schemeClr val="bg1"/>
                </a:solidFill>
              </a:rPr>
              <a:t>处理好直接输出即可</a:t>
            </a:r>
            <a:endParaRPr lang="en-US" altLang="zh-CN" sz="2400" dirty="0">
              <a:solidFill>
                <a:schemeClr val="bg1"/>
              </a:solidFill>
            </a:endParaRPr>
          </a:p>
        </p:txBody>
      </p:sp>
    </p:spTree>
    <p:extLst>
      <p:ext uri="{BB962C8B-B14F-4D97-AF65-F5344CB8AC3E}">
        <p14:creationId xmlns:p14="http://schemas.microsoft.com/office/powerpoint/2010/main" val="8009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animEffect transition="in" filter="wipe(down)">
                                      <p:cBhvr>
                                        <p:cTn id="7" dur="500"/>
                                        <p:tgtEl>
                                          <p:spTgt spid="2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xEl>
                                              <p:pRg st="5" end="5"/>
                                            </p:txEl>
                                          </p:spTgt>
                                        </p:tgtEl>
                                        <p:attrNameLst>
                                          <p:attrName>style.visibility</p:attrName>
                                        </p:attrNameLst>
                                      </p:cBhvr>
                                      <p:to>
                                        <p:strVal val="visible"/>
                                      </p:to>
                                    </p:set>
                                    <p:animEffect transition="in" filter="fade">
                                      <p:cBhvr>
                                        <p:cTn id="12" dur="1000"/>
                                        <p:tgtEl>
                                          <p:spTgt spid="22">
                                            <p:txEl>
                                              <p:pRg st="5" end="5"/>
                                            </p:txEl>
                                          </p:spTgt>
                                        </p:tgtEl>
                                      </p:cBhvr>
                                    </p:animEffect>
                                    <p:anim calcmode="lin" valueType="num">
                                      <p:cBhvr>
                                        <p:cTn id="1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7" end="7"/>
                                            </p:txEl>
                                          </p:spTgt>
                                        </p:tgtEl>
                                        <p:attrNameLst>
                                          <p:attrName>style.visibility</p:attrName>
                                        </p:attrNameLst>
                                      </p:cBhvr>
                                      <p:to>
                                        <p:strVal val="visible"/>
                                      </p:to>
                                    </p:set>
                                    <p:animEffect transition="in" filter="fade">
                                      <p:cBhvr>
                                        <p:cTn id="19"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878670" y="-11905"/>
            <a:ext cx="2967712" cy="4800721"/>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807137" y="-235867"/>
            <a:ext cx="654171" cy="1612933"/>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4" name="椭圆 1"/>
          <p:cNvSpPr>
            <a:spLocks noChangeArrowheads="1"/>
          </p:cNvSpPr>
          <p:nvPr/>
        </p:nvSpPr>
        <p:spPr bwMode="auto">
          <a:xfrm>
            <a:off x="6455099" y="1982164"/>
            <a:ext cx="651518" cy="651518"/>
          </a:xfrm>
          <a:prstGeom prst="roundRect">
            <a:avLst/>
          </a:prstGeom>
          <a:solidFill>
            <a:srgbClr val="EF9E2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95" name="TextBox 32"/>
          <p:cNvSpPr txBox="1">
            <a:spLocks noChangeArrowheads="1"/>
          </p:cNvSpPr>
          <p:nvPr/>
        </p:nvSpPr>
        <p:spPr bwMode="auto">
          <a:xfrm>
            <a:off x="6511666" y="2052142"/>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01</a:t>
            </a:r>
            <a:endParaRPr lang="zh-CN" altLang="en-US" sz="2800" dirty="0">
              <a:solidFill>
                <a:srgbClr val="3F3C3D"/>
              </a:solidFill>
              <a:ea typeface="微软雅黑" panose="020B0503020204020204" pitchFamily="34" charset="-122"/>
            </a:endParaRPr>
          </a:p>
        </p:txBody>
      </p:sp>
      <p:sp>
        <p:nvSpPr>
          <p:cNvPr id="96" name="矩形 95"/>
          <p:cNvSpPr/>
          <p:nvPr/>
        </p:nvSpPr>
        <p:spPr>
          <a:xfrm>
            <a:off x="7224905" y="2357788"/>
            <a:ext cx="792480" cy="275590"/>
          </a:xfrm>
          <a:prstGeom prst="rect">
            <a:avLst/>
          </a:prstGeom>
        </p:spPr>
        <p:txBody>
          <a:bodyPr wrap="none">
            <a:spAutoFit/>
          </a:bodyPr>
          <a:lstStyle/>
          <a:p>
            <a:pPr>
              <a:spcBef>
                <a:spcPct val="0"/>
              </a:spcBef>
            </a:pPr>
            <a:r>
              <a:rPr lang="zh-CN" altLang="en-US" sz="1200" dirty="0">
                <a:solidFill>
                  <a:srgbClr val="E6DCCF"/>
                </a:solidFill>
                <a:latin typeface="微软雅黑" panose="020B0503020204020204" pitchFamily="34" charset="-122"/>
                <a:ea typeface="微软雅黑" panose="020B0503020204020204" pitchFamily="34" charset="-122"/>
              </a:rPr>
              <a:t>关于集训</a:t>
            </a:r>
          </a:p>
        </p:txBody>
      </p:sp>
      <p:sp>
        <p:nvSpPr>
          <p:cNvPr id="97" name="TextBox 76"/>
          <p:cNvSpPr txBox="1"/>
          <p:nvPr/>
        </p:nvSpPr>
        <p:spPr>
          <a:xfrm>
            <a:off x="7224904" y="1943667"/>
            <a:ext cx="2589297" cy="460375"/>
          </a:xfrm>
          <a:prstGeom prst="rect">
            <a:avLst/>
          </a:prstGeom>
          <a:noFill/>
        </p:spPr>
        <p:txBody>
          <a:bodyPr wrap="square" rtlCol="0">
            <a:spAutoFit/>
          </a:bodyPr>
          <a:lstStyle/>
          <a:p>
            <a:r>
              <a:rPr lang="en-US" altLang="zh-CN" sz="2400" dirty="0">
                <a:solidFill>
                  <a:srgbClr val="EF9E20"/>
                </a:solidFill>
                <a:latin typeface="微软雅黑" panose="020B0503020204020204" pitchFamily="34" charset="-122"/>
                <a:ea typeface="微软雅黑" panose="020B0503020204020204" pitchFamily="34" charset="-122"/>
              </a:rPr>
              <a:t>About Training</a:t>
            </a:r>
          </a:p>
        </p:txBody>
      </p:sp>
      <p:sp>
        <p:nvSpPr>
          <p:cNvPr id="90" name="椭圆 1"/>
          <p:cNvSpPr>
            <a:spLocks noChangeArrowheads="1"/>
          </p:cNvSpPr>
          <p:nvPr/>
        </p:nvSpPr>
        <p:spPr bwMode="auto">
          <a:xfrm>
            <a:off x="6455099" y="2915817"/>
            <a:ext cx="651518" cy="651518"/>
          </a:xfrm>
          <a:prstGeom prst="roundRect">
            <a:avLst/>
          </a:prstGeom>
          <a:solidFill>
            <a:srgbClr val="E6DCCF"/>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91" name="TextBox 32"/>
          <p:cNvSpPr txBox="1">
            <a:spLocks noChangeArrowheads="1"/>
          </p:cNvSpPr>
          <p:nvPr/>
        </p:nvSpPr>
        <p:spPr bwMode="auto">
          <a:xfrm>
            <a:off x="6511666" y="2985795"/>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02</a:t>
            </a:r>
            <a:endParaRPr lang="zh-CN" altLang="en-US" sz="2800" dirty="0">
              <a:solidFill>
                <a:srgbClr val="3F3C3D"/>
              </a:solidFill>
              <a:ea typeface="微软雅黑" panose="020B0503020204020204" pitchFamily="34" charset="-122"/>
            </a:endParaRPr>
          </a:p>
        </p:txBody>
      </p:sp>
      <p:sp>
        <p:nvSpPr>
          <p:cNvPr id="92" name="矩形 91"/>
          <p:cNvSpPr/>
          <p:nvPr/>
        </p:nvSpPr>
        <p:spPr>
          <a:xfrm>
            <a:off x="7224905" y="3291442"/>
            <a:ext cx="590226" cy="276999"/>
          </a:xfrm>
          <a:prstGeom prst="rect">
            <a:avLst/>
          </a:prstGeom>
        </p:spPr>
        <p:txBody>
          <a:bodyPr wrap="none">
            <a:spAutoFit/>
          </a:bodyPr>
          <a:lstStyle/>
          <a:p>
            <a:pPr>
              <a:spcBef>
                <a:spcPct val="0"/>
              </a:spcBef>
            </a:pPr>
            <a:r>
              <a:rPr lang="en-US" altLang="zh-CN" sz="1200" dirty="0">
                <a:solidFill>
                  <a:srgbClr val="E6DCCF"/>
                </a:solidFill>
                <a:latin typeface="微软雅黑" panose="020B0503020204020204" pitchFamily="34" charset="-122"/>
                <a:ea typeface="微软雅黑" panose="020B0503020204020204" pitchFamily="34" charset="-122"/>
              </a:rPr>
              <a:t>TLE</a:t>
            </a:r>
            <a:r>
              <a:rPr lang="zh-CN" altLang="en-US" sz="1200" dirty="0">
                <a:solidFill>
                  <a:srgbClr val="E6DCCF"/>
                </a:solidFill>
                <a:latin typeface="微软雅黑" panose="020B0503020204020204" pitchFamily="34" charset="-122"/>
                <a:ea typeface="微软雅黑" panose="020B0503020204020204" pitchFamily="34" charset="-122"/>
              </a:rPr>
              <a:t>？</a:t>
            </a:r>
          </a:p>
        </p:txBody>
      </p:sp>
      <p:sp>
        <p:nvSpPr>
          <p:cNvPr id="93" name="TextBox 76"/>
          <p:cNvSpPr txBox="1"/>
          <p:nvPr/>
        </p:nvSpPr>
        <p:spPr>
          <a:xfrm>
            <a:off x="7224904" y="2877320"/>
            <a:ext cx="2589297" cy="461665"/>
          </a:xfrm>
          <a:prstGeom prst="rect">
            <a:avLst/>
          </a:prstGeom>
          <a:noFill/>
        </p:spPr>
        <p:txBody>
          <a:bodyPr wrap="square" rtlCol="0">
            <a:spAutoFit/>
          </a:bodyPr>
          <a:lstStyle/>
          <a:p>
            <a:r>
              <a:rPr lang="zh-CN" altLang="en-US" sz="2400" dirty="0">
                <a:solidFill>
                  <a:srgbClr val="E6DCCF"/>
                </a:solidFill>
                <a:latin typeface="微软雅黑" panose="020B0503020204020204" pitchFamily="34" charset="-122"/>
                <a:ea typeface="微软雅黑" panose="020B0503020204020204" pitchFamily="34" charset="-122"/>
              </a:rPr>
              <a:t>时间优化问题</a:t>
            </a:r>
          </a:p>
        </p:txBody>
      </p:sp>
      <p:sp>
        <p:nvSpPr>
          <p:cNvPr id="86" name="椭圆 1"/>
          <p:cNvSpPr>
            <a:spLocks noChangeArrowheads="1"/>
          </p:cNvSpPr>
          <p:nvPr/>
        </p:nvSpPr>
        <p:spPr bwMode="auto">
          <a:xfrm>
            <a:off x="6455099" y="3849470"/>
            <a:ext cx="651518" cy="651518"/>
          </a:xfrm>
          <a:prstGeom prst="roundRect">
            <a:avLst/>
          </a:prstGeom>
          <a:solidFill>
            <a:srgbClr val="EF9E2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87" name="TextBox 32"/>
          <p:cNvSpPr txBox="1">
            <a:spLocks noChangeArrowheads="1"/>
          </p:cNvSpPr>
          <p:nvPr/>
        </p:nvSpPr>
        <p:spPr bwMode="auto">
          <a:xfrm>
            <a:off x="6511666" y="3919450"/>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03</a:t>
            </a:r>
            <a:endParaRPr lang="zh-CN" altLang="en-US" sz="2800" dirty="0">
              <a:solidFill>
                <a:srgbClr val="3F3C3D"/>
              </a:solidFill>
              <a:ea typeface="微软雅黑" panose="020B0503020204020204" pitchFamily="34" charset="-122"/>
            </a:endParaRPr>
          </a:p>
        </p:txBody>
      </p:sp>
      <p:sp>
        <p:nvSpPr>
          <p:cNvPr id="88" name="矩形 87"/>
          <p:cNvSpPr/>
          <p:nvPr/>
        </p:nvSpPr>
        <p:spPr>
          <a:xfrm>
            <a:off x="7224905" y="4225095"/>
            <a:ext cx="1107996" cy="276999"/>
          </a:xfrm>
          <a:prstGeom prst="rect">
            <a:avLst/>
          </a:prstGeom>
        </p:spPr>
        <p:txBody>
          <a:bodyPr wrap="none">
            <a:spAutoFit/>
          </a:bodyPr>
          <a:lstStyle/>
          <a:p>
            <a:pPr>
              <a:spcBef>
                <a:spcPct val="0"/>
              </a:spcBef>
            </a:pPr>
            <a:r>
              <a:rPr lang="zh-CN" altLang="en-US" sz="1200" dirty="0">
                <a:solidFill>
                  <a:srgbClr val="E6DCCF"/>
                </a:solidFill>
                <a:latin typeface="微软雅黑" panose="020B0503020204020204" pitchFamily="34" charset="-122"/>
                <a:ea typeface="微软雅黑" panose="020B0503020204020204" pitchFamily="34" charset="-122"/>
              </a:rPr>
              <a:t>排序？最优？</a:t>
            </a:r>
          </a:p>
        </p:txBody>
      </p:sp>
      <p:sp>
        <p:nvSpPr>
          <p:cNvPr id="89" name="TextBox 76"/>
          <p:cNvSpPr txBox="1"/>
          <p:nvPr/>
        </p:nvSpPr>
        <p:spPr>
          <a:xfrm>
            <a:off x="7224904" y="3810974"/>
            <a:ext cx="3567857" cy="460375"/>
          </a:xfrm>
          <a:prstGeom prst="rect">
            <a:avLst/>
          </a:prstGeom>
          <a:noFill/>
        </p:spPr>
        <p:txBody>
          <a:bodyPr wrap="square" rtlCol="0">
            <a:spAutoFit/>
          </a:bodyPr>
          <a:lstStyle/>
          <a:p>
            <a:r>
              <a:rPr lang="zh-CN" altLang="en-US" sz="2400" dirty="0">
                <a:solidFill>
                  <a:srgbClr val="EF9E20"/>
                </a:solidFill>
                <a:latin typeface="微软雅黑" panose="020B0503020204020204" pitchFamily="34" charset="-122"/>
                <a:ea typeface="微软雅黑" panose="020B0503020204020204" pitchFamily="34" charset="-122"/>
              </a:rPr>
              <a:t>贪心</a:t>
            </a:r>
            <a:endParaRPr lang="zh-CN" sz="2400" dirty="0">
              <a:solidFill>
                <a:srgbClr val="EF9E2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3644514" y="0"/>
            <a:ext cx="690558" cy="2054397"/>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7" name="Text Box 3"/>
          <p:cNvSpPr>
            <a:spLocks noChangeArrowheads="1"/>
          </p:cNvSpPr>
          <p:nvPr/>
        </p:nvSpPr>
        <p:spPr bwMode="auto">
          <a:xfrm>
            <a:off x="1721719" y="2862595"/>
            <a:ext cx="1253586" cy="905218"/>
          </a:xfrm>
          <a:prstGeom prst="rect">
            <a:avLst/>
          </a:prstGeom>
        </p:spPr>
        <p:txBody>
          <a:bodyPr wrap="square">
            <a:spAutoFit/>
          </a:bodyPr>
          <a:lstStyle/>
          <a:p>
            <a:pPr algn="ctr">
              <a:spcBef>
                <a:spcPct val="0"/>
              </a:spcBef>
            </a:pPr>
            <a:r>
              <a:rPr lang="zh-CN" altLang="en-US"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sz="1600" dirty="0">
                <a:solidFill>
                  <a:srgbClr val="3F3C3D"/>
                </a:solidFill>
                <a:latin typeface="微软雅黑" panose="020B0503020204020204" pitchFamily="34" charset="-122"/>
                <a:ea typeface="微软雅黑" panose="020B0503020204020204" pitchFamily="34" charset="-122"/>
              </a:rPr>
              <a:t>COMPANY</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7" name="Text Box 3"/>
          <p:cNvSpPr>
            <a:spLocks noChangeArrowheads="1"/>
          </p:cNvSpPr>
          <p:nvPr/>
        </p:nvSpPr>
        <p:spPr bwMode="auto">
          <a:xfrm>
            <a:off x="5455193" y="2523429"/>
            <a:ext cx="1253586" cy="646331"/>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01</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en-US" altLang="zh-CN" sz="2400" dirty="0">
                <a:solidFill>
                  <a:srgbClr val="EF9E20"/>
                </a:solidFill>
                <a:latin typeface="微软雅黑" panose="020B0503020204020204" pitchFamily="34" charset="-122"/>
                <a:ea typeface="微软雅黑" panose="020B0503020204020204" pitchFamily="34" charset="-122"/>
              </a:rPr>
              <a:t>About Training</a:t>
            </a: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8" name="Group 13"/>
          <p:cNvGrpSpPr>
            <a:grpSpLocks noChangeAspect="1"/>
          </p:cNvGrpSpPr>
          <p:nvPr/>
        </p:nvGrpSpPr>
        <p:grpSpPr bwMode="auto">
          <a:xfrm>
            <a:off x="432631" y="325315"/>
            <a:ext cx="601651" cy="621038"/>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9" name="TextBox 76"/>
          <p:cNvSpPr txBox="1"/>
          <p:nvPr/>
        </p:nvSpPr>
        <p:spPr>
          <a:xfrm>
            <a:off x="1112337" y="348126"/>
            <a:ext cx="1978660" cy="398780"/>
          </a:xfrm>
          <a:prstGeom prst="rect">
            <a:avLst/>
          </a:prstGeom>
          <a:noFill/>
        </p:spPr>
        <p:txBody>
          <a:bodyPr wrap="none" rtlCol="0">
            <a:spAutoFit/>
          </a:bodyPr>
          <a:lstStyle/>
          <a:p>
            <a:r>
              <a:rPr lang="en-US" altLang="zh-CN" sz="2000" dirty="0">
                <a:solidFill>
                  <a:srgbClr val="EF9E20"/>
                </a:solidFill>
                <a:latin typeface="微软雅黑" panose="020B0503020204020204" pitchFamily="34" charset="-122"/>
                <a:ea typeface="微软雅黑" panose="020B0503020204020204" pitchFamily="34" charset="-122"/>
              </a:rPr>
              <a:t>About Training</a:t>
            </a:r>
          </a:p>
        </p:txBody>
      </p:sp>
      <p:pic>
        <p:nvPicPr>
          <p:cNvPr id="5" name="图片 4">
            <a:extLst>
              <a:ext uri="{FF2B5EF4-FFF2-40B4-BE49-F238E27FC236}">
                <a16:creationId xmlns:a16="http://schemas.microsoft.com/office/drawing/2014/main" id="{E62CFFC4-83D8-4455-869E-457E42227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1067189"/>
            <a:ext cx="11630025" cy="3771900"/>
          </a:xfrm>
          <a:prstGeom prst="rect">
            <a:avLst/>
          </a:prstGeom>
        </p:spPr>
      </p:pic>
      <p:sp>
        <p:nvSpPr>
          <p:cNvPr id="17" name="文本框 16">
            <a:extLst>
              <a:ext uri="{FF2B5EF4-FFF2-40B4-BE49-F238E27FC236}">
                <a16:creationId xmlns:a16="http://schemas.microsoft.com/office/drawing/2014/main" id="{885D5AD7-FF81-45BE-8672-816982BA4C65}"/>
              </a:ext>
            </a:extLst>
          </p:cNvPr>
          <p:cNvSpPr txBox="1"/>
          <p:nvPr/>
        </p:nvSpPr>
        <p:spPr>
          <a:xfrm>
            <a:off x="977125" y="4919008"/>
            <a:ext cx="10322388" cy="1938992"/>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寒假培训内容安排</a:t>
            </a:r>
            <a:endParaRPr lang="en-US" altLang="zh-CN" sz="2400" dirty="0">
              <a:solidFill>
                <a:schemeClr val="bg1"/>
              </a:solidFill>
            </a:endParaRPr>
          </a:p>
          <a:p>
            <a:r>
              <a:rPr lang="en-US" altLang="zh-CN" sz="2400" dirty="0">
                <a:solidFill>
                  <a:schemeClr val="bg1"/>
                </a:solidFill>
              </a:rPr>
              <a:t>2)</a:t>
            </a:r>
            <a:r>
              <a:rPr lang="zh-CN" altLang="en-US" sz="2400" dirty="0">
                <a:solidFill>
                  <a:schemeClr val="bg1"/>
                </a:solidFill>
              </a:rPr>
              <a:t>寒假培训要求</a:t>
            </a:r>
            <a:endParaRPr lang="en-US" altLang="zh-CN" sz="2400" dirty="0">
              <a:solidFill>
                <a:schemeClr val="bg1"/>
              </a:solidFill>
            </a:endParaRPr>
          </a:p>
          <a:p>
            <a:r>
              <a:rPr lang="en-US" altLang="zh-CN" sz="2400" dirty="0">
                <a:solidFill>
                  <a:schemeClr val="bg1"/>
                </a:solidFill>
              </a:rPr>
              <a:t>3)</a:t>
            </a:r>
            <a:r>
              <a:rPr lang="zh-CN" altLang="en-US" sz="2400" dirty="0">
                <a:solidFill>
                  <a:schemeClr val="bg1"/>
                </a:solidFill>
              </a:rPr>
              <a:t>选拔赛要求</a:t>
            </a:r>
            <a:r>
              <a:rPr lang="en-US" altLang="zh-CN" sz="2400" dirty="0">
                <a:solidFill>
                  <a:schemeClr val="bg1"/>
                </a:solidFill>
              </a:rPr>
              <a:t>(60%</a:t>
            </a:r>
            <a:r>
              <a:rPr lang="zh-CN" altLang="en-US" sz="2400" dirty="0">
                <a:solidFill>
                  <a:schemeClr val="bg1"/>
                </a:solidFill>
              </a:rPr>
              <a:t>选拔赛成绩</a:t>
            </a:r>
            <a:r>
              <a:rPr lang="en-US" altLang="zh-CN" sz="2400" dirty="0">
                <a:solidFill>
                  <a:schemeClr val="bg1"/>
                </a:solidFill>
              </a:rPr>
              <a:t>+20%</a:t>
            </a:r>
            <a:r>
              <a:rPr lang="zh-CN" altLang="en-US" sz="2400" dirty="0">
                <a:solidFill>
                  <a:schemeClr val="bg1"/>
                </a:solidFill>
              </a:rPr>
              <a:t>出勤</a:t>
            </a:r>
            <a:r>
              <a:rPr lang="en-US" altLang="zh-CN" sz="2400" dirty="0">
                <a:solidFill>
                  <a:schemeClr val="bg1"/>
                </a:solidFill>
              </a:rPr>
              <a:t>+20%</a:t>
            </a:r>
            <a:r>
              <a:rPr lang="zh-CN" altLang="en-US" sz="2400" dirty="0">
                <a:solidFill>
                  <a:schemeClr val="bg1"/>
                </a:solidFill>
              </a:rPr>
              <a:t>训练态度</a:t>
            </a:r>
            <a:r>
              <a:rPr lang="en-US" altLang="zh-CN" sz="2400" dirty="0">
                <a:solidFill>
                  <a:schemeClr val="bg1"/>
                </a:solidFill>
              </a:rPr>
              <a:t>)</a:t>
            </a:r>
          </a:p>
          <a:p>
            <a:r>
              <a:rPr lang="en-US" altLang="zh-CN" sz="2400" dirty="0">
                <a:solidFill>
                  <a:schemeClr val="bg1"/>
                </a:solidFill>
              </a:rPr>
              <a:t>4)</a:t>
            </a:r>
            <a:r>
              <a:rPr lang="zh-CN" altLang="en-US" sz="2400" dirty="0">
                <a:solidFill>
                  <a:schemeClr val="bg1"/>
                </a:solidFill>
              </a:rPr>
              <a:t>训练要求</a:t>
            </a: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336762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 calcmode="lin" valueType="num">
                                      <p:cBhvr additive="base">
                                        <p:cTn id="2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 calcmode="lin" valueType="num">
                                      <p:cBhvr additive="base">
                                        <p:cTn id="27"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07" name="Text Box 3"/>
          <p:cNvSpPr>
            <a:spLocks noChangeArrowheads="1"/>
          </p:cNvSpPr>
          <p:nvPr/>
        </p:nvSpPr>
        <p:spPr bwMode="auto">
          <a:xfrm>
            <a:off x="5455193" y="2523429"/>
            <a:ext cx="1253586" cy="646331"/>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02</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zh-CN" altLang="en-US" sz="2400" dirty="0">
                <a:solidFill>
                  <a:srgbClr val="EF9E20"/>
                </a:solidFill>
                <a:latin typeface="微软雅黑" panose="020B0503020204020204" pitchFamily="34" charset="-122"/>
                <a:ea typeface="微软雅黑" panose="020B0503020204020204" pitchFamily="34" charset="-122"/>
              </a:rPr>
              <a:t>时间优化常见的方法</a:t>
            </a: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18" name="Group 13"/>
          <p:cNvGrpSpPr>
            <a:grpSpLocks noChangeAspect="1"/>
          </p:cNvGrpSpPr>
          <p:nvPr/>
        </p:nvGrpSpPr>
        <p:grpSpPr bwMode="auto">
          <a:xfrm>
            <a:off x="432631" y="325315"/>
            <a:ext cx="601651" cy="621038"/>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9" name="TextBox 76"/>
          <p:cNvSpPr txBox="1"/>
          <p:nvPr/>
        </p:nvSpPr>
        <p:spPr>
          <a:xfrm>
            <a:off x="1207758" y="398838"/>
            <a:ext cx="2236510"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方法一：推公式法</a:t>
            </a:r>
          </a:p>
        </p:txBody>
      </p:sp>
      <p:sp>
        <p:nvSpPr>
          <p:cNvPr id="2" name="文本框 1">
            <a:extLst>
              <a:ext uri="{FF2B5EF4-FFF2-40B4-BE49-F238E27FC236}">
                <a16:creationId xmlns:a16="http://schemas.microsoft.com/office/drawing/2014/main" id="{A86EC797-8593-45BF-8D15-84DCC9161D25}"/>
              </a:ext>
            </a:extLst>
          </p:cNvPr>
          <p:cNvSpPr txBox="1"/>
          <p:nvPr/>
        </p:nvSpPr>
        <p:spPr>
          <a:xfrm>
            <a:off x="930330" y="1082351"/>
            <a:ext cx="10322388" cy="830997"/>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a:t>
            </a:r>
            <a:r>
              <a:rPr lang="en-US" altLang="zh-CN" sz="2400" dirty="0">
                <a:solidFill>
                  <a:schemeClr val="bg1"/>
                </a:solidFill>
              </a:rPr>
              <a:t>2018</a:t>
            </a:r>
            <a:r>
              <a:rPr lang="zh-CN" altLang="en-US" sz="2400" dirty="0">
                <a:solidFill>
                  <a:schemeClr val="bg1"/>
                </a:solidFill>
              </a:rPr>
              <a:t>年校赛</a:t>
            </a:r>
            <a:r>
              <a:rPr lang="en-US" altLang="zh-CN" sz="2400" dirty="0">
                <a:solidFill>
                  <a:schemeClr val="bg1"/>
                </a:solidFill>
              </a:rPr>
              <a:t>A</a:t>
            </a:r>
            <a:r>
              <a:rPr lang="zh-CN" altLang="en-US" sz="2400" dirty="0">
                <a:solidFill>
                  <a:schemeClr val="bg1"/>
                </a:solidFill>
              </a:rPr>
              <a:t>题目</a:t>
            </a:r>
            <a:endParaRPr lang="en-US" altLang="zh-CN" sz="2400" dirty="0">
              <a:solidFill>
                <a:schemeClr val="bg1"/>
              </a:solidFill>
            </a:endParaRPr>
          </a:p>
          <a:p>
            <a:endParaRPr lang="zh-CN" altLang="en-US" sz="2400" dirty="0">
              <a:solidFill>
                <a:schemeClr val="bg1"/>
              </a:solidFill>
            </a:endParaRPr>
          </a:p>
        </p:txBody>
      </p:sp>
      <p:pic>
        <p:nvPicPr>
          <p:cNvPr id="3" name="图片 2">
            <a:extLst>
              <a:ext uri="{FF2B5EF4-FFF2-40B4-BE49-F238E27FC236}">
                <a16:creationId xmlns:a16="http://schemas.microsoft.com/office/drawing/2014/main" id="{1B65212F-F97F-457F-B7D6-50BD629C1A7D}"/>
              </a:ext>
            </a:extLst>
          </p:cNvPr>
          <p:cNvPicPr>
            <a:picLocks noChangeAspect="1"/>
          </p:cNvPicPr>
          <p:nvPr/>
        </p:nvPicPr>
        <p:blipFill>
          <a:blip r:embed="rId2"/>
          <a:stretch>
            <a:fillRect/>
          </a:stretch>
        </p:blipFill>
        <p:spPr>
          <a:xfrm>
            <a:off x="1133095" y="1626539"/>
            <a:ext cx="5361012" cy="492633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295713-F123-4105-A65C-4604CCC8CA31}"/>
                  </a:ext>
                </a:extLst>
              </p:cNvPr>
              <p:cNvSpPr txBox="1"/>
              <p:nvPr/>
            </p:nvSpPr>
            <p:spPr>
              <a:xfrm>
                <a:off x="7025573" y="1889103"/>
                <a:ext cx="4236097" cy="4401205"/>
              </a:xfrm>
              <a:prstGeom prst="rect">
                <a:avLst/>
              </a:prstGeom>
              <a:noFill/>
            </p:spPr>
            <p:txBody>
              <a:bodyPr wrap="square" rtlCol="0">
                <a:spAutoFit/>
              </a:bodyPr>
              <a:lstStyle/>
              <a:p>
                <a:r>
                  <a:rPr lang="zh-CN" altLang="en-US" sz="2000" dirty="0">
                    <a:solidFill>
                      <a:schemeClr val="bg1"/>
                    </a:solidFill>
                  </a:rPr>
                  <a:t>想用循环暴力，一看数据范围</a:t>
                </a:r>
                <a:r>
                  <a:rPr lang="en-US" altLang="zh-CN" sz="2000" dirty="0">
                    <a:solidFill>
                      <a:schemeClr val="bg1"/>
                    </a:solidFill>
                  </a:rPr>
                  <a:t>10</a:t>
                </a:r>
                <a:r>
                  <a:rPr lang="zh-CN" altLang="en-US" sz="2000" dirty="0">
                    <a:solidFill>
                      <a:schemeClr val="bg1"/>
                    </a:solidFill>
                  </a:rPr>
                  <a:t>的</a:t>
                </a:r>
                <a:r>
                  <a:rPr lang="en-US" altLang="zh-CN" sz="2000" dirty="0">
                    <a:solidFill>
                      <a:schemeClr val="bg1"/>
                    </a:solidFill>
                  </a:rPr>
                  <a:t>9</a:t>
                </a:r>
                <a:r>
                  <a:rPr lang="zh-CN" altLang="en-US" sz="2000" dirty="0">
                    <a:solidFill>
                      <a:schemeClr val="bg1"/>
                    </a:solidFill>
                  </a:rPr>
                  <a:t>次方，果断放弃！</a:t>
                </a:r>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考虑到取余以及这个给定表达式是有规律的，所以考虑推一推公式</a:t>
                </a:r>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事实上，这个就是相当于</a:t>
                </a:r>
                <a14:m>
                  <m:oMath xmlns:m="http://schemas.openxmlformats.org/officeDocument/2006/math">
                    <m:nary>
                      <m:naryPr>
                        <m:chr m:val="∑"/>
                        <m:ctrlPr>
                          <a:rPr lang="zh-CN" altLang="en-US" sz="2000" i="1" smtClean="0">
                            <a:solidFill>
                              <a:schemeClr val="bg1"/>
                            </a:solidFill>
                            <a:latin typeface="Cambria Math" panose="02040503050406030204" pitchFamily="18" charset="0"/>
                          </a:rPr>
                        </m:ctrlPr>
                      </m:naryPr>
                      <m:sub>
                        <m:r>
                          <m:rPr>
                            <m:sty m:val="p"/>
                            <m:brk m:alnAt="23"/>
                          </m:rPr>
                          <a:rPr lang="en-US" altLang="zh-CN" sz="2000" i="1">
                            <a:solidFill>
                              <a:schemeClr val="bg1"/>
                            </a:solidFill>
                            <a:latin typeface="Cambria Math" panose="02040503050406030204" pitchFamily="18" charset="0"/>
                          </a:rPr>
                          <m:t>i</m:t>
                        </m:r>
                        <m:r>
                          <a:rPr lang="en-US" altLang="zh-CN" sz="2000" i="1" smtClean="0">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1</m:t>
                        </m:r>
                      </m:sub>
                      <m:sup>
                        <m:r>
                          <a:rPr lang="en-US" altLang="zh-CN" sz="2000" b="0" i="1" smtClean="0">
                            <a:solidFill>
                              <a:schemeClr val="bg1"/>
                            </a:solidFill>
                            <a:latin typeface="Cambria Math" panose="02040503050406030204" pitchFamily="18" charset="0"/>
                          </a:rPr>
                          <m:t>𝑛</m:t>
                        </m:r>
                      </m:sup>
                      <m:e>
                        <m:r>
                          <a:rPr lang="en-US" altLang="zh-CN" sz="2000" b="0" i="1" smtClean="0">
                            <a:solidFill>
                              <a:schemeClr val="bg1"/>
                            </a:solidFill>
                            <a:latin typeface="Cambria Math" panose="02040503050406030204" pitchFamily="18" charset="0"/>
                          </a:rPr>
                          <m:t>𝑖</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𝑖</m:t>
                        </m:r>
                      </m:e>
                    </m:nary>
                  </m:oMath>
                </a14:m>
                <a:endParaRPr lang="en-US" altLang="zh-CN" sz="2000" dirty="0">
                  <a:solidFill>
                    <a:schemeClr val="bg1"/>
                  </a:solidFill>
                </a:endParaRPr>
              </a:p>
              <a:p>
                <a:r>
                  <a:rPr lang="zh-CN" altLang="en-US" sz="2000" dirty="0">
                    <a:solidFill>
                      <a:schemeClr val="bg1"/>
                    </a:solidFill>
                  </a:rPr>
                  <a:t>根据高数里面公式就可以很轻松得出答案了公式为</a:t>
                </a:r>
                <a:r>
                  <a:rPr lang="en-US" altLang="zh-CN" sz="2000" dirty="0">
                    <a:solidFill>
                      <a:schemeClr val="bg1"/>
                    </a:solidFill>
                  </a:rPr>
                  <a:t>n*(n+1)*(2*n+1)</a:t>
                </a:r>
                <a:r>
                  <a:rPr lang="zh-CN" altLang="en-US" sz="2000" dirty="0">
                    <a:solidFill>
                      <a:schemeClr val="bg1"/>
                    </a:solidFill>
                  </a:rPr>
                  <a:t>即可</a:t>
                </a:r>
                <a:endParaRPr lang="en-US" altLang="zh-CN" sz="2000" dirty="0">
                  <a:solidFill>
                    <a:schemeClr val="bg1"/>
                  </a:solidFill>
                </a:endParaRPr>
              </a:p>
              <a:p>
                <a:endParaRPr lang="zh-CN" altLang="en-US" sz="2000" dirty="0">
                  <a:solidFill>
                    <a:schemeClr val="bg1"/>
                  </a:solidFill>
                </a:endParaRPr>
              </a:p>
            </p:txBody>
          </p:sp>
        </mc:Choice>
        <mc:Fallback xmlns="">
          <p:sp>
            <p:nvSpPr>
              <p:cNvPr id="4" name="文本框 3">
                <a:extLst>
                  <a:ext uri="{FF2B5EF4-FFF2-40B4-BE49-F238E27FC236}">
                    <a16:creationId xmlns:a16="http://schemas.microsoft.com/office/drawing/2014/main" id="{36295713-F123-4105-A65C-4604CCC8CA31}"/>
                  </a:ext>
                </a:extLst>
              </p:cNvPr>
              <p:cNvSpPr txBox="1">
                <a:spLocks noRot="1" noChangeAspect="1" noMove="1" noResize="1" noEditPoints="1" noAdjustHandles="1" noChangeArrowheads="1" noChangeShapeType="1" noTextEdit="1"/>
              </p:cNvSpPr>
              <p:nvPr/>
            </p:nvSpPr>
            <p:spPr>
              <a:xfrm>
                <a:off x="7025573" y="1889103"/>
                <a:ext cx="4236097" cy="4401205"/>
              </a:xfrm>
              <a:prstGeom prst="rect">
                <a:avLst/>
              </a:prstGeom>
              <a:blipFill>
                <a:blip r:embed="rId3"/>
                <a:stretch>
                  <a:fillRect l="-1439" t="-1247" r="-115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18" name="Group 13"/>
          <p:cNvGrpSpPr>
            <a:grpSpLocks noChangeAspect="1"/>
          </p:cNvGrpSpPr>
          <p:nvPr/>
        </p:nvGrpSpPr>
        <p:grpSpPr bwMode="auto">
          <a:xfrm>
            <a:off x="432631" y="325315"/>
            <a:ext cx="601651" cy="621038"/>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9" name="TextBox 76"/>
          <p:cNvSpPr txBox="1"/>
          <p:nvPr/>
        </p:nvSpPr>
        <p:spPr>
          <a:xfrm>
            <a:off x="1207758" y="398838"/>
            <a:ext cx="2236510"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方法二：标记数组</a:t>
            </a:r>
          </a:p>
        </p:txBody>
      </p:sp>
      <p:sp>
        <p:nvSpPr>
          <p:cNvPr id="2" name="文本框 1">
            <a:extLst>
              <a:ext uri="{FF2B5EF4-FFF2-40B4-BE49-F238E27FC236}">
                <a16:creationId xmlns:a16="http://schemas.microsoft.com/office/drawing/2014/main" id="{A86EC797-8593-45BF-8D15-84DCC9161D25}"/>
              </a:ext>
            </a:extLst>
          </p:cNvPr>
          <p:cNvSpPr txBox="1"/>
          <p:nvPr/>
        </p:nvSpPr>
        <p:spPr>
          <a:xfrm>
            <a:off x="930330" y="1082351"/>
            <a:ext cx="10322388" cy="830997"/>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2</a:t>
            </a:r>
            <a:r>
              <a:rPr lang="zh-CN" altLang="en-US" sz="2400" dirty="0">
                <a:solidFill>
                  <a:schemeClr val="bg1"/>
                </a:solidFill>
              </a:rPr>
              <a:t>：</a:t>
            </a:r>
            <a:r>
              <a:rPr lang="en-US" altLang="zh-CN" sz="2400" dirty="0">
                <a:solidFill>
                  <a:schemeClr val="bg1"/>
                </a:solidFill>
              </a:rPr>
              <a:t>2018</a:t>
            </a:r>
            <a:r>
              <a:rPr lang="zh-CN" altLang="en-US" sz="2400" dirty="0">
                <a:solidFill>
                  <a:schemeClr val="bg1"/>
                </a:solidFill>
              </a:rPr>
              <a:t>年校赛</a:t>
            </a:r>
            <a:r>
              <a:rPr lang="en-US" altLang="zh-CN" sz="2400" dirty="0">
                <a:solidFill>
                  <a:schemeClr val="bg1"/>
                </a:solidFill>
              </a:rPr>
              <a:t>G</a:t>
            </a:r>
            <a:r>
              <a:rPr lang="zh-CN" altLang="en-US" sz="2400" dirty="0">
                <a:solidFill>
                  <a:schemeClr val="bg1"/>
                </a:solidFill>
              </a:rPr>
              <a:t>题目</a:t>
            </a:r>
            <a:endParaRPr lang="en-US" altLang="zh-CN" sz="2400" dirty="0">
              <a:solidFill>
                <a:schemeClr val="bg1"/>
              </a:solidFill>
            </a:endParaRPr>
          </a:p>
          <a:p>
            <a:endParaRPr lang="zh-CN" altLang="en-US" sz="2400" dirty="0">
              <a:solidFill>
                <a:schemeClr val="bg1"/>
              </a:solidFill>
            </a:endParaRPr>
          </a:p>
        </p:txBody>
      </p:sp>
      <p:sp>
        <p:nvSpPr>
          <p:cNvPr id="4" name="文本框 3">
            <a:extLst>
              <a:ext uri="{FF2B5EF4-FFF2-40B4-BE49-F238E27FC236}">
                <a16:creationId xmlns:a16="http://schemas.microsoft.com/office/drawing/2014/main" id="{36295713-F123-4105-A65C-4604CCC8CA31}"/>
              </a:ext>
            </a:extLst>
          </p:cNvPr>
          <p:cNvSpPr txBox="1"/>
          <p:nvPr/>
        </p:nvSpPr>
        <p:spPr>
          <a:xfrm>
            <a:off x="6950928" y="1796641"/>
            <a:ext cx="4236097" cy="4093428"/>
          </a:xfrm>
          <a:prstGeom prst="rect">
            <a:avLst/>
          </a:prstGeom>
          <a:noFill/>
        </p:spPr>
        <p:txBody>
          <a:bodyPr wrap="square" rtlCol="0">
            <a:spAutoFit/>
          </a:bodyPr>
          <a:lstStyle/>
          <a:p>
            <a:r>
              <a:rPr lang="zh-CN" altLang="en-US" sz="2000" dirty="0">
                <a:solidFill>
                  <a:schemeClr val="bg1"/>
                </a:solidFill>
              </a:rPr>
              <a:t>乍一看，岂不是很简单，直接用</a:t>
            </a:r>
            <a:r>
              <a:rPr lang="en-US" altLang="zh-CN" sz="2000" dirty="0">
                <a:solidFill>
                  <a:schemeClr val="bg1"/>
                </a:solidFill>
              </a:rPr>
              <a:t>sort</a:t>
            </a:r>
            <a:r>
              <a:rPr lang="zh-CN" altLang="en-US" sz="2000" dirty="0">
                <a:solidFill>
                  <a:schemeClr val="bg1"/>
                </a:solidFill>
              </a:rPr>
              <a:t>就好了啊</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写好交上去很轻松返回</a:t>
            </a:r>
            <a:r>
              <a:rPr lang="en-US" altLang="zh-CN" sz="2000" dirty="0">
                <a:solidFill>
                  <a:schemeClr val="bg1"/>
                </a:solidFill>
              </a:rPr>
              <a:t>TLE</a:t>
            </a:r>
          </a:p>
          <a:p>
            <a:endParaRPr lang="en-US" altLang="zh-CN" sz="2000" dirty="0">
              <a:solidFill>
                <a:schemeClr val="bg1"/>
              </a:solidFill>
            </a:endParaRPr>
          </a:p>
          <a:p>
            <a:r>
              <a:rPr lang="zh-CN" altLang="en-US" sz="2000" dirty="0">
                <a:solidFill>
                  <a:schemeClr val="bg1"/>
                </a:solidFill>
              </a:rPr>
              <a:t>事实上，这个题目大家会注意一个点就是</a:t>
            </a:r>
            <a:r>
              <a:rPr lang="en-US" altLang="zh-CN" sz="2000" dirty="0">
                <a:solidFill>
                  <a:schemeClr val="bg1"/>
                </a:solidFill>
              </a:rPr>
              <a:t>n</a:t>
            </a:r>
            <a:r>
              <a:rPr lang="zh-CN" altLang="en-US" sz="2000" dirty="0">
                <a:solidFill>
                  <a:schemeClr val="bg1"/>
                </a:solidFill>
              </a:rPr>
              <a:t>和</a:t>
            </a:r>
            <a:r>
              <a:rPr lang="en-US" altLang="zh-CN" sz="2000" dirty="0">
                <a:solidFill>
                  <a:schemeClr val="bg1"/>
                </a:solidFill>
              </a:rPr>
              <a:t>ai</a:t>
            </a:r>
            <a:r>
              <a:rPr lang="zh-CN" altLang="en-US" sz="2000" dirty="0">
                <a:solidFill>
                  <a:schemeClr val="bg1"/>
                </a:solidFill>
              </a:rPr>
              <a:t>的值大小基本上是一致的，也就是说我们可以开数组存每一个数字出现多少次，最后直接算和</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标记的思想基本上就是标记每一个数字出现的次数或者是否出现过。</a:t>
            </a:r>
          </a:p>
        </p:txBody>
      </p:sp>
      <p:pic>
        <p:nvPicPr>
          <p:cNvPr id="5" name="图片 4">
            <a:extLst>
              <a:ext uri="{FF2B5EF4-FFF2-40B4-BE49-F238E27FC236}">
                <a16:creationId xmlns:a16="http://schemas.microsoft.com/office/drawing/2014/main" id="{4E0D068C-BCD2-4A5B-A529-866A7493FDE8}"/>
              </a:ext>
            </a:extLst>
          </p:cNvPr>
          <p:cNvPicPr>
            <a:picLocks noChangeAspect="1"/>
          </p:cNvPicPr>
          <p:nvPr/>
        </p:nvPicPr>
        <p:blipFill>
          <a:blip r:embed="rId2"/>
          <a:stretch>
            <a:fillRect/>
          </a:stretch>
        </p:blipFill>
        <p:spPr>
          <a:xfrm>
            <a:off x="1127869" y="1657553"/>
            <a:ext cx="4632797" cy="4888551"/>
          </a:xfrm>
          <a:prstGeom prst="rect">
            <a:avLst/>
          </a:prstGeom>
        </p:spPr>
      </p:pic>
    </p:spTree>
    <p:extLst>
      <p:ext uri="{BB962C8B-B14F-4D97-AF65-F5344CB8AC3E}">
        <p14:creationId xmlns:p14="http://schemas.microsoft.com/office/powerpoint/2010/main" val="170708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sp>
        <p:nvSpPr>
          <p:cNvPr id="17" name="TextBox 76">
            <a:extLst>
              <a:ext uri="{FF2B5EF4-FFF2-40B4-BE49-F238E27FC236}">
                <a16:creationId xmlns:a16="http://schemas.microsoft.com/office/drawing/2014/main" id="{6A330D2B-90F9-4E95-9007-3DA019A3D30B}"/>
              </a:ext>
            </a:extLst>
          </p:cNvPr>
          <p:cNvSpPr txBox="1"/>
          <p:nvPr/>
        </p:nvSpPr>
        <p:spPr>
          <a:xfrm>
            <a:off x="1207758" y="398838"/>
            <a:ext cx="2492990"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方法三：打表预处理</a:t>
            </a:r>
          </a:p>
        </p:txBody>
      </p:sp>
      <p:sp>
        <p:nvSpPr>
          <p:cNvPr id="19" name="文本框 18">
            <a:extLst>
              <a:ext uri="{FF2B5EF4-FFF2-40B4-BE49-F238E27FC236}">
                <a16:creationId xmlns:a16="http://schemas.microsoft.com/office/drawing/2014/main" id="{A3C40673-9F8D-49A6-8E67-765A6CDAB739}"/>
              </a:ext>
            </a:extLst>
          </p:cNvPr>
          <p:cNvSpPr txBox="1"/>
          <p:nvPr/>
        </p:nvSpPr>
        <p:spPr>
          <a:xfrm>
            <a:off x="934806" y="922955"/>
            <a:ext cx="10322388" cy="830997"/>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3</a:t>
            </a:r>
            <a:r>
              <a:rPr lang="zh-CN" altLang="en-US" sz="2400" dirty="0">
                <a:solidFill>
                  <a:schemeClr val="bg1"/>
                </a:solidFill>
              </a:rPr>
              <a:t>：</a:t>
            </a:r>
            <a:r>
              <a:rPr lang="en-US" altLang="zh-CN" sz="2400" dirty="0">
                <a:solidFill>
                  <a:schemeClr val="bg1"/>
                </a:solidFill>
              </a:rPr>
              <a:t>2018</a:t>
            </a:r>
            <a:r>
              <a:rPr lang="zh-CN" altLang="en-US" sz="2400" dirty="0">
                <a:solidFill>
                  <a:schemeClr val="bg1"/>
                </a:solidFill>
              </a:rPr>
              <a:t>年校赛</a:t>
            </a:r>
            <a:r>
              <a:rPr lang="en-US" altLang="zh-CN" sz="2400" dirty="0">
                <a:solidFill>
                  <a:schemeClr val="bg1"/>
                </a:solidFill>
              </a:rPr>
              <a:t>C</a:t>
            </a:r>
            <a:r>
              <a:rPr lang="zh-CN" altLang="en-US" sz="2400" dirty="0">
                <a:solidFill>
                  <a:schemeClr val="bg1"/>
                </a:solidFill>
              </a:rPr>
              <a:t>题目</a:t>
            </a:r>
            <a:endParaRPr lang="en-US" altLang="zh-CN" sz="2400" dirty="0">
              <a:solidFill>
                <a:schemeClr val="bg1"/>
              </a:solidFill>
            </a:endParaRPr>
          </a:p>
          <a:p>
            <a:endParaRPr lang="zh-CN" altLang="en-US" sz="2400" dirty="0">
              <a:solidFill>
                <a:schemeClr val="bg1"/>
              </a:solidFill>
            </a:endParaRPr>
          </a:p>
        </p:txBody>
      </p:sp>
      <p:sp>
        <p:nvSpPr>
          <p:cNvPr id="31" name="文本框 30">
            <a:extLst>
              <a:ext uri="{FF2B5EF4-FFF2-40B4-BE49-F238E27FC236}">
                <a16:creationId xmlns:a16="http://schemas.microsoft.com/office/drawing/2014/main" id="{C910A37D-AD27-40E9-B525-DF6A9B531FF0}"/>
              </a:ext>
            </a:extLst>
          </p:cNvPr>
          <p:cNvSpPr txBox="1"/>
          <p:nvPr/>
        </p:nvSpPr>
        <p:spPr>
          <a:xfrm>
            <a:off x="5933892" y="1488548"/>
            <a:ext cx="5815511" cy="5016758"/>
          </a:xfrm>
          <a:prstGeom prst="rect">
            <a:avLst/>
          </a:prstGeom>
          <a:noFill/>
        </p:spPr>
        <p:txBody>
          <a:bodyPr wrap="square" rtlCol="0">
            <a:spAutoFit/>
          </a:bodyPr>
          <a:lstStyle/>
          <a:p>
            <a:r>
              <a:rPr lang="zh-CN" altLang="en-US" sz="2000" dirty="0">
                <a:solidFill>
                  <a:schemeClr val="bg1"/>
                </a:solidFill>
              </a:rPr>
              <a:t>首先先讨论</a:t>
            </a:r>
            <a:r>
              <a:rPr lang="en-US" altLang="zh-CN" sz="2000" dirty="0">
                <a:solidFill>
                  <a:schemeClr val="bg1"/>
                </a:solidFill>
              </a:rPr>
              <a:t>k</a:t>
            </a:r>
            <a:r>
              <a:rPr lang="zh-CN" altLang="en-US" sz="2000" dirty="0">
                <a:solidFill>
                  <a:schemeClr val="bg1"/>
                </a:solidFill>
              </a:rPr>
              <a:t>全都是一样的数字时候该怎么处理</a:t>
            </a:r>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在数字一样的基础上，我们知道能用前缀和去处理，那对于</a:t>
            </a:r>
            <a:r>
              <a:rPr lang="en-US" altLang="zh-CN" sz="2000" dirty="0">
                <a:solidFill>
                  <a:schemeClr val="bg1"/>
                </a:solidFill>
              </a:rPr>
              <a:t>k</a:t>
            </a:r>
            <a:r>
              <a:rPr lang="zh-CN" altLang="en-US" sz="2000" dirty="0">
                <a:solidFill>
                  <a:schemeClr val="bg1"/>
                </a:solidFill>
              </a:rPr>
              <a:t>不一样的时候依然可以用前缀和去处理，也就是从原来的</a:t>
            </a:r>
            <a:r>
              <a:rPr lang="en-US" altLang="zh-CN" sz="2000" dirty="0">
                <a:solidFill>
                  <a:schemeClr val="bg1"/>
                </a:solidFill>
              </a:rPr>
              <a:t>a[</a:t>
            </a:r>
            <a:r>
              <a:rPr lang="en-US" altLang="zh-CN" sz="2000" dirty="0" err="1">
                <a:solidFill>
                  <a:schemeClr val="bg1"/>
                </a:solidFill>
              </a:rPr>
              <a:t>i</a:t>
            </a:r>
            <a:r>
              <a:rPr lang="en-US" altLang="zh-CN" sz="2000" dirty="0">
                <a:solidFill>
                  <a:schemeClr val="bg1"/>
                </a:solidFill>
              </a:rPr>
              <a:t>]</a:t>
            </a:r>
            <a:r>
              <a:rPr lang="zh-CN" altLang="en-US" sz="2000" dirty="0">
                <a:solidFill>
                  <a:schemeClr val="bg1"/>
                </a:solidFill>
              </a:rPr>
              <a:t>，表示包含第</a:t>
            </a:r>
            <a:r>
              <a:rPr lang="en-US" altLang="zh-CN" sz="2000" dirty="0" err="1">
                <a:solidFill>
                  <a:schemeClr val="bg1"/>
                </a:solidFill>
              </a:rPr>
              <a:t>i</a:t>
            </a:r>
            <a:r>
              <a:rPr lang="zh-CN" altLang="en-US" sz="2000" dirty="0">
                <a:solidFill>
                  <a:schemeClr val="bg1"/>
                </a:solidFill>
              </a:rPr>
              <a:t>位在内的数字之和为多少</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现在我们在加一维，也就是变为二维，即</a:t>
            </a:r>
            <a:r>
              <a:rPr lang="en-US" altLang="zh-CN" sz="2000" dirty="0">
                <a:solidFill>
                  <a:schemeClr val="bg1"/>
                </a:solidFill>
              </a:rPr>
              <a:t>num[</a:t>
            </a:r>
            <a:r>
              <a:rPr lang="en-US" altLang="zh-CN" sz="2000" dirty="0" err="1">
                <a:solidFill>
                  <a:schemeClr val="bg1"/>
                </a:solidFill>
              </a:rPr>
              <a:t>i</a:t>
            </a:r>
            <a:r>
              <a:rPr lang="en-US" altLang="zh-CN" sz="2000" dirty="0">
                <a:solidFill>
                  <a:schemeClr val="bg1"/>
                </a:solidFill>
              </a:rPr>
              <a:t>][k],</a:t>
            </a:r>
            <a:r>
              <a:rPr lang="zh-CN" altLang="en-US" sz="2000" dirty="0">
                <a:solidFill>
                  <a:schemeClr val="bg1"/>
                </a:solidFill>
              </a:rPr>
              <a:t>其中</a:t>
            </a:r>
            <a:r>
              <a:rPr lang="en-US" altLang="zh-CN" sz="2000" dirty="0" err="1">
                <a:solidFill>
                  <a:schemeClr val="bg1"/>
                </a:solidFill>
              </a:rPr>
              <a:t>i</a:t>
            </a:r>
            <a:r>
              <a:rPr lang="zh-CN" altLang="en-US" sz="2000" dirty="0">
                <a:solidFill>
                  <a:schemeClr val="bg1"/>
                </a:solidFill>
              </a:rPr>
              <a:t>的含义不变，</a:t>
            </a:r>
            <a:r>
              <a:rPr lang="en-US" altLang="zh-CN" sz="2000" dirty="0">
                <a:solidFill>
                  <a:schemeClr val="bg1"/>
                </a:solidFill>
              </a:rPr>
              <a:t>k</a:t>
            </a:r>
            <a:r>
              <a:rPr lang="zh-CN" altLang="en-US" sz="2000" dirty="0">
                <a:solidFill>
                  <a:schemeClr val="bg1"/>
                </a:solidFill>
              </a:rPr>
              <a:t>是表示对</a:t>
            </a:r>
            <a:r>
              <a:rPr lang="en-US" altLang="zh-CN" sz="2000" dirty="0">
                <a:solidFill>
                  <a:schemeClr val="bg1"/>
                </a:solidFill>
              </a:rPr>
              <a:t>k</a:t>
            </a:r>
            <a:r>
              <a:rPr lang="zh-CN" altLang="en-US" sz="2000" dirty="0">
                <a:solidFill>
                  <a:schemeClr val="bg1"/>
                </a:solidFill>
              </a:rPr>
              <a:t>取余，然后对于每一个</a:t>
            </a:r>
            <a:r>
              <a:rPr lang="en-US" altLang="zh-CN" sz="2000" dirty="0">
                <a:solidFill>
                  <a:schemeClr val="bg1"/>
                </a:solidFill>
              </a:rPr>
              <a:t>k</a:t>
            </a:r>
            <a:r>
              <a:rPr lang="zh-CN" altLang="en-US" sz="2000" dirty="0">
                <a:solidFill>
                  <a:schemeClr val="bg1"/>
                </a:solidFill>
              </a:rPr>
              <a:t>，我们都可以用</a:t>
            </a:r>
            <a:r>
              <a:rPr lang="en-US" altLang="zh-CN" sz="2000" dirty="0">
                <a:solidFill>
                  <a:schemeClr val="bg1"/>
                </a:solidFill>
              </a:rPr>
              <a:t>O(n)</a:t>
            </a:r>
            <a:r>
              <a:rPr lang="zh-CN" altLang="en-US" sz="2000" dirty="0">
                <a:solidFill>
                  <a:schemeClr val="bg1"/>
                </a:solidFill>
              </a:rPr>
              <a:t>的时间去跑出其前缀和，这样总的时间复杂度优化到了</a:t>
            </a:r>
            <a:r>
              <a:rPr lang="en-US" altLang="zh-CN" sz="2000" dirty="0">
                <a:solidFill>
                  <a:schemeClr val="bg1"/>
                </a:solidFill>
              </a:rPr>
              <a:t>O(n*k)</a:t>
            </a:r>
          </a:p>
          <a:p>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Ps:</a:t>
            </a:r>
            <a:r>
              <a:rPr lang="zh-CN" altLang="en-US" sz="2000" dirty="0">
                <a:solidFill>
                  <a:schemeClr val="bg1"/>
                </a:solidFill>
              </a:rPr>
              <a:t>如果数字相加总和不超过</a:t>
            </a:r>
            <a:r>
              <a:rPr lang="en-US" altLang="zh-CN" sz="2000" dirty="0">
                <a:solidFill>
                  <a:schemeClr val="bg1"/>
                </a:solidFill>
              </a:rPr>
              <a:t>long </a:t>
            </a:r>
            <a:r>
              <a:rPr lang="en-US" altLang="zh-CN" sz="2000" dirty="0" err="1">
                <a:solidFill>
                  <a:schemeClr val="bg1"/>
                </a:solidFill>
              </a:rPr>
              <a:t>long</a:t>
            </a:r>
            <a:r>
              <a:rPr lang="zh-CN" altLang="en-US" sz="2000" dirty="0">
                <a:solidFill>
                  <a:schemeClr val="bg1"/>
                </a:solidFill>
              </a:rPr>
              <a:t>范围的话，直接算前缀和然后取余也是可以的</a:t>
            </a:r>
          </a:p>
        </p:txBody>
      </p:sp>
      <p:grpSp>
        <p:nvGrpSpPr>
          <p:cNvPr id="32" name="Group 13">
            <a:extLst>
              <a:ext uri="{FF2B5EF4-FFF2-40B4-BE49-F238E27FC236}">
                <a16:creationId xmlns:a16="http://schemas.microsoft.com/office/drawing/2014/main" id="{04550864-F8D3-44A5-B9E7-168803833175}"/>
              </a:ext>
            </a:extLst>
          </p:cNvPr>
          <p:cNvGrpSpPr>
            <a:grpSpLocks noChangeAspect="1"/>
          </p:cNvGrpSpPr>
          <p:nvPr/>
        </p:nvGrpSpPr>
        <p:grpSpPr bwMode="auto">
          <a:xfrm>
            <a:off x="432631" y="325315"/>
            <a:ext cx="601651" cy="621038"/>
            <a:chOff x="2202" y="1163"/>
            <a:chExt cx="1800" cy="1858"/>
          </a:xfrm>
        </p:grpSpPr>
        <p:sp>
          <p:nvSpPr>
            <p:cNvPr id="33" name="Freeform 14">
              <a:extLst>
                <a:ext uri="{FF2B5EF4-FFF2-40B4-BE49-F238E27FC236}">
                  <a16:creationId xmlns:a16="http://schemas.microsoft.com/office/drawing/2014/main" id="{A91132E7-9F47-4C45-BEA7-A8C4DE8A75B6}"/>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a:extLst>
                <a:ext uri="{FF2B5EF4-FFF2-40B4-BE49-F238E27FC236}">
                  <a16:creationId xmlns:a16="http://schemas.microsoft.com/office/drawing/2014/main" id="{CF200796-52CA-4876-80B6-6F89D5A184D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a:extLst>
                <a:ext uri="{FF2B5EF4-FFF2-40B4-BE49-F238E27FC236}">
                  <a16:creationId xmlns:a16="http://schemas.microsoft.com/office/drawing/2014/main" id="{C9E1278D-6EDA-496A-8D22-8586352BD5E2}"/>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a:extLst>
                <a:ext uri="{FF2B5EF4-FFF2-40B4-BE49-F238E27FC236}">
                  <a16:creationId xmlns:a16="http://schemas.microsoft.com/office/drawing/2014/main" id="{FAF671E8-0017-4B45-9599-C354950307A2}"/>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a:extLst>
                <a:ext uri="{FF2B5EF4-FFF2-40B4-BE49-F238E27FC236}">
                  <a16:creationId xmlns:a16="http://schemas.microsoft.com/office/drawing/2014/main" id="{63CFC4F8-85CD-4FB1-A5B9-E6692C7CB555}"/>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a:extLst>
                <a:ext uri="{FF2B5EF4-FFF2-40B4-BE49-F238E27FC236}">
                  <a16:creationId xmlns:a16="http://schemas.microsoft.com/office/drawing/2014/main" id="{AF6FD658-7B9E-4E21-929D-1B8F7555A251}"/>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a:extLst>
                <a:ext uri="{FF2B5EF4-FFF2-40B4-BE49-F238E27FC236}">
                  <a16:creationId xmlns:a16="http://schemas.microsoft.com/office/drawing/2014/main" id="{EFE8428B-EF7C-4026-994A-70669B433B6A}"/>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a:extLst>
                <a:ext uri="{FF2B5EF4-FFF2-40B4-BE49-F238E27FC236}">
                  <a16:creationId xmlns:a16="http://schemas.microsoft.com/office/drawing/2014/main" id="{075887FA-29DB-4A0D-847D-49BF56300206}"/>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a:extLst>
                <a:ext uri="{FF2B5EF4-FFF2-40B4-BE49-F238E27FC236}">
                  <a16:creationId xmlns:a16="http://schemas.microsoft.com/office/drawing/2014/main" id="{253F50B9-63E6-4573-8A3B-AB69123D6628}"/>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a:extLst>
                <a:ext uri="{FF2B5EF4-FFF2-40B4-BE49-F238E27FC236}">
                  <a16:creationId xmlns:a16="http://schemas.microsoft.com/office/drawing/2014/main" id="{1FA7506A-0EFE-4CF7-80B1-1A8DA9FA0E95}"/>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a:extLst>
                <a:ext uri="{FF2B5EF4-FFF2-40B4-BE49-F238E27FC236}">
                  <a16:creationId xmlns:a16="http://schemas.microsoft.com/office/drawing/2014/main" id="{A232FAAC-6062-4F31-891E-ABB4F9EFC698}"/>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a:extLst>
              <a:ext uri="{FF2B5EF4-FFF2-40B4-BE49-F238E27FC236}">
                <a16:creationId xmlns:a16="http://schemas.microsoft.com/office/drawing/2014/main" id="{689859BA-B578-4E64-AD42-1747535C2D44}"/>
              </a:ext>
            </a:extLst>
          </p:cNvPr>
          <p:cNvPicPr>
            <a:picLocks noChangeAspect="1"/>
          </p:cNvPicPr>
          <p:nvPr/>
        </p:nvPicPr>
        <p:blipFill>
          <a:blip r:embed="rId2"/>
          <a:stretch>
            <a:fillRect/>
          </a:stretch>
        </p:blipFill>
        <p:spPr>
          <a:xfrm>
            <a:off x="1207758" y="1493184"/>
            <a:ext cx="4236097" cy="52793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sp>
        <p:nvSpPr>
          <p:cNvPr id="17" name="TextBox 76">
            <a:extLst>
              <a:ext uri="{FF2B5EF4-FFF2-40B4-BE49-F238E27FC236}">
                <a16:creationId xmlns:a16="http://schemas.microsoft.com/office/drawing/2014/main" id="{5663117C-1D5F-4BC0-8181-B905106E51A3}"/>
              </a:ext>
            </a:extLst>
          </p:cNvPr>
          <p:cNvSpPr txBox="1"/>
          <p:nvPr/>
        </p:nvSpPr>
        <p:spPr>
          <a:xfrm>
            <a:off x="1207758" y="398838"/>
            <a:ext cx="3005951"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方法四：查询预处理排序</a:t>
            </a:r>
          </a:p>
        </p:txBody>
      </p:sp>
      <p:sp>
        <p:nvSpPr>
          <p:cNvPr id="19" name="文本框 18">
            <a:extLst>
              <a:ext uri="{FF2B5EF4-FFF2-40B4-BE49-F238E27FC236}">
                <a16:creationId xmlns:a16="http://schemas.microsoft.com/office/drawing/2014/main" id="{E9BC4D4D-4BF0-405F-BBED-8AC22C0B5010}"/>
              </a:ext>
            </a:extLst>
          </p:cNvPr>
          <p:cNvSpPr txBox="1"/>
          <p:nvPr/>
        </p:nvSpPr>
        <p:spPr>
          <a:xfrm>
            <a:off x="934806" y="922955"/>
            <a:ext cx="10322388" cy="1200329"/>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a:t>
            </a:r>
            <a:endParaRPr lang="en-US" altLang="zh-CN" sz="2400" dirty="0">
              <a:solidFill>
                <a:schemeClr val="bg1"/>
              </a:solidFill>
            </a:endParaRPr>
          </a:p>
          <a:p>
            <a:endParaRPr lang="en-US" altLang="zh-CN" sz="2400" dirty="0">
              <a:solidFill>
                <a:schemeClr val="bg1"/>
              </a:solidFill>
            </a:endParaRPr>
          </a:p>
          <a:p>
            <a:endParaRPr lang="zh-CN" altLang="en-US" sz="2400" dirty="0">
              <a:solidFill>
                <a:schemeClr val="bg1"/>
              </a:solidFill>
            </a:endParaRPr>
          </a:p>
        </p:txBody>
      </p:sp>
      <p:sp>
        <p:nvSpPr>
          <p:cNvPr id="31" name="文本框 30">
            <a:extLst>
              <a:ext uri="{FF2B5EF4-FFF2-40B4-BE49-F238E27FC236}">
                <a16:creationId xmlns:a16="http://schemas.microsoft.com/office/drawing/2014/main" id="{D5A6D539-0F16-4048-A029-2F05281450FE}"/>
              </a:ext>
            </a:extLst>
          </p:cNvPr>
          <p:cNvSpPr txBox="1"/>
          <p:nvPr/>
        </p:nvSpPr>
        <p:spPr>
          <a:xfrm>
            <a:off x="6132939" y="837053"/>
            <a:ext cx="5815511" cy="5632311"/>
          </a:xfrm>
          <a:prstGeom prst="rect">
            <a:avLst/>
          </a:prstGeom>
          <a:noFill/>
        </p:spPr>
        <p:txBody>
          <a:bodyPr wrap="square" rtlCol="0">
            <a:spAutoFit/>
          </a:bodyPr>
          <a:lstStyle/>
          <a:p>
            <a:r>
              <a:rPr lang="zh-CN" altLang="en-US" sz="2000" dirty="0">
                <a:solidFill>
                  <a:schemeClr val="bg1"/>
                </a:solidFill>
              </a:rPr>
              <a:t>首先，对于这个阶乘取余大家应该都不陌生了</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然后大家写完交上去发现很奇怪的返回了</a:t>
            </a:r>
            <a:r>
              <a:rPr lang="en-US" altLang="zh-CN" sz="2000" dirty="0" err="1">
                <a:solidFill>
                  <a:schemeClr val="bg1"/>
                </a:solidFill>
              </a:rPr>
              <a:t>tle</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其实大家仔细算一下复杂度</a:t>
            </a:r>
            <a:r>
              <a:rPr lang="en-US" altLang="zh-CN" sz="2000" dirty="0">
                <a:solidFill>
                  <a:schemeClr val="bg1"/>
                </a:solidFill>
              </a:rPr>
              <a:t>O(T*n)</a:t>
            </a:r>
            <a:r>
              <a:rPr lang="zh-CN" altLang="en-US" sz="2000" dirty="0">
                <a:solidFill>
                  <a:schemeClr val="bg1"/>
                </a:solidFill>
              </a:rPr>
              <a:t>已经是</a:t>
            </a:r>
            <a:r>
              <a:rPr lang="en-US" altLang="zh-CN" sz="2000" dirty="0">
                <a:solidFill>
                  <a:schemeClr val="bg1"/>
                </a:solidFill>
              </a:rPr>
              <a:t>10</a:t>
            </a:r>
            <a:r>
              <a:rPr lang="zh-CN" altLang="en-US" sz="2000" dirty="0">
                <a:solidFill>
                  <a:schemeClr val="bg1"/>
                </a:solidFill>
              </a:rPr>
              <a:t>的</a:t>
            </a:r>
            <a:r>
              <a:rPr lang="en-US" altLang="zh-CN" sz="2000" dirty="0">
                <a:solidFill>
                  <a:schemeClr val="bg1"/>
                </a:solidFill>
              </a:rPr>
              <a:t>13</a:t>
            </a:r>
            <a:r>
              <a:rPr lang="zh-CN" altLang="en-US" sz="2000" dirty="0">
                <a:solidFill>
                  <a:schemeClr val="bg1"/>
                </a:solidFill>
              </a:rPr>
              <a:t>次方了</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很多同学考虑用打表去处理，但是会发现</a:t>
            </a:r>
            <a:r>
              <a:rPr lang="en-US" altLang="zh-CN" sz="2000" dirty="0">
                <a:solidFill>
                  <a:schemeClr val="bg1"/>
                </a:solidFill>
              </a:rPr>
              <a:t>10</a:t>
            </a:r>
            <a:r>
              <a:rPr lang="zh-CN" altLang="en-US" sz="2000" dirty="0">
                <a:solidFill>
                  <a:schemeClr val="bg1"/>
                </a:solidFill>
              </a:rPr>
              <a:t>的</a:t>
            </a:r>
            <a:r>
              <a:rPr lang="en-US" altLang="zh-CN" sz="2000" dirty="0">
                <a:solidFill>
                  <a:schemeClr val="bg1"/>
                </a:solidFill>
              </a:rPr>
              <a:t>9</a:t>
            </a:r>
            <a:r>
              <a:rPr lang="zh-CN" altLang="en-US" sz="2000" dirty="0">
                <a:solidFill>
                  <a:schemeClr val="bg1"/>
                </a:solidFill>
              </a:rPr>
              <a:t>次方的表并没有办法存下</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所以给大家介绍一种很好用的方法：将所有查询读入后排序在处理</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大家会发现，如果我们查询次数为</a:t>
            </a:r>
            <a:r>
              <a:rPr lang="en-US" altLang="zh-CN" sz="2000" dirty="0">
                <a:solidFill>
                  <a:schemeClr val="bg1"/>
                </a:solidFill>
              </a:rPr>
              <a:t>2</a:t>
            </a:r>
            <a:r>
              <a:rPr lang="zh-CN" altLang="en-US" sz="2000" dirty="0">
                <a:solidFill>
                  <a:schemeClr val="bg1"/>
                </a:solidFill>
              </a:rPr>
              <a:t>，这两个数分别是</a:t>
            </a:r>
            <a:r>
              <a:rPr lang="en-US" altLang="zh-CN" sz="2000" dirty="0">
                <a:solidFill>
                  <a:schemeClr val="bg1"/>
                </a:solidFill>
              </a:rPr>
              <a:t>100</a:t>
            </a:r>
            <a:r>
              <a:rPr lang="zh-CN" altLang="en-US" sz="2000" dirty="0">
                <a:solidFill>
                  <a:schemeClr val="bg1"/>
                </a:solidFill>
              </a:rPr>
              <a:t>和</a:t>
            </a:r>
            <a:r>
              <a:rPr lang="en-US" altLang="zh-CN" sz="2000" dirty="0">
                <a:solidFill>
                  <a:schemeClr val="bg1"/>
                </a:solidFill>
              </a:rPr>
              <a:t>95</a:t>
            </a:r>
            <a:r>
              <a:rPr lang="zh-CN" altLang="en-US" sz="2000" dirty="0">
                <a:solidFill>
                  <a:schemeClr val="bg1"/>
                </a:solidFill>
              </a:rPr>
              <a:t>，当我们算</a:t>
            </a:r>
            <a:r>
              <a:rPr lang="en-US" altLang="zh-CN" sz="2000" dirty="0">
                <a:solidFill>
                  <a:schemeClr val="bg1"/>
                </a:solidFill>
              </a:rPr>
              <a:t>100</a:t>
            </a:r>
            <a:r>
              <a:rPr lang="zh-CN" altLang="en-US" sz="2000" dirty="0">
                <a:solidFill>
                  <a:schemeClr val="bg1"/>
                </a:solidFill>
              </a:rPr>
              <a:t>的时候其实是算过</a:t>
            </a:r>
            <a:r>
              <a:rPr lang="en-US" altLang="zh-CN" sz="2000" dirty="0">
                <a:solidFill>
                  <a:schemeClr val="bg1"/>
                </a:solidFill>
              </a:rPr>
              <a:t>95</a:t>
            </a:r>
            <a:r>
              <a:rPr lang="zh-CN" altLang="en-US" sz="2000" dirty="0">
                <a:solidFill>
                  <a:schemeClr val="bg1"/>
                </a:solidFill>
              </a:rPr>
              <a:t>的，我们把查询排序后就能先算</a:t>
            </a:r>
            <a:r>
              <a:rPr lang="en-US" altLang="zh-CN" sz="2000" dirty="0">
                <a:solidFill>
                  <a:schemeClr val="bg1"/>
                </a:solidFill>
              </a:rPr>
              <a:t>95</a:t>
            </a:r>
            <a:r>
              <a:rPr lang="zh-CN" altLang="en-US" sz="2000" dirty="0">
                <a:solidFill>
                  <a:schemeClr val="bg1"/>
                </a:solidFill>
              </a:rPr>
              <a:t>，在算完</a:t>
            </a:r>
            <a:r>
              <a:rPr lang="en-US" altLang="zh-CN" sz="2000" dirty="0">
                <a:solidFill>
                  <a:schemeClr val="bg1"/>
                </a:solidFill>
              </a:rPr>
              <a:t>95</a:t>
            </a:r>
            <a:r>
              <a:rPr lang="zh-CN" altLang="en-US" sz="2000" dirty="0">
                <a:solidFill>
                  <a:schemeClr val="bg1"/>
                </a:solidFill>
              </a:rPr>
              <a:t>的基础上只需要跑</a:t>
            </a:r>
            <a:r>
              <a:rPr lang="en-US" altLang="zh-CN" sz="2000" dirty="0">
                <a:solidFill>
                  <a:schemeClr val="bg1"/>
                </a:solidFill>
              </a:rPr>
              <a:t>5</a:t>
            </a:r>
            <a:r>
              <a:rPr lang="zh-CN" altLang="en-US" sz="2000" dirty="0">
                <a:solidFill>
                  <a:schemeClr val="bg1"/>
                </a:solidFill>
              </a:rPr>
              <a:t>次的循环就可以解决了，时间复杂度就让我们降到了</a:t>
            </a:r>
            <a:r>
              <a:rPr lang="en-US" altLang="zh-CN" sz="2000" dirty="0">
                <a:solidFill>
                  <a:schemeClr val="bg1"/>
                </a:solidFill>
              </a:rPr>
              <a:t>10</a:t>
            </a:r>
            <a:r>
              <a:rPr lang="zh-CN" altLang="en-US" sz="2000" dirty="0">
                <a:solidFill>
                  <a:schemeClr val="bg1"/>
                </a:solidFill>
              </a:rPr>
              <a:t>的</a:t>
            </a:r>
            <a:r>
              <a:rPr lang="en-US" altLang="zh-CN" sz="2000" dirty="0">
                <a:solidFill>
                  <a:schemeClr val="bg1"/>
                </a:solidFill>
              </a:rPr>
              <a:t>9</a:t>
            </a:r>
            <a:r>
              <a:rPr lang="zh-CN" altLang="en-US" sz="2000" dirty="0">
                <a:solidFill>
                  <a:schemeClr val="bg1"/>
                </a:solidFill>
              </a:rPr>
              <a:t>次方左右</a:t>
            </a:r>
          </a:p>
        </p:txBody>
      </p:sp>
      <p:grpSp>
        <p:nvGrpSpPr>
          <p:cNvPr id="32" name="Group 13">
            <a:extLst>
              <a:ext uri="{FF2B5EF4-FFF2-40B4-BE49-F238E27FC236}">
                <a16:creationId xmlns:a16="http://schemas.microsoft.com/office/drawing/2014/main" id="{794AEDD9-8462-4356-8D92-43B8E06CD5B2}"/>
              </a:ext>
            </a:extLst>
          </p:cNvPr>
          <p:cNvGrpSpPr>
            <a:grpSpLocks noChangeAspect="1"/>
          </p:cNvGrpSpPr>
          <p:nvPr/>
        </p:nvGrpSpPr>
        <p:grpSpPr bwMode="auto">
          <a:xfrm>
            <a:off x="432631" y="325315"/>
            <a:ext cx="601651" cy="621038"/>
            <a:chOff x="2202" y="1163"/>
            <a:chExt cx="1800" cy="1858"/>
          </a:xfrm>
        </p:grpSpPr>
        <p:sp>
          <p:nvSpPr>
            <p:cNvPr id="33" name="Freeform 14">
              <a:extLst>
                <a:ext uri="{FF2B5EF4-FFF2-40B4-BE49-F238E27FC236}">
                  <a16:creationId xmlns:a16="http://schemas.microsoft.com/office/drawing/2014/main" id="{4AD167D4-A8A5-4810-8ED7-E80EA7CDDF19}"/>
                </a:ext>
              </a:extLst>
            </p:cNvPr>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a:extLst>
                <a:ext uri="{FF2B5EF4-FFF2-40B4-BE49-F238E27FC236}">
                  <a16:creationId xmlns:a16="http://schemas.microsoft.com/office/drawing/2014/main" id="{BEFEBD51-4F36-487E-9C75-135903867D50}"/>
                </a:ext>
              </a:extLst>
            </p:cNvPr>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a:extLst>
                <a:ext uri="{FF2B5EF4-FFF2-40B4-BE49-F238E27FC236}">
                  <a16:creationId xmlns:a16="http://schemas.microsoft.com/office/drawing/2014/main" id="{FEB54136-2F48-4BCC-A0E4-C46AE200E496}"/>
                </a:ext>
              </a:extLst>
            </p:cNvPr>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a:extLst>
                <a:ext uri="{FF2B5EF4-FFF2-40B4-BE49-F238E27FC236}">
                  <a16:creationId xmlns:a16="http://schemas.microsoft.com/office/drawing/2014/main" id="{BE4B57F1-5391-4985-8FF0-58A46315BC08}"/>
                </a:ext>
              </a:extLst>
            </p:cNvPr>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a:extLst>
                <a:ext uri="{FF2B5EF4-FFF2-40B4-BE49-F238E27FC236}">
                  <a16:creationId xmlns:a16="http://schemas.microsoft.com/office/drawing/2014/main" id="{2F281284-DF75-4082-8100-42ED665D80E1}"/>
                </a:ext>
              </a:extLst>
            </p:cNvPr>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a:extLst>
                <a:ext uri="{FF2B5EF4-FFF2-40B4-BE49-F238E27FC236}">
                  <a16:creationId xmlns:a16="http://schemas.microsoft.com/office/drawing/2014/main" id="{9A5BB65C-358A-4C0E-ABC0-278DFE9D1538}"/>
                </a:ext>
              </a:extLst>
            </p:cNvPr>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a:extLst>
                <a:ext uri="{FF2B5EF4-FFF2-40B4-BE49-F238E27FC236}">
                  <a16:creationId xmlns:a16="http://schemas.microsoft.com/office/drawing/2014/main" id="{CA57EB8B-4029-4B10-9B6E-1C5D17E82951}"/>
                </a:ext>
              </a:extLst>
            </p:cNvPr>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a:extLst>
                <a:ext uri="{FF2B5EF4-FFF2-40B4-BE49-F238E27FC236}">
                  <a16:creationId xmlns:a16="http://schemas.microsoft.com/office/drawing/2014/main" id="{7B986948-3E9D-4AF6-89F2-C01F53201CBA}"/>
                </a:ext>
              </a:extLst>
            </p:cNvPr>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a:extLst>
                <a:ext uri="{FF2B5EF4-FFF2-40B4-BE49-F238E27FC236}">
                  <a16:creationId xmlns:a16="http://schemas.microsoft.com/office/drawing/2014/main" id="{AC6733C8-0D4E-4AC0-AE99-EB7C5D06C77B}"/>
                </a:ext>
              </a:extLst>
            </p:cNvPr>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a:extLst>
                <a:ext uri="{FF2B5EF4-FFF2-40B4-BE49-F238E27FC236}">
                  <a16:creationId xmlns:a16="http://schemas.microsoft.com/office/drawing/2014/main" id="{F5AF7C5E-06A0-4F23-99EE-13C060A18B39}"/>
                </a:ext>
              </a:extLst>
            </p:cNvPr>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a:extLst>
                <a:ext uri="{FF2B5EF4-FFF2-40B4-BE49-F238E27FC236}">
                  <a16:creationId xmlns:a16="http://schemas.microsoft.com/office/drawing/2014/main" id="{6573E928-5590-4C45-866B-FD94CC7E6409}"/>
                </a:ext>
              </a:extLst>
            </p:cNvPr>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a:extLst>
              <a:ext uri="{FF2B5EF4-FFF2-40B4-BE49-F238E27FC236}">
                <a16:creationId xmlns:a16="http://schemas.microsoft.com/office/drawing/2014/main" id="{8F7873F9-353A-438F-A0F3-4FA28ACB3D10}"/>
              </a:ext>
            </a:extLst>
          </p:cNvPr>
          <p:cNvPicPr>
            <a:picLocks noChangeAspect="1"/>
          </p:cNvPicPr>
          <p:nvPr/>
        </p:nvPicPr>
        <p:blipFill>
          <a:blip r:embed="rId2"/>
          <a:stretch>
            <a:fillRect/>
          </a:stretch>
        </p:blipFill>
        <p:spPr>
          <a:xfrm>
            <a:off x="210512" y="1640096"/>
            <a:ext cx="5885488" cy="43183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1279</Words>
  <Application>Microsoft Office PowerPoint</Application>
  <PresentationFormat>宽屏</PresentationFormat>
  <Paragraphs>166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等线</vt:lpstr>
      <vt:lpstr>微软雅黑</vt:lpstr>
      <vt:lpstr>Arial</vt:lpstr>
      <vt:lpstr>Calibri</vt:lpstr>
      <vt:lpstr>Calibri Light</vt:lpstr>
      <vt:lpstr>Cambria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赵春波</dc:creator>
  <cp:lastModifiedBy>Administrator</cp:lastModifiedBy>
  <cp:revision>45</cp:revision>
  <dcterms:created xsi:type="dcterms:W3CDTF">2017-03-12T08:13:00Z</dcterms:created>
  <dcterms:modified xsi:type="dcterms:W3CDTF">2019-01-03T05:33:58Z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