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K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 title="Page Number Shape">
            <a:extLst>
              <a:ext uri="{FF2B5EF4-FFF2-40B4-BE49-F238E27FC236}">
                <a16:creationId xmlns:a16="http://schemas.microsoft.com/office/drawing/2014/main" id="{DD4C4B28-6B4B-4445-8535-F516D74E4AA9}"/>
              </a:ext>
            </a:extLst>
          </p:cNvPr>
          <p:cNvSpPr/>
          <p:nvPr/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2" name="Straight Connector 11" title="Verticle Rule Line">
            <a:extLst>
              <a:ext uri="{FF2B5EF4-FFF2-40B4-BE49-F238E27FC236}">
                <a16:creationId xmlns:a16="http://schemas.microsoft.com/office/drawing/2014/main" id="{0CB1C732-7193-4253-8746-850D090A6B4E}"/>
              </a:ext>
            </a:extLst>
          </p:cNvPr>
          <p:cNvCxnSpPr>
            <a:cxnSpLocks/>
          </p:cNvCxnSpPr>
          <p:nvPr/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03AA199-952B-427F-A5BE-B97D25FD07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992" y="1143000"/>
            <a:ext cx="6720840" cy="3730752"/>
          </a:xfrm>
        </p:spPr>
        <p:txBody>
          <a:bodyPr anchor="t">
            <a:normAutofit/>
          </a:bodyPr>
          <a:lstStyle>
            <a:lvl1pPr algn="l"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1AA393-A876-475F-A05B-1CCAB6C1F0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992" y="5010912"/>
            <a:ext cx="6720840" cy="704088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95621-D631-4F31-AEEF-C8574E50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86356" y="6007608"/>
            <a:ext cx="3143643" cy="365125"/>
          </a:xfrm>
        </p:spPr>
        <p:txBody>
          <a:bodyPr/>
          <a:lstStyle/>
          <a:p>
            <a:fld id="{53BEF823-48A5-43FC-BE03-E79964288B41}" type="datetimeFigureOut">
              <a:rPr lang="en-US" smtClean="0"/>
              <a:t>1/9/2024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EE125-77AD-4E23-AFB7-C5CFDEACA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78991" y="6007608"/>
            <a:ext cx="672083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69682-B530-4F52-87B9-39464A093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90180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59FCF-ACDF-495D-ACFA-15FCAC9EA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3786E3-AB17-427E-8EF8-7FCB671A11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33B4E9-7A16-448C-8BE6-B14941A34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1/9/2024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9212F5-5835-49FF-836F-5E3008A0E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9D492B-E5EE-4D24-A087-57D739CFA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54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31E395-94BD-4E79-8E42-9CD4EB33CA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75542" y="758952"/>
            <a:ext cx="2954458" cy="498600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9AA8A4-66BC-4E80-ABE3-F533F82B88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58952" y="758952"/>
            <a:ext cx="7407586" cy="498600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DA4EA6-6A1A-48ED-9D79-A438561C7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1/9/2024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49B2BA-9250-4EBF-8820-10BDA5C1C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914475-55F3-4C46-BAE2-E4D93E9E3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066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351BD-5252-4168-A69E-C6864AE29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48EEE-19C9-493B-836D-73B9E4A0B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FA6BFE-11ED-4FB4-9F65-508B5B0F0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1/9/2024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0F536E-BEFF-4E0D-B4EC-39DE28C67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EE02AF-6FE1-4972-BD48-A82499AD6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245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452EE-D9FC-4E51-9BFF-141F91923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051" y="2414016"/>
            <a:ext cx="10666949" cy="3099816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E086C4-4949-4E7A-A182-6709496A1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8952" y="1389888"/>
            <a:ext cx="10671048" cy="822960"/>
          </a:xfrm>
        </p:spPr>
        <p:txBody>
          <a:bodyPr anchor="ctr">
            <a:normAutofit/>
          </a:bodyPr>
          <a:lstStyle>
            <a:lvl1pPr marL="0" indent="0">
              <a:buNone/>
              <a:defRPr sz="20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12BC88-6A2B-4851-9568-23A4B74D9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1/9/2024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82CFE5-65C3-4F46-9141-464545594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1B390-4E13-4481-AC02-FF126656C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719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E02F8-47BB-4D30-8EFE-69C9222D9E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84648" y="758952"/>
            <a:ext cx="6245352" cy="2240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844D33-6BF0-4205-A542-8537E35159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4647" y="3273551"/>
            <a:ext cx="6245351" cy="22402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6953A83-D2BE-4015-8D64-BE93DDFE5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1/9/2024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A849E67-05F9-4033-B033-74D6B8C8E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FAAC6AA-CFFB-438F-9327-DDB023E2E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A4960CB-ABA7-4442-AB15-FE444F23C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66485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348291-9C7D-407E-8D07-FA3A323EA9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A192D2-8BA6-4A4D-814D-AD37A2A10A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90323" y="1377198"/>
            <a:ext cx="6239675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6FD4BC-C948-41C4-BA24-5D26147E1C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84647" y="3319548"/>
            <a:ext cx="6245351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2E359C-F73D-4F1B-9F9A-6D62856710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84646" y="3932372"/>
            <a:ext cx="6245352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76B63AE-38FF-40DD-A543-32DD98E6B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C686C0EB-E082-4BAB-99E8-B42F3C28B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1/9/2024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B3CB0152-BA1F-48C7-A66F-3ADB51C94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BD1C21B3-5CF6-415F-8295-EED3DF5CB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926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470D5-4EB9-4410-A8AE-6D85F1923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887FB59-BA77-4864-B9E8-994851250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1/9/2024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6F0BC0B-BA67-455B-B567-1473DF062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CF0BCF3-6FB5-4529-AA6A-A31467351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31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F1315B-6865-4A5A-91C1-B75339038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1/9/2024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536720-08C7-43DE-8EB5-CAB52D0E9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2477AF-B012-491C-AE42-22DE1203B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136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183AC-72A9-43F5-A1B3-1D7A6A4C7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758951"/>
            <a:ext cx="6245352" cy="475488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045592-52ED-4270-ACBB-BCC528DAC4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3" y="3815080"/>
            <a:ext cx="3831336" cy="1698752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99A93518-F9B5-418F-9883-BEF8359B0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1/9/2024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27B9FFE7-C4AB-425B-9B56-E412C7221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9231052-EBA8-4781-B28A-2FEA8BE52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DBF9E7-F686-4FA1-9BA5-69BDD014B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301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5362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16CF06-B27C-4DC4-981D-38E31997BD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758951"/>
            <a:ext cx="6245352" cy="475488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976E66-2CB3-4F47-97F6-077C42818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2" y="3794760"/>
            <a:ext cx="3831336" cy="1719072"/>
          </a:xfrm>
        </p:spPr>
        <p:txBody>
          <a:bodyPr>
            <a:normAutofit/>
          </a:bodyPr>
          <a:lstStyle>
            <a:lvl1pPr marL="0" indent="0">
              <a:buNone/>
              <a:defRPr sz="20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1414C9F-CBBD-4D5E-A831-BC0CDFEBC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1/9/2024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58DC0C8-B580-442D-8DAC-4F0F869B1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B0D29E8-DFEE-49AB-83AF-85FF25252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EAAF1B-6B6E-4D37-8F57-E403C6371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26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4936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 title="Page Number Shape">
            <a:extLst>
              <a:ext uri="{FF2B5EF4-FFF2-40B4-BE49-F238E27FC236}">
                <a16:creationId xmlns:a16="http://schemas.microsoft.com/office/drawing/2014/main" id="{72411438-92A5-42B0-9C54-EA4FB32ACB5E}"/>
              </a:ext>
            </a:extLst>
          </p:cNvPr>
          <p:cNvSpPr/>
          <p:nvPr/>
        </p:nvSpPr>
        <p:spPr bwMode="auto">
          <a:xfrm>
            <a:off x="11784011" y="577880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56E4D8-47B6-4DEC-BD29-B3B6ED4CC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47548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0F5D4C-4873-4052-A294-99CCB9421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4754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D62B3-3490-46B4-A10E-33FCE4A1FB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16952" y="6007608"/>
            <a:ext cx="3813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r"/>
            <a:fld id="{53BEF823-48A5-43FC-BE03-E79964288B41}" type="datetimeFigureOut">
              <a:rPr lang="en-US" smtClean="0"/>
              <a:pPr algn="r"/>
              <a:t>1/9/2024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24CB1-7D5F-4F52-9F99-7068F5819E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007608"/>
            <a:ext cx="38313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F9CC9-1431-4569-B2F1-D048149553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86616" y="6007608"/>
            <a:ext cx="411480" cy="365125"/>
          </a:xfrm>
          <a:prstGeom prst="rect">
            <a:avLst/>
          </a:prstGeom>
        </p:spPr>
        <p:txBody>
          <a:bodyPr vert="horz" lIns="45720" tIns="45720" rIns="45720" bIns="45720" rtlCol="0" anchor="ctr"/>
          <a:lstStyle>
            <a:lvl1pPr algn="r">
              <a:defRPr sz="900" b="1">
                <a:solidFill>
                  <a:schemeClr val="bg1"/>
                </a:solidFill>
              </a:defRPr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350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i="1" kern="1200" spc="1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8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>
            <a:extLst>
              <a:ext uri="{FF2B5EF4-FFF2-40B4-BE49-F238E27FC236}">
                <a16:creationId xmlns:a16="http://schemas.microsoft.com/office/drawing/2014/main" id="{72411438-92A5-42B0-9C54-EA4FB32ACB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7880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5127ED-F6A7-4B1D-8058-F2CC1AB292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77532" y="1063255"/>
            <a:ext cx="5312254" cy="180672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800" i="1" kern="1200" spc="1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Ensemble Learning Based Credit Card Fraud Detection System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8CBF90-2F52-5A21-FBF9-763AC5C13C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633" r="39592"/>
          <a:stretch/>
        </p:blipFill>
        <p:spPr>
          <a:xfrm>
            <a:off x="1" y="10"/>
            <a:ext cx="5215066" cy="6857990"/>
          </a:xfrm>
          <a:custGeom>
            <a:avLst/>
            <a:gdLst/>
            <a:ahLst/>
            <a:cxnLst/>
            <a:rect l="l" t="t" r="r" b="b"/>
            <a:pathLst>
              <a:path w="5215066" h="6845983">
                <a:moveTo>
                  <a:pt x="0" y="0"/>
                </a:moveTo>
                <a:lnTo>
                  <a:pt x="3197713" y="0"/>
                </a:lnTo>
                <a:lnTo>
                  <a:pt x="3259787" y="39795"/>
                </a:lnTo>
                <a:cubicBezTo>
                  <a:pt x="4439462" y="836768"/>
                  <a:pt x="5215066" y="2186425"/>
                  <a:pt x="5215066" y="3717234"/>
                </a:cubicBezTo>
                <a:cubicBezTo>
                  <a:pt x="5215066" y="4788800"/>
                  <a:pt x="4835020" y="5771602"/>
                  <a:pt x="4202364" y="6538204"/>
                </a:cubicBezTo>
                <a:lnTo>
                  <a:pt x="3922635" y="6845983"/>
                </a:lnTo>
                <a:lnTo>
                  <a:pt x="0" y="6845983"/>
                </a:lnTo>
                <a:close/>
              </a:path>
            </a:pathLst>
          </a:cu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1FC086D-39EC-448D-97E7-FF232355A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86332" y="3088919"/>
            <a:ext cx="521208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29362FBD-CE12-4769-B118-000699B815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77532" y="3309582"/>
            <a:ext cx="5312254" cy="2485157"/>
          </a:xfrm>
        </p:spPr>
        <p:txBody>
          <a:bodyPr vert="horz" lIns="91440" tIns="45720" rIns="91440" bIns="45720" rtlCol="0">
            <a:normAutofit/>
          </a:bodyPr>
          <a:lstStyle/>
          <a:p>
            <a:pPr marL="182880"/>
            <a:r>
              <a:rPr lang="en-US" sz="2000"/>
              <a:t>Harry Atulah</a:t>
            </a:r>
          </a:p>
          <a:p>
            <a:pPr marL="182880"/>
            <a:r>
              <a:rPr lang="en-US" sz="2000"/>
              <a:t>127135</a:t>
            </a:r>
          </a:p>
          <a:p>
            <a:pPr marL="182880"/>
            <a:endParaRPr lang="en-US" sz="2000"/>
          </a:p>
          <a:p>
            <a:pPr marL="182880"/>
            <a:r>
              <a:rPr lang="en-US" sz="2000"/>
              <a:t>ICS 4A</a:t>
            </a:r>
          </a:p>
          <a:p>
            <a:pPr marL="182880"/>
            <a:endParaRPr lang="en-US" sz="2000"/>
          </a:p>
          <a:p>
            <a:pPr marL="182880"/>
            <a:r>
              <a:rPr lang="en-US" sz="2000"/>
              <a:t>Supervisor: Deperias Kerre</a:t>
            </a:r>
          </a:p>
          <a:p>
            <a:pPr marL="182880"/>
            <a:endParaRPr lang="en-US" sz="2000"/>
          </a:p>
        </p:txBody>
      </p:sp>
      <p:sp>
        <p:nvSpPr>
          <p:cNvPr id="15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790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4A9BCA-A451-449A-B80E-77A89A040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8321040" cy="1952716"/>
          </a:xfrm>
        </p:spPr>
        <p:txBody>
          <a:bodyPr anchor="ctr">
            <a:normAutofit/>
          </a:bodyPr>
          <a:lstStyle/>
          <a:p>
            <a:r>
              <a:rPr lang="en-US" b="1" i="0"/>
              <a:t>Problem Statement</a:t>
            </a:r>
            <a:endParaRPr lang="en-KE" b="1" i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EF97C72-3F89-4F0A-9629-01818B389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8503" y="2936674"/>
            <a:ext cx="836524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D7548747-4723-4427-958D-D6A8E1EB0E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825" y="3161680"/>
            <a:ext cx="8321167" cy="262040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900" b="0" i="0" u="none" strike="noStrike">
                <a:effectLst/>
              </a:rPr>
              <a:t>The Internet has grown significantly during the past years. As a result, services like e-commerce, tap-and-pay systems, online bill payment systems, etc. have proliferated and gained in popularity. As a result, credit card fraudsters are now more active than ever in their attacks on transactions. </a:t>
            </a:r>
          </a:p>
          <a:p>
            <a:pPr>
              <a:lnSpc>
                <a:spcPct val="100000"/>
              </a:lnSpc>
            </a:pPr>
            <a:r>
              <a:rPr lang="en-US" sz="1900"/>
              <a:t>Hence the need of  a strong system to stop these Frauds. Credit cards are like targets for them, and without a good defense, we risk losing a lot of money.</a:t>
            </a:r>
            <a:endParaRPr lang="en-KE" sz="1900"/>
          </a:p>
        </p:txBody>
      </p:sp>
      <p:sp>
        <p:nvSpPr>
          <p:cNvPr id="21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595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CFB629-7E36-4C98-BB6E-F7A139854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7532" y="1063255"/>
            <a:ext cx="5312254" cy="1806727"/>
          </a:xfrm>
        </p:spPr>
        <p:txBody>
          <a:bodyPr>
            <a:normAutofit/>
          </a:bodyPr>
          <a:lstStyle/>
          <a:p>
            <a:r>
              <a:rPr lang="en-US" i="0" dirty="0"/>
              <a:t>Motivation</a:t>
            </a:r>
            <a:endParaRPr lang="en-KE" i="0" dirty="0"/>
          </a:p>
        </p:txBody>
      </p:sp>
      <p:pic>
        <p:nvPicPr>
          <p:cNvPr id="14" name="Picture 13" descr="A stack of bank cards">
            <a:extLst>
              <a:ext uri="{FF2B5EF4-FFF2-40B4-BE49-F238E27FC236}">
                <a16:creationId xmlns:a16="http://schemas.microsoft.com/office/drawing/2014/main" id="{E18CC865-7E47-E696-AAEB-2CD73155D1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950" r="102" b="2"/>
          <a:stretch/>
        </p:blipFill>
        <p:spPr>
          <a:xfrm>
            <a:off x="1" y="10"/>
            <a:ext cx="5215066" cy="6857990"/>
          </a:xfrm>
          <a:custGeom>
            <a:avLst/>
            <a:gdLst/>
            <a:ahLst/>
            <a:cxnLst/>
            <a:rect l="l" t="t" r="r" b="b"/>
            <a:pathLst>
              <a:path w="5215066" h="6845983">
                <a:moveTo>
                  <a:pt x="0" y="0"/>
                </a:moveTo>
                <a:lnTo>
                  <a:pt x="3197713" y="0"/>
                </a:lnTo>
                <a:lnTo>
                  <a:pt x="3259787" y="39795"/>
                </a:lnTo>
                <a:cubicBezTo>
                  <a:pt x="4439462" y="836768"/>
                  <a:pt x="5215066" y="2186425"/>
                  <a:pt x="5215066" y="3717234"/>
                </a:cubicBezTo>
                <a:cubicBezTo>
                  <a:pt x="5215066" y="4788800"/>
                  <a:pt x="4835020" y="5771602"/>
                  <a:pt x="4202364" y="6538204"/>
                </a:cubicBezTo>
                <a:lnTo>
                  <a:pt x="3922635" y="6845983"/>
                </a:lnTo>
                <a:lnTo>
                  <a:pt x="0" y="6845983"/>
                </a:lnTo>
                <a:close/>
              </a:path>
            </a:pathLst>
          </a:cu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1FC086D-39EC-448D-97E7-FF232355A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86332" y="3088919"/>
            <a:ext cx="521208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8EA89-671F-4D04-AA34-6E220E5BCA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7532" y="3309582"/>
            <a:ext cx="5312254" cy="2485157"/>
          </a:xfrm>
        </p:spPr>
        <p:txBody>
          <a:bodyPr>
            <a:normAutofit/>
          </a:bodyPr>
          <a:lstStyle/>
          <a:p>
            <a:r>
              <a:rPr lang="en-US"/>
              <a:t>The significant impact of Credit Card Fraud on individuals</a:t>
            </a:r>
          </a:p>
          <a:p>
            <a:r>
              <a:rPr lang="en-US"/>
              <a:t>Rising cyber threats</a:t>
            </a:r>
          </a:p>
          <a:p>
            <a:r>
              <a:rPr lang="en-US"/>
              <a:t>There is no Credit Card Fraud detection system using Machine Learning in Kenya. </a:t>
            </a:r>
            <a:endParaRPr lang="en-KE"/>
          </a:p>
        </p:txBody>
      </p:sp>
      <p:sp>
        <p:nvSpPr>
          <p:cNvPr id="22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067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Freeform 6">
            <a:extLst>
              <a:ext uri="{FF2B5EF4-FFF2-40B4-BE49-F238E27FC236}">
                <a16:creationId xmlns:a16="http://schemas.microsoft.com/office/drawing/2014/main" id="{DD4C4B28-6B4B-4445-8535-F516D74E4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51" name="Straight Connector 43">
            <a:extLst>
              <a:ext uri="{FF2B5EF4-FFF2-40B4-BE49-F238E27FC236}">
                <a16:creationId xmlns:a16="http://schemas.microsoft.com/office/drawing/2014/main" id="{0CB1C732-7193-4253-8746-850D090A6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52" name="Rectangle 45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Freeform: Shape 47">
            <a:extLst>
              <a:ext uri="{FF2B5EF4-FFF2-40B4-BE49-F238E27FC236}">
                <a16:creationId xmlns:a16="http://schemas.microsoft.com/office/drawing/2014/main" id="{7AF9319C-2D9B-4868-AEAE-37298EA0F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215066" cy="6858000"/>
          </a:xfrm>
          <a:custGeom>
            <a:avLst/>
            <a:gdLst>
              <a:gd name="connsiteX0" fmla="*/ 0 w 5215066"/>
              <a:gd name="connsiteY0" fmla="*/ 0 h 6858000"/>
              <a:gd name="connsiteX1" fmla="*/ 3197713 w 5215066"/>
              <a:gd name="connsiteY1" fmla="*/ 0 h 6858000"/>
              <a:gd name="connsiteX2" fmla="*/ 3259787 w 5215066"/>
              <a:gd name="connsiteY2" fmla="*/ 39865 h 6858000"/>
              <a:gd name="connsiteX3" fmla="*/ 5215066 w 5215066"/>
              <a:gd name="connsiteY3" fmla="*/ 3723759 h 6858000"/>
              <a:gd name="connsiteX4" fmla="*/ 4202364 w 5215066"/>
              <a:gd name="connsiteY4" fmla="*/ 6549681 h 6858000"/>
              <a:gd name="connsiteX5" fmla="*/ 3922635 w 5215066"/>
              <a:gd name="connsiteY5" fmla="*/ 6858000 h 6858000"/>
              <a:gd name="connsiteX6" fmla="*/ 0 w 5215066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15066" h="6858000">
                <a:moveTo>
                  <a:pt x="0" y="0"/>
                </a:moveTo>
                <a:lnTo>
                  <a:pt x="3197713" y="0"/>
                </a:lnTo>
                <a:lnTo>
                  <a:pt x="3259787" y="39865"/>
                </a:lnTo>
                <a:cubicBezTo>
                  <a:pt x="4439462" y="838237"/>
                  <a:pt x="5215066" y="2190263"/>
                  <a:pt x="5215066" y="3723759"/>
                </a:cubicBezTo>
                <a:cubicBezTo>
                  <a:pt x="5215066" y="4797206"/>
                  <a:pt x="4835020" y="5781733"/>
                  <a:pt x="4202364" y="6549681"/>
                </a:cubicBezTo>
                <a:lnTo>
                  <a:pt x="39226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809483-91D2-425A-BD5F-ABF64B72E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128811"/>
            <a:ext cx="3447288" cy="33422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i="1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Designed Solution</a:t>
            </a:r>
          </a:p>
        </p:txBody>
      </p:sp>
      <p:pic>
        <p:nvPicPr>
          <p:cNvPr id="6" name="Content Placeholder 5" descr="A diagram of a model&#10;&#10;Description automatically generated">
            <a:extLst>
              <a:ext uri="{FF2B5EF4-FFF2-40B4-BE49-F238E27FC236}">
                <a16:creationId xmlns:a16="http://schemas.microsoft.com/office/drawing/2014/main" id="{BB2C9E67-4C66-4771-83D9-0251FD1E45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0021" y="1128811"/>
            <a:ext cx="5153356" cy="4657841"/>
          </a:xfrm>
          <a:prstGeom prst="rect">
            <a:avLst/>
          </a:prstGeom>
        </p:spPr>
      </p:pic>
      <p:sp>
        <p:nvSpPr>
          <p:cNvPr id="50" name="Freeform 6">
            <a:extLst>
              <a:ext uri="{FF2B5EF4-FFF2-40B4-BE49-F238E27FC236}">
                <a16:creationId xmlns:a16="http://schemas.microsoft.com/office/drawing/2014/main" id="{ADA271CD-3011-4A05-B4A3-80F179468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221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17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AD6EBD-184C-4C4F-9AEA-FDA435AA8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8335" y="758952"/>
            <a:ext cx="6281663" cy="1952716"/>
          </a:xfrm>
        </p:spPr>
        <p:txBody>
          <a:bodyPr anchor="ctr">
            <a:normAutofit/>
          </a:bodyPr>
          <a:lstStyle/>
          <a:p>
            <a:r>
              <a:rPr lang="en-US"/>
              <a:t>Solution Demonstration</a:t>
            </a:r>
            <a:endParaRPr lang="en-KE" dirty="0"/>
          </a:p>
        </p:txBody>
      </p:sp>
      <p:pic>
        <p:nvPicPr>
          <p:cNvPr id="31" name="Picture 13" descr="Three 3D arrows stacked and pointing in different directions">
            <a:extLst>
              <a:ext uri="{FF2B5EF4-FFF2-40B4-BE49-F238E27FC236}">
                <a16:creationId xmlns:a16="http://schemas.microsoft.com/office/drawing/2014/main" id="{7AC26908-C9E6-847E-901B-77367AE2C6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690" r="45614"/>
          <a:stretch/>
        </p:blipFill>
        <p:spPr>
          <a:xfrm>
            <a:off x="20" y="10"/>
            <a:ext cx="4595888" cy="6857990"/>
          </a:xfrm>
          <a:prstGeom prst="rect">
            <a:avLst/>
          </a:prstGeom>
        </p:spPr>
      </p:pic>
      <p:cxnSp>
        <p:nvCxnSpPr>
          <p:cNvPr id="32" name="Straight Connector 19">
            <a:extLst>
              <a:ext uri="{FF2B5EF4-FFF2-40B4-BE49-F238E27FC236}">
                <a16:creationId xmlns:a16="http://schemas.microsoft.com/office/drawing/2014/main" id="{DF96FA98-52E5-4AA7-98B9-BE6200CF01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181601" y="2933080"/>
            <a:ext cx="6248397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6CA2AF-7FF3-409D-A271-4048D1D8B6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8208" y="3161680"/>
            <a:ext cx="6281663" cy="2620409"/>
          </a:xfrm>
        </p:spPr>
        <p:txBody>
          <a:bodyPr>
            <a:normAutofit/>
          </a:bodyPr>
          <a:lstStyle/>
          <a:p>
            <a:r>
              <a:rPr lang="en-US"/>
              <a:t>Upload data- model predicts</a:t>
            </a:r>
            <a:endParaRPr lang="en-KE" dirty="0"/>
          </a:p>
        </p:txBody>
      </p:sp>
      <p:sp>
        <p:nvSpPr>
          <p:cNvPr id="33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748596"/>
      </p:ext>
    </p:extLst>
  </p:cSld>
  <p:clrMapOvr>
    <a:masterClrMapping/>
  </p:clrMapOvr>
</p:sld>
</file>

<file path=ppt/theme/theme1.xml><?xml version="1.0" encoding="utf-8"?>
<a:theme xmlns:a="http://schemas.openxmlformats.org/drawingml/2006/main" name="HeadlinesVTI">
  <a:themeElements>
    <a:clrScheme name="AnalogousFromLightSeedRightStep">
      <a:dk1>
        <a:srgbClr val="000000"/>
      </a:dk1>
      <a:lt1>
        <a:srgbClr val="FFFFFF"/>
      </a:lt1>
      <a:dk2>
        <a:srgbClr val="242C41"/>
      </a:dk2>
      <a:lt2>
        <a:srgbClr val="E8E3E2"/>
      </a:lt2>
      <a:accent1>
        <a:srgbClr val="7DA9B2"/>
      </a:accent1>
      <a:accent2>
        <a:srgbClr val="7F97BA"/>
      </a:accent2>
      <a:accent3>
        <a:srgbClr val="9696C6"/>
      </a:accent3>
      <a:accent4>
        <a:srgbClr val="977FBA"/>
      </a:accent4>
      <a:accent5>
        <a:srgbClr val="BD94C5"/>
      </a:accent5>
      <a:accent6>
        <a:srgbClr val="BA7FAB"/>
      </a:accent6>
      <a:hlink>
        <a:srgbClr val="AC7165"/>
      </a:hlink>
      <a:folHlink>
        <a:srgbClr val="7F7F7F"/>
      </a:folHlink>
    </a:clrScheme>
    <a:fontScheme name="Custom 211">
      <a:majorFont>
        <a:latin typeface="Sitka Banner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8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6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VTI" id="{66EB4A02-0C0F-47F1-9F48-4E6882B9F967}" vid="{F3552358-4452-4FDA-9568-4F5DA32F7A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710</TotalTime>
  <Words>142</Words>
  <Application>Microsoft Office PowerPoint</Application>
  <PresentationFormat>Widescreen</PresentationFormat>
  <Paragraphs>17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Avenir Next LT Pro</vt:lpstr>
      <vt:lpstr>Sitka Banner</vt:lpstr>
      <vt:lpstr>HeadlinesVTI</vt:lpstr>
      <vt:lpstr>Ensemble Learning Based Credit Card Fraud Detection System</vt:lpstr>
      <vt:lpstr>Problem Statement</vt:lpstr>
      <vt:lpstr>Motivation</vt:lpstr>
      <vt:lpstr>Designed Solution</vt:lpstr>
      <vt:lpstr>Solution Demonstration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Ensemble Learning Based Credit Card Fraud Detection System</dc:title>
  <dc:creator>Harry Atulah</dc:creator>
  <cp:lastModifiedBy>Harry Atulah</cp:lastModifiedBy>
  <cp:revision>7</cp:revision>
  <dcterms:created xsi:type="dcterms:W3CDTF">2024-01-08T17:38:44Z</dcterms:created>
  <dcterms:modified xsi:type="dcterms:W3CDTF">2024-01-09T09:21:31Z</dcterms:modified>
</cp:coreProperties>
</file>