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media/image10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80" r:id="rId4"/>
    <p:sldId id="256" r:id="rId5"/>
    <p:sldId id="281" r:id="rId6"/>
    <p:sldId id="263" r:id="rId7"/>
    <p:sldId id="264" r:id="rId8"/>
    <p:sldId id="282" r:id="rId9"/>
    <p:sldId id="266" r:id="rId10"/>
    <p:sldId id="265" r:id="rId11"/>
    <p:sldId id="286" r:id="rId12"/>
    <p:sldId id="287" r:id="rId13"/>
    <p:sldId id="288" r:id="rId14"/>
    <p:sldId id="267" r:id="rId15"/>
    <p:sldId id="289" r:id="rId16"/>
    <p:sldId id="290" r:id="rId17"/>
    <p:sldId id="291" r:id="rId18"/>
    <p:sldId id="292" r:id="rId19"/>
    <p:sldId id="268" r:id="rId20"/>
    <p:sldId id="269" r:id="rId21"/>
    <p:sldId id="285" r:id="rId22"/>
    <p:sldId id="284" r:id="rId23"/>
  </p:sldIdLst>
  <p:sldSz cx="9001125" cy="5040313"/>
  <p:notesSz cx="6858000" cy="9144000"/>
  <p:custDataLst>
    <p:tags r:id="rId25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12"/>
    <a:srgbClr val="C00000"/>
    <a:srgbClr val="17375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3" autoAdjust="0"/>
    <p:restoredTop sz="94648"/>
  </p:normalViewPr>
  <p:slideViewPr>
    <p:cSldViewPr>
      <p:cViewPr varScale="1">
        <p:scale>
          <a:sx n="163" d="100"/>
          <a:sy n="163" d="100"/>
        </p:scale>
        <p:origin x="184" y="216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EAB1-25CC-4F72-A2FC-3BABBE5A9D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BA23-BD00-4857-B603-DD487FFC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45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72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91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57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7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54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76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70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1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35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4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88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95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42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2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4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5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7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8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3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2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0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2020/11/24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12044"/>
            <a:ext cx="9001125" cy="2520280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162" y="1582624"/>
            <a:ext cx="7230053" cy="1654818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“北大知道”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项目第二阶段汇报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75" y="4281642"/>
            <a:ext cx="1584176" cy="44496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476226" y="3422964"/>
            <a:ext cx="6120680" cy="369332"/>
            <a:chOff x="1476226" y="3422964"/>
            <a:chExt cx="6120680" cy="36933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476226" y="3588119"/>
              <a:ext cx="61206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916386" y="3484729"/>
              <a:ext cx="3240360" cy="22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34388" y="3466799"/>
              <a:ext cx="3204356" cy="256526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80382" y="342296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汇报人：软工第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77" objId="10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602090" y="408226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类图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—OOA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35FFB9-CA67-4934-B524-8FD0F0514D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4518" y="1007988"/>
            <a:ext cx="7232087" cy="34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602090" y="408226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类图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—OOD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89DFB71D-4B4F-49CC-BA55-DB586F72121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59" y="730804"/>
            <a:ext cx="5230606" cy="39495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E638E-D8EC-429D-84C4-A8FE4F6702A5}"/>
              </a:ext>
            </a:extLst>
          </p:cNvPr>
          <p:cNvSpPr txBox="1"/>
          <p:nvPr/>
        </p:nvSpPr>
        <p:spPr>
          <a:xfrm>
            <a:off x="3276426" y="4752404"/>
            <a:ext cx="327061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zh-CN" altLang="zh-CN" sz="1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用户认证微服务（模块）类图</a:t>
            </a:r>
          </a:p>
        </p:txBody>
      </p:sp>
    </p:spTree>
    <p:extLst>
      <p:ext uri="{BB962C8B-B14F-4D97-AF65-F5344CB8AC3E}">
        <p14:creationId xmlns:p14="http://schemas.microsoft.com/office/powerpoint/2010/main" val="310423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602090" y="408226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类图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—OOD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25576B3-4E13-4D50-B181-36620117D91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64" y="803773"/>
            <a:ext cx="5276386" cy="38046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3E7398E9-A091-4EC1-8446-FAF39D770CC5}"/>
              </a:ext>
            </a:extLst>
          </p:cNvPr>
          <p:cNvSpPr txBox="1"/>
          <p:nvPr/>
        </p:nvSpPr>
        <p:spPr>
          <a:xfrm>
            <a:off x="3564458" y="4726772"/>
            <a:ext cx="327061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zh-CN" altLang="zh-CN" sz="1200" dirty="0">
                <a:effectLst/>
                <a:latin typeface="+mj-ea"/>
                <a:ea typeface="+mj-ea"/>
                <a:cs typeface="Arial" panose="020B0604020202020204" pitchFamily="34" charset="0"/>
              </a:rPr>
              <a:t>问答微服务（模块）类图</a:t>
            </a:r>
            <a:endParaRPr lang="zh-CN" altLang="zh-CN" sz="1200" kern="100" dirty="0"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6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TextBox 8"/>
          <p:cNvSpPr txBox="1"/>
          <p:nvPr/>
        </p:nvSpPr>
        <p:spPr>
          <a:xfrm>
            <a:off x="602090" y="408226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类图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—OOD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30BAED0-3958-40EA-BB07-80BEED7ADDB7}"/>
              </a:ext>
            </a:extLst>
          </p:cNvPr>
          <p:cNvSpPr txBox="1"/>
          <p:nvPr/>
        </p:nvSpPr>
        <p:spPr>
          <a:xfrm>
            <a:off x="3564458" y="4726772"/>
            <a:ext cx="327061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zh-CN" altLang="zh-CN" sz="1200" kern="100" dirty="0">
                <a:effectLst/>
                <a:latin typeface="+mj-ea"/>
                <a:ea typeface="+mj-ea"/>
                <a:cs typeface="Arial" panose="020B0604020202020204" pitchFamily="34" charset="0"/>
              </a:rPr>
              <a:t>人机交互界面（模块）类图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B37366-5251-47FA-8811-2C222A4304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70" y="-14395"/>
            <a:ext cx="3384376" cy="47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7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563057" y="441270"/>
            <a:ext cx="177726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顺序图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—OOA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BF5DADD0-C926-4E4E-9400-8540CD48CE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4" y="935980"/>
            <a:ext cx="5271135" cy="37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8986B655-665B-5E4B-ABBD-92154A9C7E2A}"/>
              </a:ext>
            </a:extLst>
          </p:cNvPr>
          <p:cNvSpPr txBox="1"/>
          <p:nvPr/>
        </p:nvSpPr>
        <p:spPr>
          <a:xfrm>
            <a:off x="6516786" y="1368028"/>
            <a:ext cx="12105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涉及对象：</a:t>
            </a:r>
            <a:endParaRPr kumimoji="1" lang="en-US" altLang="zh-CN" dirty="0"/>
          </a:p>
          <a:p>
            <a:r>
              <a:rPr kumimoji="1" lang="en-US" altLang="zh-CN" dirty="0"/>
              <a:t>User(u)</a:t>
            </a:r>
          </a:p>
          <a:p>
            <a:r>
              <a:rPr kumimoji="1" lang="en-US" altLang="zh-CN" dirty="0"/>
              <a:t>Question(q)</a:t>
            </a:r>
          </a:p>
          <a:p>
            <a:r>
              <a:rPr kumimoji="1" lang="en-US" altLang="zh-CN" dirty="0"/>
              <a:t>Reply(r)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563057" y="408226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顺序图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—OOD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F8AC6B-81C9-ED4B-84E6-98F038D2BA48}"/>
              </a:ext>
            </a:extLst>
          </p:cNvPr>
          <p:cNvSpPr/>
          <p:nvPr/>
        </p:nvSpPr>
        <p:spPr>
          <a:xfrm>
            <a:off x="900162" y="1588228"/>
            <a:ext cx="72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latin typeface="Times New Roman" panose="02020603050405020304" pitchFamily="18" charset="0"/>
              </a:rPr>
              <a:t>OOD</a:t>
            </a:r>
            <a:r>
              <a:rPr lang="zh-CN" altLang="zh-CN" kern="100" dirty="0">
                <a:latin typeface="Times New Roman" panose="02020603050405020304" pitchFamily="18" charset="0"/>
              </a:rPr>
              <a:t>部分的增加与调整原因：</a:t>
            </a:r>
          </a:p>
          <a:p>
            <a:pPr marL="342900" lvl="0" indent="-342900" algn="just">
              <a:buFont typeface="Wingdings" pitchFamily="2" charset="2"/>
              <a:buChar char=""/>
            </a:pPr>
            <a:r>
              <a:rPr lang="zh-CN" altLang="zh-CN" kern="100" dirty="0">
                <a:latin typeface="Times New Roman" panose="02020603050405020304" pitchFamily="18" charset="0"/>
              </a:rPr>
              <a:t>增加注册、登录顺序图：允许用户通过不同的方式进行登录，更好地判断</a:t>
            </a:r>
            <a:r>
              <a:rPr lang="en-US" altLang="zh-CN" kern="100" dirty="0">
                <a:latin typeface="Times New Roman" panose="02020603050405020304" pitchFamily="18" charset="0"/>
              </a:rPr>
              <a:t>OOA</a:t>
            </a:r>
            <a:r>
              <a:rPr lang="zh-CN" altLang="zh-CN" kern="100" dirty="0">
                <a:latin typeface="Times New Roman" panose="02020603050405020304" pitchFamily="18" charset="0"/>
              </a:rPr>
              <a:t>阶段中的</a:t>
            </a:r>
            <a:r>
              <a:rPr lang="en-US" altLang="zh-CN" kern="100" dirty="0">
                <a:latin typeface="Times New Roman" panose="02020603050405020304" pitchFamily="18" charset="0"/>
              </a:rPr>
              <a:t>login</a:t>
            </a:r>
            <a:r>
              <a:rPr lang="zh-CN" altLang="zh-CN" kern="100" dirty="0">
                <a:latin typeface="Times New Roman" panose="02020603050405020304" pitchFamily="18" charset="0"/>
              </a:rPr>
              <a:t>条件</a:t>
            </a:r>
          </a:p>
          <a:p>
            <a:pPr marL="342900" lvl="0" indent="-342900" algn="just">
              <a:buFont typeface="Wingdings" pitchFamily="2" charset="2"/>
              <a:buChar char=""/>
            </a:pPr>
            <a:r>
              <a:rPr lang="zh-CN" altLang="zh-CN" kern="100" dirty="0">
                <a:latin typeface="Times New Roman" panose="02020603050405020304" pitchFamily="18" charset="0"/>
              </a:rPr>
              <a:t>设置问题的控制器，作为主动类与用户交互。</a:t>
            </a:r>
          </a:p>
          <a:p>
            <a:pPr marL="342900" lvl="0" indent="-342900" algn="just">
              <a:buFont typeface="Wingdings" pitchFamily="2" charset="2"/>
              <a:buChar char=""/>
            </a:pPr>
            <a:r>
              <a:rPr lang="zh-CN" altLang="zh-CN" kern="100" dirty="0">
                <a:latin typeface="Times New Roman" panose="02020603050405020304" pitchFamily="18" charset="0"/>
              </a:rPr>
              <a:t>以低耦合为目标，设置问题的总服务类，实现了与问题交互的方式与交互具体实现的隔离。</a:t>
            </a:r>
          </a:p>
        </p:txBody>
      </p:sp>
    </p:spTree>
    <p:extLst>
      <p:ext uri="{BB962C8B-B14F-4D97-AF65-F5344CB8AC3E}">
        <p14:creationId xmlns:p14="http://schemas.microsoft.com/office/powerpoint/2010/main" val="203463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563057" y="408226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顺序图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—OOD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EAEF6B-B412-0740-9576-6515ADBEBA9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64258" y="935980"/>
            <a:ext cx="4653379" cy="38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5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563057" y="408226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顺序图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—OOD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099916-9DC3-4C4D-8D6B-35BA041D54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63407" y="803772"/>
            <a:ext cx="4797395" cy="40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7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TextBox 8"/>
          <p:cNvSpPr txBox="1"/>
          <p:nvPr/>
        </p:nvSpPr>
        <p:spPr>
          <a:xfrm>
            <a:off x="563057" y="408226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顺序图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—OOD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630832-34A3-EA4E-B96E-EF7CD722F78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t="1693" r="3147" b="52964"/>
          <a:stretch/>
        </p:blipFill>
        <p:spPr bwMode="auto">
          <a:xfrm>
            <a:off x="20400" y="1043992"/>
            <a:ext cx="4575635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FBC6AE-E8DC-2C4D-9D01-539538CE7E2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" t="58510" r="776"/>
          <a:stretch/>
        </p:blipFill>
        <p:spPr bwMode="auto">
          <a:xfrm>
            <a:off x="4500562" y="1368028"/>
            <a:ext cx="4392488" cy="2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11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563057" y="408226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状态图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C63ED27-73FD-634A-A501-A861D377B7F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8" y="1079996"/>
            <a:ext cx="5040560" cy="31249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B173597-0412-E64A-9831-28116299D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46" y="1152004"/>
            <a:ext cx="2494816" cy="973356"/>
          </a:xfrm>
          <a:prstGeom prst="rect">
            <a:avLst/>
          </a:prstGeom>
        </p:spPr>
      </p:pic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8544511E-1E2C-104C-8BF5-990362558329}"/>
              </a:ext>
            </a:extLst>
          </p:cNvPr>
          <p:cNvCxnSpPr>
            <a:endCxn id="15" idx="1"/>
          </p:cNvCxnSpPr>
          <p:nvPr/>
        </p:nvCxnSpPr>
        <p:spPr>
          <a:xfrm flipV="1">
            <a:off x="3420442" y="1638682"/>
            <a:ext cx="2736304" cy="109749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473" y="344356"/>
            <a:ext cx="366837" cy="365183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212" y="540163"/>
            <a:ext cx="244558" cy="2434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 flipV="1">
            <a:off x="4013195" y="1598125"/>
            <a:ext cx="82037" cy="74667"/>
          </a:xfrm>
          <a:prstGeom prst="rtTriangle">
            <a:avLst/>
          </a:prstGeom>
          <a:solidFill>
            <a:srgbClr val="8B001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4013195" y="1190956"/>
            <a:ext cx="82037" cy="74667"/>
          </a:xfrm>
          <a:prstGeom prst="rtTriangle">
            <a:avLst/>
          </a:prstGeom>
          <a:solidFill>
            <a:srgbClr val="8B001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Other_3"/>
          <p:cNvSpPr/>
          <p:nvPr>
            <p:custDataLst>
              <p:tags r:id="rId4"/>
            </p:custDataLst>
          </p:nvPr>
        </p:nvSpPr>
        <p:spPr>
          <a:xfrm flipV="1">
            <a:off x="4013195" y="2279464"/>
            <a:ext cx="82037" cy="74667"/>
          </a:xfrm>
          <a:prstGeom prst="rtTriangle">
            <a:avLst/>
          </a:prstGeom>
          <a:solidFill>
            <a:srgbClr val="8B001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4"/>
          <p:cNvSpPr/>
          <p:nvPr>
            <p:custDataLst>
              <p:tags r:id="rId5"/>
            </p:custDataLst>
          </p:nvPr>
        </p:nvSpPr>
        <p:spPr>
          <a:xfrm>
            <a:off x="4013195" y="1872294"/>
            <a:ext cx="82037" cy="74667"/>
          </a:xfrm>
          <a:prstGeom prst="rtTriangle">
            <a:avLst/>
          </a:prstGeom>
          <a:solidFill>
            <a:srgbClr val="8B001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Other_5"/>
          <p:cNvSpPr/>
          <p:nvPr>
            <p:custDataLst>
              <p:tags r:id="rId6"/>
            </p:custDataLst>
          </p:nvPr>
        </p:nvSpPr>
        <p:spPr>
          <a:xfrm flipV="1">
            <a:off x="4013195" y="2959635"/>
            <a:ext cx="82037" cy="74667"/>
          </a:xfrm>
          <a:prstGeom prst="rtTriangle">
            <a:avLst/>
          </a:prstGeom>
          <a:solidFill>
            <a:srgbClr val="8B001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Other_6"/>
          <p:cNvSpPr/>
          <p:nvPr>
            <p:custDataLst>
              <p:tags r:id="rId7"/>
            </p:custDataLst>
          </p:nvPr>
        </p:nvSpPr>
        <p:spPr>
          <a:xfrm>
            <a:off x="4013195" y="2553632"/>
            <a:ext cx="82037" cy="73501"/>
          </a:xfrm>
          <a:prstGeom prst="rtTriangle">
            <a:avLst/>
          </a:prstGeom>
          <a:solidFill>
            <a:srgbClr val="8B001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9"/>
          <p:cNvSpPr/>
          <p:nvPr>
            <p:custDataLst>
              <p:tags r:id="rId8"/>
            </p:custDataLst>
          </p:nvPr>
        </p:nvSpPr>
        <p:spPr>
          <a:xfrm>
            <a:off x="3394401" y="1265623"/>
            <a:ext cx="1205105" cy="40717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_10"/>
          <p:cNvSpPr/>
          <p:nvPr>
            <p:custDataLst>
              <p:tags r:id="rId9"/>
            </p:custDataLst>
          </p:nvPr>
        </p:nvSpPr>
        <p:spPr>
          <a:xfrm>
            <a:off x="3394401" y="1946961"/>
            <a:ext cx="1205105" cy="40717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11"/>
          <p:cNvSpPr/>
          <p:nvPr>
            <p:custDataLst>
              <p:tags r:id="rId10"/>
            </p:custDataLst>
          </p:nvPr>
        </p:nvSpPr>
        <p:spPr>
          <a:xfrm>
            <a:off x="3394401" y="2628118"/>
            <a:ext cx="1205105" cy="406184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1"/>
          <p:cNvSpPr/>
          <p:nvPr>
            <p:custDataLst>
              <p:tags r:id="rId11"/>
            </p:custDataLst>
          </p:nvPr>
        </p:nvSpPr>
        <p:spPr>
          <a:xfrm>
            <a:off x="3188150" y="1265623"/>
            <a:ext cx="825045" cy="407170"/>
          </a:xfrm>
          <a:prstGeom prst="rect">
            <a:avLst/>
          </a:prstGeom>
          <a:solidFill>
            <a:srgbClr val="8B001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2"/>
          <p:cNvSpPr/>
          <p:nvPr>
            <p:custDataLst>
              <p:tags r:id="rId12"/>
            </p:custDataLst>
          </p:nvPr>
        </p:nvSpPr>
        <p:spPr>
          <a:xfrm>
            <a:off x="3188150" y="1946961"/>
            <a:ext cx="825045" cy="407170"/>
          </a:xfrm>
          <a:prstGeom prst="rect">
            <a:avLst/>
          </a:prstGeom>
          <a:solidFill>
            <a:srgbClr val="8B001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SubTitle_3"/>
          <p:cNvSpPr/>
          <p:nvPr>
            <p:custDataLst>
              <p:tags r:id="rId13"/>
            </p:custDataLst>
          </p:nvPr>
        </p:nvSpPr>
        <p:spPr>
          <a:xfrm>
            <a:off x="3188150" y="2628118"/>
            <a:ext cx="825045" cy="406184"/>
          </a:xfrm>
          <a:prstGeom prst="rect">
            <a:avLst/>
          </a:prstGeom>
          <a:solidFill>
            <a:srgbClr val="8B001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/>
          <p:nvPr>
            <p:custDataLst>
              <p:tags r:id="rId14"/>
            </p:custDataLst>
          </p:nvPr>
        </p:nvSpPr>
        <p:spPr>
          <a:xfrm>
            <a:off x="4907792" y="1330178"/>
            <a:ext cx="172657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项目执行情况</a:t>
            </a:r>
            <a:endParaRPr lang="zh-CN" altLang="en-US" sz="900" dirty="0">
              <a:solidFill>
                <a:srgbClr val="8B001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Entry_2"/>
          <p:cNvSpPr/>
          <p:nvPr>
            <p:custDataLst>
              <p:tags r:id="rId15"/>
            </p:custDataLst>
          </p:nvPr>
        </p:nvSpPr>
        <p:spPr>
          <a:xfrm>
            <a:off x="4907792" y="2005572"/>
            <a:ext cx="2617106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backlog</a:t>
            </a:r>
            <a:r>
              <a:rPr lang="zh-CN" altLang="en-US" sz="2000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000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Kanban</a:t>
            </a:r>
            <a:r>
              <a:rPr lang="zh-CN" altLang="en-US" sz="2000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展示</a:t>
            </a:r>
            <a:endParaRPr lang="zh-CN" altLang="en-US" sz="900" dirty="0">
              <a:solidFill>
                <a:srgbClr val="8B001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Entry_3"/>
          <p:cNvSpPr/>
          <p:nvPr>
            <p:custDataLst>
              <p:tags r:id="rId16"/>
            </p:custDataLst>
          </p:nvPr>
        </p:nvSpPr>
        <p:spPr>
          <a:xfrm>
            <a:off x="4907792" y="2709806"/>
            <a:ext cx="172657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OOA</a:t>
            </a:r>
            <a:r>
              <a:rPr lang="zh-CN" altLang="en-US" sz="2000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000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OOD</a:t>
            </a:r>
            <a:endParaRPr lang="zh-CN" altLang="en-US" sz="900" dirty="0">
              <a:solidFill>
                <a:srgbClr val="8B001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7"/>
            </p:custDataLst>
          </p:nvPr>
        </p:nvSpPr>
        <p:spPr>
          <a:xfrm>
            <a:off x="1080887" y="644489"/>
            <a:ext cx="907941" cy="2644243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900" b="1" dirty="0">
                <a:solidFill>
                  <a:srgbClr val="8B00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5" name="MH_Others_2"/>
          <p:cNvSpPr txBox="1"/>
          <p:nvPr>
            <p:custDataLst>
              <p:tags r:id="rId18"/>
            </p:custDataLst>
          </p:nvPr>
        </p:nvSpPr>
        <p:spPr>
          <a:xfrm rot="5400000">
            <a:off x="-272383" y="1816815"/>
            <a:ext cx="22990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2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4282" y="449181"/>
            <a:ext cx="19920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包图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—OOA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08AC4EB-40A1-B44A-B0A1-FC4F82D178D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14" y="1079996"/>
            <a:ext cx="3933299" cy="33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4282" y="449181"/>
            <a:ext cx="199206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包图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—OOD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4B61B2-69B4-6F4C-AAB6-863474E744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2" y="1085173"/>
            <a:ext cx="7272808" cy="36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6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60116"/>
            <a:ext cx="9001125" cy="180162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1539" y="2446231"/>
            <a:ext cx="7230053" cy="829399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 感谢您的聆听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76226" y="3411126"/>
            <a:ext cx="6120680" cy="369332"/>
            <a:chOff x="1476226" y="3422964"/>
            <a:chExt cx="6120680" cy="369332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476226" y="3588119"/>
              <a:ext cx="61206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916386" y="3484729"/>
              <a:ext cx="3240360" cy="22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934388" y="3466799"/>
              <a:ext cx="3204356" cy="256526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80382" y="342296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汇报人：软工第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66" y="4322581"/>
            <a:ext cx="1584176" cy="4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1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79958" y="1728068"/>
            <a:ext cx="9188653" cy="180162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2204856" y="1876778"/>
            <a:ext cx="1503618" cy="1291450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6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/>
          <p:nvPr>
            <p:custDataLst>
              <p:tags r:id="rId3"/>
            </p:custDataLst>
          </p:nvPr>
        </p:nvSpPr>
        <p:spPr>
          <a:xfrm>
            <a:off x="3780482" y="2300937"/>
            <a:ext cx="3744416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项目进展报告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14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425694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甘特图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C92A78A0-B314-234B-B606-364FF8F536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4" y="1007988"/>
            <a:ext cx="9001125" cy="25691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54B1852-0E5E-4946-B390-B162AD164A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0" y="1864800"/>
            <a:ext cx="1191505" cy="792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427F12B0-E271-1041-967E-D174AAB198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34" y="1920220"/>
            <a:ext cx="1260000" cy="73658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0EAA507-D19E-9341-877D-4A71629767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50" y="1104552"/>
            <a:ext cx="3562350" cy="2367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0006727C-3825-2F47-AE0C-C8F321B1CC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11" y="1131484"/>
            <a:ext cx="3852428" cy="2252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931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8 0.00252 L 0.30547 0.008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2" y="2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3 -0.00346 L -0.26385 -0.00756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52994" y="1728068"/>
            <a:ext cx="9188653" cy="180162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1188194" y="1874431"/>
            <a:ext cx="1503618" cy="1291450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6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2"/>
          <p:cNvSpPr/>
          <p:nvPr>
            <p:custDataLst>
              <p:tags r:id="rId3"/>
            </p:custDataLst>
          </p:nvPr>
        </p:nvSpPr>
        <p:spPr>
          <a:xfrm>
            <a:off x="2772370" y="2227465"/>
            <a:ext cx="5400600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backlog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Kanban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94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408226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backlog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B2E74E76-5D8E-BA4E-9A58-7AE1C15B1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227461"/>
              </p:ext>
            </p:extLst>
          </p:nvPr>
        </p:nvGraphicFramePr>
        <p:xfrm>
          <a:off x="1188194" y="1007988"/>
          <a:ext cx="5936907" cy="324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402220916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670045620"/>
                    </a:ext>
                  </a:extLst>
                </a:gridCol>
                <a:gridCol w="361942">
                  <a:extLst>
                    <a:ext uri="{9D8B030D-6E8A-4147-A177-3AD203B41FA5}">
                      <a16:colId xmlns:a16="http://schemas.microsoft.com/office/drawing/2014/main" val="158675800"/>
                    </a:ext>
                  </a:extLst>
                </a:gridCol>
                <a:gridCol w="422835">
                  <a:extLst>
                    <a:ext uri="{9D8B030D-6E8A-4147-A177-3AD203B41FA5}">
                      <a16:colId xmlns:a16="http://schemas.microsoft.com/office/drawing/2014/main" val="3183863480"/>
                    </a:ext>
                  </a:extLst>
                </a:gridCol>
                <a:gridCol w="3075846">
                  <a:extLst>
                    <a:ext uri="{9D8B030D-6E8A-4147-A177-3AD203B41FA5}">
                      <a16:colId xmlns:a16="http://schemas.microsoft.com/office/drawing/2014/main" val="1418108500"/>
                    </a:ext>
                  </a:extLst>
                </a:gridCol>
                <a:gridCol w="636124">
                  <a:extLst>
                    <a:ext uri="{9D8B030D-6E8A-4147-A177-3AD203B41FA5}">
                      <a16:colId xmlns:a16="http://schemas.microsoft.com/office/drawing/2014/main" val="471123482"/>
                    </a:ext>
                  </a:extLst>
                </a:gridCol>
              </a:tblGrid>
              <a:tr h="162267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ID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Name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Imp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Est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How to demo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Notes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717712361"/>
                  </a:ext>
                </a:extLst>
              </a:tr>
              <a:tr h="377810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1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注册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40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输入用户名，邮箱，密码，向我的邮箱发送验证码，输入验证码后绑定微信，显示注册成功的字样。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280067904"/>
                  </a:ext>
                </a:extLst>
              </a:tr>
              <a:tr h="324533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登陆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40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成功注册之后，使用我的用户名和密码，或者微信即可登陆成功。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1585353411"/>
                  </a:ext>
                </a:extLst>
              </a:tr>
              <a:tr h="358566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提问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30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登陆，打开提问界面，输入我的问题，点击提出。返回问题页面，看到我的问题在页面上。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暂无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2532512791"/>
                  </a:ext>
                </a:extLst>
              </a:tr>
              <a:tr h="375823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回答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30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5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登陆，打开问题界面，查看我想要回答的问题，输入回答，点击提交，返回问题回答页面，看到我的回答在页面上。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暂无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2945907473"/>
                  </a:ext>
                </a:extLst>
              </a:tr>
              <a:tr h="324533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收藏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5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登陆，选中一个问题，点击收藏，转到我的收藏列表，看到这个问题在列表上。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暂无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3060311582"/>
                  </a:ext>
                </a:extLst>
              </a:tr>
              <a:tr h="324533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关注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5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登陆，选中一个问题，点击关注，转到我的关注列表，看到这个问题在列表上。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暂无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2459198832"/>
                  </a:ext>
                </a:extLst>
              </a:tr>
              <a:tr h="324533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搜索问题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5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登陆，在搜索窗口输入问题的关键字，我想要的问题显示在搜索结果页面上。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暂无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56159021"/>
                  </a:ext>
                </a:extLst>
              </a:tr>
              <a:tr h="324533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对回答点赞、踩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10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5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登陆，选中一个问题，选中一个回答，点击点赞、踩，看到赞、踩数发生变化。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暂无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587744484"/>
                  </a:ext>
                </a:extLst>
              </a:tr>
              <a:tr h="343229"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评论回答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>
                          <a:effectLst/>
                        </a:rPr>
                        <a:t>10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900" kern="100" dirty="0">
                          <a:effectLst/>
                        </a:rPr>
                        <a:t>5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>
                          <a:effectLst/>
                        </a:rPr>
                        <a:t>登陆，选中一个问题，选中一个回答，输入我的评论，转到回答评论页面，看到我的评论在页面上。</a:t>
                      </a:r>
                      <a:endParaRPr lang="zh-CN" sz="9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900" kern="100" dirty="0">
                          <a:effectLst/>
                        </a:rPr>
                        <a:t>暂无</a:t>
                      </a:r>
                      <a:endParaRPr lang="zh-CN" sz="9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72" marR="61972" marT="0" marB="0"/>
                </a:tc>
                <a:extLst>
                  <a:ext uri="{0D108BD9-81ED-4DB2-BD59-A6C34878D82A}">
                    <a16:rowId xmlns:a16="http://schemas.microsoft.com/office/drawing/2014/main" val="400771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TextBox 8"/>
          <p:cNvSpPr txBox="1"/>
          <p:nvPr/>
        </p:nvSpPr>
        <p:spPr>
          <a:xfrm>
            <a:off x="569014" y="408226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Kanban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B24F836-2F14-2646-9B5E-187A1E51B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8" y="1007988"/>
            <a:ext cx="7884939" cy="35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79958" y="1728068"/>
            <a:ext cx="9188653" cy="180162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2204856" y="1876778"/>
            <a:ext cx="1503618" cy="1291450"/>
          </a:xfrm>
          <a:prstGeom prst="rect">
            <a:avLst/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66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3"/>
          <p:cNvSpPr/>
          <p:nvPr>
            <p:custDataLst>
              <p:tags r:id="rId3"/>
            </p:custDataLst>
          </p:nvPr>
        </p:nvSpPr>
        <p:spPr>
          <a:xfrm>
            <a:off x="3708474" y="2280612"/>
            <a:ext cx="4417306" cy="67710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OOA</a:t>
            </a:r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OOD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31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6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55" name="TextBox 8"/>
          <p:cNvSpPr txBox="1"/>
          <p:nvPr/>
        </p:nvSpPr>
        <p:spPr>
          <a:xfrm>
            <a:off x="563057" y="408226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用况图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46" y="320459"/>
            <a:ext cx="1720710" cy="483313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C52C5E-D049-4A6E-B309-B89A90E72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34" y="894054"/>
            <a:ext cx="6622592" cy="382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1285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6.pptx123121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.5|1.4|1|1.8|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2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Macintosh PowerPoint</Application>
  <PresentationFormat>自定义</PresentationFormat>
  <Paragraphs>128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modified xsi:type="dcterms:W3CDTF">2020-11-24T01:45:27Z</dcterms:modified>
</cp:coreProperties>
</file>