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0" r:id="rId6"/>
    <p:sldId id="261" r:id="rId7"/>
    <p:sldId id="263" r:id="rId8"/>
    <p:sldId id="274" r:id="rId9"/>
    <p:sldId id="272" r:id="rId10"/>
    <p:sldId id="265" r:id="rId11"/>
    <p:sldId id="266" r:id="rId12"/>
    <p:sldId id="267" r:id="rId13"/>
    <p:sldId id="268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47CD-0302-4DC6-91C5-311067427DDB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1DE0E-4030-40BB-8C0F-16A11C3C5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DE0E-4030-40BB-8C0F-16A11C3C502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93ECC3B-D281-48F7-9455-A2F478D22619}" type="datetimeFigureOut">
              <a:rPr lang="en-US" smtClean="0"/>
              <a:pPr/>
              <a:t>2/21/2013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50DBBFD-AA9D-4392-92DA-F5B33552A1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Marxism</a:t>
            </a: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Marx – we are outside ideology – </a:t>
            </a:r>
            <a:r>
              <a:rPr lang="en-US" dirty="0" err="1" smtClean="0"/>
              <a:t>Althusser</a:t>
            </a:r>
            <a:r>
              <a:rPr lang="en-US" dirty="0" smtClean="0"/>
              <a:t> – We are always ideological</a:t>
            </a:r>
          </a:p>
          <a:p>
            <a:r>
              <a:rPr lang="en-US" dirty="0" smtClean="0"/>
              <a:t>Ideology – pervasive – individuals born as subjects</a:t>
            </a:r>
          </a:p>
          <a:p>
            <a:r>
              <a:rPr lang="en-US" dirty="0" smtClean="0"/>
              <a:t>Interpellation – individuals are turned as subjects</a:t>
            </a:r>
          </a:p>
          <a:p>
            <a:r>
              <a:rPr lang="en-US" dirty="0" smtClean="0"/>
              <a:t>Ideology not abstract – material existence in an apparatus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RSA – Repressive state apparatus  -state administration, law, police, army  </a:t>
            </a:r>
          </a:p>
          <a:p>
            <a:r>
              <a:rPr lang="en-US" dirty="0" smtClean="0"/>
              <a:t>ISA – Ideological state apparatus – religion, family, education, media</a:t>
            </a:r>
          </a:p>
          <a:p>
            <a:r>
              <a:rPr lang="en-US" dirty="0" smtClean="0"/>
              <a:t>ISA – Heterogeneous  – subscribes to ruling class</a:t>
            </a:r>
          </a:p>
          <a:p>
            <a:r>
              <a:rPr lang="en-US" dirty="0" smtClean="0"/>
              <a:t>ISA – Hegemony of the dominant class in a society</a:t>
            </a:r>
          </a:p>
          <a:p>
            <a:r>
              <a:rPr lang="en-US" dirty="0" smtClean="0"/>
              <a:t>Ideology – like unconscious -  beyond interpretation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Frederick Jameson – Capitalism in postmodern world</a:t>
            </a:r>
          </a:p>
          <a:p>
            <a:r>
              <a:rPr lang="en-US" dirty="0" smtClean="0"/>
              <a:t>Late capitalism – Neo-imperialism- 1960’s – Pervasive condition of our age </a:t>
            </a:r>
          </a:p>
          <a:p>
            <a:r>
              <a:rPr lang="en-US" dirty="0" smtClean="0"/>
              <a:t>Multinational corporations – Exploitation of third world labor – BPO</a:t>
            </a:r>
          </a:p>
          <a:p>
            <a:r>
              <a:rPr lang="en-US" dirty="0" smtClean="0"/>
              <a:t>Develop the underdeveloped – world bank – IMF – liberalization policies - </a:t>
            </a:r>
          </a:p>
          <a:p>
            <a:r>
              <a:rPr lang="en-US" dirty="0" smtClean="0"/>
              <a:t> Media- capitalist values – reliant on media’s version of our reality </a:t>
            </a:r>
          </a:p>
          <a:p>
            <a:r>
              <a:rPr lang="en-US" dirty="0" smtClean="0"/>
              <a:t>American Military domination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Dominant ideological formations</a:t>
            </a:r>
          </a:p>
          <a:p>
            <a:r>
              <a:rPr lang="en-US" dirty="0" smtClean="0"/>
              <a:t>Emergent ideological formations </a:t>
            </a:r>
          </a:p>
          <a:p>
            <a:r>
              <a:rPr lang="en-US" dirty="0" smtClean="0"/>
              <a:t>Residual ideological formations</a:t>
            </a:r>
          </a:p>
          <a:p>
            <a:r>
              <a:rPr lang="en-US" dirty="0" smtClean="0"/>
              <a:t>Cognitive map – critique – effect a political and social change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Marxism and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 Marx - Literature – semi autonomous status</a:t>
            </a:r>
          </a:p>
          <a:p>
            <a:endParaRPr lang="en-US" sz="1800" dirty="0" smtClean="0"/>
          </a:p>
          <a:p>
            <a:r>
              <a:rPr lang="en-US" sz="1800" dirty="0" smtClean="0"/>
              <a:t>Stalin and Lenin – Literature – instrument for political  propaganda</a:t>
            </a:r>
          </a:p>
          <a:p>
            <a:endParaRPr lang="en-US" sz="1800" dirty="0" smtClean="0"/>
          </a:p>
          <a:p>
            <a:r>
              <a:rPr lang="en-US" sz="1800" dirty="0" smtClean="0"/>
              <a:t>Pierre </a:t>
            </a:r>
            <a:r>
              <a:rPr lang="en-US" sz="1800" dirty="0" err="1" smtClean="0"/>
              <a:t>Macherry</a:t>
            </a:r>
            <a:r>
              <a:rPr lang="en-US" sz="1800" dirty="0" smtClean="0"/>
              <a:t> – Theory of Literary Production- Writer as a producer/not a creator </a:t>
            </a:r>
          </a:p>
          <a:p>
            <a:endParaRPr lang="en-US" sz="1800" dirty="0" smtClean="0"/>
          </a:p>
          <a:p>
            <a:r>
              <a:rPr lang="en-US" sz="1800" dirty="0" smtClean="0"/>
              <a:t> Writer and the work – product of the prevalent historical and social conditions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1950’s – India – progressive literature 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Political function –  Liberation movements of historically marginalized communities - Feminist literature, African – American literature , Native American , </a:t>
            </a:r>
            <a:r>
              <a:rPr lang="en-US" sz="1800" dirty="0" err="1" smtClean="0"/>
              <a:t>Dalit</a:t>
            </a:r>
            <a:r>
              <a:rPr lang="en-US" sz="1800" dirty="0" smtClean="0"/>
              <a:t> literature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Analysis of a Text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Does the text expose/reveal the socio-economic structure in which it is contextualized?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Whose story gets told in the text?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Are marginalized communities ignored or devalued?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Does the text reflect or resist a dominant ideology? Does it do both?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Does the main character in a narrative affirm or resist bourgeoisie values? </a:t>
            </a:r>
          </a:p>
          <a:p>
            <a:pPr>
              <a:buNone/>
            </a:pPr>
            <a:r>
              <a:rPr lang="en-US" sz="2400" dirty="0" smtClean="0"/>
              <a:t>        Does the text propose a revolutionary ideology?</a:t>
            </a:r>
            <a:endParaRPr lang="en-US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were  the socio- economic conditions in which the text was published?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 Materialism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Hegel – idealist –- ideas are the mode through which human beings relate to the world  – material things are expression of ideas -history – prominent ideas of each period.</a:t>
            </a:r>
          </a:p>
          <a:p>
            <a:r>
              <a:rPr lang="en-US" dirty="0" smtClean="0"/>
              <a:t>Marx – Material reality is fundamental – ideas expression of the reality- Human beings are not motivated by grand ideas but by material concerns – means for survival</a:t>
            </a:r>
          </a:p>
          <a:p>
            <a:r>
              <a:rPr lang="en-US" dirty="0" smtClean="0"/>
              <a:t>Economic reality – determining factor of all human behavior – class – determines the relation to the means of production</a:t>
            </a:r>
          </a:p>
          <a:p>
            <a:r>
              <a:rPr lang="en-US" dirty="0" smtClean="0"/>
              <a:t>Historic materialism – all  human history - class struggle  between the haves and have-nots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Social relations structured on the relationship to the mode of production  </a:t>
            </a:r>
          </a:p>
          <a:p>
            <a:r>
              <a:rPr lang="en-US" dirty="0" smtClean="0"/>
              <a:t>Tribal ,  Feudal, Capitalist</a:t>
            </a:r>
          </a:p>
          <a:p>
            <a:r>
              <a:rPr lang="en-US" dirty="0" smtClean="0"/>
              <a:t> Capitalist society – increases the disparity between the wealthy classes and the labor classes  </a:t>
            </a:r>
          </a:p>
          <a:p>
            <a:r>
              <a:rPr lang="en-US" dirty="0" smtClean="0"/>
              <a:t>Commodity - Use value –  value - exchange value</a:t>
            </a:r>
          </a:p>
          <a:p>
            <a:r>
              <a:rPr lang="en-US" dirty="0" smtClean="0"/>
              <a:t>Barter system – exchange value – ratio of the commodities – differs but the value of labor – equal for producing commodities</a:t>
            </a:r>
          </a:p>
          <a:p>
            <a:r>
              <a:rPr lang="en-US" dirty="0" smtClean="0"/>
              <a:t>Exchange value - Money – value of labor diminishes – commodity fetishism.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Surplus value  – Time spent more than the wages</a:t>
            </a:r>
          </a:p>
          <a:p>
            <a:r>
              <a:rPr lang="en-US" dirty="0" smtClean="0"/>
              <a:t>Profit – surplus value of the laborer – more exploitation – more profit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Labor  - commodity - Use value and exchange value  - creates value</a:t>
            </a:r>
          </a:p>
          <a:p>
            <a:r>
              <a:rPr lang="en-US" dirty="0" smtClean="0"/>
              <a:t>Alienation of the working class </a:t>
            </a:r>
          </a:p>
          <a:p>
            <a:r>
              <a:rPr lang="en-US" dirty="0" smtClean="0"/>
              <a:t>Constant capital -  variable capital </a:t>
            </a:r>
          </a:p>
          <a:p>
            <a:r>
              <a:rPr lang="en-US" dirty="0" smtClean="0"/>
              <a:t>More variable capital – more profit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>
                <a:cs typeface="Times New Roman" pitchFamily="18" charset="0"/>
              </a:rPr>
              <a:t>Base – super structure model </a:t>
            </a:r>
          </a:p>
          <a:p>
            <a:endParaRPr lang="en-US" sz="9600" dirty="0" smtClean="0">
              <a:cs typeface="Times New Roman" pitchFamily="18" charset="0"/>
            </a:endParaRPr>
          </a:p>
          <a:p>
            <a:r>
              <a:rPr lang="en-US" sz="9600" dirty="0" smtClean="0">
                <a:cs typeface="Times New Roman" pitchFamily="18" charset="0"/>
              </a:rPr>
              <a:t>Base (economic – forces and relation </a:t>
            </a:r>
            <a:r>
              <a:rPr lang="en-US" sz="9600" smtClean="0">
                <a:cs typeface="Times New Roman" pitchFamily="18" charset="0"/>
              </a:rPr>
              <a:t>to production)– </a:t>
            </a:r>
            <a:r>
              <a:rPr lang="en-US" sz="9600" dirty="0" smtClean="0">
                <a:cs typeface="Times New Roman" pitchFamily="18" charset="0"/>
              </a:rPr>
              <a:t>super – structure (state &amp; social institutions – culture, politics , law, religion, marriage, </a:t>
            </a:r>
          </a:p>
          <a:p>
            <a:pPr>
              <a:buNone/>
            </a:pPr>
            <a:r>
              <a:rPr lang="en-US" sz="9600" dirty="0" smtClean="0">
                <a:cs typeface="Times New Roman" pitchFamily="18" charset="0"/>
              </a:rPr>
              <a:t>    arts )</a:t>
            </a:r>
          </a:p>
          <a:p>
            <a:endParaRPr lang="en-US" sz="9600" dirty="0" smtClean="0">
              <a:cs typeface="Times New Roman" pitchFamily="18" charset="0"/>
            </a:endParaRPr>
          </a:p>
          <a:p>
            <a:r>
              <a:rPr lang="en-US" sz="9600" dirty="0" smtClean="0">
                <a:cs typeface="Times New Roman" pitchFamily="18" charset="0"/>
              </a:rPr>
              <a:t>The dominant ideology – ruling class (Bourgeoisie)</a:t>
            </a:r>
          </a:p>
          <a:p>
            <a:endParaRPr lang="en-US" sz="9600" dirty="0" smtClean="0">
              <a:cs typeface="Times New Roman" pitchFamily="18" charset="0"/>
            </a:endParaRPr>
          </a:p>
          <a:p>
            <a:r>
              <a:rPr lang="en-US" sz="9600" dirty="0" smtClean="0">
                <a:cs typeface="Times New Roman" pitchFamily="18" charset="0"/>
              </a:rPr>
              <a:t>Super structure – serves the interest of the ruling class -The working class (proletariat) – “false consciousness”</a:t>
            </a:r>
          </a:p>
          <a:p>
            <a:endParaRPr lang="en-US" sz="9600" dirty="0" smtClean="0">
              <a:cs typeface="Times New Roman" pitchFamily="18" charset="0"/>
            </a:endParaRPr>
          </a:p>
          <a:p>
            <a:r>
              <a:rPr lang="en-US" sz="9600" dirty="0" smtClean="0">
                <a:cs typeface="Times New Roman" pitchFamily="18" charset="0"/>
              </a:rPr>
              <a:t>Religion – “opium of the masses” - Education – dominant ideology</a:t>
            </a:r>
          </a:p>
          <a:p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Arts and literature – semi- autonomous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Social change – Socialism -  communism – call for action</a:t>
            </a:r>
          </a:p>
          <a:p>
            <a:endParaRPr lang="en-US" dirty="0" smtClean="0"/>
          </a:p>
          <a:p>
            <a:r>
              <a:rPr lang="en-US" dirty="0" smtClean="0"/>
              <a:t>Imperialism – highest stage in capitalism</a:t>
            </a:r>
          </a:p>
          <a:p>
            <a:endParaRPr lang="en-US" dirty="0" smtClean="0"/>
          </a:p>
          <a:p>
            <a:r>
              <a:rPr lang="en-US" dirty="0" smtClean="0"/>
              <a:t>Exploitation of the colonies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Structure -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Varna </a:t>
            </a:r>
            <a:r>
              <a:rPr lang="en-US" dirty="0" smtClean="0"/>
              <a:t>and occupation </a:t>
            </a:r>
          </a:p>
          <a:p>
            <a:endParaRPr lang="en-US" dirty="0" smtClean="0"/>
          </a:p>
          <a:p>
            <a:r>
              <a:rPr lang="en-US" dirty="0" smtClean="0"/>
              <a:t>Religious sanction – Vedas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Morton </a:t>
            </a:r>
            <a:r>
              <a:rPr lang="en-US" dirty="0" err="1" smtClean="0"/>
              <a:t>Klass</a:t>
            </a:r>
            <a:r>
              <a:rPr lang="en-US" dirty="0" smtClean="0"/>
              <a:t> – Material interpretation of caste </a:t>
            </a:r>
          </a:p>
          <a:p>
            <a:endParaRPr lang="en-US" dirty="0" smtClean="0"/>
          </a:p>
          <a:p>
            <a:r>
              <a:rPr lang="en-US" dirty="0" smtClean="0"/>
              <a:t>Gail </a:t>
            </a:r>
            <a:r>
              <a:rPr lang="en-US" dirty="0" err="1" smtClean="0"/>
              <a:t>Omvedt</a:t>
            </a:r>
            <a:r>
              <a:rPr lang="en-US" dirty="0" smtClean="0"/>
              <a:t> – Caste and class nexus – Base – socio – economic base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Bernard Cohen – Caste  a colonial construct</a:t>
            </a:r>
          </a:p>
          <a:p>
            <a:endParaRPr lang="en-US" dirty="0" smtClean="0"/>
          </a:p>
          <a:p>
            <a:r>
              <a:rPr lang="en-US" dirty="0" smtClean="0"/>
              <a:t>Dominant </a:t>
            </a:r>
            <a:r>
              <a:rPr lang="en-US" dirty="0" smtClean="0"/>
              <a:t>ideology – </a:t>
            </a:r>
            <a:r>
              <a:rPr lang="en-US" dirty="0" smtClean="0"/>
              <a:t>Brahmins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M.N.Srinivas</a:t>
            </a:r>
            <a:r>
              <a:rPr lang="en-US" dirty="0" smtClean="0"/>
              <a:t> – “</a:t>
            </a:r>
            <a:r>
              <a:rPr lang="en-US" dirty="0" err="1" smtClean="0"/>
              <a:t>Sanskritisation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Louis Dumont – “</a:t>
            </a:r>
            <a:r>
              <a:rPr lang="en-US" dirty="0" err="1" smtClean="0"/>
              <a:t>Substantialisation</a:t>
            </a:r>
            <a:r>
              <a:rPr lang="en-US" dirty="0" smtClean="0"/>
              <a:t>” of castes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Marxist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Marx – over determinism – vulgar Marxism</a:t>
            </a:r>
          </a:p>
          <a:p>
            <a:r>
              <a:rPr lang="en-US" dirty="0" smtClean="0"/>
              <a:t>Louis </a:t>
            </a:r>
            <a:r>
              <a:rPr lang="en-US" dirty="0" err="1" smtClean="0"/>
              <a:t>Althusser</a:t>
            </a:r>
            <a:r>
              <a:rPr lang="en-US" dirty="0" smtClean="0"/>
              <a:t> – Redefined ideology </a:t>
            </a:r>
          </a:p>
          <a:p>
            <a:r>
              <a:rPr lang="en-US" dirty="0" smtClean="0"/>
              <a:t>Traditional </a:t>
            </a:r>
            <a:r>
              <a:rPr lang="en-US" dirty="0"/>
              <a:t>M</a:t>
            </a:r>
            <a:r>
              <a:rPr lang="en-US" dirty="0" smtClean="0"/>
              <a:t>arxism –  truth of material existence - get past  dominant ideology  - reflects the real world </a:t>
            </a:r>
          </a:p>
          <a:p>
            <a:r>
              <a:rPr lang="en-US" dirty="0" err="1" smtClean="0"/>
              <a:t>Althusser</a:t>
            </a:r>
            <a:r>
              <a:rPr lang="en-US" dirty="0" smtClean="0"/>
              <a:t> – ideology – kernel -determines reality  - represents – imaginary relationship of individuals to the real world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359</TotalTime>
  <Words>775</Words>
  <Application>Microsoft Office PowerPoint</Application>
  <PresentationFormat>On-screen Show (4:3)</PresentationFormat>
  <Paragraphs>124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Marxism</vt:lpstr>
      <vt:lpstr>Historic Materialism </vt:lpstr>
      <vt:lpstr>Slide 3</vt:lpstr>
      <vt:lpstr>Slide 4</vt:lpstr>
      <vt:lpstr>Slide 5</vt:lpstr>
      <vt:lpstr>Slide 6</vt:lpstr>
      <vt:lpstr>Social Structure - India</vt:lpstr>
      <vt:lpstr>Slide 8</vt:lpstr>
      <vt:lpstr>Post Marxist Period</vt:lpstr>
      <vt:lpstr>Slide 10</vt:lpstr>
      <vt:lpstr>Slide 11</vt:lpstr>
      <vt:lpstr>Slide 12</vt:lpstr>
      <vt:lpstr>Slide 13</vt:lpstr>
      <vt:lpstr>Marxism and Literature</vt:lpstr>
      <vt:lpstr> Analysis of a Text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Marxism</dc:title>
  <dc:creator>emachines</dc:creator>
  <cp:lastModifiedBy>user</cp:lastModifiedBy>
  <cp:revision>74</cp:revision>
  <dcterms:created xsi:type="dcterms:W3CDTF">2012-02-12T13:16:49Z</dcterms:created>
  <dcterms:modified xsi:type="dcterms:W3CDTF">2013-02-21T05:17:58Z</dcterms:modified>
</cp:coreProperties>
</file>