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57" r:id="rId3"/>
    <p:sldId id="278" r:id="rId4"/>
    <p:sldId id="261" r:id="rId5"/>
    <p:sldId id="262" r:id="rId6"/>
    <p:sldId id="260" r:id="rId7"/>
    <p:sldId id="263" r:id="rId8"/>
    <p:sldId id="264" r:id="rId9"/>
    <p:sldId id="265" r:id="rId10"/>
    <p:sldId id="275" r:id="rId11"/>
    <p:sldId id="276" r:id="rId12"/>
    <p:sldId id="273" r:id="rId13"/>
    <p:sldId id="274" r:id="rId14"/>
    <p:sldId id="289" r:id="rId15"/>
    <p:sldId id="277" r:id="rId16"/>
    <p:sldId id="271" r:id="rId17"/>
    <p:sldId id="258" r:id="rId18"/>
    <p:sldId id="267" r:id="rId19"/>
    <p:sldId id="268" r:id="rId20"/>
    <p:sldId id="269" r:id="rId21"/>
    <p:sldId id="270" r:id="rId22"/>
    <p:sldId id="280" r:id="rId23"/>
    <p:sldId id="281" r:id="rId24"/>
    <p:sldId id="282" r:id="rId25"/>
    <p:sldId id="290" r:id="rId26"/>
    <p:sldId id="284" r:id="rId27"/>
    <p:sldId id="291" r:id="rId28"/>
    <p:sldId id="286" r:id="rId29"/>
    <p:sldId id="285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7B4BE-A0FF-46EB-8B8E-88A46C62D7D0}" type="datetimeFigureOut">
              <a:rPr lang="en-US" smtClean="0"/>
              <a:pPr/>
              <a:t>3/26/2012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55C13-69EE-46BD-8679-142D83FB14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5C13-69EE-46BD-8679-142D83FB149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24DD842-804C-4987-A199-52D2D1C50E01}" type="datetimeFigureOut">
              <a:rPr lang="en-US" smtClean="0"/>
              <a:pPr/>
              <a:t>3/26/2012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6CA39-1E4B-42D5-A843-CA647CBD0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D842-804C-4987-A199-52D2D1C50E01}" type="datetimeFigureOut">
              <a:rPr lang="en-US" smtClean="0"/>
              <a:pPr/>
              <a:t>3/26/2012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A39-1E4B-42D5-A843-CA647CBD0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24DD842-804C-4987-A199-52D2D1C50E01}" type="datetimeFigureOut">
              <a:rPr lang="en-US" smtClean="0"/>
              <a:pPr/>
              <a:t>3/26/2012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CC6CA39-1E4B-42D5-A843-CA647CBD0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D842-804C-4987-A199-52D2D1C50E01}" type="datetimeFigureOut">
              <a:rPr lang="en-US" smtClean="0"/>
              <a:pPr/>
              <a:t>3/26/2012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C6CA39-1E4B-42D5-A843-CA647CBD00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D842-804C-4987-A199-52D2D1C50E01}" type="datetimeFigureOut">
              <a:rPr lang="en-US" smtClean="0"/>
              <a:pPr/>
              <a:t>3/26/2012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C6CA39-1E4B-42D5-A843-CA647CBD00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24DD842-804C-4987-A199-52D2D1C50E01}" type="datetimeFigureOut">
              <a:rPr lang="en-US" smtClean="0"/>
              <a:pPr/>
              <a:t>3/26/2012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C6CA39-1E4B-42D5-A843-CA647CBD00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24DD842-804C-4987-A199-52D2D1C50E01}" type="datetimeFigureOut">
              <a:rPr lang="en-US" smtClean="0"/>
              <a:pPr/>
              <a:t>3/26/2012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C6CA39-1E4B-42D5-A843-CA647CBD00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D842-804C-4987-A199-52D2D1C50E01}" type="datetimeFigureOut">
              <a:rPr lang="en-US" smtClean="0"/>
              <a:pPr/>
              <a:t>3/26/2012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C6CA39-1E4B-42D5-A843-CA647CBD0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D842-804C-4987-A199-52D2D1C50E01}" type="datetimeFigureOut">
              <a:rPr lang="en-US" smtClean="0"/>
              <a:pPr/>
              <a:t>3/26/2012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6CA39-1E4B-42D5-A843-CA647CBD0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D842-804C-4987-A199-52D2D1C50E01}" type="datetimeFigureOut">
              <a:rPr lang="en-US" smtClean="0"/>
              <a:pPr/>
              <a:t>3/26/2012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C6CA39-1E4B-42D5-A843-CA647CBD00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24DD842-804C-4987-A199-52D2D1C50E01}" type="datetimeFigureOut">
              <a:rPr lang="en-US" smtClean="0"/>
              <a:pPr/>
              <a:t>3/26/2012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CC6CA39-1E4B-42D5-A843-CA647CBD00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4DD842-804C-4987-A199-52D2D1C50E01}" type="datetimeFigureOut">
              <a:rPr lang="en-US" smtClean="0"/>
              <a:pPr/>
              <a:t>3/26/2012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C6CA39-1E4B-42D5-A843-CA647CBD0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homas_Babington_Macaulay,_1st_Baron_Macaula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POST COLONIAL THEORY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John Stuart Mill – “because India requires us ,that these are territories and peoples, who beseech domination from us and that …..without the English India would fall into ruin……”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Excerpts from Macaulay’s Minute(1835)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 I have no knowledge of either </a:t>
            </a:r>
            <a:r>
              <a:rPr lang="en-US" b="1" dirty="0" err="1" smtClean="0"/>
              <a:t>Sanscrit</a:t>
            </a:r>
            <a:r>
              <a:rPr lang="en-US" b="1" dirty="0" smtClean="0"/>
              <a:t> or Arabic</a:t>
            </a:r>
            <a:r>
              <a:rPr lang="en-US" dirty="0" smtClean="0"/>
              <a:t>. But I have done what I could to form a correct estimate of their value. I have read translations of the most celebrated Arabic and </a:t>
            </a:r>
            <a:r>
              <a:rPr lang="en-US" dirty="0" err="1" smtClean="0"/>
              <a:t>Sanscrit</a:t>
            </a:r>
            <a:r>
              <a:rPr lang="en-US" dirty="0" smtClean="0"/>
              <a:t> works</a:t>
            </a:r>
            <a:r>
              <a:rPr lang="en-US" b="1" dirty="0" smtClean="0"/>
              <a:t>. I have conversed</a:t>
            </a:r>
            <a:r>
              <a:rPr lang="en-US" dirty="0" smtClean="0"/>
              <a:t>, both here and at home, with men distinguished by their proficiency in the Eastern tongues. I am quite ready to take the oriental learning at the valuation of the </a:t>
            </a:r>
            <a:r>
              <a:rPr lang="en-US" dirty="0" err="1" smtClean="0"/>
              <a:t>orientalists</a:t>
            </a:r>
            <a:r>
              <a:rPr lang="en-US" dirty="0" smtClean="0"/>
              <a:t> themselves. I have never found one among them who could deny that </a:t>
            </a:r>
            <a:r>
              <a:rPr lang="en-US" b="1" dirty="0" smtClean="0"/>
              <a:t>a single shelf of a good European library was worth the whole native literature of India and Arabia. The intrinsic superiority of the Western literature is indeed fully admitted</a:t>
            </a:r>
            <a:r>
              <a:rPr lang="en-US" dirty="0" smtClean="0"/>
              <a:t> by those members of the committee who support the oriental plan of education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Excerpts from Macaulay’s Minute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We have to educate a people who cannot at present be educated by means of their mother-tongue. We must teach them some foreign language. The claims of our own language it is hardly necessary to recapitulate. </a:t>
            </a:r>
            <a:r>
              <a:rPr lang="en-US" b="1" dirty="0" smtClean="0"/>
              <a:t>It stands pre-eminent even among the languages of the West.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Excerpts from Macaulay’s Minute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must at present do our best to form a class who may be interpreters between us and the millions whom we govern; </a:t>
            </a:r>
            <a:r>
              <a:rPr lang="en-US" b="1" dirty="0" smtClean="0"/>
              <a:t>a class of persons, Indian in blood and </a:t>
            </a:r>
            <a:r>
              <a:rPr lang="en-US" b="1" dirty="0" err="1" smtClean="0"/>
              <a:t>colour</a:t>
            </a:r>
            <a:r>
              <a:rPr lang="en-US" b="1" dirty="0" smtClean="0"/>
              <a:t>, but English in taste, in opinions, in morals, and in intellect.</a:t>
            </a:r>
            <a:r>
              <a:rPr lang="en-US" dirty="0" smtClean="0"/>
              <a:t> To that class we may leave it to refine the vernacular dialects of the country, </a:t>
            </a:r>
            <a:r>
              <a:rPr lang="en-US" b="1" dirty="0" smtClean="0"/>
              <a:t>to enrich those dialects with terms of science borrowed from the Western nomenclature, </a:t>
            </a:r>
            <a:r>
              <a:rPr lang="en-US" dirty="0" smtClean="0"/>
              <a:t>and to render them by degrees fit vehicles for conveying knowledge to the great mass of the population.</a:t>
            </a:r>
            <a:r>
              <a:rPr lang="en-US" baseline="30000" dirty="0" smtClean="0">
                <a:hlinkClick r:id="rId3"/>
              </a:rPr>
              <a:t>[8]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brought the English and we keep them. Why do we forget that our adoption of their civilization makes their presence in India at all possible ? </a:t>
            </a:r>
            <a:r>
              <a:rPr lang="en-US" b="1" dirty="0" smtClean="0"/>
              <a:t>Your hatred against theirs ought to be transferred to their civilization</a:t>
            </a:r>
            <a:r>
              <a:rPr lang="en-US" dirty="0" smtClean="0"/>
              <a:t>” (Gandhi, Mahatma 66)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Edward Said – Resistance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Resistance – develop a critical consciousness – two methods – the know the orient outside the discourse of the orient  “metaphoric exile from home”– to represent and present the knowledge – speak “truth to power” – to “write back to the power “</a:t>
            </a:r>
          </a:p>
          <a:p>
            <a:r>
              <a:rPr lang="en-US" dirty="0" smtClean="0"/>
              <a:t>Structural approach - Against Post-structural theory </a:t>
            </a:r>
          </a:p>
          <a:p>
            <a:r>
              <a:rPr lang="en-US" dirty="0" smtClean="0"/>
              <a:t>Analysis of colonial discourse – the need to locate the centre (imperial power) and peripherals  (colonized societies)</a:t>
            </a:r>
          </a:p>
          <a:p>
            <a:r>
              <a:rPr lang="en-US" dirty="0" smtClean="0"/>
              <a:t>Worldliness of the text – material reality of textual production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Contrapuntal reading – reveals the </a:t>
            </a:r>
            <a:r>
              <a:rPr lang="en-US" dirty="0" err="1" smtClean="0"/>
              <a:t>filiation</a:t>
            </a:r>
            <a:r>
              <a:rPr lang="en-US" dirty="0" smtClean="0"/>
              <a:t> / affiliation </a:t>
            </a:r>
          </a:p>
          <a:p>
            <a:r>
              <a:rPr lang="en-US" dirty="0" err="1" smtClean="0"/>
              <a:t>Filiation</a:t>
            </a:r>
            <a:r>
              <a:rPr lang="en-US" dirty="0" smtClean="0"/>
              <a:t> – natural lineage of texts to the traditional canon  – </a:t>
            </a:r>
            <a:r>
              <a:rPr lang="en-US" dirty="0" err="1" smtClean="0"/>
              <a:t>affliation</a:t>
            </a:r>
            <a:r>
              <a:rPr lang="en-US" dirty="0" smtClean="0"/>
              <a:t> –  the history, culture and society within which it comes into being and is read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Frantz Fanon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Frantz Fanon – Psychiatrist from Martinique – A French colony-   Black Skins White masks (1961) Wretched of the Earth (1963) </a:t>
            </a:r>
          </a:p>
          <a:p>
            <a:r>
              <a:rPr lang="en-US" sz="2400" dirty="0" smtClean="0"/>
              <a:t>Probes deeper into the colonizer’s psychology and the diabolic effects of racism and colonialism on the minds of the colonized people – denigrates native culture and silence their voices</a:t>
            </a:r>
          </a:p>
          <a:p>
            <a:r>
              <a:rPr lang="en-US" sz="2400" dirty="0" smtClean="0"/>
              <a:t>Effects - ‘a paralysis of consciousness’ -  psychological dependency, loss of self and identity and loss of culture.- Anger is replaced by surrender and voice is replaced by silence or muteness. </a:t>
            </a:r>
          </a:p>
          <a:p>
            <a:r>
              <a:rPr lang="en-US" sz="2400" dirty="0" smtClean="0"/>
              <a:t>The European values and traditions gain absolute superiority and greater authority over the colonized people. 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Reclamation of the past –“a search for </a:t>
            </a:r>
            <a:r>
              <a:rPr lang="en-US" dirty="0" err="1" smtClean="0"/>
              <a:t>nativism</a:t>
            </a:r>
            <a:r>
              <a:rPr lang="en-US" dirty="0" smtClean="0"/>
              <a:t>” and “the recovery of past” through the celebration of the indigenous values and traditions-  views past as a resource of ‘alternative history’</a:t>
            </a:r>
          </a:p>
          <a:p>
            <a:r>
              <a:rPr lang="en-US" dirty="0" smtClean="0"/>
              <a:t>Conditions of marginality/</a:t>
            </a:r>
            <a:r>
              <a:rPr lang="en-US" dirty="0" err="1" smtClean="0"/>
              <a:t>subalternity</a:t>
            </a:r>
            <a:r>
              <a:rPr lang="en-US" dirty="0" smtClean="0"/>
              <a:t> – positions of energy and potential change </a:t>
            </a:r>
          </a:p>
          <a:p>
            <a:r>
              <a:rPr lang="en-US" dirty="0" smtClean="0"/>
              <a:t>Oppositional discourses against “repressive ethnocentrism”</a:t>
            </a:r>
          </a:p>
          <a:p>
            <a:r>
              <a:rPr lang="en-US" dirty="0" err="1" smtClean="0"/>
              <a:t>Decolonisation</a:t>
            </a:r>
            <a:r>
              <a:rPr lang="en-US" dirty="0" smtClean="0"/>
              <a:t> – Through violence – complete cleansing of the remnants of colonization</a:t>
            </a:r>
          </a:p>
          <a:p>
            <a:r>
              <a:rPr lang="en-US" dirty="0" err="1" smtClean="0"/>
              <a:t>Lumpen</a:t>
            </a:r>
            <a:r>
              <a:rPr lang="en-US" dirty="0" smtClean="0"/>
              <a:t> proletariat </a:t>
            </a:r>
            <a:r>
              <a:rPr lang="en-US" dirty="0" err="1" smtClean="0"/>
              <a:t>vs</a:t>
            </a:r>
            <a:r>
              <a:rPr lang="en-US" dirty="0" smtClean="0"/>
              <a:t> industrial proletariat – landless peasants - capable of bringing in revolution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Psychology of the indigenous after liberation </a:t>
            </a:r>
          </a:p>
          <a:p>
            <a:r>
              <a:rPr lang="en-US" dirty="0" smtClean="0"/>
              <a:t>Oppressed always imitates the oppressor – internalization of the dominant </a:t>
            </a:r>
          </a:p>
          <a:p>
            <a:r>
              <a:rPr lang="en-US" dirty="0" smtClean="0"/>
              <a:t>National bourgeoisie – acts very much like the colonizer – colonizer’s tools for governance </a:t>
            </a:r>
          </a:p>
          <a:p>
            <a:r>
              <a:rPr lang="en-US" dirty="0" smtClean="0"/>
              <a:t>Obliged to keep the economic channels established by the colonial regime -  rely on colonial financiers' loans (IMF, World Bank) – neo – imperialism of the present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Colonial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ost-colonial theory  - nations  </a:t>
            </a:r>
            <a:r>
              <a:rPr lang="en-US" dirty="0"/>
              <a:t>affected by the imperial process from the moment of colonization to the present day. </a:t>
            </a:r>
            <a:endParaRPr lang="en-US" dirty="0" smtClean="0"/>
          </a:p>
          <a:p>
            <a:r>
              <a:rPr lang="en-US" dirty="0" smtClean="0"/>
              <a:t>Post colonial theory investigates the culture and political impact of European conquest upon colonized societies </a:t>
            </a:r>
          </a:p>
          <a:p>
            <a:r>
              <a:rPr lang="en-US" dirty="0" smtClean="0"/>
              <a:t>African countries, Australia, Bangladesh, Canada, Caribbean countries, India, Malaysia, New Zealand, Pakistan, Singapore, Sri Lanka – ex- European colonies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Ngugi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 </a:t>
            </a:r>
            <a:r>
              <a:rPr lang="en-US" dirty="0" err="1" smtClean="0"/>
              <a:t>Thiong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Ngugi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 </a:t>
            </a:r>
            <a:r>
              <a:rPr lang="en-US" dirty="0" err="1" smtClean="0"/>
              <a:t>Thiong</a:t>
            </a:r>
            <a:r>
              <a:rPr lang="en-US" dirty="0" smtClean="0"/>
              <a:t> – Kenyan writer - </a:t>
            </a:r>
            <a:r>
              <a:rPr lang="en-US" dirty="0" err="1" smtClean="0"/>
              <a:t>Decolonising</a:t>
            </a:r>
            <a:r>
              <a:rPr lang="en-US" dirty="0" smtClean="0"/>
              <a:t> the Mind  ( 1986 ) </a:t>
            </a:r>
          </a:p>
          <a:p>
            <a:r>
              <a:rPr lang="en-US" dirty="0" smtClean="0"/>
              <a:t>Hegemony of the west operating through “linguistic globalization”</a:t>
            </a:r>
          </a:p>
          <a:p>
            <a:r>
              <a:rPr lang="en-US" dirty="0" smtClean="0"/>
              <a:t>The language of the colonized  is no longer the language of the indigenous  culture. </a:t>
            </a:r>
          </a:p>
          <a:p>
            <a:r>
              <a:rPr lang="en-US" dirty="0" smtClean="0"/>
              <a:t>Kenyans compelled to replace </a:t>
            </a:r>
            <a:r>
              <a:rPr lang="en-US" dirty="0" err="1" smtClean="0"/>
              <a:t>Gikuyu</a:t>
            </a:r>
            <a:r>
              <a:rPr lang="en-US" dirty="0" smtClean="0"/>
              <a:t> with English language – to cultivate the colonizer's culture </a:t>
            </a:r>
          </a:p>
          <a:p>
            <a:r>
              <a:rPr lang="en-US" dirty="0" smtClean="0"/>
              <a:t>Resistance against  Linguistic colonization – Speak and write only in the native language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Language is a carrier of a people’s culture, culture is a carrier of a people’s values; values are the basis of a people’s self definition – the basis of their consciousness.</a:t>
            </a:r>
            <a:r>
              <a:rPr lang="en-US" dirty="0" smtClean="0"/>
              <a:t> And when you destroy a people’s language, you are destroying that very important aspect of their heritage… you are in fact destroying that which helps them to be themselves … that which embodies their collective memory as a people (Journal of Commonwealth Literature 26:1).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Homi</a:t>
            </a:r>
            <a:r>
              <a:rPr lang="en-US" dirty="0" smtClean="0"/>
              <a:t> </a:t>
            </a:r>
            <a:r>
              <a:rPr lang="en-US" dirty="0" err="1" smtClean="0"/>
              <a:t>K.Bhaba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Born in Mumbai  - Doctorate from Oxford University – Director of Humanities Centre, Harvard University</a:t>
            </a:r>
          </a:p>
          <a:p>
            <a:r>
              <a:rPr lang="en-US" dirty="0" smtClean="0"/>
              <a:t>Psychological analysis  of the project of </a:t>
            </a:r>
            <a:r>
              <a:rPr lang="en-US" dirty="0" err="1" smtClean="0"/>
              <a:t>Orientalism</a:t>
            </a:r>
            <a:r>
              <a:rPr lang="en-US" dirty="0" smtClean="0"/>
              <a:t>  of the colonizer </a:t>
            </a:r>
          </a:p>
          <a:p>
            <a:r>
              <a:rPr lang="en-US" dirty="0" smtClean="0"/>
              <a:t>“What does the colonial discourse want?”</a:t>
            </a:r>
          </a:p>
          <a:p>
            <a:r>
              <a:rPr lang="en-US" dirty="0" smtClean="0"/>
              <a:t>The colonial authority  </a:t>
            </a:r>
            <a:r>
              <a:rPr lang="en-US" b="1" i="1" dirty="0" smtClean="0"/>
              <a:t>unconsciously knows </a:t>
            </a:r>
            <a:r>
              <a:rPr lang="en-US" dirty="0" smtClean="0"/>
              <a:t>that the colonized is the same as the colonizer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west is troubled by its “doubles” in the East</a:t>
            </a:r>
          </a:p>
          <a:p>
            <a:r>
              <a:rPr lang="en-US" dirty="0" smtClean="0"/>
              <a:t>The repressed anxiety of the colonizer is pushed to the unconscious</a:t>
            </a:r>
          </a:p>
          <a:p>
            <a:r>
              <a:rPr lang="en-US" dirty="0" smtClean="0"/>
              <a:t>This </a:t>
            </a:r>
            <a:r>
              <a:rPr lang="en-US" b="1" dirty="0" smtClean="0"/>
              <a:t>anxiety</a:t>
            </a:r>
            <a:r>
              <a:rPr lang="en-US" dirty="0" smtClean="0"/>
              <a:t> – </a:t>
            </a:r>
            <a:r>
              <a:rPr lang="en-US" b="1" dirty="0" smtClean="0"/>
              <a:t>ambivalence</a:t>
            </a:r>
            <a:r>
              <a:rPr lang="en-US" dirty="0" smtClean="0"/>
              <a:t> - underlying reason for constructing the orient</a:t>
            </a:r>
          </a:p>
          <a:p>
            <a:r>
              <a:rPr lang="en-US" dirty="0" smtClean="0"/>
              <a:t>It is this anxiety that opens a space for the colonized to show resistance </a:t>
            </a:r>
          </a:p>
          <a:p>
            <a:r>
              <a:rPr lang="en-US" dirty="0" err="1" smtClean="0"/>
              <a:t>Said’s</a:t>
            </a:r>
            <a:r>
              <a:rPr lang="en-US" dirty="0" smtClean="0"/>
              <a:t>  </a:t>
            </a:r>
            <a:r>
              <a:rPr lang="en-US" i="1" dirty="0" err="1" smtClean="0"/>
              <a:t>Orientalism</a:t>
            </a:r>
            <a:r>
              <a:rPr lang="en-US" dirty="0" smtClean="0"/>
              <a:t> focuses on the methodology of the colonizer to contain the colonized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Bhabha</a:t>
            </a:r>
            <a:r>
              <a:rPr lang="en-US" dirty="0" smtClean="0"/>
              <a:t> – focuses on the spaces of resistance – the voices of oppressed peoples falling outside histories of colonialism </a:t>
            </a:r>
          </a:p>
          <a:p>
            <a:r>
              <a:rPr lang="en-US" dirty="0" smtClean="0"/>
              <a:t>The active </a:t>
            </a:r>
            <a:r>
              <a:rPr lang="en-US" i="1" dirty="0" smtClean="0"/>
              <a:t>agency</a:t>
            </a:r>
            <a:r>
              <a:rPr lang="en-US" dirty="0" smtClean="0"/>
              <a:t> of the colonized</a:t>
            </a:r>
          </a:p>
          <a:p>
            <a:r>
              <a:rPr lang="en-US" dirty="0" smtClean="0"/>
              <a:t>Cultural materialist /post-</a:t>
            </a:r>
            <a:r>
              <a:rPr lang="en-US" dirty="0" err="1" smtClean="0"/>
              <a:t>structuralist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Distinct divisions of colonizer/colonized not possible</a:t>
            </a:r>
          </a:p>
          <a:p>
            <a:r>
              <a:rPr lang="en-US" dirty="0" smtClean="0"/>
              <a:t>Hybridization of cultures happens in </a:t>
            </a:r>
            <a:r>
              <a:rPr lang="en-US" dirty="0" smtClean="0"/>
              <a:t> </a:t>
            </a:r>
            <a:r>
              <a:rPr lang="en-US" dirty="0" err="1" smtClean="0"/>
              <a:t>liminal</a:t>
            </a:r>
            <a:r>
              <a:rPr lang="en-US" dirty="0" smtClean="0"/>
              <a:t> spaces </a:t>
            </a:r>
          </a:p>
          <a:p>
            <a:r>
              <a:rPr lang="en-US" dirty="0" smtClean="0"/>
              <a:t>Hybridization and </a:t>
            </a:r>
            <a:r>
              <a:rPr lang="en-US" dirty="0" err="1" smtClean="0"/>
              <a:t>liminality</a:t>
            </a:r>
            <a:r>
              <a:rPr lang="en-US" dirty="0" smtClean="0"/>
              <a:t> – hybridized identities- undermines the notion of culture as pure and static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Culture – a constant state of flux – fluidity of identities</a:t>
            </a:r>
          </a:p>
          <a:p>
            <a:r>
              <a:rPr lang="en-US" dirty="0" err="1" smtClean="0"/>
              <a:t>Liminality</a:t>
            </a:r>
            <a:r>
              <a:rPr lang="en-US" dirty="0" smtClean="0"/>
              <a:t> in post colonial social spaces – constant process of creating new identities.</a:t>
            </a:r>
          </a:p>
          <a:p>
            <a:r>
              <a:rPr lang="en-US" dirty="0" smtClean="0"/>
              <a:t>Hybridization – not to be celebrated – implies the constant negotiations</a:t>
            </a:r>
          </a:p>
          <a:p>
            <a:r>
              <a:rPr lang="en-US" dirty="0" smtClean="0"/>
              <a:t>Negotiation of cultural meaning</a:t>
            </a:r>
          </a:p>
          <a:p>
            <a:r>
              <a:rPr lang="en-US" dirty="0" smtClean="0"/>
              <a:t>Colonizer’s cultural meanings are open to transformation - the meaning of the colonial text  - the construction of stereotypes - cannot be controlled by its authors.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Mimesis and Mimicry – adopt and adapt the colonizer’s language to assert the indigenous  cultures</a:t>
            </a:r>
          </a:p>
          <a:p>
            <a:r>
              <a:rPr lang="en-US" dirty="0" smtClean="0"/>
              <a:t>Not slavish imitation of the colonizer’s language,</a:t>
            </a:r>
          </a:p>
          <a:p>
            <a:pPr>
              <a:buNone/>
            </a:pPr>
            <a:r>
              <a:rPr lang="en-US" dirty="0" smtClean="0"/>
              <a:t>    culture, manners or ideas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 form of mockery – a comic approach – both resemblance and menace to the colonizer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Bill Ashcroft et al – The Empire Writes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Abrogation and appropriation – indifferent to the standard forms and appropriate it the way you want. English Vs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englishes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 - “why this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kolaveri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?”</a:t>
            </a:r>
          </a:p>
          <a:p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Abrogation is a refusal of the categories of the imperial culture, its aesthetic, its illusory standard of normative or 'correct' usage, and its assumption of a traditional and fixed meaning 'inscribed' in the words. (38)</a:t>
            </a:r>
            <a:br>
              <a:rPr lang="en-US" sz="6000" dirty="0" smtClean="0">
                <a:latin typeface="Times New Roman" pitchFamily="18" charset="0"/>
                <a:cs typeface="Times New Roman" pitchFamily="18" charset="0"/>
              </a:rPr>
            </a:br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Appropriation is the process by which the language is made to 'bear the burden' of one's own cultural experience. . . . Language is adopted as a tool and utilized to express widely differing cultural experiences. (38-39)</a:t>
            </a:r>
          </a:p>
          <a:p>
            <a:pPr>
              <a:buNone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dirty="0" smtClean="0">
                <a:latin typeface="Times New Roman" pitchFamily="18" charset="0"/>
                <a:cs typeface="Times New Roman" pitchFamily="18" charset="0"/>
              </a:rPr>
            </a:br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Gayatri</a:t>
            </a:r>
            <a:r>
              <a:rPr lang="en-US" dirty="0" smtClean="0"/>
              <a:t> </a:t>
            </a:r>
            <a:r>
              <a:rPr lang="en-US" dirty="0" err="1" smtClean="0"/>
              <a:t>Chakravarthi</a:t>
            </a:r>
            <a:r>
              <a:rPr lang="en-US" dirty="0" smtClean="0"/>
              <a:t> </a:t>
            </a:r>
            <a:r>
              <a:rPr lang="en-US" dirty="0" err="1" smtClean="0"/>
              <a:t>Spivak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Born in Bengal –– Professor at Columbia university-translated Jacques Derrida’s works</a:t>
            </a:r>
          </a:p>
          <a:p>
            <a:r>
              <a:rPr lang="en-US" dirty="0" smtClean="0"/>
              <a:t>Strategic - Essentialism </a:t>
            </a:r>
          </a:p>
          <a:p>
            <a:r>
              <a:rPr lang="en-US" dirty="0" smtClean="0"/>
              <a:t>Can the subaltern speak?</a:t>
            </a:r>
          </a:p>
          <a:p>
            <a:r>
              <a:rPr lang="en-US" dirty="0" smtClean="0"/>
              <a:t>Subaltern studies project – reclamation and documentation of  muted voices in history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Marginalised</a:t>
            </a:r>
            <a:r>
              <a:rPr lang="en-US" dirty="0" smtClean="0"/>
              <a:t> Indigenous Histories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Destabilization of racial hierarchies – common in African American and Post colonial theory</a:t>
            </a:r>
          </a:p>
          <a:p>
            <a:r>
              <a:rPr lang="en-US" dirty="0" smtClean="0"/>
              <a:t>Bell Hooks, Henry Louis Gates  - contributed to Post colonial theory</a:t>
            </a:r>
          </a:p>
          <a:p>
            <a:r>
              <a:rPr lang="en-US" dirty="0" smtClean="0"/>
              <a:t>Includes Native Americans, First Nations, Australian </a:t>
            </a:r>
            <a:r>
              <a:rPr lang="en-US" dirty="0" err="1" smtClean="0"/>
              <a:t>Aboriginees</a:t>
            </a:r>
            <a:r>
              <a:rPr lang="en-US" dirty="0" smtClean="0"/>
              <a:t>, Maoris in New Zealand, Dravidians in India</a:t>
            </a:r>
          </a:p>
          <a:p>
            <a:r>
              <a:rPr lang="en-US" dirty="0" smtClean="0"/>
              <a:t>Post colonial theory – opened up spaces for a revival of subjugated histories – to establish the fact that the colonized were the original inhabitants of the land.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Colonization – Two kinds </a:t>
            </a:r>
          </a:p>
          <a:p>
            <a:r>
              <a:rPr lang="en-US" dirty="0" smtClean="0"/>
              <a:t>Physical conquest – Conquest of territories</a:t>
            </a:r>
          </a:p>
          <a:p>
            <a:r>
              <a:rPr lang="en-US" dirty="0" smtClean="0"/>
              <a:t>Colonization of the minds and cultures. </a:t>
            </a:r>
          </a:p>
          <a:p>
            <a:r>
              <a:rPr lang="en-US" dirty="0" smtClean="0"/>
              <a:t>The first mode is violent, transparent in its self interest and greed. </a:t>
            </a:r>
          </a:p>
          <a:p>
            <a:r>
              <a:rPr lang="en-US" dirty="0" smtClean="0"/>
              <a:t>The second mode is that of the rationalists, modernists and the liberals who claim to have the responsibility of civilizing the uncivilized world. – “White man’s burden”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colonial criticism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3200" dirty="0" smtClean="0"/>
              <a:t>Examines colonizers/colonized relationship in literature</a:t>
            </a:r>
          </a:p>
          <a:p>
            <a:pPr>
              <a:lnSpc>
                <a:spcPct val="90000"/>
              </a:lnSpc>
              <a:defRPr/>
            </a:pPr>
            <a:r>
              <a:rPr lang="en-US" sz="3200" dirty="0" smtClean="0"/>
              <a:t>Does the text reinforce or resist colonialist ideology</a:t>
            </a:r>
          </a:p>
          <a:p>
            <a:pPr>
              <a:lnSpc>
                <a:spcPct val="90000"/>
              </a:lnSpc>
              <a:defRPr/>
            </a:pPr>
            <a:r>
              <a:rPr lang="en-US" sz="3200" dirty="0" smtClean="0"/>
              <a:t>How does the literary text, explicitly or allegorically, represent various aspects of colonial oppression? </a:t>
            </a:r>
          </a:p>
          <a:p>
            <a:pPr>
              <a:lnSpc>
                <a:spcPct val="90000"/>
              </a:lnSpc>
              <a:defRPr/>
            </a:pPr>
            <a:r>
              <a:rPr lang="en-US" sz="3200" dirty="0" smtClean="0"/>
              <a:t>What does the text reveal about the </a:t>
            </a:r>
            <a:r>
              <a:rPr lang="en-US" sz="3200" dirty="0" err="1" smtClean="0"/>
              <a:t>problematics</a:t>
            </a:r>
            <a:r>
              <a:rPr lang="en-US" sz="3200" dirty="0" smtClean="0"/>
              <a:t> of post-colonial identity, including the relationship between personal and cultural identity and such issues as double consciousness and </a:t>
            </a:r>
            <a:r>
              <a:rPr lang="en-US" sz="3200" dirty="0" err="1" smtClean="0"/>
              <a:t>hybridity</a:t>
            </a:r>
            <a:r>
              <a:rPr lang="en-US" sz="3200" dirty="0" smtClean="0"/>
              <a:t>?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3200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What </a:t>
            </a:r>
            <a:r>
              <a:rPr lang="en-US" sz="2800" dirty="0" smtClean="0"/>
              <a:t>person(s) or groups does the work identify as "other" or stranger? How are such persons/groups described and treated? 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What does the text reveal about the politics and/or psychology of anti-colonialist resistance? 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Are there meaningful similarities among the literatures of different post-colonial populations? 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Ambiguities in the term Post-colonial- end of colonization?</a:t>
            </a:r>
          </a:p>
          <a:p>
            <a:r>
              <a:rPr lang="en-US" dirty="0" smtClean="0"/>
              <a:t>Post -  refers to the period “after colonialism began” rather than “after colonialism ended”- the cultural struggles between imperial and dominated societies continue into the present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Post colonial theory is concerned with :</a:t>
            </a:r>
          </a:p>
          <a:p>
            <a:r>
              <a:rPr lang="en-US" dirty="0" smtClean="0"/>
              <a:t>The effects of European “master-discourses” on colonized societies</a:t>
            </a:r>
          </a:p>
          <a:p>
            <a:r>
              <a:rPr lang="en-US" dirty="0" smtClean="0"/>
              <a:t>The effect of imperial language </a:t>
            </a:r>
          </a:p>
          <a:p>
            <a:r>
              <a:rPr lang="en-US" dirty="0" smtClean="0"/>
              <a:t>The consequences of colonial education – western knowledge </a:t>
            </a:r>
          </a:p>
          <a:p>
            <a:r>
              <a:rPr lang="en-US" dirty="0" smtClean="0"/>
              <a:t>The resistance of the natives against the colonial agenda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Edward Said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Edward Said – Palestinian – American,  Arab, Christian – Professor in Columbia University  - New York</a:t>
            </a:r>
          </a:p>
          <a:p>
            <a:r>
              <a:rPr lang="en-US" dirty="0" err="1" smtClean="0"/>
              <a:t>Orientalism</a:t>
            </a:r>
            <a:r>
              <a:rPr lang="en-US" dirty="0" smtClean="0"/>
              <a:t> (1978)  Culture and imperialism (1993 ) </a:t>
            </a:r>
          </a:p>
          <a:p>
            <a:r>
              <a:rPr lang="en-US" dirty="0" err="1" smtClean="0"/>
              <a:t>Orientalism</a:t>
            </a:r>
            <a:r>
              <a:rPr lang="en-US" dirty="0" smtClean="0"/>
              <a:t> – Construction of the Orient as against the Occident </a:t>
            </a:r>
          </a:p>
          <a:p>
            <a:r>
              <a:rPr lang="en-US" dirty="0" smtClean="0"/>
              <a:t>Orient – primitive, savage, uncivilized, exotic, mystical </a:t>
            </a:r>
          </a:p>
          <a:p>
            <a:r>
              <a:rPr lang="en-US" dirty="0" smtClean="0"/>
              <a:t>The project of </a:t>
            </a:r>
            <a:r>
              <a:rPr lang="en-US" dirty="0" err="1" smtClean="0"/>
              <a:t>Orientalism</a:t>
            </a:r>
            <a:r>
              <a:rPr lang="en-US" dirty="0" smtClean="0"/>
              <a:t> – Warren Hastings – Governor General of India – 1770’s</a:t>
            </a:r>
          </a:p>
          <a:p>
            <a:r>
              <a:rPr lang="en-US" dirty="0" smtClean="0"/>
              <a:t>William Jones – Asiatic society –1784</a:t>
            </a:r>
          </a:p>
          <a:p>
            <a:r>
              <a:rPr lang="en-US" dirty="0" smtClean="0"/>
              <a:t>To study and understand the culture of the natives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Linguistic supremacy of Sanskrit </a:t>
            </a:r>
          </a:p>
          <a:p>
            <a:r>
              <a:rPr lang="en-US" dirty="0" smtClean="0"/>
              <a:t>William Jones – considered Sanskrit more perfect and copious than Greek and Latin in terms of structure and grammar </a:t>
            </a:r>
          </a:p>
          <a:p>
            <a:r>
              <a:rPr lang="en-US" dirty="0" smtClean="0"/>
              <a:t>Scholars – worked on the link between </a:t>
            </a:r>
          </a:p>
          <a:p>
            <a:pPr>
              <a:buNone/>
            </a:pPr>
            <a:r>
              <a:rPr lang="en-US" dirty="0" smtClean="0"/>
              <a:t>   Sanskrit ,Greek and Latin  -Comparative Philology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Indo – European group of languages – indo – German – supposedly originated round Lake Aries in Asia – Arian - Aryan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Indo – European group of languages – peoples as diverse as Indians , Persians ,Anglo- Saxons </a:t>
            </a:r>
          </a:p>
          <a:p>
            <a:r>
              <a:rPr lang="en-US" dirty="0" smtClean="0"/>
              <a:t>Separate language – separate racial /national origin</a:t>
            </a:r>
          </a:p>
          <a:p>
            <a:r>
              <a:rPr lang="en-US" dirty="0" smtClean="0"/>
              <a:t>Source of strict racial divisions / polarizations</a:t>
            </a:r>
          </a:p>
          <a:p>
            <a:r>
              <a:rPr lang="en-US" dirty="0" smtClean="0"/>
              <a:t>The project of </a:t>
            </a:r>
            <a:r>
              <a:rPr lang="en-US" dirty="0" err="1" smtClean="0"/>
              <a:t>Orientalism</a:t>
            </a:r>
            <a:r>
              <a:rPr lang="en-US" dirty="0" smtClean="0"/>
              <a:t> was to construct a ‘primitive’, ‘exotic’ and ‘mysterious’-  “Oriental Other” as against the European self which was suppose to be “civilized, refined and rational”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Foucault’s concept of the linkage of power and knowledge </a:t>
            </a:r>
          </a:p>
          <a:p>
            <a:r>
              <a:rPr lang="en-US" dirty="0" smtClean="0"/>
              <a:t>European knowledge by constructing the subject of orient - able to maintain hegemonic power </a:t>
            </a:r>
          </a:p>
          <a:p>
            <a:r>
              <a:rPr lang="en-US" dirty="0" smtClean="0"/>
              <a:t>Dissemination of the colonizers culture – far reaching effects – continues till date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670</TotalTime>
  <Words>1785</Words>
  <Application>Microsoft Office PowerPoint</Application>
  <PresentationFormat>On-screen Show (4:3)</PresentationFormat>
  <Paragraphs>168</Paragraphs>
  <Slides>31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Median</vt:lpstr>
      <vt:lpstr>POST COLONIAL THEORY</vt:lpstr>
      <vt:lpstr>Post Colonial Theory</vt:lpstr>
      <vt:lpstr>Slide 3</vt:lpstr>
      <vt:lpstr>Slide 4</vt:lpstr>
      <vt:lpstr>Slide 5</vt:lpstr>
      <vt:lpstr>            Edward Said </vt:lpstr>
      <vt:lpstr>Slide 7</vt:lpstr>
      <vt:lpstr>Slide 8</vt:lpstr>
      <vt:lpstr>Slide 9</vt:lpstr>
      <vt:lpstr>Slide 10</vt:lpstr>
      <vt:lpstr>Excerpts from Macaulay’s Minute(1835)</vt:lpstr>
      <vt:lpstr>Excerpts from Macaulay’s Minute</vt:lpstr>
      <vt:lpstr>Excerpts from Macaulay’s Minute</vt:lpstr>
      <vt:lpstr>Slide 14</vt:lpstr>
      <vt:lpstr>Edward Said – Resistance </vt:lpstr>
      <vt:lpstr>Slide 16</vt:lpstr>
      <vt:lpstr>Frantz Fanon</vt:lpstr>
      <vt:lpstr>Slide 18</vt:lpstr>
      <vt:lpstr>Slide 19</vt:lpstr>
      <vt:lpstr>Ngugi Wa Thiong</vt:lpstr>
      <vt:lpstr>Slide 21</vt:lpstr>
      <vt:lpstr>Homi K.Bhaba</vt:lpstr>
      <vt:lpstr>Slide 23</vt:lpstr>
      <vt:lpstr>Slide 24</vt:lpstr>
      <vt:lpstr>Slide 25</vt:lpstr>
      <vt:lpstr>Slide 26</vt:lpstr>
      <vt:lpstr>Bill Ashcroft et al – The Empire Writes Back</vt:lpstr>
      <vt:lpstr>Gayatri Chakravarthi Spivak</vt:lpstr>
      <vt:lpstr>Marginalised Indigenous Histories</vt:lpstr>
      <vt:lpstr>Post colonial criticism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COLONIAL THEORY</dc:title>
  <dc:creator>emachines</dc:creator>
  <cp:lastModifiedBy>Admin</cp:lastModifiedBy>
  <cp:revision>118</cp:revision>
  <dcterms:created xsi:type="dcterms:W3CDTF">2012-03-18T12:09:51Z</dcterms:created>
  <dcterms:modified xsi:type="dcterms:W3CDTF">2012-03-26T16:04:19Z</dcterms:modified>
</cp:coreProperties>
</file>