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Definition: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Normal good: a good of which a consumer purchases </a:t>
            </a:r>
            <a:r>
              <a:rPr lang="en-US" b="1" dirty="0" smtClean="0">
                <a:solidFill>
                  <a:srgbClr val="00B0F0"/>
                </a:solidFill>
              </a:rPr>
              <a:t>more</a:t>
            </a:r>
            <a:r>
              <a:rPr lang="en-US" dirty="0" smtClean="0">
                <a:solidFill>
                  <a:srgbClr val="00B0F0"/>
                </a:solidFill>
              </a:rPr>
              <a:t> with an </a:t>
            </a:r>
            <a:r>
              <a:rPr lang="en-US" u="sng" dirty="0" smtClean="0">
                <a:solidFill>
                  <a:srgbClr val="00B0F0"/>
                </a:solidFill>
              </a:rPr>
              <a:t>increase in income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Inferior good: a good of which a consumer purchases </a:t>
            </a:r>
            <a:r>
              <a:rPr lang="en-US" b="1" dirty="0" smtClean="0">
                <a:solidFill>
                  <a:srgbClr val="002060"/>
                </a:solidFill>
              </a:rPr>
              <a:t>less</a:t>
            </a:r>
            <a:r>
              <a:rPr lang="en-US" dirty="0" smtClean="0">
                <a:solidFill>
                  <a:srgbClr val="002060"/>
                </a:solidFill>
              </a:rPr>
              <a:t> with an </a:t>
            </a:r>
            <a:r>
              <a:rPr lang="en-US" u="sng" dirty="0" smtClean="0">
                <a:solidFill>
                  <a:srgbClr val="002060"/>
                </a:solidFill>
              </a:rPr>
              <a:t>increase in income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Giffen good: an inferior good for which the positive substitution effect is smaller than the negative income effect, so less of the good is purchased when its price falls.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-2857500" y="3390900"/>
            <a:ext cx="647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" y="6324600"/>
            <a:ext cx="876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ight Arrow 7"/>
          <p:cNvSpPr/>
          <p:nvPr/>
        </p:nvSpPr>
        <p:spPr>
          <a:xfrm>
            <a:off x="8686800" y="62484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Up Arrow 8"/>
          <p:cNvSpPr/>
          <p:nvPr/>
        </p:nvSpPr>
        <p:spPr>
          <a:xfrm>
            <a:off x="304800" y="0"/>
            <a:ext cx="1524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33400" y="304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Qy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534400" y="5867400"/>
            <a:ext cx="44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Qx</a:t>
            </a:r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762000" y="6324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1000" y="1295400"/>
            <a:ext cx="6629400" cy="5029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81000" y="2743200"/>
            <a:ext cx="4648200" cy="3581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6200000" flipH="1">
            <a:off x="-495300" y="2171700"/>
            <a:ext cx="5181600" cy="3429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1066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781800" y="632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876800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267200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81400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19400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33600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0" y="5257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24000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23622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J*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9906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29200" y="5867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K*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33800" y="58674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010400" y="586740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K**</a:t>
            </a:r>
          </a:p>
        </p:txBody>
      </p:sp>
      <p:sp>
        <p:nvSpPr>
          <p:cNvPr id="59" name="Freeform 58"/>
          <p:cNvSpPr/>
          <p:nvPr/>
        </p:nvSpPr>
        <p:spPr>
          <a:xfrm>
            <a:off x="1403797" y="1867437"/>
            <a:ext cx="3606085" cy="4043966"/>
          </a:xfrm>
          <a:custGeom>
            <a:avLst/>
            <a:gdLst>
              <a:gd name="connsiteX0" fmla="*/ 0 w 3606085"/>
              <a:gd name="connsiteY0" fmla="*/ 0 h 4043966"/>
              <a:gd name="connsiteX1" fmla="*/ 334851 w 3606085"/>
              <a:gd name="connsiteY1" fmla="*/ 1468191 h 4043966"/>
              <a:gd name="connsiteX2" fmla="*/ 1970468 w 3606085"/>
              <a:gd name="connsiteY2" fmla="*/ 3181081 h 4043966"/>
              <a:gd name="connsiteX3" fmla="*/ 3606085 w 3606085"/>
              <a:gd name="connsiteY3" fmla="*/ 4043966 h 404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6085" h="4043966">
                <a:moveTo>
                  <a:pt x="0" y="0"/>
                </a:moveTo>
                <a:cubicBezTo>
                  <a:pt x="3220" y="469005"/>
                  <a:pt x="6440" y="938011"/>
                  <a:pt x="334851" y="1468191"/>
                </a:cubicBezTo>
                <a:cubicBezTo>
                  <a:pt x="663262" y="1998371"/>
                  <a:pt x="1425262" y="2751785"/>
                  <a:pt x="1970468" y="3181081"/>
                </a:cubicBezTo>
                <a:cubicBezTo>
                  <a:pt x="2515674" y="3610377"/>
                  <a:pt x="3232598" y="3983865"/>
                  <a:pt x="3606085" y="4043966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Connector 60"/>
          <p:cNvCxnSpPr>
            <a:stCxn id="59" idx="1"/>
            <a:endCxn id="43" idx="3"/>
          </p:cNvCxnSpPr>
          <p:nvPr/>
        </p:nvCxnSpPr>
        <p:spPr>
          <a:xfrm>
            <a:off x="1738648" y="3335628"/>
            <a:ext cx="87038" cy="3173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6200000" flipH="1">
            <a:off x="2362200" y="5638800"/>
            <a:ext cx="1600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66"/>
          <p:cNvSpPr/>
          <p:nvPr/>
        </p:nvSpPr>
        <p:spPr>
          <a:xfrm>
            <a:off x="3065172" y="2743200"/>
            <a:ext cx="3451538" cy="2416936"/>
          </a:xfrm>
          <a:custGeom>
            <a:avLst/>
            <a:gdLst>
              <a:gd name="connsiteX0" fmla="*/ 0 w 3451538"/>
              <a:gd name="connsiteY0" fmla="*/ 0 h 2416936"/>
              <a:gd name="connsiteX1" fmla="*/ 1661374 w 3451538"/>
              <a:gd name="connsiteY1" fmla="*/ 1867437 h 2416936"/>
              <a:gd name="connsiteX2" fmla="*/ 3451538 w 3451538"/>
              <a:gd name="connsiteY2" fmla="*/ 2382592 h 241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1538" h="2416936">
                <a:moveTo>
                  <a:pt x="0" y="0"/>
                </a:moveTo>
                <a:cubicBezTo>
                  <a:pt x="543059" y="735169"/>
                  <a:pt x="1086118" y="1470338"/>
                  <a:pt x="1661374" y="1867437"/>
                </a:cubicBezTo>
                <a:cubicBezTo>
                  <a:pt x="2236630" y="2264536"/>
                  <a:pt x="3157470" y="2416936"/>
                  <a:pt x="3451538" y="2382592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9" name="Straight Connector 68"/>
          <p:cNvCxnSpPr>
            <a:endCxn id="35" idx="0"/>
          </p:cNvCxnSpPr>
          <p:nvPr/>
        </p:nvCxnSpPr>
        <p:spPr>
          <a:xfrm rot="5400000">
            <a:off x="3466322" y="5371322"/>
            <a:ext cx="1905000" cy="1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828800" y="3048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29400" y="46482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53000" y="54864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00400" y="4495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19600" y="38862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1828800" y="5791200"/>
            <a:ext cx="1371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124200" y="6096000"/>
            <a:ext cx="1219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133600" y="5486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</a:t>
            </a:r>
            <a:endParaRPr lang="en-IN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3429000" y="53340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IE</a:t>
            </a:r>
            <a:endParaRPr lang="en-IN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4419600" y="228600"/>
            <a:ext cx="436574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Income and Substitution for a Normal Good</a:t>
            </a:r>
          </a:p>
          <a:p>
            <a:endParaRPr lang="en-US" b="1" u="sng" dirty="0" smtClean="0"/>
          </a:p>
          <a:p>
            <a:r>
              <a:rPr lang="en-US" sz="1600" dirty="0" smtClean="0"/>
              <a:t>Starting from optimum point B we can isolate the</a:t>
            </a:r>
          </a:p>
          <a:p>
            <a:r>
              <a:rPr lang="en-US" sz="1600" dirty="0" smtClean="0"/>
              <a:t>Substitution effect by drawing an imaginary </a:t>
            </a:r>
          </a:p>
          <a:p>
            <a:r>
              <a:rPr lang="en-US" sz="1600" dirty="0" smtClean="0"/>
              <a:t>budget line J*K* tangent to U1 at T. The </a:t>
            </a:r>
          </a:p>
          <a:p>
            <a:r>
              <a:rPr lang="en-US" sz="1600" dirty="0" smtClean="0"/>
              <a:t>movement along U1 from point B to point T is the </a:t>
            </a:r>
          </a:p>
          <a:p>
            <a:r>
              <a:rPr lang="en-US" sz="1600" dirty="0" smtClean="0"/>
              <a:t>substitution effect and results from the relative </a:t>
            </a:r>
          </a:p>
          <a:p>
            <a:r>
              <a:rPr lang="en-US" sz="1600" dirty="0" smtClean="0"/>
              <a:t>reduction in </a:t>
            </a:r>
            <a:r>
              <a:rPr lang="en-US" sz="1600" dirty="0" err="1" smtClean="0"/>
              <a:t>Px</a:t>
            </a:r>
            <a:r>
              <a:rPr lang="en-US" sz="1600" dirty="0" smtClean="0"/>
              <a:t> only (with real income constant).</a:t>
            </a:r>
          </a:p>
          <a:p>
            <a:r>
              <a:rPr lang="en-US" sz="1600" dirty="0" smtClean="0"/>
              <a:t>the shift from point T on U1 to point E on U2 is </a:t>
            </a:r>
          </a:p>
          <a:p>
            <a:r>
              <a:rPr lang="en-US" sz="1600" dirty="0" smtClean="0"/>
              <a:t>then the income effect. </a:t>
            </a:r>
          </a:p>
          <a:p>
            <a:endParaRPr lang="en-US" b="1" dirty="0" smtClean="0"/>
          </a:p>
          <a:p>
            <a:r>
              <a:rPr lang="en-US" sz="1600" b="1" dirty="0" smtClean="0"/>
              <a:t>Total effect = Substitution effect + Income effect.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 smtClean="0"/>
          </a:p>
        </p:txBody>
      </p:sp>
      <p:sp>
        <p:nvSpPr>
          <p:cNvPr id="82" name="TextBox 81"/>
          <p:cNvSpPr txBox="1"/>
          <p:nvPr/>
        </p:nvSpPr>
        <p:spPr>
          <a:xfrm>
            <a:off x="0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74638"/>
            <a:ext cx="3810000" cy="38401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Inferior Goods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Since the income effect is negative, the good is an inferior good. However, since the +</a:t>
            </a:r>
            <a:r>
              <a:rPr lang="en-US" sz="2000" dirty="0" err="1" smtClean="0"/>
              <a:t>ve</a:t>
            </a:r>
            <a:r>
              <a:rPr lang="en-US" sz="2000" dirty="0" smtClean="0"/>
              <a:t> substitution effect exceeds the –</a:t>
            </a:r>
            <a:r>
              <a:rPr lang="en-US" sz="2000" dirty="0" err="1" smtClean="0"/>
              <a:t>ve</a:t>
            </a:r>
            <a:r>
              <a:rPr lang="en-US" sz="2000" dirty="0" smtClean="0"/>
              <a:t>  income effect, </a:t>
            </a:r>
            <a:r>
              <a:rPr lang="en-US" sz="2000" dirty="0" err="1" smtClean="0"/>
              <a:t>Qz</a:t>
            </a:r>
            <a:r>
              <a:rPr lang="en-US" sz="2000" dirty="0" smtClean="0"/>
              <a:t> increases as </a:t>
            </a:r>
            <a:r>
              <a:rPr lang="en-US" sz="2000" dirty="0" err="1" smtClean="0"/>
              <a:t>Pz</a:t>
            </a:r>
            <a:r>
              <a:rPr lang="en-US" sz="2000" dirty="0" smtClean="0"/>
              <a:t> falls. </a:t>
            </a:r>
            <a:endParaRPr lang="en-IN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52400" y="6324600"/>
            <a:ext cx="876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62000" y="6324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1000" y="1295400"/>
            <a:ext cx="6629400" cy="5029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" y="2743200"/>
            <a:ext cx="4648200" cy="3581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-495300" y="2171700"/>
            <a:ext cx="5181600" cy="3429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1066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51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200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0" y="419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4724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23622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J*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990600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29200" y="58674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N*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7600" y="595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10400" y="58674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N’</a:t>
            </a:r>
          </a:p>
        </p:txBody>
      </p:sp>
      <p:sp>
        <p:nvSpPr>
          <p:cNvPr id="21" name="Freeform 20"/>
          <p:cNvSpPr/>
          <p:nvPr/>
        </p:nvSpPr>
        <p:spPr>
          <a:xfrm>
            <a:off x="1403797" y="1867437"/>
            <a:ext cx="3606085" cy="4043966"/>
          </a:xfrm>
          <a:custGeom>
            <a:avLst/>
            <a:gdLst>
              <a:gd name="connsiteX0" fmla="*/ 0 w 3606085"/>
              <a:gd name="connsiteY0" fmla="*/ 0 h 4043966"/>
              <a:gd name="connsiteX1" fmla="*/ 334851 w 3606085"/>
              <a:gd name="connsiteY1" fmla="*/ 1468191 h 4043966"/>
              <a:gd name="connsiteX2" fmla="*/ 1970468 w 3606085"/>
              <a:gd name="connsiteY2" fmla="*/ 3181081 h 4043966"/>
              <a:gd name="connsiteX3" fmla="*/ 3606085 w 3606085"/>
              <a:gd name="connsiteY3" fmla="*/ 4043966 h 404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6085" h="4043966">
                <a:moveTo>
                  <a:pt x="0" y="0"/>
                </a:moveTo>
                <a:cubicBezTo>
                  <a:pt x="3220" y="469005"/>
                  <a:pt x="6440" y="938011"/>
                  <a:pt x="334851" y="1468191"/>
                </a:cubicBezTo>
                <a:cubicBezTo>
                  <a:pt x="663262" y="1998371"/>
                  <a:pt x="1425262" y="2751785"/>
                  <a:pt x="1970468" y="3181081"/>
                </a:cubicBezTo>
                <a:cubicBezTo>
                  <a:pt x="2515674" y="3610377"/>
                  <a:pt x="3232598" y="3983865"/>
                  <a:pt x="3606085" y="4043966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/>
          <p:cNvCxnSpPr>
            <a:stCxn id="21" idx="1"/>
          </p:cNvCxnSpPr>
          <p:nvPr/>
        </p:nvCxnSpPr>
        <p:spPr>
          <a:xfrm>
            <a:off x="1738648" y="3335628"/>
            <a:ext cx="87038" cy="3173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2362200" y="5638800"/>
            <a:ext cx="1600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533400" y="762000"/>
            <a:ext cx="3451538" cy="2416936"/>
          </a:xfrm>
          <a:custGeom>
            <a:avLst/>
            <a:gdLst>
              <a:gd name="connsiteX0" fmla="*/ 0 w 3451538"/>
              <a:gd name="connsiteY0" fmla="*/ 0 h 2416936"/>
              <a:gd name="connsiteX1" fmla="*/ 1661374 w 3451538"/>
              <a:gd name="connsiteY1" fmla="*/ 1867437 h 2416936"/>
              <a:gd name="connsiteX2" fmla="*/ 3451538 w 3451538"/>
              <a:gd name="connsiteY2" fmla="*/ 2382592 h 241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1538" h="2416936">
                <a:moveTo>
                  <a:pt x="0" y="0"/>
                </a:moveTo>
                <a:cubicBezTo>
                  <a:pt x="543059" y="735169"/>
                  <a:pt x="1086118" y="1470338"/>
                  <a:pt x="1661374" y="1867437"/>
                </a:cubicBezTo>
                <a:cubicBezTo>
                  <a:pt x="2236630" y="2264536"/>
                  <a:pt x="3157470" y="2416936"/>
                  <a:pt x="3451538" y="2382592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 rot="16200000" flipH="1">
            <a:off x="266700" y="4457700"/>
            <a:ext cx="3810002" cy="76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828800" y="304800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962400" y="275486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U’2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53000" y="5486400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U’1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00400" y="4495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133600" y="21452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828800" y="5791200"/>
            <a:ext cx="1371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86000" y="6172200"/>
            <a:ext cx="914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133600" y="5486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</a:t>
            </a:r>
            <a:endParaRPr lang="en-IN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514600" y="587906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IE</a:t>
            </a:r>
            <a:endParaRPr lang="en-IN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752600" y="6475412"/>
            <a:ext cx="5334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723025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NET</a:t>
            </a:r>
            <a:endParaRPr lang="en-IN" b="1" dirty="0"/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-2857500" y="3390900"/>
            <a:ext cx="647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33400" y="304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Qy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8534400" y="5867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Qz</a:t>
            </a:r>
            <a:endParaRPr lang="en-IN" dirty="0"/>
          </a:p>
        </p:txBody>
      </p:sp>
      <p:sp>
        <p:nvSpPr>
          <p:cNvPr id="50" name="Right Arrow 49"/>
          <p:cNvSpPr/>
          <p:nvPr/>
        </p:nvSpPr>
        <p:spPr>
          <a:xfrm>
            <a:off x="8686800" y="62484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Up Arrow 50"/>
          <p:cNvSpPr/>
          <p:nvPr/>
        </p:nvSpPr>
        <p:spPr>
          <a:xfrm>
            <a:off x="304800" y="0"/>
            <a:ext cx="1524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extBox 53"/>
          <p:cNvSpPr txBox="1"/>
          <p:nvPr/>
        </p:nvSpPr>
        <p:spPr>
          <a:xfrm>
            <a:off x="6781800" y="632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4876800" y="632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657600" y="632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48000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600200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000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314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609601"/>
            <a:ext cx="2895600" cy="2819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+mj-lt"/>
              </a:rPr>
              <a:t>Giffen Goods</a:t>
            </a:r>
          </a:p>
          <a:p>
            <a:pPr>
              <a:buNone/>
            </a:pPr>
            <a:r>
              <a:rPr lang="en-US" sz="2600" dirty="0" smtClean="0">
                <a:latin typeface="+mj-lt"/>
              </a:rPr>
              <a:t>	</a:t>
            </a:r>
            <a:r>
              <a:rPr lang="en-US" sz="2200" dirty="0" smtClean="0">
                <a:latin typeface="+mj-lt"/>
              </a:rPr>
              <a:t>The +</a:t>
            </a:r>
            <a:r>
              <a:rPr lang="en-US" sz="2200" dirty="0" err="1" smtClean="0">
                <a:latin typeface="+mj-lt"/>
              </a:rPr>
              <a:t>ve</a:t>
            </a:r>
            <a:r>
              <a:rPr lang="en-US" sz="2200" dirty="0" smtClean="0">
                <a:latin typeface="+mj-lt"/>
              </a:rPr>
              <a:t> substitution effect (BT=4Z) is less than the –</a:t>
            </a:r>
            <a:r>
              <a:rPr lang="en-US" sz="2200" dirty="0" err="1" smtClean="0">
                <a:latin typeface="+mj-lt"/>
              </a:rPr>
              <a:t>ve</a:t>
            </a:r>
            <a:r>
              <a:rPr lang="en-US" sz="2200" dirty="0" smtClean="0">
                <a:latin typeface="+mj-lt"/>
              </a:rPr>
              <a:t> income effect(TS=-6Z), so that </a:t>
            </a:r>
            <a:r>
              <a:rPr lang="en-US" sz="2200" dirty="0" err="1" smtClean="0">
                <a:latin typeface="+mj-lt"/>
              </a:rPr>
              <a:t>Qz</a:t>
            </a:r>
            <a:r>
              <a:rPr lang="en-US" sz="2200" dirty="0" smtClean="0">
                <a:latin typeface="+mj-lt"/>
              </a:rPr>
              <a:t> declines when </a:t>
            </a:r>
            <a:r>
              <a:rPr lang="en-US" sz="2200" dirty="0" err="1" smtClean="0">
                <a:latin typeface="+mj-lt"/>
              </a:rPr>
              <a:t>Pz</a:t>
            </a:r>
            <a:r>
              <a:rPr lang="en-US" sz="2200" dirty="0" smtClean="0">
                <a:latin typeface="+mj-lt"/>
              </a:rPr>
              <a:t> falls.</a:t>
            </a:r>
            <a:endParaRPr lang="en-IN" sz="2200" dirty="0">
              <a:latin typeface="+mj-lt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-2857500" y="3390900"/>
            <a:ext cx="647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2400" y="6324600"/>
            <a:ext cx="876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Arrow 5"/>
          <p:cNvSpPr/>
          <p:nvPr/>
        </p:nvSpPr>
        <p:spPr>
          <a:xfrm>
            <a:off x="8686800" y="62484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533400" y="30480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Qy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534400" y="586740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Qz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62000" y="6324600"/>
            <a:ext cx="152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1000" y="1295400"/>
            <a:ext cx="6629400" cy="50292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2743200"/>
            <a:ext cx="4648200" cy="35814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 flipH="1">
            <a:off x="-495300" y="2171700"/>
            <a:ext cx="5181600" cy="342900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632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4876800" y="632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0" y="6324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0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00200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1000" y="23622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1078468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200" y="586740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33800" y="586740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0400" y="586740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N’</a:t>
            </a:r>
          </a:p>
        </p:txBody>
      </p:sp>
      <p:sp>
        <p:nvSpPr>
          <p:cNvPr id="25" name="Freeform 24"/>
          <p:cNvSpPr/>
          <p:nvPr/>
        </p:nvSpPr>
        <p:spPr>
          <a:xfrm>
            <a:off x="1403797" y="1867437"/>
            <a:ext cx="3606085" cy="4043966"/>
          </a:xfrm>
          <a:custGeom>
            <a:avLst/>
            <a:gdLst>
              <a:gd name="connsiteX0" fmla="*/ 0 w 3606085"/>
              <a:gd name="connsiteY0" fmla="*/ 0 h 4043966"/>
              <a:gd name="connsiteX1" fmla="*/ 334851 w 3606085"/>
              <a:gd name="connsiteY1" fmla="*/ 1468191 h 4043966"/>
              <a:gd name="connsiteX2" fmla="*/ 1970468 w 3606085"/>
              <a:gd name="connsiteY2" fmla="*/ 3181081 h 4043966"/>
              <a:gd name="connsiteX3" fmla="*/ 3606085 w 3606085"/>
              <a:gd name="connsiteY3" fmla="*/ 4043966 h 404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6085" h="4043966">
                <a:moveTo>
                  <a:pt x="0" y="0"/>
                </a:moveTo>
                <a:cubicBezTo>
                  <a:pt x="3220" y="469005"/>
                  <a:pt x="6440" y="938011"/>
                  <a:pt x="334851" y="1468191"/>
                </a:cubicBezTo>
                <a:cubicBezTo>
                  <a:pt x="663262" y="1998371"/>
                  <a:pt x="1425262" y="2751785"/>
                  <a:pt x="1970468" y="3181081"/>
                </a:cubicBezTo>
                <a:cubicBezTo>
                  <a:pt x="2515674" y="3610377"/>
                  <a:pt x="3232598" y="3983865"/>
                  <a:pt x="3606085" y="4043966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stCxn id="25" idx="1"/>
          </p:cNvCxnSpPr>
          <p:nvPr/>
        </p:nvCxnSpPr>
        <p:spPr>
          <a:xfrm>
            <a:off x="1738648" y="3335628"/>
            <a:ext cx="90152" cy="321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H="1">
            <a:off x="2362200" y="5638800"/>
            <a:ext cx="1600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04800" y="609600"/>
            <a:ext cx="1371600" cy="1371600"/>
          </a:xfrm>
          <a:custGeom>
            <a:avLst/>
            <a:gdLst>
              <a:gd name="connsiteX0" fmla="*/ 0 w 3451538"/>
              <a:gd name="connsiteY0" fmla="*/ 0 h 2416936"/>
              <a:gd name="connsiteX1" fmla="*/ 1661374 w 3451538"/>
              <a:gd name="connsiteY1" fmla="*/ 1867437 h 2416936"/>
              <a:gd name="connsiteX2" fmla="*/ 3451538 w 3451538"/>
              <a:gd name="connsiteY2" fmla="*/ 2382592 h 241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1538" h="2416936">
                <a:moveTo>
                  <a:pt x="0" y="0"/>
                </a:moveTo>
                <a:cubicBezTo>
                  <a:pt x="543059" y="735169"/>
                  <a:pt x="1086118" y="1470338"/>
                  <a:pt x="1661374" y="1867437"/>
                </a:cubicBezTo>
                <a:cubicBezTo>
                  <a:pt x="2236630" y="2264536"/>
                  <a:pt x="3157470" y="2416936"/>
                  <a:pt x="3451538" y="2382592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Connector 28"/>
          <p:cNvCxnSpPr>
            <a:stCxn id="28" idx="1"/>
          </p:cNvCxnSpPr>
          <p:nvPr/>
        </p:nvCxnSpPr>
        <p:spPr>
          <a:xfrm>
            <a:off x="965010" y="1669362"/>
            <a:ext cx="25591" cy="4655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28800" y="3048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45222" y="17526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U*2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53000" y="54864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00400" y="4495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0600" y="1383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S*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828800" y="5791200"/>
            <a:ext cx="1371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66800" y="6096000"/>
            <a:ext cx="8382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133600" y="54864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</a:t>
            </a:r>
            <a:endParaRPr lang="en-IN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371600" y="5650468"/>
            <a:ext cx="354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IE</a:t>
            </a:r>
            <a:endParaRPr lang="en-IN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066800" y="6488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NET</a:t>
            </a:r>
            <a:endParaRPr lang="en-IN" b="1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90600" y="5562600"/>
            <a:ext cx="2209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8" name="Up Arrow 47"/>
          <p:cNvSpPr/>
          <p:nvPr/>
        </p:nvSpPr>
        <p:spPr>
          <a:xfrm>
            <a:off x="304800" y="0"/>
            <a:ext cx="1524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-76200" y="1154668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</a:p>
          <a:p>
            <a:endParaRPr lang="en-US" dirty="0" smtClean="0"/>
          </a:p>
        </p:txBody>
      </p:sp>
      <p:sp>
        <p:nvSpPr>
          <p:cNvPr id="52" name="TextBox 51"/>
          <p:cNvSpPr txBox="1"/>
          <p:nvPr/>
        </p:nvSpPr>
        <p:spPr>
          <a:xfrm>
            <a:off x="79314" y="6324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Rationale for Inferior good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normal good the SE and IE are both positive.</a:t>
            </a:r>
          </a:p>
          <a:p>
            <a:r>
              <a:rPr lang="en-US" dirty="0" smtClean="0"/>
              <a:t>But for Inferior good the IE moves in opposite direction from SE.</a:t>
            </a:r>
          </a:p>
          <a:p>
            <a:r>
              <a:rPr lang="en-US" dirty="0" smtClean="0"/>
              <a:t>But because the SE is usually larger than the income effect, the quantity demanded of the inferior good increases when its price falls and demand curve is negatively sloped.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Rationale for Giffen good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 Giffen good positive substitution effect is smaller than negative income effect when the price of an inferior good falls.</a:t>
            </a:r>
          </a:p>
          <a:p>
            <a:r>
              <a:rPr lang="en-US" dirty="0" smtClean="0"/>
              <a:t>Not all inferior goods are Giffen goods.</a:t>
            </a:r>
          </a:p>
          <a:p>
            <a:r>
              <a:rPr lang="en-US" dirty="0" smtClean="0"/>
              <a:t>A Giffen good brings along a positively sloped demand curve.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359</Words>
  <Application>Microsoft Office PowerPoint</Application>
  <PresentationFormat>On-screen Show (4:3)</PresentationFormat>
  <Paragraphs>110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Definition:</vt:lpstr>
      <vt:lpstr>Slide 2</vt:lpstr>
      <vt:lpstr>Inferior Goods  Since the income effect is negative, the good is an inferior good. However, since the +ve substitution effect exceeds the –ve  income effect, Qz increases as Pz falls. </vt:lpstr>
      <vt:lpstr>Slide 4</vt:lpstr>
      <vt:lpstr>Rationale for Inferior good</vt:lpstr>
      <vt:lpstr>Rationale for Giffen good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Pranav Khattri</dc:creator>
  <cp:lastModifiedBy>bits</cp:lastModifiedBy>
  <cp:revision>15</cp:revision>
  <dcterms:created xsi:type="dcterms:W3CDTF">2006-08-16T00:00:00Z</dcterms:created>
  <dcterms:modified xsi:type="dcterms:W3CDTF">2012-01-28T00:01:20Z</dcterms:modified>
</cp:coreProperties>
</file>