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8" r:id="rId4"/>
    <p:sldId id="274" r:id="rId5"/>
    <p:sldId id="259" r:id="rId6"/>
    <p:sldId id="262" r:id="rId7"/>
    <p:sldId id="268" r:id="rId8"/>
    <p:sldId id="263" r:id="rId9"/>
    <p:sldId id="264" r:id="rId10"/>
    <p:sldId id="276" r:id="rId11"/>
    <p:sldId id="277" r:id="rId12"/>
    <p:sldId id="279" r:id="rId13"/>
    <p:sldId id="280" r:id="rId14"/>
    <p:sldId id="281" r:id="rId15"/>
    <p:sldId id="282" r:id="rId16"/>
    <p:sldId id="283" r:id="rId17"/>
    <p:sldId id="284" r:id="rId18"/>
    <p:sldId id="261" r:id="rId1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005"/>
    <a:srgbClr val="EDB214"/>
    <a:srgbClr val="996721"/>
    <a:srgbClr val="E4A805"/>
    <a:srgbClr val="E44405"/>
    <a:srgbClr val="715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94660"/>
  </p:normalViewPr>
  <p:slideViewPr>
    <p:cSldViewPr>
      <p:cViewPr>
        <p:scale>
          <a:sx n="75" d="100"/>
          <a:sy n="75" d="100"/>
        </p:scale>
        <p:origin x="-135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0692E8-0AFC-4965-8382-F815E9BD9222}" type="datetimeFigureOut">
              <a:rPr lang="fr-FR"/>
              <a:pPr>
                <a:defRPr/>
              </a:pPr>
              <a:t>07/12/2012</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C17DD7B-744B-429E-A110-30A598B0ED47}" type="slidenum">
              <a:rPr lang="fr-CA"/>
              <a:pPr>
                <a:defRPr/>
              </a:pPr>
              <a:t>‹#›</a:t>
            </a:fld>
            <a:endParaRPr lang="fr-CA"/>
          </a:p>
        </p:txBody>
      </p:sp>
    </p:spTree>
    <p:extLst>
      <p:ext uri="{BB962C8B-B14F-4D97-AF65-F5344CB8AC3E}">
        <p14:creationId xmlns:p14="http://schemas.microsoft.com/office/powerpoint/2010/main" val="757949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707DB80C-D2CF-4493-8C7B-C71386D47380}"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6DD7B78C-81EF-43F8-B184-B220A7F5F8EF}"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90D19AF8-5A19-4934-AB8F-071AA0C6D14B}"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E10D2A2-3BE4-4EC2-AA3F-25DC58938039}"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773FBA7-D434-42CB-93A4-C512D16CA98E}"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977333A-EC4B-4BF5-8284-22E06ACA7E4A}"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ED6402B-C215-4013-90E6-4EB15AAC20A3}"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707307D-6BF2-45C0-AE1C-0066DC8C925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5A676C8-BAAC-4FCD-93D3-63D6A6312444}" type="datetime1">
              <a:rPr lang="fr-FR" smtClean="0"/>
              <a:pPr>
                <a:defRPr/>
              </a:pPr>
              <a:t>07/12/2012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BFF14E3-E422-452A-957A-46EE6AEA04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43A63CF4-2DC0-49A8-B006-AD5ADBF105BC}" type="datetime1">
              <a:rPr lang="fr-FR" smtClean="0"/>
              <a:pPr>
                <a:defRPr/>
              </a:pPr>
              <a:t>07/12/2012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2CCD8CB-56FC-407F-84A5-2D723B5FBE6C}"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0C6C5F99-1669-4067-911B-79C5136514D9}" type="datetime1">
              <a:rPr lang="fr-FR" smtClean="0"/>
              <a:pPr>
                <a:defRPr/>
              </a:pPr>
              <a:t>07/12/2012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68405CAF-7774-47CC-93FC-712889D0AE9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2962C0F8-155B-47E8-9C63-22D04DE81074}" type="datetime1">
              <a:rPr lang="fr-FR" smtClean="0"/>
              <a:pPr>
                <a:defRPr/>
              </a:pPr>
              <a:t>07/12/2012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3C154E5-EF64-44ED-9AB9-7A9514B1BB10}"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8B1D1BC2-DE6B-4D47-8400-B720051910CB}" type="datetime1">
              <a:rPr lang="fr-FR" smtClean="0"/>
              <a:pPr>
                <a:defRPr/>
              </a:pPr>
              <a:t>07/12/2012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9EC82395-30D0-4F0A-ACB1-769645B03F07}"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8A473F2-16D9-4477-ADD8-221869ECABA8}" type="datetime1">
              <a:rPr lang="fr-FR" smtClean="0"/>
              <a:pPr>
                <a:defRPr/>
              </a:pPr>
              <a:t>07/12/2012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B7C9C59-82D0-4C79-83DC-00E6CF97306F}"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5CE5572-CFEE-43DA-899F-401FADD6513F}" type="datetime1">
              <a:rPr lang="fr-FR" smtClean="0"/>
              <a:pPr>
                <a:defRPr/>
              </a:pPr>
              <a:t>07/12/2012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90BA7CBF-F8B1-4759-B106-FB532066E44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CEFAF0-0392-47B3-96BA-B8A9C73B5790}" type="datetime1">
              <a:rPr lang="fr-FR" smtClean="0"/>
              <a:pPr>
                <a:defRPr/>
              </a:pPr>
              <a:t>07/12/2012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14CE4B-474C-454A-82C5-010791202DCE}"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52800"/>
            <a:ext cx="7772400" cy="2057400"/>
          </a:xfrm>
        </p:spPr>
        <p:txBody>
          <a:bodyPr/>
          <a:lstStyle/>
          <a:p>
            <a:pPr eaLnBrk="1" hangingPunct="1"/>
            <a:r>
              <a:rPr lang="fr-CA" sz="4000" b="1" dirty="0" smtClean="0">
                <a:solidFill>
                  <a:srgbClr val="EDB214"/>
                </a:solidFill>
              </a:rPr>
              <a:t>Macroeconomics </a:t>
            </a:r>
            <a:br>
              <a:rPr lang="fr-CA" sz="4000" b="1" dirty="0" smtClean="0">
                <a:solidFill>
                  <a:srgbClr val="EDB214"/>
                </a:solidFill>
              </a:rPr>
            </a:br>
            <a:r>
              <a:rPr lang="fr-CA" sz="4000" b="1" dirty="0" smtClean="0">
                <a:solidFill>
                  <a:srgbClr val="EDB214"/>
                </a:solidFill>
              </a:rPr>
              <a:t>of</a:t>
            </a:r>
            <a:br>
              <a:rPr lang="fr-CA" sz="4000" b="1" dirty="0" smtClean="0">
                <a:solidFill>
                  <a:srgbClr val="EDB214"/>
                </a:solidFill>
              </a:rPr>
            </a:br>
            <a:r>
              <a:rPr lang="fr-CA" sz="4000" b="1" dirty="0" smtClean="0">
                <a:solidFill>
                  <a:srgbClr val="EDB214"/>
                </a:solidFill>
              </a:rPr>
              <a:t>Foreign Direct Investment</a:t>
            </a:r>
            <a:r>
              <a:rPr lang="fr-CA" sz="3200" b="1" dirty="0" smtClean="0">
                <a:solidFill>
                  <a:srgbClr val="EDB214"/>
                </a:solidFill>
              </a:rPr>
              <a:t> </a:t>
            </a:r>
            <a:endParaRPr lang="fr-CA" sz="4000" b="1" dirty="0" smtClean="0">
              <a:solidFill>
                <a:srgbClr val="EDB214"/>
              </a:solidFill>
            </a:endParaRPr>
          </a:p>
        </p:txBody>
      </p:sp>
      <p:sp>
        <p:nvSpPr>
          <p:cNvPr id="2051" name="Sous-titre 2"/>
          <p:cNvSpPr>
            <a:spLocks noGrp="1"/>
          </p:cNvSpPr>
          <p:nvPr>
            <p:ph type="subTitle" idx="1"/>
          </p:nvPr>
        </p:nvSpPr>
        <p:spPr>
          <a:xfrm>
            <a:off x="1676400" y="5334000"/>
            <a:ext cx="5867400" cy="685801"/>
          </a:xfrm>
        </p:spPr>
        <p:txBody>
          <a:bodyPr/>
          <a:lstStyle/>
          <a:p>
            <a:pPr eaLnBrk="1" hangingPunct="1"/>
            <a:r>
              <a:rPr lang="fr-CA" sz="2400" dirty="0" smtClean="0">
                <a:solidFill>
                  <a:srgbClr val="996721"/>
                </a:solidFill>
              </a:rPr>
              <a:t>Swagat Kishore Mishra</a:t>
            </a:r>
          </a:p>
        </p:txBody>
      </p:sp>
      <p:sp>
        <p:nvSpPr>
          <p:cNvPr id="4" name="Date Placeholder 3"/>
          <p:cNvSpPr>
            <a:spLocks noGrp="1"/>
          </p:cNvSpPr>
          <p:nvPr>
            <p:ph type="dt" sz="half" idx="10"/>
          </p:nvPr>
        </p:nvSpPr>
        <p:spPr/>
        <p:txBody>
          <a:bodyPr/>
          <a:lstStyle/>
          <a:p>
            <a:pPr>
              <a:defRPr/>
            </a:pPr>
            <a:fld id="{F2B28FC6-9156-4F78-9911-8379B640A408}"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6DD7B78C-81EF-43F8-B184-B220A7F5F8EF}" type="slidenum">
              <a:rPr lang="fr-CA" smtClean="0"/>
              <a:pPr>
                <a:defRPr/>
              </a:pPr>
              <a:t>1</a:t>
            </a:fld>
            <a:endParaRPr lang="fr-CA" dirty="0"/>
          </a:p>
        </p:txBody>
      </p:sp>
      <p:sp>
        <p:nvSpPr>
          <p:cNvPr id="6" name="TextBox 5"/>
          <p:cNvSpPr txBox="1"/>
          <p:nvPr/>
        </p:nvSpPr>
        <p:spPr>
          <a:xfrm>
            <a:off x="3962400" y="6096000"/>
            <a:ext cx="1595309" cy="369332"/>
          </a:xfrm>
          <a:prstGeom prst="rect">
            <a:avLst/>
          </a:prstGeom>
          <a:noFill/>
        </p:spPr>
        <p:txBody>
          <a:bodyPr wrap="none" rtlCol="0">
            <a:spAutoFit/>
          </a:bodyPr>
          <a:lstStyle/>
          <a:p>
            <a:r>
              <a:rPr lang="en-US" b="1" dirty="0" smtClean="0"/>
              <a:t>LECTURE 15</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10</a:t>
            </a:fld>
            <a:endParaRPr lang="fr-CA"/>
          </a:p>
        </p:txBody>
      </p:sp>
      <p:sp>
        <p:nvSpPr>
          <p:cNvPr id="6" name="Content Placeholder 2"/>
          <p:cNvSpPr>
            <a:spLocks noGrp="1"/>
          </p:cNvSpPr>
          <p:nvPr>
            <p:ph idx="1"/>
          </p:nvPr>
        </p:nvSpPr>
        <p:spPr>
          <a:xfrm>
            <a:off x="2057400" y="1600201"/>
            <a:ext cx="6629400" cy="3810000"/>
          </a:xfrm>
        </p:spPr>
        <p:txBody>
          <a:bodyPr/>
          <a:lstStyle/>
          <a:p>
            <a:pPr algn="ctr">
              <a:buBlip>
                <a:blip r:embed="rId2"/>
              </a:buBlip>
            </a:pPr>
            <a:r>
              <a:rPr lang="en-US" i="1" dirty="0" smtClean="0">
                <a:latin typeface="Book Antiqua" pitchFamily="18" charset="0"/>
              </a:rPr>
              <a:t>Investments </a:t>
            </a:r>
          </a:p>
          <a:p>
            <a:pPr algn="ctr">
              <a:buBlip>
                <a:blip r:embed="rId2"/>
              </a:buBlip>
            </a:pPr>
            <a:r>
              <a:rPr lang="en-US" i="1" dirty="0" smtClean="0">
                <a:latin typeface="Book Antiqua" pitchFamily="18" charset="0"/>
              </a:rPr>
              <a:t>Foreign Portfolio Investment</a:t>
            </a:r>
          </a:p>
          <a:p>
            <a:pPr algn="ctr">
              <a:buBlip>
                <a:blip r:embed="rId2"/>
              </a:buBlip>
            </a:pPr>
            <a:r>
              <a:rPr lang="en-US" i="1" dirty="0" smtClean="0">
                <a:latin typeface="Book Antiqua" pitchFamily="18" charset="0"/>
              </a:rPr>
              <a:t>Foreign Institutional Investors (FIIs)</a:t>
            </a:r>
          </a:p>
          <a:p>
            <a:pPr algn="ctr">
              <a:buBlip>
                <a:blip r:embed="rId2"/>
              </a:buBlip>
            </a:pPr>
            <a:r>
              <a:rPr lang="en-US" i="1" dirty="0" smtClean="0">
                <a:latin typeface="Book Antiqua" pitchFamily="18" charset="0"/>
              </a:rPr>
              <a:t>NRIs Vs. PIOs</a:t>
            </a:r>
          </a:p>
          <a:p>
            <a:pPr algn="ctr">
              <a:buBlip>
                <a:blip r:embed="rId2"/>
              </a:buBlip>
            </a:pPr>
            <a:r>
              <a:rPr lang="en-US" i="1" dirty="0" smtClean="0">
                <a:latin typeface="Book Antiqua" pitchFamily="18" charset="0"/>
              </a:rPr>
              <a:t>Role of SEBI</a:t>
            </a:r>
          </a:p>
          <a:p>
            <a:pPr algn="ctr">
              <a:buBlip>
                <a:blip r:embed="rId2"/>
              </a:buBlip>
            </a:pPr>
            <a:r>
              <a:rPr lang="en-US" i="1" dirty="0" smtClean="0">
                <a:latin typeface="Book Antiqua" pitchFamily="18" charset="0"/>
              </a:rPr>
              <a:t>Foreign Venture Capital Investment</a:t>
            </a:r>
          </a:p>
          <a:p>
            <a:pPr algn="ctr">
              <a:buBlip>
                <a:blip r:embed="rId2"/>
              </a:buBlip>
            </a:pPr>
            <a:endParaRPr lang="en-US" i="1" dirty="0">
              <a:latin typeface="Book Antiqua" pitchFamily="18" charset="0"/>
            </a:endParaRPr>
          </a:p>
        </p:txBody>
      </p:sp>
      <p:sp>
        <p:nvSpPr>
          <p:cNvPr id="8" name="Title 1"/>
          <p:cNvSpPr>
            <a:spLocks noGrp="1"/>
          </p:cNvSpPr>
          <p:nvPr>
            <p:ph type="title"/>
          </p:nvPr>
        </p:nvSpPr>
        <p:spPr>
          <a:xfrm>
            <a:off x="5181600" y="457200"/>
            <a:ext cx="3657600" cy="1143000"/>
          </a:xfrm>
        </p:spPr>
        <p:txBody>
          <a:bodyPr/>
          <a:lstStyle/>
          <a:p>
            <a:r>
              <a:rPr lang="en-US" sz="5400" b="1" i="1" dirty="0" smtClean="0">
                <a:effectLst>
                  <a:outerShdw blurRad="38100" dist="38100" dir="2700000" algn="tl">
                    <a:srgbClr val="000000">
                      <a:alpha val="43137"/>
                    </a:srgbClr>
                  </a:outerShdw>
                </a:effectLst>
              </a:rPr>
              <a:t>N:)</a:t>
            </a:r>
            <a:r>
              <a:rPr lang="en-US" sz="5400" b="1" i="1" dirty="0" err="1" smtClean="0">
                <a:effectLst>
                  <a:outerShdw blurRad="38100" dist="38100" dir="2700000" algn="tl">
                    <a:srgbClr val="000000">
                      <a:alpha val="43137"/>
                    </a:srgbClr>
                  </a:outerShdw>
                </a:effectLst>
              </a:rPr>
              <a:t>xt</a:t>
            </a:r>
            <a:r>
              <a:rPr lang="en-US" sz="5400" b="1" i="1" dirty="0" smtClean="0">
                <a:effectLst>
                  <a:outerShdw blurRad="38100" dist="38100" dir="2700000" algn="tl">
                    <a:srgbClr val="000000">
                      <a:alpha val="43137"/>
                    </a:srgbClr>
                  </a:outerShdw>
                </a:effectLst>
              </a:rPr>
              <a:t>…. </a:t>
            </a:r>
            <a:endParaRPr lang="en-US" sz="5400" b="1" i="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295400"/>
            <a:ext cx="6324600" cy="1143000"/>
          </a:xfrm>
        </p:spPr>
        <p:txBody>
          <a:bodyPr/>
          <a:lstStyle/>
          <a:p>
            <a:r>
              <a:rPr lang="en-US" sz="7200" b="1" dirty="0" smtClean="0">
                <a:effectLst>
                  <a:outerShdw blurRad="38100" dist="38100" dir="2700000" algn="tl">
                    <a:srgbClr val="000000">
                      <a:alpha val="43137"/>
                    </a:srgbClr>
                  </a:outerShdw>
                </a:effectLst>
              </a:rPr>
              <a:t>Right Now !</a:t>
            </a:r>
            <a:endParaRPr lang="en-US" sz="7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438400" y="2667000"/>
            <a:ext cx="6248400" cy="3459163"/>
          </a:xfrm>
        </p:spPr>
        <p:txBody>
          <a:bodyPr/>
          <a:lstStyle/>
          <a:p>
            <a:pPr algn="ctr">
              <a:buNone/>
            </a:pPr>
            <a:r>
              <a:rPr lang="en-US" i="1" dirty="0" smtClean="0"/>
              <a:t>“Strategically positioning India as a hub for FDI in R&amp;D may well be a way for it to leapfrog into the next generation of technologies and products.”</a:t>
            </a:r>
          </a:p>
          <a:p>
            <a:pPr algn="ctr">
              <a:buNone/>
            </a:pPr>
            <a:r>
              <a:rPr lang="en-US" b="1" i="1" dirty="0" smtClean="0"/>
              <a:t>Economic Survey 2012</a:t>
            </a:r>
            <a:endParaRPr lang="en-US" b="1" i="1"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11</a:t>
            </a:fld>
            <a:endParaRPr lang="fr-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lstStyle/>
          <a:p>
            <a:r>
              <a:rPr lang="en-US" sz="4000" b="1" dirty="0" smtClean="0">
                <a:effectLst>
                  <a:outerShdw blurRad="38100" dist="38100" dir="2700000" algn="tl">
                    <a:srgbClr val="000000">
                      <a:alpha val="43137"/>
                    </a:srgbClr>
                  </a:outerShdw>
                </a:effectLst>
              </a:rPr>
              <a:t>No Rollback, No Threat to Govt: PC </a:t>
            </a:r>
            <a:br>
              <a:rPr lang="en-US" sz="4000" b="1" dirty="0" smtClean="0">
                <a:effectLst>
                  <a:outerShdw blurRad="38100" dist="38100" dir="2700000" algn="tl">
                    <a:srgbClr val="000000">
                      <a:alpha val="43137"/>
                    </a:srgbClr>
                  </a:outerShdw>
                </a:effectLst>
              </a:rPr>
            </a:b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09800" y="1752600"/>
            <a:ext cx="6477000" cy="4724400"/>
          </a:xfrm>
        </p:spPr>
        <p:txBody>
          <a:bodyPr/>
          <a:lstStyle/>
          <a:p>
            <a:pPr algn="just"/>
            <a:r>
              <a:rPr lang="en-US" sz="2800" dirty="0" smtClean="0"/>
              <a:t>The government has more ammunition in its arsenal to revive the “animal spirits” of entrepreneurs, Finance Minister P Chidambaram asserted on Monday. More reform-friendly measures were in the works and would be unveiled over the over next few weeks, the finance minister said while insisting that “as far as he knew”, the big-ticket reforms announced over two days last week would not be reversed. </a:t>
            </a:r>
            <a:endParaRPr lang="en-US" sz="28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12</a:t>
            </a:fld>
            <a:endParaRPr lang="fr-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457200"/>
            <a:ext cx="6172200" cy="5668963"/>
          </a:xfrm>
        </p:spPr>
        <p:txBody>
          <a:bodyPr/>
          <a:lstStyle/>
          <a:p>
            <a:pPr algn="just"/>
            <a:r>
              <a:rPr lang="en-US" sz="2800" dirty="0" smtClean="0"/>
              <a:t>“Opposition will demand a rollback. As far as I know we are not rolling back any of these decisions,” Chidambaram told reporters of business television channels on Monday and asserted that the United Progressive Alliance government faced no threat from allies either inside or outside. Chidambaram’s statement comes even as the Mamata Banerjee-led Trinamool Congress is expected to decide on Tuesday whether it wishes to continue supporting the government. </a:t>
            </a:r>
            <a:endParaRPr lang="en-US" sz="28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13</a:t>
            </a:fld>
            <a:endParaRPr lang="fr-C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KEYNES Thought</a:t>
            </a:r>
            <a:endParaRPr lang="en-US" b="1"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14</a:t>
            </a:fld>
            <a:endParaRPr lang="fr-CA"/>
          </a:p>
        </p:txBody>
      </p:sp>
      <p:sp>
        <p:nvSpPr>
          <p:cNvPr id="6" name="Rectangle 5"/>
          <p:cNvSpPr/>
          <p:nvPr/>
        </p:nvSpPr>
        <p:spPr>
          <a:xfrm>
            <a:off x="2895600" y="1371600"/>
            <a:ext cx="5867400" cy="4708981"/>
          </a:xfrm>
          <a:prstGeom prst="rect">
            <a:avLst/>
          </a:prstGeom>
        </p:spPr>
        <p:txBody>
          <a:bodyPr wrap="square">
            <a:spAutoFit/>
          </a:bodyPr>
          <a:lstStyle/>
          <a:p>
            <a:pPr algn="just"/>
            <a:r>
              <a:rPr lang="en-US" sz="2000" dirty="0" smtClean="0"/>
              <a:t>Even apart from the instability due to speculation, there is the instability due to the characteristic of human nature that a large proportion of our positive activities depend on spontaneous optimism rather than mathematical expectations, whether moral or hedonistic or economic. </a:t>
            </a:r>
          </a:p>
          <a:p>
            <a:pPr algn="just"/>
            <a:endParaRPr lang="en-US" sz="2000" dirty="0" smtClean="0"/>
          </a:p>
          <a:p>
            <a:pPr algn="just"/>
            <a:r>
              <a:rPr lang="en-US" sz="2000" dirty="0" smtClean="0"/>
              <a:t>Most, probably, of our decisions to do something positive, the full consequences of which will be drawn out over many days to come, can only be taken as the result of </a:t>
            </a:r>
            <a:r>
              <a:rPr lang="en-US" sz="2000" b="1" i="1" dirty="0" smtClean="0">
                <a:solidFill>
                  <a:srgbClr val="00B050"/>
                </a:solidFill>
              </a:rPr>
              <a:t>animal spirits </a:t>
            </a:r>
            <a:r>
              <a:rPr lang="en-US" sz="2000" dirty="0" smtClean="0"/>
              <a:t>– a spontaneous urge to action rather than inaction, and not as the outcome of a weighted average of quantitative benefits multiplied by quantitative probabilities.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15</a:t>
            </a:fld>
            <a:endParaRPr lang="fr-CA"/>
          </a:p>
        </p:txBody>
      </p:sp>
      <p:pic>
        <p:nvPicPr>
          <p:cNvPr id="1026" name="Picture 2" descr="AnimalSpirits(economicsBook).gif"/>
          <p:cNvPicPr>
            <a:picLocks noChangeAspect="1" noChangeArrowheads="1"/>
          </p:cNvPicPr>
          <p:nvPr/>
        </p:nvPicPr>
        <p:blipFill>
          <a:blip r:embed="rId2"/>
          <a:srcRect/>
          <a:stretch>
            <a:fillRect/>
          </a:stretch>
        </p:blipFill>
        <p:spPr bwMode="auto">
          <a:xfrm>
            <a:off x="152400" y="228600"/>
            <a:ext cx="2286000" cy="3471863"/>
          </a:xfrm>
          <a:prstGeom prst="rect">
            <a:avLst/>
          </a:prstGeom>
          <a:noFill/>
        </p:spPr>
      </p:pic>
      <p:sp>
        <p:nvSpPr>
          <p:cNvPr id="7" name="Rectangle 6"/>
          <p:cNvSpPr/>
          <p:nvPr/>
        </p:nvSpPr>
        <p:spPr>
          <a:xfrm rot="853591">
            <a:off x="5942086" y="-3972"/>
            <a:ext cx="2261604" cy="6463308"/>
          </a:xfrm>
          <a:prstGeom prst="rect">
            <a:avLst/>
          </a:prstGeom>
        </p:spPr>
        <p:txBody>
          <a:bodyPr wrap="square">
            <a:spAutoFit/>
          </a:bodyPr>
          <a:lstStyle/>
          <a:p>
            <a:pPr algn="ctr"/>
            <a:r>
              <a:rPr lang="en-US" b="1" dirty="0" smtClean="0"/>
              <a:t>Chapter 13 suggests that animal spirits can be used to explain the persistence of poverty among ethnic minorities, describing how working class minorities have different stories about how the world works and their place in it, compared to working class white people. The authors argue that the effects of animal spirits make a strong case for affirmative action.</a:t>
            </a:r>
            <a:endParaRPr lang="en-US" b="1" dirty="0"/>
          </a:p>
        </p:txBody>
      </p:sp>
      <p:sp>
        <p:nvSpPr>
          <p:cNvPr id="8" name="Rectangle 7"/>
          <p:cNvSpPr/>
          <p:nvPr/>
        </p:nvSpPr>
        <p:spPr>
          <a:xfrm rot="1081490">
            <a:off x="3649724" y="1705573"/>
            <a:ext cx="1676400" cy="3170099"/>
          </a:xfrm>
          <a:prstGeom prst="rect">
            <a:avLst/>
          </a:prstGeom>
        </p:spPr>
        <p:txBody>
          <a:bodyPr wrap="square">
            <a:spAutoFit/>
          </a:bodyPr>
          <a:lstStyle/>
          <a:p>
            <a:pPr algn="ctr"/>
            <a:r>
              <a:rPr lang="en-US" sz="2000" b="1" i="1" dirty="0" smtClean="0"/>
              <a:t>Animal Spirits: How Human Psychology Drives the Economy, and Why It Matters for Global Capitalism</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b="1" dirty="0" smtClean="0">
                <a:effectLst>
                  <a:outerShdw blurRad="38100" dist="38100" dir="2700000" algn="tl">
                    <a:srgbClr val="000000">
                      <a:alpha val="43137"/>
                    </a:srgbClr>
                  </a:outerShdw>
                </a:effectLst>
              </a:rPr>
              <a:t>FDI :: Fit for Developing India ??</a:t>
            </a:r>
            <a:endParaRPr lang="en-US"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16</a:t>
            </a:fld>
            <a:endParaRPr lang="fr-CA"/>
          </a:p>
        </p:txBody>
      </p:sp>
      <p:pic>
        <p:nvPicPr>
          <p:cNvPr id="1026" name="Picture 2" descr="http://www.economictimes.indiatimes.com/photo/16403145.cms"/>
          <p:cNvPicPr>
            <a:picLocks noChangeAspect="1" noChangeArrowheads="1"/>
          </p:cNvPicPr>
          <p:nvPr/>
        </p:nvPicPr>
        <p:blipFill>
          <a:blip r:embed="rId2"/>
          <a:srcRect/>
          <a:stretch>
            <a:fillRect/>
          </a:stretch>
        </p:blipFill>
        <p:spPr bwMode="auto">
          <a:xfrm>
            <a:off x="3962400" y="1143000"/>
            <a:ext cx="4572000" cy="537882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effectLst>
                  <a:outerShdw blurRad="38100" dist="38100" dir="2700000" algn="tl">
                    <a:srgbClr val="000000">
                      <a:alpha val="43137"/>
                    </a:srgbClr>
                  </a:outerShdw>
                </a:effectLst>
              </a:rPr>
              <a:t>Global Indians say</a:t>
            </a:r>
            <a:endParaRPr lang="en-US"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17</a:t>
            </a:fld>
            <a:endParaRPr lang="fr-CA"/>
          </a:p>
        </p:txBody>
      </p:sp>
      <p:pic>
        <p:nvPicPr>
          <p:cNvPr id="6" name="Picture 4" descr="http://www.economictimes.indiatimes.com/photo/16403159.cms"/>
          <p:cNvPicPr>
            <a:picLocks noChangeAspect="1" noChangeArrowheads="1"/>
          </p:cNvPicPr>
          <p:nvPr/>
        </p:nvPicPr>
        <p:blipFill>
          <a:blip r:embed="rId2"/>
          <a:srcRect/>
          <a:stretch>
            <a:fillRect/>
          </a:stretch>
        </p:blipFill>
        <p:spPr bwMode="auto">
          <a:xfrm>
            <a:off x="1752600" y="2133600"/>
            <a:ext cx="7118350" cy="22479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295400"/>
            <a:ext cx="6019800" cy="1143000"/>
          </a:xfrm>
        </p:spPr>
        <p:txBody>
          <a:bodyPr/>
          <a:lstStyle/>
          <a:p>
            <a:r>
              <a:rPr lang="en-US" sz="8800" b="1" dirty="0" smtClean="0">
                <a:effectLst>
                  <a:outerShdw blurRad="38100" dist="38100" dir="2700000" algn="tl">
                    <a:srgbClr val="000000">
                      <a:alpha val="43137"/>
                    </a:srgbClr>
                  </a:outerShdw>
                </a:effectLst>
              </a:rPr>
              <a:t>Thank you</a:t>
            </a:r>
            <a:endParaRPr lang="en-US" sz="88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18</a:t>
            </a:fld>
            <a:endParaRPr lang="fr-CA"/>
          </a:p>
        </p:txBody>
      </p:sp>
      <p:pic>
        <p:nvPicPr>
          <p:cNvPr id="22530" name="Picture 2"/>
          <p:cNvPicPr>
            <a:picLocks noChangeAspect="1" noChangeArrowheads="1"/>
          </p:cNvPicPr>
          <p:nvPr/>
        </p:nvPicPr>
        <p:blipFill>
          <a:blip r:embed="rId2"/>
          <a:srcRect/>
          <a:stretch>
            <a:fillRect/>
          </a:stretch>
        </p:blipFill>
        <p:spPr bwMode="auto">
          <a:xfrm>
            <a:off x="76200" y="2590800"/>
            <a:ext cx="8991600" cy="1676400"/>
          </a:xfrm>
          <a:prstGeom prst="rect">
            <a:avLst/>
          </a:prstGeom>
          <a:noFill/>
          <a:ln w="9525">
            <a:noFill/>
            <a:miter lim="800000"/>
            <a:headEnd/>
            <a:tailEnd/>
          </a:ln>
          <a:effectLst/>
        </p:spPr>
      </p:pic>
      <p:sp>
        <p:nvSpPr>
          <p:cNvPr id="6" name="Title 1"/>
          <p:cNvSpPr txBox="1">
            <a:spLocks/>
          </p:cNvSpPr>
          <p:nvPr/>
        </p:nvSpPr>
        <p:spPr bwMode="auto">
          <a:xfrm>
            <a:off x="2209800" y="46482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5400" b="1" dirty="0" smtClean="0">
                <a:effectLst>
                  <a:outerShdw blurRad="38100" dist="38100" dir="2700000" algn="tl">
                    <a:srgbClr val="000000">
                      <a:alpha val="43137"/>
                    </a:srgbClr>
                  </a:outerShdw>
                </a:effectLst>
                <a:latin typeface="+mj-lt"/>
                <a:ea typeface="+mj-ea"/>
                <a:cs typeface="+mj-cs"/>
              </a:rPr>
              <a:t>Pupils of Economics</a:t>
            </a:r>
            <a:endParaRPr kumimoji="0" lang="en-US" sz="5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rot="20378017">
            <a:off x="2971800" y="1143000"/>
            <a:ext cx="3048000" cy="1143000"/>
          </a:xfrm>
        </p:spPr>
        <p:txBody>
          <a:bodyPr/>
          <a:lstStyle/>
          <a:p>
            <a:pPr algn="l" eaLnBrk="1" hangingPunct="1"/>
            <a:r>
              <a:rPr lang="fr-CA" sz="7200" b="1" dirty="0" smtClean="0">
                <a:solidFill>
                  <a:srgbClr val="996721"/>
                </a:solidFill>
                <a:effectLst>
                  <a:outerShdw blurRad="38100" dist="38100" dir="2700000" algn="tl">
                    <a:srgbClr val="000000">
                      <a:alpha val="43137"/>
                    </a:srgbClr>
                  </a:outerShdw>
                </a:effectLst>
              </a:rPr>
              <a:t>Outline</a:t>
            </a:r>
          </a:p>
        </p:txBody>
      </p:sp>
      <p:sp>
        <p:nvSpPr>
          <p:cNvPr id="3075" name="Espace réservé du contenu 2"/>
          <p:cNvSpPr>
            <a:spLocks noGrp="1"/>
          </p:cNvSpPr>
          <p:nvPr>
            <p:ph idx="1"/>
          </p:nvPr>
        </p:nvSpPr>
        <p:spPr>
          <a:xfrm rot="20095287">
            <a:off x="2362200" y="2819400"/>
            <a:ext cx="6400800" cy="1143000"/>
          </a:xfrm>
        </p:spPr>
        <p:txBody>
          <a:bodyPr/>
          <a:lstStyle/>
          <a:p>
            <a:pPr eaLnBrk="1" hangingPunct="1">
              <a:buBlip>
                <a:blip r:embed="rId2"/>
              </a:buBlip>
            </a:pPr>
            <a:r>
              <a:rPr lang="fr-CA" sz="2800" dirty="0" smtClean="0">
                <a:solidFill>
                  <a:srgbClr val="996721"/>
                </a:solidFill>
              </a:rPr>
              <a:t>FOREIGN DIRECT INVESTMENT (FDI)</a:t>
            </a:r>
          </a:p>
          <a:p>
            <a:pPr eaLnBrk="1" hangingPunct="1">
              <a:buBlip>
                <a:blip r:embed="rId2"/>
              </a:buBlip>
            </a:pPr>
            <a:r>
              <a:rPr lang="fr-CA" sz="2800" dirty="0" smtClean="0">
                <a:solidFill>
                  <a:srgbClr val="996721"/>
                </a:solidFill>
              </a:rPr>
              <a:t>Retail Sector 100% FDI</a:t>
            </a:r>
          </a:p>
        </p:txBody>
      </p:sp>
      <p:sp>
        <p:nvSpPr>
          <p:cNvPr id="4" name="Date Placeholder 3"/>
          <p:cNvSpPr>
            <a:spLocks noGrp="1"/>
          </p:cNvSpPr>
          <p:nvPr>
            <p:ph type="dt" sz="half" idx="10"/>
          </p:nvPr>
        </p:nvSpPr>
        <p:spPr/>
        <p:txBody>
          <a:bodyPr/>
          <a:lstStyle/>
          <a:p>
            <a:pPr>
              <a:defRPr/>
            </a:pPr>
            <a:fld id="{2F0EEA70-7E1E-48EE-81FD-B655C92BD6F1}"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a:t>
            </a:fld>
            <a:endParaRPr lang="fr-C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6248400" cy="1143000"/>
          </a:xfrm>
        </p:spPr>
        <p:txBody>
          <a:bodyPr/>
          <a:lstStyle/>
          <a:p>
            <a:r>
              <a:rPr lang="en-US" b="1" dirty="0" smtClean="0">
                <a:effectLst>
                  <a:outerShdw blurRad="38100" dist="38100" dir="2700000" algn="tl">
                    <a:srgbClr val="000000">
                      <a:alpha val="43137"/>
                    </a:srgbClr>
                  </a:outerShdw>
                </a:effectLst>
              </a:rPr>
              <a:t>Introducing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8229600" cy="4876800"/>
          </a:xfrm>
        </p:spPr>
        <p:txBody>
          <a:bodyPr/>
          <a:lstStyle/>
          <a:p>
            <a:pPr algn="just">
              <a:buNone/>
            </a:pPr>
            <a:r>
              <a:rPr lang="en-US" sz="2400" b="1" dirty="0" smtClean="0"/>
              <a:t>FDI Policy: </a:t>
            </a:r>
          </a:p>
          <a:p>
            <a:pPr algn="just">
              <a:buBlip>
                <a:blip r:embed="rId2"/>
              </a:buBlip>
            </a:pPr>
            <a:r>
              <a:rPr lang="en-US" sz="2000" dirty="0" smtClean="0"/>
              <a:t>To a number of questions on FDI policy, India explained that the continuing thrust, during the period since India’s last TPR in 2007, has been on making the FDI policy more liberal and investment friendly. </a:t>
            </a:r>
          </a:p>
          <a:p>
            <a:pPr algn="just">
              <a:buBlip>
                <a:blip r:embed="rId2"/>
              </a:buBlip>
            </a:pPr>
            <a:r>
              <a:rPr lang="en-US" sz="2000" dirty="0" smtClean="0"/>
              <a:t>The FDI guidelines have been significantly rationalized, simplified, and consolidated, with the aim of providing a single policy platform for reference of foreign investors. </a:t>
            </a:r>
          </a:p>
          <a:p>
            <a:pPr algn="just">
              <a:buBlip>
                <a:blip r:embed="rId2"/>
              </a:buBlip>
            </a:pPr>
            <a:r>
              <a:rPr lang="en-US" sz="2000" dirty="0" smtClean="0"/>
              <a:t>Several new sectors, such as petroleum and natural gas and civil aviation were either opened up to foreign investment or significantly liberalized during this period. Efforts were also being made to streamline and simplify the business environment and make regulations conducive to business.</a:t>
            </a:r>
          </a:p>
          <a:p>
            <a:pPr algn="just">
              <a:buBlip>
                <a:blip r:embed="rId2"/>
              </a:buBlip>
            </a:pPr>
            <a:r>
              <a:rPr lang="en-US" sz="2000" dirty="0" smtClean="0"/>
              <a:t>As per the provisions of the SEZ Act 2005, 100 per cent foreign direct investment (FDI) is allowed in SEZs through the automatic route.</a:t>
            </a:r>
            <a:endParaRPr lang="en-US" sz="20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3</a:t>
            </a:fld>
            <a:endParaRPr lang="fr-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sz="3600" b="1" dirty="0" smtClean="0">
                <a:solidFill>
                  <a:srgbClr val="DBA005"/>
                </a:solidFill>
              </a:rPr>
              <a:t>Business by a foreign</a:t>
            </a:r>
            <a:r>
              <a:rPr lang="en-US" sz="3600" dirty="0" smtClean="0">
                <a:solidFill>
                  <a:srgbClr val="DBA005"/>
                </a:solidFill>
              </a:rPr>
              <a:t> </a:t>
            </a:r>
            <a:r>
              <a:rPr lang="en-US" sz="3600" b="1" dirty="0" smtClean="0">
                <a:solidFill>
                  <a:srgbClr val="DBA005"/>
                </a:solidFill>
              </a:rPr>
              <a:t>company in India</a:t>
            </a:r>
            <a:endParaRPr lang="en-US" sz="3600" b="1" dirty="0">
              <a:solidFill>
                <a:srgbClr val="DBA005"/>
              </a:solidFill>
            </a:endParaRPr>
          </a:p>
        </p:txBody>
      </p:sp>
      <p:sp>
        <p:nvSpPr>
          <p:cNvPr id="3" name="Content Placeholder 2"/>
          <p:cNvSpPr>
            <a:spLocks noGrp="1"/>
          </p:cNvSpPr>
          <p:nvPr>
            <p:ph idx="1"/>
          </p:nvPr>
        </p:nvSpPr>
        <p:spPr>
          <a:xfrm>
            <a:off x="2057400" y="1600201"/>
            <a:ext cx="6629400" cy="3809999"/>
          </a:xfrm>
        </p:spPr>
        <p:txBody>
          <a:bodyPr/>
          <a:lstStyle/>
          <a:p>
            <a:pPr algn="just">
              <a:spcBef>
                <a:spcPts val="0"/>
              </a:spcBef>
              <a:buNone/>
            </a:pPr>
            <a:r>
              <a:rPr lang="en-US" sz="2400" dirty="0" smtClean="0"/>
              <a:t>A foreign company planning to set up business operations in India may:</a:t>
            </a:r>
          </a:p>
          <a:p>
            <a:pPr algn="just">
              <a:spcBef>
                <a:spcPts val="0"/>
              </a:spcBef>
              <a:buNone/>
            </a:pPr>
            <a:endParaRPr lang="en-US" sz="2400" dirty="0" smtClean="0"/>
          </a:p>
          <a:p>
            <a:pPr algn="just">
              <a:spcBef>
                <a:spcPts val="0"/>
              </a:spcBef>
              <a:buBlip>
                <a:blip r:embed="rId2"/>
              </a:buBlip>
            </a:pPr>
            <a:r>
              <a:rPr lang="en-US" sz="2000" dirty="0" smtClean="0"/>
              <a:t>Incorporate a company under the Companies Act, 1956, as a Joint Venture or a Wholly Owned Subsidiary.</a:t>
            </a:r>
          </a:p>
          <a:p>
            <a:pPr algn="just">
              <a:spcBef>
                <a:spcPts val="0"/>
              </a:spcBef>
              <a:buNone/>
            </a:pPr>
            <a:endParaRPr lang="en-US" sz="2000" dirty="0" smtClean="0"/>
          </a:p>
          <a:p>
            <a:pPr algn="just">
              <a:spcBef>
                <a:spcPts val="0"/>
              </a:spcBef>
              <a:buBlip>
                <a:blip r:embed="rId2"/>
              </a:buBlip>
            </a:pPr>
            <a:r>
              <a:rPr lang="en-US" sz="2000" dirty="0" smtClean="0"/>
              <a:t>Set up a Liaison Office / Representative Office or a Project Office or a Branch Office of the foreign company which can undertake activities permitted under the Foreign Exchange Management (Establishment in India of Branch Office or Other Place of Business) Regulations, 2000.</a:t>
            </a:r>
          </a:p>
          <a:p>
            <a:pPr algn="just">
              <a:spcBef>
                <a:spcPts val="0"/>
              </a:spcBef>
              <a:buBlip>
                <a:blip r:embed="rId2"/>
              </a:buBlip>
            </a:pPr>
            <a:endParaRPr lang="en-US" sz="2000" dirty="0" smtClean="0"/>
          </a:p>
          <a:p>
            <a:pPr algn="just">
              <a:spcBef>
                <a:spcPts val="0"/>
              </a:spcBef>
              <a:buBlip>
                <a:blip r:embed="rId2"/>
              </a:buBlip>
            </a:pPr>
            <a:endParaRPr lang="en-US" sz="20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4</a:t>
            </a:fld>
            <a:endParaRPr lang="fr-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pPr eaLnBrk="1" hangingPunct="1"/>
            <a:r>
              <a:rPr lang="fr-CA" b="1" dirty="0" smtClean="0">
                <a:solidFill>
                  <a:srgbClr val="996721"/>
                </a:solidFill>
              </a:rPr>
              <a:t>Receiving FDI in India</a:t>
            </a:r>
          </a:p>
        </p:txBody>
      </p:sp>
      <p:sp>
        <p:nvSpPr>
          <p:cNvPr id="5123" name="Espace réservé du contenu 2"/>
          <p:cNvSpPr>
            <a:spLocks noGrp="1"/>
          </p:cNvSpPr>
          <p:nvPr>
            <p:ph idx="1"/>
          </p:nvPr>
        </p:nvSpPr>
        <p:spPr>
          <a:xfrm>
            <a:off x="533400" y="1447800"/>
            <a:ext cx="8153400" cy="4419600"/>
          </a:xfrm>
        </p:spPr>
        <p:txBody>
          <a:bodyPr/>
          <a:lstStyle/>
          <a:p>
            <a:pPr algn="just">
              <a:buNone/>
            </a:pPr>
            <a:r>
              <a:rPr lang="en-US" sz="2400" dirty="0" smtClean="0"/>
              <a:t>An Indian company may receive Foreign Direct Investment under the two routes as given under :</a:t>
            </a:r>
          </a:p>
          <a:p>
            <a:pPr marL="514350" indent="-514350" algn="just">
              <a:buFont typeface="+mj-lt"/>
              <a:buAutoNum type="romanUcPeriod"/>
            </a:pPr>
            <a:r>
              <a:rPr lang="en-US" sz="2400" b="1" dirty="0" smtClean="0"/>
              <a:t> Automatic Route </a:t>
            </a:r>
            <a:endParaRPr lang="en-US" sz="2400" dirty="0" smtClean="0"/>
          </a:p>
          <a:p>
            <a:pPr algn="just">
              <a:buBlip>
                <a:blip r:embed="rId3"/>
              </a:buBlip>
            </a:pPr>
            <a:r>
              <a:rPr lang="en-US" sz="2400" dirty="0" smtClean="0"/>
              <a:t>FDI up to 100 per cent is allowed under the automatic route in all activities/sectors except where the provisions of the consolidated FDI Policy, paragraph on</a:t>
            </a:r>
            <a:r>
              <a:rPr lang="en-US" sz="2400" b="1" dirty="0" smtClean="0"/>
              <a:t> 'Entry Routes for Investment'</a:t>
            </a:r>
            <a:r>
              <a:rPr lang="en-US" sz="2400" dirty="0" smtClean="0"/>
              <a:t> issued by the Government of India from time to time, are attracted.</a:t>
            </a:r>
          </a:p>
          <a:p>
            <a:pPr algn="just">
              <a:buBlip>
                <a:blip r:embed="rId3"/>
              </a:buBlip>
            </a:pPr>
            <a:r>
              <a:rPr lang="en-US" sz="2400" dirty="0" smtClean="0"/>
              <a:t>FDI in sectors /activities to the extent permitted under the automatic route does not require any prior approval either of the Government or the Reserve Bank of India.</a:t>
            </a:r>
          </a:p>
          <a:p>
            <a:pPr algn="just">
              <a:buBlip>
                <a:blip r:embed="rId4"/>
              </a:buBlip>
            </a:pPr>
            <a:endParaRPr lang="fr-CA" sz="2400" dirty="0" smtClean="0">
              <a:solidFill>
                <a:srgbClr val="996721"/>
              </a:solidFill>
            </a:endParaRPr>
          </a:p>
        </p:txBody>
      </p:sp>
      <p:sp>
        <p:nvSpPr>
          <p:cNvPr id="4" name="Date Placeholder 3"/>
          <p:cNvSpPr>
            <a:spLocks noGrp="1"/>
          </p:cNvSpPr>
          <p:nvPr>
            <p:ph type="dt" sz="half" idx="10"/>
          </p:nvPr>
        </p:nvSpPr>
        <p:spPr/>
        <p:txBody>
          <a:bodyPr/>
          <a:lstStyle/>
          <a:p>
            <a:pPr>
              <a:defRPr/>
            </a:pPr>
            <a:fld id="{29718E53-68D2-430A-9F10-8239EDE7B2BA}"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a:t>
            </a:fld>
            <a:endParaRPr lang="fr-CA"/>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07/12/2012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6</a:t>
            </a:fld>
            <a:endParaRPr lang="fr-CA"/>
          </a:p>
        </p:txBody>
      </p:sp>
      <p:sp>
        <p:nvSpPr>
          <p:cNvPr id="6" name="Espace réservé du contenu 2"/>
          <p:cNvSpPr txBox="1">
            <a:spLocks/>
          </p:cNvSpPr>
          <p:nvPr/>
        </p:nvSpPr>
        <p:spPr>
          <a:xfrm>
            <a:off x="533400" y="1447800"/>
            <a:ext cx="8153400" cy="44196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Tx/>
              <a:buSzTx/>
              <a:tabLst/>
              <a:defRPr/>
            </a:pPr>
            <a:endParaRPr kumimoji="0" lang="fr-CA" sz="2400" b="0" i="0" u="none" strike="noStrike" kern="1200" cap="none" spc="0" normalizeH="0" baseline="0" noProof="0" dirty="0" smtClean="0">
              <a:ln>
                <a:noFill/>
              </a:ln>
              <a:solidFill>
                <a:srgbClr val="996721"/>
              </a:solidFill>
              <a:effectLst/>
              <a:uLnTx/>
              <a:uFillTx/>
              <a:latin typeface="+mn-lt"/>
              <a:ea typeface="+mn-ea"/>
              <a:cs typeface="+mn-cs"/>
            </a:endParaRPr>
          </a:p>
        </p:txBody>
      </p:sp>
      <p:sp>
        <p:nvSpPr>
          <p:cNvPr id="7" name="Rectangle 6"/>
          <p:cNvSpPr/>
          <p:nvPr/>
        </p:nvSpPr>
        <p:spPr>
          <a:xfrm>
            <a:off x="457200" y="609600"/>
            <a:ext cx="8229600" cy="4154984"/>
          </a:xfrm>
          <a:prstGeom prst="rect">
            <a:avLst/>
          </a:prstGeom>
        </p:spPr>
        <p:txBody>
          <a:bodyPr wrap="square">
            <a:spAutoFit/>
          </a:bodyPr>
          <a:lstStyle/>
          <a:p>
            <a:pPr algn="just"/>
            <a:r>
              <a:rPr lang="en-US" sz="2400" b="1" dirty="0" smtClean="0">
                <a:latin typeface="+mn-lt"/>
              </a:rPr>
              <a:t>ii.</a:t>
            </a:r>
            <a:r>
              <a:rPr lang="en-US" sz="2400" dirty="0" smtClean="0">
                <a:latin typeface="+mn-lt"/>
              </a:rPr>
              <a:t>  </a:t>
            </a:r>
            <a:r>
              <a:rPr lang="en-US" sz="2400" b="1" dirty="0" smtClean="0">
                <a:latin typeface="+mn-lt"/>
              </a:rPr>
              <a:t>Government Route</a:t>
            </a:r>
            <a:endParaRPr lang="en-US" sz="2400" dirty="0" smtClean="0">
              <a:latin typeface="+mn-lt"/>
            </a:endParaRPr>
          </a:p>
          <a:p>
            <a:pPr algn="just"/>
            <a:endParaRPr lang="en-US" sz="2400" dirty="0" smtClean="0">
              <a:latin typeface="+mn-lt"/>
            </a:endParaRPr>
          </a:p>
          <a:p>
            <a:pPr algn="just">
              <a:buBlip>
                <a:blip r:embed="rId2"/>
              </a:buBlip>
            </a:pPr>
            <a:r>
              <a:rPr lang="en-US" sz="2400" dirty="0" smtClean="0">
                <a:latin typeface="+mn-lt"/>
              </a:rPr>
              <a:t>FDI in activities not covered under the automatic route requires prior approval of the Government which are considered by the Foreign Investment Promotion Board (FIPB), Department of Economic Affairs, Ministry of Finance. </a:t>
            </a:r>
          </a:p>
          <a:p>
            <a:pPr algn="just">
              <a:buBlip>
                <a:blip r:embed="rId2"/>
              </a:buBlip>
            </a:pPr>
            <a:endParaRPr lang="en-US" sz="2400" dirty="0" smtClean="0">
              <a:latin typeface="+mn-lt"/>
            </a:endParaRPr>
          </a:p>
          <a:p>
            <a:pPr algn="just">
              <a:buBlip>
                <a:blip r:embed="rId2"/>
              </a:buBlip>
            </a:pPr>
            <a:r>
              <a:rPr lang="en-US" sz="2400" dirty="0" smtClean="0">
                <a:latin typeface="+mn-lt"/>
              </a:rPr>
              <a:t>Indian companies having foreign investment approval through FIPB route do not require any further clearance from the Reserve Bank of India for receiving inward remittance and for the issue of shares to the non-resident investors.</a:t>
            </a:r>
          </a:p>
        </p:txBody>
      </p:sp>
      <p:sp>
        <p:nvSpPr>
          <p:cNvPr id="10" name="Rectangle 9"/>
          <p:cNvSpPr/>
          <p:nvPr/>
        </p:nvSpPr>
        <p:spPr>
          <a:xfrm>
            <a:off x="2895600" y="4953000"/>
            <a:ext cx="4572000" cy="1477328"/>
          </a:xfrm>
          <a:prstGeom prst="rect">
            <a:avLst/>
          </a:prstGeom>
        </p:spPr>
        <p:txBody>
          <a:bodyPr>
            <a:spAutoFit/>
          </a:bodyPr>
          <a:lstStyle/>
          <a:p>
            <a:pPr algn="just"/>
            <a:r>
              <a:rPr lang="en-US" dirty="0" smtClean="0"/>
              <a:t>Application can be made in Form FC-IL, which can be downloaded from </a:t>
            </a:r>
            <a:r>
              <a:rPr lang="en-US" dirty="0" smtClean="0">
                <a:solidFill>
                  <a:srgbClr val="00B0F0"/>
                </a:solidFill>
              </a:rPr>
              <a:t>http://www.dipp.gov.in. </a:t>
            </a:r>
            <a:r>
              <a:rPr lang="en-US" dirty="0" smtClean="0"/>
              <a:t>Plain paper applications carrying all relevant details are also accepted. No fee is payable.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07/12/2012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7</a:t>
            </a:fld>
            <a:endParaRPr lang="fr-CA"/>
          </a:p>
        </p:txBody>
      </p:sp>
      <p:sp>
        <p:nvSpPr>
          <p:cNvPr id="6" name="Rectangle 5"/>
          <p:cNvSpPr/>
          <p:nvPr/>
        </p:nvSpPr>
        <p:spPr>
          <a:xfrm>
            <a:off x="381000" y="685800"/>
            <a:ext cx="8305800" cy="5632311"/>
          </a:xfrm>
          <a:prstGeom prst="rect">
            <a:avLst/>
          </a:prstGeom>
        </p:spPr>
        <p:txBody>
          <a:bodyPr wrap="square">
            <a:spAutoFit/>
          </a:bodyPr>
          <a:lstStyle/>
          <a:p>
            <a:pPr algn="just">
              <a:buBlip>
                <a:blip r:embed="rId2"/>
              </a:buBlip>
            </a:pPr>
            <a:r>
              <a:rPr lang="en-US" sz="2000" dirty="0" smtClean="0">
                <a:latin typeface="+mn-lt"/>
              </a:rPr>
              <a:t>The Indian company having received FDI either under the </a:t>
            </a:r>
            <a:r>
              <a:rPr lang="en-US" sz="2000" b="1" dirty="0" smtClean="0">
                <a:latin typeface="+mn-lt"/>
              </a:rPr>
              <a:t>Automatic route</a:t>
            </a:r>
            <a:r>
              <a:rPr lang="en-US" sz="2000" dirty="0" smtClean="0">
                <a:latin typeface="+mn-lt"/>
              </a:rPr>
              <a:t> or the </a:t>
            </a:r>
            <a:r>
              <a:rPr lang="en-US" sz="2000" b="1" dirty="0" smtClean="0">
                <a:latin typeface="+mn-lt"/>
              </a:rPr>
              <a:t>Government route</a:t>
            </a:r>
            <a:r>
              <a:rPr lang="en-US" sz="2000" dirty="0" smtClean="0">
                <a:latin typeface="+mn-lt"/>
              </a:rPr>
              <a:t> is required to report in the Advance Reporting Form, the details of the receipt of the amount of consideration for issue of equity instrument viz. shares / fully and mandatorily convertible debentures / fully and mandatorily convertible preference shares through an AD Category –I Bank, together with copy/ </a:t>
            </a:r>
            <a:r>
              <a:rPr lang="en-US" sz="2000" dirty="0" err="1" smtClean="0">
                <a:latin typeface="+mn-lt"/>
              </a:rPr>
              <a:t>ies</a:t>
            </a:r>
            <a:r>
              <a:rPr lang="en-US" sz="2000" dirty="0" smtClean="0">
                <a:latin typeface="+mn-lt"/>
              </a:rPr>
              <a:t> of the FIRC evidencing the receipt of inward remittances along with the </a:t>
            </a:r>
            <a:r>
              <a:rPr lang="en-US" sz="2000" b="1" dirty="0" smtClean="0">
                <a:latin typeface="+mn-lt"/>
              </a:rPr>
              <a:t>Know Your Customer (KYC) </a:t>
            </a:r>
            <a:r>
              <a:rPr lang="en-US" sz="2000" dirty="0" smtClean="0">
                <a:latin typeface="+mn-lt"/>
              </a:rPr>
              <a:t>report on the non-resident investors from the overseas bank remitting the amount, to the Regional Office concerned of the Reserve Bank of India within 30 days from the date of receipt of inward remittances.</a:t>
            </a:r>
          </a:p>
          <a:p>
            <a:pPr algn="just">
              <a:buBlip>
                <a:blip r:embed="rId2"/>
              </a:buBlip>
            </a:pPr>
            <a:r>
              <a:rPr lang="en-US" sz="2000" dirty="0" smtClean="0">
                <a:latin typeface="+mn-lt"/>
              </a:rPr>
              <a:t>Further, the Indian company is required to issue the equity instrument within 180 days, from the date of receipt of inward remittance or debit to NRE/FCNR (B) account in case of NRI/ PIO.</a:t>
            </a:r>
          </a:p>
          <a:p>
            <a:pPr algn="just">
              <a:buBlip>
                <a:blip r:embed="rId2"/>
              </a:buBlip>
            </a:pPr>
            <a:r>
              <a:rPr lang="en-US" sz="2000" dirty="0" smtClean="0">
                <a:latin typeface="+mn-lt"/>
              </a:rPr>
              <a:t>After issue of shares / fully and mandatorily convertible debentures / fully and mandatorily convertible preference shares, the Indian company has to file the required documents along with Form FC-GPR with the Regional Office concerned of the Reserve Bank of India within 30 days of issue of shares to the non-resident investors. </a:t>
            </a:r>
            <a:endParaRPr lang="en-US" sz="2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274638"/>
            <a:ext cx="6400800" cy="563562"/>
          </a:xfrm>
        </p:spPr>
        <p:txBody>
          <a:bodyPr/>
          <a:lstStyle/>
          <a:p>
            <a:r>
              <a:rPr lang="en-US" sz="3600" b="1" dirty="0" smtClean="0"/>
              <a:t>FDI Not Allowed for:</a:t>
            </a:r>
            <a:endParaRPr lang="en-US" sz="3600" b="1" dirty="0"/>
          </a:p>
        </p:txBody>
      </p:sp>
      <p:sp>
        <p:nvSpPr>
          <p:cNvPr id="2" name="Date Placeholder 1"/>
          <p:cNvSpPr>
            <a:spLocks noGrp="1"/>
          </p:cNvSpPr>
          <p:nvPr>
            <p:ph type="dt" sz="half" idx="10"/>
          </p:nvPr>
        </p:nvSpPr>
        <p:spPr/>
        <p:txBody>
          <a:bodyPr/>
          <a:lstStyle/>
          <a:p>
            <a:pPr>
              <a:defRPr/>
            </a:pPr>
            <a:fld id="{8B1D1BC2-DE6B-4D47-8400-B720051910CB}" type="datetime1">
              <a:rPr lang="fr-FR" smtClean="0"/>
              <a:pPr>
                <a:defRPr/>
              </a:pPr>
              <a:t>07/12/2012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8</a:t>
            </a:fld>
            <a:endParaRPr lang="fr-CA"/>
          </a:p>
        </p:txBody>
      </p:sp>
      <p:sp>
        <p:nvSpPr>
          <p:cNvPr id="6" name="Rectangle 5"/>
          <p:cNvSpPr/>
          <p:nvPr/>
        </p:nvSpPr>
        <p:spPr>
          <a:xfrm>
            <a:off x="381000" y="838200"/>
            <a:ext cx="8458200" cy="5878532"/>
          </a:xfrm>
          <a:prstGeom prst="rect">
            <a:avLst/>
          </a:prstGeom>
        </p:spPr>
        <p:txBody>
          <a:bodyPr wrap="square">
            <a:spAutoFit/>
          </a:bodyPr>
          <a:lstStyle/>
          <a:p>
            <a:pPr algn="ctr"/>
            <a:r>
              <a:rPr lang="en-US" b="1" dirty="0" smtClean="0"/>
              <a:t>FDI is prohibited under the Government Route as well as the Automatic Route in the following sectors:</a:t>
            </a:r>
          </a:p>
          <a:p>
            <a:pPr algn="ctr"/>
            <a:r>
              <a:rPr lang="en-US" sz="2000" b="1" dirty="0" err="1" smtClean="0">
                <a:solidFill>
                  <a:srgbClr val="002060"/>
                </a:solidFill>
                <a:latin typeface="+mn-lt"/>
              </a:rPr>
              <a:t>i</a:t>
            </a:r>
            <a:r>
              <a:rPr lang="en-US" sz="2000" b="1" dirty="0" smtClean="0">
                <a:solidFill>
                  <a:srgbClr val="002060"/>
                </a:solidFill>
                <a:latin typeface="+mn-lt"/>
              </a:rPr>
              <a:t>)  Retail Trading (except single brand product retailing) </a:t>
            </a:r>
            <a:br>
              <a:rPr lang="en-US" sz="2000" b="1" dirty="0" smtClean="0">
                <a:solidFill>
                  <a:srgbClr val="002060"/>
                </a:solidFill>
                <a:latin typeface="+mn-lt"/>
              </a:rPr>
            </a:br>
            <a:r>
              <a:rPr lang="en-US" sz="2000" b="1" dirty="0" smtClean="0">
                <a:solidFill>
                  <a:srgbClr val="002060"/>
                </a:solidFill>
                <a:latin typeface="+mn-lt"/>
              </a:rPr>
              <a:t>ii) Atomic Energy</a:t>
            </a:r>
            <a:br>
              <a:rPr lang="en-US" sz="2000" b="1" dirty="0" smtClean="0">
                <a:solidFill>
                  <a:srgbClr val="002060"/>
                </a:solidFill>
                <a:latin typeface="+mn-lt"/>
              </a:rPr>
            </a:br>
            <a:r>
              <a:rPr lang="en-US" sz="2000" b="1" dirty="0" smtClean="0">
                <a:solidFill>
                  <a:srgbClr val="002060"/>
                </a:solidFill>
                <a:latin typeface="+mn-lt"/>
              </a:rPr>
              <a:t>iii) Lottery Business</a:t>
            </a:r>
            <a:br>
              <a:rPr lang="en-US" sz="2000" b="1" dirty="0" smtClean="0">
                <a:solidFill>
                  <a:srgbClr val="002060"/>
                </a:solidFill>
                <a:latin typeface="+mn-lt"/>
              </a:rPr>
            </a:br>
            <a:r>
              <a:rPr lang="en-US" sz="2000" b="1" dirty="0" smtClean="0">
                <a:solidFill>
                  <a:srgbClr val="002060"/>
                </a:solidFill>
                <a:latin typeface="+mn-lt"/>
              </a:rPr>
              <a:t>iv) Gambling and Betting</a:t>
            </a:r>
            <a:br>
              <a:rPr lang="en-US" sz="2000" b="1" dirty="0" smtClean="0">
                <a:solidFill>
                  <a:srgbClr val="002060"/>
                </a:solidFill>
                <a:latin typeface="+mn-lt"/>
              </a:rPr>
            </a:br>
            <a:r>
              <a:rPr lang="en-US" sz="2000" b="1" dirty="0" smtClean="0">
                <a:solidFill>
                  <a:srgbClr val="002060"/>
                </a:solidFill>
                <a:latin typeface="+mn-lt"/>
              </a:rPr>
              <a:t>v) Business of Chit Fund</a:t>
            </a:r>
            <a:br>
              <a:rPr lang="en-US" sz="2000" b="1" dirty="0" smtClean="0">
                <a:solidFill>
                  <a:srgbClr val="002060"/>
                </a:solidFill>
                <a:latin typeface="+mn-lt"/>
              </a:rPr>
            </a:br>
            <a:r>
              <a:rPr lang="en-US" sz="2000" b="1" dirty="0" smtClean="0">
                <a:solidFill>
                  <a:srgbClr val="002060"/>
                </a:solidFill>
                <a:latin typeface="+mn-lt"/>
              </a:rPr>
              <a:t>vi) Nidhi Company</a:t>
            </a:r>
            <a:br>
              <a:rPr lang="en-US" sz="2000" b="1" dirty="0" smtClean="0">
                <a:solidFill>
                  <a:srgbClr val="002060"/>
                </a:solidFill>
                <a:latin typeface="+mn-lt"/>
              </a:rPr>
            </a:br>
            <a:r>
              <a:rPr lang="en-US" sz="2000" b="1" dirty="0" smtClean="0">
                <a:solidFill>
                  <a:srgbClr val="002060"/>
                </a:solidFill>
                <a:latin typeface="+mn-lt"/>
              </a:rPr>
              <a:t>vii) Agricultural (excluding Floriculture, Horticulture, Development of seeds, Animal Husbandry, </a:t>
            </a:r>
            <a:r>
              <a:rPr lang="en-US" sz="2000" b="1" dirty="0" err="1" smtClean="0">
                <a:solidFill>
                  <a:srgbClr val="002060"/>
                </a:solidFill>
                <a:latin typeface="+mn-lt"/>
              </a:rPr>
              <a:t>Pisci</a:t>
            </a:r>
            <a:r>
              <a:rPr lang="en-US" sz="2000" b="1" dirty="0" smtClean="0">
                <a:solidFill>
                  <a:srgbClr val="002060"/>
                </a:solidFill>
                <a:latin typeface="+mn-lt"/>
              </a:rPr>
              <a:t>-culture and cultivation of vegetables, mushrooms, etc. under controlled conditions and services related to agro and allied sectors) and Plantations activities (other than Tea Plantations) </a:t>
            </a:r>
            <a:br>
              <a:rPr lang="en-US" sz="2000" b="1" dirty="0" smtClean="0">
                <a:solidFill>
                  <a:srgbClr val="002060"/>
                </a:solidFill>
                <a:latin typeface="+mn-lt"/>
              </a:rPr>
            </a:br>
            <a:r>
              <a:rPr lang="en-US" sz="2000" b="1" dirty="0" smtClean="0">
                <a:solidFill>
                  <a:srgbClr val="002060"/>
                </a:solidFill>
                <a:latin typeface="+mn-lt"/>
              </a:rPr>
              <a:t>viii) Housing and Real Estate business (except development of townships, construction of residen­tial/commercial premises, roads or bridges to the  extent specified in Notification No. FEMA 136/2005-RB dated July 19, 2005).</a:t>
            </a:r>
            <a:br>
              <a:rPr lang="en-US" sz="2000" b="1" dirty="0" smtClean="0">
                <a:solidFill>
                  <a:srgbClr val="002060"/>
                </a:solidFill>
                <a:latin typeface="+mn-lt"/>
              </a:rPr>
            </a:br>
            <a:r>
              <a:rPr lang="en-US" sz="2000" b="1" dirty="0" smtClean="0">
                <a:solidFill>
                  <a:srgbClr val="002060"/>
                </a:solidFill>
                <a:latin typeface="+mn-lt"/>
              </a:rPr>
              <a:t>ix) Trading in Transferable Development Rights (TDRs).</a:t>
            </a:r>
            <a:br>
              <a:rPr lang="en-US" sz="2000" b="1" dirty="0" smtClean="0">
                <a:solidFill>
                  <a:srgbClr val="002060"/>
                </a:solidFill>
                <a:latin typeface="+mn-lt"/>
              </a:rPr>
            </a:br>
            <a:r>
              <a:rPr lang="en-US" sz="2000" b="1" dirty="0" smtClean="0">
                <a:solidFill>
                  <a:srgbClr val="002060"/>
                </a:solidFill>
                <a:latin typeface="+mn-lt"/>
              </a:rPr>
              <a:t>x ) Manufacture  of cigars , cheroots, cigarillos and cigarettes , of tobacco or of tobacco substitutes.</a:t>
            </a:r>
            <a:endParaRPr lang="en-US" sz="2000" b="1" dirty="0">
              <a:solidFill>
                <a:srgbClr val="002060"/>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850280">
            <a:off x="2286000" y="1859340"/>
            <a:ext cx="6019800" cy="1938992"/>
          </a:xfrm>
          <a:prstGeom prst="rect">
            <a:avLst/>
          </a:prstGeom>
        </p:spPr>
        <p:txBody>
          <a:bodyPr wrap="square">
            <a:spAutoFit/>
          </a:bodyPr>
          <a:lstStyle/>
          <a:p>
            <a:pPr algn="just"/>
            <a:r>
              <a:rPr lang="en-US" sz="2000" dirty="0" smtClean="0">
                <a:latin typeface="+mn-lt"/>
              </a:rPr>
              <a:t>Nidhi company is a company registered under Companies Act and notified as a </a:t>
            </a:r>
            <a:r>
              <a:rPr lang="en-US" sz="2000" b="1" dirty="0" smtClean="0">
                <a:latin typeface="+mn-lt"/>
              </a:rPr>
              <a:t>Nidhi</a:t>
            </a:r>
            <a:r>
              <a:rPr lang="en-US" sz="2000" dirty="0" smtClean="0">
                <a:latin typeface="+mn-lt"/>
              </a:rPr>
              <a:t> company by Central Government under Section 620-A of Companies Act. It is a non-banking finance company doing the business of lending and borrowing with its members or shareholders.</a:t>
            </a:r>
            <a:endParaRPr lang="en-US" sz="20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5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159</Template>
  <TotalTime>251</TotalTime>
  <Words>934</Words>
  <Application>Microsoft Office PowerPoint</Application>
  <PresentationFormat>On-screen Show (4:3)</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159</vt:lpstr>
      <vt:lpstr>Macroeconomics  of Foreign Direct Investment </vt:lpstr>
      <vt:lpstr>Outline</vt:lpstr>
      <vt:lpstr>Introducing …..</vt:lpstr>
      <vt:lpstr>Business by a foreign company in India</vt:lpstr>
      <vt:lpstr>Receiving FDI in India</vt:lpstr>
      <vt:lpstr>PowerPoint Presentation</vt:lpstr>
      <vt:lpstr>PowerPoint Presentation</vt:lpstr>
      <vt:lpstr>FDI Not Allowed for:</vt:lpstr>
      <vt:lpstr>PowerPoint Presentation</vt:lpstr>
      <vt:lpstr>N:)xt…. </vt:lpstr>
      <vt:lpstr>Right Now !</vt:lpstr>
      <vt:lpstr>No Rollback, No Threat to Govt: PC  </vt:lpstr>
      <vt:lpstr>PowerPoint Presentation</vt:lpstr>
      <vt:lpstr>KEYNES Thought</vt:lpstr>
      <vt:lpstr>PowerPoint Presentation</vt:lpstr>
      <vt:lpstr>FDI :: Fit for Developing India ??</vt:lpstr>
      <vt:lpstr>Global Indians say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of Monetary Policy and Inflation </dc:title>
  <dc:creator>admin</dc:creator>
  <cp:lastModifiedBy>dRoiD_raZoR</cp:lastModifiedBy>
  <cp:revision>90</cp:revision>
  <dcterms:created xsi:type="dcterms:W3CDTF">2012-04-04T08:26:54Z</dcterms:created>
  <dcterms:modified xsi:type="dcterms:W3CDTF">2012-12-07T18:02:31Z</dcterms:modified>
</cp:coreProperties>
</file>