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86" r:id="rId4"/>
    <p:sldId id="287" r:id="rId5"/>
    <p:sldId id="285" r:id="rId6"/>
    <p:sldId id="288" r:id="rId7"/>
    <p:sldId id="289" r:id="rId8"/>
    <p:sldId id="290" r:id="rId9"/>
    <p:sldId id="281" r:id="rId10"/>
    <p:sldId id="282" r:id="rId11"/>
    <p:sldId id="283" r:id="rId12"/>
    <p:sldId id="284" r:id="rId13"/>
    <p:sldId id="261" r:id="rId1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A005"/>
    <a:srgbClr val="EDB214"/>
    <a:srgbClr val="996721"/>
    <a:srgbClr val="E4A805"/>
    <a:srgbClr val="E44405"/>
    <a:srgbClr val="71560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784" autoAdjust="0"/>
    <p:restoredTop sz="94660"/>
  </p:normalViewPr>
  <p:slideViewPr>
    <p:cSldViewPr>
      <p:cViewPr varScale="1">
        <p:scale>
          <a:sx n="68" d="100"/>
          <a:sy n="68" d="100"/>
        </p:scale>
        <p:origin x="-156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F0692E8-0AFC-4965-8382-F815E9BD9222}" type="datetimeFigureOut">
              <a:rPr lang="fr-FR"/>
              <a:pPr>
                <a:defRPr/>
              </a:pPr>
              <a:t>20/09/2012</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smtClean="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smtClean="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C17DD7B-744B-429E-A110-30A598B0ED47}" type="slidenum">
              <a:rPr lang="fr-CA"/>
              <a:pPr>
                <a:defRPr/>
              </a:pPr>
              <a:t>‹#›</a:t>
            </a:fld>
            <a:endParaRPr lang="fr-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707DB80C-D2CF-4493-8C7B-C71386D47380}" type="datetime1">
              <a:rPr lang="fr-FR" smtClean="0"/>
              <a:pPr>
                <a:defRPr/>
              </a:pPr>
              <a:t>20/09/2012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6DD7B78C-81EF-43F8-B184-B220A7F5F8EF}"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90D19AF8-5A19-4934-AB8F-071AA0C6D14B}" type="datetime1">
              <a:rPr lang="fr-FR" smtClean="0"/>
              <a:pPr>
                <a:defRPr/>
              </a:pPr>
              <a:t>20/09/2012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7E10D2A2-3BE4-4EC2-AA3F-25DC58938039}"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1773FBA7-D434-42CB-93A4-C512D16CA98E}" type="datetime1">
              <a:rPr lang="fr-FR" smtClean="0"/>
              <a:pPr>
                <a:defRPr/>
              </a:pPr>
              <a:t>20/09/2012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977333A-EC4B-4BF5-8284-22E06ACA7E4A}"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5ED6402B-C215-4013-90E6-4EB15AAC20A3}" type="datetime1">
              <a:rPr lang="fr-FR" smtClean="0"/>
              <a:pPr>
                <a:defRPr/>
              </a:pPr>
              <a:t>20/09/2012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8707307D-6BF2-45C0-AE1C-0066DC8C925D}"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55A676C8-BAAC-4FCD-93D3-63D6A6312444}" type="datetime1">
              <a:rPr lang="fr-FR" smtClean="0"/>
              <a:pPr>
                <a:defRPr/>
              </a:pPr>
              <a:t>20/09/2012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ABFF14E3-E422-452A-957A-46EE6AEA0492}"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43A63CF4-2DC0-49A8-B006-AD5ADBF105BC}" type="datetime1">
              <a:rPr lang="fr-FR" smtClean="0"/>
              <a:pPr>
                <a:defRPr/>
              </a:pPr>
              <a:t>20/09/2012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E2CCD8CB-56FC-407F-84A5-2D723B5FBE6C}"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0C6C5F99-1669-4067-911B-79C5136514D9}" type="datetime1">
              <a:rPr lang="fr-FR" smtClean="0"/>
              <a:pPr>
                <a:defRPr/>
              </a:pPr>
              <a:t>20/09/2012</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68405CAF-7774-47CC-93FC-712889D0AE9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2962C0F8-155B-47E8-9C63-22D04DE81074}" type="datetime1">
              <a:rPr lang="fr-FR" smtClean="0"/>
              <a:pPr>
                <a:defRPr/>
              </a:pPr>
              <a:t>20/09/2012</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53C154E5-EF64-44ED-9AB9-7A9514B1BB10}"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8B1D1BC2-DE6B-4D47-8400-B720051910CB}" type="datetime1">
              <a:rPr lang="fr-FR" smtClean="0"/>
              <a:pPr>
                <a:defRPr/>
              </a:pPr>
              <a:t>20/09/2012</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9EC82395-30D0-4F0A-ACB1-769645B03F07}"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8A473F2-16D9-4477-ADD8-221869ECABA8}" type="datetime1">
              <a:rPr lang="fr-FR" smtClean="0"/>
              <a:pPr>
                <a:defRPr/>
              </a:pPr>
              <a:t>20/09/2012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B7C9C59-82D0-4C79-83DC-00E6CF97306F}"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65CE5572-CFEE-43DA-899F-401FADD6513F}" type="datetime1">
              <a:rPr lang="fr-FR" smtClean="0"/>
              <a:pPr>
                <a:defRPr/>
              </a:pPr>
              <a:t>20/09/2012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90BA7CBF-F8B1-4759-B106-FB532066E44E}"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CEFAF0-0392-47B3-96BA-B8A9C73B5790}" type="datetime1">
              <a:rPr lang="fr-FR" smtClean="0"/>
              <a:pPr>
                <a:defRPr/>
              </a:pPr>
              <a:t>20/09/2012</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214CE4B-474C-454A-82C5-010791202DCE}"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conomictimes.indiatimes.com/topic/investments" TargetMode="External"/><Relationship Id="rId2" Type="http://schemas.openxmlformats.org/officeDocument/2006/relationships/hyperlink" Target="http://economictimes.indiatimes.com/topic/Wal-Mart" TargetMode="External"/><Relationship Id="rId1" Type="http://schemas.openxmlformats.org/officeDocument/2006/relationships/slideLayout" Target="../slideLayouts/slideLayout2.xml"/><Relationship Id="rId4" Type="http://schemas.openxmlformats.org/officeDocument/2006/relationships/hyperlink" Target="http://economictimes.indiatimes.com/topic/Bharti%20Grou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conomictimes.indiatimes.com/topic/Prudential%20Financial" TargetMode="External"/><Relationship Id="rId2" Type="http://schemas.openxmlformats.org/officeDocument/2006/relationships/hyperlink" Target="http://economictimes.indiatimes.com/topic/Wal-Mart" TargetMode="External"/><Relationship Id="rId1" Type="http://schemas.openxmlformats.org/officeDocument/2006/relationships/slideLayout" Target="../slideLayouts/slideLayout2.xml"/><Relationship Id="rId6" Type="http://schemas.openxmlformats.org/officeDocument/2006/relationships/hyperlink" Target="http://economictimes.indiatimes.com/topic/Indian%20taxation" TargetMode="External"/><Relationship Id="rId5" Type="http://schemas.openxmlformats.org/officeDocument/2006/relationships/hyperlink" Target="http://economictimes.indiatimes.com/topic/FDI%20in%20India" TargetMode="External"/><Relationship Id="rId4" Type="http://schemas.openxmlformats.org/officeDocument/2006/relationships/hyperlink" Target="http://economictimes.indiatimes.com/topic/lobby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52800"/>
            <a:ext cx="7772400" cy="2057400"/>
          </a:xfrm>
        </p:spPr>
        <p:txBody>
          <a:bodyPr/>
          <a:lstStyle/>
          <a:p>
            <a:pPr eaLnBrk="1" hangingPunct="1"/>
            <a:r>
              <a:rPr lang="fr-CA" sz="4000" b="1" dirty="0" smtClean="0">
                <a:solidFill>
                  <a:srgbClr val="EDB214"/>
                </a:solidFill>
              </a:rPr>
              <a:t>Macroeconomics </a:t>
            </a:r>
            <a:br>
              <a:rPr lang="fr-CA" sz="4000" b="1" dirty="0" smtClean="0">
                <a:solidFill>
                  <a:srgbClr val="EDB214"/>
                </a:solidFill>
              </a:rPr>
            </a:br>
            <a:r>
              <a:rPr lang="fr-CA" sz="4000" b="1" dirty="0" smtClean="0">
                <a:solidFill>
                  <a:srgbClr val="EDB214"/>
                </a:solidFill>
              </a:rPr>
              <a:t>of</a:t>
            </a:r>
            <a:br>
              <a:rPr lang="fr-CA" sz="4000" b="1" dirty="0" smtClean="0">
                <a:solidFill>
                  <a:srgbClr val="EDB214"/>
                </a:solidFill>
              </a:rPr>
            </a:br>
            <a:r>
              <a:rPr lang="fr-CA" sz="4000" b="1" dirty="0" smtClean="0">
                <a:solidFill>
                  <a:srgbClr val="EDB214"/>
                </a:solidFill>
              </a:rPr>
              <a:t>Foreign Direct Investment</a:t>
            </a:r>
            <a:r>
              <a:rPr lang="fr-CA" sz="3200" b="1" dirty="0" smtClean="0">
                <a:solidFill>
                  <a:srgbClr val="EDB214"/>
                </a:solidFill>
              </a:rPr>
              <a:t> </a:t>
            </a:r>
            <a:endParaRPr lang="fr-CA" sz="4000" b="1" dirty="0" smtClean="0">
              <a:solidFill>
                <a:srgbClr val="EDB214"/>
              </a:solidFill>
            </a:endParaRPr>
          </a:p>
        </p:txBody>
      </p:sp>
      <p:sp>
        <p:nvSpPr>
          <p:cNvPr id="2051" name="Sous-titre 2"/>
          <p:cNvSpPr>
            <a:spLocks noGrp="1"/>
          </p:cNvSpPr>
          <p:nvPr>
            <p:ph type="subTitle" idx="1"/>
          </p:nvPr>
        </p:nvSpPr>
        <p:spPr>
          <a:xfrm>
            <a:off x="1676400" y="5334000"/>
            <a:ext cx="5867400" cy="685801"/>
          </a:xfrm>
        </p:spPr>
        <p:txBody>
          <a:bodyPr/>
          <a:lstStyle/>
          <a:p>
            <a:pPr eaLnBrk="1" hangingPunct="1"/>
            <a:r>
              <a:rPr lang="fr-CA" sz="2400" dirty="0" smtClean="0">
                <a:solidFill>
                  <a:srgbClr val="996721"/>
                </a:solidFill>
              </a:rPr>
              <a:t>Swagat Kishore Mishra</a:t>
            </a:r>
          </a:p>
        </p:txBody>
      </p:sp>
      <p:sp>
        <p:nvSpPr>
          <p:cNvPr id="4" name="Date Placeholder 3"/>
          <p:cNvSpPr>
            <a:spLocks noGrp="1"/>
          </p:cNvSpPr>
          <p:nvPr>
            <p:ph type="dt" sz="half" idx="10"/>
          </p:nvPr>
        </p:nvSpPr>
        <p:spPr/>
        <p:txBody>
          <a:bodyPr/>
          <a:lstStyle/>
          <a:p>
            <a:pPr>
              <a:defRPr/>
            </a:pPr>
            <a:fld id="{F2B28FC6-9156-4F78-9911-8379B640A408}" type="datetime1">
              <a:rPr lang="fr-FR" smtClean="0"/>
              <a:pPr>
                <a:defRPr/>
              </a:pPr>
              <a:t>20/09/2012</a:t>
            </a:fld>
            <a:endParaRPr lang="fr-CA"/>
          </a:p>
        </p:txBody>
      </p:sp>
      <p:sp>
        <p:nvSpPr>
          <p:cNvPr id="5" name="Slide Number Placeholder 4"/>
          <p:cNvSpPr>
            <a:spLocks noGrp="1"/>
          </p:cNvSpPr>
          <p:nvPr>
            <p:ph type="sldNum" sz="quarter" idx="12"/>
          </p:nvPr>
        </p:nvSpPr>
        <p:spPr/>
        <p:txBody>
          <a:bodyPr/>
          <a:lstStyle/>
          <a:p>
            <a:pPr>
              <a:defRPr/>
            </a:pPr>
            <a:fld id="{6DD7B78C-81EF-43F8-B184-B220A7F5F8EF}" type="slidenum">
              <a:rPr lang="fr-CA" smtClean="0"/>
              <a:pPr>
                <a:defRPr/>
              </a:pPr>
              <a:t>1</a:t>
            </a:fld>
            <a:endParaRPr lang="fr-CA" dirty="0"/>
          </a:p>
        </p:txBody>
      </p:sp>
      <p:sp>
        <p:nvSpPr>
          <p:cNvPr id="6" name="TextBox 5"/>
          <p:cNvSpPr txBox="1"/>
          <p:nvPr/>
        </p:nvSpPr>
        <p:spPr>
          <a:xfrm>
            <a:off x="3962400" y="6096000"/>
            <a:ext cx="1595309" cy="369332"/>
          </a:xfrm>
          <a:prstGeom prst="rect">
            <a:avLst/>
          </a:prstGeom>
          <a:noFill/>
        </p:spPr>
        <p:txBody>
          <a:bodyPr wrap="none" rtlCol="0">
            <a:spAutoFit/>
          </a:bodyPr>
          <a:lstStyle/>
          <a:p>
            <a:r>
              <a:rPr lang="en-US" b="1" dirty="0" smtClean="0"/>
              <a:t>LECTURE </a:t>
            </a:r>
            <a:r>
              <a:rPr lang="en-US" b="1" dirty="0" smtClean="0"/>
              <a:t>16</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20/09/2012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10</a:t>
            </a:fld>
            <a:endParaRPr lang="fr-CA"/>
          </a:p>
        </p:txBody>
      </p:sp>
      <p:pic>
        <p:nvPicPr>
          <p:cNvPr id="1026" name="Picture 2" descr="AnimalSpirits(economicsBook).gif"/>
          <p:cNvPicPr>
            <a:picLocks noChangeAspect="1" noChangeArrowheads="1"/>
          </p:cNvPicPr>
          <p:nvPr/>
        </p:nvPicPr>
        <p:blipFill>
          <a:blip r:embed="rId2"/>
          <a:srcRect/>
          <a:stretch>
            <a:fillRect/>
          </a:stretch>
        </p:blipFill>
        <p:spPr bwMode="auto">
          <a:xfrm>
            <a:off x="152400" y="228600"/>
            <a:ext cx="2286000" cy="3471863"/>
          </a:xfrm>
          <a:prstGeom prst="rect">
            <a:avLst/>
          </a:prstGeom>
          <a:noFill/>
        </p:spPr>
      </p:pic>
      <p:sp>
        <p:nvSpPr>
          <p:cNvPr id="7" name="Rectangle 6"/>
          <p:cNvSpPr/>
          <p:nvPr/>
        </p:nvSpPr>
        <p:spPr>
          <a:xfrm rot="853591">
            <a:off x="5942086" y="-3972"/>
            <a:ext cx="2261604" cy="6463308"/>
          </a:xfrm>
          <a:prstGeom prst="rect">
            <a:avLst/>
          </a:prstGeom>
        </p:spPr>
        <p:txBody>
          <a:bodyPr wrap="square">
            <a:spAutoFit/>
          </a:bodyPr>
          <a:lstStyle/>
          <a:p>
            <a:pPr algn="ctr"/>
            <a:r>
              <a:rPr lang="en-US" b="1" dirty="0" smtClean="0"/>
              <a:t>Chapter 13 suggests that animal spirits can be used to explain the persistence of poverty among ethnic minorities, describing how working class minorities have different stories about how the world works and their place in it, compared to working class white people. The authors argue that the effects of animal spirits make a strong case for affirmative action.</a:t>
            </a:r>
            <a:endParaRPr lang="en-US" b="1" dirty="0"/>
          </a:p>
        </p:txBody>
      </p:sp>
      <p:sp>
        <p:nvSpPr>
          <p:cNvPr id="8" name="Rectangle 7"/>
          <p:cNvSpPr/>
          <p:nvPr/>
        </p:nvSpPr>
        <p:spPr>
          <a:xfrm rot="1081490">
            <a:off x="3649724" y="1705573"/>
            <a:ext cx="1676400" cy="3170099"/>
          </a:xfrm>
          <a:prstGeom prst="rect">
            <a:avLst/>
          </a:prstGeom>
        </p:spPr>
        <p:txBody>
          <a:bodyPr wrap="square">
            <a:spAutoFit/>
          </a:bodyPr>
          <a:lstStyle/>
          <a:p>
            <a:pPr algn="ctr"/>
            <a:r>
              <a:rPr lang="en-US" sz="2000" b="1" i="1" dirty="0" smtClean="0"/>
              <a:t>Animal Spirits: How Human Psychology Drives the Economy, and Why It Matters for Global Capitalism</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b="1" dirty="0" smtClean="0">
                <a:effectLst>
                  <a:outerShdw blurRad="38100" dist="38100" dir="2700000" algn="tl">
                    <a:srgbClr val="000000">
                      <a:alpha val="43137"/>
                    </a:srgbClr>
                  </a:outerShdw>
                </a:effectLst>
              </a:rPr>
              <a:t>FDI :: Fit for Developing India ??</a:t>
            </a:r>
            <a:endParaRPr lang="en-US"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20/09/2012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11</a:t>
            </a:fld>
            <a:endParaRPr lang="fr-CA"/>
          </a:p>
        </p:txBody>
      </p:sp>
      <p:pic>
        <p:nvPicPr>
          <p:cNvPr id="1026" name="Picture 2" descr="http://www.economictimes.indiatimes.com/photo/16403145.cms"/>
          <p:cNvPicPr>
            <a:picLocks noChangeAspect="1" noChangeArrowheads="1"/>
          </p:cNvPicPr>
          <p:nvPr/>
        </p:nvPicPr>
        <p:blipFill>
          <a:blip r:embed="rId2"/>
          <a:srcRect/>
          <a:stretch>
            <a:fillRect/>
          </a:stretch>
        </p:blipFill>
        <p:spPr bwMode="auto">
          <a:xfrm>
            <a:off x="3962400" y="1143000"/>
            <a:ext cx="4572000" cy="537882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effectLst>
                  <a:outerShdw blurRad="38100" dist="38100" dir="2700000" algn="tl">
                    <a:srgbClr val="000000">
                      <a:alpha val="43137"/>
                    </a:srgbClr>
                  </a:outerShdw>
                </a:effectLst>
              </a:rPr>
              <a:t>Global Indians say</a:t>
            </a:r>
            <a:endParaRPr lang="en-US"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20/09/2012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12</a:t>
            </a:fld>
            <a:endParaRPr lang="fr-CA"/>
          </a:p>
        </p:txBody>
      </p:sp>
      <p:pic>
        <p:nvPicPr>
          <p:cNvPr id="6" name="Picture 4" descr="http://www.economictimes.indiatimes.com/photo/16403159.cms"/>
          <p:cNvPicPr>
            <a:picLocks noChangeAspect="1" noChangeArrowheads="1"/>
          </p:cNvPicPr>
          <p:nvPr/>
        </p:nvPicPr>
        <p:blipFill>
          <a:blip r:embed="rId2"/>
          <a:srcRect/>
          <a:stretch>
            <a:fillRect/>
          </a:stretch>
        </p:blipFill>
        <p:spPr bwMode="auto">
          <a:xfrm>
            <a:off x="1752600" y="2133600"/>
            <a:ext cx="7118350" cy="22479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295400"/>
            <a:ext cx="6019800" cy="1143000"/>
          </a:xfrm>
        </p:spPr>
        <p:txBody>
          <a:bodyPr/>
          <a:lstStyle/>
          <a:p>
            <a:r>
              <a:rPr lang="en-US" sz="8800" b="1" dirty="0" smtClean="0">
                <a:effectLst>
                  <a:outerShdw blurRad="38100" dist="38100" dir="2700000" algn="tl">
                    <a:srgbClr val="000000">
                      <a:alpha val="43137"/>
                    </a:srgbClr>
                  </a:outerShdw>
                </a:effectLst>
              </a:rPr>
              <a:t>Thank you</a:t>
            </a:r>
            <a:endParaRPr lang="en-US" sz="88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20/09/2012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13</a:t>
            </a:fld>
            <a:endParaRPr lang="fr-CA"/>
          </a:p>
        </p:txBody>
      </p:sp>
      <p:pic>
        <p:nvPicPr>
          <p:cNvPr id="22530" name="Picture 2"/>
          <p:cNvPicPr>
            <a:picLocks noChangeAspect="1" noChangeArrowheads="1"/>
          </p:cNvPicPr>
          <p:nvPr/>
        </p:nvPicPr>
        <p:blipFill>
          <a:blip r:embed="rId2"/>
          <a:srcRect/>
          <a:stretch>
            <a:fillRect/>
          </a:stretch>
        </p:blipFill>
        <p:spPr bwMode="auto">
          <a:xfrm>
            <a:off x="76200" y="2590800"/>
            <a:ext cx="8991600" cy="1676400"/>
          </a:xfrm>
          <a:prstGeom prst="rect">
            <a:avLst/>
          </a:prstGeom>
          <a:noFill/>
          <a:ln w="9525">
            <a:noFill/>
            <a:miter lim="800000"/>
            <a:headEnd/>
            <a:tailEnd/>
          </a:ln>
          <a:effectLst/>
        </p:spPr>
      </p:pic>
      <p:sp>
        <p:nvSpPr>
          <p:cNvPr id="6" name="Title 1"/>
          <p:cNvSpPr txBox="1">
            <a:spLocks/>
          </p:cNvSpPr>
          <p:nvPr/>
        </p:nvSpPr>
        <p:spPr bwMode="auto">
          <a:xfrm>
            <a:off x="2209800" y="46482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5400" b="1" dirty="0" smtClean="0">
                <a:effectLst>
                  <a:outerShdw blurRad="38100" dist="38100" dir="2700000" algn="tl">
                    <a:srgbClr val="000000">
                      <a:alpha val="43137"/>
                    </a:srgbClr>
                  </a:outerShdw>
                </a:effectLst>
                <a:latin typeface="+mj-lt"/>
                <a:ea typeface="+mj-ea"/>
                <a:cs typeface="+mj-cs"/>
              </a:rPr>
              <a:t>Pupils of Economics</a:t>
            </a:r>
            <a:endParaRPr kumimoji="0" lang="en-US" sz="5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rot="20378017">
            <a:off x="265056" y="1389528"/>
            <a:ext cx="7434858" cy="2821749"/>
          </a:xfrm>
        </p:spPr>
        <p:txBody>
          <a:bodyPr/>
          <a:lstStyle/>
          <a:p>
            <a:pPr eaLnBrk="1" hangingPunct="1"/>
            <a:r>
              <a:rPr lang="fr-CA" sz="13800" b="1" dirty="0" smtClean="0">
                <a:solidFill>
                  <a:srgbClr val="996721"/>
                </a:solidFill>
                <a:effectLst>
                  <a:outerShdw blurRad="38100" dist="38100" dir="2700000" algn="tl">
                    <a:srgbClr val="000000">
                      <a:alpha val="43137"/>
                    </a:srgbClr>
                  </a:outerShdw>
                </a:effectLst>
              </a:rPr>
              <a:t>FDI</a:t>
            </a:r>
            <a:r>
              <a:rPr lang="fr-CA" sz="7200" b="1" dirty="0" smtClean="0">
                <a:solidFill>
                  <a:srgbClr val="996721"/>
                </a:solidFill>
                <a:effectLst>
                  <a:outerShdw blurRad="38100" dist="38100" dir="2700000" algn="tl">
                    <a:srgbClr val="000000">
                      <a:alpha val="43137"/>
                    </a:srgbClr>
                  </a:outerShdw>
                </a:effectLst>
              </a:rPr>
              <a:t> : Wal-Mart, India and ROW</a:t>
            </a:r>
            <a:endParaRPr lang="fr-CA" sz="7200" b="1" dirty="0" smtClean="0">
              <a:solidFill>
                <a:srgbClr val="996721"/>
              </a:solidFill>
              <a:effectLst>
                <a:outerShdw blurRad="38100" dist="38100" dir="2700000" algn="tl">
                  <a:srgbClr val="000000">
                    <a:alpha val="43137"/>
                  </a:srgbClr>
                </a:outerShdw>
              </a:effectLst>
            </a:endParaRPr>
          </a:p>
        </p:txBody>
      </p:sp>
      <p:sp>
        <p:nvSpPr>
          <p:cNvPr id="3075" name="Espace réservé du contenu 2"/>
          <p:cNvSpPr>
            <a:spLocks noGrp="1"/>
          </p:cNvSpPr>
          <p:nvPr>
            <p:ph idx="1"/>
          </p:nvPr>
        </p:nvSpPr>
        <p:spPr>
          <a:xfrm rot="20095287">
            <a:off x="2378927" y="4412353"/>
            <a:ext cx="6400800" cy="1143000"/>
          </a:xfrm>
        </p:spPr>
        <p:txBody>
          <a:bodyPr/>
          <a:lstStyle/>
          <a:p>
            <a:pPr algn="r" eaLnBrk="1" hangingPunct="1">
              <a:buNone/>
            </a:pPr>
            <a:r>
              <a:rPr lang="fr-CA" sz="5400" b="1" i="1" dirty="0" smtClean="0">
                <a:solidFill>
                  <a:srgbClr val="996721"/>
                </a:solidFill>
                <a:latin typeface="Blackadder ITC" pitchFamily="82" charset="0"/>
              </a:rPr>
              <a:t>……For PoE</a:t>
            </a:r>
            <a:endParaRPr lang="fr-CA" sz="5400" b="1" i="1" dirty="0" smtClean="0">
              <a:solidFill>
                <a:srgbClr val="996721"/>
              </a:solidFill>
              <a:latin typeface="Blackadder ITC" pitchFamily="82" charset="0"/>
            </a:endParaRPr>
          </a:p>
        </p:txBody>
      </p:sp>
      <p:sp>
        <p:nvSpPr>
          <p:cNvPr id="4" name="Date Placeholder 3"/>
          <p:cNvSpPr>
            <a:spLocks noGrp="1"/>
          </p:cNvSpPr>
          <p:nvPr>
            <p:ph type="dt" sz="half" idx="10"/>
          </p:nvPr>
        </p:nvSpPr>
        <p:spPr/>
        <p:txBody>
          <a:bodyPr/>
          <a:lstStyle/>
          <a:p>
            <a:pPr>
              <a:defRPr/>
            </a:pPr>
            <a:fld id="{2F0EEA70-7E1E-48EE-81FD-B655C92BD6F1}" type="datetime1">
              <a:rPr lang="fr-FR" smtClean="0"/>
              <a:pPr>
                <a:defRPr/>
              </a:pPr>
              <a:t>20/09/2012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2</a:t>
            </a:fld>
            <a:endParaRPr lang="fr-C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b="1" dirty="0" smtClean="0"/>
              <a:t>Introduction </a:t>
            </a:r>
            <a:endParaRPr lang="en-US" b="1" dirty="0"/>
          </a:p>
        </p:txBody>
      </p:sp>
      <p:sp>
        <p:nvSpPr>
          <p:cNvPr id="3" name="Content Placeholder 2"/>
          <p:cNvSpPr>
            <a:spLocks noGrp="1"/>
          </p:cNvSpPr>
          <p:nvPr>
            <p:ph idx="1"/>
          </p:nvPr>
        </p:nvSpPr>
        <p:spPr>
          <a:xfrm>
            <a:off x="457200" y="1219200"/>
            <a:ext cx="8229600" cy="5105400"/>
          </a:xfrm>
        </p:spPr>
        <p:txBody>
          <a:bodyPr/>
          <a:lstStyle/>
          <a:p>
            <a:pPr algn="just"/>
            <a:r>
              <a:rPr lang="en-US" dirty="0" smtClean="0"/>
              <a:t>World's largest retailer </a:t>
            </a:r>
            <a:r>
              <a:rPr lang="en-US" dirty="0" smtClean="0">
                <a:hlinkClick r:id="rId2"/>
              </a:rPr>
              <a:t>Wal-Mart</a:t>
            </a:r>
            <a:r>
              <a:rPr lang="en-US" dirty="0" smtClean="0"/>
              <a:t> Stores Inc is keen to open retail stores in India with the government allowing foreign </a:t>
            </a:r>
            <a:r>
              <a:rPr lang="en-US" dirty="0" smtClean="0">
                <a:hlinkClick r:id="rId3"/>
              </a:rPr>
              <a:t>investments</a:t>
            </a:r>
            <a:r>
              <a:rPr lang="en-US" dirty="0" smtClean="0"/>
              <a:t> in multi-brand segment.</a:t>
            </a:r>
          </a:p>
          <a:p>
            <a:pPr algn="just"/>
            <a:r>
              <a:rPr lang="en-US" dirty="0" smtClean="0"/>
              <a:t>The company, which currently operates a 50:50 joint venture with the </a:t>
            </a:r>
            <a:r>
              <a:rPr lang="en-US" dirty="0" smtClean="0">
                <a:hlinkClick r:id="rId4"/>
              </a:rPr>
              <a:t>Bharti Group</a:t>
            </a:r>
            <a:r>
              <a:rPr lang="en-US" dirty="0" smtClean="0"/>
              <a:t> for wholesale cash and carry, however, said it would have to study the policy fully and evaluate before </a:t>
            </a:r>
            <a:r>
              <a:rPr lang="en-US" dirty="0" smtClean="0"/>
              <a:t>finalizing </a:t>
            </a:r>
            <a:r>
              <a:rPr lang="en-US" dirty="0" smtClean="0"/>
              <a:t>its future course of action.</a:t>
            </a:r>
          </a:p>
          <a:p>
            <a:pPr algn="just"/>
            <a:endParaRPr lang="en-US"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20/09/2012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3</a:t>
            </a:fld>
            <a:endParaRPr lang="fr-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lstStyle/>
          <a:p>
            <a:pPr algn="just"/>
            <a:r>
              <a:rPr lang="en-US" sz="2800" dirty="0" smtClean="0"/>
              <a:t>Currently, Wal-Mart's JV with Bharti Group -- Bharti Wal-Mart runs 17 Best Price Modern Wholesale stores in different parts of India. The JV is expected to open a total of 12-15 new such stores in India in 2012.</a:t>
            </a:r>
          </a:p>
          <a:p>
            <a:pPr algn="just"/>
            <a:r>
              <a:rPr lang="en-US" sz="2800" dirty="0" smtClean="0"/>
              <a:t>Bharti Wal-Mart is a major supplier to Bharti Retail, which runs over 205 retail stores in different formats under the </a:t>
            </a:r>
            <a:r>
              <a:rPr lang="en-US" sz="2800" dirty="0" smtClean="0"/>
              <a:t>'easy-day</a:t>
            </a:r>
            <a:r>
              <a:rPr lang="en-US" sz="2800" dirty="0" smtClean="0"/>
              <a:t>' brand.</a:t>
            </a:r>
          </a:p>
          <a:p>
            <a:pPr algn="just"/>
            <a:r>
              <a:rPr lang="en-US" sz="2800" dirty="0" smtClean="0"/>
              <a:t>Jain said the policy change would allow the company to connect directly with the consumer and save them money.</a:t>
            </a:r>
          </a:p>
          <a:p>
            <a:pPr algn="just"/>
            <a:endParaRPr lang="en-US" sz="2800"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20/09/2012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4</a:t>
            </a:fld>
            <a:endParaRPr lang="fr-CA"/>
          </a:p>
        </p:txBody>
      </p:sp>
      <p:sp>
        <p:nvSpPr>
          <p:cNvPr id="6" name="Rectangle 5"/>
          <p:cNvSpPr/>
          <p:nvPr/>
        </p:nvSpPr>
        <p:spPr>
          <a:xfrm>
            <a:off x="2667000" y="304800"/>
            <a:ext cx="5842753" cy="523220"/>
          </a:xfrm>
          <a:prstGeom prst="rect">
            <a:avLst/>
          </a:prstGeom>
        </p:spPr>
        <p:txBody>
          <a:bodyPr wrap="none">
            <a:spAutoFit/>
          </a:bodyPr>
          <a:lstStyle/>
          <a:p>
            <a:pPr algn="just"/>
            <a:r>
              <a:rPr lang="en-US" sz="2800" b="1" dirty="0" smtClean="0">
                <a:solidFill>
                  <a:schemeClr val="tx2"/>
                </a:solidFill>
              </a:rPr>
              <a:t>Wal-Mart India President Raj Jain</a:t>
            </a:r>
            <a:endParaRPr lang="en-US" sz="2800" b="1"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b="1" dirty="0" smtClean="0"/>
              <a:t>News makers</a:t>
            </a:r>
            <a:endParaRPr lang="en-US" b="1" dirty="0"/>
          </a:p>
        </p:txBody>
      </p:sp>
      <p:sp>
        <p:nvSpPr>
          <p:cNvPr id="3" name="Content Placeholder 2"/>
          <p:cNvSpPr>
            <a:spLocks noGrp="1"/>
          </p:cNvSpPr>
          <p:nvPr>
            <p:ph idx="1"/>
          </p:nvPr>
        </p:nvSpPr>
        <p:spPr>
          <a:xfrm>
            <a:off x="228600" y="1676400"/>
            <a:ext cx="8686800" cy="4525963"/>
          </a:xfrm>
        </p:spPr>
        <p:txBody>
          <a:bodyPr/>
          <a:lstStyle/>
          <a:p>
            <a:pPr algn="just">
              <a:lnSpc>
                <a:spcPct val="150000"/>
              </a:lnSpc>
              <a:spcBef>
                <a:spcPts val="0"/>
              </a:spcBef>
              <a:buFont typeface="Wingdings" pitchFamily="2" charset="2"/>
              <a:buChar char="ü"/>
            </a:pPr>
            <a:r>
              <a:rPr lang="en-US" sz="2000" dirty="0" smtClean="0"/>
              <a:t>Amid growing political opposition in India for easing of foreign investment norms in retail and other sectors, US-based companies like </a:t>
            </a:r>
            <a:r>
              <a:rPr lang="en-US" sz="2000" dirty="0" smtClean="0">
                <a:hlinkClick r:id="rId2"/>
              </a:rPr>
              <a:t>Wal-Mart</a:t>
            </a:r>
            <a:r>
              <a:rPr lang="en-US" sz="2000" dirty="0" smtClean="0"/>
              <a:t> and </a:t>
            </a:r>
            <a:r>
              <a:rPr lang="en-US" sz="2000" dirty="0" smtClean="0">
                <a:hlinkClick r:id="rId3"/>
              </a:rPr>
              <a:t>Prudential Financial</a:t>
            </a:r>
            <a:r>
              <a:rPr lang="en-US" sz="2000" dirty="0" smtClean="0"/>
              <a:t> are </a:t>
            </a:r>
            <a:r>
              <a:rPr lang="en-US" sz="2000" dirty="0" smtClean="0">
                <a:hlinkClick r:id="rId4"/>
              </a:rPr>
              <a:t>lobbying</a:t>
            </a:r>
            <a:r>
              <a:rPr lang="en-US" sz="2000" dirty="0" smtClean="0"/>
              <a:t> hard with their own lawmakers here to garner support for their Indian business expansion plans</a:t>
            </a:r>
            <a:r>
              <a:rPr lang="en-US" sz="2000" dirty="0" smtClean="0"/>
              <a:t>.</a:t>
            </a:r>
          </a:p>
          <a:p>
            <a:pPr algn="just">
              <a:lnSpc>
                <a:spcPct val="150000"/>
              </a:lnSpc>
              <a:spcBef>
                <a:spcPts val="0"/>
              </a:spcBef>
              <a:buNone/>
            </a:pPr>
            <a:endParaRPr lang="en-US" sz="2000" dirty="0" smtClean="0"/>
          </a:p>
          <a:p>
            <a:pPr algn="just">
              <a:lnSpc>
                <a:spcPct val="150000"/>
              </a:lnSpc>
              <a:spcBef>
                <a:spcPts val="0"/>
              </a:spcBef>
              <a:buFont typeface="Wingdings" pitchFamily="2" charset="2"/>
              <a:buChar char="ü"/>
            </a:pPr>
            <a:r>
              <a:rPr lang="en-US" sz="2000" dirty="0" smtClean="0"/>
              <a:t>As per their latest lobbying disclosure reports filed with the House of Representatives and the Senate, the US-based companies and industry groups spent millions of dollars since the beginning of this year towards lobbying on issues including </a:t>
            </a:r>
            <a:r>
              <a:rPr lang="en-US" sz="2000" dirty="0" smtClean="0">
                <a:hlinkClick r:id="rId5"/>
              </a:rPr>
              <a:t>FDI in India</a:t>
            </a:r>
            <a:r>
              <a:rPr lang="en-US" sz="2000" dirty="0" smtClean="0"/>
              <a:t>, changes in </a:t>
            </a:r>
            <a:r>
              <a:rPr lang="en-US" sz="2000" dirty="0" smtClean="0">
                <a:hlinkClick r:id="rId6"/>
              </a:rPr>
              <a:t>Indian taxation</a:t>
            </a:r>
            <a:r>
              <a:rPr lang="en-US" sz="2000" dirty="0" smtClean="0"/>
              <a:t> framework and various other trade-related matters.</a:t>
            </a:r>
          </a:p>
          <a:p>
            <a:pPr algn="just">
              <a:lnSpc>
                <a:spcPct val="150000"/>
              </a:lnSpc>
              <a:spcBef>
                <a:spcPts val="0"/>
              </a:spcBef>
              <a:buFont typeface="Wingdings" pitchFamily="2" charset="2"/>
              <a:buChar char="ü"/>
            </a:pPr>
            <a:endParaRPr lang="en-US" sz="2000"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20/09/2012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5</a:t>
            </a:fld>
            <a:endParaRPr lang="fr-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b="1" dirty="0" smtClean="0"/>
              <a:t>Wal-Mart and China</a:t>
            </a:r>
            <a:br>
              <a:rPr lang="en-US" b="1" dirty="0" smtClean="0"/>
            </a:br>
            <a:endParaRPr lang="en-US" dirty="0"/>
          </a:p>
        </p:txBody>
      </p:sp>
      <p:sp>
        <p:nvSpPr>
          <p:cNvPr id="3" name="Content Placeholder 2"/>
          <p:cNvSpPr>
            <a:spLocks noGrp="1"/>
          </p:cNvSpPr>
          <p:nvPr>
            <p:ph idx="1"/>
          </p:nvPr>
        </p:nvSpPr>
        <p:spPr/>
        <p:txBody>
          <a:bodyPr/>
          <a:lstStyle/>
          <a:p>
            <a:pPr algn="just">
              <a:buFont typeface="Wingdings" pitchFamily="2" charset="2"/>
              <a:buChar char="ü"/>
            </a:pPr>
            <a:r>
              <a:rPr lang="en-US" sz="1800" dirty="0" smtClean="0"/>
              <a:t>It is important to understand that there is a huge difference between the Chinese model and the Indian growth model, the Indian model is essentially domestic demand driven unlike the Chinese one that is fuelled by export growth. </a:t>
            </a:r>
          </a:p>
          <a:p>
            <a:pPr algn="just">
              <a:buFont typeface="Wingdings" pitchFamily="2" charset="2"/>
              <a:buChar char="ü"/>
            </a:pPr>
            <a:r>
              <a:rPr lang="en-US" sz="1800" dirty="0" smtClean="0"/>
              <a:t>More than 70 per cent of the commodities sold in Wal-Mart are made in China.</a:t>
            </a:r>
          </a:p>
          <a:p>
            <a:pPr algn="just">
              <a:buFont typeface="Wingdings" pitchFamily="2" charset="2"/>
              <a:buChar char="ü"/>
            </a:pPr>
            <a:r>
              <a:rPr lang="en-US" sz="1800" dirty="0" smtClean="0"/>
              <a:t>Wal-Mart Stores Inc, says its inventory of stock produced in China is expected to hit US$18 billion this year, keeping the annual growth rate of over 20 per cent consistent over two years.</a:t>
            </a:r>
          </a:p>
          <a:p>
            <a:pPr algn="just">
              <a:buFont typeface="Wingdings" pitchFamily="2" charset="2"/>
              <a:buChar char="ü"/>
            </a:pPr>
            <a:r>
              <a:rPr lang="en-US" sz="1800" dirty="0" smtClean="0"/>
              <a:t>"If Wal-Mart were an individual economy, it would rank as China's eighth-biggest trading partner, ahead of Russia, Australia and Canada," </a:t>
            </a:r>
            <a:r>
              <a:rPr lang="en-US" sz="1800" dirty="0" err="1" smtClean="0"/>
              <a:t>Xu</a:t>
            </a:r>
            <a:r>
              <a:rPr lang="en-US" sz="1800" dirty="0" smtClean="0"/>
              <a:t> Jun, Wal-Mart China's director of external affairs said.</a:t>
            </a:r>
          </a:p>
          <a:p>
            <a:pPr algn="just">
              <a:buFont typeface="Wingdings" pitchFamily="2" charset="2"/>
              <a:buChar char="ü"/>
            </a:pPr>
            <a:r>
              <a:rPr lang="en-US" sz="1800" dirty="0" smtClean="0"/>
              <a:t>Insiders point out that Wal-Mart's imports from China have largely influenced the US trade deficit in China, which is expected to reach US$150 billion this year.</a:t>
            </a:r>
          </a:p>
          <a:p>
            <a:pPr algn="just">
              <a:buFont typeface="Wingdings" pitchFamily="2" charset="2"/>
              <a:buChar char="ü"/>
            </a:pPr>
            <a:r>
              <a:rPr lang="en-US" sz="1800" dirty="0" smtClean="0"/>
              <a:t>According to Larry </a:t>
            </a:r>
            <a:r>
              <a:rPr lang="en-US" sz="1800" dirty="0" err="1" smtClean="0"/>
              <a:t>Mishel</a:t>
            </a:r>
            <a:r>
              <a:rPr lang="en-US" sz="1800" dirty="0" smtClean="0"/>
              <a:t> of the Economic Policy Institute about Wal-Mart's China policy, "A very conservative estimate could say that we (USA) have lost over a million jobs to China."</a:t>
            </a:r>
          </a:p>
          <a:p>
            <a:pPr algn="just">
              <a:buFont typeface="Wingdings" pitchFamily="2" charset="2"/>
              <a:buChar char="ü"/>
            </a:pPr>
            <a:endParaRPr lang="en-US" sz="1800"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20/09/2012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6</a:t>
            </a:fld>
            <a:endParaRPr lang="fr-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Wal-Mart and India</a:t>
            </a:r>
            <a:br>
              <a:rPr lang="en-US" b="1" dirty="0" smtClean="0"/>
            </a:b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sz="2000" dirty="0" smtClean="0"/>
              <a:t>Wal-Mart </a:t>
            </a:r>
            <a:r>
              <a:rPr lang="en-US" sz="2000" dirty="0" smtClean="0"/>
              <a:t>is seeking to open its own retail chain throughout India.</a:t>
            </a:r>
            <a:br>
              <a:rPr lang="en-US" sz="2000" dirty="0" smtClean="0"/>
            </a:br>
            <a:r>
              <a:rPr lang="en-US" sz="2000" dirty="0" smtClean="0"/>
              <a:t/>
            </a:r>
            <a:br>
              <a:rPr lang="en-US" sz="2000" dirty="0" smtClean="0"/>
            </a:br>
            <a:r>
              <a:rPr lang="en-US" sz="2000" dirty="0" smtClean="0"/>
              <a:t>India's </a:t>
            </a:r>
            <a:r>
              <a:rPr lang="en-US" sz="2000" dirty="0" smtClean="0"/>
              <a:t>$250 billion retail business is the eighth largest in the world and has the potential to grow 7 per cent by 2011. [McKinsey Report] For a company already dominating the world markets, this is an un-passable opportunity.</a:t>
            </a:r>
          </a:p>
          <a:p>
            <a:pPr>
              <a:buFont typeface="Wingdings" pitchFamily="2" charset="2"/>
              <a:buChar char="ü"/>
            </a:pPr>
            <a:r>
              <a:rPr lang="en-US" sz="2000" dirty="0" smtClean="0"/>
              <a:t> </a:t>
            </a:r>
            <a:endParaRPr lang="en-US" sz="2000" dirty="0" smtClean="0"/>
          </a:p>
          <a:p>
            <a:pPr>
              <a:buNone/>
            </a:pPr>
            <a:endParaRPr lang="en-US" sz="2000" dirty="0" smtClean="0"/>
          </a:p>
          <a:p>
            <a:pPr>
              <a:buFont typeface="Wingdings" pitchFamily="2" charset="2"/>
              <a:buChar char="ü"/>
            </a:pPr>
            <a:r>
              <a:rPr lang="en-US" sz="2000" dirty="0" smtClean="0"/>
              <a:t>The </a:t>
            </a:r>
            <a:r>
              <a:rPr lang="en-US" sz="2000" dirty="0" smtClean="0"/>
              <a:t>owners of Wal-Mart stand to gain enormous profits from this move while India’s economy will suffer and its workers will be subjugated to the unfair work practices of this Multinational Behemoth.</a:t>
            </a:r>
          </a:p>
          <a:p>
            <a:pPr>
              <a:buFont typeface="Wingdings" pitchFamily="2" charset="2"/>
              <a:buChar char="ü"/>
            </a:pPr>
            <a:endParaRPr lang="en-US" sz="2000"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20/09/2012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7</a:t>
            </a:fld>
            <a:endParaRPr lang="fr-C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b="1" dirty="0" smtClean="0"/>
              <a:t>Crux of the Problem</a:t>
            </a:r>
            <a:endParaRPr lang="en-US" b="1" dirty="0"/>
          </a:p>
        </p:txBody>
      </p:sp>
      <p:sp>
        <p:nvSpPr>
          <p:cNvPr id="3" name="Content Placeholder 2"/>
          <p:cNvSpPr>
            <a:spLocks noGrp="1"/>
          </p:cNvSpPr>
          <p:nvPr>
            <p:ph idx="1"/>
          </p:nvPr>
        </p:nvSpPr>
        <p:spPr>
          <a:xfrm>
            <a:off x="457200" y="1066800"/>
            <a:ext cx="8229600" cy="5334000"/>
          </a:xfrm>
        </p:spPr>
        <p:txBody>
          <a:bodyPr/>
          <a:lstStyle/>
          <a:p>
            <a:pPr algn="just">
              <a:buFont typeface="Wingdings" pitchFamily="2" charset="2"/>
              <a:buChar char="q"/>
            </a:pPr>
            <a:r>
              <a:rPr lang="en-US" sz="2800" i="1" dirty="0" smtClean="0"/>
              <a:t>In all of the countries Wal-Mart has set up shop it has put other retailers out of business and driven down wages.   </a:t>
            </a:r>
            <a:endParaRPr lang="en-US" sz="2800" i="1" dirty="0" smtClean="0"/>
          </a:p>
          <a:p>
            <a:pPr algn="just">
              <a:buFont typeface="Wingdings" pitchFamily="2" charset="2"/>
              <a:buChar char="q"/>
            </a:pPr>
            <a:r>
              <a:rPr lang="en-US" sz="2800" i="1" dirty="0" smtClean="0"/>
              <a:t>Wal-Mart </a:t>
            </a:r>
            <a:r>
              <a:rPr lang="en-US" sz="2800" i="1" dirty="0" smtClean="0"/>
              <a:t>has a clearly defined anti-union policy aimed at preventing its work force from gaining any collective bargaining power which could result in increased wages, covered health benefits and job security. </a:t>
            </a:r>
            <a:endParaRPr lang="en-US" sz="2800" i="1" dirty="0" smtClean="0"/>
          </a:p>
          <a:p>
            <a:pPr algn="just">
              <a:buFont typeface="Wingdings" pitchFamily="2" charset="2"/>
              <a:buChar char="q"/>
            </a:pPr>
            <a:r>
              <a:rPr lang="en-US" sz="2800" i="1" dirty="0" smtClean="0"/>
              <a:t>Many </a:t>
            </a:r>
            <a:r>
              <a:rPr lang="en-US" sz="2800" i="1" dirty="0" smtClean="0"/>
              <a:t>reports have been written documenting the economic and eventual social and environmental degradation which occurs when Wal-Mart “comes to town”. </a:t>
            </a:r>
            <a:endParaRPr lang="en-US" sz="2800" i="1"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20/09/2012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8</a:t>
            </a:fld>
            <a:endParaRPr lang="fr-CA"/>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KEYNES Thought</a:t>
            </a:r>
            <a:endParaRPr lang="en-US" b="1"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20/09/2012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9</a:t>
            </a:fld>
            <a:endParaRPr lang="fr-CA"/>
          </a:p>
        </p:txBody>
      </p:sp>
      <p:sp>
        <p:nvSpPr>
          <p:cNvPr id="6" name="Rectangle 5"/>
          <p:cNvSpPr/>
          <p:nvPr/>
        </p:nvSpPr>
        <p:spPr>
          <a:xfrm>
            <a:off x="2895600" y="1371600"/>
            <a:ext cx="5867400" cy="4708981"/>
          </a:xfrm>
          <a:prstGeom prst="rect">
            <a:avLst/>
          </a:prstGeom>
        </p:spPr>
        <p:txBody>
          <a:bodyPr wrap="square">
            <a:spAutoFit/>
          </a:bodyPr>
          <a:lstStyle/>
          <a:p>
            <a:pPr algn="just"/>
            <a:r>
              <a:rPr lang="en-US" sz="2000" dirty="0" smtClean="0"/>
              <a:t>Even apart from the instability due to speculation, there is the instability due to the characteristic of human nature that a large proportion of our positive activities depend on spontaneous optimism rather than mathematical expectations, whether moral or hedonistic or economic. </a:t>
            </a:r>
          </a:p>
          <a:p>
            <a:pPr algn="just"/>
            <a:endParaRPr lang="en-US" sz="2000" dirty="0" smtClean="0"/>
          </a:p>
          <a:p>
            <a:pPr algn="just"/>
            <a:r>
              <a:rPr lang="en-US" sz="2000" dirty="0" smtClean="0"/>
              <a:t>Most, probably, of our decisions to do something positive, the full consequences of which will be drawn out over many days to come, can only be taken as the result of </a:t>
            </a:r>
            <a:r>
              <a:rPr lang="en-US" sz="2000" b="1" i="1" dirty="0" smtClean="0">
                <a:solidFill>
                  <a:srgbClr val="00B050"/>
                </a:solidFill>
              </a:rPr>
              <a:t>animal spirits </a:t>
            </a:r>
            <a:r>
              <a:rPr lang="en-US" sz="2000" dirty="0" smtClean="0"/>
              <a:t>– a spontaneous urge to action rather than inaction, and not as the outcome of a weighted average of quantitative benefits multiplied by quantitative probabilities.</a:t>
            </a:r>
            <a:endParaRPr lang="en-US" sz="2000" dirty="0"/>
          </a:p>
        </p:txBody>
      </p:sp>
    </p:spTree>
  </p:cSld>
  <p:clrMapOvr>
    <a:masterClrMapping/>
  </p:clrMapOvr>
</p:sld>
</file>

<file path=ppt/theme/theme1.xml><?xml version="1.0" encoding="utf-8"?>
<a:theme xmlns:a="http://schemas.openxmlformats.org/drawingml/2006/main" name="15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159</Template>
  <TotalTime>249</TotalTime>
  <Words>737</Words>
  <Application>Microsoft Office PowerPoint</Application>
  <PresentationFormat>On-screen Show (4:3)</PresentationFormat>
  <Paragraphs>68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159</vt:lpstr>
      <vt:lpstr>Macroeconomics  of Foreign Direct Investment </vt:lpstr>
      <vt:lpstr>FDI : Wal-Mart, India and ROW</vt:lpstr>
      <vt:lpstr>Introduction </vt:lpstr>
      <vt:lpstr>Slide 4</vt:lpstr>
      <vt:lpstr>News makers</vt:lpstr>
      <vt:lpstr>Wal-Mart and China </vt:lpstr>
      <vt:lpstr>Wal-Mart and India </vt:lpstr>
      <vt:lpstr>Crux of the Problem</vt:lpstr>
      <vt:lpstr>KEYNES Thought</vt:lpstr>
      <vt:lpstr>Slide 10</vt:lpstr>
      <vt:lpstr>FDI :: Fit for Developing India ??</vt:lpstr>
      <vt:lpstr>Global Indians say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Macroeconomics of Monetary Policy and Inflation </dc:title>
  <dc:creator>admin</dc:creator>
  <cp:lastModifiedBy>admin</cp:lastModifiedBy>
  <cp:revision>98</cp:revision>
  <dcterms:created xsi:type="dcterms:W3CDTF">2012-04-04T08:26:54Z</dcterms:created>
  <dcterms:modified xsi:type="dcterms:W3CDTF">2012-09-20T05:22:03Z</dcterms:modified>
</cp:coreProperties>
</file>