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70" r:id="rId16"/>
    <p:sldId id="271" r:id="rId17"/>
    <p:sldId id="269" r:id="rId18"/>
    <p:sldId id="272" r:id="rId19"/>
    <p:sldId id="289"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74"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BADA83-1574-4A99-A36A-933C037625E0}" type="datetimeFigureOut">
              <a:rPr lang="en-US" smtClean="0"/>
              <a:pPr/>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ADA83-1574-4A99-A36A-933C037625E0}" type="datetimeFigureOut">
              <a:rPr lang="en-US" smtClean="0"/>
              <a:pPr/>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ADA83-1574-4A99-A36A-933C037625E0}" type="datetimeFigureOut">
              <a:rPr lang="en-US" smtClean="0"/>
              <a:pPr/>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BADA83-1574-4A99-A36A-933C037625E0}" type="datetimeFigureOut">
              <a:rPr lang="en-US" smtClean="0"/>
              <a:pPr/>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BADA83-1574-4A99-A36A-933C037625E0}" type="datetimeFigureOut">
              <a:rPr lang="en-US" smtClean="0"/>
              <a:pPr/>
              <a:t>9/22/2012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BADA83-1574-4A99-A36A-933C037625E0}" type="datetimeFigureOut">
              <a:rPr lang="en-US" smtClean="0"/>
              <a:pPr/>
              <a:t>9/22/2012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BADA83-1574-4A99-A36A-933C037625E0}" type="datetimeFigureOut">
              <a:rPr lang="en-US" smtClean="0"/>
              <a:pPr/>
              <a:t>9/22/2012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BADA83-1574-4A99-A36A-933C037625E0}" type="datetimeFigureOut">
              <a:rPr lang="en-US" smtClean="0"/>
              <a:pPr/>
              <a:t>9/22/2012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ADA83-1574-4A99-A36A-933C037625E0}" type="datetimeFigureOut">
              <a:rPr lang="en-US" smtClean="0"/>
              <a:pPr/>
              <a:t>9/22/2012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ADA83-1574-4A99-A36A-933C037625E0}" type="datetimeFigureOut">
              <a:rPr lang="en-US" smtClean="0"/>
              <a:pPr/>
              <a:t>9/22/2012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ADA83-1574-4A99-A36A-933C037625E0}" type="datetimeFigureOut">
              <a:rPr lang="en-US" smtClean="0"/>
              <a:pPr/>
              <a:t>9/22/2012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96543-BEEF-415E-B5F3-62E694DE917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ADA83-1574-4A99-A36A-933C037625E0}" type="datetimeFigureOut">
              <a:rPr lang="en-US" smtClean="0"/>
              <a:pPr/>
              <a:t>9/22/2012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96543-BEEF-415E-B5F3-62E694DE917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yswagat@gmail.com" TargetMode="External"/><Relationship Id="rId2" Type="http://schemas.openxmlformats.org/officeDocument/2006/relationships/hyperlink" Target="mailto:swagat@bits-goa.ac.in"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hotbabefatchicks.hubpages.com/hub/Characteristics-of-a-Perfect-Competition-in-business"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amazon.com/How-Started-Stocks-Paul-Larson/dp/0471719579?SubscriptionId=14H876SFAKFS0EHBYQ02&amp;tag=wwwchrisagbec-20&amp;linkCode=xm2&amp;camp=2025&amp;creative=165953&amp;creativeASIN=0471719579"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990600" y="533400"/>
            <a:ext cx="7315200" cy="1676400"/>
          </a:xfrm>
        </p:spPr>
        <p:txBody>
          <a:bodyPr>
            <a:normAutofit/>
          </a:bodyPr>
          <a:lstStyle/>
          <a:p>
            <a:pPr eaLnBrk="1" hangingPunct="1"/>
            <a:r>
              <a:rPr lang="en-US" sz="5400" b="1" dirty="0" smtClean="0">
                <a:solidFill>
                  <a:srgbClr val="002060"/>
                </a:solidFill>
              </a:rPr>
              <a:t>Principles of Economics</a:t>
            </a:r>
          </a:p>
        </p:txBody>
      </p:sp>
      <p:sp>
        <p:nvSpPr>
          <p:cNvPr id="3" name="Subtitle 2"/>
          <p:cNvSpPr>
            <a:spLocks noGrp="1"/>
          </p:cNvSpPr>
          <p:nvPr>
            <p:ph type="subTitle" idx="1"/>
          </p:nvPr>
        </p:nvSpPr>
        <p:spPr>
          <a:xfrm>
            <a:off x="1905000" y="2362200"/>
            <a:ext cx="5638800" cy="2209800"/>
          </a:xfrm>
        </p:spPr>
        <p:txBody>
          <a:bodyPr>
            <a:normAutofit fontScale="70000" lnSpcReduction="20000"/>
          </a:bodyPr>
          <a:lstStyle/>
          <a:p>
            <a:pPr algn="ctr" eaLnBrk="1" fontAlgn="auto" hangingPunct="1">
              <a:spcAft>
                <a:spcPts val="0"/>
              </a:spcAft>
              <a:defRPr/>
            </a:pPr>
            <a:r>
              <a:rPr lang="en-US" b="1" dirty="0" smtClean="0">
                <a:solidFill>
                  <a:srgbClr val="002060"/>
                </a:solidFill>
                <a:latin typeface="+mj-lt"/>
              </a:rPr>
              <a:t>Swagat Kishore Mishra</a:t>
            </a:r>
          </a:p>
          <a:p>
            <a:pPr algn="ctr" eaLnBrk="1" fontAlgn="auto" hangingPunct="1">
              <a:spcAft>
                <a:spcPts val="0"/>
              </a:spcAft>
              <a:defRPr/>
            </a:pPr>
            <a:r>
              <a:rPr lang="en-US" dirty="0" smtClean="0">
                <a:solidFill>
                  <a:srgbClr val="002060"/>
                </a:solidFill>
              </a:rPr>
              <a:t>Lecturer, Dept. of Economics</a:t>
            </a:r>
          </a:p>
          <a:p>
            <a:pPr algn="ctr" eaLnBrk="1" fontAlgn="auto" hangingPunct="1">
              <a:spcAft>
                <a:spcPts val="0"/>
              </a:spcAft>
              <a:defRPr/>
            </a:pPr>
            <a:r>
              <a:rPr lang="en-US" dirty="0" smtClean="0">
                <a:solidFill>
                  <a:srgbClr val="002060"/>
                </a:solidFill>
              </a:rPr>
              <a:t>Email: </a:t>
            </a:r>
            <a:r>
              <a:rPr lang="en-US" dirty="0" smtClean="0">
                <a:solidFill>
                  <a:srgbClr val="002060"/>
                </a:solidFill>
                <a:hlinkClick r:id="rId2"/>
              </a:rPr>
              <a:t>swagat@bits-goa.ac.in</a:t>
            </a:r>
            <a:r>
              <a:rPr lang="en-US" dirty="0" smtClean="0">
                <a:solidFill>
                  <a:srgbClr val="002060"/>
                </a:solidFill>
              </a:rPr>
              <a:t> / </a:t>
            </a:r>
            <a:r>
              <a:rPr lang="en-US" dirty="0" smtClean="0">
                <a:solidFill>
                  <a:srgbClr val="002060"/>
                </a:solidFill>
                <a:hlinkClick r:id="rId3"/>
              </a:rPr>
              <a:t>sayswagat@gmail.com</a:t>
            </a:r>
            <a:r>
              <a:rPr lang="en-US" dirty="0" smtClean="0">
                <a:solidFill>
                  <a:srgbClr val="002060"/>
                </a:solidFill>
              </a:rPr>
              <a:t> </a:t>
            </a:r>
          </a:p>
          <a:p>
            <a:pPr algn="ctr" eaLnBrk="1" fontAlgn="auto" hangingPunct="1">
              <a:spcAft>
                <a:spcPts val="0"/>
              </a:spcAft>
              <a:defRPr/>
            </a:pPr>
            <a:r>
              <a:rPr lang="en-US" b="1" dirty="0" smtClean="0">
                <a:solidFill>
                  <a:srgbClr val="002060"/>
                </a:solidFill>
              </a:rPr>
              <a:t>VOIP:</a:t>
            </a:r>
            <a:r>
              <a:rPr lang="en-US" dirty="0" smtClean="0">
                <a:solidFill>
                  <a:srgbClr val="002060"/>
                </a:solidFill>
              </a:rPr>
              <a:t> 207 </a:t>
            </a:r>
            <a:r>
              <a:rPr lang="en-US" b="1" dirty="0" smtClean="0">
                <a:solidFill>
                  <a:srgbClr val="002060"/>
                </a:solidFill>
              </a:rPr>
              <a:t>PSRN:</a:t>
            </a:r>
            <a:r>
              <a:rPr lang="en-US" dirty="0" smtClean="0">
                <a:solidFill>
                  <a:srgbClr val="002060"/>
                </a:solidFill>
              </a:rPr>
              <a:t> 485 </a:t>
            </a:r>
            <a:r>
              <a:rPr lang="en-US" b="1" dirty="0" smtClean="0">
                <a:solidFill>
                  <a:srgbClr val="002060"/>
                </a:solidFill>
              </a:rPr>
              <a:t>CHAMBER: </a:t>
            </a:r>
            <a:r>
              <a:rPr lang="en-US" dirty="0" smtClean="0">
                <a:solidFill>
                  <a:srgbClr val="002060"/>
                </a:solidFill>
              </a:rPr>
              <a:t>A-301/16</a:t>
            </a:r>
          </a:p>
          <a:p>
            <a:pPr algn="ctr" eaLnBrk="1" fontAlgn="auto" hangingPunct="1">
              <a:spcAft>
                <a:spcPts val="0"/>
              </a:spcAft>
              <a:defRPr/>
            </a:pPr>
            <a:r>
              <a:rPr lang="en-US" dirty="0" smtClean="0">
                <a:solidFill>
                  <a:srgbClr val="002060"/>
                </a:solidFill>
              </a:rPr>
              <a:t>Tel. 0832-2580207 (O) 08879506995 (M)</a:t>
            </a:r>
          </a:p>
          <a:p>
            <a:pPr algn="ctr" eaLnBrk="1" fontAlgn="auto" hangingPunct="1">
              <a:spcAft>
                <a:spcPts val="0"/>
              </a:spcAft>
              <a:defRPr/>
            </a:pPr>
            <a:endParaRPr lang="en-US" dirty="0" smtClean="0">
              <a:solidFill>
                <a:srgbClr val="002060"/>
              </a:solidFill>
            </a:endParaRPr>
          </a:p>
          <a:p>
            <a:pPr algn="ctr" eaLnBrk="1" fontAlgn="auto" hangingPunct="1">
              <a:spcAft>
                <a:spcPts val="0"/>
              </a:spcAft>
              <a:defRPr/>
            </a:pPr>
            <a:endParaRPr lang="en-US" dirty="0">
              <a:solidFill>
                <a:srgbClr val="002060"/>
              </a:solidFill>
            </a:endParaRPr>
          </a:p>
        </p:txBody>
      </p:sp>
      <p:sp>
        <p:nvSpPr>
          <p:cNvPr id="4" name="Date Placeholder 3"/>
          <p:cNvSpPr>
            <a:spLocks noGrp="1"/>
          </p:cNvSpPr>
          <p:nvPr>
            <p:ph type="dt" sz="quarter" idx="10"/>
          </p:nvPr>
        </p:nvSpPr>
        <p:spPr/>
        <p:txBody>
          <a:bodyPr/>
          <a:lstStyle/>
          <a:p>
            <a:pPr>
              <a:defRPr/>
            </a:pPr>
            <a:fld id="{7ABDACF2-477B-4EF1-ADB1-2FB42F2BB919}" type="datetime4">
              <a:rPr lang="en-US" sz="1800" smtClean="0">
                <a:solidFill>
                  <a:srgbClr val="FF0000"/>
                </a:solidFill>
              </a:rPr>
              <a:pPr>
                <a:defRPr/>
              </a:pPr>
              <a:t>September 22, 2012</a:t>
            </a:fld>
            <a:endParaRPr lang="en-US" sz="1800" dirty="0">
              <a:solidFill>
                <a:srgbClr val="FF0000"/>
              </a:solidFill>
            </a:endParaRPr>
          </a:p>
        </p:txBody>
      </p:sp>
      <p:sp>
        <p:nvSpPr>
          <p:cNvPr id="5" name="Footer Placeholder 4"/>
          <p:cNvSpPr>
            <a:spLocks noGrp="1"/>
          </p:cNvSpPr>
          <p:nvPr>
            <p:ph type="ftr" sz="quarter" idx="11"/>
          </p:nvPr>
        </p:nvSpPr>
        <p:spPr/>
        <p:txBody>
          <a:bodyPr/>
          <a:lstStyle/>
          <a:p>
            <a:pPr>
              <a:defRPr/>
            </a:pPr>
            <a:r>
              <a:rPr lang="en-US" sz="1800" b="1" dirty="0" smtClean="0">
                <a:solidFill>
                  <a:srgbClr val="FF0000"/>
                </a:solidFill>
              </a:rPr>
              <a:t>Lecture-17</a:t>
            </a:r>
            <a:endParaRPr lang="en-US" sz="1800" b="1" dirty="0">
              <a:solidFill>
                <a:srgbClr val="FF0000"/>
              </a:solidFill>
            </a:endParaRPr>
          </a:p>
        </p:txBody>
      </p:sp>
      <p:sp>
        <p:nvSpPr>
          <p:cNvPr id="6" name="Slide Number Placeholder 5"/>
          <p:cNvSpPr>
            <a:spLocks noGrp="1"/>
          </p:cNvSpPr>
          <p:nvPr>
            <p:ph type="sldNum" sz="quarter" idx="12"/>
          </p:nvPr>
        </p:nvSpPr>
        <p:spPr/>
        <p:txBody>
          <a:bodyPr/>
          <a:lstStyle/>
          <a:p>
            <a:pPr>
              <a:defRPr/>
            </a:pPr>
            <a:fld id="{B3FFB7F1-43E5-40EC-BB89-52CCDDC8D511}" type="slidenum">
              <a:rPr lang="en-US" smtClean="0"/>
              <a:pPr>
                <a:defRPr/>
              </a:pPr>
              <a:t>1</a:t>
            </a:fld>
            <a:endParaRPr lang="en-US"/>
          </a:p>
        </p:txBody>
      </p:sp>
      <p:pic>
        <p:nvPicPr>
          <p:cNvPr id="6151" name="Picture 6" descr="BITS_Goa_campus_logo.gif"/>
          <p:cNvPicPr>
            <a:picLocks noChangeAspect="1" noChangeArrowheads="1"/>
          </p:cNvPicPr>
          <p:nvPr/>
        </p:nvPicPr>
        <p:blipFill>
          <a:blip r:embed="rId4"/>
          <a:srcRect/>
          <a:stretch>
            <a:fillRect/>
          </a:stretch>
        </p:blipFill>
        <p:spPr bwMode="auto">
          <a:xfrm>
            <a:off x="3352800" y="5029200"/>
            <a:ext cx="3810000"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solidFill>
                  <a:srgbClr val="7030A0"/>
                </a:solidFill>
                <a:effectLst>
                  <a:outerShdw blurRad="38100" dist="38100" dir="2700000" algn="tl">
                    <a:srgbClr val="000000">
                      <a:alpha val="43137"/>
                    </a:srgbClr>
                  </a:outerShdw>
                </a:effectLst>
              </a:rPr>
              <a:t>Total Product (TP)</a:t>
            </a:r>
            <a:endParaRPr lang="en-US"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pPr algn="just">
              <a:buBlip>
                <a:blip r:embed="rId2"/>
              </a:buBlip>
            </a:pPr>
            <a:r>
              <a:rPr lang="en-US" sz="2800" b="1" dirty="0"/>
              <a:t>Suppose we vary a single input and keep all other inputs constant. </a:t>
            </a:r>
            <a:endParaRPr lang="en-US" sz="2800" b="1" dirty="0" smtClean="0"/>
          </a:p>
          <a:p>
            <a:pPr algn="just">
              <a:buNone/>
            </a:pPr>
            <a:endParaRPr lang="en-US" sz="2800" b="1" dirty="0" smtClean="0"/>
          </a:p>
          <a:p>
            <a:pPr algn="just">
              <a:buBlip>
                <a:blip r:embed="rId2"/>
              </a:buBlip>
            </a:pPr>
            <a:r>
              <a:rPr lang="en-US" sz="2800" b="1" dirty="0" smtClean="0"/>
              <a:t>Then for </a:t>
            </a:r>
            <a:r>
              <a:rPr lang="en-US" sz="2800" b="1" dirty="0"/>
              <a:t>different levels of employment of that input, we get different levels </a:t>
            </a:r>
            <a:r>
              <a:rPr lang="en-US" sz="2800" b="1" dirty="0" smtClean="0"/>
              <a:t>of output </a:t>
            </a:r>
            <a:r>
              <a:rPr lang="en-US" sz="2800" b="1" dirty="0"/>
              <a:t>from the production function. </a:t>
            </a:r>
            <a:endParaRPr lang="en-US" sz="2800" b="1" dirty="0" smtClean="0"/>
          </a:p>
          <a:p>
            <a:pPr algn="just">
              <a:buNone/>
            </a:pPr>
            <a:endParaRPr lang="en-US" sz="2800" b="1" dirty="0" smtClean="0"/>
          </a:p>
          <a:p>
            <a:pPr algn="just">
              <a:buBlip>
                <a:blip r:embed="rId2"/>
              </a:buBlip>
            </a:pPr>
            <a:r>
              <a:rPr lang="en-US" sz="2800" b="1" dirty="0" smtClean="0"/>
              <a:t>This </a:t>
            </a:r>
            <a:r>
              <a:rPr lang="en-US" sz="2800" b="1" dirty="0"/>
              <a:t>relationship between the </a:t>
            </a:r>
            <a:r>
              <a:rPr lang="en-US" sz="2800" b="1" dirty="0" smtClean="0"/>
              <a:t>variable input </a:t>
            </a:r>
            <a:r>
              <a:rPr lang="en-US" sz="2800" b="1" dirty="0"/>
              <a:t>and output, keeping all other inputs constant, is often referred to </a:t>
            </a:r>
            <a:r>
              <a:rPr lang="en-US" sz="2800" b="1" dirty="0" smtClean="0"/>
              <a:t>as </a:t>
            </a:r>
            <a:r>
              <a:rPr lang="en-US" sz="2800" b="1" i="1" dirty="0" smtClean="0">
                <a:solidFill>
                  <a:srgbClr val="002060"/>
                </a:solidFill>
              </a:rPr>
              <a:t>Total </a:t>
            </a:r>
            <a:r>
              <a:rPr lang="en-US" sz="2800" b="1" i="1" dirty="0">
                <a:solidFill>
                  <a:srgbClr val="002060"/>
                </a:solidFill>
              </a:rPr>
              <a:t>Product (TP) </a:t>
            </a:r>
            <a:r>
              <a:rPr lang="en-US" sz="2800" b="1" dirty="0"/>
              <a:t>of the variable input.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a:srcRect/>
          <a:stretch>
            <a:fillRect/>
          </a:stretch>
        </p:blipFill>
        <p:spPr bwMode="auto">
          <a:xfrm>
            <a:off x="457200" y="1143001"/>
            <a:ext cx="8229600" cy="1905000"/>
          </a:xfrm>
          <a:prstGeom prst="rect">
            <a:avLst/>
          </a:prstGeom>
          <a:noFill/>
          <a:ln w="9525">
            <a:noFill/>
            <a:miter lim="800000"/>
            <a:headEnd/>
            <a:tailEnd/>
          </a:ln>
          <a:effectLst/>
        </p:spPr>
      </p:pic>
      <p:sp>
        <p:nvSpPr>
          <p:cNvPr id="6" name="TextBox 5"/>
          <p:cNvSpPr txBox="1"/>
          <p:nvPr/>
        </p:nvSpPr>
        <p:spPr>
          <a:xfrm>
            <a:off x="7848600" y="2514600"/>
            <a:ext cx="838200" cy="369332"/>
          </a:xfrm>
          <a:prstGeom prst="rect">
            <a:avLst/>
          </a:prstGeom>
          <a:solidFill>
            <a:schemeClr val="bg1"/>
          </a:solid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solidFill>
                  <a:srgbClr val="7030A0"/>
                </a:solidFill>
                <a:effectLst>
                  <a:outerShdw blurRad="38100" dist="38100" dir="2700000" algn="tl">
                    <a:srgbClr val="000000">
                      <a:alpha val="43137"/>
                    </a:srgbClr>
                  </a:outerShdw>
                </a:effectLst>
              </a:rPr>
              <a:t>Average Product (AP)</a:t>
            </a:r>
            <a:endParaRPr lang="en-US" b="1"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1600200"/>
          </a:xfrm>
        </p:spPr>
        <p:txBody>
          <a:bodyPr>
            <a:normAutofit/>
          </a:bodyPr>
          <a:lstStyle/>
          <a:p>
            <a:pPr algn="just">
              <a:buBlip>
                <a:blip r:embed="rId2"/>
              </a:buBlip>
            </a:pPr>
            <a:r>
              <a:rPr lang="en-US" sz="2800" b="1" dirty="0" smtClean="0"/>
              <a:t>Average product is defined as the output per unit of variable input. </a:t>
            </a:r>
          </a:p>
          <a:p>
            <a:pPr algn="just">
              <a:buBlip>
                <a:blip r:embed="rId2"/>
              </a:buBlip>
            </a:pPr>
            <a:r>
              <a:rPr lang="en-US" sz="2800" b="1" dirty="0" smtClean="0"/>
              <a:t>We calculate it as</a:t>
            </a:r>
            <a:endParaRPr lang="en-US" sz="2800" b="1" dirty="0"/>
          </a:p>
        </p:txBody>
      </p:sp>
      <p:pic>
        <p:nvPicPr>
          <p:cNvPr id="1026" name="Picture 2"/>
          <p:cNvPicPr>
            <a:picLocks noChangeAspect="1" noChangeArrowheads="1"/>
          </p:cNvPicPr>
          <p:nvPr/>
        </p:nvPicPr>
        <p:blipFill>
          <a:blip r:embed="rId3"/>
          <a:srcRect/>
          <a:stretch>
            <a:fillRect/>
          </a:stretch>
        </p:blipFill>
        <p:spPr bwMode="auto">
          <a:xfrm>
            <a:off x="2438400" y="3581400"/>
            <a:ext cx="4486031"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r"/>
            <a:r>
              <a:rPr lang="en-US" b="1" dirty="0" smtClean="0">
                <a:solidFill>
                  <a:srgbClr val="7030A0"/>
                </a:solidFill>
                <a:effectLst>
                  <a:outerShdw blurRad="38100" dist="38100" dir="2700000" algn="tl">
                    <a:srgbClr val="000000">
                      <a:alpha val="43137"/>
                    </a:srgbClr>
                  </a:outerShdw>
                </a:effectLst>
              </a:rPr>
              <a:t>Marginal Product (MP)</a:t>
            </a:r>
            <a:endParaRPr lang="en-US" b="1" dirty="0">
              <a:solidFill>
                <a:srgbClr val="7030A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47800"/>
            <a:ext cx="8229600" cy="2514599"/>
          </a:xfrm>
        </p:spPr>
        <p:txBody>
          <a:bodyPr>
            <a:normAutofit/>
          </a:bodyPr>
          <a:lstStyle/>
          <a:p>
            <a:pPr algn="just">
              <a:buBlip>
                <a:blip r:embed="rId2"/>
              </a:buBlip>
            </a:pPr>
            <a:r>
              <a:rPr lang="en-US" sz="2800" b="1" dirty="0" smtClean="0"/>
              <a:t>Marginal product of an input is defined as the change in output per unit of change in the input when all other inputs are held constant. </a:t>
            </a:r>
          </a:p>
          <a:p>
            <a:pPr algn="just">
              <a:buBlip>
                <a:blip r:embed="rId2"/>
              </a:buBlip>
            </a:pPr>
            <a:r>
              <a:rPr lang="en-US" sz="2800" b="1" dirty="0" smtClean="0"/>
              <a:t>When factor 2 is held constant, the marginal product of factor 1 is</a:t>
            </a:r>
          </a:p>
          <a:p>
            <a:pPr algn="just">
              <a:buBlip>
                <a:blip r:embed="rId2"/>
              </a:buBlip>
            </a:pPr>
            <a:endParaRPr lang="en-US" sz="2800" b="1" dirty="0"/>
          </a:p>
        </p:txBody>
      </p:sp>
      <p:pic>
        <p:nvPicPr>
          <p:cNvPr id="2050" name="Picture 2"/>
          <p:cNvPicPr>
            <a:picLocks noChangeAspect="1" noChangeArrowheads="1"/>
          </p:cNvPicPr>
          <p:nvPr/>
        </p:nvPicPr>
        <p:blipFill>
          <a:blip r:embed="rId3"/>
          <a:srcRect/>
          <a:stretch>
            <a:fillRect/>
          </a:stretch>
        </p:blipFill>
        <p:spPr bwMode="auto">
          <a:xfrm>
            <a:off x="3124200" y="3962400"/>
            <a:ext cx="3827145" cy="1600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09600" y="5715000"/>
            <a:ext cx="6040192"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b="1" dirty="0" smtClean="0">
                <a:solidFill>
                  <a:srgbClr val="7030A0"/>
                </a:solidFill>
                <a:effectLst>
                  <a:outerShdw blurRad="38100" dist="38100" dir="2700000" algn="tl">
                    <a:srgbClr val="000000">
                      <a:alpha val="43137"/>
                    </a:srgbClr>
                  </a:outerShdw>
                </a:effectLst>
              </a:rPr>
              <a:t>TP, AP and MP</a:t>
            </a:r>
            <a:endParaRPr lang="en-US" b="1" dirty="0">
              <a:solidFill>
                <a:srgbClr val="7030A0"/>
              </a:solidFill>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2"/>
          <a:srcRect/>
          <a:stretch>
            <a:fillRect/>
          </a:stretch>
        </p:blipFill>
        <p:spPr bwMode="auto">
          <a:xfrm>
            <a:off x="2057400" y="2514600"/>
            <a:ext cx="5173620" cy="3314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US" b="1" dirty="0" smtClean="0">
                <a:solidFill>
                  <a:srgbClr val="7030A0"/>
                </a:solidFill>
                <a:effectLst>
                  <a:outerShdw blurRad="38100" dist="38100" dir="2700000" algn="tl">
                    <a:srgbClr val="000000">
                      <a:alpha val="43137"/>
                    </a:srgbClr>
                  </a:outerShdw>
                </a:effectLst>
              </a:rPr>
              <a:t>Returns to scale</a:t>
            </a:r>
            <a:endParaRPr lang="en-US" b="1" dirty="0">
              <a:solidFill>
                <a:srgbClr val="7030A0"/>
              </a:solidFill>
              <a:effectLst>
                <a:outerShdw blurRad="38100" dist="38100" dir="2700000" algn="tl">
                  <a:srgbClr val="000000">
                    <a:alpha val="43137"/>
                  </a:srgbClr>
                </a:outerShdw>
              </a:effectLst>
            </a:endParaRPr>
          </a:p>
        </p:txBody>
      </p:sp>
      <p:sp>
        <p:nvSpPr>
          <p:cNvPr id="4" name="Content Placeholder 3"/>
          <p:cNvSpPr>
            <a:spLocks noGrp="1"/>
          </p:cNvSpPr>
          <p:nvPr>
            <p:ph idx="1"/>
          </p:nvPr>
        </p:nvSpPr>
        <p:spPr/>
        <p:txBody>
          <a:bodyPr/>
          <a:lstStyle/>
          <a:p>
            <a:pPr algn="just">
              <a:buBlip>
                <a:blip r:embed="rId2"/>
              </a:buBlip>
            </a:pPr>
            <a:r>
              <a:rPr lang="en-US" b="1" dirty="0" smtClean="0"/>
              <a:t>So far we looked at various aspects of production function when a single input varied and others remained fixed. </a:t>
            </a:r>
          </a:p>
          <a:p>
            <a:pPr algn="just">
              <a:buBlip>
                <a:blip r:embed="rId2"/>
              </a:buBlip>
            </a:pPr>
            <a:r>
              <a:rPr lang="en-US" b="1" dirty="0" smtClean="0"/>
              <a:t>Now we shall see what happens when all inputs vary simultaneously.</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096000"/>
          </a:xfrm>
        </p:spPr>
        <p:txBody>
          <a:bodyPr>
            <a:noAutofit/>
          </a:bodyPr>
          <a:lstStyle/>
          <a:p>
            <a:pPr algn="just">
              <a:buBlip>
                <a:blip r:embed="rId2"/>
              </a:buBlip>
            </a:pPr>
            <a:r>
              <a:rPr lang="en-US" sz="2800" b="1" dirty="0" smtClean="0">
                <a:solidFill>
                  <a:srgbClr val="002060"/>
                </a:solidFill>
              </a:rPr>
              <a:t>Constant returns to scale </a:t>
            </a:r>
            <a:r>
              <a:rPr lang="en-US" sz="2800" b="1" dirty="0" smtClean="0">
                <a:solidFill>
                  <a:srgbClr val="00B0F0"/>
                </a:solidFill>
              </a:rPr>
              <a:t>(CRS) </a:t>
            </a:r>
            <a:r>
              <a:rPr lang="en-US" sz="2800" b="1" dirty="0" smtClean="0"/>
              <a:t>is a property of production function that holds when a proportional increase in all inputs results in an increase in output by the same proportion.</a:t>
            </a:r>
          </a:p>
          <a:p>
            <a:pPr algn="just">
              <a:buNone/>
            </a:pPr>
            <a:endParaRPr lang="en-US" sz="2800" b="1" dirty="0" smtClean="0"/>
          </a:p>
          <a:p>
            <a:pPr algn="just">
              <a:buBlip>
                <a:blip r:embed="rId2"/>
              </a:buBlip>
            </a:pPr>
            <a:r>
              <a:rPr lang="en-US" sz="2800" b="1" dirty="0" smtClean="0">
                <a:solidFill>
                  <a:srgbClr val="002060"/>
                </a:solidFill>
              </a:rPr>
              <a:t>Increasing returns to scale </a:t>
            </a:r>
            <a:r>
              <a:rPr lang="en-US" sz="2800" b="1" dirty="0" smtClean="0">
                <a:solidFill>
                  <a:srgbClr val="00B0F0"/>
                </a:solidFill>
              </a:rPr>
              <a:t>(IRS) </a:t>
            </a:r>
            <a:r>
              <a:rPr lang="en-US" sz="2800" b="1" dirty="0" smtClean="0"/>
              <a:t>holds when a proportional increase in all inputs results in an increase in output by more than the proportion.</a:t>
            </a:r>
          </a:p>
          <a:p>
            <a:pPr algn="just">
              <a:buBlip>
                <a:blip r:embed="rId2"/>
              </a:buBlip>
            </a:pPr>
            <a:endParaRPr lang="en-US" sz="2800" b="1" dirty="0" smtClean="0"/>
          </a:p>
          <a:p>
            <a:pPr algn="just">
              <a:buBlip>
                <a:blip r:embed="rId2"/>
              </a:buBlip>
            </a:pPr>
            <a:r>
              <a:rPr lang="en-US" sz="2800" b="1" dirty="0" smtClean="0">
                <a:solidFill>
                  <a:srgbClr val="002060"/>
                </a:solidFill>
              </a:rPr>
              <a:t>Decreasing returns to scale </a:t>
            </a:r>
            <a:r>
              <a:rPr lang="en-US" sz="2800" b="1" dirty="0" smtClean="0">
                <a:solidFill>
                  <a:srgbClr val="00B0F0"/>
                </a:solidFill>
              </a:rPr>
              <a:t>(DRS) </a:t>
            </a:r>
            <a:r>
              <a:rPr lang="en-US" sz="2800" b="1" dirty="0" smtClean="0"/>
              <a:t>holds when a proportional increase in all inputs results in an increase in output by less than the proportion.</a:t>
            </a:r>
            <a:endParaRPr lang="en-US" sz="28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Autofit/>
          </a:bodyPr>
          <a:lstStyle/>
          <a:p>
            <a:r>
              <a:rPr lang="en-US" sz="2400" b="1" dirty="0" smtClean="0"/>
              <a:t>i.e. suppose in a production process, all inputs get doubled.</a:t>
            </a:r>
            <a:br>
              <a:rPr lang="en-US" sz="2400" b="1" dirty="0" smtClean="0"/>
            </a:br>
            <a:r>
              <a:rPr lang="en-US" sz="2400" b="1" dirty="0" smtClean="0"/>
              <a:t>As a result, if the output gets doubled, the production function exhibits </a:t>
            </a:r>
            <a:r>
              <a:rPr lang="en-US" sz="2400" b="1" dirty="0" smtClean="0">
                <a:solidFill>
                  <a:srgbClr val="0070C0"/>
                </a:solidFill>
              </a:rPr>
              <a:t>CRS</a:t>
            </a:r>
            <a:r>
              <a:rPr lang="en-US" sz="2400" b="1" dirty="0" smtClean="0"/>
              <a:t>.</a:t>
            </a:r>
            <a:br>
              <a:rPr lang="en-US" sz="2400" b="1" dirty="0" smtClean="0"/>
            </a:br>
            <a:r>
              <a:rPr lang="en-US" sz="2400" b="1" dirty="0" smtClean="0"/>
              <a:t>If output is less than doubled, the </a:t>
            </a:r>
            <a:r>
              <a:rPr lang="en-US" sz="2400" b="1" dirty="0" smtClean="0">
                <a:solidFill>
                  <a:srgbClr val="0070C0"/>
                </a:solidFill>
              </a:rPr>
              <a:t>DRS</a:t>
            </a:r>
            <a:r>
              <a:rPr lang="en-US" sz="2400" b="1" dirty="0" smtClean="0"/>
              <a:t> holds, and </a:t>
            </a:r>
            <a:br>
              <a:rPr lang="en-US" sz="2400" b="1" dirty="0" smtClean="0"/>
            </a:br>
            <a:r>
              <a:rPr lang="en-US" sz="2400" b="1" dirty="0" smtClean="0"/>
              <a:t>if it is more than doubled, the </a:t>
            </a:r>
            <a:r>
              <a:rPr lang="en-US" sz="2400" b="1" dirty="0" smtClean="0">
                <a:solidFill>
                  <a:srgbClr val="0070C0"/>
                </a:solidFill>
              </a:rPr>
              <a:t>IRS</a:t>
            </a:r>
            <a:r>
              <a:rPr lang="en-US" sz="2400" b="1" dirty="0" smtClean="0"/>
              <a:t> holds.</a:t>
            </a:r>
            <a:endParaRPr lang="en-US" sz="2400" b="1" dirty="0"/>
          </a:p>
        </p:txBody>
      </p:sp>
      <p:sp>
        <p:nvSpPr>
          <p:cNvPr id="4" name="Rectangle 3"/>
          <p:cNvSpPr/>
          <p:nvPr/>
        </p:nvSpPr>
        <p:spPr>
          <a:xfrm>
            <a:off x="762000" y="2362200"/>
            <a:ext cx="7391400" cy="4154984"/>
          </a:xfrm>
          <a:prstGeom prst="rect">
            <a:avLst/>
          </a:prstGeom>
        </p:spPr>
        <p:txBody>
          <a:bodyPr wrap="square">
            <a:spAutoFit/>
          </a:bodyPr>
          <a:lstStyle/>
          <a:p>
            <a:r>
              <a:rPr lang="en-US" sz="2400" dirty="0" smtClean="0"/>
              <a:t>Consider a production function </a:t>
            </a:r>
          </a:p>
          <a:p>
            <a:r>
              <a:rPr lang="en-US" sz="2400" b="1" i="1" dirty="0" smtClean="0"/>
              <a:t>q = f (x</a:t>
            </a:r>
            <a:r>
              <a:rPr lang="en-US" sz="2400" b="1" i="1" baseline="-25000" dirty="0" smtClean="0"/>
              <a:t>1</a:t>
            </a:r>
            <a:r>
              <a:rPr lang="en-US" sz="2400" b="1" i="1" dirty="0" smtClean="0"/>
              <a:t>, x</a:t>
            </a:r>
            <a:r>
              <a:rPr lang="en-US" sz="2400" b="1" i="1" baseline="-25000" dirty="0" smtClean="0"/>
              <a:t>2</a:t>
            </a:r>
            <a:r>
              <a:rPr lang="en-US" sz="2400" b="1" i="1" dirty="0" smtClean="0"/>
              <a:t>)</a:t>
            </a:r>
          </a:p>
          <a:p>
            <a:r>
              <a:rPr lang="en-US" sz="2400" dirty="0" smtClean="0"/>
              <a:t>where the firm produces </a:t>
            </a:r>
            <a:r>
              <a:rPr lang="en-US" sz="2400" i="1" dirty="0" smtClean="0"/>
              <a:t>q amount of output using </a:t>
            </a:r>
            <a:r>
              <a:rPr lang="en-US" sz="2400" b="1" i="1" dirty="0" smtClean="0"/>
              <a:t>x</a:t>
            </a:r>
            <a:r>
              <a:rPr lang="en-US" sz="2400" b="1" i="1" baseline="-25000" dirty="0" smtClean="0"/>
              <a:t>1</a:t>
            </a:r>
            <a:r>
              <a:rPr lang="en-US" sz="2400" b="1" i="1" dirty="0" smtClean="0"/>
              <a:t> </a:t>
            </a:r>
            <a:r>
              <a:rPr lang="en-US" sz="2400" i="1" dirty="0" smtClean="0"/>
              <a:t>amount of factor 1 </a:t>
            </a:r>
            <a:r>
              <a:rPr lang="en-US" sz="2400" dirty="0" smtClean="0"/>
              <a:t>and </a:t>
            </a:r>
            <a:r>
              <a:rPr lang="en-US" sz="2400" b="1" i="1" dirty="0" smtClean="0"/>
              <a:t>x</a:t>
            </a:r>
            <a:r>
              <a:rPr lang="en-US" sz="2400" b="1" i="1" baseline="-25000" dirty="0" smtClean="0"/>
              <a:t>2</a:t>
            </a:r>
            <a:r>
              <a:rPr lang="en-US" sz="2400" i="1" dirty="0" smtClean="0"/>
              <a:t> amount of factor 2. </a:t>
            </a:r>
          </a:p>
          <a:p>
            <a:r>
              <a:rPr lang="en-US" sz="2400" i="1" dirty="0" smtClean="0"/>
              <a:t>Now suppose the firm decides to increase the </a:t>
            </a:r>
            <a:r>
              <a:rPr lang="en-US" sz="2400" dirty="0" smtClean="0"/>
              <a:t>employment level of both the factors </a:t>
            </a:r>
            <a:r>
              <a:rPr lang="en-US" sz="2400" i="1" dirty="0" smtClean="0"/>
              <a:t>t (t &gt; 1) times. Mathematically, we </a:t>
            </a:r>
            <a:r>
              <a:rPr lang="en-US" sz="2400" dirty="0" smtClean="0"/>
              <a:t>can say that the production function exhibits constant returns to scale if we have,</a:t>
            </a:r>
          </a:p>
          <a:p>
            <a:r>
              <a:rPr lang="en-US" sz="2400" b="1" i="1" dirty="0" smtClean="0"/>
              <a:t>f (tx</a:t>
            </a:r>
            <a:r>
              <a:rPr lang="en-US" sz="2400" b="1" i="1" baseline="-25000" dirty="0" smtClean="0"/>
              <a:t>1</a:t>
            </a:r>
            <a:r>
              <a:rPr lang="en-US" sz="2400" b="1" i="1" dirty="0" smtClean="0"/>
              <a:t>, tx</a:t>
            </a:r>
            <a:r>
              <a:rPr lang="en-US" sz="2400" b="1" i="1" baseline="-25000" dirty="0" smtClean="0"/>
              <a:t>2</a:t>
            </a:r>
            <a:r>
              <a:rPr lang="en-US" sz="2400" b="1" i="1" dirty="0" smtClean="0"/>
              <a:t>) = t.f (x</a:t>
            </a:r>
            <a:r>
              <a:rPr lang="en-US" sz="2400" b="1" i="1" baseline="-25000" dirty="0" smtClean="0"/>
              <a:t>1</a:t>
            </a:r>
            <a:r>
              <a:rPr lang="en-US" sz="2400" b="1" i="1" dirty="0" smtClean="0"/>
              <a:t>, x</a:t>
            </a:r>
            <a:r>
              <a:rPr lang="en-US" sz="2400" b="1" i="1" baseline="-25000" dirty="0" smtClean="0"/>
              <a:t>2</a:t>
            </a:r>
            <a:r>
              <a:rPr lang="en-US" sz="2400" b="1" i="1" dirty="0" smtClean="0"/>
              <a:t>)</a:t>
            </a:r>
          </a:p>
          <a:p>
            <a:r>
              <a:rPr lang="en-US" sz="2400" dirty="0" smtClean="0"/>
              <a:t>i.e. the new output level </a:t>
            </a:r>
            <a:r>
              <a:rPr lang="en-US" sz="2400" b="1" i="1" dirty="0" smtClean="0"/>
              <a:t>f (tx</a:t>
            </a:r>
            <a:r>
              <a:rPr lang="en-US" sz="2400" b="1" i="1" baseline="-25000" dirty="0" smtClean="0"/>
              <a:t>1</a:t>
            </a:r>
            <a:r>
              <a:rPr lang="en-US" sz="2400" b="1" i="1" dirty="0" smtClean="0"/>
              <a:t>, tx</a:t>
            </a:r>
            <a:r>
              <a:rPr lang="en-US" sz="2400" b="1" i="1" baseline="-25000" dirty="0" smtClean="0"/>
              <a:t>2</a:t>
            </a:r>
            <a:r>
              <a:rPr lang="en-US" sz="2400" b="1" i="1" dirty="0" smtClean="0"/>
              <a:t>) </a:t>
            </a:r>
            <a:r>
              <a:rPr lang="en-US" sz="2400" i="1" dirty="0" smtClean="0"/>
              <a:t>is exactly t times the previous output level </a:t>
            </a:r>
            <a:r>
              <a:rPr lang="en-US" sz="2400" b="1" i="1" dirty="0" smtClean="0"/>
              <a:t>f (x</a:t>
            </a:r>
            <a:r>
              <a:rPr lang="en-US" sz="2400" b="1" i="1" baseline="-25000" dirty="0" smtClean="0"/>
              <a:t>1</a:t>
            </a:r>
            <a:r>
              <a:rPr lang="en-US" sz="2400" b="1" i="1" dirty="0" smtClean="0"/>
              <a:t>, x</a:t>
            </a:r>
            <a:r>
              <a:rPr lang="en-US" sz="2400" b="1" i="1" baseline="-25000" dirty="0" smtClean="0"/>
              <a:t>2</a:t>
            </a:r>
            <a:r>
              <a:rPr lang="en-US" sz="2400" b="1" i="1" dirty="0" smtClean="0"/>
              <a:t>).</a:t>
            </a:r>
            <a:endParaRPr 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lgn="just">
              <a:buBlip>
                <a:blip r:embed="rId2"/>
              </a:buBlip>
            </a:pPr>
            <a:r>
              <a:rPr lang="en-US" dirty="0" smtClean="0"/>
              <a:t>Similarly, the production function exhibits increasing returns to scale if,</a:t>
            </a:r>
          </a:p>
          <a:p>
            <a:pPr algn="ctr">
              <a:buNone/>
            </a:pPr>
            <a:r>
              <a:rPr lang="en-US" b="1" i="1" dirty="0" smtClean="0"/>
              <a:t>f (tx</a:t>
            </a:r>
            <a:r>
              <a:rPr lang="en-US" b="1" i="1" baseline="-25000" dirty="0" smtClean="0"/>
              <a:t>1</a:t>
            </a:r>
            <a:r>
              <a:rPr lang="en-US" b="1" i="1" dirty="0" smtClean="0"/>
              <a:t>, tx</a:t>
            </a:r>
            <a:r>
              <a:rPr lang="en-US" b="1" i="1" baseline="-25000" dirty="0" smtClean="0"/>
              <a:t>2</a:t>
            </a:r>
            <a:r>
              <a:rPr lang="en-US" b="1" i="1" dirty="0" smtClean="0"/>
              <a:t>) &gt; t.f (x</a:t>
            </a:r>
            <a:r>
              <a:rPr lang="en-US" b="1" i="1" baseline="-25000" dirty="0" smtClean="0"/>
              <a:t>1</a:t>
            </a:r>
            <a:r>
              <a:rPr lang="en-US" b="1" i="1" dirty="0" smtClean="0"/>
              <a:t>, x</a:t>
            </a:r>
            <a:r>
              <a:rPr lang="en-US" b="1" i="1" baseline="-25000" dirty="0" smtClean="0"/>
              <a:t>2</a:t>
            </a:r>
            <a:r>
              <a:rPr lang="en-US" b="1" i="1" dirty="0" smtClean="0"/>
              <a:t>)</a:t>
            </a:r>
          </a:p>
          <a:p>
            <a:pPr algn="just">
              <a:buNone/>
            </a:pPr>
            <a:endParaRPr lang="en-US" b="1" i="1" dirty="0" smtClean="0"/>
          </a:p>
          <a:p>
            <a:pPr algn="just">
              <a:buBlip>
                <a:blip r:embed="rId2"/>
              </a:buBlip>
            </a:pPr>
            <a:r>
              <a:rPr lang="en-US" dirty="0" smtClean="0"/>
              <a:t>It exhibits decreasing returns to scale if,</a:t>
            </a:r>
          </a:p>
          <a:p>
            <a:pPr algn="ctr">
              <a:buNone/>
            </a:pPr>
            <a:r>
              <a:rPr lang="en-US" b="1" i="1" dirty="0" smtClean="0"/>
              <a:t>f (tx</a:t>
            </a:r>
            <a:r>
              <a:rPr lang="en-US" b="1" i="1" baseline="-25000" dirty="0" smtClean="0"/>
              <a:t>1</a:t>
            </a:r>
            <a:r>
              <a:rPr lang="en-US" b="1" i="1" dirty="0" smtClean="0"/>
              <a:t>, tx</a:t>
            </a:r>
            <a:r>
              <a:rPr lang="en-US" b="1" i="1" baseline="-25000" dirty="0" smtClean="0"/>
              <a:t>2</a:t>
            </a:r>
            <a:r>
              <a:rPr lang="en-US" b="1" i="1" dirty="0" smtClean="0"/>
              <a:t>) &lt; t.f (x</a:t>
            </a:r>
            <a:r>
              <a:rPr lang="en-US" b="1" i="1" baseline="-25000" dirty="0" smtClean="0"/>
              <a:t>1</a:t>
            </a:r>
            <a:r>
              <a:rPr lang="en-US" b="1" i="1" dirty="0" smtClean="0"/>
              <a:t>, x</a:t>
            </a:r>
            <a:r>
              <a:rPr lang="en-US" b="1" i="1" baseline="-25000" dirty="0" smtClean="0"/>
              <a:t>2</a:t>
            </a:r>
            <a:r>
              <a:rPr lang="en-US" b="1" i="1" dirty="0" smtClean="0"/>
              <a:t>)</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solidFill>
                  <a:srgbClr val="002060"/>
                </a:solidFill>
                <a:effectLst>
                  <a:outerShdw blurRad="38100" dist="38100" dir="2700000" algn="tl">
                    <a:srgbClr val="000000">
                      <a:alpha val="43137"/>
                    </a:srgbClr>
                  </a:outerShdw>
                </a:effectLst>
              </a:rPr>
              <a:t>Next…… </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3581400"/>
            <a:ext cx="8229600" cy="1447800"/>
          </a:xfrm>
        </p:spPr>
        <p:txBody>
          <a:bodyPr>
            <a:normAutofit fontScale="92500" lnSpcReduction="20000"/>
          </a:bodyPr>
          <a:lstStyle/>
          <a:p>
            <a:pPr algn="just">
              <a:buBlip>
                <a:blip r:embed="rId2"/>
              </a:buBlip>
            </a:pPr>
            <a:r>
              <a:rPr lang="en-US" b="1" dirty="0" smtClean="0"/>
              <a:t>Cost curves</a:t>
            </a:r>
          </a:p>
          <a:p>
            <a:pPr algn="just">
              <a:buBlip>
                <a:blip r:embed="rId2"/>
              </a:buBlip>
            </a:pPr>
            <a:r>
              <a:rPr lang="en-US" b="1" dirty="0" smtClean="0"/>
              <a:t>Market forms</a:t>
            </a:r>
          </a:p>
          <a:p>
            <a:pPr algn="just">
              <a:buBlip>
                <a:blip r:embed="rId2"/>
              </a:buBlip>
            </a:pPr>
            <a:r>
              <a:rPr lang="en-US" b="1" dirty="0" smtClean="0"/>
              <a:t>Perfect competition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305800" cy="1470025"/>
          </a:xfrm>
        </p:spPr>
        <p:txBody>
          <a:bodyPr>
            <a:normAutofit/>
          </a:bodyPr>
          <a:lstStyle/>
          <a:p>
            <a:r>
              <a:rPr lang="en-US" sz="4000" b="1" dirty="0" smtClean="0">
                <a:effectLst>
                  <a:outerShdw blurRad="38100" dist="38100" dir="2700000" algn="tl">
                    <a:srgbClr val="000000">
                      <a:alpha val="43137"/>
                    </a:srgbClr>
                  </a:outerShdw>
                </a:effectLst>
              </a:rPr>
              <a:t>Production Theory and Cost function</a:t>
            </a:r>
            <a:endParaRPr lang="en-US" sz="40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838200" y="1676400"/>
            <a:ext cx="7162800" cy="1752600"/>
          </a:xfrm>
        </p:spPr>
        <p:txBody>
          <a:bodyPr>
            <a:noAutofit/>
          </a:bodyPr>
          <a:lstStyle/>
          <a:p>
            <a:pPr algn="l">
              <a:buBlip>
                <a:blip r:embed="rId2"/>
              </a:buBlip>
            </a:pPr>
            <a:r>
              <a:rPr lang="en-US" sz="2000" b="1" dirty="0" smtClean="0">
                <a:solidFill>
                  <a:srgbClr val="002060"/>
                </a:solidFill>
              </a:rPr>
              <a:t>Defination</a:t>
            </a:r>
          </a:p>
          <a:p>
            <a:pPr algn="l">
              <a:buBlip>
                <a:blip r:embed="rId2"/>
              </a:buBlip>
            </a:pPr>
            <a:r>
              <a:rPr lang="en-US" sz="2000" b="1" dirty="0" smtClean="0">
                <a:solidFill>
                  <a:srgbClr val="002060"/>
                </a:solidFill>
              </a:rPr>
              <a:t>Total Product, Average Product and Marginal Product</a:t>
            </a:r>
          </a:p>
          <a:p>
            <a:pPr algn="l">
              <a:buBlip>
                <a:blip r:embed="rId2"/>
              </a:buBlip>
            </a:pPr>
            <a:r>
              <a:rPr lang="en-US" sz="2000" b="1" dirty="0" smtClean="0">
                <a:solidFill>
                  <a:srgbClr val="002060"/>
                </a:solidFill>
              </a:rPr>
              <a:t>Short Run and Long Run</a:t>
            </a:r>
          </a:p>
          <a:p>
            <a:pPr algn="l">
              <a:buBlip>
                <a:blip r:embed="rId2"/>
              </a:buBlip>
            </a:pPr>
            <a:r>
              <a:rPr lang="en-US" sz="2000" b="1" dirty="0" smtClean="0">
                <a:solidFill>
                  <a:srgbClr val="002060"/>
                </a:solidFill>
              </a:rPr>
              <a:t>Returns to scale (CRS, IRS and DRS)</a:t>
            </a:r>
          </a:p>
        </p:txBody>
      </p:sp>
      <p:sp>
        <p:nvSpPr>
          <p:cNvPr id="4" name="Rectangle 3"/>
          <p:cNvSpPr/>
          <p:nvPr/>
        </p:nvSpPr>
        <p:spPr>
          <a:xfrm>
            <a:off x="762000" y="3810000"/>
            <a:ext cx="4572000" cy="2431435"/>
          </a:xfrm>
          <a:prstGeom prst="rect">
            <a:avLst/>
          </a:prstGeom>
        </p:spPr>
        <p:txBody>
          <a:bodyPr>
            <a:spAutoFit/>
          </a:bodyPr>
          <a:lstStyle/>
          <a:p>
            <a:pPr algn="just"/>
            <a:r>
              <a:rPr lang="en-US" sz="4000" b="1" dirty="0" smtClean="0"/>
              <a:t>NEXT…….</a:t>
            </a:r>
          </a:p>
          <a:p>
            <a:pPr algn="just">
              <a:buBlip>
                <a:blip r:embed="rId3"/>
              </a:buBlip>
            </a:pPr>
            <a:endParaRPr lang="en-US" sz="2800" b="1" dirty="0" smtClean="0"/>
          </a:p>
          <a:p>
            <a:pPr algn="just">
              <a:buBlip>
                <a:blip r:embed="rId3"/>
              </a:buBlip>
            </a:pPr>
            <a:r>
              <a:rPr lang="en-US" sz="2800" b="1" dirty="0" smtClean="0"/>
              <a:t>Cost curves</a:t>
            </a:r>
          </a:p>
          <a:p>
            <a:pPr algn="just">
              <a:buBlip>
                <a:blip r:embed="rId3"/>
              </a:buBlip>
            </a:pPr>
            <a:r>
              <a:rPr lang="en-US" sz="2800" b="1" dirty="0" smtClean="0"/>
              <a:t>Market forms</a:t>
            </a:r>
          </a:p>
          <a:p>
            <a:pPr algn="just">
              <a:buBlip>
                <a:blip r:embed="rId3"/>
              </a:buBlip>
            </a:pPr>
            <a:r>
              <a:rPr lang="en-US" sz="2800" b="1" dirty="0" smtClean="0"/>
              <a:t>Perfect competition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3" name="Picture 3"/>
          <p:cNvPicPr>
            <a:picLocks noChangeAspect="1" noChangeArrowheads="1"/>
          </p:cNvPicPr>
          <p:nvPr/>
        </p:nvPicPr>
        <p:blipFill>
          <a:blip r:embed="rId2"/>
          <a:srcRect/>
          <a:stretch>
            <a:fillRect/>
          </a:stretch>
        </p:blipFill>
        <p:spPr bwMode="auto">
          <a:xfrm>
            <a:off x="0" y="0"/>
            <a:ext cx="9144000" cy="6711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fontScale="90000"/>
          </a:bodyPr>
          <a:lstStyle/>
          <a:p>
            <a:r>
              <a:rPr lang="en-US">
                <a:effectLst/>
              </a:rPr>
              <a:t>Long-run Average Costs</a:t>
            </a:r>
            <a:br>
              <a:rPr lang="en-US">
                <a:effectLst/>
              </a:rPr>
            </a:br>
            <a:endParaRPr lang="en-US">
              <a:effectLst/>
            </a:endParaRPr>
          </a:p>
        </p:txBody>
      </p:sp>
      <p:pic>
        <p:nvPicPr>
          <p:cNvPr id="94212" name="Picture 4"/>
          <p:cNvPicPr>
            <a:picLocks noGrp="1" noChangeAspect="1" noChangeArrowheads="1"/>
          </p:cNvPicPr>
          <p:nvPr>
            <p:ph idx="1"/>
          </p:nvPr>
        </p:nvPicPr>
        <p:blipFill>
          <a:blip r:embed="rId2"/>
          <a:srcRect/>
          <a:stretch>
            <a:fillRect/>
          </a:stretch>
        </p:blipFill>
        <p:spPr>
          <a:xfrm>
            <a:off x="533400" y="1362075"/>
            <a:ext cx="8610600" cy="5495925"/>
          </a:xfrm>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81000"/>
            <a:ext cx="8229600" cy="1104900"/>
          </a:xfrm>
        </p:spPr>
        <p:txBody>
          <a:bodyPr/>
          <a:lstStyle/>
          <a:p>
            <a:r>
              <a:rPr lang="en-US" sz="5000"/>
              <a:t>Forms of Market Competition</a:t>
            </a:r>
          </a:p>
        </p:txBody>
      </p:sp>
      <p:sp>
        <p:nvSpPr>
          <p:cNvPr id="6147" name="Line 3"/>
          <p:cNvSpPr>
            <a:spLocks noChangeShapeType="1"/>
          </p:cNvSpPr>
          <p:nvPr/>
        </p:nvSpPr>
        <p:spPr bwMode="auto">
          <a:xfrm>
            <a:off x="3182938" y="3992563"/>
            <a:ext cx="2843212" cy="0"/>
          </a:xfrm>
          <a:prstGeom prst="line">
            <a:avLst/>
          </a:prstGeom>
          <a:noFill/>
          <a:ln w="76200">
            <a:solidFill>
              <a:srgbClr val="FF99CC"/>
            </a:solidFill>
            <a:round/>
            <a:headEnd type="triangle" w="med" len="med"/>
            <a:tailEnd type="triangle" w="med" len="med"/>
          </a:ln>
          <a:effectLst/>
        </p:spPr>
        <p:txBody>
          <a:bodyPr wrap="none" anchor="ctr"/>
          <a:lstStyle/>
          <a:p>
            <a:endParaRPr lang="en-US"/>
          </a:p>
        </p:txBody>
      </p:sp>
      <p:sp>
        <p:nvSpPr>
          <p:cNvPr id="6148" name="Text Box 4"/>
          <p:cNvSpPr txBox="1">
            <a:spLocks noChangeArrowheads="1"/>
          </p:cNvSpPr>
          <p:nvPr/>
        </p:nvSpPr>
        <p:spPr bwMode="auto">
          <a:xfrm>
            <a:off x="604838" y="3336925"/>
            <a:ext cx="3182937" cy="1311275"/>
          </a:xfrm>
          <a:prstGeom prst="rect">
            <a:avLst/>
          </a:prstGeom>
          <a:noFill/>
          <a:ln w="9525">
            <a:noFill/>
            <a:miter lim="800000"/>
            <a:headEnd/>
            <a:tailEnd/>
          </a:ln>
          <a:effectLst/>
        </p:spPr>
        <p:txBody>
          <a:bodyPr wrap="none" anchor="ctr">
            <a:spAutoFit/>
          </a:bodyPr>
          <a:lstStyle/>
          <a:p>
            <a:r>
              <a:rPr lang="en-US" b="0">
                <a:solidFill>
                  <a:schemeClr val="tx1"/>
                </a:solidFill>
                <a:effectLst/>
              </a:rPr>
              <a:t>Perfect</a:t>
            </a:r>
          </a:p>
          <a:p>
            <a:r>
              <a:rPr lang="en-US" b="0">
                <a:solidFill>
                  <a:schemeClr val="tx1"/>
                </a:solidFill>
                <a:effectLst/>
              </a:rPr>
              <a:t>Competition</a:t>
            </a:r>
            <a:endParaRPr lang="en-US" sz="3600" b="0">
              <a:solidFill>
                <a:schemeClr val="tx1"/>
              </a:solidFill>
              <a:effectLst/>
              <a:latin typeface="Times New Roman" pitchFamily="18" charset="0"/>
            </a:endParaRPr>
          </a:p>
        </p:txBody>
      </p:sp>
      <p:sp>
        <p:nvSpPr>
          <p:cNvPr id="6149" name="Text Box 5"/>
          <p:cNvSpPr txBox="1">
            <a:spLocks noChangeArrowheads="1"/>
          </p:cNvSpPr>
          <p:nvPr/>
        </p:nvSpPr>
        <p:spPr bwMode="auto">
          <a:xfrm>
            <a:off x="6046788" y="3687763"/>
            <a:ext cx="2563812" cy="701675"/>
          </a:xfrm>
          <a:prstGeom prst="rect">
            <a:avLst/>
          </a:prstGeom>
          <a:noFill/>
          <a:ln w="9525">
            <a:noFill/>
            <a:miter lim="800000"/>
            <a:headEnd/>
            <a:tailEnd/>
          </a:ln>
          <a:effectLst/>
        </p:spPr>
        <p:txBody>
          <a:bodyPr wrap="none" anchor="ctr">
            <a:spAutoFit/>
          </a:bodyPr>
          <a:lstStyle/>
          <a:p>
            <a:r>
              <a:rPr lang="en-US" b="0">
                <a:solidFill>
                  <a:schemeClr val="tx1"/>
                </a:solidFill>
                <a:effectLst/>
              </a:rPr>
              <a:t>Monopoly</a:t>
            </a:r>
          </a:p>
        </p:txBody>
      </p:sp>
      <p:sp>
        <p:nvSpPr>
          <p:cNvPr id="6150" name="Line 6"/>
          <p:cNvSpPr>
            <a:spLocks noChangeShapeType="1"/>
          </p:cNvSpPr>
          <p:nvPr/>
        </p:nvSpPr>
        <p:spPr bwMode="auto">
          <a:xfrm>
            <a:off x="5334000" y="3336925"/>
            <a:ext cx="0" cy="914400"/>
          </a:xfrm>
          <a:prstGeom prst="line">
            <a:avLst/>
          </a:prstGeom>
          <a:noFill/>
          <a:ln w="57150">
            <a:solidFill>
              <a:srgbClr val="FFCC99"/>
            </a:solidFill>
            <a:round/>
            <a:headEnd/>
            <a:tailEnd/>
          </a:ln>
          <a:effectLst/>
        </p:spPr>
        <p:txBody>
          <a:bodyPr wrap="none" anchor="ctr"/>
          <a:lstStyle/>
          <a:p>
            <a:endParaRPr lang="en-US"/>
          </a:p>
        </p:txBody>
      </p:sp>
      <p:sp>
        <p:nvSpPr>
          <p:cNvPr id="6151" name="Line 7"/>
          <p:cNvSpPr>
            <a:spLocks noChangeShapeType="1"/>
          </p:cNvSpPr>
          <p:nvPr/>
        </p:nvSpPr>
        <p:spPr bwMode="auto">
          <a:xfrm>
            <a:off x="4267200" y="3733800"/>
            <a:ext cx="0" cy="914400"/>
          </a:xfrm>
          <a:prstGeom prst="line">
            <a:avLst/>
          </a:prstGeom>
          <a:noFill/>
          <a:ln w="57150">
            <a:solidFill>
              <a:srgbClr val="00FFFF"/>
            </a:solidFill>
            <a:round/>
            <a:headEnd/>
            <a:tailEnd/>
          </a:ln>
          <a:effectLst/>
        </p:spPr>
        <p:txBody>
          <a:bodyPr wrap="none" anchor="ctr"/>
          <a:lstStyle/>
          <a:p>
            <a:endParaRPr lang="en-US"/>
          </a:p>
        </p:txBody>
      </p:sp>
      <p:sp>
        <p:nvSpPr>
          <p:cNvPr id="6152" name="Text Box 8"/>
          <p:cNvSpPr txBox="1">
            <a:spLocks noChangeArrowheads="1"/>
          </p:cNvSpPr>
          <p:nvPr/>
        </p:nvSpPr>
        <p:spPr bwMode="auto">
          <a:xfrm>
            <a:off x="2725738" y="4648200"/>
            <a:ext cx="3321050" cy="1311275"/>
          </a:xfrm>
          <a:prstGeom prst="rect">
            <a:avLst/>
          </a:prstGeom>
          <a:noFill/>
          <a:ln w="9525">
            <a:noFill/>
            <a:miter lim="800000"/>
            <a:headEnd/>
            <a:tailEnd/>
          </a:ln>
          <a:effectLst/>
        </p:spPr>
        <p:txBody>
          <a:bodyPr wrap="none" anchor="ctr">
            <a:spAutoFit/>
          </a:bodyPr>
          <a:lstStyle/>
          <a:p>
            <a:r>
              <a:rPr lang="en-US" b="0">
                <a:solidFill>
                  <a:schemeClr val="tx1"/>
                </a:solidFill>
                <a:effectLst/>
              </a:rPr>
              <a:t>Monopolistic</a:t>
            </a:r>
          </a:p>
          <a:p>
            <a:r>
              <a:rPr lang="en-US" b="0">
                <a:solidFill>
                  <a:schemeClr val="tx1"/>
                </a:solidFill>
                <a:effectLst/>
              </a:rPr>
              <a:t>Competition</a:t>
            </a:r>
            <a:endParaRPr lang="en-US" b="0">
              <a:solidFill>
                <a:schemeClr val="tx1"/>
              </a:solidFill>
              <a:effectLst/>
              <a:latin typeface="Times New Roman" pitchFamily="18" charset="0"/>
            </a:endParaRPr>
          </a:p>
        </p:txBody>
      </p:sp>
      <p:sp>
        <p:nvSpPr>
          <p:cNvPr id="6153" name="Text Box 9"/>
          <p:cNvSpPr txBox="1">
            <a:spLocks noChangeArrowheads="1"/>
          </p:cNvSpPr>
          <p:nvPr/>
        </p:nvSpPr>
        <p:spPr bwMode="auto">
          <a:xfrm>
            <a:off x="4038600" y="2635250"/>
            <a:ext cx="2522538" cy="701675"/>
          </a:xfrm>
          <a:prstGeom prst="rect">
            <a:avLst/>
          </a:prstGeom>
          <a:noFill/>
          <a:ln w="9525">
            <a:noFill/>
            <a:miter lim="800000"/>
            <a:headEnd/>
            <a:tailEnd/>
          </a:ln>
          <a:effectLst/>
        </p:spPr>
        <p:txBody>
          <a:bodyPr wrap="none" anchor="ctr">
            <a:spAutoFit/>
          </a:bodyPr>
          <a:lstStyle/>
          <a:p>
            <a:r>
              <a:rPr lang="en-US" b="0">
                <a:solidFill>
                  <a:schemeClr val="tx1"/>
                </a:solidFill>
                <a:effectLst/>
              </a:rPr>
              <a:t>Oligopoly</a:t>
            </a:r>
            <a:endParaRPr lang="en-US" sz="3600" b="0">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0"/>
            <a:ext cx="7010400" cy="1200329"/>
          </a:xfrm>
          <a:prstGeom prst="rect">
            <a:avLst/>
          </a:prstGeom>
        </p:spPr>
        <p:txBody>
          <a:bodyPr wrap="square">
            <a:spAutoFit/>
          </a:bodyPr>
          <a:lstStyle/>
          <a:p>
            <a:pPr algn="just"/>
            <a:r>
              <a:rPr lang="en-US" sz="2400" dirty="0" smtClean="0"/>
              <a:t>Where there are many buyers and sellers, there is competition and this type of market structure is called </a:t>
            </a:r>
            <a:r>
              <a:rPr lang="en-US" sz="2400" dirty="0" smtClean="0">
                <a:hlinkClick r:id="rId2"/>
              </a:rPr>
              <a:t>perfect competition</a:t>
            </a:r>
            <a:r>
              <a:rPr lang="en-US" sz="2400" dirty="0" smtClean="0"/>
              <a:t> or a Perfectly Competitive Market. </a:t>
            </a:r>
            <a:endParaRPr lang="en-US" sz="2400" dirty="0"/>
          </a:p>
        </p:txBody>
      </p:sp>
      <p:sp>
        <p:nvSpPr>
          <p:cNvPr id="3" name="Rectangle 2"/>
          <p:cNvSpPr/>
          <p:nvPr/>
        </p:nvSpPr>
        <p:spPr>
          <a:xfrm>
            <a:off x="990600" y="2819400"/>
            <a:ext cx="6934200" cy="3785652"/>
          </a:xfrm>
          <a:prstGeom prst="rect">
            <a:avLst/>
          </a:prstGeom>
        </p:spPr>
        <p:txBody>
          <a:bodyPr wrap="square">
            <a:spAutoFit/>
          </a:bodyPr>
          <a:lstStyle/>
          <a:p>
            <a:pPr algn="just">
              <a:buBlip>
                <a:blip r:embed="rId3"/>
              </a:buBlip>
            </a:pPr>
            <a:r>
              <a:rPr lang="en-US" sz="2400" dirty="0" smtClean="0"/>
              <a:t>A perfectly competitive firm faces a horizontal demand curve at the going market price. </a:t>
            </a:r>
          </a:p>
          <a:p>
            <a:pPr algn="just">
              <a:buBlip>
                <a:blip r:embed="rId3"/>
              </a:buBlip>
            </a:pPr>
            <a:endParaRPr lang="en-US" sz="2400" dirty="0" smtClean="0"/>
          </a:p>
          <a:p>
            <a:pPr algn="just">
              <a:buBlip>
                <a:blip r:embed="rId3"/>
              </a:buBlip>
            </a:pPr>
            <a:r>
              <a:rPr lang="en-US" sz="2400" dirty="0" smtClean="0"/>
              <a:t>It is a price-taker. Any other type of firm faces a downward-sloping demand curve for its product and is called an imperfectly competitive firm. </a:t>
            </a:r>
          </a:p>
          <a:p>
            <a:pPr algn="just">
              <a:buBlip>
                <a:blip r:embed="rId3"/>
              </a:buBlip>
            </a:pPr>
            <a:endParaRPr lang="en-US" sz="2400" dirty="0" smtClean="0"/>
          </a:p>
          <a:p>
            <a:pPr algn="just">
              <a:buBlip>
                <a:blip r:embed="rId3"/>
              </a:buBlip>
            </a:pPr>
            <a:r>
              <a:rPr lang="en-US" sz="2400" dirty="0" smtClean="0"/>
              <a:t>An imperfectly competitive firm cannot sell as much as it wants at the going market price but a perfectly competitive firm can. </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0600" y="685800"/>
            <a:ext cx="7086600" cy="1200329"/>
          </a:xfrm>
          <a:prstGeom prst="rect">
            <a:avLst/>
          </a:prstGeom>
        </p:spPr>
        <p:txBody>
          <a:bodyPr wrap="square">
            <a:spAutoFit/>
          </a:bodyPr>
          <a:lstStyle/>
          <a:p>
            <a:pPr algn="just"/>
            <a:r>
              <a:rPr lang="en-US" sz="2400" b="1" i="1" dirty="0" smtClean="0"/>
              <a:t>A perfectly competitive market is one in which both buyers and sellers believe their own buying or selling decisions have no effect on the market price.</a:t>
            </a:r>
            <a:endParaRPr lang="en-US" sz="2400" b="1" i="1" dirty="0"/>
          </a:p>
        </p:txBody>
      </p:sp>
      <p:sp>
        <p:nvSpPr>
          <p:cNvPr id="7" name="Rectangle 6"/>
          <p:cNvSpPr/>
          <p:nvPr/>
        </p:nvSpPr>
        <p:spPr>
          <a:xfrm>
            <a:off x="838200" y="2828836"/>
            <a:ext cx="7315200" cy="3416320"/>
          </a:xfrm>
          <a:prstGeom prst="rect">
            <a:avLst/>
          </a:prstGeom>
        </p:spPr>
        <p:txBody>
          <a:bodyPr wrap="square">
            <a:spAutoFit/>
          </a:bodyPr>
          <a:lstStyle/>
          <a:p>
            <a:pPr algn="ctr"/>
            <a:r>
              <a:rPr lang="en-US" sz="2400" b="1" dirty="0" smtClean="0">
                <a:solidFill>
                  <a:schemeClr val="tx2"/>
                </a:solidFill>
              </a:rPr>
              <a:t>ASSUMPTIONS OF /CHARACTERISTICS OF /CONDITIONS OF PERFECT COMPETITION</a:t>
            </a:r>
          </a:p>
          <a:p>
            <a:pPr algn="ctr"/>
            <a:endParaRPr lang="en-US" sz="2000" b="1" dirty="0" smtClean="0">
              <a:solidFill>
                <a:schemeClr val="tx2"/>
              </a:solidFill>
            </a:endParaRPr>
          </a:p>
          <a:p>
            <a:pPr marL="457200" indent="-457200" algn="just">
              <a:buAutoNum type="arabicParenR"/>
            </a:pPr>
            <a:r>
              <a:rPr lang="en-US" sz="2000" b="1" dirty="0" smtClean="0"/>
              <a:t>A large number relatively small sellers and buyers</a:t>
            </a:r>
          </a:p>
          <a:p>
            <a:pPr marL="457200" indent="-457200" algn="just">
              <a:buAutoNum type="arabicParenR"/>
            </a:pPr>
            <a:r>
              <a:rPr lang="en-US" sz="2000" b="1" dirty="0" smtClean="0"/>
              <a:t>Homogeneous product</a:t>
            </a:r>
          </a:p>
          <a:p>
            <a:pPr marL="457200" indent="-457200" algn="just">
              <a:buAutoNum type="arabicParenR"/>
            </a:pPr>
            <a:r>
              <a:rPr lang="en-US" sz="2000" b="1" dirty="0" smtClean="0"/>
              <a:t>Perfect knowledge of the market conditions</a:t>
            </a:r>
          </a:p>
          <a:p>
            <a:pPr marL="457200" indent="-457200" algn="just">
              <a:buAutoNum type="arabicParenR"/>
            </a:pPr>
            <a:r>
              <a:rPr lang="en-US" sz="2000" b="1" dirty="0" smtClean="0"/>
              <a:t>Free entry to and exit from the market</a:t>
            </a:r>
          </a:p>
          <a:p>
            <a:pPr marL="457200" indent="-457200" algn="just">
              <a:buAutoNum type="arabicParenR"/>
            </a:pPr>
            <a:r>
              <a:rPr lang="en-US" sz="2000" b="1" dirty="0" smtClean="0"/>
              <a:t>Perfect mobility of factors of production</a:t>
            </a:r>
          </a:p>
          <a:p>
            <a:pPr marL="457200" indent="-457200" algn="just"/>
            <a:endParaRPr lang="en-US" sz="2000" b="1" dirty="0" smtClean="0"/>
          </a:p>
          <a:p>
            <a:pPr marL="457200" indent="-457200" algn="just">
              <a:buAutoNum type="arabicParenR"/>
            </a:pP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C000"/>
                </a:solidFill>
              </a:rPr>
              <a:t>Assumption 1</a:t>
            </a:r>
            <a:endParaRPr lang="en-US" sz="3600" b="1" dirty="0">
              <a:solidFill>
                <a:srgbClr val="FFC000"/>
              </a:solidFill>
            </a:endParaRPr>
          </a:p>
        </p:txBody>
      </p:sp>
      <p:sp>
        <p:nvSpPr>
          <p:cNvPr id="4" name="Rectangle 3"/>
          <p:cNvSpPr/>
          <p:nvPr/>
        </p:nvSpPr>
        <p:spPr>
          <a:xfrm>
            <a:off x="533400" y="1582341"/>
            <a:ext cx="8153400" cy="3785652"/>
          </a:xfrm>
          <a:prstGeom prst="rect">
            <a:avLst/>
          </a:prstGeom>
        </p:spPr>
        <p:txBody>
          <a:bodyPr wrap="square">
            <a:spAutoFit/>
          </a:bodyPr>
          <a:lstStyle/>
          <a:p>
            <a:pPr algn="just"/>
            <a:r>
              <a:rPr lang="en-US" sz="2400" dirty="0" smtClean="0"/>
              <a:t>If there are a large number of sellers relative to demand in the market, any one seller will know that, because he supplies so small a quantity of the total output, he can increase or decrease his output without having any significant effect on the market price of the product. The market price is taken as given and any quantity can be sold at that price. The seller is therefore described as a price taker. A firm in the perfectly competitive industry sells such a small proportion of the total market supply that it can double its output or halve it without affecting the market price.</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C000"/>
                </a:solidFill>
              </a:rPr>
              <a:t>Assumption 2</a:t>
            </a:r>
            <a:endParaRPr lang="en-US" sz="3600" b="1" dirty="0">
              <a:solidFill>
                <a:srgbClr val="FFC000"/>
              </a:solidFill>
            </a:endParaRPr>
          </a:p>
        </p:txBody>
      </p:sp>
      <p:sp>
        <p:nvSpPr>
          <p:cNvPr id="4" name="Rectangle 3"/>
          <p:cNvSpPr/>
          <p:nvPr/>
        </p:nvSpPr>
        <p:spPr>
          <a:xfrm>
            <a:off x="914400" y="1997839"/>
            <a:ext cx="7239000" cy="3416320"/>
          </a:xfrm>
          <a:prstGeom prst="rect">
            <a:avLst/>
          </a:prstGeom>
        </p:spPr>
        <p:txBody>
          <a:bodyPr wrap="square">
            <a:spAutoFit/>
          </a:bodyPr>
          <a:lstStyle/>
          <a:p>
            <a:pPr algn="just"/>
            <a:r>
              <a:rPr lang="en-US" sz="2400" dirty="0" smtClean="0"/>
              <a:t>The products of firms or sellers in a perfectly competitive market must be perfect substitute for that of another and purchase must be solely on the bases of price. This is to ensure that buyers do not care whom they buy from, as long as the price is the same. Without this condition, a producer with a slightly differentiated product can have some degree of control over the market. He may attempt changing output to influence price.</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sz="4000" b="1" dirty="0" smtClean="0">
                <a:solidFill>
                  <a:srgbClr val="FFC000"/>
                </a:solidFill>
              </a:rPr>
              <a:t>Assumption 3</a:t>
            </a:r>
            <a:endParaRPr lang="en-US" sz="4000" b="1" dirty="0">
              <a:solidFill>
                <a:srgbClr val="FFC000"/>
              </a:solidFill>
            </a:endParaRPr>
          </a:p>
        </p:txBody>
      </p:sp>
      <p:sp>
        <p:nvSpPr>
          <p:cNvPr id="4" name="Rectangle 3"/>
          <p:cNvSpPr/>
          <p:nvPr/>
        </p:nvSpPr>
        <p:spPr>
          <a:xfrm>
            <a:off x="457200" y="1219200"/>
            <a:ext cx="8305800" cy="5262979"/>
          </a:xfrm>
          <a:prstGeom prst="rect">
            <a:avLst/>
          </a:prstGeom>
        </p:spPr>
        <p:txBody>
          <a:bodyPr wrap="square">
            <a:spAutoFit/>
          </a:bodyPr>
          <a:lstStyle/>
          <a:p>
            <a:pPr algn="just"/>
            <a:r>
              <a:rPr lang="en-US" sz="2400" dirty="0" smtClean="0"/>
              <a:t>Both producers and consumers are informed by the current market condition in terms of price, quality of the homogeneous product, supply and so on. This is because there is perfect knowledge in the market and there are many producers of this homogeneous product. The average revenue (AR), marginal revenue (MR) and price (P) would be the same under perfect competition and would coincide with the perfectly elastic demand curve (horizontal demand curve). The reason is simple. Since price is fixed, the additional revenue that will be derived from the sale of an additional unit (marginal revenue) of the output will be equal to the price of the product. AR is the same as P. Therefore under perfect competition MR=P=AR. This can be understood clearly by table below. We can see from the table that MR=P=AR. </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C000"/>
                </a:solidFill>
              </a:rPr>
              <a:t>Assumption 4</a:t>
            </a:r>
            <a:endParaRPr lang="en-US" sz="3600" b="1" dirty="0">
              <a:solidFill>
                <a:srgbClr val="FFC000"/>
              </a:solidFill>
            </a:endParaRPr>
          </a:p>
        </p:txBody>
      </p:sp>
      <p:sp>
        <p:nvSpPr>
          <p:cNvPr id="4" name="Rectangle 3"/>
          <p:cNvSpPr/>
          <p:nvPr/>
        </p:nvSpPr>
        <p:spPr>
          <a:xfrm>
            <a:off x="533400" y="1859340"/>
            <a:ext cx="8153400" cy="3046988"/>
          </a:xfrm>
          <a:prstGeom prst="rect">
            <a:avLst/>
          </a:prstGeom>
        </p:spPr>
        <p:txBody>
          <a:bodyPr wrap="square">
            <a:spAutoFit/>
          </a:bodyPr>
          <a:lstStyle/>
          <a:p>
            <a:pPr algn="just"/>
            <a:r>
              <a:rPr lang="en-US" sz="2400" dirty="0" smtClean="0"/>
              <a:t>If the number of sellers is to remain large, there must be free entry to the industry, otherwise existing firms could combine to influence price or could grow in size as existing firms leave the industry. Free entry allows the profit motive to function. If demand increases causing price of the product to rise, the possibility of profits will attract other firms into that industry. Likewise, if the demand falls, losses sustained by some firms will cause them to leave the industry.</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C000"/>
                </a:solidFill>
              </a:rPr>
              <a:t>Assumption 5</a:t>
            </a:r>
            <a:endParaRPr lang="en-US" sz="3600" b="1" dirty="0">
              <a:solidFill>
                <a:srgbClr val="FFC000"/>
              </a:solidFill>
            </a:endParaRPr>
          </a:p>
        </p:txBody>
      </p:sp>
      <p:sp>
        <p:nvSpPr>
          <p:cNvPr id="4" name="Rectangle 3"/>
          <p:cNvSpPr/>
          <p:nvPr/>
        </p:nvSpPr>
        <p:spPr>
          <a:xfrm>
            <a:off x="685800" y="2551837"/>
            <a:ext cx="7696200" cy="1569660"/>
          </a:xfrm>
          <a:prstGeom prst="rect">
            <a:avLst/>
          </a:prstGeom>
        </p:spPr>
        <p:txBody>
          <a:bodyPr wrap="square">
            <a:spAutoFit/>
          </a:bodyPr>
          <a:lstStyle/>
          <a:p>
            <a:pPr algn="just"/>
            <a:r>
              <a:rPr lang="en-US" sz="2400" dirty="0" smtClean="0"/>
              <a:t>A change in demand for a product in the long run must result in factors of production being transferred from one line of production to another. Moreover all factors, including entrepreneurship must be equally available to all firms.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solidFill>
                  <a:srgbClr val="7030A0"/>
                </a:solidFill>
                <a:effectLst>
                  <a:outerShdw blurRad="38100" dist="38100" dir="2700000" algn="tl">
                    <a:srgbClr val="000000">
                      <a:alpha val="43137"/>
                    </a:srgbClr>
                  </a:outerShdw>
                </a:effectLst>
              </a:rPr>
              <a:t>Defination</a:t>
            </a:r>
            <a:r>
              <a:rPr lang="en-US" b="1" dirty="0" smtClean="0">
                <a:effectLst>
                  <a:outerShdw blurRad="38100" dist="38100" dir="2700000" algn="tl">
                    <a:srgbClr val="000000">
                      <a:alpha val="43137"/>
                    </a:srgbClr>
                  </a:outerShdw>
                </a:effectLst>
              </a:rPr>
              <a:t>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buBlip>
                <a:blip r:embed="rId2"/>
              </a:buBlip>
            </a:pPr>
            <a:r>
              <a:rPr lang="en-US" dirty="0">
                <a:solidFill>
                  <a:srgbClr val="002060"/>
                </a:solidFill>
              </a:rPr>
              <a:t>The production function of a firm is a relationship </a:t>
            </a:r>
            <a:r>
              <a:rPr lang="en-US" dirty="0" smtClean="0">
                <a:solidFill>
                  <a:srgbClr val="002060"/>
                </a:solidFill>
              </a:rPr>
              <a:t>between inputs </a:t>
            </a:r>
            <a:r>
              <a:rPr lang="en-US" dirty="0">
                <a:solidFill>
                  <a:srgbClr val="002060"/>
                </a:solidFill>
              </a:rPr>
              <a:t>used and output produced by the firm. </a:t>
            </a:r>
            <a:endParaRPr lang="en-US" dirty="0" smtClean="0">
              <a:solidFill>
                <a:srgbClr val="002060"/>
              </a:solidFill>
            </a:endParaRPr>
          </a:p>
          <a:p>
            <a:pPr algn="just">
              <a:buBlip>
                <a:blip r:embed="rId2"/>
              </a:buBlip>
            </a:pPr>
            <a:endParaRPr lang="en-US" dirty="0" smtClean="0">
              <a:solidFill>
                <a:srgbClr val="002060"/>
              </a:solidFill>
            </a:endParaRPr>
          </a:p>
          <a:p>
            <a:pPr algn="just">
              <a:buBlip>
                <a:blip r:embed="rId2"/>
              </a:buBlip>
            </a:pPr>
            <a:r>
              <a:rPr lang="en-US" dirty="0" smtClean="0">
                <a:solidFill>
                  <a:srgbClr val="002060"/>
                </a:solidFill>
              </a:rPr>
              <a:t>For various </a:t>
            </a:r>
            <a:r>
              <a:rPr lang="en-US" dirty="0">
                <a:solidFill>
                  <a:srgbClr val="002060"/>
                </a:solidFill>
              </a:rPr>
              <a:t>quantities of inputs used, it gives </a:t>
            </a:r>
            <a:r>
              <a:rPr lang="en-US" dirty="0" smtClean="0">
                <a:solidFill>
                  <a:srgbClr val="002060"/>
                </a:solidFill>
              </a:rPr>
              <a:t>the maximum </a:t>
            </a:r>
            <a:r>
              <a:rPr lang="en-US" dirty="0">
                <a:solidFill>
                  <a:srgbClr val="002060"/>
                </a:solidFill>
              </a:rPr>
              <a:t>quantity of output that can be produced.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066799" y="2209802"/>
          <a:ext cx="6705602" cy="4114800"/>
        </p:xfrm>
        <a:graphic>
          <a:graphicData uri="http://schemas.openxmlformats.org/drawingml/2006/table">
            <a:tbl>
              <a:tblPr/>
              <a:tblGrid>
                <a:gridCol w="1341120"/>
                <a:gridCol w="1341120"/>
                <a:gridCol w="1341120"/>
                <a:gridCol w="1592581"/>
                <a:gridCol w="1089661"/>
              </a:tblGrid>
              <a:tr h="949570">
                <a:tc>
                  <a:txBody>
                    <a:bodyPr/>
                    <a:lstStyle/>
                    <a:p>
                      <a:r>
                        <a:rPr lang="en-US" dirty="0"/>
                        <a:t>Quantity sold (Q)</a:t>
                      </a:r>
                    </a:p>
                  </a:txBody>
                  <a:tcPr marL="0" marR="0" marT="0" marB="0" anchor="ctr">
                    <a:lnL>
                      <a:noFill/>
                    </a:lnL>
                    <a:lnR>
                      <a:noFill/>
                    </a:lnR>
                    <a:lnT>
                      <a:noFill/>
                    </a:lnT>
                    <a:lnB>
                      <a:noFill/>
                    </a:lnB>
                  </a:tcPr>
                </a:tc>
                <a:tc>
                  <a:txBody>
                    <a:bodyPr/>
                    <a:lstStyle/>
                    <a:p>
                      <a:r>
                        <a:rPr lang="en-US"/>
                        <a:t>Price (P)</a:t>
                      </a:r>
                    </a:p>
                  </a:txBody>
                  <a:tcPr marL="0" marR="0" marT="0" marB="0" anchor="ctr">
                    <a:lnL>
                      <a:noFill/>
                    </a:lnL>
                    <a:lnR>
                      <a:noFill/>
                    </a:lnR>
                    <a:lnT>
                      <a:noFill/>
                    </a:lnT>
                    <a:lnB>
                      <a:noFill/>
                    </a:lnB>
                  </a:tcPr>
                </a:tc>
                <a:tc>
                  <a:txBody>
                    <a:bodyPr/>
                    <a:lstStyle/>
                    <a:p>
                      <a:r>
                        <a:rPr lang="en-US"/>
                        <a:t>Total Revenue (TR) = P.Q</a:t>
                      </a:r>
                    </a:p>
                  </a:txBody>
                  <a:tcPr marL="0" marR="0" marT="0" marB="0" anchor="ctr">
                    <a:lnL>
                      <a:noFill/>
                    </a:lnL>
                    <a:lnR>
                      <a:noFill/>
                    </a:lnR>
                    <a:lnT>
                      <a:noFill/>
                    </a:lnT>
                    <a:lnB>
                      <a:noFill/>
                    </a:lnB>
                  </a:tcPr>
                </a:tc>
                <a:tc>
                  <a:txBody>
                    <a:bodyPr/>
                    <a:lstStyle/>
                    <a:p>
                      <a:r>
                        <a:rPr lang="en-US" dirty="0"/>
                        <a:t>Average Revenue(AR) = TR/Q</a:t>
                      </a:r>
                    </a:p>
                  </a:txBody>
                  <a:tcPr marL="0" marR="0" marT="0" marB="0" anchor="ctr">
                    <a:lnL>
                      <a:noFill/>
                    </a:lnL>
                    <a:lnR>
                      <a:noFill/>
                    </a:lnR>
                    <a:lnT>
                      <a:noFill/>
                    </a:lnT>
                    <a:lnB>
                      <a:noFill/>
                    </a:lnB>
                  </a:tcPr>
                </a:tc>
                <a:tc>
                  <a:txBody>
                    <a:bodyPr/>
                    <a:lstStyle/>
                    <a:p>
                      <a:r>
                        <a:rPr lang="en-US"/>
                        <a:t>MR = dTR/dQ</a:t>
                      </a:r>
                    </a:p>
                  </a:txBody>
                  <a:tcPr marL="0" marR="0" marT="0" marB="0" anchor="ctr">
                    <a:lnL>
                      <a:noFill/>
                    </a:lnL>
                    <a:lnR>
                      <a:noFill/>
                    </a:lnR>
                    <a:lnT>
                      <a:noFill/>
                    </a:lnT>
                    <a:lnB>
                      <a:noFill/>
                    </a:lnB>
                  </a:tcPr>
                </a:tc>
              </a:tr>
              <a:tr h="316523">
                <a:tc>
                  <a:txBody>
                    <a:bodyPr/>
                    <a:lstStyle/>
                    <a:p>
                      <a:r>
                        <a:rPr lang="en-US"/>
                        <a:t>1</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 </a:t>
                      </a:r>
                    </a:p>
                  </a:txBody>
                  <a:tcPr marL="0" marR="0" marT="0" marB="0" anchor="ctr">
                    <a:lnL>
                      <a:noFill/>
                    </a:lnL>
                    <a:lnR>
                      <a:noFill/>
                    </a:lnR>
                    <a:lnT>
                      <a:noFill/>
                    </a:lnT>
                    <a:lnB>
                      <a:noFill/>
                    </a:lnB>
                  </a:tcPr>
                </a:tc>
              </a:tr>
              <a:tr h="316523">
                <a:tc>
                  <a:txBody>
                    <a:bodyPr/>
                    <a:lstStyle/>
                    <a:p>
                      <a:r>
                        <a:rPr lang="en-US"/>
                        <a:t>2</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$2000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r>
              <a:tr h="316523">
                <a:tc>
                  <a:txBody>
                    <a:bodyPr/>
                    <a:lstStyle/>
                    <a:p>
                      <a:r>
                        <a:rPr lang="en-US"/>
                        <a:t>3</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$3000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r>
              <a:tr h="316523">
                <a:tc>
                  <a:txBody>
                    <a:bodyPr/>
                    <a:lstStyle/>
                    <a:p>
                      <a:r>
                        <a:rPr lang="en-US"/>
                        <a:t>4</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$4000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r>
              <a:tr h="316523">
                <a:tc>
                  <a:txBody>
                    <a:bodyPr/>
                    <a:lstStyle/>
                    <a:p>
                      <a:r>
                        <a:rPr lang="en-US"/>
                        <a:t>5</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$5000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r>
              <a:tr h="316523">
                <a:tc>
                  <a:txBody>
                    <a:bodyPr/>
                    <a:lstStyle/>
                    <a:p>
                      <a:r>
                        <a:rPr lang="en-US"/>
                        <a:t>6</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$6000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r>
              <a:tr h="316523">
                <a:tc>
                  <a:txBody>
                    <a:bodyPr/>
                    <a:lstStyle/>
                    <a:p>
                      <a:r>
                        <a:rPr lang="en-US"/>
                        <a:t>7</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$7000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r>
              <a:tr h="316523">
                <a:tc>
                  <a:txBody>
                    <a:bodyPr/>
                    <a:lstStyle/>
                    <a:p>
                      <a:r>
                        <a:rPr lang="en-US"/>
                        <a:t>8</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$8000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r>
              <a:tr h="316523">
                <a:tc>
                  <a:txBody>
                    <a:bodyPr/>
                    <a:lstStyle/>
                    <a:p>
                      <a:r>
                        <a:rPr lang="en-US"/>
                        <a:t>9</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$9000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r>
              <a:tr h="316523">
                <a:tc>
                  <a:txBody>
                    <a:bodyPr/>
                    <a:lstStyle/>
                    <a:p>
                      <a:r>
                        <a:rPr lang="en-US"/>
                        <a:t>10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a:t>$10000</a:t>
                      </a:r>
                    </a:p>
                  </a:txBody>
                  <a:tcPr marL="0" marR="0" marT="0" marB="0" anchor="ctr">
                    <a:lnL>
                      <a:noFill/>
                    </a:lnL>
                    <a:lnR>
                      <a:noFill/>
                    </a:lnR>
                    <a:lnT>
                      <a:noFill/>
                    </a:lnT>
                    <a:lnB>
                      <a:noFill/>
                    </a:lnB>
                  </a:tcPr>
                </a:tc>
                <a:tc>
                  <a:txBody>
                    <a:bodyPr/>
                    <a:lstStyle/>
                    <a:p>
                      <a:r>
                        <a:rPr lang="en-US"/>
                        <a:t>$1000</a:t>
                      </a:r>
                    </a:p>
                  </a:txBody>
                  <a:tcPr marL="0" marR="0" marT="0" marB="0" anchor="ctr">
                    <a:lnL>
                      <a:noFill/>
                    </a:lnL>
                    <a:lnR>
                      <a:noFill/>
                    </a:lnR>
                    <a:lnT>
                      <a:noFill/>
                    </a:lnT>
                    <a:lnB>
                      <a:noFill/>
                    </a:lnB>
                  </a:tcPr>
                </a:tc>
                <a:tc>
                  <a:txBody>
                    <a:bodyPr/>
                    <a:lstStyle/>
                    <a:p>
                      <a:r>
                        <a:rPr lang="en-US" dirty="0"/>
                        <a:t>$1000</a:t>
                      </a:r>
                    </a:p>
                  </a:txBody>
                  <a:tcPr marL="0" marR="0" marT="0" marB="0" anchor="ctr">
                    <a:lnL>
                      <a:noFill/>
                    </a:lnL>
                    <a:lnR>
                      <a:noFill/>
                    </a:lnR>
                    <a:lnT>
                      <a:noFill/>
                    </a:lnT>
                    <a:lnB>
                      <a:noFill/>
                    </a:lnB>
                  </a:tcPr>
                </a:tc>
              </a:tr>
            </a:tbl>
          </a:graphicData>
        </a:graphic>
      </p:graphicFrame>
      <p:sp>
        <p:nvSpPr>
          <p:cNvPr id="1025" name="Rectangle 1"/>
          <p:cNvSpPr>
            <a:spLocks noChangeArrowheads="1"/>
          </p:cNvSpPr>
          <p:nvPr/>
        </p:nvSpPr>
        <p:spPr bwMode="auto">
          <a:xfrm>
            <a:off x="457200" y="609601"/>
            <a:ext cx="81534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rPr>
              <a:t>Relationship Between Price (</a:t>
            </a:r>
            <a:r>
              <a:rPr kumimoji="0" lang="en-US" sz="2800" b="1" i="0" u="none" strike="noStrike" cap="none" normalizeH="0" baseline="0" dirty="0" smtClean="0">
                <a:ln>
                  <a:noFill/>
                </a:ln>
                <a:solidFill>
                  <a:srgbClr val="00B050"/>
                </a:solidFill>
                <a:effectLst/>
              </a:rPr>
              <a:t>P</a:t>
            </a:r>
            <a:r>
              <a:rPr kumimoji="0" lang="en-US" sz="2800" b="1" i="0" u="none" strike="noStrike" cap="none" normalizeH="0" baseline="0" dirty="0" smtClean="0">
                <a:ln>
                  <a:noFill/>
                </a:ln>
                <a:solidFill>
                  <a:schemeClr val="tx1"/>
                </a:solidFill>
                <a:effectLst/>
              </a:rPr>
              <a:t>), Marginal Revenue (</a:t>
            </a:r>
            <a:r>
              <a:rPr kumimoji="0" lang="en-US" sz="2800" b="1" i="0" u="none" strike="noStrike" cap="none" normalizeH="0" baseline="0" dirty="0" smtClean="0">
                <a:ln>
                  <a:noFill/>
                </a:ln>
                <a:solidFill>
                  <a:srgbClr val="00B050"/>
                </a:solidFill>
                <a:effectLst/>
              </a:rPr>
              <a:t>MR</a:t>
            </a:r>
            <a:r>
              <a:rPr kumimoji="0" lang="en-US" sz="2800" b="1" i="0" u="none" strike="noStrike" cap="none" normalizeH="0" baseline="0" dirty="0" smtClean="0">
                <a:ln>
                  <a:noFill/>
                </a:ln>
                <a:solidFill>
                  <a:schemeClr val="tx1"/>
                </a:solidFill>
                <a:effectLst/>
              </a:rPr>
              <a:t>), Total Revenue (</a:t>
            </a:r>
            <a:r>
              <a:rPr kumimoji="0" lang="en-US" sz="2800" b="1" i="0" u="none" strike="noStrike" cap="none" normalizeH="0" baseline="0" dirty="0" smtClean="0">
                <a:ln>
                  <a:noFill/>
                </a:ln>
                <a:solidFill>
                  <a:srgbClr val="00B050"/>
                </a:solidFill>
                <a:effectLst/>
              </a:rPr>
              <a:t>TR</a:t>
            </a:r>
            <a:r>
              <a:rPr kumimoji="0" lang="en-US" sz="2800" b="1" i="0" u="none" strike="noStrike" cap="none" normalizeH="0" baseline="0" dirty="0" smtClean="0">
                <a:ln>
                  <a:noFill/>
                </a:ln>
                <a:effectLst/>
              </a:rPr>
              <a:t>)</a:t>
            </a:r>
            <a:r>
              <a:rPr kumimoji="0" lang="en-US" sz="2800" b="1" i="0" u="none" strike="noStrike" cap="none" normalizeH="0" baseline="0" dirty="0" smtClean="0">
                <a:ln>
                  <a:noFill/>
                </a:ln>
                <a:solidFill>
                  <a:schemeClr val="tx1"/>
                </a:solidFill>
                <a:effectLst/>
              </a:rPr>
              <a:t> and </a:t>
            </a:r>
            <a:r>
              <a:rPr kumimoji="0" lang="en-US" sz="2800" b="1" i="0" strike="noStrike" cap="none" normalizeH="0" baseline="0" dirty="0" smtClean="0">
                <a:ln>
                  <a:noFill/>
                </a:ln>
                <a:effectLst/>
              </a:rPr>
              <a:t>Avera</a:t>
            </a:r>
            <a:r>
              <a:rPr lang="en-US" sz="2800" b="1" dirty="0" smtClean="0"/>
              <a:t>ge Revenue (</a:t>
            </a:r>
            <a:r>
              <a:rPr lang="en-US" sz="2800" b="1" dirty="0" smtClean="0">
                <a:solidFill>
                  <a:srgbClr val="00B050"/>
                </a:solidFill>
              </a:rPr>
              <a:t>AR</a:t>
            </a:r>
            <a:r>
              <a:rPr lang="en-US" sz="2800" b="1" dirty="0" smtClean="0"/>
              <a:t>)</a:t>
            </a:r>
            <a:endParaRPr kumimoji="0" lang="en-US" sz="2800" b="1" i="0" strike="noStrike" cap="none" normalizeH="0" baseline="0" dirty="0" smtClean="0">
              <a:ln>
                <a:noFill/>
              </a:ln>
              <a:effectLst/>
              <a:hlinkClick r:id="rId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hlinkClick r:id="rId2"/>
              </a:rPr>
              <a:t> </a:t>
            </a:r>
            <a:endParaRPr kumimoji="0" lang="en-US" sz="8000" b="0" i="0" u="none" strike="noStrike" cap="none" normalizeH="0" baseline="0" dirty="0" smtClean="0">
              <a:ln>
                <a:noFill/>
              </a:ln>
              <a:solidFill>
                <a:schemeClr val="tx1"/>
              </a:solidFill>
              <a:effectLst/>
            </a:endParaRPr>
          </a:p>
        </p:txBody>
      </p:sp>
      <p:sp>
        <p:nvSpPr>
          <p:cNvPr id="1026" name="AutoShape 2" descr="How to Get Started in Stocks">
            <a:hlinkClick r:id="rId2"/>
          </p:cNvPr>
          <p:cNvSpPr>
            <a:spLocks noChangeAspect="1" noChangeArrowheads="1"/>
          </p:cNvSpPr>
          <p:nvPr/>
        </p:nvSpPr>
        <p:spPr bwMode="auto">
          <a:xfrm>
            <a:off x="0" y="-46038"/>
            <a:ext cx="581025" cy="7143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effectLst>
                  <a:outerShdw blurRad="38100" dist="38100" dir="2700000" algn="tl">
                    <a:srgbClr val="000000">
                      <a:alpha val="43137"/>
                    </a:srgbClr>
                  </a:outerShdw>
                </a:effectLst>
              </a:rPr>
              <a:t>Hence,</a:t>
            </a:r>
            <a:endParaRPr lang="en-US"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2590800"/>
          </a:xfrm>
        </p:spPr>
        <p:txBody>
          <a:bodyPr/>
          <a:lstStyle/>
          <a:p>
            <a:pPr algn="just">
              <a:buBlip>
                <a:blip r:embed="rId2"/>
              </a:buBlip>
            </a:pPr>
            <a:r>
              <a:rPr lang="en-US" dirty="0" smtClean="0"/>
              <a:t>A </a:t>
            </a:r>
            <a:r>
              <a:rPr lang="en-US" b="1" dirty="0" smtClean="0"/>
              <a:t>perfectly competitive market is a </a:t>
            </a:r>
            <a:r>
              <a:rPr lang="en-US" dirty="0" smtClean="0"/>
              <a:t>market in which all market participants are price-takers.</a:t>
            </a:r>
          </a:p>
          <a:p>
            <a:pPr algn="just">
              <a:buBlip>
                <a:blip r:embed="rId2"/>
              </a:buBlip>
            </a:pPr>
            <a:r>
              <a:rPr lang="en-US" dirty="0" smtClean="0"/>
              <a:t>It refers to a complete absence of rivalry among individual firms.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609600"/>
            <a:ext cx="6477000" cy="1143000"/>
          </a:xfrm>
        </p:spPr>
        <p:txBody>
          <a:bodyPr/>
          <a:lstStyle/>
          <a:p>
            <a:pPr eaLnBrk="1" hangingPunct="1">
              <a:defRPr/>
            </a:pPr>
            <a:r>
              <a:rPr lang="en-US" smtClean="0">
                <a:effectLst>
                  <a:outerShdw blurRad="38100" dist="38100" dir="2700000" algn="tl">
                    <a:srgbClr val="000000"/>
                  </a:outerShdw>
                </a:effectLst>
                <a:latin typeface="Tahoma" pitchFamily="34" charset="0"/>
              </a:rPr>
              <a:t>Perfect Competition</a:t>
            </a:r>
          </a:p>
        </p:txBody>
      </p:sp>
      <p:sp>
        <p:nvSpPr>
          <p:cNvPr id="41987" name="Rectangle 3"/>
          <p:cNvSpPr>
            <a:spLocks noGrp="1" noChangeArrowheads="1"/>
          </p:cNvSpPr>
          <p:nvPr>
            <p:ph type="body" idx="1"/>
          </p:nvPr>
        </p:nvSpPr>
        <p:spPr>
          <a:xfrm>
            <a:off x="533400" y="1905000"/>
            <a:ext cx="8077200" cy="990600"/>
          </a:xfrm>
        </p:spPr>
        <p:txBody>
          <a:bodyPr/>
          <a:lstStyle/>
          <a:p>
            <a:pPr eaLnBrk="1" hangingPunct="1">
              <a:spcBef>
                <a:spcPct val="50000"/>
              </a:spcBef>
              <a:buNone/>
              <a:defRPr/>
            </a:pPr>
            <a:r>
              <a:rPr lang="en-US" dirty="0" smtClean="0">
                <a:solidFill>
                  <a:srgbClr val="4840F0"/>
                </a:solidFill>
              </a:rPr>
              <a:t>Market </a:t>
            </a:r>
            <a:r>
              <a:rPr lang="en-US" dirty="0" smtClean="0">
                <a:solidFill>
                  <a:srgbClr val="4840F0"/>
                </a:solidFill>
                <a:effectLst>
                  <a:outerShdw blurRad="38100" dist="38100" dir="2700000" algn="tl">
                    <a:srgbClr val="000000"/>
                  </a:outerShdw>
                </a:effectLst>
              </a:rPr>
              <a:t>price</a:t>
            </a:r>
            <a:r>
              <a:rPr lang="en-US" dirty="0" smtClean="0">
                <a:solidFill>
                  <a:srgbClr val="4840F0"/>
                </a:solidFill>
              </a:rPr>
              <a:t> = price to the firm = </a:t>
            </a:r>
            <a:r>
              <a:rPr lang="en-US" dirty="0" smtClean="0">
                <a:solidFill>
                  <a:srgbClr val="4840F0"/>
                </a:solidFill>
                <a:effectLst>
                  <a:outerShdw blurRad="38100" dist="38100" dir="2700000" algn="tl">
                    <a:srgbClr val="000000"/>
                  </a:outerShdw>
                </a:effectLst>
              </a:rPr>
              <a:t>MR</a:t>
            </a:r>
            <a:br>
              <a:rPr lang="en-US" dirty="0" smtClean="0">
                <a:solidFill>
                  <a:srgbClr val="4840F0"/>
                </a:solidFill>
                <a:effectLst>
                  <a:outerShdw blurRad="38100" dist="38100" dir="2700000" algn="tl">
                    <a:srgbClr val="000000"/>
                  </a:outerShdw>
                </a:effectLst>
              </a:rPr>
            </a:br>
            <a:r>
              <a:rPr lang="en-US" sz="2000" dirty="0" smtClean="0">
                <a:solidFill>
                  <a:srgbClr val="000000"/>
                </a:solidFill>
                <a:effectLst>
                  <a:outerShdw blurRad="38100" dist="38100" dir="2700000" algn="tl">
                    <a:srgbClr val="FFFFFF"/>
                  </a:outerShdw>
                </a:effectLst>
                <a:latin typeface="Tahoma" pitchFamily="34" charset="0"/>
              </a:rPr>
              <a:t>(This is the “demand” for the firm’s output &amp; is perfectly elastic.)</a:t>
            </a:r>
          </a:p>
        </p:txBody>
      </p:sp>
      <p:grpSp>
        <p:nvGrpSpPr>
          <p:cNvPr id="2" name="Group 39"/>
          <p:cNvGrpSpPr>
            <a:grpSpLocks/>
          </p:cNvGrpSpPr>
          <p:nvPr/>
        </p:nvGrpSpPr>
        <p:grpSpPr bwMode="auto">
          <a:xfrm>
            <a:off x="5456238" y="3349625"/>
            <a:ext cx="2284412" cy="2879725"/>
            <a:chOff x="3408" y="2112"/>
            <a:chExt cx="1439" cy="1814"/>
          </a:xfrm>
        </p:grpSpPr>
        <p:sp>
          <p:nvSpPr>
            <p:cNvPr id="7201" name="Line 17"/>
            <p:cNvSpPr>
              <a:spLocks noChangeShapeType="1"/>
            </p:cNvSpPr>
            <p:nvPr/>
          </p:nvSpPr>
          <p:spPr bwMode="auto">
            <a:xfrm rot="10800000">
              <a:off x="4000" y="2882"/>
              <a:ext cx="0" cy="787"/>
            </a:xfrm>
            <a:prstGeom prst="line">
              <a:avLst/>
            </a:prstGeom>
            <a:noFill/>
            <a:ln w="38100">
              <a:solidFill>
                <a:srgbClr val="000000"/>
              </a:solidFill>
              <a:prstDash val="dash"/>
              <a:round/>
              <a:headEnd/>
              <a:tailEnd/>
            </a:ln>
          </p:spPr>
          <p:txBody>
            <a:bodyPr wrap="none"/>
            <a:lstStyle/>
            <a:p>
              <a:endParaRPr lang="en-US"/>
            </a:p>
          </p:txBody>
        </p:sp>
        <p:sp>
          <p:nvSpPr>
            <p:cNvPr id="7202" name="Freeform 19"/>
            <p:cNvSpPr>
              <a:spLocks/>
            </p:cNvSpPr>
            <p:nvPr/>
          </p:nvSpPr>
          <p:spPr bwMode="auto">
            <a:xfrm>
              <a:off x="3408" y="2333"/>
              <a:ext cx="1008" cy="1123"/>
            </a:xfrm>
            <a:custGeom>
              <a:avLst/>
              <a:gdLst>
                <a:gd name="T0" fmla="*/ 0 w 1008"/>
                <a:gd name="T1" fmla="*/ 806 h 1123"/>
                <a:gd name="T2" fmla="*/ 202 w 1008"/>
                <a:gd name="T3" fmla="*/ 989 h 1123"/>
                <a:gd name="T4" fmla="*/ 1008 w 1008"/>
                <a:gd name="T5" fmla="*/ 0 h 1123"/>
                <a:gd name="T6" fmla="*/ 0 60000 65536"/>
                <a:gd name="T7" fmla="*/ 0 60000 65536"/>
                <a:gd name="T8" fmla="*/ 0 60000 65536"/>
                <a:gd name="T9" fmla="*/ 0 w 1008"/>
                <a:gd name="T10" fmla="*/ 0 h 1123"/>
                <a:gd name="T11" fmla="*/ 1008 w 1008"/>
                <a:gd name="T12" fmla="*/ 1123 h 1123"/>
              </a:gdLst>
              <a:ahLst/>
              <a:cxnLst>
                <a:cxn ang="T6">
                  <a:pos x="T0" y="T1"/>
                </a:cxn>
                <a:cxn ang="T7">
                  <a:pos x="T2" y="T3"/>
                </a:cxn>
                <a:cxn ang="T8">
                  <a:pos x="T4" y="T5"/>
                </a:cxn>
              </a:cxnLst>
              <a:rect l="T9" t="T10" r="T11" b="T12"/>
              <a:pathLst>
                <a:path w="1008" h="1123">
                  <a:moveTo>
                    <a:pt x="0" y="806"/>
                  </a:moveTo>
                  <a:cubicBezTo>
                    <a:pt x="17" y="964"/>
                    <a:pt x="34" y="1123"/>
                    <a:pt x="202" y="989"/>
                  </a:cubicBezTo>
                  <a:cubicBezTo>
                    <a:pt x="370" y="855"/>
                    <a:pt x="689" y="427"/>
                    <a:pt x="1008" y="0"/>
                  </a:cubicBezTo>
                </a:path>
              </a:pathLst>
            </a:custGeom>
            <a:noFill/>
            <a:ln w="38100">
              <a:solidFill>
                <a:srgbClr val="000000"/>
              </a:solidFill>
              <a:round/>
              <a:headEnd/>
              <a:tailEnd/>
            </a:ln>
          </p:spPr>
          <p:txBody>
            <a:bodyPr wrap="none"/>
            <a:lstStyle/>
            <a:p>
              <a:endParaRPr lang="en-US"/>
            </a:p>
          </p:txBody>
        </p:sp>
        <p:sp>
          <p:nvSpPr>
            <p:cNvPr id="7203" name="Text Box 27"/>
            <p:cNvSpPr txBox="1">
              <a:spLocks noChangeArrowheads="1"/>
            </p:cNvSpPr>
            <p:nvPr/>
          </p:nvSpPr>
          <p:spPr bwMode="auto">
            <a:xfrm>
              <a:off x="4462" y="2112"/>
              <a:ext cx="385"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MC</a:t>
              </a:r>
            </a:p>
          </p:txBody>
        </p:sp>
        <p:sp>
          <p:nvSpPr>
            <p:cNvPr id="7204" name="Text Box 30"/>
            <p:cNvSpPr txBox="1">
              <a:spLocks noChangeArrowheads="1"/>
            </p:cNvSpPr>
            <p:nvPr/>
          </p:nvSpPr>
          <p:spPr bwMode="auto">
            <a:xfrm>
              <a:off x="3906" y="3696"/>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q*</a:t>
              </a:r>
            </a:p>
          </p:txBody>
        </p:sp>
      </p:grpSp>
      <p:grpSp>
        <p:nvGrpSpPr>
          <p:cNvPr id="3" name="Group 40"/>
          <p:cNvGrpSpPr>
            <a:grpSpLocks/>
          </p:cNvGrpSpPr>
          <p:nvPr/>
        </p:nvGrpSpPr>
        <p:grpSpPr bwMode="auto">
          <a:xfrm>
            <a:off x="639763" y="3062288"/>
            <a:ext cx="8334375" cy="3506787"/>
            <a:chOff x="403" y="1929"/>
            <a:chExt cx="5250" cy="2209"/>
          </a:xfrm>
        </p:grpSpPr>
        <p:sp>
          <p:nvSpPr>
            <p:cNvPr id="7180" name="Line 5"/>
            <p:cNvSpPr>
              <a:spLocks noChangeShapeType="1"/>
            </p:cNvSpPr>
            <p:nvPr/>
          </p:nvSpPr>
          <p:spPr bwMode="auto">
            <a:xfrm>
              <a:off x="720" y="2160"/>
              <a:ext cx="0" cy="1488"/>
            </a:xfrm>
            <a:prstGeom prst="line">
              <a:avLst/>
            </a:prstGeom>
            <a:noFill/>
            <a:ln w="38100">
              <a:solidFill>
                <a:srgbClr val="000000"/>
              </a:solidFill>
              <a:round/>
              <a:headEnd/>
              <a:tailEnd/>
            </a:ln>
          </p:spPr>
          <p:txBody>
            <a:bodyPr wrap="none"/>
            <a:lstStyle/>
            <a:p>
              <a:endParaRPr lang="en-US"/>
            </a:p>
          </p:txBody>
        </p:sp>
        <p:sp>
          <p:nvSpPr>
            <p:cNvPr id="7181" name="Line 6"/>
            <p:cNvSpPr>
              <a:spLocks noChangeShapeType="1"/>
            </p:cNvSpPr>
            <p:nvPr/>
          </p:nvSpPr>
          <p:spPr bwMode="auto">
            <a:xfrm rot="5400000">
              <a:off x="1464" y="2904"/>
              <a:ext cx="0" cy="1488"/>
            </a:xfrm>
            <a:prstGeom prst="line">
              <a:avLst/>
            </a:prstGeom>
            <a:noFill/>
            <a:ln w="38100">
              <a:solidFill>
                <a:srgbClr val="000000"/>
              </a:solidFill>
              <a:round/>
              <a:headEnd/>
              <a:tailEnd/>
            </a:ln>
          </p:spPr>
          <p:txBody>
            <a:bodyPr wrap="none"/>
            <a:lstStyle/>
            <a:p>
              <a:endParaRPr lang="en-US"/>
            </a:p>
          </p:txBody>
        </p:sp>
        <p:sp>
          <p:nvSpPr>
            <p:cNvPr id="7182" name="Line 9"/>
            <p:cNvSpPr>
              <a:spLocks noChangeShapeType="1"/>
            </p:cNvSpPr>
            <p:nvPr/>
          </p:nvSpPr>
          <p:spPr bwMode="auto">
            <a:xfrm>
              <a:off x="3264" y="2160"/>
              <a:ext cx="0" cy="1488"/>
            </a:xfrm>
            <a:prstGeom prst="line">
              <a:avLst/>
            </a:prstGeom>
            <a:noFill/>
            <a:ln w="38100">
              <a:solidFill>
                <a:srgbClr val="000000"/>
              </a:solidFill>
              <a:round/>
              <a:headEnd/>
              <a:tailEnd/>
            </a:ln>
          </p:spPr>
          <p:txBody>
            <a:bodyPr wrap="none"/>
            <a:lstStyle/>
            <a:p>
              <a:endParaRPr lang="en-US"/>
            </a:p>
          </p:txBody>
        </p:sp>
        <p:sp>
          <p:nvSpPr>
            <p:cNvPr id="7183" name="Line 10"/>
            <p:cNvSpPr>
              <a:spLocks noChangeShapeType="1"/>
            </p:cNvSpPr>
            <p:nvPr/>
          </p:nvSpPr>
          <p:spPr bwMode="auto">
            <a:xfrm rot="5400000">
              <a:off x="4008" y="2904"/>
              <a:ext cx="0" cy="1488"/>
            </a:xfrm>
            <a:prstGeom prst="line">
              <a:avLst/>
            </a:prstGeom>
            <a:noFill/>
            <a:ln w="38100">
              <a:solidFill>
                <a:srgbClr val="000000"/>
              </a:solidFill>
              <a:round/>
              <a:headEnd/>
              <a:tailEnd/>
            </a:ln>
          </p:spPr>
          <p:txBody>
            <a:bodyPr wrap="none"/>
            <a:lstStyle/>
            <a:p>
              <a:endParaRPr lang="en-US"/>
            </a:p>
          </p:txBody>
        </p:sp>
        <p:sp>
          <p:nvSpPr>
            <p:cNvPr id="7184" name="Line 11"/>
            <p:cNvSpPr>
              <a:spLocks noChangeShapeType="1"/>
            </p:cNvSpPr>
            <p:nvPr/>
          </p:nvSpPr>
          <p:spPr bwMode="auto">
            <a:xfrm>
              <a:off x="912" y="2304"/>
              <a:ext cx="1008" cy="1056"/>
            </a:xfrm>
            <a:prstGeom prst="line">
              <a:avLst/>
            </a:prstGeom>
            <a:noFill/>
            <a:ln w="38100">
              <a:solidFill>
                <a:srgbClr val="000000"/>
              </a:solidFill>
              <a:round/>
              <a:headEnd/>
              <a:tailEnd/>
            </a:ln>
          </p:spPr>
          <p:txBody>
            <a:bodyPr wrap="none"/>
            <a:lstStyle/>
            <a:p>
              <a:endParaRPr lang="en-US"/>
            </a:p>
          </p:txBody>
        </p:sp>
        <p:sp>
          <p:nvSpPr>
            <p:cNvPr id="7185" name="Line 12"/>
            <p:cNvSpPr>
              <a:spLocks noChangeShapeType="1"/>
            </p:cNvSpPr>
            <p:nvPr/>
          </p:nvSpPr>
          <p:spPr bwMode="auto">
            <a:xfrm rot="5400000">
              <a:off x="936" y="2376"/>
              <a:ext cx="1104" cy="864"/>
            </a:xfrm>
            <a:prstGeom prst="line">
              <a:avLst/>
            </a:prstGeom>
            <a:noFill/>
            <a:ln w="38100">
              <a:solidFill>
                <a:srgbClr val="000000"/>
              </a:solidFill>
              <a:round/>
              <a:headEnd/>
              <a:tailEnd/>
            </a:ln>
          </p:spPr>
          <p:txBody>
            <a:bodyPr wrap="none"/>
            <a:lstStyle/>
            <a:p>
              <a:endParaRPr lang="en-US"/>
            </a:p>
          </p:txBody>
        </p:sp>
        <p:sp>
          <p:nvSpPr>
            <p:cNvPr id="7186" name="Line 13"/>
            <p:cNvSpPr>
              <a:spLocks noChangeShapeType="1"/>
            </p:cNvSpPr>
            <p:nvPr/>
          </p:nvSpPr>
          <p:spPr bwMode="auto">
            <a:xfrm rot="5400000">
              <a:off x="3912" y="2184"/>
              <a:ext cx="0" cy="1392"/>
            </a:xfrm>
            <a:prstGeom prst="line">
              <a:avLst/>
            </a:prstGeom>
            <a:noFill/>
            <a:ln w="38100">
              <a:solidFill>
                <a:srgbClr val="000000"/>
              </a:solidFill>
              <a:round/>
              <a:headEnd/>
              <a:tailEnd/>
            </a:ln>
          </p:spPr>
          <p:txBody>
            <a:bodyPr wrap="none"/>
            <a:lstStyle/>
            <a:p>
              <a:endParaRPr lang="en-US"/>
            </a:p>
          </p:txBody>
        </p:sp>
        <p:sp>
          <p:nvSpPr>
            <p:cNvPr id="7187" name="Line 14"/>
            <p:cNvSpPr>
              <a:spLocks noChangeShapeType="1"/>
            </p:cNvSpPr>
            <p:nvPr/>
          </p:nvSpPr>
          <p:spPr bwMode="auto">
            <a:xfrm rot="5400000">
              <a:off x="1032" y="2520"/>
              <a:ext cx="0" cy="720"/>
            </a:xfrm>
            <a:prstGeom prst="line">
              <a:avLst/>
            </a:prstGeom>
            <a:noFill/>
            <a:ln w="38100">
              <a:solidFill>
                <a:srgbClr val="000000"/>
              </a:solidFill>
              <a:prstDash val="dash"/>
              <a:round/>
              <a:headEnd/>
              <a:tailEnd/>
            </a:ln>
          </p:spPr>
          <p:txBody>
            <a:bodyPr wrap="none"/>
            <a:lstStyle/>
            <a:p>
              <a:endParaRPr lang="en-US"/>
            </a:p>
          </p:txBody>
        </p:sp>
        <p:sp>
          <p:nvSpPr>
            <p:cNvPr id="7188" name="Line 15"/>
            <p:cNvSpPr>
              <a:spLocks noChangeShapeType="1"/>
            </p:cNvSpPr>
            <p:nvPr/>
          </p:nvSpPr>
          <p:spPr bwMode="auto">
            <a:xfrm rot="5400000">
              <a:off x="2256" y="2208"/>
              <a:ext cx="0" cy="1344"/>
            </a:xfrm>
            <a:prstGeom prst="line">
              <a:avLst/>
            </a:prstGeom>
            <a:noFill/>
            <a:ln w="38100">
              <a:solidFill>
                <a:srgbClr val="000000"/>
              </a:solidFill>
              <a:prstDash val="sysDot"/>
              <a:round/>
              <a:headEnd type="arrow" w="med" len="med"/>
              <a:tailEnd type="arrow" w="med" len="med"/>
            </a:ln>
          </p:spPr>
          <p:txBody>
            <a:bodyPr wrap="none"/>
            <a:lstStyle/>
            <a:p>
              <a:endParaRPr lang="en-US"/>
            </a:p>
          </p:txBody>
        </p:sp>
        <p:sp>
          <p:nvSpPr>
            <p:cNvPr id="7189" name="Line 16"/>
            <p:cNvSpPr>
              <a:spLocks noChangeShapeType="1"/>
            </p:cNvSpPr>
            <p:nvPr/>
          </p:nvSpPr>
          <p:spPr bwMode="auto">
            <a:xfrm rot="10800000">
              <a:off x="1446" y="2901"/>
              <a:ext cx="0" cy="787"/>
            </a:xfrm>
            <a:prstGeom prst="line">
              <a:avLst/>
            </a:prstGeom>
            <a:noFill/>
            <a:ln w="38100">
              <a:solidFill>
                <a:srgbClr val="000000"/>
              </a:solidFill>
              <a:prstDash val="dash"/>
              <a:round/>
              <a:headEnd/>
              <a:tailEnd/>
            </a:ln>
          </p:spPr>
          <p:txBody>
            <a:bodyPr wrap="none"/>
            <a:lstStyle/>
            <a:p>
              <a:endParaRPr lang="en-US"/>
            </a:p>
          </p:txBody>
        </p:sp>
        <p:sp>
          <p:nvSpPr>
            <p:cNvPr id="7190" name="Text Box 20"/>
            <p:cNvSpPr txBox="1">
              <a:spLocks noChangeArrowheads="1"/>
            </p:cNvSpPr>
            <p:nvPr/>
          </p:nvSpPr>
          <p:spPr bwMode="auto">
            <a:xfrm>
              <a:off x="2246" y="3581"/>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Q</a:t>
              </a:r>
            </a:p>
          </p:txBody>
        </p:sp>
        <p:sp>
          <p:nvSpPr>
            <p:cNvPr id="7191" name="Text Box 21"/>
            <p:cNvSpPr txBox="1">
              <a:spLocks noChangeArrowheads="1"/>
            </p:cNvSpPr>
            <p:nvPr/>
          </p:nvSpPr>
          <p:spPr bwMode="auto">
            <a:xfrm>
              <a:off x="1353" y="3715"/>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Q</a:t>
              </a:r>
              <a:r>
                <a:rPr lang="en-US" baseline="-25000">
                  <a:solidFill>
                    <a:srgbClr val="000000"/>
                  </a:solidFill>
                </a:rPr>
                <a:t>e</a:t>
              </a:r>
              <a:endParaRPr lang="en-US">
                <a:solidFill>
                  <a:srgbClr val="000000"/>
                </a:solidFill>
              </a:endParaRPr>
            </a:p>
          </p:txBody>
        </p:sp>
        <p:sp>
          <p:nvSpPr>
            <p:cNvPr id="7192" name="Text Box 22"/>
            <p:cNvSpPr txBox="1">
              <a:spLocks noChangeArrowheads="1"/>
            </p:cNvSpPr>
            <p:nvPr/>
          </p:nvSpPr>
          <p:spPr bwMode="auto">
            <a:xfrm>
              <a:off x="403" y="2774"/>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P</a:t>
              </a:r>
              <a:r>
                <a:rPr lang="en-US" baseline="-25000">
                  <a:solidFill>
                    <a:srgbClr val="000000"/>
                  </a:solidFill>
                </a:rPr>
                <a:t>e</a:t>
              </a:r>
              <a:endParaRPr lang="en-US">
                <a:solidFill>
                  <a:srgbClr val="000000"/>
                </a:solidFill>
              </a:endParaRPr>
            </a:p>
          </p:txBody>
        </p:sp>
        <p:sp>
          <p:nvSpPr>
            <p:cNvPr id="7193" name="Text Box 23"/>
            <p:cNvSpPr txBox="1">
              <a:spLocks noChangeArrowheads="1"/>
            </p:cNvSpPr>
            <p:nvPr/>
          </p:nvSpPr>
          <p:spPr bwMode="auto">
            <a:xfrm>
              <a:off x="480" y="1929"/>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P</a:t>
              </a:r>
            </a:p>
          </p:txBody>
        </p:sp>
        <p:sp>
          <p:nvSpPr>
            <p:cNvPr id="7194" name="Text Box 24"/>
            <p:cNvSpPr txBox="1">
              <a:spLocks noChangeArrowheads="1"/>
            </p:cNvSpPr>
            <p:nvPr/>
          </p:nvSpPr>
          <p:spPr bwMode="auto">
            <a:xfrm>
              <a:off x="1977" y="2102"/>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S</a:t>
              </a:r>
            </a:p>
          </p:txBody>
        </p:sp>
        <p:sp>
          <p:nvSpPr>
            <p:cNvPr id="7195" name="Text Box 25"/>
            <p:cNvSpPr txBox="1">
              <a:spLocks noChangeArrowheads="1"/>
            </p:cNvSpPr>
            <p:nvPr/>
          </p:nvSpPr>
          <p:spPr bwMode="auto">
            <a:xfrm>
              <a:off x="1968" y="3197"/>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D</a:t>
              </a:r>
            </a:p>
          </p:txBody>
        </p:sp>
        <p:sp>
          <p:nvSpPr>
            <p:cNvPr id="7196" name="Text Box 26"/>
            <p:cNvSpPr txBox="1">
              <a:spLocks noChangeArrowheads="1"/>
            </p:cNvSpPr>
            <p:nvPr/>
          </p:nvSpPr>
          <p:spPr bwMode="auto">
            <a:xfrm>
              <a:off x="2994" y="2016"/>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a:t>
              </a:r>
            </a:p>
          </p:txBody>
        </p:sp>
        <p:sp>
          <p:nvSpPr>
            <p:cNvPr id="7197" name="Text Box 28"/>
            <p:cNvSpPr txBox="1">
              <a:spLocks noChangeArrowheads="1"/>
            </p:cNvSpPr>
            <p:nvPr/>
          </p:nvSpPr>
          <p:spPr bwMode="auto">
            <a:xfrm>
              <a:off x="4588" y="2746"/>
              <a:ext cx="1065"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P</a:t>
              </a:r>
              <a:r>
                <a:rPr lang="en-US" baseline="-25000">
                  <a:solidFill>
                    <a:srgbClr val="000000"/>
                  </a:solidFill>
                </a:rPr>
                <a:t>e</a:t>
              </a:r>
              <a:r>
                <a:rPr lang="en-US">
                  <a:solidFill>
                    <a:srgbClr val="000000"/>
                  </a:solidFill>
                </a:rPr>
                <a:t> = MR = d</a:t>
              </a:r>
            </a:p>
          </p:txBody>
        </p:sp>
        <p:sp>
          <p:nvSpPr>
            <p:cNvPr id="7198" name="Text Box 29"/>
            <p:cNvSpPr txBox="1">
              <a:spLocks noChangeArrowheads="1"/>
            </p:cNvSpPr>
            <p:nvPr/>
          </p:nvSpPr>
          <p:spPr bwMode="auto">
            <a:xfrm>
              <a:off x="4827" y="3514"/>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q</a:t>
              </a:r>
            </a:p>
          </p:txBody>
        </p:sp>
        <p:sp>
          <p:nvSpPr>
            <p:cNvPr id="7199" name="Text Box 31"/>
            <p:cNvSpPr txBox="1">
              <a:spLocks noChangeArrowheads="1"/>
            </p:cNvSpPr>
            <p:nvPr/>
          </p:nvSpPr>
          <p:spPr bwMode="auto">
            <a:xfrm>
              <a:off x="4367" y="3850"/>
              <a:ext cx="9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A Firm</a:t>
              </a:r>
            </a:p>
          </p:txBody>
        </p:sp>
        <p:sp>
          <p:nvSpPr>
            <p:cNvPr id="7200" name="Text Box 32"/>
            <p:cNvSpPr txBox="1">
              <a:spLocks noChangeArrowheads="1"/>
            </p:cNvSpPr>
            <p:nvPr/>
          </p:nvSpPr>
          <p:spPr bwMode="auto">
            <a:xfrm>
              <a:off x="1776" y="3908"/>
              <a:ext cx="9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The Market</a:t>
              </a:r>
            </a:p>
          </p:txBody>
        </p:sp>
      </p:grpSp>
      <p:grpSp>
        <p:nvGrpSpPr>
          <p:cNvPr id="4" name="Group 37"/>
          <p:cNvGrpSpPr>
            <a:grpSpLocks/>
          </p:cNvGrpSpPr>
          <p:nvPr/>
        </p:nvGrpSpPr>
        <p:grpSpPr bwMode="auto">
          <a:xfrm>
            <a:off x="5757863" y="4100513"/>
            <a:ext cx="1235075" cy="2254250"/>
            <a:chOff x="3608" y="2563"/>
            <a:chExt cx="778" cy="1420"/>
          </a:xfrm>
        </p:grpSpPr>
        <p:sp>
          <p:nvSpPr>
            <p:cNvPr id="7176" name="Line 33"/>
            <p:cNvSpPr>
              <a:spLocks noChangeShapeType="1"/>
            </p:cNvSpPr>
            <p:nvPr/>
          </p:nvSpPr>
          <p:spPr bwMode="auto">
            <a:xfrm>
              <a:off x="3734" y="2870"/>
              <a:ext cx="0" cy="855"/>
            </a:xfrm>
            <a:prstGeom prst="line">
              <a:avLst/>
            </a:prstGeom>
            <a:noFill/>
            <a:ln w="28575">
              <a:solidFill>
                <a:srgbClr val="4840F0"/>
              </a:solidFill>
              <a:round/>
              <a:headEnd/>
              <a:tailEnd/>
            </a:ln>
          </p:spPr>
          <p:txBody>
            <a:bodyPr wrap="none"/>
            <a:lstStyle/>
            <a:p>
              <a:endParaRPr lang="en-US"/>
            </a:p>
          </p:txBody>
        </p:sp>
        <p:sp>
          <p:nvSpPr>
            <p:cNvPr id="7177" name="Line 34"/>
            <p:cNvSpPr>
              <a:spLocks noChangeShapeType="1"/>
            </p:cNvSpPr>
            <p:nvPr/>
          </p:nvSpPr>
          <p:spPr bwMode="auto">
            <a:xfrm>
              <a:off x="4262" y="2563"/>
              <a:ext cx="0" cy="1143"/>
            </a:xfrm>
            <a:prstGeom prst="line">
              <a:avLst/>
            </a:prstGeom>
            <a:noFill/>
            <a:ln w="28575">
              <a:solidFill>
                <a:srgbClr val="990033"/>
              </a:solidFill>
              <a:round/>
              <a:headEnd/>
              <a:tailEnd/>
            </a:ln>
          </p:spPr>
          <p:txBody>
            <a:bodyPr wrap="none"/>
            <a:lstStyle/>
            <a:p>
              <a:endParaRPr lang="en-US"/>
            </a:p>
          </p:txBody>
        </p:sp>
        <p:sp>
          <p:nvSpPr>
            <p:cNvPr id="7178" name="Text Box 35"/>
            <p:cNvSpPr txBox="1">
              <a:spLocks noChangeArrowheads="1"/>
            </p:cNvSpPr>
            <p:nvPr/>
          </p:nvSpPr>
          <p:spPr bwMode="auto">
            <a:xfrm>
              <a:off x="3608" y="3753"/>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4840F0"/>
                  </a:solidFill>
                </a:rPr>
                <a:t>q</a:t>
              </a:r>
              <a:r>
                <a:rPr lang="en-US" baseline="-25000">
                  <a:solidFill>
                    <a:srgbClr val="4840F0"/>
                  </a:solidFill>
                </a:rPr>
                <a:t>1</a:t>
              </a:r>
            </a:p>
          </p:txBody>
        </p:sp>
        <p:sp>
          <p:nvSpPr>
            <p:cNvPr id="7179" name="Text Box 36"/>
            <p:cNvSpPr txBox="1">
              <a:spLocks noChangeArrowheads="1"/>
            </p:cNvSpPr>
            <p:nvPr/>
          </p:nvSpPr>
          <p:spPr bwMode="auto">
            <a:xfrm>
              <a:off x="4155" y="3741"/>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990033"/>
                  </a:solidFill>
                </a:rPr>
                <a:t>q</a:t>
              </a:r>
              <a:r>
                <a:rPr lang="en-US" baseline="-25000">
                  <a:solidFill>
                    <a:srgbClr val="990033"/>
                  </a:solidFill>
                </a:rPr>
                <a:t>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609600"/>
            <a:ext cx="6477000" cy="1143000"/>
          </a:xfrm>
        </p:spPr>
        <p:txBody>
          <a:bodyPr/>
          <a:lstStyle/>
          <a:p>
            <a:pPr eaLnBrk="1" hangingPunct="1">
              <a:defRPr/>
            </a:pPr>
            <a:r>
              <a:rPr lang="en-US" smtClean="0">
                <a:effectLst>
                  <a:outerShdw blurRad="38100" dist="38100" dir="2700000" algn="tl">
                    <a:srgbClr val="000000"/>
                  </a:outerShdw>
                </a:effectLst>
                <a:latin typeface="Tahoma" pitchFamily="34" charset="0"/>
              </a:rPr>
              <a:t>Perfect Competition</a:t>
            </a:r>
          </a:p>
        </p:txBody>
      </p:sp>
      <p:sp>
        <p:nvSpPr>
          <p:cNvPr id="8195" name="Rectangle 3"/>
          <p:cNvSpPr>
            <a:spLocks noGrp="1" noChangeArrowheads="1"/>
          </p:cNvSpPr>
          <p:nvPr>
            <p:ph type="body" idx="1"/>
          </p:nvPr>
        </p:nvSpPr>
        <p:spPr>
          <a:xfrm>
            <a:off x="198438" y="2163763"/>
            <a:ext cx="3978275" cy="3521075"/>
          </a:xfrm>
        </p:spPr>
        <p:txBody>
          <a:bodyPr/>
          <a:lstStyle/>
          <a:p>
            <a:pPr marL="0" indent="0" algn="ctr" eaLnBrk="1" hangingPunct="1">
              <a:spcBef>
                <a:spcPct val="50000"/>
              </a:spcBef>
              <a:buFontTx/>
              <a:buNone/>
            </a:pPr>
            <a:r>
              <a:rPr lang="en-US" sz="2800" smtClean="0">
                <a:solidFill>
                  <a:srgbClr val="4840F0"/>
                </a:solidFill>
              </a:rPr>
              <a:t>How can we tell if a firm makes a profit?</a:t>
            </a:r>
          </a:p>
          <a:p>
            <a:pPr marL="0" indent="0" algn="ctr" eaLnBrk="1" hangingPunct="1">
              <a:spcBef>
                <a:spcPct val="50000"/>
              </a:spcBef>
              <a:buFontTx/>
              <a:buNone/>
            </a:pPr>
            <a:r>
              <a:rPr lang="en-US" sz="1600" smtClean="0">
                <a:solidFill>
                  <a:srgbClr val="4840F0"/>
                </a:solidFill>
              </a:rPr>
              <a:t/>
            </a:r>
            <a:br>
              <a:rPr lang="en-US" sz="1600" smtClean="0">
                <a:solidFill>
                  <a:srgbClr val="4840F0"/>
                </a:solidFill>
              </a:rPr>
            </a:br>
            <a:r>
              <a:rPr lang="en-US" sz="2800" smtClean="0">
                <a:solidFill>
                  <a:srgbClr val="000000"/>
                </a:solidFill>
              </a:rPr>
              <a:t>Calculate:</a:t>
            </a:r>
            <a:br>
              <a:rPr lang="en-US" sz="2800" smtClean="0">
                <a:solidFill>
                  <a:srgbClr val="000000"/>
                </a:solidFill>
              </a:rPr>
            </a:br>
            <a:r>
              <a:rPr lang="en-US" sz="2800" smtClean="0">
                <a:solidFill>
                  <a:srgbClr val="000000"/>
                </a:solidFill>
              </a:rPr>
              <a:t> Total Revenue = P</a:t>
            </a:r>
            <a:r>
              <a:rPr lang="en-US" sz="2800" smtClean="0">
                <a:solidFill>
                  <a:srgbClr val="000000"/>
                </a:solidFill>
                <a:cs typeface="Arial" charset="0"/>
              </a:rPr>
              <a:t>•</a:t>
            </a:r>
            <a:r>
              <a:rPr lang="en-US" sz="2800" smtClean="0">
                <a:solidFill>
                  <a:srgbClr val="000000"/>
                </a:solidFill>
              </a:rPr>
              <a:t>q*</a:t>
            </a:r>
            <a:br>
              <a:rPr lang="en-US" sz="2800" smtClean="0">
                <a:solidFill>
                  <a:srgbClr val="000000"/>
                </a:solidFill>
              </a:rPr>
            </a:br>
            <a:r>
              <a:rPr lang="en-US" sz="2800" smtClean="0">
                <a:solidFill>
                  <a:srgbClr val="000000"/>
                </a:solidFill>
              </a:rPr>
              <a:t>&amp; Total Cost = ATC </a:t>
            </a:r>
            <a:r>
              <a:rPr lang="en-US" sz="2800" smtClean="0">
                <a:solidFill>
                  <a:srgbClr val="000000"/>
                </a:solidFill>
                <a:cs typeface="Arial" charset="0"/>
              </a:rPr>
              <a:t>•</a:t>
            </a:r>
            <a:r>
              <a:rPr lang="en-US" sz="2800" smtClean="0">
                <a:solidFill>
                  <a:srgbClr val="000000"/>
                </a:solidFill>
              </a:rPr>
              <a:t>q*</a:t>
            </a:r>
          </a:p>
          <a:p>
            <a:pPr marL="0" indent="0" algn="ctr" eaLnBrk="1" hangingPunct="1">
              <a:spcBef>
                <a:spcPct val="50000"/>
              </a:spcBef>
              <a:buFontTx/>
              <a:buNone/>
            </a:pPr>
            <a:r>
              <a:rPr lang="en-US" sz="2800" smtClean="0">
                <a:solidFill>
                  <a:srgbClr val="000000"/>
                </a:solidFill>
              </a:rPr>
              <a:t>Econ Profit = TR - TC</a:t>
            </a:r>
          </a:p>
        </p:txBody>
      </p:sp>
      <p:grpSp>
        <p:nvGrpSpPr>
          <p:cNvPr id="2" name="Group 35"/>
          <p:cNvGrpSpPr>
            <a:grpSpLocks/>
          </p:cNvGrpSpPr>
          <p:nvPr/>
        </p:nvGrpSpPr>
        <p:grpSpPr bwMode="auto">
          <a:xfrm>
            <a:off x="4662488" y="3200400"/>
            <a:ext cx="3749675" cy="3276600"/>
            <a:chOff x="2937" y="2016"/>
            <a:chExt cx="2362" cy="2064"/>
          </a:xfrm>
        </p:grpSpPr>
        <p:sp>
          <p:nvSpPr>
            <p:cNvPr id="8198" name="Line 8"/>
            <p:cNvSpPr>
              <a:spLocks noChangeShapeType="1"/>
            </p:cNvSpPr>
            <p:nvPr/>
          </p:nvSpPr>
          <p:spPr bwMode="auto">
            <a:xfrm>
              <a:off x="3264" y="2160"/>
              <a:ext cx="0" cy="1488"/>
            </a:xfrm>
            <a:prstGeom prst="line">
              <a:avLst/>
            </a:prstGeom>
            <a:noFill/>
            <a:ln w="38100">
              <a:solidFill>
                <a:srgbClr val="000000"/>
              </a:solidFill>
              <a:round/>
              <a:headEnd/>
              <a:tailEnd/>
            </a:ln>
          </p:spPr>
          <p:txBody>
            <a:bodyPr wrap="none"/>
            <a:lstStyle/>
            <a:p>
              <a:endParaRPr lang="en-US"/>
            </a:p>
          </p:txBody>
        </p:sp>
        <p:sp>
          <p:nvSpPr>
            <p:cNvPr id="8199" name="Line 9"/>
            <p:cNvSpPr>
              <a:spLocks noChangeShapeType="1"/>
            </p:cNvSpPr>
            <p:nvPr/>
          </p:nvSpPr>
          <p:spPr bwMode="auto">
            <a:xfrm rot="5400000">
              <a:off x="4008" y="2904"/>
              <a:ext cx="0" cy="1488"/>
            </a:xfrm>
            <a:prstGeom prst="line">
              <a:avLst/>
            </a:prstGeom>
            <a:noFill/>
            <a:ln w="38100">
              <a:solidFill>
                <a:srgbClr val="000000"/>
              </a:solidFill>
              <a:round/>
              <a:headEnd/>
              <a:tailEnd/>
            </a:ln>
          </p:spPr>
          <p:txBody>
            <a:bodyPr wrap="none"/>
            <a:lstStyle/>
            <a:p>
              <a:endParaRPr lang="en-US"/>
            </a:p>
          </p:txBody>
        </p:sp>
        <p:sp>
          <p:nvSpPr>
            <p:cNvPr id="8200" name="Line 12"/>
            <p:cNvSpPr>
              <a:spLocks noChangeShapeType="1"/>
            </p:cNvSpPr>
            <p:nvPr/>
          </p:nvSpPr>
          <p:spPr bwMode="auto">
            <a:xfrm rot="5400000">
              <a:off x="3912" y="2184"/>
              <a:ext cx="0" cy="1392"/>
            </a:xfrm>
            <a:prstGeom prst="line">
              <a:avLst/>
            </a:prstGeom>
            <a:noFill/>
            <a:ln w="38100">
              <a:solidFill>
                <a:srgbClr val="000000"/>
              </a:solidFill>
              <a:round/>
              <a:headEnd/>
              <a:tailEnd/>
            </a:ln>
          </p:spPr>
          <p:txBody>
            <a:bodyPr wrap="none"/>
            <a:lstStyle/>
            <a:p>
              <a:endParaRPr lang="en-US"/>
            </a:p>
          </p:txBody>
        </p:sp>
        <p:sp>
          <p:nvSpPr>
            <p:cNvPr id="8201" name="Text Box 22"/>
            <p:cNvSpPr txBox="1">
              <a:spLocks noChangeArrowheads="1"/>
            </p:cNvSpPr>
            <p:nvPr/>
          </p:nvSpPr>
          <p:spPr bwMode="auto">
            <a:xfrm>
              <a:off x="2994" y="2016"/>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a:t>
              </a:r>
            </a:p>
          </p:txBody>
        </p:sp>
        <p:sp>
          <p:nvSpPr>
            <p:cNvPr id="8202" name="Text Box 23"/>
            <p:cNvSpPr txBox="1">
              <a:spLocks noChangeArrowheads="1"/>
            </p:cNvSpPr>
            <p:nvPr/>
          </p:nvSpPr>
          <p:spPr bwMode="auto">
            <a:xfrm>
              <a:off x="4645" y="2775"/>
              <a:ext cx="643"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MR = d</a:t>
              </a:r>
            </a:p>
          </p:txBody>
        </p:sp>
        <p:sp>
          <p:nvSpPr>
            <p:cNvPr id="8203" name="Text Box 24"/>
            <p:cNvSpPr txBox="1">
              <a:spLocks noChangeArrowheads="1"/>
            </p:cNvSpPr>
            <p:nvPr/>
          </p:nvSpPr>
          <p:spPr bwMode="auto">
            <a:xfrm>
              <a:off x="4827" y="3514"/>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q</a:t>
              </a:r>
            </a:p>
          </p:txBody>
        </p:sp>
        <p:sp>
          <p:nvSpPr>
            <p:cNvPr id="8204" name="Text Box 25"/>
            <p:cNvSpPr txBox="1">
              <a:spLocks noChangeArrowheads="1"/>
            </p:cNvSpPr>
            <p:nvPr/>
          </p:nvSpPr>
          <p:spPr bwMode="auto">
            <a:xfrm>
              <a:off x="4367" y="3850"/>
              <a:ext cx="9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A Firm</a:t>
              </a:r>
            </a:p>
          </p:txBody>
        </p:sp>
        <p:sp>
          <p:nvSpPr>
            <p:cNvPr id="8205" name="Text Box 27"/>
            <p:cNvSpPr txBox="1">
              <a:spLocks noChangeArrowheads="1"/>
            </p:cNvSpPr>
            <p:nvPr/>
          </p:nvSpPr>
          <p:spPr bwMode="auto">
            <a:xfrm>
              <a:off x="2937" y="2737"/>
              <a:ext cx="220"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P</a:t>
              </a:r>
              <a:r>
                <a:rPr lang="en-US" baseline="-25000">
                  <a:solidFill>
                    <a:srgbClr val="000000"/>
                  </a:solidFill>
                </a:rPr>
                <a:t>e</a:t>
              </a:r>
              <a:endParaRPr lang="en-US">
                <a:solidFill>
                  <a:srgbClr val="000000"/>
                </a:solidFill>
              </a:endParaRPr>
            </a:p>
          </p:txBody>
        </p:sp>
        <p:grpSp>
          <p:nvGrpSpPr>
            <p:cNvPr id="3" name="Group 28"/>
            <p:cNvGrpSpPr>
              <a:grpSpLocks/>
            </p:cNvGrpSpPr>
            <p:nvPr/>
          </p:nvGrpSpPr>
          <p:grpSpPr bwMode="auto">
            <a:xfrm>
              <a:off x="3437" y="2110"/>
              <a:ext cx="1439" cy="1814"/>
              <a:chOff x="3408" y="2112"/>
              <a:chExt cx="1439" cy="1814"/>
            </a:xfrm>
          </p:grpSpPr>
          <p:sp>
            <p:nvSpPr>
              <p:cNvPr id="8209" name="Line 29"/>
              <p:cNvSpPr>
                <a:spLocks noChangeShapeType="1"/>
              </p:cNvSpPr>
              <p:nvPr/>
            </p:nvSpPr>
            <p:spPr bwMode="auto">
              <a:xfrm rot="10800000">
                <a:off x="4000" y="2882"/>
                <a:ext cx="0" cy="787"/>
              </a:xfrm>
              <a:prstGeom prst="line">
                <a:avLst/>
              </a:prstGeom>
              <a:noFill/>
              <a:ln w="38100">
                <a:solidFill>
                  <a:srgbClr val="000000"/>
                </a:solidFill>
                <a:prstDash val="dash"/>
                <a:round/>
                <a:headEnd/>
                <a:tailEnd/>
              </a:ln>
            </p:spPr>
            <p:txBody>
              <a:bodyPr wrap="none"/>
              <a:lstStyle/>
              <a:p>
                <a:endParaRPr lang="en-US"/>
              </a:p>
            </p:txBody>
          </p:sp>
          <p:sp>
            <p:nvSpPr>
              <p:cNvPr id="8210" name="Freeform 30"/>
              <p:cNvSpPr>
                <a:spLocks/>
              </p:cNvSpPr>
              <p:nvPr/>
            </p:nvSpPr>
            <p:spPr bwMode="auto">
              <a:xfrm>
                <a:off x="3408" y="2333"/>
                <a:ext cx="1008" cy="1123"/>
              </a:xfrm>
              <a:custGeom>
                <a:avLst/>
                <a:gdLst>
                  <a:gd name="T0" fmla="*/ 0 w 1008"/>
                  <a:gd name="T1" fmla="*/ 806 h 1123"/>
                  <a:gd name="T2" fmla="*/ 202 w 1008"/>
                  <a:gd name="T3" fmla="*/ 989 h 1123"/>
                  <a:gd name="T4" fmla="*/ 1008 w 1008"/>
                  <a:gd name="T5" fmla="*/ 0 h 1123"/>
                  <a:gd name="T6" fmla="*/ 0 60000 65536"/>
                  <a:gd name="T7" fmla="*/ 0 60000 65536"/>
                  <a:gd name="T8" fmla="*/ 0 60000 65536"/>
                  <a:gd name="T9" fmla="*/ 0 w 1008"/>
                  <a:gd name="T10" fmla="*/ 0 h 1123"/>
                  <a:gd name="T11" fmla="*/ 1008 w 1008"/>
                  <a:gd name="T12" fmla="*/ 1123 h 1123"/>
                </a:gdLst>
                <a:ahLst/>
                <a:cxnLst>
                  <a:cxn ang="T6">
                    <a:pos x="T0" y="T1"/>
                  </a:cxn>
                  <a:cxn ang="T7">
                    <a:pos x="T2" y="T3"/>
                  </a:cxn>
                  <a:cxn ang="T8">
                    <a:pos x="T4" y="T5"/>
                  </a:cxn>
                </a:cxnLst>
                <a:rect l="T9" t="T10" r="T11" b="T12"/>
                <a:pathLst>
                  <a:path w="1008" h="1123">
                    <a:moveTo>
                      <a:pt x="0" y="806"/>
                    </a:moveTo>
                    <a:cubicBezTo>
                      <a:pt x="17" y="964"/>
                      <a:pt x="34" y="1123"/>
                      <a:pt x="202" y="989"/>
                    </a:cubicBezTo>
                    <a:cubicBezTo>
                      <a:pt x="370" y="855"/>
                      <a:pt x="689" y="427"/>
                      <a:pt x="1008" y="0"/>
                    </a:cubicBezTo>
                  </a:path>
                </a:pathLst>
              </a:custGeom>
              <a:noFill/>
              <a:ln w="38100">
                <a:solidFill>
                  <a:srgbClr val="000000"/>
                </a:solidFill>
                <a:round/>
                <a:headEnd/>
                <a:tailEnd/>
              </a:ln>
            </p:spPr>
            <p:txBody>
              <a:bodyPr wrap="none"/>
              <a:lstStyle/>
              <a:p>
                <a:endParaRPr lang="en-US"/>
              </a:p>
            </p:txBody>
          </p:sp>
          <p:sp>
            <p:nvSpPr>
              <p:cNvPr id="8211" name="Text Box 31"/>
              <p:cNvSpPr txBox="1">
                <a:spLocks noChangeArrowheads="1"/>
              </p:cNvSpPr>
              <p:nvPr/>
            </p:nvSpPr>
            <p:spPr bwMode="auto">
              <a:xfrm>
                <a:off x="4462" y="2112"/>
                <a:ext cx="385"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MC</a:t>
                </a:r>
              </a:p>
            </p:txBody>
          </p:sp>
          <p:sp>
            <p:nvSpPr>
              <p:cNvPr id="8212" name="Text Box 32"/>
              <p:cNvSpPr txBox="1">
                <a:spLocks noChangeArrowheads="1"/>
              </p:cNvSpPr>
              <p:nvPr/>
            </p:nvSpPr>
            <p:spPr bwMode="auto">
              <a:xfrm>
                <a:off x="3906" y="3696"/>
                <a:ext cx="231"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q*</a:t>
                </a:r>
              </a:p>
            </p:txBody>
          </p:sp>
        </p:grpSp>
        <p:sp>
          <p:nvSpPr>
            <p:cNvPr id="8207" name="Freeform 33"/>
            <p:cNvSpPr>
              <a:spLocks/>
            </p:cNvSpPr>
            <p:nvPr/>
          </p:nvSpPr>
          <p:spPr bwMode="auto">
            <a:xfrm>
              <a:off x="3360" y="2467"/>
              <a:ext cx="1411" cy="626"/>
            </a:xfrm>
            <a:custGeom>
              <a:avLst/>
              <a:gdLst>
                <a:gd name="T0" fmla="*/ 0 w 1411"/>
                <a:gd name="T1" fmla="*/ 0 h 626"/>
                <a:gd name="T2" fmla="*/ 499 w 1411"/>
                <a:gd name="T3" fmla="*/ 624 h 626"/>
                <a:gd name="T4" fmla="*/ 1411 w 1411"/>
                <a:gd name="T5" fmla="*/ 10 h 626"/>
                <a:gd name="T6" fmla="*/ 0 60000 65536"/>
                <a:gd name="T7" fmla="*/ 0 60000 65536"/>
                <a:gd name="T8" fmla="*/ 0 60000 65536"/>
                <a:gd name="T9" fmla="*/ 0 w 1411"/>
                <a:gd name="T10" fmla="*/ 0 h 626"/>
                <a:gd name="T11" fmla="*/ 1411 w 1411"/>
                <a:gd name="T12" fmla="*/ 626 h 626"/>
              </a:gdLst>
              <a:ahLst/>
              <a:cxnLst>
                <a:cxn ang="T6">
                  <a:pos x="T0" y="T1"/>
                </a:cxn>
                <a:cxn ang="T7">
                  <a:pos x="T2" y="T3"/>
                </a:cxn>
                <a:cxn ang="T8">
                  <a:pos x="T4" y="T5"/>
                </a:cxn>
              </a:cxnLst>
              <a:rect l="T9" t="T10" r="T11" b="T12"/>
              <a:pathLst>
                <a:path w="1411" h="626">
                  <a:moveTo>
                    <a:pt x="0" y="0"/>
                  </a:moveTo>
                  <a:cubicBezTo>
                    <a:pt x="132" y="311"/>
                    <a:pt x="264" y="622"/>
                    <a:pt x="499" y="624"/>
                  </a:cubicBezTo>
                  <a:cubicBezTo>
                    <a:pt x="734" y="626"/>
                    <a:pt x="1072" y="318"/>
                    <a:pt x="1411" y="10"/>
                  </a:cubicBezTo>
                </a:path>
              </a:pathLst>
            </a:custGeom>
            <a:noFill/>
            <a:ln w="38100">
              <a:solidFill>
                <a:srgbClr val="990033"/>
              </a:solidFill>
              <a:round/>
              <a:headEnd/>
              <a:tailEnd/>
            </a:ln>
          </p:spPr>
          <p:txBody>
            <a:bodyPr wrap="none"/>
            <a:lstStyle/>
            <a:p>
              <a:endParaRPr lang="en-US"/>
            </a:p>
          </p:txBody>
        </p:sp>
        <p:sp>
          <p:nvSpPr>
            <p:cNvPr id="8208" name="Text Box 34"/>
            <p:cNvSpPr txBox="1">
              <a:spLocks noChangeArrowheads="1"/>
            </p:cNvSpPr>
            <p:nvPr/>
          </p:nvSpPr>
          <p:spPr bwMode="auto">
            <a:xfrm>
              <a:off x="4810" y="2362"/>
              <a:ext cx="489" cy="230"/>
            </a:xfrm>
            <a:prstGeom prst="rect">
              <a:avLst/>
            </a:prstGeom>
            <a:noFill/>
            <a:ln w="38100">
              <a:noFill/>
              <a:prstDash val="dash"/>
              <a:miter lim="800000"/>
              <a:headEnd/>
              <a:tailEnd/>
            </a:ln>
          </p:spPr>
          <p:txBody>
            <a:bodyPr lIns="0" tIns="0" rIns="0" bIns="0">
              <a:spAutoFit/>
            </a:bodyPr>
            <a:lstStyle/>
            <a:p>
              <a:pPr>
                <a:spcBef>
                  <a:spcPct val="50000"/>
                </a:spcBef>
              </a:pPr>
              <a:r>
                <a:rPr lang="en-US">
                  <a:solidFill>
                    <a:srgbClr val="000000"/>
                  </a:solidFill>
                </a:rPr>
                <a:t>ATC</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Microsoft Himalaya" pitchFamily="2" charset="0"/>
                <a:ea typeface="Microsoft Himalaya" pitchFamily="2" charset="0"/>
                <a:cs typeface="Microsoft Himalaya" pitchFamily="2" charset="0"/>
              </a:rPr>
              <a:t>JUBILATION… </a:t>
            </a:r>
            <a:r>
              <a:rPr lang="en-US" b="1" i="1" dirty="0" err="1" smtClean="0">
                <a:solidFill>
                  <a:srgbClr val="0070C0"/>
                </a:solidFill>
                <a:latin typeface="Microsoft Himalaya" pitchFamily="2" charset="0"/>
                <a:ea typeface="Microsoft Himalaya" pitchFamily="2" charset="0"/>
                <a:cs typeface="Microsoft Himalaya" pitchFamily="2" charset="0"/>
              </a:rPr>
              <a:t>jashnn</a:t>
            </a:r>
            <a:r>
              <a:rPr lang="en-US" b="1" i="1" dirty="0" smtClean="0">
                <a:solidFill>
                  <a:srgbClr val="0070C0"/>
                </a:solidFill>
                <a:latin typeface="Microsoft Himalaya" pitchFamily="2" charset="0"/>
                <a:ea typeface="Microsoft Himalaya" pitchFamily="2" charset="0"/>
                <a:cs typeface="Microsoft Himalaya" pitchFamily="2" charset="0"/>
              </a:rPr>
              <a:t> </a:t>
            </a:r>
            <a:r>
              <a:rPr lang="en-US" b="1" i="1" dirty="0" err="1" smtClean="0">
                <a:solidFill>
                  <a:srgbClr val="0070C0"/>
                </a:solidFill>
                <a:latin typeface="Microsoft Himalaya" pitchFamily="2" charset="0"/>
                <a:ea typeface="Microsoft Himalaya" pitchFamily="2" charset="0"/>
                <a:cs typeface="Microsoft Himalaya" pitchFamily="2" charset="0"/>
              </a:rPr>
              <a:t>manale</a:t>
            </a:r>
            <a:endParaRPr lang="en-US" b="1" i="1" dirty="0">
              <a:solidFill>
                <a:srgbClr val="0070C0"/>
              </a:solidFill>
              <a:latin typeface="Microsoft Himalaya" pitchFamily="2" charset="0"/>
              <a:ea typeface="Microsoft Himalaya" pitchFamily="2" charset="0"/>
              <a:cs typeface="Microsoft Himalaya" pitchFamily="2" charset="0"/>
            </a:endParaRPr>
          </a:p>
        </p:txBody>
      </p:sp>
      <p:pic>
        <p:nvPicPr>
          <p:cNvPr id="4" name="Content Placeholder 3" descr="i5.jpg"/>
          <p:cNvPicPr>
            <a:picLocks noGrp="1" noChangeAspect="1"/>
          </p:cNvPicPr>
          <p:nvPr>
            <p:ph idx="1"/>
          </p:nvPr>
        </p:nvPicPr>
        <p:blipFill>
          <a:blip r:embed="rId2"/>
          <a:stretch>
            <a:fillRect/>
          </a:stretch>
        </p:blipFill>
        <p:spPr>
          <a:xfrm>
            <a:off x="1571625" y="1862931"/>
            <a:ext cx="6000750" cy="400050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77975"/>
          </a:xfrm>
        </p:spPr>
        <p:txBody>
          <a:bodyPr>
            <a:normAutofit/>
          </a:bodyPr>
          <a:lstStyle/>
          <a:p>
            <a:pPr algn="ctr">
              <a:defRPr/>
            </a:pPr>
            <a:r>
              <a:rPr lang="en-US" sz="3600" b="1" i="1" dirty="0" smtClean="0"/>
              <a:t>Thanking </a:t>
            </a:r>
            <a:br>
              <a:rPr lang="en-US" sz="3600" b="1" i="1" dirty="0" smtClean="0"/>
            </a:br>
            <a:r>
              <a:rPr lang="en-US" sz="3600" b="1" i="1" dirty="0" smtClean="0"/>
              <a:t>BITS PILANI, K.K.BIRLA GOA CAMPUS</a:t>
            </a:r>
            <a:endParaRPr lang="en-US" sz="3600" b="1" i="1" dirty="0"/>
          </a:p>
        </p:txBody>
      </p:sp>
      <p:sp>
        <p:nvSpPr>
          <p:cNvPr id="3" name="Content Placeholder 2"/>
          <p:cNvSpPr>
            <a:spLocks noGrp="1"/>
          </p:cNvSpPr>
          <p:nvPr>
            <p:ph idx="1"/>
          </p:nvPr>
        </p:nvSpPr>
        <p:spPr/>
        <p:txBody>
          <a:bodyPr>
            <a:normAutofit fontScale="85000" lnSpcReduction="20000"/>
          </a:bodyPr>
          <a:lstStyle/>
          <a:p>
            <a:pPr algn="ctr">
              <a:buFontTx/>
              <a:buNone/>
              <a:defRPr/>
            </a:pPr>
            <a:r>
              <a:rPr lang="en-US" sz="3800" b="1" dirty="0" smtClean="0">
                <a:solidFill>
                  <a:srgbClr val="002060"/>
                </a:solidFill>
              </a:rPr>
              <a:t>Under the aegis of </a:t>
            </a:r>
          </a:p>
          <a:p>
            <a:pPr algn="ctr">
              <a:buFontTx/>
              <a:buNone/>
              <a:defRPr/>
            </a:pPr>
            <a:r>
              <a:rPr lang="en-US" sz="4700" b="1" dirty="0" smtClean="0">
                <a:solidFill>
                  <a:srgbClr val="002060"/>
                </a:solidFill>
              </a:rPr>
              <a:t>Department of Economics</a:t>
            </a:r>
          </a:p>
          <a:p>
            <a:pPr algn="ctr">
              <a:buFontTx/>
              <a:buNone/>
              <a:defRPr/>
            </a:pPr>
            <a:endParaRPr lang="en-US" dirty="0" smtClean="0">
              <a:solidFill>
                <a:srgbClr val="002060"/>
              </a:solidFill>
            </a:endParaRPr>
          </a:p>
          <a:p>
            <a:pPr algn="ctr">
              <a:buFontTx/>
              <a:buNone/>
              <a:defRPr/>
            </a:pPr>
            <a:r>
              <a:rPr lang="en-US" b="1" i="1" dirty="0" smtClean="0"/>
              <a:t>Dr. Mridula Goel (HOD)</a:t>
            </a:r>
          </a:p>
          <a:p>
            <a:pPr algn="ctr">
              <a:buFontTx/>
              <a:buNone/>
              <a:defRPr/>
            </a:pPr>
            <a:r>
              <a:rPr lang="en-US" b="1" i="1" dirty="0" smtClean="0"/>
              <a:t>Dr. Debashish Pattanaik</a:t>
            </a:r>
          </a:p>
          <a:p>
            <a:pPr algn="ctr">
              <a:buFontTx/>
              <a:buNone/>
              <a:defRPr/>
            </a:pPr>
            <a:r>
              <a:rPr lang="en-US" b="1" i="1" dirty="0" smtClean="0"/>
              <a:t>Dr. Aswini Kumar Mishra</a:t>
            </a:r>
          </a:p>
          <a:p>
            <a:pPr algn="ctr">
              <a:buFontTx/>
              <a:buNone/>
              <a:defRPr/>
            </a:pPr>
            <a:r>
              <a:rPr lang="en-US" b="1" i="1" dirty="0" smtClean="0"/>
              <a:t>Dr. Kubendran N.</a:t>
            </a:r>
          </a:p>
          <a:p>
            <a:pPr algn="ctr">
              <a:buFontTx/>
              <a:buNone/>
              <a:defRPr/>
            </a:pPr>
            <a:r>
              <a:rPr lang="en-US" b="1" i="1" dirty="0" smtClean="0"/>
              <a:t>Dr. Indranil De</a:t>
            </a:r>
          </a:p>
          <a:p>
            <a:pPr algn="ctr">
              <a:buFontTx/>
              <a:buNone/>
              <a:defRPr/>
            </a:pPr>
            <a:r>
              <a:rPr lang="en-US" b="1" i="1" dirty="0" smtClean="0"/>
              <a:t>Ms. Ambili K.</a:t>
            </a:r>
          </a:p>
          <a:p>
            <a:pPr algn="ctr">
              <a:buFontTx/>
              <a:buNone/>
              <a:defRPr/>
            </a:pPr>
            <a:r>
              <a:rPr lang="en-US" b="1" i="1" dirty="0" smtClean="0"/>
              <a:t>Mr. Swagat Kishore Mishra</a:t>
            </a:r>
            <a:endParaRPr lang="en-US" b="1" i="1" dirty="0"/>
          </a:p>
        </p:txBody>
      </p:sp>
      <p:sp>
        <p:nvSpPr>
          <p:cNvPr id="6" name="Slide Number Placeholder 5"/>
          <p:cNvSpPr>
            <a:spLocks noGrp="1"/>
          </p:cNvSpPr>
          <p:nvPr>
            <p:ph type="sldNum" sz="quarter" idx="12"/>
          </p:nvPr>
        </p:nvSpPr>
        <p:spPr/>
        <p:txBody>
          <a:bodyPr/>
          <a:lstStyle/>
          <a:p>
            <a:pPr>
              <a:defRPr/>
            </a:pPr>
            <a:fld id="{500057F7-C64D-40DF-A460-F4DBF90F04C3}"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Blip>
                <a:blip r:embed="rId2"/>
              </a:buBlip>
            </a:pPr>
            <a:r>
              <a:rPr lang="en-US" dirty="0"/>
              <a:t>We may write the production function </a:t>
            </a:r>
            <a:r>
              <a:rPr lang="en-US" dirty="0" smtClean="0"/>
              <a:t>as </a:t>
            </a:r>
          </a:p>
          <a:p>
            <a:pPr algn="ctr">
              <a:buNone/>
            </a:pPr>
            <a:r>
              <a:rPr lang="fr-FR" b="1" i="1" dirty="0" smtClean="0"/>
              <a:t>q </a:t>
            </a:r>
            <a:r>
              <a:rPr lang="fr-FR" b="1" i="1" dirty="0"/>
              <a:t>= f (x</a:t>
            </a:r>
            <a:r>
              <a:rPr lang="fr-FR" b="1" i="1" baseline="-25000" dirty="0"/>
              <a:t>1</a:t>
            </a:r>
            <a:r>
              <a:rPr lang="fr-FR" b="1" i="1" dirty="0"/>
              <a:t>, x</a:t>
            </a:r>
            <a:r>
              <a:rPr lang="fr-FR" b="1" i="1" baseline="-25000" dirty="0"/>
              <a:t>2</a:t>
            </a:r>
            <a:r>
              <a:rPr lang="fr-FR" b="1" i="1" dirty="0"/>
              <a:t>) </a:t>
            </a:r>
          </a:p>
          <a:p>
            <a:pPr>
              <a:buBlip>
                <a:blip r:embed="rId2"/>
              </a:buBlip>
            </a:pPr>
            <a:r>
              <a:rPr lang="en-US" dirty="0"/>
              <a:t>It says that by using </a:t>
            </a:r>
            <a:r>
              <a:rPr lang="en-US" i="1" dirty="0"/>
              <a:t>x</a:t>
            </a:r>
            <a:r>
              <a:rPr lang="en-US" i="1" baseline="-25000" dirty="0"/>
              <a:t>1</a:t>
            </a:r>
            <a:r>
              <a:rPr lang="en-US" i="1" dirty="0"/>
              <a:t> amount of factor 1 and x</a:t>
            </a:r>
            <a:r>
              <a:rPr lang="en-US" i="1" baseline="-25000" dirty="0"/>
              <a:t>2</a:t>
            </a:r>
            <a:r>
              <a:rPr lang="en-US" i="1" dirty="0"/>
              <a:t> amount of factor 2, we </a:t>
            </a:r>
            <a:r>
              <a:rPr lang="en-US" i="1" dirty="0" smtClean="0"/>
              <a:t>can </a:t>
            </a:r>
            <a:r>
              <a:rPr lang="en-US" dirty="0" smtClean="0"/>
              <a:t>at </a:t>
            </a:r>
            <a:r>
              <a:rPr lang="en-US" dirty="0"/>
              <a:t>most produce </a:t>
            </a:r>
            <a:r>
              <a:rPr lang="en-US" i="1" dirty="0"/>
              <a:t>q amount of the commodity.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90600" y="304800"/>
            <a:ext cx="6915150" cy="2933700"/>
          </a:xfrm>
          <a:prstGeom prst="rect">
            <a:avLst/>
          </a:prstGeom>
          <a:noFill/>
          <a:ln w="9525">
            <a:noFill/>
            <a:miter lim="800000"/>
            <a:headEnd/>
            <a:tailEnd/>
          </a:ln>
          <a:effectLst/>
        </p:spPr>
      </p:pic>
      <p:sp>
        <p:nvSpPr>
          <p:cNvPr id="6" name="Rectangle 5"/>
          <p:cNvSpPr/>
          <p:nvPr/>
        </p:nvSpPr>
        <p:spPr>
          <a:xfrm>
            <a:off x="381000" y="3352800"/>
            <a:ext cx="8305800" cy="3170099"/>
          </a:xfrm>
          <a:prstGeom prst="rect">
            <a:avLst/>
          </a:prstGeom>
        </p:spPr>
        <p:txBody>
          <a:bodyPr wrap="square">
            <a:spAutoFit/>
          </a:bodyPr>
          <a:lstStyle/>
          <a:p>
            <a:pPr algn="just">
              <a:buBlip>
                <a:blip r:embed="rId3"/>
              </a:buBlip>
            </a:pPr>
            <a:r>
              <a:rPr lang="en-US" sz="2000" b="1" dirty="0"/>
              <a:t>The </a:t>
            </a:r>
            <a:r>
              <a:rPr lang="en-US" sz="2000" b="1" dirty="0" smtClean="0"/>
              <a:t>left column </a:t>
            </a:r>
            <a:r>
              <a:rPr lang="en-US" sz="2000" b="1" dirty="0"/>
              <a:t>shows the amount of factor 1 and the top row shows the amount </a:t>
            </a:r>
            <a:r>
              <a:rPr lang="en-US" sz="2000" b="1" dirty="0" smtClean="0"/>
              <a:t>of factor </a:t>
            </a:r>
            <a:r>
              <a:rPr lang="en-US" sz="2000" b="1" dirty="0"/>
              <a:t>2. </a:t>
            </a:r>
            <a:endParaRPr lang="en-US" sz="2000" b="1" dirty="0" smtClean="0"/>
          </a:p>
          <a:p>
            <a:pPr algn="just">
              <a:buBlip>
                <a:blip r:embed="rId3"/>
              </a:buBlip>
            </a:pPr>
            <a:r>
              <a:rPr lang="en-US" sz="2000" b="1" dirty="0" smtClean="0"/>
              <a:t>As </a:t>
            </a:r>
            <a:r>
              <a:rPr lang="en-US" sz="2000" b="1" dirty="0"/>
              <a:t>we move to the right along any row, factor 2 increases and as </a:t>
            </a:r>
            <a:r>
              <a:rPr lang="en-US" sz="2000" b="1" dirty="0" smtClean="0"/>
              <a:t>we move </a:t>
            </a:r>
            <a:r>
              <a:rPr lang="en-US" sz="2000" b="1" dirty="0"/>
              <a:t>down along any column, factor 1 increases. </a:t>
            </a:r>
            <a:endParaRPr lang="en-US" sz="2000" b="1" dirty="0" smtClean="0"/>
          </a:p>
          <a:p>
            <a:pPr algn="just">
              <a:buBlip>
                <a:blip r:embed="rId3"/>
              </a:buBlip>
            </a:pPr>
            <a:r>
              <a:rPr lang="en-US" sz="2000" b="1" dirty="0" smtClean="0"/>
              <a:t>For </a:t>
            </a:r>
            <a:r>
              <a:rPr lang="en-US" sz="2000" b="1" dirty="0"/>
              <a:t>different values of the </a:t>
            </a:r>
            <a:r>
              <a:rPr lang="en-US" sz="2000" b="1" dirty="0" smtClean="0"/>
              <a:t>two factors</a:t>
            </a:r>
            <a:r>
              <a:rPr lang="en-US" sz="2000" b="1" dirty="0"/>
              <a:t>, the table shows the corresponding output levels. </a:t>
            </a:r>
            <a:endParaRPr lang="en-US" sz="2000" b="1" dirty="0" smtClean="0"/>
          </a:p>
          <a:p>
            <a:pPr algn="just">
              <a:buBlip>
                <a:blip r:embed="rId3"/>
              </a:buBlip>
            </a:pPr>
            <a:r>
              <a:rPr lang="en-US" sz="2000" b="1" dirty="0" smtClean="0"/>
              <a:t>For </a:t>
            </a:r>
            <a:r>
              <a:rPr lang="en-US" sz="2000" b="1" dirty="0"/>
              <a:t>example, with </a:t>
            </a:r>
            <a:r>
              <a:rPr lang="en-US" sz="2000" b="1" dirty="0" smtClean="0"/>
              <a:t>1 unit </a:t>
            </a:r>
            <a:r>
              <a:rPr lang="en-US" sz="2000" b="1" dirty="0"/>
              <a:t>of factor 1 and 1 unit of factor 2, the firm can produce at most 1 unit </a:t>
            </a:r>
            <a:r>
              <a:rPr lang="en-US" sz="2000" b="1" dirty="0" smtClean="0"/>
              <a:t>of output</a:t>
            </a:r>
            <a:r>
              <a:rPr lang="en-US" sz="2000" b="1" dirty="0"/>
              <a:t>; with 2 units of factor 1 and 2 units of factor 2, it can produce at most </a:t>
            </a:r>
            <a:r>
              <a:rPr lang="en-US" sz="2000" b="1" dirty="0" smtClean="0"/>
              <a:t>10 units </a:t>
            </a:r>
            <a:r>
              <a:rPr lang="en-US" sz="2000" b="1" dirty="0"/>
              <a:t>of output; with 3 units of factor 1 and 2 units of factor 2, it can produce </a:t>
            </a:r>
            <a:r>
              <a:rPr lang="en-US" sz="2000" b="1" dirty="0" smtClean="0"/>
              <a:t>at most </a:t>
            </a:r>
            <a:r>
              <a:rPr lang="en-US" sz="2000" b="1" dirty="0"/>
              <a:t>18 units of output and so 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
            <a:ext cx="8229600" cy="1631216"/>
          </a:xfrm>
          <a:prstGeom prst="rect">
            <a:avLst/>
          </a:prstGeom>
        </p:spPr>
        <p:txBody>
          <a:bodyPr wrap="square">
            <a:spAutoFit/>
          </a:bodyPr>
          <a:lstStyle/>
          <a:p>
            <a:pPr algn="just">
              <a:buBlip>
                <a:blip r:embed="rId2"/>
              </a:buBlip>
            </a:pPr>
            <a:r>
              <a:rPr lang="en-US" sz="2000" b="1" dirty="0"/>
              <a:t>Consider a production function </a:t>
            </a:r>
            <a:r>
              <a:rPr lang="en-US" sz="2000" b="1" dirty="0" smtClean="0"/>
              <a:t>with two </a:t>
            </a:r>
            <a:r>
              <a:rPr lang="en-US" sz="2000" b="1" dirty="0"/>
              <a:t>inputs factor 1 and factor 2. </a:t>
            </a:r>
            <a:endParaRPr lang="en-US" sz="2000" b="1" dirty="0" smtClean="0"/>
          </a:p>
          <a:p>
            <a:pPr algn="just">
              <a:buBlip>
                <a:blip r:embed="rId2"/>
              </a:buBlip>
            </a:pPr>
            <a:r>
              <a:rPr lang="en-US" sz="2000" b="1" dirty="0" smtClean="0"/>
              <a:t>An </a:t>
            </a:r>
            <a:r>
              <a:rPr lang="en-US" sz="2000" b="1" dirty="0"/>
              <a:t>isoquant is the set of all </a:t>
            </a:r>
            <a:r>
              <a:rPr lang="en-US" sz="2000" b="1" dirty="0" smtClean="0"/>
              <a:t>possible combinations </a:t>
            </a:r>
            <a:r>
              <a:rPr lang="en-US" sz="2000" b="1" dirty="0"/>
              <a:t>of the two inputs that yield the same maximum possible </a:t>
            </a:r>
            <a:r>
              <a:rPr lang="en-US" sz="2000" b="1" dirty="0" smtClean="0"/>
              <a:t>level of </a:t>
            </a:r>
            <a:r>
              <a:rPr lang="en-US" sz="2000" b="1" dirty="0"/>
              <a:t>output. </a:t>
            </a:r>
            <a:endParaRPr lang="en-US" sz="2000" b="1" dirty="0" smtClean="0"/>
          </a:p>
          <a:p>
            <a:pPr algn="just">
              <a:buBlip>
                <a:blip r:embed="rId2"/>
              </a:buBlip>
            </a:pPr>
            <a:r>
              <a:rPr lang="en-US" sz="2000" b="1" dirty="0" smtClean="0"/>
              <a:t>Each </a:t>
            </a:r>
            <a:r>
              <a:rPr lang="en-US" sz="2000" b="1" dirty="0"/>
              <a:t>isoquant represents a particular level of output and </a:t>
            </a:r>
            <a:r>
              <a:rPr lang="en-US" sz="2000" b="1" dirty="0" smtClean="0"/>
              <a:t>is labelled </a:t>
            </a:r>
            <a:r>
              <a:rPr lang="en-US" sz="2000" b="1" dirty="0"/>
              <a:t>with that amount of output.</a:t>
            </a:r>
          </a:p>
        </p:txBody>
      </p:sp>
      <p:pic>
        <p:nvPicPr>
          <p:cNvPr id="2050" name="Picture 2"/>
          <p:cNvPicPr>
            <a:picLocks noChangeAspect="1" noChangeArrowheads="1"/>
          </p:cNvPicPr>
          <p:nvPr/>
        </p:nvPicPr>
        <p:blipFill>
          <a:blip r:embed="rId3"/>
          <a:srcRect/>
          <a:stretch>
            <a:fillRect/>
          </a:stretch>
        </p:blipFill>
        <p:spPr bwMode="auto">
          <a:xfrm>
            <a:off x="4724400" y="2362200"/>
            <a:ext cx="4248150" cy="3067050"/>
          </a:xfrm>
          <a:prstGeom prst="rect">
            <a:avLst/>
          </a:prstGeom>
          <a:noFill/>
          <a:ln w="9525">
            <a:noFill/>
            <a:miter lim="800000"/>
            <a:headEnd/>
            <a:tailEnd/>
          </a:ln>
          <a:effectLst/>
        </p:spPr>
      </p:pic>
      <p:sp>
        <p:nvSpPr>
          <p:cNvPr id="5" name="Rectangle 4"/>
          <p:cNvSpPr/>
          <p:nvPr/>
        </p:nvSpPr>
        <p:spPr>
          <a:xfrm>
            <a:off x="304800" y="1905000"/>
            <a:ext cx="4267200" cy="4676715"/>
          </a:xfrm>
          <a:prstGeom prst="rect">
            <a:avLst/>
          </a:prstGeom>
        </p:spPr>
        <p:txBody>
          <a:bodyPr wrap="square">
            <a:spAutoFit/>
          </a:bodyPr>
          <a:lstStyle/>
          <a:p>
            <a:pPr algn="just"/>
            <a:r>
              <a:rPr lang="en-US" b="1" dirty="0"/>
              <a:t>In the diagram, we </a:t>
            </a:r>
            <a:r>
              <a:rPr lang="en-US" b="1" dirty="0" smtClean="0"/>
              <a:t>have three </a:t>
            </a:r>
            <a:r>
              <a:rPr lang="en-US" b="1" dirty="0"/>
              <a:t>isoquants for the </a:t>
            </a:r>
            <a:r>
              <a:rPr lang="en-US" b="1" dirty="0" smtClean="0"/>
              <a:t>three output </a:t>
            </a:r>
            <a:r>
              <a:rPr lang="en-US" b="1" dirty="0"/>
              <a:t>levels, namely </a:t>
            </a:r>
            <a:r>
              <a:rPr lang="en-US" b="1" i="1" dirty="0"/>
              <a:t>q = q1</a:t>
            </a:r>
            <a:r>
              <a:rPr lang="en-US" b="1" i="1" dirty="0" smtClean="0"/>
              <a:t>, q </a:t>
            </a:r>
            <a:r>
              <a:rPr lang="en-US" b="1" i="1" dirty="0"/>
              <a:t>= q2 and q = q3 in </a:t>
            </a:r>
            <a:r>
              <a:rPr lang="en-US" b="1" i="1" dirty="0" smtClean="0"/>
              <a:t>the </a:t>
            </a:r>
            <a:r>
              <a:rPr lang="en-US" b="1" dirty="0" smtClean="0"/>
              <a:t>inputs </a:t>
            </a:r>
            <a:r>
              <a:rPr lang="en-US" b="1" dirty="0"/>
              <a:t>plane. Two </a:t>
            </a:r>
            <a:r>
              <a:rPr lang="en-US" b="1" dirty="0" smtClean="0"/>
              <a:t>input combinations </a:t>
            </a:r>
            <a:r>
              <a:rPr lang="en-US" b="1" dirty="0"/>
              <a:t>(</a:t>
            </a:r>
            <a:r>
              <a:rPr lang="en-US" b="1" i="1" dirty="0"/>
              <a:t>x′1, x′′ 2) </a:t>
            </a:r>
            <a:r>
              <a:rPr lang="en-US" b="1" i="1" dirty="0" smtClean="0"/>
              <a:t>and </a:t>
            </a:r>
            <a:r>
              <a:rPr lang="en-US" b="1" dirty="0" smtClean="0"/>
              <a:t>(</a:t>
            </a:r>
            <a:r>
              <a:rPr lang="en-US" b="1" i="1" dirty="0"/>
              <a:t>x′′ 1, x′2) give us the same </a:t>
            </a:r>
            <a:r>
              <a:rPr lang="en-US" b="1" i="1" dirty="0" smtClean="0"/>
              <a:t>level </a:t>
            </a:r>
            <a:r>
              <a:rPr lang="en-US" b="1" dirty="0" smtClean="0"/>
              <a:t>of </a:t>
            </a:r>
            <a:r>
              <a:rPr lang="en-US" b="1" dirty="0"/>
              <a:t>output </a:t>
            </a:r>
            <a:r>
              <a:rPr lang="en-US" b="1" i="1" dirty="0"/>
              <a:t>q1. </a:t>
            </a:r>
            <a:endParaRPr lang="en-US" b="1" i="1" dirty="0" smtClean="0"/>
          </a:p>
          <a:p>
            <a:pPr algn="just"/>
            <a:endParaRPr lang="en-US" b="1" i="1" dirty="0"/>
          </a:p>
          <a:p>
            <a:pPr algn="just"/>
            <a:r>
              <a:rPr lang="en-US" b="1" i="1" dirty="0" smtClean="0"/>
              <a:t>If </a:t>
            </a:r>
            <a:r>
              <a:rPr lang="en-US" b="1" i="1" dirty="0"/>
              <a:t>we fix factor </a:t>
            </a:r>
            <a:r>
              <a:rPr lang="en-US" b="1" i="1" dirty="0" smtClean="0"/>
              <a:t>2 </a:t>
            </a:r>
            <a:r>
              <a:rPr lang="en-US" b="1" dirty="0" smtClean="0"/>
              <a:t>at </a:t>
            </a:r>
            <a:r>
              <a:rPr lang="en-US" b="1" i="1" dirty="0"/>
              <a:t>x′2 and increase factor 1 </a:t>
            </a:r>
            <a:r>
              <a:rPr lang="en-US" b="1" i="1" dirty="0" smtClean="0"/>
              <a:t>to x</a:t>
            </a:r>
            <a:r>
              <a:rPr lang="en-US" b="1" i="1" dirty="0"/>
              <a:t>′′′ 1 , output increases and </a:t>
            </a:r>
            <a:r>
              <a:rPr lang="en-US" b="1" i="1" dirty="0" smtClean="0"/>
              <a:t>we </a:t>
            </a:r>
            <a:r>
              <a:rPr lang="en-US" b="1" dirty="0" smtClean="0"/>
              <a:t>reach </a:t>
            </a:r>
            <a:r>
              <a:rPr lang="en-US" b="1" dirty="0"/>
              <a:t>a higher isoquant</a:t>
            </a:r>
            <a:r>
              <a:rPr lang="en-US" b="1" dirty="0" smtClean="0"/>
              <a:t>, </a:t>
            </a:r>
            <a:r>
              <a:rPr lang="en-US" b="1" i="1" dirty="0" smtClean="0"/>
              <a:t>q </a:t>
            </a:r>
            <a:r>
              <a:rPr lang="en-US" b="1" i="1" dirty="0"/>
              <a:t>= q2. </a:t>
            </a:r>
            <a:endParaRPr lang="en-US" b="1" i="1" dirty="0" smtClean="0"/>
          </a:p>
          <a:p>
            <a:pPr algn="just"/>
            <a:endParaRPr lang="en-US" b="1" i="1" dirty="0" smtClean="0"/>
          </a:p>
          <a:p>
            <a:pPr algn="just"/>
            <a:r>
              <a:rPr lang="en-US" b="1" i="1" dirty="0" smtClean="0"/>
              <a:t>When marginal </a:t>
            </a:r>
            <a:r>
              <a:rPr lang="en-US" b="1" dirty="0" smtClean="0"/>
              <a:t>products </a:t>
            </a:r>
            <a:r>
              <a:rPr lang="en-US" b="1" dirty="0"/>
              <a:t>are positive, with</a:t>
            </a:r>
          </a:p>
          <a:p>
            <a:pPr algn="just"/>
            <a:r>
              <a:rPr lang="en-US" b="1" dirty="0"/>
              <a:t>greater amount of one input</a:t>
            </a:r>
            <a:r>
              <a:rPr lang="en-US" b="1" dirty="0" smtClean="0"/>
              <a:t>, the </a:t>
            </a:r>
            <a:r>
              <a:rPr lang="en-US" b="1" dirty="0"/>
              <a:t>same level of output can be produced by using lesser amount of </a:t>
            </a:r>
            <a:r>
              <a:rPr lang="en-US" b="1" dirty="0" smtClean="0"/>
              <a:t>the other</a:t>
            </a:r>
            <a:r>
              <a:rPr lang="en-US" b="1" dirty="0"/>
              <a:t>. </a:t>
            </a:r>
            <a:endParaRPr lang="en-US" b="1" dirty="0" smtClean="0"/>
          </a:p>
          <a:p>
            <a:pPr algn="just"/>
            <a:endParaRPr lang="en-US" b="1" dirty="0" smtClean="0"/>
          </a:p>
          <a:p>
            <a:pPr algn="just"/>
            <a:r>
              <a:rPr lang="en-US" b="1" dirty="0" smtClean="0"/>
              <a:t>Therefore</a:t>
            </a:r>
            <a:r>
              <a:rPr lang="en-US" b="1" dirty="0"/>
              <a:t>, isoquants are negatively sloped.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7086600" cy="4278094"/>
          </a:xfrm>
          <a:prstGeom prst="rect">
            <a:avLst/>
          </a:prstGeom>
        </p:spPr>
        <p:txBody>
          <a:bodyPr wrap="square">
            <a:spAutoFit/>
          </a:bodyPr>
          <a:lstStyle/>
          <a:p>
            <a:pPr algn="r"/>
            <a:r>
              <a:rPr lang="en-US" sz="3600" b="1" dirty="0" smtClean="0">
                <a:solidFill>
                  <a:srgbClr val="7030A0"/>
                </a:solidFill>
                <a:effectLst>
                  <a:outerShdw blurRad="38100" dist="38100" dir="2700000" algn="tl">
                    <a:srgbClr val="000000">
                      <a:alpha val="43137"/>
                    </a:srgbClr>
                  </a:outerShdw>
                </a:effectLst>
              </a:rPr>
              <a:t>Conditions necessary</a:t>
            </a:r>
          </a:p>
          <a:p>
            <a:endParaRPr lang="en-US" sz="2000" b="1" dirty="0"/>
          </a:p>
          <a:p>
            <a:pPr>
              <a:buBlip>
                <a:blip r:embed="rId2"/>
              </a:buBlip>
            </a:pPr>
            <a:r>
              <a:rPr lang="en-US" sz="2400" b="1" dirty="0" smtClean="0"/>
              <a:t>Both </a:t>
            </a:r>
            <a:r>
              <a:rPr lang="en-US" sz="2400" b="1" dirty="0"/>
              <a:t>the inputs are necessary for the production</a:t>
            </a:r>
            <a:r>
              <a:rPr lang="en-US" sz="2400" b="1" dirty="0" smtClean="0"/>
              <a:t>.</a:t>
            </a:r>
          </a:p>
          <a:p>
            <a:r>
              <a:rPr lang="en-US" sz="2400" b="1" dirty="0" smtClean="0"/>
              <a:t> </a:t>
            </a:r>
          </a:p>
          <a:p>
            <a:pPr>
              <a:buBlip>
                <a:blip r:embed="rId2"/>
              </a:buBlip>
            </a:pPr>
            <a:r>
              <a:rPr lang="en-US" sz="2400" b="1" dirty="0" smtClean="0"/>
              <a:t>If </a:t>
            </a:r>
            <a:r>
              <a:rPr lang="en-US" sz="2400" b="1" dirty="0"/>
              <a:t>any </a:t>
            </a:r>
            <a:r>
              <a:rPr lang="en-US" sz="2400" b="1" dirty="0" smtClean="0"/>
              <a:t>of the </a:t>
            </a:r>
            <a:r>
              <a:rPr lang="en-US" sz="2400" b="1" dirty="0"/>
              <a:t>inputs becomes zero, there will be no production. </a:t>
            </a:r>
            <a:endParaRPr lang="en-US" sz="2400" b="1" dirty="0" smtClean="0"/>
          </a:p>
          <a:p>
            <a:endParaRPr lang="en-US" sz="2400" b="1" dirty="0" smtClean="0"/>
          </a:p>
          <a:p>
            <a:pPr>
              <a:buBlip>
                <a:blip r:embed="rId2"/>
              </a:buBlip>
            </a:pPr>
            <a:r>
              <a:rPr lang="en-US" sz="2400" b="1" dirty="0" smtClean="0"/>
              <a:t>With </a:t>
            </a:r>
            <a:r>
              <a:rPr lang="en-US" sz="2400" b="1" dirty="0"/>
              <a:t>both inputs positive</a:t>
            </a:r>
            <a:r>
              <a:rPr lang="en-US" sz="2400" b="1" dirty="0" smtClean="0"/>
              <a:t>, output </a:t>
            </a:r>
            <a:r>
              <a:rPr lang="en-US" sz="2400" b="1" dirty="0"/>
              <a:t>will be positive. </a:t>
            </a:r>
            <a:endParaRPr lang="en-US" sz="2400" b="1" dirty="0" smtClean="0"/>
          </a:p>
          <a:p>
            <a:endParaRPr lang="en-US" sz="2400" b="1" dirty="0" smtClean="0"/>
          </a:p>
          <a:p>
            <a:pPr>
              <a:buBlip>
                <a:blip r:embed="rId2"/>
              </a:buBlip>
            </a:pPr>
            <a:r>
              <a:rPr lang="en-US" sz="2400" b="1" dirty="0" smtClean="0"/>
              <a:t>As </a:t>
            </a:r>
            <a:r>
              <a:rPr lang="en-US" sz="2400" b="1" dirty="0"/>
              <a:t>we increase the amount of any input, output increases.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696200" cy="5201424"/>
          </a:xfrm>
          <a:prstGeom prst="rect">
            <a:avLst/>
          </a:prstGeom>
        </p:spPr>
        <p:txBody>
          <a:bodyPr wrap="square">
            <a:spAutoFit/>
          </a:bodyPr>
          <a:lstStyle/>
          <a:p>
            <a:pPr algn="r"/>
            <a:r>
              <a:rPr lang="en-US" sz="3600" b="1" dirty="0" smtClean="0">
                <a:solidFill>
                  <a:srgbClr val="7030A0"/>
                </a:solidFill>
                <a:effectLst>
                  <a:outerShdw blurRad="38100" dist="38100" dir="2700000" algn="tl">
                    <a:srgbClr val="000000">
                      <a:alpha val="43137"/>
                    </a:srgbClr>
                  </a:outerShdw>
                </a:effectLst>
              </a:rPr>
              <a:t>SHORT RUN</a:t>
            </a:r>
          </a:p>
          <a:p>
            <a:pPr algn="ctr"/>
            <a:endParaRPr lang="en-US" sz="3200" b="1" dirty="0" smtClean="0">
              <a:solidFill>
                <a:srgbClr val="002060"/>
              </a:solidFill>
            </a:endParaRPr>
          </a:p>
          <a:p>
            <a:pPr algn="just">
              <a:buBlip>
                <a:blip r:embed="rId2"/>
              </a:buBlip>
            </a:pPr>
            <a:r>
              <a:rPr lang="en-US" sz="2400" b="1" dirty="0" smtClean="0"/>
              <a:t>In </a:t>
            </a:r>
            <a:r>
              <a:rPr lang="en-US" sz="2400" b="1" dirty="0"/>
              <a:t>the short run, a firm cannot vary all the inputs. </a:t>
            </a:r>
            <a:endParaRPr lang="en-US" sz="2400" b="1" dirty="0" smtClean="0"/>
          </a:p>
          <a:p>
            <a:pPr algn="just">
              <a:buBlip>
                <a:blip r:embed="rId2"/>
              </a:buBlip>
            </a:pPr>
            <a:endParaRPr lang="en-US" sz="2400" b="1" dirty="0"/>
          </a:p>
          <a:p>
            <a:pPr algn="just">
              <a:buBlip>
                <a:blip r:embed="rId2"/>
              </a:buBlip>
            </a:pPr>
            <a:r>
              <a:rPr lang="en-US" sz="2400" b="1" dirty="0" smtClean="0"/>
              <a:t>One </a:t>
            </a:r>
            <a:r>
              <a:rPr lang="en-US" sz="2400" b="1" dirty="0"/>
              <a:t>of the factors – factor </a:t>
            </a:r>
            <a:r>
              <a:rPr lang="en-US" sz="2400" b="1" dirty="0" smtClean="0"/>
              <a:t>1 or </a:t>
            </a:r>
            <a:r>
              <a:rPr lang="en-US" sz="2400" b="1" dirty="0"/>
              <a:t>factor 2 – cannot be varied, and therefore, remain fixed in the short run. </a:t>
            </a:r>
            <a:endParaRPr lang="en-US" sz="2400" b="1" dirty="0" smtClean="0"/>
          </a:p>
          <a:p>
            <a:pPr algn="just">
              <a:buBlip>
                <a:blip r:embed="rId2"/>
              </a:buBlip>
            </a:pPr>
            <a:endParaRPr lang="en-US" sz="2400" b="1" dirty="0" smtClean="0"/>
          </a:p>
          <a:p>
            <a:pPr algn="just">
              <a:buBlip>
                <a:blip r:embed="rId2"/>
              </a:buBlip>
            </a:pPr>
            <a:r>
              <a:rPr lang="en-US" sz="2400" b="1" dirty="0" smtClean="0"/>
              <a:t>In order </a:t>
            </a:r>
            <a:r>
              <a:rPr lang="en-US" sz="2400" b="1" dirty="0"/>
              <a:t>to vary the output level, the firm can vary only the other factor. </a:t>
            </a:r>
            <a:endParaRPr lang="en-US" sz="2400" b="1" dirty="0" smtClean="0"/>
          </a:p>
          <a:p>
            <a:pPr algn="just">
              <a:buBlip>
                <a:blip r:embed="rId2"/>
              </a:buBlip>
            </a:pPr>
            <a:endParaRPr lang="en-US" sz="2400" b="1" dirty="0"/>
          </a:p>
          <a:p>
            <a:pPr algn="just">
              <a:buBlip>
                <a:blip r:embed="rId2"/>
              </a:buBlip>
            </a:pPr>
            <a:r>
              <a:rPr lang="en-US" sz="2400" b="1" dirty="0" smtClean="0"/>
              <a:t>The factor that </a:t>
            </a:r>
            <a:r>
              <a:rPr lang="en-US" sz="2400" b="1" dirty="0"/>
              <a:t>remains fixed is called the fixed input whereas the other factor which </a:t>
            </a:r>
            <a:r>
              <a:rPr lang="en-US" sz="2400" b="1" dirty="0" smtClean="0"/>
              <a:t>the firm </a:t>
            </a:r>
            <a:r>
              <a:rPr lang="en-US" sz="2400" b="1" dirty="0"/>
              <a:t>can vary is called the variable input.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14400"/>
            <a:ext cx="7391400" cy="3416320"/>
          </a:xfrm>
          <a:prstGeom prst="rect">
            <a:avLst/>
          </a:prstGeom>
        </p:spPr>
        <p:txBody>
          <a:bodyPr wrap="square">
            <a:spAutoFit/>
          </a:bodyPr>
          <a:lstStyle/>
          <a:p>
            <a:pPr algn="r"/>
            <a:r>
              <a:rPr lang="en-US" sz="3600" b="1" dirty="0" smtClean="0">
                <a:solidFill>
                  <a:srgbClr val="7030A0"/>
                </a:solidFill>
                <a:effectLst>
                  <a:outerShdw blurRad="38100" dist="38100" dir="2700000" algn="tl">
                    <a:srgbClr val="000000">
                      <a:alpha val="43137"/>
                    </a:srgbClr>
                  </a:outerShdw>
                </a:effectLst>
              </a:rPr>
              <a:t>LONG RUN</a:t>
            </a:r>
          </a:p>
          <a:p>
            <a:pPr algn="ctr"/>
            <a:endParaRPr lang="en-US" sz="3600" b="1" dirty="0" smtClean="0">
              <a:solidFill>
                <a:srgbClr val="002060"/>
              </a:solidFill>
            </a:endParaRPr>
          </a:p>
          <a:p>
            <a:pPr algn="just">
              <a:buBlip>
                <a:blip r:embed="rId2"/>
              </a:buBlip>
            </a:pPr>
            <a:r>
              <a:rPr lang="en-US" sz="2400" b="1" dirty="0" smtClean="0">
                <a:solidFill>
                  <a:srgbClr val="002060"/>
                </a:solidFill>
              </a:rPr>
              <a:t>In </a:t>
            </a:r>
            <a:r>
              <a:rPr lang="en-US" sz="2400" b="1" dirty="0">
                <a:solidFill>
                  <a:srgbClr val="002060"/>
                </a:solidFill>
              </a:rPr>
              <a:t>the long run, all factors of production can be varied</a:t>
            </a:r>
            <a:r>
              <a:rPr lang="en-US" sz="2400" b="1" dirty="0" smtClean="0">
                <a:solidFill>
                  <a:srgbClr val="002060"/>
                </a:solidFill>
              </a:rPr>
              <a:t>.</a:t>
            </a:r>
          </a:p>
          <a:p>
            <a:pPr algn="just"/>
            <a:endParaRPr lang="en-US" sz="2400" b="1" dirty="0" smtClean="0">
              <a:solidFill>
                <a:srgbClr val="002060"/>
              </a:solidFill>
            </a:endParaRPr>
          </a:p>
          <a:p>
            <a:pPr algn="just">
              <a:buBlip>
                <a:blip r:embed="rId2"/>
              </a:buBlip>
            </a:pPr>
            <a:r>
              <a:rPr lang="en-US" sz="2400" b="1" dirty="0" smtClean="0">
                <a:solidFill>
                  <a:srgbClr val="002060"/>
                </a:solidFill>
              </a:rPr>
              <a:t>A </a:t>
            </a:r>
            <a:r>
              <a:rPr lang="en-US" sz="2400" b="1" dirty="0">
                <a:solidFill>
                  <a:srgbClr val="002060"/>
                </a:solidFill>
              </a:rPr>
              <a:t>firm in order </a:t>
            </a:r>
            <a:r>
              <a:rPr lang="en-US" sz="2400" b="1" dirty="0" smtClean="0">
                <a:solidFill>
                  <a:srgbClr val="002060"/>
                </a:solidFill>
              </a:rPr>
              <a:t>to produce </a:t>
            </a:r>
            <a:r>
              <a:rPr lang="en-US" sz="2400" b="1" dirty="0">
                <a:solidFill>
                  <a:srgbClr val="002060"/>
                </a:solidFill>
              </a:rPr>
              <a:t>different levels of output in the long run may vary both the </a:t>
            </a:r>
            <a:r>
              <a:rPr lang="en-US" sz="2400" b="1" dirty="0" smtClean="0">
                <a:solidFill>
                  <a:srgbClr val="002060"/>
                </a:solidFill>
              </a:rPr>
              <a:t>inputs simultaneously.</a:t>
            </a:r>
          </a:p>
          <a:p>
            <a:pPr algn="just"/>
            <a:endParaRPr lang="en-US" sz="2400" b="1" dirty="0" smtClean="0">
              <a:solidFill>
                <a:srgbClr val="002060"/>
              </a:solidFill>
            </a:endParaRPr>
          </a:p>
          <a:p>
            <a:pPr algn="just">
              <a:buBlip>
                <a:blip r:embed="rId2"/>
              </a:buBlip>
            </a:pPr>
            <a:r>
              <a:rPr lang="en-US" sz="2400" b="1" dirty="0" smtClean="0">
                <a:solidFill>
                  <a:srgbClr val="002060"/>
                </a:solidFill>
              </a:rPr>
              <a:t> </a:t>
            </a:r>
            <a:r>
              <a:rPr lang="en-US" sz="2400" b="1" dirty="0">
                <a:solidFill>
                  <a:srgbClr val="002060"/>
                </a:solidFill>
              </a:rPr>
              <a:t>So, in the long run, there is no fixed input.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2030</Words>
  <Application>Microsoft Office PowerPoint</Application>
  <PresentationFormat>On-screen Show (4:3)</PresentationFormat>
  <Paragraphs>237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Principles of Economics</vt:lpstr>
      <vt:lpstr>Production Theory and Cost function</vt:lpstr>
      <vt:lpstr>Defination </vt:lpstr>
      <vt:lpstr>Slide 4</vt:lpstr>
      <vt:lpstr>Slide 5</vt:lpstr>
      <vt:lpstr>Slide 6</vt:lpstr>
      <vt:lpstr>Slide 7</vt:lpstr>
      <vt:lpstr>Slide 8</vt:lpstr>
      <vt:lpstr>Slide 9</vt:lpstr>
      <vt:lpstr>Total Product (TP)</vt:lpstr>
      <vt:lpstr>Slide 11</vt:lpstr>
      <vt:lpstr>Average Product (AP)</vt:lpstr>
      <vt:lpstr>Marginal Product (MP)</vt:lpstr>
      <vt:lpstr>TP, AP and MP</vt:lpstr>
      <vt:lpstr>Returns to scale</vt:lpstr>
      <vt:lpstr>Slide 16</vt:lpstr>
      <vt:lpstr>i.e. suppose in a production process, all inputs get doubled. As a result, if the output gets doubled, the production function exhibits CRS. If output is less than doubled, the DRS holds, and  if it is more than doubled, the IRS holds.</vt:lpstr>
      <vt:lpstr>Slide 18</vt:lpstr>
      <vt:lpstr>Next…… </vt:lpstr>
      <vt:lpstr>Slide 20</vt:lpstr>
      <vt:lpstr>Long-run Average Costs </vt:lpstr>
      <vt:lpstr>Forms of Market Competition</vt:lpstr>
      <vt:lpstr>Slide 23</vt:lpstr>
      <vt:lpstr>Slide 24</vt:lpstr>
      <vt:lpstr>Assumption 1</vt:lpstr>
      <vt:lpstr>Assumption 2</vt:lpstr>
      <vt:lpstr>Assumption 3</vt:lpstr>
      <vt:lpstr>Assumption 4</vt:lpstr>
      <vt:lpstr>Assumption 5</vt:lpstr>
      <vt:lpstr>Slide 30</vt:lpstr>
      <vt:lpstr>Hence,</vt:lpstr>
      <vt:lpstr>Perfect Competition</vt:lpstr>
      <vt:lpstr>Perfect Competition</vt:lpstr>
      <vt:lpstr>JUBILATION… jashnn manale</vt:lpstr>
      <vt:lpstr>Thanking  BITS PILANI, K.K.BIRLA GOA CAMPUS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Theory and Cost function</dc:title>
  <dc:creator>bits</dc:creator>
  <cp:lastModifiedBy>admin</cp:lastModifiedBy>
  <cp:revision>30</cp:revision>
  <dcterms:created xsi:type="dcterms:W3CDTF">2012-02-13T22:23:19Z</dcterms:created>
  <dcterms:modified xsi:type="dcterms:W3CDTF">2012-09-22T05:13:12Z</dcterms:modified>
</cp:coreProperties>
</file>