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6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59" r:id="rId45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D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84" autoAdjust="0"/>
    <p:restoredTop sz="94660"/>
  </p:normalViewPr>
  <p:slideViewPr>
    <p:cSldViewPr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B91E0-A91F-4B0F-B546-32BE59DA62E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F89F-6F76-4CFF-9A7D-B2C464F2B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1F89F-6F76-4CFF-9A7D-B2C464F2BF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62DB7-7C9D-4BB7-9447-2226FD9E1489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CE7B-A09D-4C89-A697-5A4EB702C1E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CF04-7494-4136-93B1-551F7C43C94D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7061-7EAE-4C07-B35B-048CFA3A2D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A636-8858-471B-972A-9766E2C323C1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78D3C-C9F6-425A-B617-857A37E9850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3384-BF29-4D20-A235-31E9871448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57964-4E09-44E9-BBB9-107FF0880808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4A013-E845-4EFB-B2AF-04C78122FC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F940-B2B1-403D-82F7-D91AE3377F7E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974DA-DF24-459F-B33B-E792E513C23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00880-7E7A-458F-939A-6089941438EB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4C32-F372-4590-9798-688E4D14976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EAEF1-7B3D-4E02-BF4C-5C906A1A69DC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DB609-7B26-4F6A-9305-662970D18D9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4D0C-DBDF-4537-8570-096C05A40F1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5894F-234E-480A-921E-ADB47FDEF2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AD95-1418-4606-871C-5A2653A6180C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8D2B9-10E9-4B36-BCD5-10AA7D4F3A9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8D01-834C-4E84-A8C1-4A2650096CCB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A450-1672-410C-AA00-8F477BAE442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8C51BB-AEA6-4C1B-92F5-8B614A87C060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B94E6-70EF-45DB-BD63-BDB0B562AF0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2209800"/>
          </a:xfrm>
        </p:spPr>
        <p:txBody>
          <a:bodyPr/>
          <a:lstStyle/>
          <a:p>
            <a:r>
              <a:rPr lang="fr-CA" sz="3600" b="1" dirty="0" smtClean="0">
                <a:solidFill>
                  <a:srgbClr val="7DAD21"/>
                </a:solidFill>
              </a:rPr>
              <a:t>Cost </a:t>
            </a:r>
            <a:r>
              <a:rPr lang="fr-CA" sz="3600" b="1" dirty="0" smtClean="0">
                <a:solidFill>
                  <a:srgbClr val="7DAD21"/>
                </a:solidFill>
              </a:rPr>
              <a:t>Functions &amp; Perfect Competition</a:t>
            </a:r>
            <a:r>
              <a:rPr lang="fr-CA" sz="4000" b="1" dirty="0" smtClean="0">
                <a:solidFill>
                  <a:srgbClr val="7DAD21"/>
                </a:solidFill>
              </a:rPr>
              <a:t/>
            </a:r>
            <a:br>
              <a:rPr lang="fr-CA" sz="4000" b="1" dirty="0" smtClean="0">
                <a:solidFill>
                  <a:srgbClr val="7DAD21"/>
                </a:solidFill>
              </a:rPr>
            </a:br>
            <a:r>
              <a:rPr lang="fr-CA" sz="2400" b="1" dirty="0" smtClean="0">
                <a:solidFill>
                  <a:srgbClr val="FF0000"/>
                </a:solidFill>
              </a:rPr>
              <a:t>Tutorial </a:t>
            </a:r>
            <a:br>
              <a:rPr lang="fr-CA" sz="2400" b="1" dirty="0" smtClean="0">
                <a:solidFill>
                  <a:srgbClr val="FF0000"/>
                </a:solidFill>
              </a:rPr>
            </a:br>
            <a:r>
              <a:rPr lang="fr-CA" sz="2400" b="1" dirty="0" smtClean="0">
                <a:solidFill>
                  <a:srgbClr val="FF0000"/>
                </a:solidFill>
              </a:rPr>
              <a:t>&amp; </a:t>
            </a:r>
            <a:br>
              <a:rPr lang="fr-CA" sz="2400" b="1" dirty="0" smtClean="0">
                <a:solidFill>
                  <a:srgbClr val="FF0000"/>
                </a:solidFill>
              </a:rPr>
            </a:br>
            <a:r>
              <a:rPr lang="fr-CA" sz="2400" b="1" dirty="0" smtClean="0">
                <a:solidFill>
                  <a:srgbClr val="FF0000"/>
                </a:solidFill>
              </a:rPr>
              <a:t>Lecture -18</a:t>
            </a:r>
            <a:endParaRPr lang="fr-CA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Swagat Kishore Mishra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F1D25-48A0-4287-ACF8-0C671C0D5460}" type="datetime1">
              <a:rPr lang="fr-FR" smtClean="0">
                <a:solidFill>
                  <a:srgbClr val="FF0000"/>
                </a:solidFill>
              </a:rPr>
              <a:pPr>
                <a:defRPr/>
              </a:pPr>
              <a:t>25/09/2012</a:t>
            </a:fld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7CE7B-A09D-4C89-A697-5A4EB702C1E0}" type="slidenum">
              <a:rPr lang="fr-CA" smtClean="0">
                <a:solidFill>
                  <a:srgbClr val="FF0000"/>
                </a:solidFill>
              </a:rPr>
              <a:pPr>
                <a:defRPr/>
              </a:pPr>
              <a:t>1</a:t>
            </a:fld>
            <a:endParaRPr lang="fr-CA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z="2400" i="1" dirty="0" err="1" smtClean="0">
                <a:solidFill>
                  <a:srgbClr val="FF0000"/>
                </a:solidFill>
              </a:rPr>
              <a:t>pupils</a:t>
            </a:r>
            <a:r>
              <a:rPr lang="fr-CA" sz="2400" i="1" dirty="0" smtClean="0">
                <a:solidFill>
                  <a:srgbClr val="FF0000"/>
                </a:solidFill>
              </a:rPr>
              <a:t> of </a:t>
            </a:r>
            <a:r>
              <a:rPr lang="fr-CA" sz="2400" i="1" dirty="0" err="1" smtClean="0">
                <a:solidFill>
                  <a:srgbClr val="FF0000"/>
                </a:solidFill>
              </a:rPr>
              <a:t>economics</a:t>
            </a:r>
            <a:endParaRPr lang="fr-CA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471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15200" cy="1905000"/>
          </a:xfrm>
        </p:spPr>
        <p:txBody>
          <a:bodyPr/>
          <a:lstStyle/>
          <a:p>
            <a:r>
              <a:rPr lang="en-US"/>
              <a:t>The relationship between MP and MC can be seen mathematically in the following equations.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47108" name="Object 2052"/>
          <p:cNvGraphicFramePr>
            <a:graphicFrameLocks noChangeAspect="1"/>
          </p:cNvGraphicFramePr>
          <p:nvPr/>
        </p:nvGraphicFramePr>
        <p:xfrm>
          <a:off x="1219200" y="3276600"/>
          <a:ext cx="6929438" cy="952500"/>
        </p:xfrm>
        <a:graphic>
          <a:graphicData uri="http://schemas.openxmlformats.org/presentationml/2006/ole">
            <p:oleObj spid="_x0000_s5122" name="Equation" r:id="rId3" imgW="3047760" imgH="419040" progId="Equation.3">
              <p:embed/>
            </p:oleObj>
          </a:graphicData>
        </a:graphic>
      </p:graphicFrame>
      <p:sp>
        <p:nvSpPr>
          <p:cNvPr id="47109" name="Text Box 2053"/>
          <p:cNvSpPr txBox="1">
            <a:spLocks noChangeArrowheads="1"/>
          </p:cNvSpPr>
          <p:nvPr/>
        </p:nvSpPr>
        <p:spPr bwMode="gray">
          <a:xfrm>
            <a:off x="1066800" y="4495800"/>
            <a:ext cx="7467600" cy="179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3600">
                <a:latin typeface="Times New Roman" charset="0"/>
              </a:rPr>
              <a:t> The law of diminishing returns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kumimoji="0" lang="en-US" sz="3600">
                <a:latin typeface="Times New Roman" charset="0"/>
              </a:rPr>
              <a:t>   implies that MC will eventually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kumimoji="0" lang="en-US" sz="3600">
                <a:latin typeface="Times New Roman" charset="0"/>
              </a:rPr>
              <a:t>   increase.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7D271-2A8E-4633-8C72-E9B020B545F3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8021638" cy="685800"/>
          </a:xfrm>
        </p:spPr>
        <p:txBody>
          <a:bodyPr>
            <a:normAutofit fontScale="90000"/>
          </a:bodyPr>
          <a:lstStyle/>
          <a:p>
            <a:r>
              <a:rPr lang="en-US"/>
              <a:t>The Short Run Cost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81600"/>
          </a:xfrm>
        </p:spPr>
        <p:txBody>
          <a:bodyPr/>
          <a:lstStyle/>
          <a:p>
            <a:r>
              <a:rPr lang="en-US" sz="2800"/>
              <a:t>A firm’s short run cost function tells us the minimum cost necessary to produce a particular output level.</a:t>
            </a:r>
          </a:p>
          <a:p>
            <a:r>
              <a:rPr lang="en-US" sz="2800"/>
              <a:t>For simplicity the following assumptions are made:</a:t>
            </a:r>
          </a:p>
          <a:p>
            <a:pPr lvl="1"/>
            <a:r>
              <a:rPr lang="en-US" sz="2400"/>
              <a:t>the firm employs two inputs, labor and capital</a:t>
            </a:r>
          </a:p>
          <a:p>
            <a:pPr lvl="1"/>
            <a:r>
              <a:rPr lang="en-US" sz="2400"/>
              <a:t>labor is variable, capital is fixed</a:t>
            </a:r>
          </a:p>
          <a:p>
            <a:pPr lvl="1"/>
            <a:r>
              <a:rPr lang="en-US" sz="2400"/>
              <a:t>the firm produces a single product</a:t>
            </a:r>
          </a:p>
          <a:p>
            <a:pPr lvl="1"/>
            <a:r>
              <a:rPr lang="en-US" sz="2400"/>
              <a:t>technology is fixed</a:t>
            </a:r>
          </a:p>
          <a:p>
            <a:pPr lvl="1"/>
            <a:r>
              <a:rPr lang="en-US" sz="2400"/>
              <a:t>the firm operates efficiently</a:t>
            </a:r>
          </a:p>
          <a:p>
            <a:pPr lvl="1"/>
            <a:r>
              <a:rPr lang="en-US" sz="2400"/>
              <a:t>the firm operates in competitive input markets</a:t>
            </a:r>
          </a:p>
          <a:p>
            <a:pPr lvl="1"/>
            <a:r>
              <a:rPr lang="en-US" sz="2400"/>
              <a:t>the law of diminishing returns holds</a:t>
            </a:r>
          </a:p>
          <a:p>
            <a:pPr lvl="1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C8584-ECF4-466E-86B9-373074E9AFA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Short Run Cost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The following average cost functions will be useful in our analysis.</a:t>
            </a:r>
          </a:p>
          <a:p>
            <a:pPr>
              <a:lnSpc>
                <a:spcPct val="90000"/>
              </a:lnSpc>
            </a:pPr>
            <a:r>
              <a:rPr lang="en-US" sz="3200" b="1"/>
              <a:t>Average total cost</a:t>
            </a:r>
            <a:r>
              <a:rPr lang="en-US" sz="3200"/>
              <a:t> (AC) is the average per-unit cost of using all of the firm’s inputs.</a:t>
            </a:r>
          </a:p>
          <a:p>
            <a:pPr>
              <a:lnSpc>
                <a:spcPct val="90000"/>
              </a:lnSpc>
            </a:pPr>
            <a:r>
              <a:rPr lang="en-US" sz="3200" b="1"/>
              <a:t>Average variable cost</a:t>
            </a:r>
            <a:r>
              <a:rPr lang="en-US" sz="3200"/>
              <a:t> (AVC) is the average per-unit cost of using the firm’s variable inputs.</a:t>
            </a:r>
          </a:p>
          <a:p>
            <a:pPr>
              <a:lnSpc>
                <a:spcPct val="90000"/>
              </a:lnSpc>
            </a:pPr>
            <a:r>
              <a:rPr lang="en-US" sz="3200" b="1"/>
              <a:t>Average fixed cost</a:t>
            </a:r>
            <a:r>
              <a:rPr lang="en-US" sz="3200"/>
              <a:t> (AFC) is the average per-unit cost of using the firm’s fixed inputs.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585739-BF3D-4F32-BFD1-FD607465BB8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Short Run Cost Function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Mathematically,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sz="3400"/>
              <a:t>AVC = TVC/Q</a:t>
            </a:r>
          </a:p>
          <a:p>
            <a:pPr>
              <a:buFontTx/>
              <a:buNone/>
            </a:pPr>
            <a:r>
              <a:rPr lang="en-US" sz="3400"/>
              <a:t>		AFC = TFC/Q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3400"/>
              <a:t>	</a:t>
            </a:r>
          </a:p>
          <a:p>
            <a:pPr>
              <a:buFontTx/>
              <a:buNone/>
            </a:pPr>
            <a:r>
              <a:rPr lang="en-US" sz="3400"/>
              <a:t>   ATC=TC/Q=(TFC+TVC)/Q=AFC+AVC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5E7D86-4578-4C43-A839-7505E255836A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43863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Short Run Cost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504113" cy="121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Table 8.2 illustrates how the short run cost measures can be calculated.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8757" y="2286000"/>
            <a:ext cx="909524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2E16A-55A4-4410-AADF-162B9BF3137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14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Short Run Cost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Graphically, these results are be depicted in the figure below.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9600" y="2438400"/>
            <a:ext cx="7162800" cy="416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EE29E-848D-4C33-8822-E472A4B38653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/>
              <a:t>The Short Run Cost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Important Observations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AFC declines steadily over the range of production.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In general, AVC, AC, and MC are u-shaped.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MC measures the rate of change of TC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When MC&lt;AVC, AVC is falling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/>
              <a:t>	When MC&gt;AVC, AVC is rising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/>
              <a:t>	When MC=AVC, AVC is at its minimum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 distance between AC and AVC represents AFC</a:t>
            </a:r>
          </a:p>
          <a:p>
            <a:pPr lvl="1">
              <a:lnSpc>
                <a:spcPct val="90000"/>
              </a:lnSpc>
            </a:pP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4B91A-1C26-432B-8C22-9DFF7C6EBCBB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Short Run Cost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267200" cy="44561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/>
              <a:t>A change in input prices will act to shift the cost curves.</a:t>
            </a:r>
          </a:p>
          <a:p>
            <a:pPr>
              <a:lnSpc>
                <a:spcPct val="90000"/>
              </a:lnSpc>
            </a:pPr>
            <a:r>
              <a:rPr lang="en-US" sz="3200"/>
              <a:t>If there is a reduction in the costs associated with the fixed inputs, the average total cost will shift downward.  AVC and MC will remain unaffected.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876800" y="1447800"/>
            <a:ext cx="396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A0FE45-9292-4075-B34B-3F661044C4B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17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Short Run Cost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124200" cy="44561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/>
              <a:t>If there is a reduction in the costs associated with the variable inputs, then the MC, AVC, and AC will all shift downward.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191000" y="1447800"/>
            <a:ext cx="4752975" cy="4545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4854B8-8948-4602-9FFE-AC536CED4D5D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18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LR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7772400" cy="4684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the long run, all inputs are variable.</a:t>
            </a:r>
          </a:p>
          <a:p>
            <a:pPr>
              <a:lnSpc>
                <a:spcPct val="90000"/>
              </a:lnSpc>
            </a:pPr>
            <a:r>
              <a:rPr lang="en-US"/>
              <a:t>In the long run, there are no fixed costs</a:t>
            </a:r>
          </a:p>
          <a:p>
            <a:pPr>
              <a:lnSpc>
                <a:spcPct val="90000"/>
              </a:lnSpc>
            </a:pPr>
            <a:r>
              <a:rPr lang="en-US"/>
              <a:t>The long run cost structure of a firm is related to the firm’s long run production process.</a:t>
            </a:r>
          </a:p>
          <a:p>
            <a:pPr>
              <a:lnSpc>
                <a:spcPct val="90000"/>
              </a:lnSpc>
            </a:pPr>
            <a:r>
              <a:rPr lang="en-US"/>
              <a:t>The firm’s long run production process is described by the concept of returns to scale.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9BCE5-1D8F-4374-8529-5F54871FF513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Vs Replacement Cost (Procurement stage Vs Replacing inventory stage)</a:t>
            </a:r>
          </a:p>
          <a:p>
            <a:r>
              <a:rPr lang="en-US" dirty="0" smtClean="0"/>
              <a:t>Implicit cost Vs Explicit Cost (Opportunity cost Vs Out-of-pocket cost)</a:t>
            </a:r>
          </a:p>
          <a:p>
            <a:r>
              <a:rPr lang="en-US" dirty="0" smtClean="0"/>
              <a:t>Incremental cost Vs Sunk cost (fixed with decision Vs varying with decision)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7606D-3D4E-4053-8A20-AFD7FBE09C85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LR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193088" cy="4684713"/>
          </a:xfrm>
        </p:spPr>
        <p:txBody>
          <a:bodyPr/>
          <a:lstStyle/>
          <a:p>
            <a:r>
              <a:rPr lang="en-US" sz="3200"/>
              <a:t>Economists hypothesize that a firm’s long-run production function may exhibit at first increasing returns, then constant returns, and finally decreasing returns to scale.</a:t>
            </a:r>
          </a:p>
          <a:p>
            <a:r>
              <a:rPr lang="en-US" sz="3200"/>
              <a:t>When a firm experiences increasing returns to scale</a:t>
            </a:r>
          </a:p>
          <a:p>
            <a:pPr lvl="1"/>
            <a:r>
              <a:rPr lang="en-US" sz="2800"/>
              <a:t>A proportional increase in all inputs increases output by a greater percentage than costs.</a:t>
            </a:r>
          </a:p>
          <a:p>
            <a:pPr lvl="1"/>
            <a:r>
              <a:rPr lang="en-US" sz="2800"/>
              <a:t>Costs increase at a decreasing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BE5BA-9684-4B1B-8BF1-00BCAA548518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LR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69288" cy="4684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When a firm experiences constant returns to scale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proportional increase in all inputs increases output by the same percentage as costs.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Costs increase at a constant rate</a:t>
            </a:r>
          </a:p>
          <a:p>
            <a:pPr>
              <a:lnSpc>
                <a:spcPct val="90000"/>
              </a:lnSpc>
            </a:pPr>
            <a:r>
              <a:rPr lang="en-US" sz="3200"/>
              <a:t>When a firm experiences decreasing returns to scale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proportional increase in all inputs increases output by a smaller percentage than costs.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Costs increase at an increasing rate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ADC39-D867-422D-835A-7C8D765CB9CD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LR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343400" cy="4038600"/>
          </a:xfrm>
        </p:spPr>
        <p:txBody>
          <a:bodyPr/>
          <a:lstStyle/>
          <a:p>
            <a:r>
              <a:rPr lang="en-US"/>
              <a:t>This graph illustrates the relationship between the long-run production function and the long-run cost function.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029200" y="1524000"/>
            <a:ext cx="37576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7CCDD-5A9F-4E9E-81A8-747ECB4E2365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22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Long run marginal cost</a:t>
            </a:r>
            <a:r>
              <a:rPr lang="en-US"/>
              <a:t> (LRMC) measures the change in long run costs associated with a change in output.</a:t>
            </a:r>
          </a:p>
          <a:p>
            <a:pPr>
              <a:lnSpc>
                <a:spcPct val="90000"/>
              </a:lnSpc>
            </a:pPr>
            <a:r>
              <a:rPr lang="en-US" b="1"/>
              <a:t>Long run average cost</a:t>
            </a:r>
            <a:r>
              <a:rPr lang="en-US"/>
              <a:t> (LRAC) measures the average per-unit cost of production when all inputs are variable.</a:t>
            </a:r>
          </a:p>
          <a:p>
            <a:pPr>
              <a:lnSpc>
                <a:spcPct val="90000"/>
              </a:lnSpc>
            </a:pPr>
            <a:r>
              <a:rPr lang="en-US"/>
              <a:t>In general, the LRAC is u-shaped.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7982A-5A51-48CD-8F4C-5EAC11C6855E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When LRAC is declining we say that the firm is experiencing </a:t>
            </a:r>
            <a:r>
              <a:rPr lang="en-US" sz="3200" b="1"/>
              <a:t>economies of scale</a:t>
            </a:r>
            <a:r>
              <a:rPr lang="en-US" sz="3200"/>
              <a:t>.</a:t>
            </a:r>
          </a:p>
          <a:p>
            <a:r>
              <a:rPr lang="en-US" sz="3200"/>
              <a:t>Economies of scale implies that per-unit costs are falling.</a:t>
            </a:r>
          </a:p>
          <a:p>
            <a:r>
              <a:rPr lang="en-US" sz="3200"/>
              <a:t>When LRAC is increasing we say that the firm is experiencing </a:t>
            </a:r>
            <a:r>
              <a:rPr lang="en-US" sz="3200" b="1"/>
              <a:t>diseconomies of scale</a:t>
            </a:r>
            <a:r>
              <a:rPr lang="en-US" sz="3200"/>
              <a:t>.</a:t>
            </a:r>
          </a:p>
          <a:p>
            <a:r>
              <a:rPr lang="en-US" sz="3200"/>
              <a:t>Diseconomies of scale implies that per-unit costs are rising.</a:t>
            </a:r>
          </a:p>
          <a:p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C3A34-7D34-4FEB-AF5B-DC1818574C49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2932113" cy="4572000"/>
          </a:xfrm>
        </p:spPr>
        <p:txBody>
          <a:bodyPr/>
          <a:lstStyle/>
          <a:p>
            <a:r>
              <a:rPr lang="en-US"/>
              <a:t>The figure illustrates the general shape of the LRAC.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733800" y="1600200"/>
            <a:ext cx="5105400" cy="431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D3FCEF-4CA1-4095-B806-9AD406660CE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25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/>
              <a:t>The Long-Run Cost Function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/>
              <a:t>Reasons for Economies of Scale</a:t>
            </a:r>
          </a:p>
          <a:p>
            <a:pPr lvl="1"/>
            <a:r>
              <a:rPr lang="en-US" sz="2800"/>
              <a:t>Increasing returns to scale</a:t>
            </a:r>
          </a:p>
          <a:p>
            <a:pPr lvl="1"/>
            <a:r>
              <a:rPr lang="en-US" sz="2800"/>
              <a:t>Specialization in the use of labor and capital</a:t>
            </a:r>
          </a:p>
          <a:p>
            <a:pPr lvl="1"/>
            <a:r>
              <a:rPr lang="en-US" sz="2800"/>
              <a:t>Indivisible nature of many types of capital equipment</a:t>
            </a:r>
          </a:p>
          <a:p>
            <a:pPr lvl="1"/>
            <a:r>
              <a:rPr lang="en-US" sz="2800"/>
              <a:t>Productive capacity of capital equipment rises faster than purchase price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FA4108-388C-41BF-99CE-D7B9C0AE7526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</p:spPr>
        <p:txBody>
          <a:bodyPr/>
          <a:lstStyle/>
          <a:p>
            <a:r>
              <a:rPr lang="en-US"/>
              <a:t>Reasons for Economies of Scale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gray">
          <a:xfrm>
            <a:off x="914400" y="2286000"/>
            <a:ext cx="7848600" cy="3630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 Economies in maintaining inventory of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r>
              <a:rPr kumimoji="0" lang="en-US" sz="2800">
                <a:latin typeface="Times New Roman" charset="0"/>
              </a:rPr>
              <a:t>    replacement parts and maintenance personnel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 Discounts from bulk purchases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 Lower cost of raising capital funds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 Spreading promotional and R&amp;D costs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 Management efficiencies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7ED5B-E8AC-47C3-96C7-EE0FA696071C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27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Reasons for Diseconomies of Scale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gray">
          <a:xfrm>
            <a:off x="1219200" y="2286000"/>
            <a:ext cx="7315200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Decreasing returns to scale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Disproportionate rise in transportation costs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Input market imperfections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 Management coordination and control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r>
              <a:rPr kumimoji="0" lang="en-US" sz="2800">
                <a:latin typeface="Times New Roman" charset="0"/>
              </a:rPr>
              <a:t>  problems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2800">
                <a:latin typeface="Times New Roman" charset="0"/>
              </a:rPr>
              <a:t>Disproportionate rise in staff and indirect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r>
              <a:rPr kumimoji="0" lang="en-US" sz="2800">
                <a:latin typeface="Times New Roman" charset="0"/>
              </a:rPr>
              <a:t>  labor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endParaRPr kumimoji="0" lang="en-US" sz="2800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4FBAA1-CBD7-4CC6-AF79-D16DF366F6EF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28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114800" cy="4114800"/>
          </a:xfrm>
        </p:spPr>
        <p:txBody>
          <a:bodyPr/>
          <a:lstStyle/>
          <a:p>
            <a:r>
              <a:rPr lang="en-US" sz="2400"/>
              <a:t>In the short run, the firm has a fixed level of capital equipment or plant size.</a:t>
            </a:r>
          </a:p>
          <a:p>
            <a:r>
              <a:rPr lang="en-US" sz="2400"/>
              <a:t>The figure illustrates the SRAC curves for various plant sizes.</a:t>
            </a:r>
          </a:p>
          <a:p>
            <a:r>
              <a:rPr lang="en-US" sz="2400"/>
              <a:t>Once a plant size is chosen, per-unit production costs are found by moving along that particular SRAC curve.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800600" y="1371600"/>
            <a:ext cx="4114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B83D4-A31D-435B-A0DA-FDDE10D32ECF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29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152400"/>
            <a:ext cx="8415338" cy="1143000"/>
          </a:xfrm>
        </p:spPr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firm’s cost structure is intimately related to its production process.</a:t>
            </a:r>
          </a:p>
          <a:p>
            <a:r>
              <a:rPr lang="en-US"/>
              <a:t>Costs are determined by the production technology and input prices.</a:t>
            </a:r>
          </a:p>
          <a:p>
            <a:r>
              <a:rPr lang="en-US"/>
              <a:t>Assume the firm is a “price taker” in the input market.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B7E8DB-784C-49F5-A2AC-3AA97B19F32C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long run the firm is able to adjust its plant size.</a:t>
            </a:r>
          </a:p>
          <a:p>
            <a:r>
              <a:rPr lang="en-US"/>
              <a:t>LRAC tells us the lowest possible per-unit cost when all inputs are variable.</a:t>
            </a:r>
          </a:p>
          <a:p>
            <a:r>
              <a:rPr lang="en-US"/>
              <a:t>What is the LRAC in the graph?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C2B43-DD57-40DD-BD54-FC9D03DC8F3B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Long-Run Cost Function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LRAC is the lower envelope of all of the SRAC curves.</a:t>
            </a:r>
          </a:p>
          <a:p>
            <a:r>
              <a:rPr lang="en-US" b="1"/>
              <a:t>Minimum efficient scale</a:t>
            </a:r>
            <a:r>
              <a:rPr lang="en-US"/>
              <a:t> is the lowest output level for which LRAC is minimized.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077103-91F7-4C97-B486-92790B31089E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/>
              <a:t>The Learning Curve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038600" cy="5486400"/>
          </a:xfrm>
        </p:spPr>
        <p:txBody>
          <a:bodyPr/>
          <a:lstStyle/>
          <a:p>
            <a:r>
              <a:rPr lang="en-US" sz="2400"/>
              <a:t>Measures the  percentage decrease in additional labor cost each time output doubles.</a:t>
            </a:r>
          </a:p>
          <a:p>
            <a:r>
              <a:rPr lang="en-US" sz="2400"/>
              <a:t>An “80 percent” learning curve implies that each time output doubles, the labor costs associated with the incremental output will decrease to 80% of their previous level.</a:t>
            </a:r>
          </a:p>
          <a:p>
            <a:r>
              <a:rPr lang="en-US" sz="2400"/>
              <a:t>The figure illustrates an 80-percent learning curve.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419600" y="1295400"/>
            <a:ext cx="4457700" cy="498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0A49D-728F-4FC8-A6C2-0B49AFE7383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32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Learning Curve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downward slope in the learning curve indicates the presence of the </a:t>
            </a:r>
            <a:r>
              <a:rPr lang="en-US" b="1"/>
              <a:t>learning curve effect</a:t>
            </a:r>
            <a:r>
              <a:rPr lang="en-US"/>
              <a:t>. </a:t>
            </a:r>
          </a:p>
          <a:p>
            <a:pPr lvl="1"/>
            <a:r>
              <a:rPr lang="en-US"/>
              <a:t>workers improve their productivity with practice</a:t>
            </a:r>
          </a:p>
          <a:p>
            <a:r>
              <a:rPr lang="en-US"/>
              <a:t>The learning curve effect acts to shift the SRAC downward.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AF080-75CB-4C19-97FB-CCC32313E1E9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Economies of Scope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2209800"/>
          </a:xfrm>
        </p:spPr>
        <p:txBody>
          <a:bodyPr/>
          <a:lstStyle/>
          <a:p>
            <a:r>
              <a:rPr lang="en-US"/>
              <a:t>The reduction of a firm’s unit cost by producing two or more goods or services jointly rather than separately.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2F7DB-5FCA-43BF-B767-16AB63E93728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Methods to Reduce Costs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The Strategic Use of Cost</a:t>
            </a:r>
          </a:p>
          <a:p>
            <a:r>
              <a:rPr lang="en-US" sz="3200"/>
              <a:t>Reduction in the Cost of Materials</a:t>
            </a:r>
          </a:p>
          <a:p>
            <a:r>
              <a:rPr lang="en-US" sz="3200"/>
              <a:t>Using IT to Reduce Costs</a:t>
            </a:r>
          </a:p>
          <a:p>
            <a:r>
              <a:rPr lang="en-US" sz="3200"/>
              <a:t>Reduction of Process Costs</a:t>
            </a:r>
          </a:p>
          <a:p>
            <a:r>
              <a:rPr lang="en-US" sz="3200"/>
              <a:t>Relocation to Lower-Wage Countries or Regions</a:t>
            </a:r>
          </a:p>
          <a:p>
            <a:r>
              <a:rPr lang="en-US" sz="3200"/>
              <a:t>Mergers, Consolidation, and Downsizing</a:t>
            </a:r>
          </a:p>
          <a:p>
            <a:r>
              <a:rPr lang="en-US" sz="3200"/>
              <a:t>Layoffs and Plant Closings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9147C-5697-4CCB-B28E-267442329055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COMPETITION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36</a:t>
            </a:fld>
            <a:endParaRPr lang="fr-CA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10000"/>
            <a:ext cx="43910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05000"/>
            <a:ext cx="36957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81200"/>
            <a:ext cx="3619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37</a:t>
            </a:fld>
            <a:endParaRPr lang="fr-C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752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066800"/>
            <a:ext cx="3429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352800"/>
            <a:ext cx="4685155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38</a:t>
            </a:fld>
            <a:endParaRPr lang="fr-C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39433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90800"/>
            <a:ext cx="369570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533400"/>
            <a:ext cx="62742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39</a:t>
            </a:fld>
            <a:endParaRPr lang="fr-C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02714"/>
            <a:ext cx="5638800" cy="409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304800"/>
            <a:ext cx="8042275" cy="838200"/>
          </a:xfrm>
        </p:spPr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191000" cy="3657600"/>
          </a:xfrm>
        </p:spPr>
        <p:txBody>
          <a:bodyPr/>
          <a:lstStyle/>
          <a:p>
            <a:r>
              <a:rPr lang="en-US"/>
              <a:t>In order to illustrate the relationship, consider the production process described in the table.</a:t>
            </a:r>
          </a:p>
        </p:txBody>
      </p:sp>
      <p:graphicFrame>
        <p:nvGraphicFramePr>
          <p:cNvPr id="49152" name="Object 1024"/>
          <p:cNvGraphicFramePr>
            <a:graphicFrameLocks noChangeAspect="1"/>
          </p:cNvGraphicFramePr>
          <p:nvPr/>
        </p:nvGraphicFramePr>
        <p:xfrm>
          <a:off x="4800600" y="1676400"/>
          <a:ext cx="3124200" cy="4267200"/>
        </p:xfrm>
        <a:graphic>
          <a:graphicData uri="http://schemas.openxmlformats.org/presentationml/2006/ole">
            <p:oleObj spid="_x0000_s1026" name="Worksheet" r:id="rId3" imgW="2601000" imgH="5090760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3631E-A1AA-46B8-B546-01D2047CF4BB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40</a:t>
            </a:fld>
            <a:endParaRPr lang="fr-CA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3962400" cy="238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67000"/>
            <a:ext cx="4165236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953000"/>
            <a:ext cx="4552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41</a:t>
            </a:fld>
            <a:endParaRPr lang="fr-CA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162050"/>
            <a:ext cx="6629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D9729-C489-4466-AA32-281915B38C82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42</a:t>
            </a:fld>
            <a:endParaRPr lang="fr-CA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3609975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"/>
            <a:ext cx="2667000" cy="349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667000"/>
            <a:ext cx="433387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038600"/>
            <a:ext cx="36099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11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/>
            </a:r>
            <a:br>
              <a:rPr lang="fr-CA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</a:br>
            <a:r>
              <a:rPr lang="fr-CA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F64F2A-F73B-495D-A354-E17DDDA2CC0A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43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8258175" cy="1143000"/>
          </a:xfrm>
        </p:spPr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/>
              <a:t>Total variable cost</a:t>
            </a:r>
            <a:r>
              <a:rPr lang="en-US" sz="3200"/>
              <a:t> (TVC) is the cost associated with the variable input, in this case labor.  Assume that labor can be hired at a price of w=$500 per unit.  TVC has been added to the table.</a:t>
            </a:r>
          </a:p>
        </p:txBody>
      </p:sp>
      <p:graphicFrame>
        <p:nvGraphicFramePr>
          <p:cNvPr id="50176" name="Object 0"/>
          <p:cNvGraphicFramePr>
            <a:graphicFrameLocks noChangeAspect="1"/>
          </p:cNvGraphicFramePr>
          <p:nvPr/>
        </p:nvGraphicFramePr>
        <p:xfrm>
          <a:off x="4800600" y="1447800"/>
          <a:ext cx="3581400" cy="4867275"/>
        </p:xfrm>
        <a:graphic>
          <a:graphicData uri="http://schemas.openxmlformats.org/presentationml/2006/ole">
            <p:oleObj spid="_x0000_s2050" name="Worksheet" r:id="rId3" imgW="3369600" imgH="5090760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E0DA67-B757-4778-AEA6-07CACA37860E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 Relationship Between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and Cost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580313" cy="160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Plotting TP and TVC illustrates that they are mirror images of each other.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TP increases at an increasing rate, TVC increases at a decreasing rate.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83339" y="2743200"/>
            <a:ext cx="8560661" cy="390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740CD-5A25-4696-8F67-409F6BE4F3AC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Total fixed cost</a:t>
            </a:r>
            <a:r>
              <a:rPr lang="en-US"/>
              <a:t> (TFC) is the cost associated with the fixed inputs.</a:t>
            </a:r>
          </a:p>
          <a:p>
            <a:r>
              <a:rPr lang="en-US" b="1"/>
              <a:t>Total cost</a:t>
            </a:r>
            <a:r>
              <a:rPr lang="en-US"/>
              <a:t> (TC) is the cost associated with all of the inputs.  It is the sum of TVC and TFC.</a:t>
            </a:r>
          </a:p>
          <a:p>
            <a:r>
              <a:rPr lang="en-US"/>
              <a:t>TC=TFC+TVC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3465A-DC54-410F-A048-7B1ACB4EBE53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304800"/>
            <a:ext cx="8043863" cy="838200"/>
          </a:xfrm>
        </p:spPr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819400"/>
          </a:xfrm>
        </p:spPr>
        <p:txBody>
          <a:bodyPr/>
          <a:lstStyle/>
          <a:p>
            <a:r>
              <a:rPr lang="en-US" b="1"/>
              <a:t>Marginal cost</a:t>
            </a:r>
            <a:r>
              <a:rPr lang="en-US"/>
              <a:t> (MC) is the change in total  cost associated a change in output.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51200" name="Object 0"/>
          <p:cNvGraphicFramePr>
            <a:graphicFrameLocks noChangeAspect="1"/>
          </p:cNvGraphicFramePr>
          <p:nvPr/>
        </p:nvGraphicFramePr>
        <p:xfrm>
          <a:off x="3733800" y="2971800"/>
          <a:ext cx="1765300" cy="1022350"/>
        </p:xfrm>
        <a:graphic>
          <a:graphicData uri="http://schemas.openxmlformats.org/presentationml/2006/ole">
            <p:oleObj spid="_x0000_s3074" name="Equation" r:id="rId3" imgW="723600" imgH="419040" progId="Equation.3">
              <p:embed/>
            </p:oleObj>
          </a:graphicData>
        </a:graphic>
      </p:graphicFrame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609600" y="5181600"/>
          <a:ext cx="8305800" cy="938213"/>
        </p:xfrm>
        <a:graphic>
          <a:graphicData uri="http://schemas.openxmlformats.org/presentationml/2006/ole">
            <p:oleObj spid="_x0000_s3075" name="Equation" r:id="rId4" imgW="3708360" imgH="419040" progId="Equation.3">
              <p:embed/>
            </p:oleObj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gray">
          <a:xfrm>
            <a:off x="990600" y="4038600"/>
            <a:ext cx="7620000" cy="161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sz="3200">
                <a:latin typeface="Times New Roman" charset="0"/>
              </a:rPr>
              <a:t>MC can also be expressed as the change in TVC associated with a change in output.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073D1-A939-42F3-A52E-32C2B253CC80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81000"/>
            <a:ext cx="8493125" cy="762000"/>
          </a:xfrm>
        </p:spPr>
        <p:txBody>
          <a:bodyPr>
            <a:normAutofit fontScale="90000"/>
          </a:bodyPr>
          <a:lstStyle/>
          <a:p>
            <a:r>
              <a:rPr lang="en-US"/>
              <a:t>SR Relationship Between </a:t>
            </a:r>
            <a:br>
              <a:rPr lang="en-US"/>
            </a:br>
            <a:r>
              <a:rPr lang="en-US"/>
              <a:t>Production and Cost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2971800" cy="4456113"/>
          </a:xfrm>
        </p:spPr>
        <p:txBody>
          <a:bodyPr/>
          <a:lstStyle/>
          <a:p>
            <a:r>
              <a:rPr lang="en-US" sz="2800"/>
              <a:t>Marginal Cost has been added to the table.</a:t>
            </a:r>
          </a:p>
          <a:p>
            <a:r>
              <a:rPr lang="en-US" sz="2800"/>
              <a:t>When MP is increasing, MC is decreasing.</a:t>
            </a:r>
          </a:p>
          <a:p>
            <a:r>
              <a:rPr lang="en-US" sz="2800"/>
              <a:t>When MP is decreasing, MC is increasing.</a:t>
            </a:r>
          </a:p>
        </p:txBody>
      </p:sp>
      <p:graphicFrame>
        <p:nvGraphicFramePr>
          <p:cNvPr id="52224" name="Object 0"/>
          <p:cNvGraphicFramePr>
            <a:graphicFrameLocks noChangeAspect="1"/>
          </p:cNvGraphicFramePr>
          <p:nvPr/>
        </p:nvGraphicFramePr>
        <p:xfrm>
          <a:off x="3657600" y="1371600"/>
          <a:ext cx="4524375" cy="4876800"/>
        </p:xfrm>
        <a:graphic>
          <a:graphicData uri="http://schemas.openxmlformats.org/presentationml/2006/ole">
            <p:oleObj spid="_x0000_s4098" name="Worksheet" r:id="rId3" imgW="6652800" imgH="7704000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8B288-CDAE-4839-BB41-0B19E60199C0}" type="datetime1">
              <a:rPr lang="fr-FR" smtClean="0"/>
              <a:pPr>
                <a:defRPr/>
              </a:pPr>
              <a:t>25/09/2012</a:t>
            </a:fld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3384-BF29-4D20-A235-31E9871448FA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pupils of economics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07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93218C-E38E-4B5F-BA0A-A93F1D727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TS010380703</Template>
  <TotalTime>23</TotalTime>
  <Words>1579</Words>
  <Application>Microsoft Office PowerPoint</Application>
  <PresentationFormat>On-screen Show (4:3)</PresentationFormat>
  <Paragraphs>292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TS010380703</vt:lpstr>
      <vt:lpstr>Worksheet</vt:lpstr>
      <vt:lpstr>Equation</vt:lpstr>
      <vt:lpstr>Cost Functions &amp; Perfect Competition Tutorial  &amp;  Lecture -18</vt:lpstr>
      <vt:lpstr>Types of Costs</vt:lpstr>
      <vt:lpstr>SR Relationship Between  Production and Cost</vt:lpstr>
      <vt:lpstr>SR Relationship Between  Production and Cost</vt:lpstr>
      <vt:lpstr>SR Relationship Between  Production and Cost</vt:lpstr>
      <vt:lpstr>SR Relationship Between  Production and Cost</vt:lpstr>
      <vt:lpstr>SR Relationship Between  Production and Cost</vt:lpstr>
      <vt:lpstr>SR Relationship Between  Production and Cost</vt:lpstr>
      <vt:lpstr>SR Relationship Between  Production and Cost</vt:lpstr>
      <vt:lpstr>SR Relationship Between  Production and Cost</vt:lpstr>
      <vt:lpstr>The Short Run Cost Function</vt:lpstr>
      <vt:lpstr>The Short Run Cost Function</vt:lpstr>
      <vt:lpstr>The Short Run Cost Function</vt:lpstr>
      <vt:lpstr>The Short Run Cost Function</vt:lpstr>
      <vt:lpstr>The Short Run Cost Function</vt:lpstr>
      <vt:lpstr>The Short Run Cost Function</vt:lpstr>
      <vt:lpstr>The Short Run Cost Function</vt:lpstr>
      <vt:lpstr>The Short Run Cost Function</vt:lpstr>
      <vt:lpstr>The LR Relationship Between  Production and Cost</vt:lpstr>
      <vt:lpstr>The LR Relationship Between  Production and Cost</vt:lpstr>
      <vt:lpstr>The LR Relationship Between  Production and Cost</vt:lpstr>
      <vt:lpstr>The LR Relationship Between  Production and Cost</vt:lpstr>
      <vt:lpstr>The Long-Run Cost Function</vt:lpstr>
      <vt:lpstr>The Long-Run Cost Function</vt:lpstr>
      <vt:lpstr>The Long-Run Cost Function</vt:lpstr>
      <vt:lpstr>The Long-Run Cost Function</vt:lpstr>
      <vt:lpstr>The Long-Run Cost Function</vt:lpstr>
      <vt:lpstr>The Long-Run Cost Function</vt:lpstr>
      <vt:lpstr>The Long-Run Cost Function</vt:lpstr>
      <vt:lpstr>The Long-Run Cost Function</vt:lpstr>
      <vt:lpstr>The Long-Run Cost Function</vt:lpstr>
      <vt:lpstr>The Learning Curve</vt:lpstr>
      <vt:lpstr>The Learning Curve</vt:lpstr>
      <vt:lpstr>Economies of Scope</vt:lpstr>
      <vt:lpstr>Other Methods to Reduce Costs</vt:lpstr>
      <vt:lpstr>PERFECT COMPETITION</vt:lpstr>
      <vt:lpstr>ASPECTS</vt:lpstr>
      <vt:lpstr>Slide 38</vt:lpstr>
      <vt:lpstr>DEMAND </vt:lpstr>
      <vt:lpstr>Slide 40</vt:lpstr>
      <vt:lpstr>Slide 41</vt:lpstr>
      <vt:lpstr>Slide 42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</dc:title>
  <dc:creator>admin</dc:creator>
  <cp:lastModifiedBy>admin</cp:lastModifiedBy>
  <cp:revision>11</cp:revision>
  <dcterms:created xsi:type="dcterms:W3CDTF">2012-09-25T01:52:39Z</dcterms:created>
  <dcterms:modified xsi:type="dcterms:W3CDTF">2012-09-25T05:06:20Z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TC103807039990</vt:lpwstr>
  </property>
</Properties>
</file>