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5" r:id="rId3"/>
    <p:sldId id="290" r:id="rId4"/>
    <p:sldId id="291" r:id="rId5"/>
    <p:sldId id="289" r:id="rId6"/>
    <p:sldId id="303" r:id="rId7"/>
    <p:sldId id="292" r:id="rId8"/>
    <p:sldId id="294" r:id="rId9"/>
    <p:sldId id="295" r:id="rId10"/>
    <p:sldId id="296" r:id="rId11"/>
    <p:sldId id="299" r:id="rId12"/>
    <p:sldId id="297" r:id="rId13"/>
    <p:sldId id="300" r:id="rId14"/>
    <p:sldId id="301" r:id="rId15"/>
    <p:sldId id="30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5556F-D1BD-4463-998A-C6C7BF31942F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3B40D-21C2-4B9B-A7C8-C55C4052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111D6-332B-453A-A759-015D11C7E752}" type="slidenum">
              <a:rPr lang="en-US"/>
              <a:pPr/>
              <a:t>4</a:t>
            </a:fld>
            <a:endParaRPr lang="en-US"/>
          </a:p>
        </p:txBody>
      </p:sp>
      <p:sp>
        <p:nvSpPr>
          <p:cNvPr id="199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2</a:t>
            </a:r>
          </a:p>
        </p:txBody>
      </p:sp>
      <p:sp>
        <p:nvSpPr>
          <p:cNvPr id="199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8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8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2</a:t>
            </a:r>
          </a:p>
        </p:txBody>
      </p:sp>
      <p:sp>
        <p:nvSpPr>
          <p:cNvPr id="199578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8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8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95787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8EB43-32A8-4653-B69F-D6F4308D5C26}" type="slidenum">
              <a:rPr lang="en-US"/>
              <a:pPr/>
              <a:t>8</a:t>
            </a:fld>
            <a:endParaRPr lang="en-US"/>
          </a:p>
        </p:txBody>
      </p:sp>
      <p:sp>
        <p:nvSpPr>
          <p:cNvPr id="20254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4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13</a:t>
            </a:r>
          </a:p>
        </p:txBody>
      </p:sp>
      <p:sp>
        <p:nvSpPr>
          <p:cNvPr id="20254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4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4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4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14</a:t>
            </a:r>
          </a:p>
        </p:txBody>
      </p:sp>
      <p:sp>
        <p:nvSpPr>
          <p:cNvPr id="20254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4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48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25483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441A0-5152-46F2-BD36-900241D40B4B}" type="slidenum">
              <a:rPr lang="en-US"/>
              <a:pPr/>
              <a:t>9</a:t>
            </a:fld>
            <a:endParaRPr lang="en-US"/>
          </a:p>
        </p:txBody>
      </p:sp>
      <p:sp>
        <p:nvSpPr>
          <p:cNvPr id="20357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57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sz="1200">
                <a:latin typeface="Times New Roman" charset="0"/>
              </a:rPr>
              <a:t>2</a:t>
            </a:r>
          </a:p>
        </p:txBody>
      </p:sp>
      <p:sp>
        <p:nvSpPr>
          <p:cNvPr id="20357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57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5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357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FA3BE-C195-490E-A20B-515523E42A7C}" type="slidenum">
              <a:rPr lang="en-US"/>
              <a:pPr/>
              <a:t>12</a:t>
            </a:fld>
            <a:endParaRPr lang="en-US"/>
          </a:p>
        </p:txBody>
      </p:sp>
      <p:sp>
        <p:nvSpPr>
          <p:cNvPr id="20316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16</a:t>
            </a:r>
          </a:p>
        </p:txBody>
      </p:sp>
      <p:sp>
        <p:nvSpPr>
          <p:cNvPr id="20316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15</a:t>
            </a:r>
          </a:p>
        </p:txBody>
      </p:sp>
      <p:sp>
        <p:nvSpPr>
          <p:cNvPr id="20316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2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31627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D0F55-D228-4B0E-9B16-093FC7D3142C}" type="slidenum">
              <a:rPr lang="en-US"/>
              <a:pPr/>
              <a:t>13</a:t>
            </a:fld>
            <a:endParaRPr lang="en-US"/>
          </a:p>
        </p:txBody>
      </p:sp>
      <p:sp>
        <p:nvSpPr>
          <p:cNvPr id="2049026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27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23</a:t>
            </a:r>
          </a:p>
        </p:txBody>
      </p:sp>
      <p:sp>
        <p:nvSpPr>
          <p:cNvPr id="2049028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29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30" name="Rectangle 103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31" name="Rectangle 103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19</a:t>
            </a:r>
          </a:p>
        </p:txBody>
      </p:sp>
      <p:sp>
        <p:nvSpPr>
          <p:cNvPr id="2049032" name="Rectangle 103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33" name="Rectangle 103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34" name="Rectangle 103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9035" name="Rectangle 103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83355-D19D-4211-AA68-B718224CFA40}" type="slidenum">
              <a:rPr lang="en-US"/>
              <a:pPr/>
              <a:t>14</a:t>
            </a:fld>
            <a:endParaRPr lang="en-US"/>
          </a:p>
        </p:txBody>
      </p:sp>
      <p:sp>
        <p:nvSpPr>
          <p:cNvPr id="20510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30</a:t>
            </a:r>
          </a:p>
        </p:txBody>
      </p:sp>
      <p:sp>
        <p:nvSpPr>
          <p:cNvPr id="20510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20</a:t>
            </a:r>
          </a:p>
        </p:txBody>
      </p:sp>
      <p:sp>
        <p:nvSpPr>
          <p:cNvPr id="20510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8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51083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E7045-E1BD-4353-A942-E64D2073273D}" type="slidenum">
              <a:rPr lang="en-US"/>
              <a:pPr/>
              <a:t>15</a:t>
            </a:fld>
            <a:endParaRPr lang="en-US"/>
          </a:p>
        </p:txBody>
      </p:sp>
      <p:sp>
        <p:nvSpPr>
          <p:cNvPr id="2057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39</a:t>
            </a:r>
          </a:p>
        </p:txBody>
      </p:sp>
      <p:sp>
        <p:nvSpPr>
          <p:cNvPr id="2057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2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2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27</a:t>
            </a:r>
          </a:p>
        </p:txBody>
      </p:sp>
      <p:sp>
        <p:nvSpPr>
          <p:cNvPr id="20572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2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22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57227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DA83-1574-4A99-A36A-933C037625E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yswagat@gmail.com" TargetMode="External"/><Relationship Id="rId2" Type="http://schemas.openxmlformats.org/officeDocument/2006/relationships/hyperlink" Target="mailto:swagat@bits-goa.ac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3152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 b="1" dirty="0" smtClean="0">
                <a:solidFill>
                  <a:srgbClr val="002060"/>
                </a:solidFill>
              </a:rPr>
              <a:t>Principles of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362200"/>
            <a:ext cx="5638800" cy="2209800"/>
          </a:xfrm>
        </p:spPr>
        <p:txBody>
          <a:bodyPr>
            <a:normAutofit fontScale="7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Swagat Kishore Mishra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Lecturer, Dept. of Economics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Email: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swagat@bits-goa.ac.in</a:t>
            </a:r>
            <a:r>
              <a:rPr lang="en-US" dirty="0" smtClean="0">
                <a:solidFill>
                  <a:srgbClr val="002060"/>
                </a:solidFill>
              </a:rPr>
              <a:t> /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sayswagat@gmail.com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</a:rPr>
              <a:t>VOIP:</a:t>
            </a:r>
            <a:r>
              <a:rPr lang="en-US" dirty="0" smtClean="0">
                <a:solidFill>
                  <a:srgbClr val="002060"/>
                </a:solidFill>
              </a:rPr>
              <a:t> 207 </a:t>
            </a:r>
            <a:r>
              <a:rPr lang="en-US" b="1" dirty="0" smtClean="0">
                <a:solidFill>
                  <a:srgbClr val="002060"/>
                </a:solidFill>
              </a:rPr>
              <a:t>PSRN:</a:t>
            </a:r>
            <a:r>
              <a:rPr lang="en-US" dirty="0" smtClean="0">
                <a:solidFill>
                  <a:srgbClr val="002060"/>
                </a:solidFill>
              </a:rPr>
              <a:t> 485 </a:t>
            </a:r>
            <a:r>
              <a:rPr lang="en-US" b="1" dirty="0" smtClean="0">
                <a:solidFill>
                  <a:srgbClr val="002060"/>
                </a:solidFill>
              </a:rPr>
              <a:t>CHAMBER: </a:t>
            </a:r>
            <a:r>
              <a:rPr lang="en-US" dirty="0" smtClean="0">
                <a:solidFill>
                  <a:srgbClr val="002060"/>
                </a:solidFill>
              </a:rPr>
              <a:t>A-301/16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Tel. 0832-2580207 (O) 08879506995 (M)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BDACF2-477B-4EF1-ADB1-2FB42F2BB919}" type="datetime4">
              <a:rPr lang="en-US" sz="1800" smtClean="0">
                <a:solidFill>
                  <a:srgbClr val="FF0000"/>
                </a:solidFill>
              </a:rPr>
              <a:pPr>
                <a:defRPr/>
              </a:pPr>
              <a:t>September 26, 2012</a:t>
            </a:fld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Lecture-19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FB7F1-43E5-40EC-BB89-52CCDDC8D5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151" name="Picture 6" descr="BITS_Goa_campus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5029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114300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Monopoly’s Total, Average, and Marginal Revenue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837061" name="Line 5"/>
          <p:cNvSpPr>
            <a:spLocks noChangeShapeType="1"/>
          </p:cNvSpPr>
          <p:nvPr/>
        </p:nvSpPr>
        <p:spPr bwMode="auto">
          <a:xfrm>
            <a:off x="228600" y="2438400"/>
            <a:ext cx="86868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28600" y="2438400"/>
            <a:ext cx="8686800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3" name="Line 7"/>
          <p:cNvSpPr>
            <a:spLocks noChangeShapeType="1"/>
          </p:cNvSpPr>
          <p:nvPr/>
        </p:nvSpPr>
        <p:spPr bwMode="auto">
          <a:xfrm>
            <a:off x="228600" y="2438400"/>
            <a:ext cx="1588" cy="344805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4" name="Rectangle 8"/>
          <p:cNvSpPr>
            <a:spLocks noChangeArrowheads="1"/>
          </p:cNvSpPr>
          <p:nvPr/>
        </p:nvSpPr>
        <p:spPr bwMode="auto">
          <a:xfrm>
            <a:off x="228600" y="2438400"/>
            <a:ext cx="17463" cy="34480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5" name="Rectangle 9"/>
          <p:cNvSpPr>
            <a:spLocks noChangeArrowheads="1"/>
          </p:cNvSpPr>
          <p:nvPr/>
        </p:nvSpPr>
        <p:spPr bwMode="auto">
          <a:xfrm>
            <a:off x="412750" y="2741613"/>
            <a:ext cx="113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Quantity</a:t>
            </a:r>
            <a:endParaRPr lang="en-US"/>
          </a:p>
        </p:txBody>
      </p:sp>
      <p:sp>
        <p:nvSpPr>
          <p:cNvPr id="1837066" name="Rectangle 10"/>
          <p:cNvSpPr>
            <a:spLocks noChangeArrowheads="1"/>
          </p:cNvSpPr>
          <p:nvPr/>
        </p:nvSpPr>
        <p:spPr bwMode="auto">
          <a:xfrm>
            <a:off x="714375" y="3027363"/>
            <a:ext cx="519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(Q)</a:t>
            </a:r>
            <a:endParaRPr lang="en-US"/>
          </a:p>
        </p:txBody>
      </p:sp>
      <p:sp>
        <p:nvSpPr>
          <p:cNvPr id="1837067" name="Rectangle 11"/>
          <p:cNvSpPr>
            <a:spLocks noChangeArrowheads="1"/>
          </p:cNvSpPr>
          <p:nvPr/>
        </p:nvSpPr>
        <p:spPr bwMode="auto">
          <a:xfrm>
            <a:off x="2136775" y="2741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Price</a:t>
            </a:r>
            <a:endParaRPr lang="en-US"/>
          </a:p>
        </p:txBody>
      </p:sp>
      <p:sp>
        <p:nvSpPr>
          <p:cNvPr id="1837068" name="Rectangle 12"/>
          <p:cNvSpPr>
            <a:spLocks noChangeArrowheads="1"/>
          </p:cNvSpPr>
          <p:nvPr/>
        </p:nvSpPr>
        <p:spPr bwMode="auto">
          <a:xfrm>
            <a:off x="2236788" y="3027363"/>
            <a:ext cx="48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(P)</a:t>
            </a:r>
            <a:endParaRPr lang="en-US"/>
          </a:p>
        </p:txBody>
      </p:sp>
      <p:sp>
        <p:nvSpPr>
          <p:cNvPr id="1837069" name="Rectangle 13"/>
          <p:cNvSpPr>
            <a:spLocks noChangeArrowheads="1"/>
          </p:cNvSpPr>
          <p:nvPr/>
        </p:nvSpPr>
        <p:spPr bwMode="auto">
          <a:xfrm>
            <a:off x="3375025" y="2741613"/>
            <a:ext cx="1808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Total Revenue</a:t>
            </a:r>
            <a:endParaRPr lang="en-US"/>
          </a:p>
        </p:txBody>
      </p:sp>
      <p:sp>
        <p:nvSpPr>
          <p:cNvPr id="1837070" name="Rectangle 14"/>
          <p:cNvSpPr>
            <a:spLocks noChangeArrowheads="1"/>
          </p:cNvSpPr>
          <p:nvPr/>
        </p:nvSpPr>
        <p:spPr bwMode="auto">
          <a:xfrm>
            <a:off x="3625850" y="3027363"/>
            <a:ext cx="11001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(TR=PxQ)</a:t>
            </a:r>
            <a:endParaRPr lang="en-US"/>
          </a:p>
        </p:txBody>
      </p:sp>
      <p:sp>
        <p:nvSpPr>
          <p:cNvPr id="1837071" name="Rectangle 15"/>
          <p:cNvSpPr>
            <a:spLocks noChangeArrowheads="1"/>
          </p:cNvSpPr>
          <p:nvPr/>
        </p:nvSpPr>
        <p:spPr bwMode="auto">
          <a:xfrm>
            <a:off x="5434013" y="2455863"/>
            <a:ext cx="1154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Average </a:t>
            </a:r>
            <a:endParaRPr lang="en-US"/>
          </a:p>
        </p:txBody>
      </p:sp>
      <p:sp>
        <p:nvSpPr>
          <p:cNvPr id="1837072" name="Rectangle 16"/>
          <p:cNvSpPr>
            <a:spLocks noChangeArrowheads="1"/>
          </p:cNvSpPr>
          <p:nvPr/>
        </p:nvSpPr>
        <p:spPr bwMode="auto">
          <a:xfrm>
            <a:off x="5416550" y="2741613"/>
            <a:ext cx="113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Revenue</a:t>
            </a:r>
            <a:endParaRPr lang="en-US"/>
          </a:p>
        </p:txBody>
      </p:sp>
      <p:sp>
        <p:nvSpPr>
          <p:cNvPr id="1837073" name="Rectangle 17"/>
          <p:cNvSpPr>
            <a:spLocks noChangeArrowheads="1"/>
          </p:cNvSpPr>
          <p:nvPr/>
        </p:nvSpPr>
        <p:spPr bwMode="auto">
          <a:xfrm>
            <a:off x="5267325" y="3027363"/>
            <a:ext cx="1489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(AR=TR/Q)</a:t>
            </a:r>
            <a:endParaRPr lang="en-US"/>
          </a:p>
        </p:txBody>
      </p:sp>
      <p:sp>
        <p:nvSpPr>
          <p:cNvPr id="1837074" name="Rectangle 18"/>
          <p:cNvSpPr>
            <a:spLocks noChangeArrowheads="1"/>
          </p:cNvSpPr>
          <p:nvPr/>
        </p:nvSpPr>
        <p:spPr bwMode="auto">
          <a:xfrm>
            <a:off x="6900863" y="2590800"/>
            <a:ext cx="224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Marginal Revenue</a:t>
            </a:r>
            <a:endParaRPr lang="en-US" dirty="0"/>
          </a:p>
        </p:txBody>
      </p:sp>
      <p:sp>
        <p:nvSpPr>
          <p:cNvPr id="1837075" name="Rectangle 19"/>
          <p:cNvSpPr>
            <a:spLocks noChangeArrowheads="1"/>
          </p:cNvSpPr>
          <p:nvPr/>
        </p:nvSpPr>
        <p:spPr bwMode="auto">
          <a:xfrm>
            <a:off x="6934200" y="2895600"/>
            <a:ext cx="204382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</a:rPr>
              <a:t>MR</a:t>
            </a:r>
            <a:r>
              <a:rPr lang="en-US" sz="1700" b="1" dirty="0">
                <a:solidFill>
                  <a:srgbClr val="000000"/>
                </a:solidFill>
              </a:rPr>
              <a:t>= </a:t>
            </a:r>
            <a:r>
              <a:rPr lang="en-US" sz="1700" b="1" dirty="0" smtClean="0">
                <a:solidFill>
                  <a:srgbClr val="000000"/>
                </a:solidFill>
              </a:rPr>
              <a:t>∆TR / ∆Q               </a:t>
            </a:r>
            <a:endParaRPr lang="en-US" dirty="0"/>
          </a:p>
        </p:txBody>
      </p:sp>
      <p:sp>
        <p:nvSpPr>
          <p:cNvPr id="1837076" name="Rectangle 20"/>
          <p:cNvSpPr>
            <a:spLocks noChangeArrowheads="1"/>
          </p:cNvSpPr>
          <p:nvPr/>
        </p:nvSpPr>
        <p:spPr bwMode="auto">
          <a:xfrm>
            <a:off x="831850" y="3313113"/>
            <a:ext cx="250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837077" name="Rectangle 21"/>
          <p:cNvSpPr>
            <a:spLocks noChangeArrowheads="1"/>
          </p:cNvSpPr>
          <p:nvPr/>
        </p:nvSpPr>
        <p:spPr bwMode="auto">
          <a:xfrm>
            <a:off x="2085975" y="3313113"/>
            <a:ext cx="8366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$11.00</a:t>
            </a:r>
            <a:endParaRPr lang="en-US"/>
          </a:p>
        </p:txBody>
      </p:sp>
      <p:sp>
        <p:nvSpPr>
          <p:cNvPr id="1837078" name="Rectangle 22"/>
          <p:cNvSpPr>
            <a:spLocks noChangeArrowheads="1"/>
          </p:cNvSpPr>
          <p:nvPr/>
        </p:nvSpPr>
        <p:spPr bwMode="auto">
          <a:xfrm>
            <a:off x="3876675" y="33131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$0.00</a:t>
            </a:r>
            <a:endParaRPr lang="en-US"/>
          </a:p>
        </p:txBody>
      </p:sp>
      <p:sp>
        <p:nvSpPr>
          <p:cNvPr id="1837079" name="Rectangle 23"/>
          <p:cNvSpPr>
            <a:spLocks noChangeArrowheads="1"/>
          </p:cNvSpPr>
          <p:nvPr/>
        </p:nvSpPr>
        <p:spPr bwMode="auto">
          <a:xfrm>
            <a:off x="831850" y="35988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1837080" name="Rectangle 24"/>
          <p:cNvSpPr>
            <a:spLocks noChangeArrowheads="1"/>
          </p:cNvSpPr>
          <p:nvPr/>
        </p:nvSpPr>
        <p:spPr bwMode="auto">
          <a:xfrm>
            <a:off x="2085975" y="3598863"/>
            <a:ext cx="8366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$10.00</a:t>
            </a:r>
            <a:endParaRPr lang="en-US"/>
          </a:p>
        </p:txBody>
      </p:sp>
      <p:sp>
        <p:nvSpPr>
          <p:cNvPr id="1837081" name="Rectangle 25"/>
          <p:cNvSpPr>
            <a:spLocks noChangeArrowheads="1"/>
          </p:cNvSpPr>
          <p:nvPr/>
        </p:nvSpPr>
        <p:spPr bwMode="auto">
          <a:xfrm>
            <a:off x="3827463" y="35988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$10.00</a:t>
            </a:r>
            <a:endParaRPr lang="en-US"/>
          </a:p>
        </p:txBody>
      </p:sp>
      <p:sp>
        <p:nvSpPr>
          <p:cNvPr id="1837082" name="Rectangle 26"/>
          <p:cNvSpPr>
            <a:spLocks noChangeArrowheads="1"/>
          </p:cNvSpPr>
          <p:nvPr/>
        </p:nvSpPr>
        <p:spPr bwMode="auto">
          <a:xfrm>
            <a:off x="5567363" y="3598863"/>
            <a:ext cx="8366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$10.00</a:t>
            </a:r>
            <a:endParaRPr lang="en-US"/>
          </a:p>
        </p:txBody>
      </p:sp>
      <p:sp>
        <p:nvSpPr>
          <p:cNvPr id="1837083" name="Rectangle 27"/>
          <p:cNvSpPr>
            <a:spLocks noChangeArrowheads="1"/>
          </p:cNvSpPr>
          <p:nvPr/>
        </p:nvSpPr>
        <p:spPr bwMode="auto">
          <a:xfrm>
            <a:off x="7508875" y="3598863"/>
            <a:ext cx="8366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$10.00</a:t>
            </a:r>
            <a:endParaRPr lang="en-US"/>
          </a:p>
        </p:txBody>
      </p:sp>
      <p:sp>
        <p:nvSpPr>
          <p:cNvPr id="1837084" name="Rectangle 28"/>
          <p:cNvSpPr>
            <a:spLocks noChangeArrowheads="1"/>
          </p:cNvSpPr>
          <p:nvPr/>
        </p:nvSpPr>
        <p:spPr bwMode="auto">
          <a:xfrm>
            <a:off x="831850" y="388461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1837085" name="Rectangle 29"/>
          <p:cNvSpPr>
            <a:spLocks noChangeArrowheads="1"/>
          </p:cNvSpPr>
          <p:nvPr/>
        </p:nvSpPr>
        <p:spPr bwMode="auto">
          <a:xfrm>
            <a:off x="2152650" y="3884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$9.00</a:t>
            </a:r>
            <a:endParaRPr lang="en-US"/>
          </a:p>
        </p:txBody>
      </p:sp>
      <p:sp>
        <p:nvSpPr>
          <p:cNvPr id="1837086" name="Rectangle 30"/>
          <p:cNvSpPr>
            <a:spLocks noChangeArrowheads="1"/>
          </p:cNvSpPr>
          <p:nvPr/>
        </p:nvSpPr>
        <p:spPr bwMode="auto">
          <a:xfrm>
            <a:off x="3827463" y="388461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$18.00</a:t>
            </a:r>
            <a:endParaRPr lang="en-US"/>
          </a:p>
        </p:txBody>
      </p:sp>
      <p:sp>
        <p:nvSpPr>
          <p:cNvPr id="1837087" name="Rectangle 31"/>
          <p:cNvSpPr>
            <a:spLocks noChangeArrowheads="1"/>
          </p:cNvSpPr>
          <p:nvPr/>
        </p:nvSpPr>
        <p:spPr bwMode="auto">
          <a:xfrm>
            <a:off x="5635625" y="3884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$9.00</a:t>
            </a:r>
            <a:endParaRPr lang="en-US"/>
          </a:p>
        </p:txBody>
      </p:sp>
      <p:sp>
        <p:nvSpPr>
          <p:cNvPr id="1837088" name="Rectangle 32"/>
          <p:cNvSpPr>
            <a:spLocks noChangeArrowheads="1"/>
          </p:cNvSpPr>
          <p:nvPr/>
        </p:nvSpPr>
        <p:spPr bwMode="auto">
          <a:xfrm>
            <a:off x="7577138" y="388461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$8.00</a:t>
            </a:r>
            <a:endParaRPr lang="en-US"/>
          </a:p>
        </p:txBody>
      </p:sp>
      <p:sp>
        <p:nvSpPr>
          <p:cNvPr id="1837089" name="Rectangle 33"/>
          <p:cNvSpPr>
            <a:spLocks noChangeArrowheads="1"/>
          </p:cNvSpPr>
          <p:nvPr/>
        </p:nvSpPr>
        <p:spPr bwMode="auto">
          <a:xfrm>
            <a:off x="831850" y="41703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1837090" name="Rectangle 34"/>
          <p:cNvSpPr>
            <a:spLocks noChangeArrowheads="1"/>
          </p:cNvSpPr>
          <p:nvPr/>
        </p:nvSpPr>
        <p:spPr bwMode="auto">
          <a:xfrm>
            <a:off x="2152650" y="4170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$8.00</a:t>
            </a:r>
            <a:endParaRPr lang="en-US"/>
          </a:p>
        </p:txBody>
      </p:sp>
      <p:sp>
        <p:nvSpPr>
          <p:cNvPr id="1837091" name="Rectangle 35"/>
          <p:cNvSpPr>
            <a:spLocks noChangeArrowheads="1"/>
          </p:cNvSpPr>
          <p:nvPr/>
        </p:nvSpPr>
        <p:spPr bwMode="auto">
          <a:xfrm>
            <a:off x="3827463" y="41703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$24.00</a:t>
            </a:r>
            <a:endParaRPr lang="en-US"/>
          </a:p>
        </p:txBody>
      </p:sp>
      <p:sp>
        <p:nvSpPr>
          <p:cNvPr id="1837092" name="Rectangle 36"/>
          <p:cNvSpPr>
            <a:spLocks noChangeArrowheads="1"/>
          </p:cNvSpPr>
          <p:nvPr/>
        </p:nvSpPr>
        <p:spPr bwMode="auto">
          <a:xfrm>
            <a:off x="5635625" y="4170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$8.00</a:t>
            </a:r>
            <a:endParaRPr lang="en-US"/>
          </a:p>
        </p:txBody>
      </p:sp>
      <p:sp>
        <p:nvSpPr>
          <p:cNvPr id="1837093" name="Rectangle 37"/>
          <p:cNvSpPr>
            <a:spLocks noChangeArrowheads="1"/>
          </p:cNvSpPr>
          <p:nvPr/>
        </p:nvSpPr>
        <p:spPr bwMode="auto">
          <a:xfrm>
            <a:off x="7577138" y="417036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$6.00</a:t>
            </a:r>
            <a:endParaRPr lang="en-US"/>
          </a:p>
        </p:txBody>
      </p:sp>
      <p:sp>
        <p:nvSpPr>
          <p:cNvPr id="1837094" name="Rectangle 38"/>
          <p:cNvSpPr>
            <a:spLocks noChangeArrowheads="1"/>
          </p:cNvSpPr>
          <p:nvPr/>
        </p:nvSpPr>
        <p:spPr bwMode="auto">
          <a:xfrm>
            <a:off x="831850" y="445611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1837095" name="Rectangle 39"/>
          <p:cNvSpPr>
            <a:spLocks noChangeArrowheads="1"/>
          </p:cNvSpPr>
          <p:nvPr/>
        </p:nvSpPr>
        <p:spPr bwMode="auto">
          <a:xfrm>
            <a:off x="2152650" y="44561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$7.00</a:t>
            </a:r>
            <a:endParaRPr lang="en-US"/>
          </a:p>
        </p:txBody>
      </p:sp>
      <p:sp>
        <p:nvSpPr>
          <p:cNvPr id="1837096" name="Rectangle 40"/>
          <p:cNvSpPr>
            <a:spLocks noChangeArrowheads="1"/>
          </p:cNvSpPr>
          <p:nvPr/>
        </p:nvSpPr>
        <p:spPr bwMode="auto">
          <a:xfrm>
            <a:off x="3827463" y="445611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$28.00</a:t>
            </a:r>
            <a:endParaRPr lang="en-US"/>
          </a:p>
        </p:txBody>
      </p:sp>
      <p:sp>
        <p:nvSpPr>
          <p:cNvPr id="1837097" name="Rectangle 41"/>
          <p:cNvSpPr>
            <a:spLocks noChangeArrowheads="1"/>
          </p:cNvSpPr>
          <p:nvPr/>
        </p:nvSpPr>
        <p:spPr bwMode="auto">
          <a:xfrm>
            <a:off x="5635625" y="44561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$7.00</a:t>
            </a:r>
            <a:endParaRPr lang="en-US"/>
          </a:p>
        </p:txBody>
      </p:sp>
      <p:sp>
        <p:nvSpPr>
          <p:cNvPr id="1837098" name="Rectangle 42"/>
          <p:cNvSpPr>
            <a:spLocks noChangeArrowheads="1"/>
          </p:cNvSpPr>
          <p:nvPr/>
        </p:nvSpPr>
        <p:spPr bwMode="auto">
          <a:xfrm>
            <a:off x="7577138" y="445611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$4.00</a:t>
            </a:r>
            <a:endParaRPr lang="en-US"/>
          </a:p>
        </p:txBody>
      </p:sp>
      <p:sp>
        <p:nvSpPr>
          <p:cNvPr id="1837099" name="Rectangle 43"/>
          <p:cNvSpPr>
            <a:spLocks noChangeArrowheads="1"/>
          </p:cNvSpPr>
          <p:nvPr/>
        </p:nvSpPr>
        <p:spPr bwMode="auto">
          <a:xfrm>
            <a:off x="831850" y="47418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1837100" name="Rectangle 44"/>
          <p:cNvSpPr>
            <a:spLocks noChangeArrowheads="1"/>
          </p:cNvSpPr>
          <p:nvPr/>
        </p:nvSpPr>
        <p:spPr bwMode="auto">
          <a:xfrm>
            <a:off x="2152650" y="47418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$6.00</a:t>
            </a:r>
            <a:endParaRPr lang="en-US"/>
          </a:p>
        </p:txBody>
      </p:sp>
      <p:sp>
        <p:nvSpPr>
          <p:cNvPr id="1837101" name="Rectangle 45"/>
          <p:cNvSpPr>
            <a:spLocks noChangeArrowheads="1"/>
          </p:cNvSpPr>
          <p:nvPr/>
        </p:nvSpPr>
        <p:spPr bwMode="auto">
          <a:xfrm>
            <a:off x="3827463" y="47418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$30.00</a:t>
            </a:r>
            <a:endParaRPr lang="en-US"/>
          </a:p>
        </p:txBody>
      </p:sp>
      <p:sp>
        <p:nvSpPr>
          <p:cNvPr id="1837102" name="Rectangle 46"/>
          <p:cNvSpPr>
            <a:spLocks noChangeArrowheads="1"/>
          </p:cNvSpPr>
          <p:nvPr/>
        </p:nvSpPr>
        <p:spPr bwMode="auto">
          <a:xfrm>
            <a:off x="5635625" y="47418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$6.00</a:t>
            </a:r>
            <a:endParaRPr lang="en-US"/>
          </a:p>
        </p:txBody>
      </p:sp>
      <p:sp>
        <p:nvSpPr>
          <p:cNvPr id="1837103" name="Rectangle 47"/>
          <p:cNvSpPr>
            <a:spLocks noChangeArrowheads="1"/>
          </p:cNvSpPr>
          <p:nvPr/>
        </p:nvSpPr>
        <p:spPr bwMode="auto">
          <a:xfrm>
            <a:off x="7577138" y="474186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$2.00</a:t>
            </a:r>
            <a:endParaRPr lang="en-US"/>
          </a:p>
        </p:txBody>
      </p:sp>
      <p:sp>
        <p:nvSpPr>
          <p:cNvPr id="1837104" name="Rectangle 48"/>
          <p:cNvSpPr>
            <a:spLocks noChangeArrowheads="1"/>
          </p:cNvSpPr>
          <p:nvPr/>
        </p:nvSpPr>
        <p:spPr bwMode="auto">
          <a:xfrm>
            <a:off x="831850" y="502761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1837105" name="Rectangle 49"/>
          <p:cNvSpPr>
            <a:spLocks noChangeArrowheads="1"/>
          </p:cNvSpPr>
          <p:nvPr/>
        </p:nvSpPr>
        <p:spPr bwMode="auto">
          <a:xfrm>
            <a:off x="2152650" y="5027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$5.00</a:t>
            </a:r>
            <a:endParaRPr lang="en-US"/>
          </a:p>
        </p:txBody>
      </p:sp>
      <p:sp>
        <p:nvSpPr>
          <p:cNvPr id="1837106" name="Rectangle 50"/>
          <p:cNvSpPr>
            <a:spLocks noChangeArrowheads="1"/>
          </p:cNvSpPr>
          <p:nvPr/>
        </p:nvSpPr>
        <p:spPr bwMode="auto">
          <a:xfrm>
            <a:off x="3827463" y="502761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$30.00</a:t>
            </a:r>
            <a:endParaRPr lang="en-US"/>
          </a:p>
        </p:txBody>
      </p:sp>
      <p:sp>
        <p:nvSpPr>
          <p:cNvPr id="1837107" name="Rectangle 51"/>
          <p:cNvSpPr>
            <a:spLocks noChangeArrowheads="1"/>
          </p:cNvSpPr>
          <p:nvPr/>
        </p:nvSpPr>
        <p:spPr bwMode="auto">
          <a:xfrm>
            <a:off x="5635625" y="5027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$5.00</a:t>
            </a:r>
            <a:endParaRPr lang="en-US"/>
          </a:p>
        </p:txBody>
      </p:sp>
      <p:sp>
        <p:nvSpPr>
          <p:cNvPr id="1837108" name="Rectangle 52"/>
          <p:cNvSpPr>
            <a:spLocks noChangeArrowheads="1"/>
          </p:cNvSpPr>
          <p:nvPr/>
        </p:nvSpPr>
        <p:spPr bwMode="auto">
          <a:xfrm>
            <a:off x="7577138" y="502761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$0.00</a:t>
            </a:r>
            <a:endParaRPr lang="en-US"/>
          </a:p>
        </p:txBody>
      </p:sp>
      <p:sp>
        <p:nvSpPr>
          <p:cNvPr id="1837109" name="Rectangle 53"/>
          <p:cNvSpPr>
            <a:spLocks noChangeArrowheads="1"/>
          </p:cNvSpPr>
          <p:nvPr/>
        </p:nvSpPr>
        <p:spPr bwMode="auto">
          <a:xfrm>
            <a:off x="831850" y="53133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1837110" name="Rectangle 54"/>
          <p:cNvSpPr>
            <a:spLocks noChangeArrowheads="1"/>
          </p:cNvSpPr>
          <p:nvPr/>
        </p:nvSpPr>
        <p:spPr bwMode="auto">
          <a:xfrm>
            <a:off x="2152650" y="5313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$4.00</a:t>
            </a:r>
            <a:endParaRPr lang="en-US"/>
          </a:p>
        </p:txBody>
      </p:sp>
      <p:sp>
        <p:nvSpPr>
          <p:cNvPr id="1837111" name="Rectangle 55"/>
          <p:cNvSpPr>
            <a:spLocks noChangeArrowheads="1"/>
          </p:cNvSpPr>
          <p:nvPr/>
        </p:nvSpPr>
        <p:spPr bwMode="auto">
          <a:xfrm>
            <a:off x="3827463" y="53133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$28.00</a:t>
            </a:r>
            <a:endParaRPr lang="en-US"/>
          </a:p>
        </p:txBody>
      </p:sp>
      <p:sp>
        <p:nvSpPr>
          <p:cNvPr id="1837112" name="Rectangle 56"/>
          <p:cNvSpPr>
            <a:spLocks noChangeArrowheads="1"/>
          </p:cNvSpPr>
          <p:nvPr/>
        </p:nvSpPr>
        <p:spPr bwMode="auto">
          <a:xfrm>
            <a:off x="5635625" y="5313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$4.00</a:t>
            </a:r>
            <a:endParaRPr lang="en-US"/>
          </a:p>
        </p:txBody>
      </p:sp>
      <p:sp>
        <p:nvSpPr>
          <p:cNvPr id="1837113" name="Rectangle 57"/>
          <p:cNvSpPr>
            <a:spLocks noChangeArrowheads="1"/>
          </p:cNvSpPr>
          <p:nvPr/>
        </p:nvSpPr>
        <p:spPr bwMode="auto">
          <a:xfrm>
            <a:off x="7542213" y="5313363"/>
            <a:ext cx="7874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-$2.00</a:t>
            </a:r>
            <a:endParaRPr lang="en-US"/>
          </a:p>
        </p:txBody>
      </p:sp>
      <p:sp>
        <p:nvSpPr>
          <p:cNvPr id="1837114" name="Rectangle 58"/>
          <p:cNvSpPr>
            <a:spLocks noChangeArrowheads="1"/>
          </p:cNvSpPr>
          <p:nvPr/>
        </p:nvSpPr>
        <p:spPr bwMode="auto">
          <a:xfrm>
            <a:off x="831850" y="5600700"/>
            <a:ext cx="25082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1837115" name="Rectangle 59"/>
          <p:cNvSpPr>
            <a:spLocks noChangeArrowheads="1"/>
          </p:cNvSpPr>
          <p:nvPr/>
        </p:nvSpPr>
        <p:spPr bwMode="auto">
          <a:xfrm>
            <a:off x="2152650" y="5600700"/>
            <a:ext cx="70326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$3.00</a:t>
            </a:r>
            <a:endParaRPr lang="en-US"/>
          </a:p>
        </p:txBody>
      </p:sp>
      <p:sp>
        <p:nvSpPr>
          <p:cNvPr id="1837116" name="Rectangle 60"/>
          <p:cNvSpPr>
            <a:spLocks noChangeArrowheads="1"/>
          </p:cNvSpPr>
          <p:nvPr/>
        </p:nvSpPr>
        <p:spPr bwMode="auto">
          <a:xfrm>
            <a:off x="3827463" y="5600700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$24.00</a:t>
            </a:r>
            <a:endParaRPr lang="en-US"/>
          </a:p>
        </p:txBody>
      </p:sp>
      <p:sp>
        <p:nvSpPr>
          <p:cNvPr id="1837117" name="Rectangle 61"/>
          <p:cNvSpPr>
            <a:spLocks noChangeArrowheads="1"/>
          </p:cNvSpPr>
          <p:nvPr/>
        </p:nvSpPr>
        <p:spPr bwMode="auto">
          <a:xfrm>
            <a:off x="5635625" y="5600700"/>
            <a:ext cx="70326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$3.00</a:t>
            </a:r>
            <a:endParaRPr lang="en-US"/>
          </a:p>
        </p:txBody>
      </p:sp>
      <p:sp>
        <p:nvSpPr>
          <p:cNvPr id="1837118" name="Rectangle 62"/>
          <p:cNvSpPr>
            <a:spLocks noChangeArrowheads="1"/>
          </p:cNvSpPr>
          <p:nvPr/>
        </p:nvSpPr>
        <p:spPr bwMode="auto">
          <a:xfrm>
            <a:off x="7542213" y="5600700"/>
            <a:ext cx="7874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-$4.00</a:t>
            </a:r>
            <a:endParaRPr lang="en-US"/>
          </a:p>
        </p:txBody>
      </p:sp>
      <p:sp>
        <p:nvSpPr>
          <p:cNvPr id="1837119" name="Line 63"/>
          <p:cNvSpPr>
            <a:spLocks noChangeShapeType="1"/>
          </p:cNvSpPr>
          <p:nvPr/>
        </p:nvSpPr>
        <p:spPr bwMode="auto">
          <a:xfrm>
            <a:off x="228600" y="243840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0" name="Rectangle 64"/>
          <p:cNvSpPr>
            <a:spLocks noChangeArrowheads="1"/>
          </p:cNvSpPr>
          <p:nvPr/>
        </p:nvSpPr>
        <p:spPr bwMode="auto">
          <a:xfrm>
            <a:off x="228600" y="243840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1" name="Line 65"/>
          <p:cNvSpPr>
            <a:spLocks noChangeShapeType="1"/>
          </p:cNvSpPr>
          <p:nvPr/>
        </p:nvSpPr>
        <p:spPr bwMode="auto">
          <a:xfrm>
            <a:off x="228600" y="329565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2" name="Rectangle 66"/>
          <p:cNvSpPr>
            <a:spLocks noChangeArrowheads="1"/>
          </p:cNvSpPr>
          <p:nvPr/>
        </p:nvSpPr>
        <p:spPr bwMode="auto">
          <a:xfrm>
            <a:off x="228600" y="329565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3" name="Line 67"/>
          <p:cNvSpPr>
            <a:spLocks noChangeShapeType="1"/>
          </p:cNvSpPr>
          <p:nvPr/>
        </p:nvSpPr>
        <p:spPr bwMode="auto">
          <a:xfrm>
            <a:off x="228600" y="358140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4" name="Rectangle 68"/>
          <p:cNvSpPr>
            <a:spLocks noChangeArrowheads="1"/>
          </p:cNvSpPr>
          <p:nvPr/>
        </p:nvSpPr>
        <p:spPr bwMode="auto">
          <a:xfrm>
            <a:off x="228600" y="358140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5" name="Line 69"/>
          <p:cNvSpPr>
            <a:spLocks noChangeShapeType="1"/>
          </p:cNvSpPr>
          <p:nvPr/>
        </p:nvSpPr>
        <p:spPr bwMode="auto">
          <a:xfrm>
            <a:off x="228600" y="386715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6" name="Rectangle 70"/>
          <p:cNvSpPr>
            <a:spLocks noChangeArrowheads="1"/>
          </p:cNvSpPr>
          <p:nvPr/>
        </p:nvSpPr>
        <p:spPr bwMode="auto">
          <a:xfrm>
            <a:off x="228600" y="386715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7" name="Line 71"/>
          <p:cNvSpPr>
            <a:spLocks noChangeShapeType="1"/>
          </p:cNvSpPr>
          <p:nvPr/>
        </p:nvSpPr>
        <p:spPr bwMode="auto">
          <a:xfrm>
            <a:off x="228600" y="41544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8" name="Rectangle 72"/>
          <p:cNvSpPr>
            <a:spLocks noChangeArrowheads="1"/>
          </p:cNvSpPr>
          <p:nvPr/>
        </p:nvSpPr>
        <p:spPr bwMode="auto">
          <a:xfrm>
            <a:off x="228600" y="415448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9" name="Line 73"/>
          <p:cNvSpPr>
            <a:spLocks noChangeShapeType="1"/>
          </p:cNvSpPr>
          <p:nvPr/>
        </p:nvSpPr>
        <p:spPr bwMode="auto">
          <a:xfrm>
            <a:off x="228600" y="444023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0" name="Rectangle 74"/>
          <p:cNvSpPr>
            <a:spLocks noChangeArrowheads="1"/>
          </p:cNvSpPr>
          <p:nvPr/>
        </p:nvSpPr>
        <p:spPr bwMode="auto">
          <a:xfrm>
            <a:off x="228600" y="444023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1" name="Line 75"/>
          <p:cNvSpPr>
            <a:spLocks noChangeShapeType="1"/>
          </p:cNvSpPr>
          <p:nvPr/>
        </p:nvSpPr>
        <p:spPr bwMode="auto">
          <a:xfrm>
            <a:off x="228600" y="47259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2" name="Rectangle 76"/>
          <p:cNvSpPr>
            <a:spLocks noChangeArrowheads="1"/>
          </p:cNvSpPr>
          <p:nvPr/>
        </p:nvSpPr>
        <p:spPr bwMode="auto">
          <a:xfrm>
            <a:off x="228600" y="472598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3" name="Line 77"/>
          <p:cNvSpPr>
            <a:spLocks noChangeShapeType="1"/>
          </p:cNvSpPr>
          <p:nvPr/>
        </p:nvSpPr>
        <p:spPr bwMode="auto">
          <a:xfrm>
            <a:off x="228600" y="501173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4" name="Rectangle 78"/>
          <p:cNvSpPr>
            <a:spLocks noChangeArrowheads="1"/>
          </p:cNvSpPr>
          <p:nvPr/>
        </p:nvSpPr>
        <p:spPr bwMode="auto">
          <a:xfrm>
            <a:off x="228600" y="501173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5" name="Line 79"/>
          <p:cNvSpPr>
            <a:spLocks noChangeShapeType="1"/>
          </p:cNvSpPr>
          <p:nvPr/>
        </p:nvSpPr>
        <p:spPr bwMode="auto">
          <a:xfrm>
            <a:off x="228600" y="52974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6" name="Rectangle 80"/>
          <p:cNvSpPr>
            <a:spLocks noChangeArrowheads="1"/>
          </p:cNvSpPr>
          <p:nvPr/>
        </p:nvSpPr>
        <p:spPr bwMode="auto">
          <a:xfrm>
            <a:off x="228600" y="529748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7" name="Line 81"/>
          <p:cNvSpPr>
            <a:spLocks noChangeShapeType="1"/>
          </p:cNvSpPr>
          <p:nvPr/>
        </p:nvSpPr>
        <p:spPr bwMode="auto">
          <a:xfrm>
            <a:off x="228600" y="558323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8" name="Rectangle 82"/>
          <p:cNvSpPr>
            <a:spLocks noChangeArrowheads="1"/>
          </p:cNvSpPr>
          <p:nvPr/>
        </p:nvSpPr>
        <p:spPr bwMode="auto">
          <a:xfrm>
            <a:off x="228600" y="5583238"/>
            <a:ext cx="8669338" cy="174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9" name="Line 83"/>
          <p:cNvSpPr>
            <a:spLocks noChangeShapeType="1"/>
          </p:cNvSpPr>
          <p:nvPr/>
        </p:nvSpPr>
        <p:spPr bwMode="auto">
          <a:xfrm>
            <a:off x="228600" y="58689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0" name="Rectangle 84"/>
          <p:cNvSpPr>
            <a:spLocks noChangeArrowheads="1"/>
          </p:cNvSpPr>
          <p:nvPr/>
        </p:nvSpPr>
        <p:spPr bwMode="auto">
          <a:xfrm>
            <a:off x="228600" y="5868988"/>
            <a:ext cx="8669338" cy="174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1" name="Line 85"/>
          <p:cNvSpPr>
            <a:spLocks noChangeShapeType="1"/>
          </p:cNvSpPr>
          <p:nvPr/>
        </p:nvSpPr>
        <p:spPr bwMode="auto">
          <a:xfrm>
            <a:off x="228600" y="2438400"/>
            <a:ext cx="1588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2" name="Rectangle 86"/>
          <p:cNvSpPr>
            <a:spLocks noChangeArrowheads="1"/>
          </p:cNvSpPr>
          <p:nvPr/>
        </p:nvSpPr>
        <p:spPr bwMode="auto">
          <a:xfrm>
            <a:off x="228600" y="2438400"/>
            <a:ext cx="17463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3" name="Line 87"/>
          <p:cNvSpPr>
            <a:spLocks noChangeShapeType="1"/>
          </p:cNvSpPr>
          <p:nvPr/>
        </p:nvSpPr>
        <p:spPr bwMode="auto">
          <a:xfrm>
            <a:off x="1533525" y="2438400"/>
            <a:ext cx="1588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4" name="Rectangle 88"/>
          <p:cNvSpPr>
            <a:spLocks noChangeArrowheads="1"/>
          </p:cNvSpPr>
          <p:nvPr/>
        </p:nvSpPr>
        <p:spPr bwMode="auto">
          <a:xfrm>
            <a:off x="1533525" y="2438400"/>
            <a:ext cx="17463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5" name="Line 89"/>
          <p:cNvSpPr>
            <a:spLocks noChangeShapeType="1"/>
          </p:cNvSpPr>
          <p:nvPr/>
        </p:nvSpPr>
        <p:spPr bwMode="auto">
          <a:xfrm>
            <a:off x="3275013" y="2438400"/>
            <a:ext cx="1587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6" name="Rectangle 90"/>
          <p:cNvSpPr>
            <a:spLocks noChangeArrowheads="1"/>
          </p:cNvSpPr>
          <p:nvPr/>
        </p:nvSpPr>
        <p:spPr bwMode="auto">
          <a:xfrm>
            <a:off x="3275013" y="2438400"/>
            <a:ext cx="15875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7" name="Line 91"/>
          <p:cNvSpPr>
            <a:spLocks noChangeShapeType="1"/>
          </p:cNvSpPr>
          <p:nvPr/>
        </p:nvSpPr>
        <p:spPr bwMode="auto">
          <a:xfrm>
            <a:off x="5014913" y="2438400"/>
            <a:ext cx="1587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8" name="Rectangle 92"/>
          <p:cNvSpPr>
            <a:spLocks noChangeArrowheads="1"/>
          </p:cNvSpPr>
          <p:nvPr/>
        </p:nvSpPr>
        <p:spPr bwMode="auto">
          <a:xfrm>
            <a:off x="5014913" y="2438400"/>
            <a:ext cx="17462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9" name="Line 93"/>
          <p:cNvSpPr>
            <a:spLocks noChangeShapeType="1"/>
          </p:cNvSpPr>
          <p:nvPr/>
        </p:nvSpPr>
        <p:spPr bwMode="auto">
          <a:xfrm>
            <a:off x="6756400" y="2438400"/>
            <a:ext cx="1588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50" name="Rectangle 94"/>
          <p:cNvSpPr>
            <a:spLocks noChangeArrowheads="1"/>
          </p:cNvSpPr>
          <p:nvPr/>
        </p:nvSpPr>
        <p:spPr bwMode="auto">
          <a:xfrm>
            <a:off x="6756400" y="2438400"/>
            <a:ext cx="15875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51" name="Line 95"/>
          <p:cNvSpPr>
            <a:spLocks noChangeShapeType="1"/>
          </p:cNvSpPr>
          <p:nvPr/>
        </p:nvSpPr>
        <p:spPr bwMode="auto">
          <a:xfrm>
            <a:off x="8897938" y="2438400"/>
            <a:ext cx="1587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52" name="Rectangle 96"/>
          <p:cNvSpPr>
            <a:spLocks noChangeArrowheads="1"/>
          </p:cNvSpPr>
          <p:nvPr/>
        </p:nvSpPr>
        <p:spPr bwMode="auto">
          <a:xfrm>
            <a:off x="8897938" y="2438400"/>
            <a:ext cx="17462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276600" y="3352800"/>
            <a:ext cx="55626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61" name="Line 5"/>
          <p:cNvSpPr>
            <a:spLocks noChangeShapeType="1"/>
          </p:cNvSpPr>
          <p:nvPr/>
        </p:nvSpPr>
        <p:spPr bwMode="auto">
          <a:xfrm>
            <a:off x="228600" y="2438400"/>
            <a:ext cx="86868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28600" y="2438400"/>
            <a:ext cx="8686800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3" name="Line 7"/>
          <p:cNvSpPr>
            <a:spLocks noChangeShapeType="1"/>
          </p:cNvSpPr>
          <p:nvPr/>
        </p:nvSpPr>
        <p:spPr bwMode="auto">
          <a:xfrm>
            <a:off x="228600" y="2438400"/>
            <a:ext cx="1588" cy="344805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4" name="Rectangle 8"/>
          <p:cNvSpPr>
            <a:spLocks noChangeArrowheads="1"/>
          </p:cNvSpPr>
          <p:nvPr/>
        </p:nvSpPr>
        <p:spPr bwMode="auto">
          <a:xfrm>
            <a:off x="228600" y="2438400"/>
            <a:ext cx="17463" cy="34480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065" name="Rectangle 9"/>
          <p:cNvSpPr>
            <a:spLocks noChangeArrowheads="1"/>
          </p:cNvSpPr>
          <p:nvPr/>
        </p:nvSpPr>
        <p:spPr bwMode="auto">
          <a:xfrm>
            <a:off x="412750" y="2741613"/>
            <a:ext cx="113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Quantity</a:t>
            </a:r>
            <a:endParaRPr lang="en-US"/>
          </a:p>
        </p:txBody>
      </p:sp>
      <p:sp>
        <p:nvSpPr>
          <p:cNvPr id="1837066" name="Rectangle 10"/>
          <p:cNvSpPr>
            <a:spLocks noChangeArrowheads="1"/>
          </p:cNvSpPr>
          <p:nvPr/>
        </p:nvSpPr>
        <p:spPr bwMode="auto">
          <a:xfrm>
            <a:off x="714375" y="3027363"/>
            <a:ext cx="519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(Q)</a:t>
            </a:r>
            <a:endParaRPr lang="en-US"/>
          </a:p>
        </p:txBody>
      </p:sp>
      <p:sp>
        <p:nvSpPr>
          <p:cNvPr id="1837067" name="Rectangle 11"/>
          <p:cNvSpPr>
            <a:spLocks noChangeArrowheads="1"/>
          </p:cNvSpPr>
          <p:nvPr/>
        </p:nvSpPr>
        <p:spPr bwMode="auto">
          <a:xfrm>
            <a:off x="2136775" y="2741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Price</a:t>
            </a:r>
            <a:endParaRPr lang="en-US"/>
          </a:p>
        </p:txBody>
      </p:sp>
      <p:sp>
        <p:nvSpPr>
          <p:cNvPr id="1837068" name="Rectangle 12"/>
          <p:cNvSpPr>
            <a:spLocks noChangeArrowheads="1"/>
          </p:cNvSpPr>
          <p:nvPr/>
        </p:nvSpPr>
        <p:spPr bwMode="auto">
          <a:xfrm>
            <a:off x="2236788" y="3027363"/>
            <a:ext cx="48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(P)</a:t>
            </a:r>
            <a:endParaRPr lang="en-US"/>
          </a:p>
        </p:txBody>
      </p:sp>
      <p:sp>
        <p:nvSpPr>
          <p:cNvPr id="1837069" name="Rectangle 13"/>
          <p:cNvSpPr>
            <a:spLocks noChangeArrowheads="1"/>
          </p:cNvSpPr>
          <p:nvPr/>
        </p:nvSpPr>
        <p:spPr bwMode="auto">
          <a:xfrm>
            <a:off x="3375025" y="2741613"/>
            <a:ext cx="1808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Total Revenue</a:t>
            </a:r>
            <a:endParaRPr lang="en-US"/>
          </a:p>
        </p:txBody>
      </p:sp>
      <p:sp>
        <p:nvSpPr>
          <p:cNvPr id="1837070" name="Rectangle 14"/>
          <p:cNvSpPr>
            <a:spLocks noChangeArrowheads="1"/>
          </p:cNvSpPr>
          <p:nvPr/>
        </p:nvSpPr>
        <p:spPr bwMode="auto">
          <a:xfrm>
            <a:off x="3625850" y="3027363"/>
            <a:ext cx="11001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(TR=PxQ)</a:t>
            </a:r>
            <a:endParaRPr lang="en-US"/>
          </a:p>
        </p:txBody>
      </p:sp>
      <p:sp>
        <p:nvSpPr>
          <p:cNvPr id="1837071" name="Rectangle 15"/>
          <p:cNvSpPr>
            <a:spLocks noChangeArrowheads="1"/>
          </p:cNvSpPr>
          <p:nvPr/>
        </p:nvSpPr>
        <p:spPr bwMode="auto">
          <a:xfrm>
            <a:off x="5434013" y="2455863"/>
            <a:ext cx="1154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Average </a:t>
            </a:r>
            <a:endParaRPr lang="en-US"/>
          </a:p>
        </p:txBody>
      </p:sp>
      <p:sp>
        <p:nvSpPr>
          <p:cNvPr id="1837072" name="Rectangle 16"/>
          <p:cNvSpPr>
            <a:spLocks noChangeArrowheads="1"/>
          </p:cNvSpPr>
          <p:nvPr/>
        </p:nvSpPr>
        <p:spPr bwMode="auto">
          <a:xfrm>
            <a:off x="5416550" y="2741613"/>
            <a:ext cx="113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Revenue</a:t>
            </a:r>
            <a:endParaRPr lang="en-US"/>
          </a:p>
        </p:txBody>
      </p:sp>
      <p:sp>
        <p:nvSpPr>
          <p:cNvPr id="1837073" name="Rectangle 17"/>
          <p:cNvSpPr>
            <a:spLocks noChangeArrowheads="1"/>
          </p:cNvSpPr>
          <p:nvPr/>
        </p:nvSpPr>
        <p:spPr bwMode="auto">
          <a:xfrm>
            <a:off x="5267325" y="3027363"/>
            <a:ext cx="1489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(AR=TR/Q)</a:t>
            </a:r>
            <a:endParaRPr lang="en-US"/>
          </a:p>
        </p:txBody>
      </p:sp>
      <p:sp>
        <p:nvSpPr>
          <p:cNvPr id="1837074" name="Rectangle 18"/>
          <p:cNvSpPr>
            <a:spLocks noChangeArrowheads="1"/>
          </p:cNvSpPr>
          <p:nvPr/>
        </p:nvSpPr>
        <p:spPr bwMode="auto">
          <a:xfrm>
            <a:off x="6856413" y="2741613"/>
            <a:ext cx="224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Marginal Revenue</a:t>
            </a:r>
            <a:endParaRPr lang="en-US"/>
          </a:p>
        </p:txBody>
      </p:sp>
      <p:sp>
        <p:nvSpPr>
          <p:cNvPr id="1837075" name="Rectangle 19"/>
          <p:cNvSpPr>
            <a:spLocks noChangeArrowheads="1"/>
          </p:cNvSpPr>
          <p:nvPr/>
        </p:nvSpPr>
        <p:spPr bwMode="auto">
          <a:xfrm>
            <a:off x="6940550" y="3027363"/>
            <a:ext cx="199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(MR=                )</a:t>
            </a:r>
            <a:endParaRPr lang="en-US"/>
          </a:p>
        </p:txBody>
      </p:sp>
      <p:sp>
        <p:nvSpPr>
          <p:cNvPr id="1837076" name="Rectangle 20"/>
          <p:cNvSpPr>
            <a:spLocks noChangeArrowheads="1"/>
          </p:cNvSpPr>
          <p:nvPr/>
        </p:nvSpPr>
        <p:spPr bwMode="auto">
          <a:xfrm>
            <a:off x="831850" y="3313113"/>
            <a:ext cx="250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837077" name="Rectangle 21"/>
          <p:cNvSpPr>
            <a:spLocks noChangeArrowheads="1"/>
          </p:cNvSpPr>
          <p:nvPr/>
        </p:nvSpPr>
        <p:spPr bwMode="auto">
          <a:xfrm>
            <a:off x="2085975" y="3313113"/>
            <a:ext cx="8366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$11.00</a:t>
            </a:r>
            <a:endParaRPr lang="en-US"/>
          </a:p>
        </p:txBody>
      </p:sp>
      <p:sp>
        <p:nvSpPr>
          <p:cNvPr id="1837078" name="Rectangle 22"/>
          <p:cNvSpPr>
            <a:spLocks noChangeArrowheads="1"/>
          </p:cNvSpPr>
          <p:nvPr/>
        </p:nvSpPr>
        <p:spPr bwMode="auto">
          <a:xfrm>
            <a:off x="3876675" y="33131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$0.00</a:t>
            </a:r>
            <a:endParaRPr lang="en-US"/>
          </a:p>
        </p:txBody>
      </p:sp>
      <p:sp>
        <p:nvSpPr>
          <p:cNvPr id="1837079" name="Rectangle 23"/>
          <p:cNvSpPr>
            <a:spLocks noChangeArrowheads="1"/>
          </p:cNvSpPr>
          <p:nvPr/>
        </p:nvSpPr>
        <p:spPr bwMode="auto">
          <a:xfrm>
            <a:off x="831850" y="35988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1837080" name="Rectangle 24"/>
          <p:cNvSpPr>
            <a:spLocks noChangeArrowheads="1"/>
          </p:cNvSpPr>
          <p:nvPr/>
        </p:nvSpPr>
        <p:spPr bwMode="auto">
          <a:xfrm>
            <a:off x="2085975" y="3598863"/>
            <a:ext cx="8366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$10.00</a:t>
            </a:r>
            <a:endParaRPr lang="en-US"/>
          </a:p>
        </p:txBody>
      </p:sp>
      <p:sp>
        <p:nvSpPr>
          <p:cNvPr id="1837081" name="Rectangle 25"/>
          <p:cNvSpPr>
            <a:spLocks noChangeArrowheads="1"/>
          </p:cNvSpPr>
          <p:nvPr/>
        </p:nvSpPr>
        <p:spPr bwMode="auto">
          <a:xfrm>
            <a:off x="3827463" y="35988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$10.00</a:t>
            </a:r>
            <a:endParaRPr lang="en-US"/>
          </a:p>
        </p:txBody>
      </p:sp>
      <p:sp>
        <p:nvSpPr>
          <p:cNvPr id="1837082" name="Rectangle 26"/>
          <p:cNvSpPr>
            <a:spLocks noChangeArrowheads="1"/>
          </p:cNvSpPr>
          <p:nvPr/>
        </p:nvSpPr>
        <p:spPr bwMode="auto">
          <a:xfrm>
            <a:off x="5567363" y="3598863"/>
            <a:ext cx="8366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$10.00</a:t>
            </a:r>
            <a:endParaRPr lang="en-US"/>
          </a:p>
        </p:txBody>
      </p:sp>
      <p:sp>
        <p:nvSpPr>
          <p:cNvPr id="1837083" name="Rectangle 27"/>
          <p:cNvSpPr>
            <a:spLocks noChangeArrowheads="1"/>
          </p:cNvSpPr>
          <p:nvPr/>
        </p:nvSpPr>
        <p:spPr bwMode="auto">
          <a:xfrm>
            <a:off x="7508875" y="3598863"/>
            <a:ext cx="8366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$10.00</a:t>
            </a:r>
            <a:endParaRPr lang="en-US"/>
          </a:p>
        </p:txBody>
      </p:sp>
      <p:sp>
        <p:nvSpPr>
          <p:cNvPr id="1837084" name="Rectangle 28"/>
          <p:cNvSpPr>
            <a:spLocks noChangeArrowheads="1"/>
          </p:cNvSpPr>
          <p:nvPr/>
        </p:nvSpPr>
        <p:spPr bwMode="auto">
          <a:xfrm>
            <a:off x="831850" y="388461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1837085" name="Rectangle 29"/>
          <p:cNvSpPr>
            <a:spLocks noChangeArrowheads="1"/>
          </p:cNvSpPr>
          <p:nvPr/>
        </p:nvSpPr>
        <p:spPr bwMode="auto">
          <a:xfrm>
            <a:off x="2152650" y="3884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$9.00</a:t>
            </a:r>
            <a:endParaRPr lang="en-US"/>
          </a:p>
        </p:txBody>
      </p:sp>
      <p:sp>
        <p:nvSpPr>
          <p:cNvPr id="1837086" name="Rectangle 30"/>
          <p:cNvSpPr>
            <a:spLocks noChangeArrowheads="1"/>
          </p:cNvSpPr>
          <p:nvPr/>
        </p:nvSpPr>
        <p:spPr bwMode="auto">
          <a:xfrm>
            <a:off x="3827463" y="388461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$18.00</a:t>
            </a:r>
            <a:endParaRPr lang="en-US"/>
          </a:p>
        </p:txBody>
      </p:sp>
      <p:sp>
        <p:nvSpPr>
          <p:cNvPr id="1837087" name="Rectangle 31"/>
          <p:cNvSpPr>
            <a:spLocks noChangeArrowheads="1"/>
          </p:cNvSpPr>
          <p:nvPr/>
        </p:nvSpPr>
        <p:spPr bwMode="auto">
          <a:xfrm>
            <a:off x="5635625" y="3884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$9.00</a:t>
            </a:r>
            <a:endParaRPr lang="en-US"/>
          </a:p>
        </p:txBody>
      </p:sp>
      <p:sp>
        <p:nvSpPr>
          <p:cNvPr id="1837088" name="Rectangle 32"/>
          <p:cNvSpPr>
            <a:spLocks noChangeArrowheads="1"/>
          </p:cNvSpPr>
          <p:nvPr/>
        </p:nvSpPr>
        <p:spPr bwMode="auto">
          <a:xfrm>
            <a:off x="7577138" y="388461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$8.00</a:t>
            </a:r>
            <a:endParaRPr lang="en-US"/>
          </a:p>
        </p:txBody>
      </p:sp>
      <p:sp>
        <p:nvSpPr>
          <p:cNvPr id="1837089" name="Rectangle 33"/>
          <p:cNvSpPr>
            <a:spLocks noChangeArrowheads="1"/>
          </p:cNvSpPr>
          <p:nvPr/>
        </p:nvSpPr>
        <p:spPr bwMode="auto">
          <a:xfrm>
            <a:off x="831850" y="41703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1837090" name="Rectangle 34"/>
          <p:cNvSpPr>
            <a:spLocks noChangeArrowheads="1"/>
          </p:cNvSpPr>
          <p:nvPr/>
        </p:nvSpPr>
        <p:spPr bwMode="auto">
          <a:xfrm>
            <a:off x="2152650" y="4170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$8.00</a:t>
            </a:r>
            <a:endParaRPr lang="en-US"/>
          </a:p>
        </p:txBody>
      </p:sp>
      <p:sp>
        <p:nvSpPr>
          <p:cNvPr id="1837091" name="Rectangle 35"/>
          <p:cNvSpPr>
            <a:spLocks noChangeArrowheads="1"/>
          </p:cNvSpPr>
          <p:nvPr/>
        </p:nvSpPr>
        <p:spPr bwMode="auto">
          <a:xfrm>
            <a:off x="3827463" y="41703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$24.00</a:t>
            </a:r>
            <a:endParaRPr lang="en-US"/>
          </a:p>
        </p:txBody>
      </p:sp>
      <p:sp>
        <p:nvSpPr>
          <p:cNvPr id="1837092" name="Rectangle 36"/>
          <p:cNvSpPr>
            <a:spLocks noChangeArrowheads="1"/>
          </p:cNvSpPr>
          <p:nvPr/>
        </p:nvSpPr>
        <p:spPr bwMode="auto">
          <a:xfrm>
            <a:off x="5635625" y="4170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$8.00</a:t>
            </a:r>
            <a:endParaRPr lang="en-US"/>
          </a:p>
        </p:txBody>
      </p:sp>
      <p:sp>
        <p:nvSpPr>
          <p:cNvPr id="1837093" name="Rectangle 37"/>
          <p:cNvSpPr>
            <a:spLocks noChangeArrowheads="1"/>
          </p:cNvSpPr>
          <p:nvPr/>
        </p:nvSpPr>
        <p:spPr bwMode="auto">
          <a:xfrm>
            <a:off x="7577138" y="417036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$6.00</a:t>
            </a:r>
            <a:endParaRPr lang="en-US"/>
          </a:p>
        </p:txBody>
      </p:sp>
      <p:sp>
        <p:nvSpPr>
          <p:cNvPr id="1837094" name="Rectangle 38"/>
          <p:cNvSpPr>
            <a:spLocks noChangeArrowheads="1"/>
          </p:cNvSpPr>
          <p:nvPr/>
        </p:nvSpPr>
        <p:spPr bwMode="auto">
          <a:xfrm>
            <a:off x="831850" y="445611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1837095" name="Rectangle 39"/>
          <p:cNvSpPr>
            <a:spLocks noChangeArrowheads="1"/>
          </p:cNvSpPr>
          <p:nvPr/>
        </p:nvSpPr>
        <p:spPr bwMode="auto">
          <a:xfrm>
            <a:off x="2152650" y="44561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$7.00</a:t>
            </a:r>
            <a:endParaRPr lang="en-US"/>
          </a:p>
        </p:txBody>
      </p:sp>
      <p:sp>
        <p:nvSpPr>
          <p:cNvPr id="1837096" name="Rectangle 40"/>
          <p:cNvSpPr>
            <a:spLocks noChangeArrowheads="1"/>
          </p:cNvSpPr>
          <p:nvPr/>
        </p:nvSpPr>
        <p:spPr bwMode="auto">
          <a:xfrm>
            <a:off x="3827463" y="445611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$28.00</a:t>
            </a:r>
            <a:endParaRPr lang="en-US"/>
          </a:p>
        </p:txBody>
      </p:sp>
      <p:sp>
        <p:nvSpPr>
          <p:cNvPr id="1837097" name="Rectangle 41"/>
          <p:cNvSpPr>
            <a:spLocks noChangeArrowheads="1"/>
          </p:cNvSpPr>
          <p:nvPr/>
        </p:nvSpPr>
        <p:spPr bwMode="auto">
          <a:xfrm>
            <a:off x="5635625" y="44561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$7.00</a:t>
            </a:r>
            <a:endParaRPr lang="en-US"/>
          </a:p>
        </p:txBody>
      </p:sp>
      <p:sp>
        <p:nvSpPr>
          <p:cNvPr id="1837098" name="Rectangle 42"/>
          <p:cNvSpPr>
            <a:spLocks noChangeArrowheads="1"/>
          </p:cNvSpPr>
          <p:nvPr/>
        </p:nvSpPr>
        <p:spPr bwMode="auto">
          <a:xfrm>
            <a:off x="7577138" y="445611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$4.00</a:t>
            </a:r>
            <a:endParaRPr lang="en-US"/>
          </a:p>
        </p:txBody>
      </p:sp>
      <p:sp>
        <p:nvSpPr>
          <p:cNvPr id="1837099" name="Rectangle 43"/>
          <p:cNvSpPr>
            <a:spLocks noChangeArrowheads="1"/>
          </p:cNvSpPr>
          <p:nvPr/>
        </p:nvSpPr>
        <p:spPr bwMode="auto">
          <a:xfrm>
            <a:off x="831850" y="47418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1837100" name="Rectangle 44"/>
          <p:cNvSpPr>
            <a:spLocks noChangeArrowheads="1"/>
          </p:cNvSpPr>
          <p:nvPr/>
        </p:nvSpPr>
        <p:spPr bwMode="auto">
          <a:xfrm>
            <a:off x="2152650" y="47418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$6.00</a:t>
            </a:r>
            <a:endParaRPr lang="en-US"/>
          </a:p>
        </p:txBody>
      </p:sp>
      <p:sp>
        <p:nvSpPr>
          <p:cNvPr id="1837101" name="Rectangle 45"/>
          <p:cNvSpPr>
            <a:spLocks noChangeArrowheads="1"/>
          </p:cNvSpPr>
          <p:nvPr/>
        </p:nvSpPr>
        <p:spPr bwMode="auto">
          <a:xfrm>
            <a:off x="3827463" y="47418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$30.00</a:t>
            </a:r>
            <a:endParaRPr lang="en-US"/>
          </a:p>
        </p:txBody>
      </p:sp>
      <p:sp>
        <p:nvSpPr>
          <p:cNvPr id="1837102" name="Rectangle 46"/>
          <p:cNvSpPr>
            <a:spLocks noChangeArrowheads="1"/>
          </p:cNvSpPr>
          <p:nvPr/>
        </p:nvSpPr>
        <p:spPr bwMode="auto">
          <a:xfrm>
            <a:off x="5635625" y="47418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$6.00</a:t>
            </a:r>
            <a:endParaRPr lang="en-US"/>
          </a:p>
        </p:txBody>
      </p:sp>
      <p:sp>
        <p:nvSpPr>
          <p:cNvPr id="1837103" name="Rectangle 47"/>
          <p:cNvSpPr>
            <a:spLocks noChangeArrowheads="1"/>
          </p:cNvSpPr>
          <p:nvPr/>
        </p:nvSpPr>
        <p:spPr bwMode="auto">
          <a:xfrm>
            <a:off x="7577138" y="474186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$2.00</a:t>
            </a:r>
            <a:endParaRPr lang="en-US"/>
          </a:p>
        </p:txBody>
      </p:sp>
      <p:sp>
        <p:nvSpPr>
          <p:cNvPr id="1837104" name="Rectangle 48"/>
          <p:cNvSpPr>
            <a:spLocks noChangeArrowheads="1"/>
          </p:cNvSpPr>
          <p:nvPr/>
        </p:nvSpPr>
        <p:spPr bwMode="auto">
          <a:xfrm>
            <a:off x="831850" y="502761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1837105" name="Rectangle 49"/>
          <p:cNvSpPr>
            <a:spLocks noChangeArrowheads="1"/>
          </p:cNvSpPr>
          <p:nvPr/>
        </p:nvSpPr>
        <p:spPr bwMode="auto">
          <a:xfrm>
            <a:off x="2152650" y="5027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$5.00</a:t>
            </a:r>
            <a:endParaRPr lang="en-US"/>
          </a:p>
        </p:txBody>
      </p:sp>
      <p:sp>
        <p:nvSpPr>
          <p:cNvPr id="1837106" name="Rectangle 50"/>
          <p:cNvSpPr>
            <a:spLocks noChangeArrowheads="1"/>
          </p:cNvSpPr>
          <p:nvPr/>
        </p:nvSpPr>
        <p:spPr bwMode="auto">
          <a:xfrm>
            <a:off x="3827463" y="502761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$30.00</a:t>
            </a:r>
            <a:endParaRPr lang="en-US"/>
          </a:p>
        </p:txBody>
      </p:sp>
      <p:sp>
        <p:nvSpPr>
          <p:cNvPr id="1837107" name="Rectangle 51"/>
          <p:cNvSpPr>
            <a:spLocks noChangeArrowheads="1"/>
          </p:cNvSpPr>
          <p:nvPr/>
        </p:nvSpPr>
        <p:spPr bwMode="auto">
          <a:xfrm>
            <a:off x="5635625" y="502761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$5.00</a:t>
            </a:r>
            <a:endParaRPr lang="en-US"/>
          </a:p>
        </p:txBody>
      </p:sp>
      <p:sp>
        <p:nvSpPr>
          <p:cNvPr id="1837108" name="Rectangle 52"/>
          <p:cNvSpPr>
            <a:spLocks noChangeArrowheads="1"/>
          </p:cNvSpPr>
          <p:nvPr/>
        </p:nvSpPr>
        <p:spPr bwMode="auto">
          <a:xfrm>
            <a:off x="7577138" y="5027613"/>
            <a:ext cx="7032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$0.00</a:t>
            </a:r>
            <a:endParaRPr lang="en-US"/>
          </a:p>
        </p:txBody>
      </p:sp>
      <p:sp>
        <p:nvSpPr>
          <p:cNvPr id="1837109" name="Rectangle 53"/>
          <p:cNvSpPr>
            <a:spLocks noChangeArrowheads="1"/>
          </p:cNvSpPr>
          <p:nvPr/>
        </p:nvSpPr>
        <p:spPr bwMode="auto">
          <a:xfrm>
            <a:off x="831850" y="5313363"/>
            <a:ext cx="25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1837110" name="Rectangle 54"/>
          <p:cNvSpPr>
            <a:spLocks noChangeArrowheads="1"/>
          </p:cNvSpPr>
          <p:nvPr/>
        </p:nvSpPr>
        <p:spPr bwMode="auto">
          <a:xfrm>
            <a:off x="2152650" y="5313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$4.00</a:t>
            </a:r>
            <a:endParaRPr lang="en-US"/>
          </a:p>
        </p:txBody>
      </p:sp>
      <p:sp>
        <p:nvSpPr>
          <p:cNvPr id="1837111" name="Rectangle 55"/>
          <p:cNvSpPr>
            <a:spLocks noChangeArrowheads="1"/>
          </p:cNvSpPr>
          <p:nvPr/>
        </p:nvSpPr>
        <p:spPr bwMode="auto">
          <a:xfrm>
            <a:off x="3827463" y="5313363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$28.00</a:t>
            </a:r>
            <a:endParaRPr lang="en-US"/>
          </a:p>
        </p:txBody>
      </p:sp>
      <p:sp>
        <p:nvSpPr>
          <p:cNvPr id="1837112" name="Rectangle 56"/>
          <p:cNvSpPr>
            <a:spLocks noChangeArrowheads="1"/>
          </p:cNvSpPr>
          <p:nvPr/>
        </p:nvSpPr>
        <p:spPr bwMode="auto">
          <a:xfrm>
            <a:off x="5635625" y="5313363"/>
            <a:ext cx="703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$4.00</a:t>
            </a:r>
            <a:endParaRPr lang="en-US"/>
          </a:p>
        </p:txBody>
      </p:sp>
      <p:sp>
        <p:nvSpPr>
          <p:cNvPr id="1837113" name="Rectangle 57"/>
          <p:cNvSpPr>
            <a:spLocks noChangeArrowheads="1"/>
          </p:cNvSpPr>
          <p:nvPr/>
        </p:nvSpPr>
        <p:spPr bwMode="auto">
          <a:xfrm>
            <a:off x="7542213" y="5313363"/>
            <a:ext cx="7874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-$2.00</a:t>
            </a:r>
            <a:endParaRPr lang="en-US"/>
          </a:p>
        </p:txBody>
      </p:sp>
      <p:sp>
        <p:nvSpPr>
          <p:cNvPr id="1837114" name="Rectangle 58"/>
          <p:cNvSpPr>
            <a:spLocks noChangeArrowheads="1"/>
          </p:cNvSpPr>
          <p:nvPr/>
        </p:nvSpPr>
        <p:spPr bwMode="auto">
          <a:xfrm>
            <a:off x="831850" y="5600700"/>
            <a:ext cx="25082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1837115" name="Rectangle 59"/>
          <p:cNvSpPr>
            <a:spLocks noChangeArrowheads="1"/>
          </p:cNvSpPr>
          <p:nvPr/>
        </p:nvSpPr>
        <p:spPr bwMode="auto">
          <a:xfrm>
            <a:off x="2152650" y="5600700"/>
            <a:ext cx="70326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$3.00</a:t>
            </a:r>
            <a:endParaRPr lang="en-US"/>
          </a:p>
        </p:txBody>
      </p:sp>
      <p:sp>
        <p:nvSpPr>
          <p:cNvPr id="1837116" name="Rectangle 60"/>
          <p:cNvSpPr>
            <a:spLocks noChangeArrowheads="1"/>
          </p:cNvSpPr>
          <p:nvPr/>
        </p:nvSpPr>
        <p:spPr bwMode="auto">
          <a:xfrm>
            <a:off x="3827463" y="5600700"/>
            <a:ext cx="836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$24.00</a:t>
            </a:r>
            <a:endParaRPr lang="en-US"/>
          </a:p>
        </p:txBody>
      </p:sp>
      <p:sp>
        <p:nvSpPr>
          <p:cNvPr id="1837117" name="Rectangle 61"/>
          <p:cNvSpPr>
            <a:spLocks noChangeArrowheads="1"/>
          </p:cNvSpPr>
          <p:nvPr/>
        </p:nvSpPr>
        <p:spPr bwMode="auto">
          <a:xfrm>
            <a:off x="5635625" y="5600700"/>
            <a:ext cx="70326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$3.00</a:t>
            </a:r>
            <a:endParaRPr lang="en-US"/>
          </a:p>
        </p:txBody>
      </p:sp>
      <p:sp>
        <p:nvSpPr>
          <p:cNvPr id="1837118" name="Rectangle 62"/>
          <p:cNvSpPr>
            <a:spLocks noChangeArrowheads="1"/>
          </p:cNvSpPr>
          <p:nvPr/>
        </p:nvSpPr>
        <p:spPr bwMode="auto">
          <a:xfrm>
            <a:off x="7542213" y="5600700"/>
            <a:ext cx="7874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-$4.00</a:t>
            </a:r>
            <a:endParaRPr lang="en-US"/>
          </a:p>
        </p:txBody>
      </p:sp>
      <p:sp>
        <p:nvSpPr>
          <p:cNvPr id="1837121" name="Line 65"/>
          <p:cNvSpPr>
            <a:spLocks noChangeShapeType="1"/>
          </p:cNvSpPr>
          <p:nvPr/>
        </p:nvSpPr>
        <p:spPr bwMode="auto">
          <a:xfrm>
            <a:off x="228600" y="329565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2" name="Rectangle 66"/>
          <p:cNvSpPr>
            <a:spLocks noChangeArrowheads="1"/>
          </p:cNvSpPr>
          <p:nvPr/>
        </p:nvSpPr>
        <p:spPr bwMode="auto">
          <a:xfrm>
            <a:off x="228600" y="329565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3" name="Line 67"/>
          <p:cNvSpPr>
            <a:spLocks noChangeShapeType="1"/>
          </p:cNvSpPr>
          <p:nvPr/>
        </p:nvSpPr>
        <p:spPr bwMode="auto">
          <a:xfrm>
            <a:off x="228600" y="358140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4" name="Rectangle 68"/>
          <p:cNvSpPr>
            <a:spLocks noChangeArrowheads="1"/>
          </p:cNvSpPr>
          <p:nvPr/>
        </p:nvSpPr>
        <p:spPr bwMode="auto">
          <a:xfrm>
            <a:off x="228600" y="358140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5" name="Line 69"/>
          <p:cNvSpPr>
            <a:spLocks noChangeShapeType="1"/>
          </p:cNvSpPr>
          <p:nvPr/>
        </p:nvSpPr>
        <p:spPr bwMode="auto">
          <a:xfrm>
            <a:off x="228600" y="3867150"/>
            <a:ext cx="8669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6" name="Rectangle 70"/>
          <p:cNvSpPr>
            <a:spLocks noChangeArrowheads="1"/>
          </p:cNvSpPr>
          <p:nvPr/>
        </p:nvSpPr>
        <p:spPr bwMode="auto">
          <a:xfrm>
            <a:off x="228600" y="3867150"/>
            <a:ext cx="8669338" cy="17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7" name="Line 71"/>
          <p:cNvSpPr>
            <a:spLocks noChangeShapeType="1"/>
          </p:cNvSpPr>
          <p:nvPr/>
        </p:nvSpPr>
        <p:spPr bwMode="auto">
          <a:xfrm>
            <a:off x="228600" y="41544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8" name="Rectangle 72"/>
          <p:cNvSpPr>
            <a:spLocks noChangeArrowheads="1"/>
          </p:cNvSpPr>
          <p:nvPr/>
        </p:nvSpPr>
        <p:spPr bwMode="auto">
          <a:xfrm>
            <a:off x="228600" y="415448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29" name="Line 73"/>
          <p:cNvSpPr>
            <a:spLocks noChangeShapeType="1"/>
          </p:cNvSpPr>
          <p:nvPr/>
        </p:nvSpPr>
        <p:spPr bwMode="auto">
          <a:xfrm>
            <a:off x="228600" y="444023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0" name="Rectangle 74"/>
          <p:cNvSpPr>
            <a:spLocks noChangeArrowheads="1"/>
          </p:cNvSpPr>
          <p:nvPr/>
        </p:nvSpPr>
        <p:spPr bwMode="auto">
          <a:xfrm>
            <a:off x="228600" y="444023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1" name="Line 75"/>
          <p:cNvSpPr>
            <a:spLocks noChangeShapeType="1"/>
          </p:cNvSpPr>
          <p:nvPr/>
        </p:nvSpPr>
        <p:spPr bwMode="auto">
          <a:xfrm>
            <a:off x="228600" y="47259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2" name="Rectangle 76"/>
          <p:cNvSpPr>
            <a:spLocks noChangeArrowheads="1"/>
          </p:cNvSpPr>
          <p:nvPr/>
        </p:nvSpPr>
        <p:spPr bwMode="auto">
          <a:xfrm>
            <a:off x="228600" y="472598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3" name="Line 77"/>
          <p:cNvSpPr>
            <a:spLocks noChangeShapeType="1"/>
          </p:cNvSpPr>
          <p:nvPr/>
        </p:nvSpPr>
        <p:spPr bwMode="auto">
          <a:xfrm>
            <a:off x="228600" y="501173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4" name="Rectangle 78"/>
          <p:cNvSpPr>
            <a:spLocks noChangeArrowheads="1"/>
          </p:cNvSpPr>
          <p:nvPr/>
        </p:nvSpPr>
        <p:spPr bwMode="auto">
          <a:xfrm>
            <a:off x="228600" y="501173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5" name="Line 79"/>
          <p:cNvSpPr>
            <a:spLocks noChangeShapeType="1"/>
          </p:cNvSpPr>
          <p:nvPr/>
        </p:nvSpPr>
        <p:spPr bwMode="auto">
          <a:xfrm>
            <a:off x="228600" y="52974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6" name="Rectangle 80"/>
          <p:cNvSpPr>
            <a:spLocks noChangeArrowheads="1"/>
          </p:cNvSpPr>
          <p:nvPr/>
        </p:nvSpPr>
        <p:spPr bwMode="auto">
          <a:xfrm>
            <a:off x="228600" y="5297488"/>
            <a:ext cx="8669338" cy="15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7" name="Line 81"/>
          <p:cNvSpPr>
            <a:spLocks noChangeShapeType="1"/>
          </p:cNvSpPr>
          <p:nvPr/>
        </p:nvSpPr>
        <p:spPr bwMode="auto">
          <a:xfrm>
            <a:off x="228600" y="558323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8" name="Rectangle 82"/>
          <p:cNvSpPr>
            <a:spLocks noChangeArrowheads="1"/>
          </p:cNvSpPr>
          <p:nvPr/>
        </p:nvSpPr>
        <p:spPr bwMode="auto">
          <a:xfrm>
            <a:off x="228600" y="5583238"/>
            <a:ext cx="8669338" cy="174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39" name="Line 83"/>
          <p:cNvSpPr>
            <a:spLocks noChangeShapeType="1"/>
          </p:cNvSpPr>
          <p:nvPr/>
        </p:nvSpPr>
        <p:spPr bwMode="auto">
          <a:xfrm>
            <a:off x="228600" y="5868988"/>
            <a:ext cx="8669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0" name="Rectangle 84"/>
          <p:cNvSpPr>
            <a:spLocks noChangeArrowheads="1"/>
          </p:cNvSpPr>
          <p:nvPr/>
        </p:nvSpPr>
        <p:spPr bwMode="auto">
          <a:xfrm>
            <a:off x="228600" y="5868988"/>
            <a:ext cx="8669338" cy="174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1" name="Line 85"/>
          <p:cNvSpPr>
            <a:spLocks noChangeShapeType="1"/>
          </p:cNvSpPr>
          <p:nvPr/>
        </p:nvSpPr>
        <p:spPr bwMode="auto">
          <a:xfrm>
            <a:off x="228600" y="2438400"/>
            <a:ext cx="1588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2" name="Rectangle 86"/>
          <p:cNvSpPr>
            <a:spLocks noChangeArrowheads="1"/>
          </p:cNvSpPr>
          <p:nvPr/>
        </p:nvSpPr>
        <p:spPr bwMode="auto">
          <a:xfrm>
            <a:off x="228600" y="2438400"/>
            <a:ext cx="17463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3" name="Line 87"/>
          <p:cNvSpPr>
            <a:spLocks noChangeShapeType="1"/>
          </p:cNvSpPr>
          <p:nvPr/>
        </p:nvSpPr>
        <p:spPr bwMode="auto">
          <a:xfrm>
            <a:off x="1533525" y="2438400"/>
            <a:ext cx="1588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4" name="Rectangle 88"/>
          <p:cNvSpPr>
            <a:spLocks noChangeArrowheads="1"/>
          </p:cNvSpPr>
          <p:nvPr/>
        </p:nvSpPr>
        <p:spPr bwMode="auto">
          <a:xfrm>
            <a:off x="1533525" y="2438400"/>
            <a:ext cx="17463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5" name="Line 89"/>
          <p:cNvSpPr>
            <a:spLocks noChangeShapeType="1"/>
          </p:cNvSpPr>
          <p:nvPr/>
        </p:nvSpPr>
        <p:spPr bwMode="auto">
          <a:xfrm>
            <a:off x="3275013" y="2438400"/>
            <a:ext cx="1587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6" name="Rectangle 90"/>
          <p:cNvSpPr>
            <a:spLocks noChangeArrowheads="1"/>
          </p:cNvSpPr>
          <p:nvPr/>
        </p:nvSpPr>
        <p:spPr bwMode="auto">
          <a:xfrm>
            <a:off x="3275013" y="2438400"/>
            <a:ext cx="15875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7" name="Line 91"/>
          <p:cNvSpPr>
            <a:spLocks noChangeShapeType="1"/>
          </p:cNvSpPr>
          <p:nvPr/>
        </p:nvSpPr>
        <p:spPr bwMode="auto">
          <a:xfrm>
            <a:off x="5014913" y="2438400"/>
            <a:ext cx="1587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8" name="Rectangle 92"/>
          <p:cNvSpPr>
            <a:spLocks noChangeArrowheads="1"/>
          </p:cNvSpPr>
          <p:nvPr/>
        </p:nvSpPr>
        <p:spPr bwMode="auto">
          <a:xfrm>
            <a:off x="5014913" y="2438400"/>
            <a:ext cx="17462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49" name="Line 93"/>
          <p:cNvSpPr>
            <a:spLocks noChangeShapeType="1"/>
          </p:cNvSpPr>
          <p:nvPr/>
        </p:nvSpPr>
        <p:spPr bwMode="auto">
          <a:xfrm>
            <a:off x="6756400" y="2438400"/>
            <a:ext cx="1588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50" name="Rectangle 94"/>
          <p:cNvSpPr>
            <a:spLocks noChangeArrowheads="1"/>
          </p:cNvSpPr>
          <p:nvPr/>
        </p:nvSpPr>
        <p:spPr bwMode="auto">
          <a:xfrm>
            <a:off x="6756400" y="2438400"/>
            <a:ext cx="15875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51" name="Line 95"/>
          <p:cNvSpPr>
            <a:spLocks noChangeShapeType="1"/>
          </p:cNvSpPr>
          <p:nvPr/>
        </p:nvSpPr>
        <p:spPr bwMode="auto">
          <a:xfrm>
            <a:off x="8897938" y="2438400"/>
            <a:ext cx="1587" cy="3430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7152" name="Rectangle 96"/>
          <p:cNvSpPr>
            <a:spLocks noChangeArrowheads="1"/>
          </p:cNvSpPr>
          <p:nvPr/>
        </p:nvSpPr>
        <p:spPr bwMode="auto">
          <a:xfrm>
            <a:off x="8897938" y="2438400"/>
            <a:ext cx="17462" cy="3430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7559675" y="2952750"/>
            <a:ext cx="987425" cy="327025"/>
            <a:chOff x="4762" y="1860"/>
            <a:chExt cx="622" cy="206"/>
          </a:xfrm>
        </p:grpSpPr>
        <p:sp>
          <p:nvSpPr>
            <p:cNvPr id="1837153" name="Rectangle 97"/>
            <p:cNvSpPr>
              <a:spLocks noChangeArrowheads="1"/>
            </p:cNvSpPr>
            <p:nvPr/>
          </p:nvSpPr>
          <p:spPr bwMode="auto">
            <a:xfrm>
              <a:off x="4762" y="1875"/>
              <a:ext cx="62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4783" y="1860"/>
              <a:ext cx="580" cy="189"/>
              <a:chOff x="4783" y="1860"/>
              <a:chExt cx="580" cy="189"/>
            </a:xfrm>
          </p:grpSpPr>
          <p:sp>
            <p:nvSpPr>
              <p:cNvPr id="1837154" name="Rectangle 98"/>
              <p:cNvSpPr>
                <a:spLocks noChangeArrowheads="1"/>
              </p:cNvSpPr>
              <p:nvPr/>
            </p:nvSpPr>
            <p:spPr bwMode="auto">
              <a:xfrm>
                <a:off x="5259" y="1876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Times New Roman" charset="0"/>
                  </a:rPr>
                  <a:t>Q</a:t>
                </a:r>
                <a:endParaRPr lang="en-US"/>
              </a:p>
            </p:txBody>
          </p:sp>
          <p:sp>
            <p:nvSpPr>
              <p:cNvPr id="1837155" name="Rectangle 99"/>
              <p:cNvSpPr>
                <a:spLocks noChangeArrowheads="1"/>
              </p:cNvSpPr>
              <p:nvPr/>
            </p:nvSpPr>
            <p:spPr bwMode="auto">
              <a:xfrm>
                <a:off x="4869" y="1876"/>
                <a:ext cx="1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Times New Roman" charset="0"/>
                  </a:rPr>
                  <a:t>TR</a:t>
                </a:r>
                <a:endParaRPr lang="en-US"/>
              </a:p>
            </p:txBody>
          </p:sp>
          <p:sp>
            <p:nvSpPr>
              <p:cNvPr id="1837156" name="Rectangle 100"/>
              <p:cNvSpPr>
                <a:spLocks noChangeArrowheads="1"/>
              </p:cNvSpPr>
              <p:nvPr/>
            </p:nvSpPr>
            <p:spPr bwMode="auto">
              <a:xfrm>
                <a:off x="5173" y="1860"/>
                <a:ext cx="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endParaRPr lang="en-US"/>
              </a:p>
            </p:txBody>
          </p:sp>
          <p:sp>
            <p:nvSpPr>
              <p:cNvPr id="1837157" name="Rectangle 101"/>
              <p:cNvSpPr>
                <a:spLocks noChangeArrowheads="1"/>
              </p:cNvSpPr>
              <p:nvPr/>
            </p:nvSpPr>
            <p:spPr bwMode="auto">
              <a:xfrm>
                <a:off x="4783" y="1860"/>
                <a:ext cx="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endParaRPr lang="en-US"/>
              </a:p>
            </p:txBody>
          </p:sp>
          <p:sp>
            <p:nvSpPr>
              <p:cNvPr id="1837158" name="Rectangle 102"/>
              <p:cNvSpPr>
                <a:spLocks noChangeArrowheads="1"/>
              </p:cNvSpPr>
              <p:nvPr/>
            </p:nvSpPr>
            <p:spPr bwMode="auto">
              <a:xfrm>
                <a:off x="5087" y="1874"/>
                <a:ext cx="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i="1">
                    <a:solidFill>
                      <a:srgbClr val="000000"/>
                    </a:solidFill>
                    <a:latin typeface="Arial" charset="0"/>
                  </a:rPr>
                  <a:t>/</a:t>
                </a: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5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59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5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772400" cy="114300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Monopoly’s Marginal Revenue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0306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86000"/>
            <a:ext cx="8305800" cy="3352800"/>
          </a:xfrm>
          <a:noFill/>
          <a:ln/>
        </p:spPr>
        <p:txBody>
          <a:bodyPr/>
          <a:lstStyle/>
          <a:p>
            <a:pPr algn="just"/>
            <a:r>
              <a:rPr lang="en-US" sz="3600" dirty="0">
                <a:solidFill>
                  <a:srgbClr val="474A81"/>
                </a:solidFill>
              </a:rPr>
              <a:t>A monopolist’s marginal revenue is always </a:t>
            </a:r>
            <a:r>
              <a:rPr lang="en-US" sz="3600" u="sng" dirty="0">
                <a:solidFill>
                  <a:srgbClr val="474A81"/>
                </a:solidFill>
              </a:rPr>
              <a:t>less than</a:t>
            </a:r>
            <a:r>
              <a:rPr lang="en-US" sz="3600" dirty="0">
                <a:solidFill>
                  <a:srgbClr val="474A81"/>
                </a:solidFill>
              </a:rPr>
              <a:t> the price of its good.</a:t>
            </a:r>
            <a:endParaRPr lang="en-US" dirty="0"/>
          </a:p>
          <a:p>
            <a:pPr marL="685800" lvl="1" indent="-228600" algn="just">
              <a:buClr>
                <a:schemeClr val="bg2"/>
              </a:buClr>
              <a:buSzPct val="75000"/>
              <a:buBlip>
                <a:blip r:embed="rId3"/>
              </a:buBlip>
            </a:pPr>
            <a:r>
              <a:rPr lang="en-US" sz="3000" dirty="0">
                <a:solidFill>
                  <a:srgbClr val="474A81"/>
                </a:solidFill>
              </a:rPr>
              <a:t>The demand curve is downward sloping.</a:t>
            </a:r>
          </a:p>
          <a:p>
            <a:pPr marL="685800" lvl="1" indent="-228600" algn="just">
              <a:buClr>
                <a:schemeClr val="bg2"/>
              </a:buClr>
              <a:buSzPct val="75000"/>
              <a:buBlip>
                <a:blip r:embed="rId3"/>
              </a:buBlip>
            </a:pPr>
            <a:r>
              <a:rPr lang="en-US" sz="3000" dirty="0">
                <a:solidFill>
                  <a:srgbClr val="474A81"/>
                </a:solidFill>
              </a:rPr>
              <a:t>When a monopoly drops the price to sell one more unit, the revenue received from previously sold units also decreases.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Maximization of a Monopoly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048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  <a:noFill/>
          <a:ln/>
        </p:spPr>
        <p:txBody>
          <a:bodyPr/>
          <a:lstStyle/>
          <a:p>
            <a:pPr algn="just">
              <a:buBlip>
                <a:blip r:embed="rId3"/>
              </a:buBlip>
              <a:tabLst>
                <a:tab pos="333375" algn="l"/>
                <a:tab pos="744538" algn="l"/>
              </a:tabLst>
            </a:pPr>
            <a:r>
              <a:rPr lang="en-US" dirty="0">
                <a:solidFill>
                  <a:srgbClr val="474A81"/>
                </a:solidFill>
              </a:rPr>
              <a:t>A monopoly maximizes profit by producing the quantity at which marginal revenue equals marginal cost.</a:t>
            </a:r>
          </a:p>
          <a:p>
            <a:pPr algn="just">
              <a:buBlip>
                <a:blip r:embed="rId3"/>
              </a:buBlip>
              <a:tabLst>
                <a:tab pos="333375" algn="l"/>
                <a:tab pos="744538" algn="l"/>
              </a:tabLst>
            </a:pPr>
            <a:r>
              <a:rPr lang="en-US" dirty="0">
                <a:solidFill>
                  <a:srgbClr val="474A81"/>
                </a:solidFill>
              </a:rPr>
              <a:t>It then uses the demand curve to find the price that will induce consumers to buy that quantity.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01000" cy="1143000"/>
          </a:xfrm>
          <a:noFill/>
          <a:ln/>
        </p:spPr>
        <p:txBody>
          <a:bodyPr/>
          <a:lstStyle/>
          <a:p>
            <a:pPr algn="l"/>
            <a:r>
              <a:rPr lang="en-US" sz="3200" i="1"/>
              <a:t>Profit-Maximization for a Monopoly...</a:t>
            </a:r>
            <a:endParaRPr lang="en-US" sz="3200" i="1"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3063875"/>
            <a:ext cx="1119187" cy="506413"/>
            <a:chOff x="225" y="1930"/>
            <a:chExt cx="705" cy="319"/>
          </a:xfrm>
        </p:grpSpPr>
        <p:sp>
          <p:nvSpPr>
            <p:cNvPr id="2050052" name="Rectangle 4"/>
            <p:cNvSpPr>
              <a:spLocks noChangeArrowheads="1"/>
            </p:cNvSpPr>
            <p:nvPr/>
          </p:nvSpPr>
          <p:spPr bwMode="auto">
            <a:xfrm>
              <a:off x="225" y="1930"/>
              <a:ext cx="7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Monopoly</a:t>
              </a:r>
            </a:p>
          </p:txBody>
        </p:sp>
        <p:sp>
          <p:nvSpPr>
            <p:cNvPr id="2050053" name="Rectangle 5"/>
            <p:cNvSpPr>
              <a:spLocks noChangeArrowheads="1"/>
            </p:cNvSpPr>
            <p:nvPr/>
          </p:nvSpPr>
          <p:spPr bwMode="auto">
            <a:xfrm>
              <a:off x="561" y="2076"/>
              <a:ext cx="3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price</a:t>
              </a:r>
            </a:p>
          </p:txBody>
        </p:sp>
      </p:grpSp>
      <p:sp>
        <p:nvSpPr>
          <p:cNvPr id="2050054" name="Rectangle 6"/>
          <p:cNvSpPr>
            <a:spLocks noChangeArrowheads="1"/>
          </p:cNvSpPr>
          <p:nvPr/>
        </p:nvSpPr>
        <p:spPr bwMode="auto">
          <a:xfrm>
            <a:off x="7807325" y="6483350"/>
            <a:ext cx="995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Quantity</a:t>
            </a:r>
          </a:p>
        </p:txBody>
      </p:sp>
      <p:sp>
        <p:nvSpPr>
          <p:cNvPr id="2050055" name="Rectangle 7"/>
          <p:cNvSpPr>
            <a:spLocks noChangeArrowheads="1"/>
          </p:cNvSpPr>
          <p:nvPr/>
        </p:nvSpPr>
        <p:spPr bwMode="auto">
          <a:xfrm>
            <a:off x="3521075" y="6483350"/>
            <a:ext cx="522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800" b="1" i="1">
                <a:solidFill>
                  <a:srgbClr val="000000"/>
                </a:solidFill>
              </a:rPr>
              <a:t>Q</a:t>
            </a:r>
            <a:r>
              <a:rPr lang="en-US" sz="1800" b="1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2050056" name="Rectangle 8"/>
          <p:cNvSpPr>
            <a:spLocks noChangeArrowheads="1"/>
          </p:cNvSpPr>
          <p:nvPr/>
        </p:nvSpPr>
        <p:spPr bwMode="auto">
          <a:xfrm>
            <a:off x="1263650" y="6483350"/>
            <a:ext cx="146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" y="1778000"/>
            <a:ext cx="1155700" cy="506413"/>
            <a:chOff x="192" y="1120"/>
            <a:chExt cx="728" cy="319"/>
          </a:xfrm>
        </p:grpSpPr>
        <p:sp>
          <p:nvSpPr>
            <p:cNvPr id="2050058" name="Rectangle 10"/>
            <p:cNvSpPr>
              <a:spLocks noChangeArrowheads="1"/>
            </p:cNvSpPr>
            <p:nvPr/>
          </p:nvSpPr>
          <p:spPr bwMode="auto">
            <a:xfrm>
              <a:off x="192" y="1120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Costs and</a:t>
              </a:r>
            </a:p>
          </p:txBody>
        </p:sp>
        <p:sp>
          <p:nvSpPr>
            <p:cNvPr id="2050059" name="Rectangle 11"/>
            <p:cNvSpPr>
              <a:spLocks noChangeArrowheads="1"/>
            </p:cNvSpPr>
            <p:nvPr/>
          </p:nvSpPr>
          <p:spPr bwMode="auto">
            <a:xfrm>
              <a:off x="290" y="1266"/>
              <a:ext cx="6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Revenue</a:t>
              </a:r>
            </a:p>
          </p:txBody>
        </p:sp>
      </p:grpSp>
      <p:sp>
        <p:nvSpPr>
          <p:cNvPr id="2050060" name="Freeform 12"/>
          <p:cNvSpPr>
            <a:spLocks/>
          </p:cNvSpPr>
          <p:nvPr/>
        </p:nvSpPr>
        <p:spPr bwMode="auto">
          <a:xfrm>
            <a:off x="1470025" y="1819275"/>
            <a:ext cx="7370763" cy="464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5"/>
              </a:cxn>
              <a:cxn ang="0">
                <a:pos x="4642" y="2925"/>
              </a:cxn>
            </a:cxnLst>
            <a:rect l="0" t="0" r="r" b="b"/>
            <a:pathLst>
              <a:path w="4643" h="2926">
                <a:moveTo>
                  <a:pt x="0" y="0"/>
                </a:moveTo>
                <a:lnTo>
                  <a:pt x="0" y="2925"/>
                </a:lnTo>
                <a:lnTo>
                  <a:pt x="4642" y="2925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61" name="Rectangle 13"/>
          <p:cNvSpPr>
            <a:spLocks noChangeArrowheads="1"/>
          </p:cNvSpPr>
          <p:nvPr/>
        </p:nvSpPr>
        <p:spPr bwMode="auto">
          <a:xfrm>
            <a:off x="7334250" y="5075238"/>
            <a:ext cx="954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Demand</a:t>
            </a:r>
          </a:p>
        </p:txBody>
      </p:sp>
      <p:sp>
        <p:nvSpPr>
          <p:cNvPr id="2050062" name="Rectangle 14"/>
          <p:cNvSpPr>
            <a:spLocks noChangeArrowheads="1"/>
          </p:cNvSpPr>
          <p:nvPr/>
        </p:nvSpPr>
        <p:spPr bwMode="auto">
          <a:xfrm>
            <a:off x="5943600" y="3886200"/>
            <a:ext cx="2085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Average total cost</a:t>
            </a:r>
          </a:p>
        </p:txBody>
      </p:sp>
      <p:sp>
        <p:nvSpPr>
          <p:cNvPr id="2050063" name="Rectangle 15"/>
          <p:cNvSpPr>
            <a:spLocks noChangeArrowheads="1"/>
          </p:cNvSpPr>
          <p:nvPr/>
        </p:nvSpPr>
        <p:spPr bwMode="auto">
          <a:xfrm>
            <a:off x="5622925" y="6084888"/>
            <a:ext cx="2001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Marginal revenue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554163" y="5291138"/>
            <a:ext cx="1003300" cy="527050"/>
            <a:chOff x="979" y="3333"/>
            <a:chExt cx="632" cy="332"/>
          </a:xfrm>
        </p:grpSpPr>
        <p:sp>
          <p:nvSpPr>
            <p:cNvPr id="2050065" name="Rectangle 17"/>
            <p:cNvSpPr>
              <a:spLocks noChangeArrowheads="1"/>
            </p:cNvSpPr>
            <p:nvPr/>
          </p:nvSpPr>
          <p:spPr bwMode="auto">
            <a:xfrm>
              <a:off x="979" y="3333"/>
              <a:ext cx="6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Marginal</a:t>
              </a:r>
            </a:p>
          </p:txBody>
        </p:sp>
        <p:sp>
          <p:nvSpPr>
            <p:cNvPr id="2050066" name="Rectangle 18"/>
            <p:cNvSpPr>
              <a:spLocks noChangeArrowheads="1"/>
            </p:cNvSpPr>
            <p:nvPr/>
          </p:nvSpPr>
          <p:spPr bwMode="auto">
            <a:xfrm>
              <a:off x="1127" y="3492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cost</a:t>
              </a:r>
            </a:p>
          </p:txBody>
        </p:sp>
      </p:grpSp>
      <p:sp>
        <p:nvSpPr>
          <p:cNvPr id="2050068" name="Freeform 20"/>
          <p:cNvSpPr>
            <a:spLocks/>
          </p:cNvSpPr>
          <p:nvPr/>
        </p:nvSpPr>
        <p:spPr bwMode="auto">
          <a:xfrm>
            <a:off x="1470025" y="3311525"/>
            <a:ext cx="2259013" cy="3130550"/>
          </a:xfrm>
          <a:custGeom>
            <a:avLst/>
            <a:gdLst/>
            <a:ahLst/>
            <a:cxnLst>
              <a:cxn ang="0">
                <a:pos x="1422" y="1971"/>
              </a:cxn>
              <a:cxn ang="0">
                <a:pos x="1422" y="0"/>
              </a:cxn>
              <a:cxn ang="0">
                <a:pos x="0" y="0"/>
              </a:cxn>
            </a:cxnLst>
            <a:rect l="0" t="0" r="r" b="b"/>
            <a:pathLst>
              <a:path w="1423" h="1972">
                <a:moveTo>
                  <a:pt x="1422" y="1971"/>
                </a:moveTo>
                <a:lnTo>
                  <a:pt x="142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69" name="Line 21"/>
          <p:cNvSpPr>
            <a:spLocks noChangeShapeType="1"/>
          </p:cNvSpPr>
          <p:nvPr/>
        </p:nvSpPr>
        <p:spPr bwMode="auto">
          <a:xfrm flipH="1">
            <a:off x="1828800" y="2971800"/>
            <a:ext cx="3429000" cy="3276600"/>
          </a:xfrm>
          <a:prstGeom prst="line">
            <a:avLst/>
          </a:prstGeom>
          <a:noFill/>
          <a:ln w="38100">
            <a:solidFill>
              <a:srgbClr val="FF500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79" name="Line 31"/>
          <p:cNvSpPr>
            <a:spLocks noChangeShapeType="1"/>
          </p:cNvSpPr>
          <p:nvPr/>
        </p:nvSpPr>
        <p:spPr bwMode="auto">
          <a:xfrm>
            <a:off x="1477963" y="2122488"/>
            <a:ext cx="5753100" cy="3059112"/>
          </a:xfrm>
          <a:prstGeom prst="line">
            <a:avLst/>
          </a:prstGeom>
          <a:noFill/>
          <a:ln w="38100">
            <a:solidFill>
              <a:srgbClr val="40AE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80" name="Line 32"/>
          <p:cNvSpPr>
            <a:spLocks noChangeShapeType="1"/>
          </p:cNvSpPr>
          <p:nvPr/>
        </p:nvSpPr>
        <p:spPr bwMode="auto">
          <a:xfrm>
            <a:off x="1477963" y="2122488"/>
            <a:ext cx="4014787" cy="41084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81" name="Freeform 33"/>
          <p:cNvSpPr>
            <a:spLocks/>
          </p:cNvSpPr>
          <p:nvPr/>
        </p:nvSpPr>
        <p:spPr bwMode="auto">
          <a:xfrm>
            <a:off x="3649663" y="3248025"/>
            <a:ext cx="158750" cy="128588"/>
          </a:xfrm>
          <a:custGeom>
            <a:avLst/>
            <a:gdLst/>
            <a:ahLst/>
            <a:cxnLst>
              <a:cxn ang="0">
                <a:pos x="49" y="80"/>
              </a:cxn>
              <a:cxn ang="0">
                <a:pos x="82" y="80"/>
              </a:cxn>
              <a:cxn ang="0">
                <a:pos x="82" y="53"/>
              </a:cxn>
              <a:cxn ang="0">
                <a:pos x="99" y="40"/>
              </a:cxn>
              <a:cxn ang="0">
                <a:pos x="82" y="27"/>
              </a:cxn>
              <a:cxn ang="0">
                <a:pos x="82" y="13"/>
              </a:cxn>
              <a:cxn ang="0">
                <a:pos x="49" y="0"/>
              </a:cxn>
              <a:cxn ang="0">
                <a:pos x="33" y="13"/>
              </a:cxn>
              <a:cxn ang="0">
                <a:pos x="16" y="27"/>
              </a:cxn>
              <a:cxn ang="0">
                <a:pos x="0" y="40"/>
              </a:cxn>
              <a:cxn ang="0">
                <a:pos x="16" y="53"/>
              </a:cxn>
              <a:cxn ang="0">
                <a:pos x="33" y="80"/>
              </a:cxn>
              <a:cxn ang="0">
                <a:pos x="49" y="80"/>
              </a:cxn>
            </a:cxnLst>
            <a:rect l="0" t="0" r="r" b="b"/>
            <a:pathLst>
              <a:path w="100" h="81">
                <a:moveTo>
                  <a:pt x="49" y="80"/>
                </a:moveTo>
                <a:lnTo>
                  <a:pt x="82" y="80"/>
                </a:lnTo>
                <a:lnTo>
                  <a:pt x="82" y="53"/>
                </a:lnTo>
                <a:lnTo>
                  <a:pt x="99" y="40"/>
                </a:lnTo>
                <a:lnTo>
                  <a:pt x="82" y="27"/>
                </a:lnTo>
                <a:lnTo>
                  <a:pt x="82" y="13"/>
                </a:lnTo>
                <a:lnTo>
                  <a:pt x="49" y="0"/>
                </a:lnTo>
                <a:lnTo>
                  <a:pt x="33" y="13"/>
                </a:lnTo>
                <a:lnTo>
                  <a:pt x="16" y="27"/>
                </a:lnTo>
                <a:lnTo>
                  <a:pt x="0" y="40"/>
                </a:lnTo>
                <a:lnTo>
                  <a:pt x="16" y="53"/>
                </a:lnTo>
                <a:lnTo>
                  <a:pt x="33" y="80"/>
                </a:lnTo>
                <a:lnTo>
                  <a:pt x="49" y="80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83" name="Freeform 35"/>
          <p:cNvSpPr>
            <a:spLocks/>
          </p:cNvSpPr>
          <p:nvPr/>
        </p:nvSpPr>
        <p:spPr bwMode="auto">
          <a:xfrm>
            <a:off x="3676650" y="4362450"/>
            <a:ext cx="131763" cy="127000"/>
          </a:xfrm>
          <a:custGeom>
            <a:avLst/>
            <a:gdLst/>
            <a:ahLst/>
            <a:cxnLst>
              <a:cxn ang="0">
                <a:pos x="33" y="79"/>
              </a:cxn>
              <a:cxn ang="0">
                <a:pos x="66" y="79"/>
              </a:cxn>
              <a:cxn ang="0">
                <a:pos x="82" y="66"/>
              </a:cxn>
              <a:cxn ang="0">
                <a:pos x="82" y="39"/>
              </a:cxn>
              <a:cxn ang="0">
                <a:pos x="82" y="26"/>
              </a:cxn>
              <a:cxn ang="0">
                <a:pos x="66" y="13"/>
              </a:cxn>
              <a:cxn ang="0">
                <a:pos x="33" y="0"/>
              </a:cxn>
              <a:cxn ang="0">
                <a:pos x="16" y="13"/>
              </a:cxn>
              <a:cxn ang="0">
                <a:pos x="0" y="26"/>
              </a:cxn>
              <a:cxn ang="0">
                <a:pos x="0" y="39"/>
              </a:cxn>
              <a:cxn ang="0">
                <a:pos x="0" y="66"/>
              </a:cxn>
              <a:cxn ang="0">
                <a:pos x="16" y="79"/>
              </a:cxn>
              <a:cxn ang="0">
                <a:pos x="33" y="79"/>
              </a:cxn>
            </a:cxnLst>
            <a:rect l="0" t="0" r="r" b="b"/>
            <a:pathLst>
              <a:path w="83" h="80">
                <a:moveTo>
                  <a:pt x="33" y="79"/>
                </a:moveTo>
                <a:lnTo>
                  <a:pt x="66" y="79"/>
                </a:lnTo>
                <a:lnTo>
                  <a:pt x="82" y="66"/>
                </a:lnTo>
                <a:lnTo>
                  <a:pt x="82" y="39"/>
                </a:lnTo>
                <a:lnTo>
                  <a:pt x="82" y="26"/>
                </a:lnTo>
                <a:lnTo>
                  <a:pt x="66" y="13"/>
                </a:lnTo>
                <a:lnTo>
                  <a:pt x="33" y="0"/>
                </a:lnTo>
                <a:lnTo>
                  <a:pt x="16" y="13"/>
                </a:lnTo>
                <a:lnTo>
                  <a:pt x="0" y="26"/>
                </a:lnTo>
                <a:lnTo>
                  <a:pt x="0" y="39"/>
                </a:lnTo>
                <a:lnTo>
                  <a:pt x="0" y="66"/>
                </a:lnTo>
                <a:lnTo>
                  <a:pt x="16" y="79"/>
                </a:lnTo>
                <a:lnTo>
                  <a:pt x="33" y="79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89" name="Freeform 41"/>
          <p:cNvSpPr>
            <a:spLocks/>
          </p:cNvSpPr>
          <p:nvPr/>
        </p:nvSpPr>
        <p:spPr bwMode="auto">
          <a:xfrm>
            <a:off x="1600200" y="3200400"/>
            <a:ext cx="4267200" cy="1671638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5" y="75"/>
              </a:cxn>
              <a:cxn ang="0">
                <a:pos x="30" y="105"/>
              </a:cxn>
              <a:cxn ang="0">
                <a:pos x="45" y="135"/>
              </a:cxn>
              <a:cxn ang="0">
                <a:pos x="60" y="165"/>
              </a:cxn>
              <a:cxn ang="0">
                <a:pos x="75" y="195"/>
              </a:cxn>
              <a:cxn ang="0">
                <a:pos x="90" y="226"/>
              </a:cxn>
              <a:cxn ang="0">
                <a:pos x="105" y="256"/>
              </a:cxn>
              <a:cxn ang="0">
                <a:pos x="135" y="286"/>
              </a:cxn>
              <a:cxn ang="0">
                <a:pos x="150" y="316"/>
              </a:cxn>
              <a:cxn ang="0">
                <a:pos x="180" y="361"/>
              </a:cxn>
              <a:cxn ang="0">
                <a:pos x="195" y="391"/>
              </a:cxn>
              <a:cxn ang="0">
                <a:pos x="240" y="436"/>
              </a:cxn>
              <a:cxn ang="0">
                <a:pos x="255" y="466"/>
              </a:cxn>
              <a:cxn ang="0">
                <a:pos x="285" y="481"/>
              </a:cxn>
              <a:cxn ang="0">
                <a:pos x="315" y="511"/>
              </a:cxn>
              <a:cxn ang="0">
                <a:pos x="346" y="541"/>
              </a:cxn>
              <a:cxn ang="0">
                <a:pos x="391" y="571"/>
              </a:cxn>
              <a:cxn ang="0">
                <a:pos x="421" y="601"/>
              </a:cxn>
              <a:cxn ang="0">
                <a:pos x="451" y="617"/>
              </a:cxn>
              <a:cxn ang="0">
                <a:pos x="481" y="647"/>
              </a:cxn>
              <a:cxn ang="0">
                <a:pos x="526" y="662"/>
              </a:cxn>
              <a:cxn ang="0">
                <a:pos x="556" y="692"/>
              </a:cxn>
              <a:cxn ang="0">
                <a:pos x="601" y="707"/>
              </a:cxn>
              <a:cxn ang="0">
                <a:pos x="646" y="722"/>
              </a:cxn>
              <a:cxn ang="0">
                <a:pos x="691" y="737"/>
              </a:cxn>
              <a:cxn ang="0">
                <a:pos x="736" y="752"/>
              </a:cxn>
              <a:cxn ang="0">
                <a:pos x="781" y="767"/>
              </a:cxn>
              <a:cxn ang="0">
                <a:pos x="841" y="782"/>
              </a:cxn>
              <a:cxn ang="0">
                <a:pos x="886" y="797"/>
              </a:cxn>
              <a:cxn ang="0">
                <a:pos x="931" y="797"/>
              </a:cxn>
              <a:cxn ang="0">
                <a:pos x="992" y="812"/>
              </a:cxn>
              <a:cxn ang="0">
                <a:pos x="1052" y="812"/>
              </a:cxn>
              <a:cxn ang="0">
                <a:pos x="1097" y="812"/>
              </a:cxn>
              <a:cxn ang="0">
                <a:pos x="1157" y="812"/>
              </a:cxn>
              <a:cxn ang="0">
                <a:pos x="1232" y="812"/>
              </a:cxn>
              <a:cxn ang="0">
                <a:pos x="1292" y="812"/>
              </a:cxn>
              <a:cxn ang="0">
                <a:pos x="1352" y="797"/>
              </a:cxn>
              <a:cxn ang="0">
                <a:pos x="1427" y="797"/>
              </a:cxn>
              <a:cxn ang="0">
                <a:pos x="1487" y="782"/>
              </a:cxn>
              <a:cxn ang="0">
                <a:pos x="1562" y="767"/>
              </a:cxn>
              <a:cxn ang="0">
                <a:pos x="1638" y="752"/>
              </a:cxn>
              <a:cxn ang="0">
                <a:pos x="1713" y="737"/>
              </a:cxn>
              <a:cxn ang="0">
                <a:pos x="1803" y="707"/>
              </a:cxn>
              <a:cxn ang="0">
                <a:pos x="1878" y="692"/>
              </a:cxn>
              <a:cxn ang="0">
                <a:pos x="1968" y="662"/>
              </a:cxn>
              <a:cxn ang="0">
                <a:pos x="2043" y="632"/>
              </a:cxn>
              <a:cxn ang="0">
                <a:pos x="2133" y="586"/>
              </a:cxn>
              <a:cxn ang="0">
                <a:pos x="2224" y="556"/>
              </a:cxn>
              <a:cxn ang="0">
                <a:pos x="2329" y="511"/>
              </a:cxn>
              <a:cxn ang="0">
                <a:pos x="2419" y="466"/>
              </a:cxn>
              <a:cxn ang="0">
                <a:pos x="2524" y="421"/>
              </a:cxn>
            </a:cxnLst>
            <a:rect l="0" t="0" r="r" b="b"/>
            <a:pathLst>
              <a:path w="2525" h="813">
                <a:moveTo>
                  <a:pt x="0" y="0"/>
                </a:moveTo>
                <a:lnTo>
                  <a:pt x="0" y="15"/>
                </a:lnTo>
                <a:lnTo>
                  <a:pt x="0" y="30"/>
                </a:lnTo>
                <a:lnTo>
                  <a:pt x="15" y="45"/>
                </a:lnTo>
                <a:lnTo>
                  <a:pt x="15" y="60"/>
                </a:lnTo>
                <a:lnTo>
                  <a:pt x="15" y="75"/>
                </a:lnTo>
                <a:lnTo>
                  <a:pt x="30" y="75"/>
                </a:lnTo>
                <a:lnTo>
                  <a:pt x="30" y="90"/>
                </a:lnTo>
                <a:lnTo>
                  <a:pt x="30" y="105"/>
                </a:lnTo>
                <a:lnTo>
                  <a:pt x="30" y="120"/>
                </a:lnTo>
                <a:lnTo>
                  <a:pt x="45" y="120"/>
                </a:lnTo>
                <a:lnTo>
                  <a:pt x="45" y="135"/>
                </a:lnTo>
                <a:lnTo>
                  <a:pt x="45" y="150"/>
                </a:lnTo>
                <a:lnTo>
                  <a:pt x="60" y="150"/>
                </a:lnTo>
                <a:lnTo>
                  <a:pt x="60" y="165"/>
                </a:lnTo>
                <a:lnTo>
                  <a:pt x="60" y="180"/>
                </a:lnTo>
                <a:lnTo>
                  <a:pt x="75" y="180"/>
                </a:lnTo>
                <a:lnTo>
                  <a:pt x="75" y="195"/>
                </a:lnTo>
                <a:lnTo>
                  <a:pt x="75" y="211"/>
                </a:lnTo>
                <a:lnTo>
                  <a:pt x="90" y="211"/>
                </a:lnTo>
                <a:lnTo>
                  <a:pt x="90" y="226"/>
                </a:lnTo>
                <a:lnTo>
                  <a:pt x="90" y="241"/>
                </a:lnTo>
                <a:lnTo>
                  <a:pt x="105" y="241"/>
                </a:lnTo>
                <a:lnTo>
                  <a:pt x="105" y="256"/>
                </a:lnTo>
                <a:lnTo>
                  <a:pt x="120" y="271"/>
                </a:lnTo>
                <a:lnTo>
                  <a:pt x="120" y="286"/>
                </a:lnTo>
                <a:lnTo>
                  <a:pt x="135" y="286"/>
                </a:lnTo>
                <a:lnTo>
                  <a:pt x="135" y="301"/>
                </a:lnTo>
                <a:lnTo>
                  <a:pt x="135" y="316"/>
                </a:lnTo>
                <a:lnTo>
                  <a:pt x="150" y="316"/>
                </a:lnTo>
                <a:lnTo>
                  <a:pt x="150" y="331"/>
                </a:lnTo>
                <a:lnTo>
                  <a:pt x="165" y="346"/>
                </a:lnTo>
                <a:lnTo>
                  <a:pt x="180" y="361"/>
                </a:lnTo>
                <a:lnTo>
                  <a:pt x="180" y="376"/>
                </a:lnTo>
                <a:lnTo>
                  <a:pt x="195" y="376"/>
                </a:lnTo>
                <a:lnTo>
                  <a:pt x="195" y="391"/>
                </a:lnTo>
                <a:lnTo>
                  <a:pt x="210" y="406"/>
                </a:lnTo>
                <a:lnTo>
                  <a:pt x="225" y="421"/>
                </a:lnTo>
                <a:lnTo>
                  <a:pt x="240" y="436"/>
                </a:lnTo>
                <a:lnTo>
                  <a:pt x="240" y="451"/>
                </a:lnTo>
                <a:lnTo>
                  <a:pt x="255" y="451"/>
                </a:lnTo>
                <a:lnTo>
                  <a:pt x="255" y="466"/>
                </a:lnTo>
                <a:lnTo>
                  <a:pt x="270" y="466"/>
                </a:lnTo>
                <a:lnTo>
                  <a:pt x="270" y="481"/>
                </a:lnTo>
                <a:lnTo>
                  <a:pt x="285" y="481"/>
                </a:lnTo>
                <a:lnTo>
                  <a:pt x="300" y="496"/>
                </a:lnTo>
                <a:lnTo>
                  <a:pt x="300" y="511"/>
                </a:lnTo>
                <a:lnTo>
                  <a:pt x="315" y="511"/>
                </a:lnTo>
                <a:lnTo>
                  <a:pt x="315" y="526"/>
                </a:lnTo>
                <a:lnTo>
                  <a:pt x="331" y="526"/>
                </a:lnTo>
                <a:lnTo>
                  <a:pt x="346" y="541"/>
                </a:lnTo>
                <a:lnTo>
                  <a:pt x="361" y="556"/>
                </a:lnTo>
                <a:lnTo>
                  <a:pt x="376" y="571"/>
                </a:lnTo>
                <a:lnTo>
                  <a:pt x="391" y="571"/>
                </a:lnTo>
                <a:lnTo>
                  <a:pt x="391" y="586"/>
                </a:lnTo>
                <a:lnTo>
                  <a:pt x="406" y="586"/>
                </a:lnTo>
                <a:lnTo>
                  <a:pt x="421" y="601"/>
                </a:lnTo>
                <a:lnTo>
                  <a:pt x="436" y="601"/>
                </a:lnTo>
                <a:lnTo>
                  <a:pt x="436" y="617"/>
                </a:lnTo>
                <a:lnTo>
                  <a:pt x="451" y="617"/>
                </a:lnTo>
                <a:lnTo>
                  <a:pt x="466" y="632"/>
                </a:lnTo>
                <a:lnTo>
                  <a:pt x="481" y="632"/>
                </a:lnTo>
                <a:lnTo>
                  <a:pt x="481" y="647"/>
                </a:lnTo>
                <a:lnTo>
                  <a:pt x="496" y="647"/>
                </a:lnTo>
                <a:lnTo>
                  <a:pt x="511" y="662"/>
                </a:lnTo>
                <a:lnTo>
                  <a:pt x="526" y="662"/>
                </a:lnTo>
                <a:lnTo>
                  <a:pt x="526" y="677"/>
                </a:lnTo>
                <a:lnTo>
                  <a:pt x="541" y="677"/>
                </a:lnTo>
                <a:lnTo>
                  <a:pt x="556" y="692"/>
                </a:lnTo>
                <a:lnTo>
                  <a:pt x="571" y="692"/>
                </a:lnTo>
                <a:lnTo>
                  <a:pt x="586" y="692"/>
                </a:lnTo>
                <a:lnTo>
                  <a:pt x="601" y="707"/>
                </a:lnTo>
                <a:lnTo>
                  <a:pt x="616" y="707"/>
                </a:lnTo>
                <a:lnTo>
                  <a:pt x="631" y="722"/>
                </a:lnTo>
                <a:lnTo>
                  <a:pt x="646" y="722"/>
                </a:lnTo>
                <a:lnTo>
                  <a:pt x="661" y="737"/>
                </a:lnTo>
                <a:lnTo>
                  <a:pt x="676" y="737"/>
                </a:lnTo>
                <a:lnTo>
                  <a:pt x="691" y="737"/>
                </a:lnTo>
                <a:lnTo>
                  <a:pt x="706" y="752"/>
                </a:lnTo>
                <a:lnTo>
                  <a:pt x="721" y="752"/>
                </a:lnTo>
                <a:lnTo>
                  <a:pt x="736" y="752"/>
                </a:lnTo>
                <a:lnTo>
                  <a:pt x="751" y="767"/>
                </a:lnTo>
                <a:lnTo>
                  <a:pt x="766" y="767"/>
                </a:lnTo>
                <a:lnTo>
                  <a:pt x="781" y="767"/>
                </a:lnTo>
                <a:lnTo>
                  <a:pt x="796" y="782"/>
                </a:lnTo>
                <a:lnTo>
                  <a:pt x="811" y="782"/>
                </a:lnTo>
                <a:lnTo>
                  <a:pt x="841" y="782"/>
                </a:lnTo>
                <a:lnTo>
                  <a:pt x="856" y="782"/>
                </a:lnTo>
                <a:lnTo>
                  <a:pt x="871" y="782"/>
                </a:lnTo>
                <a:lnTo>
                  <a:pt x="886" y="797"/>
                </a:lnTo>
                <a:lnTo>
                  <a:pt x="901" y="797"/>
                </a:lnTo>
                <a:lnTo>
                  <a:pt x="916" y="797"/>
                </a:lnTo>
                <a:lnTo>
                  <a:pt x="931" y="797"/>
                </a:lnTo>
                <a:lnTo>
                  <a:pt x="962" y="797"/>
                </a:lnTo>
                <a:lnTo>
                  <a:pt x="977" y="812"/>
                </a:lnTo>
                <a:lnTo>
                  <a:pt x="992" y="812"/>
                </a:lnTo>
                <a:lnTo>
                  <a:pt x="1007" y="812"/>
                </a:lnTo>
                <a:lnTo>
                  <a:pt x="1022" y="812"/>
                </a:lnTo>
                <a:lnTo>
                  <a:pt x="1052" y="812"/>
                </a:lnTo>
                <a:lnTo>
                  <a:pt x="1067" y="812"/>
                </a:lnTo>
                <a:lnTo>
                  <a:pt x="1082" y="812"/>
                </a:lnTo>
                <a:lnTo>
                  <a:pt x="1097" y="812"/>
                </a:lnTo>
                <a:lnTo>
                  <a:pt x="1127" y="812"/>
                </a:lnTo>
                <a:lnTo>
                  <a:pt x="1142" y="812"/>
                </a:lnTo>
                <a:lnTo>
                  <a:pt x="1157" y="812"/>
                </a:lnTo>
                <a:lnTo>
                  <a:pt x="1187" y="812"/>
                </a:lnTo>
                <a:lnTo>
                  <a:pt x="1202" y="812"/>
                </a:lnTo>
                <a:lnTo>
                  <a:pt x="1232" y="812"/>
                </a:lnTo>
                <a:lnTo>
                  <a:pt x="1247" y="812"/>
                </a:lnTo>
                <a:lnTo>
                  <a:pt x="1262" y="812"/>
                </a:lnTo>
                <a:lnTo>
                  <a:pt x="1292" y="812"/>
                </a:lnTo>
                <a:lnTo>
                  <a:pt x="1307" y="812"/>
                </a:lnTo>
                <a:lnTo>
                  <a:pt x="1337" y="812"/>
                </a:lnTo>
                <a:lnTo>
                  <a:pt x="1352" y="797"/>
                </a:lnTo>
                <a:lnTo>
                  <a:pt x="1382" y="797"/>
                </a:lnTo>
                <a:lnTo>
                  <a:pt x="1397" y="797"/>
                </a:lnTo>
                <a:lnTo>
                  <a:pt x="1427" y="797"/>
                </a:lnTo>
                <a:lnTo>
                  <a:pt x="1442" y="797"/>
                </a:lnTo>
                <a:lnTo>
                  <a:pt x="1472" y="782"/>
                </a:lnTo>
                <a:lnTo>
                  <a:pt x="1487" y="782"/>
                </a:lnTo>
                <a:lnTo>
                  <a:pt x="1517" y="782"/>
                </a:lnTo>
                <a:lnTo>
                  <a:pt x="1547" y="767"/>
                </a:lnTo>
                <a:lnTo>
                  <a:pt x="1562" y="767"/>
                </a:lnTo>
                <a:lnTo>
                  <a:pt x="1593" y="767"/>
                </a:lnTo>
                <a:lnTo>
                  <a:pt x="1623" y="752"/>
                </a:lnTo>
                <a:lnTo>
                  <a:pt x="1638" y="752"/>
                </a:lnTo>
                <a:lnTo>
                  <a:pt x="1668" y="752"/>
                </a:lnTo>
                <a:lnTo>
                  <a:pt x="1698" y="737"/>
                </a:lnTo>
                <a:lnTo>
                  <a:pt x="1713" y="737"/>
                </a:lnTo>
                <a:lnTo>
                  <a:pt x="1743" y="722"/>
                </a:lnTo>
                <a:lnTo>
                  <a:pt x="1773" y="722"/>
                </a:lnTo>
                <a:lnTo>
                  <a:pt x="1803" y="707"/>
                </a:lnTo>
                <a:lnTo>
                  <a:pt x="1818" y="707"/>
                </a:lnTo>
                <a:lnTo>
                  <a:pt x="1848" y="692"/>
                </a:lnTo>
                <a:lnTo>
                  <a:pt x="1878" y="692"/>
                </a:lnTo>
                <a:lnTo>
                  <a:pt x="1908" y="677"/>
                </a:lnTo>
                <a:lnTo>
                  <a:pt x="1938" y="662"/>
                </a:lnTo>
                <a:lnTo>
                  <a:pt x="1968" y="662"/>
                </a:lnTo>
                <a:lnTo>
                  <a:pt x="1998" y="647"/>
                </a:lnTo>
                <a:lnTo>
                  <a:pt x="2028" y="632"/>
                </a:lnTo>
                <a:lnTo>
                  <a:pt x="2043" y="632"/>
                </a:lnTo>
                <a:lnTo>
                  <a:pt x="2073" y="617"/>
                </a:lnTo>
                <a:lnTo>
                  <a:pt x="2103" y="601"/>
                </a:lnTo>
                <a:lnTo>
                  <a:pt x="2133" y="586"/>
                </a:lnTo>
                <a:lnTo>
                  <a:pt x="2163" y="586"/>
                </a:lnTo>
                <a:lnTo>
                  <a:pt x="2193" y="571"/>
                </a:lnTo>
                <a:lnTo>
                  <a:pt x="2224" y="556"/>
                </a:lnTo>
                <a:lnTo>
                  <a:pt x="2254" y="541"/>
                </a:lnTo>
                <a:lnTo>
                  <a:pt x="2299" y="526"/>
                </a:lnTo>
                <a:lnTo>
                  <a:pt x="2329" y="511"/>
                </a:lnTo>
                <a:lnTo>
                  <a:pt x="2359" y="496"/>
                </a:lnTo>
                <a:lnTo>
                  <a:pt x="2389" y="481"/>
                </a:lnTo>
                <a:lnTo>
                  <a:pt x="2419" y="466"/>
                </a:lnTo>
                <a:lnTo>
                  <a:pt x="2449" y="451"/>
                </a:lnTo>
                <a:lnTo>
                  <a:pt x="2479" y="436"/>
                </a:lnTo>
                <a:lnTo>
                  <a:pt x="2524" y="421"/>
                </a:lnTo>
              </a:path>
            </a:pathLst>
          </a:custGeom>
          <a:noFill/>
          <a:ln w="38100" cap="rnd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910013" y="1752600"/>
            <a:ext cx="5005387" cy="2862263"/>
            <a:chOff x="2463" y="1104"/>
            <a:chExt cx="3153" cy="1803"/>
          </a:xfrm>
        </p:grpSpPr>
        <p:sp>
          <p:nvSpPr>
            <p:cNvPr id="2050071" name="Line 23"/>
            <p:cNvSpPr>
              <a:spLocks noChangeShapeType="1"/>
            </p:cNvSpPr>
            <p:nvPr/>
          </p:nvSpPr>
          <p:spPr bwMode="auto">
            <a:xfrm flipV="1">
              <a:off x="2594" y="1709"/>
              <a:ext cx="1229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2" name="Rectangle 34"/>
            <p:cNvSpPr>
              <a:spLocks noChangeArrowheads="1"/>
            </p:cNvSpPr>
            <p:nvPr/>
          </p:nvSpPr>
          <p:spPr bwMode="auto">
            <a:xfrm>
              <a:off x="2463" y="2734"/>
              <a:ext cx="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50091" name="Text Box 43"/>
            <p:cNvSpPr txBox="1">
              <a:spLocks noChangeArrowheads="1"/>
            </p:cNvSpPr>
            <p:nvPr/>
          </p:nvSpPr>
          <p:spPr bwMode="auto">
            <a:xfrm>
              <a:off x="3936" y="1104"/>
              <a:ext cx="1680" cy="1104"/>
            </a:xfrm>
            <a:prstGeom prst="rect">
              <a:avLst/>
            </a:prstGeom>
            <a:noFill/>
            <a:ln w="12700">
              <a:solidFill>
                <a:srgbClr val="474A8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1. The intersection of the marginal-revenue curve and the marginal-cost curve determines the profit-maximizing quantity...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048000" y="1447800"/>
            <a:ext cx="2895600" cy="1822450"/>
            <a:chOff x="1920" y="912"/>
            <a:chExt cx="1824" cy="1148"/>
          </a:xfrm>
        </p:grpSpPr>
        <p:sp>
          <p:nvSpPr>
            <p:cNvPr id="2050067" name="Rectangle 19"/>
            <p:cNvSpPr>
              <a:spLocks noChangeArrowheads="1"/>
            </p:cNvSpPr>
            <p:nvPr/>
          </p:nvSpPr>
          <p:spPr bwMode="auto">
            <a:xfrm>
              <a:off x="2316" y="1887"/>
              <a:ext cx="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50070" name="Line 22"/>
            <p:cNvSpPr>
              <a:spLocks noChangeShapeType="1"/>
            </p:cNvSpPr>
            <p:nvPr/>
          </p:nvSpPr>
          <p:spPr bwMode="auto">
            <a:xfrm flipV="1">
              <a:off x="2450" y="1728"/>
              <a:ext cx="238" cy="2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92" name="Text Box 44"/>
            <p:cNvSpPr txBox="1">
              <a:spLocks noChangeArrowheads="1"/>
            </p:cNvSpPr>
            <p:nvPr/>
          </p:nvSpPr>
          <p:spPr bwMode="auto">
            <a:xfrm>
              <a:off x="1920" y="912"/>
              <a:ext cx="1824" cy="758"/>
            </a:xfrm>
            <a:prstGeom prst="rect">
              <a:avLst/>
            </a:prstGeom>
            <a:noFill/>
            <a:ln w="12700">
              <a:solidFill>
                <a:srgbClr val="474A8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2. ...and then the demand curve shows the price consistent with this quantity.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030413" y="3200400"/>
            <a:ext cx="1866900" cy="1458913"/>
            <a:chOff x="1279" y="2016"/>
            <a:chExt cx="1176" cy="919"/>
          </a:xfrm>
        </p:grpSpPr>
        <p:sp>
          <p:nvSpPr>
            <p:cNvPr id="2056195" name="Rectangle 3" descr="70%"/>
            <p:cNvSpPr>
              <a:spLocks noChangeArrowheads="1"/>
            </p:cNvSpPr>
            <p:nvPr/>
          </p:nvSpPr>
          <p:spPr bwMode="auto">
            <a:xfrm>
              <a:off x="1279" y="2033"/>
              <a:ext cx="1176" cy="902"/>
            </a:xfrm>
            <a:prstGeom prst="rect">
              <a:avLst/>
            </a:prstGeom>
            <a:pattFill prst="pct70">
              <a:fgClr>
                <a:srgbClr val="C6C6C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31" name="Text Box 39" descr="Small checker board"/>
            <p:cNvSpPr txBox="1">
              <a:spLocks noChangeArrowheads="1"/>
            </p:cNvSpPr>
            <p:nvPr/>
          </p:nvSpPr>
          <p:spPr bwMode="auto">
            <a:xfrm rot="3010723">
              <a:off x="1493" y="2251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Monopoly</a:t>
              </a:r>
            </a:p>
            <a:p>
              <a:pPr algn="ctr"/>
              <a:r>
                <a:rPr lang="en-US" b="1">
                  <a:solidFill>
                    <a:srgbClr val="000000"/>
                  </a:solidFill>
                </a:rPr>
                <a:t>profit</a:t>
              </a:r>
              <a:endParaRPr lang="en-US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2056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Monopolist’s Profit...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056202" name="Rectangle 10"/>
          <p:cNvSpPr>
            <a:spLocks noChangeArrowheads="1"/>
          </p:cNvSpPr>
          <p:nvPr/>
        </p:nvSpPr>
        <p:spPr bwMode="auto">
          <a:xfrm>
            <a:off x="7264400" y="6484938"/>
            <a:ext cx="995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8338"/>
            <a:r>
              <a:rPr lang="en-US" sz="1800" b="1">
                <a:solidFill>
                  <a:srgbClr val="000000"/>
                </a:solidFill>
              </a:rPr>
              <a:t>Quantity</a:t>
            </a:r>
          </a:p>
        </p:txBody>
      </p:sp>
      <p:sp>
        <p:nvSpPr>
          <p:cNvPr id="2056204" name="Rectangle 12"/>
          <p:cNvSpPr>
            <a:spLocks noChangeArrowheads="1"/>
          </p:cNvSpPr>
          <p:nvPr/>
        </p:nvSpPr>
        <p:spPr bwMode="auto">
          <a:xfrm>
            <a:off x="1835150" y="6484938"/>
            <a:ext cx="14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8338"/>
            <a:r>
              <a:rPr lang="en-US" sz="1800" b="1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46138" y="1682750"/>
            <a:ext cx="1130300" cy="514350"/>
            <a:chOff x="533" y="1060"/>
            <a:chExt cx="712" cy="324"/>
          </a:xfrm>
        </p:grpSpPr>
        <p:sp>
          <p:nvSpPr>
            <p:cNvPr id="2056206" name="Rectangle 14"/>
            <p:cNvSpPr>
              <a:spLocks noChangeArrowheads="1"/>
            </p:cNvSpPr>
            <p:nvPr/>
          </p:nvSpPr>
          <p:spPr bwMode="auto">
            <a:xfrm>
              <a:off x="533" y="1060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>
                  <a:solidFill>
                    <a:srgbClr val="000000"/>
                  </a:solidFill>
                </a:rPr>
                <a:t>Costs and</a:t>
              </a:r>
            </a:p>
          </p:txBody>
        </p:sp>
        <p:sp>
          <p:nvSpPr>
            <p:cNvPr id="2056207" name="Rectangle 15"/>
            <p:cNvSpPr>
              <a:spLocks noChangeArrowheads="1"/>
            </p:cNvSpPr>
            <p:nvPr/>
          </p:nvSpPr>
          <p:spPr bwMode="auto">
            <a:xfrm>
              <a:off x="615" y="1211"/>
              <a:ext cx="6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>
                  <a:solidFill>
                    <a:srgbClr val="000000"/>
                  </a:solidFill>
                </a:rPr>
                <a:t>Revenue</a:t>
              </a:r>
            </a:p>
          </p:txBody>
        </p:sp>
      </p:grpSp>
      <p:sp>
        <p:nvSpPr>
          <p:cNvPr id="2056208" name="Freeform 16"/>
          <p:cNvSpPr>
            <a:spLocks/>
          </p:cNvSpPr>
          <p:nvPr/>
        </p:nvSpPr>
        <p:spPr bwMode="auto">
          <a:xfrm>
            <a:off x="2030413" y="1662113"/>
            <a:ext cx="6103937" cy="4802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4"/>
              </a:cxn>
              <a:cxn ang="0">
                <a:pos x="3844" y="3024"/>
              </a:cxn>
            </a:cxnLst>
            <a:rect l="0" t="0" r="r" b="b"/>
            <a:pathLst>
              <a:path w="3845" h="3025">
                <a:moveTo>
                  <a:pt x="0" y="0"/>
                </a:moveTo>
                <a:lnTo>
                  <a:pt x="0" y="3024"/>
                </a:lnTo>
                <a:lnTo>
                  <a:pt x="3844" y="3024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209" name="Rectangle 17"/>
          <p:cNvSpPr>
            <a:spLocks noChangeArrowheads="1"/>
          </p:cNvSpPr>
          <p:nvPr/>
        </p:nvSpPr>
        <p:spPr bwMode="auto">
          <a:xfrm>
            <a:off x="6894513" y="5114925"/>
            <a:ext cx="954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8338"/>
            <a:r>
              <a:rPr lang="en-US" sz="1800" b="1">
                <a:solidFill>
                  <a:srgbClr val="000000"/>
                </a:solidFill>
              </a:rPr>
              <a:t>Demand</a:t>
            </a:r>
          </a:p>
        </p:txBody>
      </p:sp>
      <p:sp>
        <p:nvSpPr>
          <p:cNvPr id="2056210" name="Rectangle 18"/>
          <p:cNvSpPr>
            <a:spLocks noChangeArrowheads="1"/>
          </p:cNvSpPr>
          <p:nvPr/>
        </p:nvSpPr>
        <p:spPr bwMode="auto">
          <a:xfrm>
            <a:off x="5181600" y="2286000"/>
            <a:ext cx="154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8338"/>
            <a:r>
              <a:rPr lang="en-US" sz="1800" b="1">
                <a:solidFill>
                  <a:srgbClr val="000000"/>
                </a:solidFill>
              </a:rPr>
              <a:t>Marginal cost</a:t>
            </a:r>
          </a:p>
        </p:txBody>
      </p:sp>
      <p:sp>
        <p:nvSpPr>
          <p:cNvPr id="2056211" name="Rectangle 19"/>
          <p:cNvSpPr>
            <a:spLocks noChangeArrowheads="1"/>
          </p:cNvSpPr>
          <p:nvPr/>
        </p:nvSpPr>
        <p:spPr bwMode="auto">
          <a:xfrm>
            <a:off x="5461000" y="6049963"/>
            <a:ext cx="2001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8338"/>
            <a:r>
              <a:rPr lang="en-US" sz="1800" b="1">
                <a:solidFill>
                  <a:srgbClr val="000000"/>
                </a:solidFill>
              </a:rPr>
              <a:t>Marginal revenue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030413" y="3248025"/>
            <a:ext cx="2216150" cy="3511550"/>
            <a:chOff x="1279" y="2046"/>
            <a:chExt cx="1396" cy="2212"/>
          </a:xfrm>
        </p:grpSpPr>
        <p:sp>
          <p:nvSpPr>
            <p:cNvPr id="2056203" name="Rectangle 11"/>
            <p:cNvSpPr>
              <a:spLocks noChangeArrowheads="1"/>
            </p:cNvSpPr>
            <p:nvPr/>
          </p:nvSpPr>
          <p:spPr bwMode="auto">
            <a:xfrm>
              <a:off x="2346" y="4085"/>
              <a:ext cx="32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 i="1">
                  <a:solidFill>
                    <a:srgbClr val="000000"/>
                  </a:solidFill>
                </a:rPr>
                <a:t>Q</a:t>
              </a:r>
              <a:r>
                <a:rPr lang="en-US" sz="1800" b="1" baseline="-25000">
                  <a:solidFill>
                    <a:srgbClr val="000000"/>
                  </a:solidFill>
                </a:rPr>
                <a:t>MAX</a:t>
              </a:r>
            </a:p>
          </p:txBody>
        </p:sp>
        <p:sp>
          <p:nvSpPr>
            <p:cNvPr id="2056213" name="Freeform 21"/>
            <p:cNvSpPr>
              <a:spLocks/>
            </p:cNvSpPr>
            <p:nvPr/>
          </p:nvSpPr>
          <p:spPr bwMode="auto">
            <a:xfrm>
              <a:off x="1279" y="2046"/>
              <a:ext cx="1177" cy="2013"/>
            </a:xfrm>
            <a:custGeom>
              <a:avLst/>
              <a:gdLst/>
              <a:ahLst/>
              <a:cxnLst>
                <a:cxn ang="0">
                  <a:pos x="1176" y="2012"/>
                </a:cxn>
                <a:cxn ang="0">
                  <a:pos x="1176" y="0"/>
                </a:cxn>
                <a:cxn ang="0">
                  <a:pos x="0" y="0"/>
                </a:cxn>
              </a:cxnLst>
              <a:rect l="0" t="0" r="r" b="b"/>
              <a:pathLst>
                <a:path w="1177" h="2013">
                  <a:moveTo>
                    <a:pt x="1176" y="2012"/>
                  </a:moveTo>
                  <a:lnTo>
                    <a:pt x="1176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214" name="Line 22"/>
          <p:cNvSpPr>
            <a:spLocks noChangeShapeType="1"/>
          </p:cNvSpPr>
          <p:nvPr/>
        </p:nvSpPr>
        <p:spPr bwMode="auto">
          <a:xfrm flipH="1">
            <a:off x="2038350" y="4662488"/>
            <a:ext cx="1858963" cy="1587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215" name="Line 23"/>
          <p:cNvSpPr>
            <a:spLocks noChangeShapeType="1"/>
          </p:cNvSpPr>
          <p:nvPr/>
        </p:nvSpPr>
        <p:spPr bwMode="auto">
          <a:xfrm flipH="1">
            <a:off x="2590800" y="2667000"/>
            <a:ext cx="2514600" cy="3505200"/>
          </a:xfrm>
          <a:prstGeom prst="line">
            <a:avLst/>
          </a:prstGeom>
          <a:noFill/>
          <a:ln w="57150">
            <a:solidFill>
              <a:srgbClr val="FF500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216" name="Line 24"/>
          <p:cNvSpPr>
            <a:spLocks noChangeShapeType="1"/>
          </p:cNvSpPr>
          <p:nvPr/>
        </p:nvSpPr>
        <p:spPr bwMode="auto">
          <a:xfrm>
            <a:off x="2038350" y="1973263"/>
            <a:ext cx="4770438" cy="3273425"/>
          </a:xfrm>
          <a:prstGeom prst="line">
            <a:avLst/>
          </a:prstGeom>
          <a:noFill/>
          <a:ln w="38100">
            <a:solidFill>
              <a:srgbClr val="40AE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217" name="Line 25"/>
          <p:cNvSpPr>
            <a:spLocks noChangeShapeType="1"/>
          </p:cNvSpPr>
          <p:nvPr/>
        </p:nvSpPr>
        <p:spPr bwMode="auto">
          <a:xfrm>
            <a:off x="2038350" y="1973263"/>
            <a:ext cx="3335338" cy="4294187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854450" y="3009900"/>
            <a:ext cx="287338" cy="284163"/>
            <a:chOff x="2428" y="1896"/>
            <a:chExt cx="181" cy="179"/>
          </a:xfrm>
        </p:grpSpPr>
        <p:sp>
          <p:nvSpPr>
            <p:cNvPr id="2056212" name="Rectangle 20"/>
            <p:cNvSpPr>
              <a:spLocks noChangeArrowheads="1"/>
            </p:cNvSpPr>
            <p:nvPr/>
          </p:nvSpPr>
          <p:spPr bwMode="auto">
            <a:xfrm>
              <a:off x="2510" y="1896"/>
              <a:ext cx="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56218" name="Freeform 26"/>
            <p:cNvSpPr>
              <a:spLocks/>
            </p:cNvSpPr>
            <p:nvPr/>
          </p:nvSpPr>
          <p:spPr bwMode="auto">
            <a:xfrm>
              <a:off x="2428" y="2005"/>
              <a:ext cx="69" cy="70"/>
            </a:xfrm>
            <a:custGeom>
              <a:avLst/>
              <a:gdLst/>
              <a:ahLst/>
              <a:cxnLst>
                <a:cxn ang="0">
                  <a:pos x="41" y="69"/>
                </a:cxn>
                <a:cxn ang="0">
                  <a:pos x="54" y="69"/>
                </a:cxn>
                <a:cxn ang="0">
                  <a:pos x="68" y="55"/>
                </a:cxn>
                <a:cxn ang="0">
                  <a:pos x="68" y="41"/>
                </a:cxn>
                <a:cxn ang="0">
                  <a:pos x="68" y="14"/>
                </a:cxn>
                <a:cxn ang="0">
                  <a:pos x="54" y="0"/>
                </a:cxn>
                <a:cxn ang="0">
                  <a:pos x="41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41"/>
                </a:cxn>
                <a:cxn ang="0">
                  <a:pos x="0" y="55"/>
                </a:cxn>
                <a:cxn ang="0">
                  <a:pos x="14" y="69"/>
                </a:cxn>
                <a:cxn ang="0">
                  <a:pos x="41" y="69"/>
                </a:cxn>
              </a:cxnLst>
              <a:rect l="0" t="0" r="r" b="b"/>
              <a:pathLst>
                <a:path w="69" h="70">
                  <a:moveTo>
                    <a:pt x="41" y="69"/>
                  </a:moveTo>
                  <a:lnTo>
                    <a:pt x="54" y="69"/>
                  </a:lnTo>
                  <a:lnTo>
                    <a:pt x="68" y="55"/>
                  </a:lnTo>
                  <a:lnTo>
                    <a:pt x="68" y="41"/>
                  </a:lnTo>
                  <a:lnTo>
                    <a:pt x="68" y="14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41"/>
                  </a:lnTo>
                  <a:lnTo>
                    <a:pt x="0" y="55"/>
                  </a:lnTo>
                  <a:lnTo>
                    <a:pt x="14" y="69"/>
                  </a:lnTo>
                  <a:lnTo>
                    <a:pt x="41" y="6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855663" y="2895600"/>
            <a:ext cx="1419225" cy="609600"/>
            <a:chOff x="539" y="1824"/>
            <a:chExt cx="894" cy="38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539" y="1885"/>
              <a:ext cx="705" cy="323"/>
              <a:chOff x="539" y="1885"/>
              <a:chExt cx="705" cy="323"/>
            </a:xfrm>
          </p:grpSpPr>
          <p:sp>
            <p:nvSpPr>
              <p:cNvPr id="2056197" name="Rectangle 5"/>
              <p:cNvSpPr>
                <a:spLocks noChangeArrowheads="1"/>
              </p:cNvSpPr>
              <p:nvPr/>
            </p:nvSpPr>
            <p:spPr bwMode="auto">
              <a:xfrm>
                <a:off x="539" y="1885"/>
                <a:ext cx="70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defTabSz="668338"/>
                <a:r>
                  <a:rPr lang="en-US" sz="1800" b="1">
                    <a:solidFill>
                      <a:srgbClr val="000000"/>
                    </a:solidFill>
                  </a:rPr>
                  <a:t>Monopoly</a:t>
                </a:r>
              </a:p>
            </p:txBody>
          </p:sp>
          <p:sp>
            <p:nvSpPr>
              <p:cNvPr id="2056198" name="Rectangle 6"/>
              <p:cNvSpPr>
                <a:spLocks noChangeArrowheads="1"/>
              </p:cNvSpPr>
              <p:nvPr/>
            </p:nvSpPr>
            <p:spPr bwMode="auto">
              <a:xfrm>
                <a:off x="826" y="2035"/>
                <a:ext cx="3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defTabSz="668338"/>
                <a:r>
                  <a:rPr lang="en-US" sz="1800" b="1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2056220" name="Rectangle 28"/>
            <p:cNvSpPr>
              <a:spLocks noChangeArrowheads="1"/>
            </p:cNvSpPr>
            <p:nvPr/>
          </p:nvSpPr>
          <p:spPr bwMode="auto">
            <a:xfrm>
              <a:off x="1344" y="1824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056222" name="Freeform 30"/>
            <p:cNvSpPr>
              <a:spLocks/>
            </p:cNvSpPr>
            <p:nvPr/>
          </p:nvSpPr>
          <p:spPr bwMode="auto">
            <a:xfrm>
              <a:off x="1238" y="2005"/>
              <a:ext cx="70" cy="70"/>
            </a:xfrm>
            <a:custGeom>
              <a:avLst/>
              <a:gdLst/>
              <a:ahLst/>
              <a:cxnLst>
                <a:cxn ang="0">
                  <a:pos x="41" y="69"/>
                </a:cxn>
                <a:cxn ang="0">
                  <a:pos x="55" y="69"/>
                </a:cxn>
                <a:cxn ang="0">
                  <a:pos x="69" y="55"/>
                </a:cxn>
                <a:cxn ang="0">
                  <a:pos x="69" y="41"/>
                </a:cxn>
                <a:cxn ang="0">
                  <a:pos x="69" y="14"/>
                </a:cxn>
                <a:cxn ang="0">
                  <a:pos x="55" y="0"/>
                </a:cxn>
                <a:cxn ang="0">
                  <a:pos x="41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41"/>
                </a:cxn>
                <a:cxn ang="0">
                  <a:pos x="0" y="55"/>
                </a:cxn>
                <a:cxn ang="0">
                  <a:pos x="14" y="69"/>
                </a:cxn>
                <a:cxn ang="0">
                  <a:pos x="41" y="69"/>
                </a:cxn>
              </a:cxnLst>
              <a:rect l="0" t="0" r="r" b="b"/>
              <a:pathLst>
                <a:path w="70" h="70">
                  <a:moveTo>
                    <a:pt x="41" y="69"/>
                  </a:moveTo>
                  <a:lnTo>
                    <a:pt x="55" y="69"/>
                  </a:lnTo>
                  <a:lnTo>
                    <a:pt x="69" y="55"/>
                  </a:lnTo>
                  <a:lnTo>
                    <a:pt x="69" y="41"/>
                  </a:lnTo>
                  <a:lnTo>
                    <a:pt x="69" y="14"/>
                  </a:lnTo>
                  <a:lnTo>
                    <a:pt x="55" y="0"/>
                  </a:lnTo>
                  <a:lnTo>
                    <a:pt x="41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41"/>
                  </a:lnTo>
                  <a:lnTo>
                    <a:pt x="0" y="55"/>
                  </a:lnTo>
                  <a:lnTo>
                    <a:pt x="14" y="69"/>
                  </a:lnTo>
                  <a:lnTo>
                    <a:pt x="41" y="6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822325" y="4441825"/>
            <a:ext cx="1466850" cy="514350"/>
            <a:chOff x="518" y="2798"/>
            <a:chExt cx="924" cy="324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18" y="2798"/>
              <a:ext cx="709" cy="314"/>
              <a:chOff x="518" y="2798"/>
              <a:chExt cx="709" cy="314"/>
            </a:xfrm>
          </p:grpSpPr>
          <p:sp>
            <p:nvSpPr>
              <p:cNvPr id="2056200" name="Rectangle 8"/>
              <p:cNvSpPr>
                <a:spLocks noChangeArrowheads="1"/>
              </p:cNvSpPr>
              <p:nvPr/>
            </p:nvSpPr>
            <p:spPr bwMode="auto">
              <a:xfrm>
                <a:off x="634" y="2798"/>
                <a:ext cx="59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defTabSz="668338"/>
                <a:r>
                  <a:rPr lang="en-US" sz="1800" b="1">
                    <a:solidFill>
                      <a:srgbClr val="000000"/>
                    </a:solidFill>
                  </a:rPr>
                  <a:t>Average</a:t>
                </a:r>
              </a:p>
            </p:txBody>
          </p:sp>
          <p:sp>
            <p:nvSpPr>
              <p:cNvPr id="2056201" name="Rectangle 9"/>
              <p:cNvSpPr>
                <a:spLocks noChangeArrowheads="1"/>
              </p:cNvSpPr>
              <p:nvPr/>
            </p:nvSpPr>
            <p:spPr bwMode="auto">
              <a:xfrm>
                <a:off x="518" y="2939"/>
                <a:ext cx="67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 defTabSz="668338"/>
                <a:r>
                  <a:rPr lang="en-US" sz="1800" b="1">
                    <a:solidFill>
                      <a:srgbClr val="000000"/>
                    </a:solidFill>
                  </a:rPr>
                  <a:t>total cost</a:t>
                </a:r>
              </a:p>
            </p:txBody>
          </p:sp>
        </p:grpSp>
        <p:sp>
          <p:nvSpPr>
            <p:cNvPr id="2056221" name="Rectangle 29"/>
            <p:cNvSpPr>
              <a:spLocks noChangeArrowheads="1"/>
            </p:cNvSpPr>
            <p:nvPr/>
          </p:nvSpPr>
          <p:spPr bwMode="auto">
            <a:xfrm>
              <a:off x="1333" y="2949"/>
              <a:ext cx="10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056223" name="Freeform 31"/>
            <p:cNvSpPr>
              <a:spLocks/>
            </p:cNvSpPr>
            <p:nvPr/>
          </p:nvSpPr>
          <p:spPr bwMode="auto">
            <a:xfrm>
              <a:off x="1238" y="2895"/>
              <a:ext cx="83" cy="82"/>
            </a:xfrm>
            <a:custGeom>
              <a:avLst/>
              <a:gdLst/>
              <a:ahLst/>
              <a:cxnLst>
                <a:cxn ang="0">
                  <a:pos x="41" y="81"/>
                </a:cxn>
                <a:cxn ang="0">
                  <a:pos x="55" y="81"/>
                </a:cxn>
                <a:cxn ang="0">
                  <a:pos x="68" y="68"/>
                </a:cxn>
                <a:cxn ang="0">
                  <a:pos x="82" y="41"/>
                </a:cxn>
                <a:cxn ang="0">
                  <a:pos x="68" y="27"/>
                </a:cxn>
                <a:cxn ang="0">
                  <a:pos x="55" y="14"/>
                </a:cxn>
                <a:cxn ang="0">
                  <a:pos x="41" y="0"/>
                </a:cxn>
                <a:cxn ang="0">
                  <a:pos x="14" y="14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0" y="68"/>
                </a:cxn>
                <a:cxn ang="0">
                  <a:pos x="14" y="81"/>
                </a:cxn>
                <a:cxn ang="0">
                  <a:pos x="41" y="81"/>
                </a:cxn>
              </a:cxnLst>
              <a:rect l="0" t="0" r="r" b="b"/>
              <a:pathLst>
                <a:path w="83" h="82">
                  <a:moveTo>
                    <a:pt x="41" y="81"/>
                  </a:moveTo>
                  <a:lnTo>
                    <a:pt x="55" y="81"/>
                  </a:lnTo>
                  <a:lnTo>
                    <a:pt x="68" y="68"/>
                  </a:lnTo>
                  <a:lnTo>
                    <a:pt x="82" y="41"/>
                  </a:lnTo>
                  <a:lnTo>
                    <a:pt x="68" y="27"/>
                  </a:lnTo>
                  <a:lnTo>
                    <a:pt x="55" y="14"/>
                  </a:lnTo>
                  <a:lnTo>
                    <a:pt x="41" y="0"/>
                  </a:lnTo>
                  <a:lnTo>
                    <a:pt x="14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0" y="68"/>
                  </a:lnTo>
                  <a:lnTo>
                    <a:pt x="14" y="81"/>
                  </a:lnTo>
                  <a:lnTo>
                    <a:pt x="41" y="8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227" name="Rectangle 35"/>
          <p:cNvSpPr>
            <a:spLocks noChangeArrowheads="1"/>
          </p:cNvSpPr>
          <p:nvPr/>
        </p:nvSpPr>
        <p:spPr bwMode="auto">
          <a:xfrm>
            <a:off x="6096000" y="3581400"/>
            <a:ext cx="2085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8338"/>
            <a:r>
              <a:rPr lang="en-US" sz="1800" b="1">
                <a:solidFill>
                  <a:srgbClr val="000000"/>
                </a:solidFill>
              </a:rPr>
              <a:t>Average total cost</a:t>
            </a:r>
          </a:p>
        </p:txBody>
      </p:sp>
      <p:sp>
        <p:nvSpPr>
          <p:cNvPr id="2056230" name="Freeform 38"/>
          <p:cNvSpPr>
            <a:spLocks/>
          </p:cNvSpPr>
          <p:nvPr/>
        </p:nvSpPr>
        <p:spPr bwMode="auto">
          <a:xfrm>
            <a:off x="2133600" y="3124200"/>
            <a:ext cx="4114800" cy="1524000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5" y="75"/>
              </a:cxn>
              <a:cxn ang="0">
                <a:pos x="30" y="105"/>
              </a:cxn>
              <a:cxn ang="0">
                <a:pos x="45" y="135"/>
              </a:cxn>
              <a:cxn ang="0">
                <a:pos x="60" y="165"/>
              </a:cxn>
              <a:cxn ang="0">
                <a:pos x="75" y="195"/>
              </a:cxn>
              <a:cxn ang="0">
                <a:pos x="90" y="226"/>
              </a:cxn>
              <a:cxn ang="0">
                <a:pos x="105" y="256"/>
              </a:cxn>
              <a:cxn ang="0">
                <a:pos x="135" y="286"/>
              </a:cxn>
              <a:cxn ang="0">
                <a:pos x="150" y="316"/>
              </a:cxn>
              <a:cxn ang="0">
                <a:pos x="180" y="361"/>
              </a:cxn>
              <a:cxn ang="0">
                <a:pos x="195" y="391"/>
              </a:cxn>
              <a:cxn ang="0">
                <a:pos x="240" y="436"/>
              </a:cxn>
              <a:cxn ang="0">
                <a:pos x="255" y="466"/>
              </a:cxn>
              <a:cxn ang="0">
                <a:pos x="285" y="481"/>
              </a:cxn>
              <a:cxn ang="0">
                <a:pos x="315" y="511"/>
              </a:cxn>
              <a:cxn ang="0">
                <a:pos x="346" y="541"/>
              </a:cxn>
              <a:cxn ang="0">
                <a:pos x="391" y="571"/>
              </a:cxn>
              <a:cxn ang="0">
                <a:pos x="421" y="601"/>
              </a:cxn>
              <a:cxn ang="0">
                <a:pos x="451" y="617"/>
              </a:cxn>
              <a:cxn ang="0">
                <a:pos x="481" y="647"/>
              </a:cxn>
              <a:cxn ang="0">
                <a:pos x="526" y="662"/>
              </a:cxn>
              <a:cxn ang="0">
                <a:pos x="556" y="692"/>
              </a:cxn>
              <a:cxn ang="0">
                <a:pos x="601" y="707"/>
              </a:cxn>
              <a:cxn ang="0">
                <a:pos x="646" y="722"/>
              </a:cxn>
              <a:cxn ang="0">
                <a:pos x="691" y="737"/>
              </a:cxn>
              <a:cxn ang="0">
                <a:pos x="736" y="752"/>
              </a:cxn>
              <a:cxn ang="0">
                <a:pos x="781" y="767"/>
              </a:cxn>
              <a:cxn ang="0">
                <a:pos x="841" y="782"/>
              </a:cxn>
              <a:cxn ang="0">
                <a:pos x="886" y="797"/>
              </a:cxn>
              <a:cxn ang="0">
                <a:pos x="931" y="797"/>
              </a:cxn>
              <a:cxn ang="0">
                <a:pos x="992" y="812"/>
              </a:cxn>
              <a:cxn ang="0">
                <a:pos x="1052" y="812"/>
              </a:cxn>
              <a:cxn ang="0">
                <a:pos x="1097" y="812"/>
              </a:cxn>
              <a:cxn ang="0">
                <a:pos x="1157" y="812"/>
              </a:cxn>
              <a:cxn ang="0">
                <a:pos x="1232" y="812"/>
              </a:cxn>
              <a:cxn ang="0">
                <a:pos x="1292" y="812"/>
              </a:cxn>
              <a:cxn ang="0">
                <a:pos x="1352" y="797"/>
              </a:cxn>
              <a:cxn ang="0">
                <a:pos x="1427" y="797"/>
              </a:cxn>
              <a:cxn ang="0">
                <a:pos x="1487" y="782"/>
              </a:cxn>
              <a:cxn ang="0">
                <a:pos x="1562" y="767"/>
              </a:cxn>
              <a:cxn ang="0">
                <a:pos x="1638" y="752"/>
              </a:cxn>
              <a:cxn ang="0">
                <a:pos x="1713" y="737"/>
              </a:cxn>
              <a:cxn ang="0">
                <a:pos x="1803" y="707"/>
              </a:cxn>
              <a:cxn ang="0">
                <a:pos x="1878" y="692"/>
              </a:cxn>
              <a:cxn ang="0">
                <a:pos x="1968" y="662"/>
              </a:cxn>
              <a:cxn ang="0">
                <a:pos x="2043" y="632"/>
              </a:cxn>
              <a:cxn ang="0">
                <a:pos x="2133" y="586"/>
              </a:cxn>
              <a:cxn ang="0">
                <a:pos x="2224" y="556"/>
              </a:cxn>
              <a:cxn ang="0">
                <a:pos x="2329" y="511"/>
              </a:cxn>
              <a:cxn ang="0">
                <a:pos x="2419" y="466"/>
              </a:cxn>
              <a:cxn ang="0">
                <a:pos x="2524" y="421"/>
              </a:cxn>
            </a:cxnLst>
            <a:rect l="0" t="0" r="r" b="b"/>
            <a:pathLst>
              <a:path w="2525" h="813">
                <a:moveTo>
                  <a:pt x="0" y="0"/>
                </a:moveTo>
                <a:lnTo>
                  <a:pt x="0" y="15"/>
                </a:lnTo>
                <a:lnTo>
                  <a:pt x="0" y="30"/>
                </a:lnTo>
                <a:lnTo>
                  <a:pt x="15" y="45"/>
                </a:lnTo>
                <a:lnTo>
                  <a:pt x="15" y="60"/>
                </a:lnTo>
                <a:lnTo>
                  <a:pt x="15" y="75"/>
                </a:lnTo>
                <a:lnTo>
                  <a:pt x="30" y="75"/>
                </a:lnTo>
                <a:lnTo>
                  <a:pt x="30" y="90"/>
                </a:lnTo>
                <a:lnTo>
                  <a:pt x="30" y="105"/>
                </a:lnTo>
                <a:lnTo>
                  <a:pt x="30" y="120"/>
                </a:lnTo>
                <a:lnTo>
                  <a:pt x="45" y="120"/>
                </a:lnTo>
                <a:lnTo>
                  <a:pt x="45" y="135"/>
                </a:lnTo>
                <a:lnTo>
                  <a:pt x="45" y="150"/>
                </a:lnTo>
                <a:lnTo>
                  <a:pt x="60" y="150"/>
                </a:lnTo>
                <a:lnTo>
                  <a:pt x="60" y="165"/>
                </a:lnTo>
                <a:lnTo>
                  <a:pt x="60" y="180"/>
                </a:lnTo>
                <a:lnTo>
                  <a:pt x="75" y="180"/>
                </a:lnTo>
                <a:lnTo>
                  <a:pt x="75" y="195"/>
                </a:lnTo>
                <a:lnTo>
                  <a:pt x="75" y="211"/>
                </a:lnTo>
                <a:lnTo>
                  <a:pt x="90" y="211"/>
                </a:lnTo>
                <a:lnTo>
                  <a:pt x="90" y="226"/>
                </a:lnTo>
                <a:lnTo>
                  <a:pt x="90" y="241"/>
                </a:lnTo>
                <a:lnTo>
                  <a:pt x="105" y="241"/>
                </a:lnTo>
                <a:lnTo>
                  <a:pt x="105" y="256"/>
                </a:lnTo>
                <a:lnTo>
                  <a:pt x="120" y="271"/>
                </a:lnTo>
                <a:lnTo>
                  <a:pt x="120" y="286"/>
                </a:lnTo>
                <a:lnTo>
                  <a:pt x="135" y="286"/>
                </a:lnTo>
                <a:lnTo>
                  <a:pt x="135" y="301"/>
                </a:lnTo>
                <a:lnTo>
                  <a:pt x="135" y="316"/>
                </a:lnTo>
                <a:lnTo>
                  <a:pt x="150" y="316"/>
                </a:lnTo>
                <a:lnTo>
                  <a:pt x="150" y="331"/>
                </a:lnTo>
                <a:lnTo>
                  <a:pt x="165" y="346"/>
                </a:lnTo>
                <a:lnTo>
                  <a:pt x="180" y="361"/>
                </a:lnTo>
                <a:lnTo>
                  <a:pt x="180" y="376"/>
                </a:lnTo>
                <a:lnTo>
                  <a:pt x="195" y="376"/>
                </a:lnTo>
                <a:lnTo>
                  <a:pt x="195" y="391"/>
                </a:lnTo>
                <a:lnTo>
                  <a:pt x="210" y="406"/>
                </a:lnTo>
                <a:lnTo>
                  <a:pt x="225" y="421"/>
                </a:lnTo>
                <a:lnTo>
                  <a:pt x="240" y="436"/>
                </a:lnTo>
                <a:lnTo>
                  <a:pt x="240" y="451"/>
                </a:lnTo>
                <a:lnTo>
                  <a:pt x="255" y="451"/>
                </a:lnTo>
                <a:lnTo>
                  <a:pt x="255" y="466"/>
                </a:lnTo>
                <a:lnTo>
                  <a:pt x="270" y="466"/>
                </a:lnTo>
                <a:lnTo>
                  <a:pt x="270" y="481"/>
                </a:lnTo>
                <a:lnTo>
                  <a:pt x="285" y="481"/>
                </a:lnTo>
                <a:lnTo>
                  <a:pt x="300" y="496"/>
                </a:lnTo>
                <a:lnTo>
                  <a:pt x="300" y="511"/>
                </a:lnTo>
                <a:lnTo>
                  <a:pt x="315" y="511"/>
                </a:lnTo>
                <a:lnTo>
                  <a:pt x="315" y="526"/>
                </a:lnTo>
                <a:lnTo>
                  <a:pt x="331" y="526"/>
                </a:lnTo>
                <a:lnTo>
                  <a:pt x="346" y="541"/>
                </a:lnTo>
                <a:lnTo>
                  <a:pt x="361" y="556"/>
                </a:lnTo>
                <a:lnTo>
                  <a:pt x="376" y="571"/>
                </a:lnTo>
                <a:lnTo>
                  <a:pt x="391" y="571"/>
                </a:lnTo>
                <a:lnTo>
                  <a:pt x="391" y="586"/>
                </a:lnTo>
                <a:lnTo>
                  <a:pt x="406" y="586"/>
                </a:lnTo>
                <a:lnTo>
                  <a:pt x="421" y="601"/>
                </a:lnTo>
                <a:lnTo>
                  <a:pt x="436" y="601"/>
                </a:lnTo>
                <a:lnTo>
                  <a:pt x="436" y="617"/>
                </a:lnTo>
                <a:lnTo>
                  <a:pt x="451" y="617"/>
                </a:lnTo>
                <a:lnTo>
                  <a:pt x="466" y="632"/>
                </a:lnTo>
                <a:lnTo>
                  <a:pt x="481" y="632"/>
                </a:lnTo>
                <a:lnTo>
                  <a:pt x="481" y="647"/>
                </a:lnTo>
                <a:lnTo>
                  <a:pt x="496" y="647"/>
                </a:lnTo>
                <a:lnTo>
                  <a:pt x="511" y="662"/>
                </a:lnTo>
                <a:lnTo>
                  <a:pt x="526" y="662"/>
                </a:lnTo>
                <a:lnTo>
                  <a:pt x="526" y="677"/>
                </a:lnTo>
                <a:lnTo>
                  <a:pt x="541" y="677"/>
                </a:lnTo>
                <a:lnTo>
                  <a:pt x="556" y="692"/>
                </a:lnTo>
                <a:lnTo>
                  <a:pt x="571" y="692"/>
                </a:lnTo>
                <a:lnTo>
                  <a:pt x="586" y="692"/>
                </a:lnTo>
                <a:lnTo>
                  <a:pt x="601" y="707"/>
                </a:lnTo>
                <a:lnTo>
                  <a:pt x="616" y="707"/>
                </a:lnTo>
                <a:lnTo>
                  <a:pt x="631" y="722"/>
                </a:lnTo>
                <a:lnTo>
                  <a:pt x="646" y="722"/>
                </a:lnTo>
                <a:lnTo>
                  <a:pt x="661" y="737"/>
                </a:lnTo>
                <a:lnTo>
                  <a:pt x="676" y="737"/>
                </a:lnTo>
                <a:lnTo>
                  <a:pt x="691" y="737"/>
                </a:lnTo>
                <a:lnTo>
                  <a:pt x="706" y="752"/>
                </a:lnTo>
                <a:lnTo>
                  <a:pt x="721" y="752"/>
                </a:lnTo>
                <a:lnTo>
                  <a:pt x="736" y="752"/>
                </a:lnTo>
                <a:lnTo>
                  <a:pt x="751" y="767"/>
                </a:lnTo>
                <a:lnTo>
                  <a:pt x="766" y="767"/>
                </a:lnTo>
                <a:lnTo>
                  <a:pt x="781" y="767"/>
                </a:lnTo>
                <a:lnTo>
                  <a:pt x="796" y="782"/>
                </a:lnTo>
                <a:lnTo>
                  <a:pt x="811" y="782"/>
                </a:lnTo>
                <a:lnTo>
                  <a:pt x="841" y="782"/>
                </a:lnTo>
                <a:lnTo>
                  <a:pt x="856" y="782"/>
                </a:lnTo>
                <a:lnTo>
                  <a:pt x="871" y="782"/>
                </a:lnTo>
                <a:lnTo>
                  <a:pt x="886" y="797"/>
                </a:lnTo>
                <a:lnTo>
                  <a:pt x="901" y="797"/>
                </a:lnTo>
                <a:lnTo>
                  <a:pt x="916" y="797"/>
                </a:lnTo>
                <a:lnTo>
                  <a:pt x="931" y="797"/>
                </a:lnTo>
                <a:lnTo>
                  <a:pt x="962" y="797"/>
                </a:lnTo>
                <a:lnTo>
                  <a:pt x="977" y="812"/>
                </a:lnTo>
                <a:lnTo>
                  <a:pt x="992" y="812"/>
                </a:lnTo>
                <a:lnTo>
                  <a:pt x="1007" y="812"/>
                </a:lnTo>
                <a:lnTo>
                  <a:pt x="1022" y="812"/>
                </a:lnTo>
                <a:lnTo>
                  <a:pt x="1052" y="812"/>
                </a:lnTo>
                <a:lnTo>
                  <a:pt x="1067" y="812"/>
                </a:lnTo>
                <a:lnTo>
                  <a:pt x="1082" y="812"/>
                </a:lnTo>
                <a:lnTo>
                  <a:pt x="1097" y="812"/>
                </a:lnTo>
                <a:lnTo>
                  <a:pt x="1127" y="812"/>
                </a:lnTo>
                <a:lnTo>
                  <a:pt x="1142" y="812"/>
                </a:lnTo>
                <a:lnTo>
                  <a:pt x="1157" y="812"/>
                </a:lnTo>
                <a:lnTo>
                  <a:pt x="1187" y="812"/>
                </a:lnTo>
                <a:lnTo>
                  <a:pt x="1202" y="812"/>
                </a:lnTo>
                <a:lnTo>
                  <a:pt x="1232" y="812"/>
                </a:lnTo>
                <a:lnTo>
                  <a:pt x="1247" y="812"/>
                </a:lnTo>
                <a:lnTo>
                  <a:pt x="1262" y="812"/>
                </a:lnTo>
                <a:lnTo>
                  <a:pt x="1292" y="812"/>
                </a:lnTo>
                <a:lnTo>
                  <a:pt x="1307" y="812"/>
                </a:lnTo>
                <a:lnTo>
                  <a:pt x="1337" y="812"/>
                </a:lnTo>
                <a:lnTo>
                  <a:pt x="1352" y="797"/>
                </a:lnTo>
                <a:lnTo>
                  <a:pt x="1382" y="797"/>
                </a:lnTo>
                <a:lnTo>
                  <a:pt x="1397" y="797"/>
                </a:lnTo>
                <a:lnTo>
                  <a:pt x="1427" y="797"/>
                </a:lnTo>
                <a:lnTo>
                  <a:pt x="1442" y="797"/>
                </a:lnTo>
                <a:lnTo>
                  <a:pt x="1472" y="782"/>
                </a:lnTo>
                <a:lnTo>
                  <a:pt x="1487" y="782"/>
                </a:lnTo>
                <a:lnTo>
                  <a:pt x="1517" y="782"/>
                </a:lnTo>
                <a:lnTo>
                  <a:pt x="1547" y="767"/>
                </a:lnTo>
                <a:lnTo>
                  <a:pt x="1562" y="767"/>
                </a:lnTo>
                <a:lnTo>
                  <a:pt x="1593" y="767"/>
                </a:lnTo>
                <a:lnTo>
                  <a:pt x="1623" y="752"/>
                </a:lnTo>
                <a:lnTo>
                  <a:pt x="1638" y="752"/>
                </a:lnTo>
                <a:lnTo>
                  <a:pt x="1668" y="752"/>
                </a:lnTo>
                <a:lnTo>
                  <a:pt x="1698" y="737"/>
                </a:lnTo>
                <a:lnTo>
                  <a:pt x="1713" y="737"/>
                </a:lnTo>
                <a:lnTo>
                  <a:pt x="1743" y="722"/>
                </a:lnTo>
                <a:lnTo>
                  <a:pt x="1773" y="722"/>
                </a:lnTo>
                <a:lnTo>
                  <a:pt x="1803" y="707"/>
                </a:lnTo>
                <a:lnTo>
                  <a:pt x="1818" y="707"/>
                </a:lnTo>
                <a:lnTo>
                  <a:pt x="1848" y="692"/>
                </a:lnTo>
                <a:lnTo>
                  <a:pt x="1878" y="692"/>
                </a:lnTo>
                <a:lnTo>
                  <a:pt x="1908" y="677"/>
                </a:lnTo>
                <a:lnTo>
                  <a:pt x="1938" y="662"/>
                </a:lnTo>
                <a:lnTo>
                  <a:pt x="1968" y="662"/>
                </a:lnTo>
                <a:lnTo>
                  <a:pt x="1998" y="647"/>
                </a:lnTo>
                <a:lnTo>
                  <a:pt x="2028" y="632"/>
                </a:lnTo>
                <a:lnTo>
                  <a:pt x="2043" y="632"/>
                </a:lnTo>
                <a:lnTo>
                  <a:pt x="2073" y="617"/>
                </a:lnTo>
                <a:lnTo>
                  <a:pt x="2103" y="601"/>
                </a:lnTo>
                <a:lnTo>
                  <a:pt x="2133" y="586"/>
                </a:lnTo>
                <a:lnTo>
                  <a:pt x="2163" y="586"/>
                </a:lnTo>
                <a:lnTo>
                  <a:pt x="2193" y="571"/>
                </a:lnTo>
                <a:lnTo>
                  <a:pt x="2224" y="556"/>
                </a:lnTo>
                <a:lnTo>
                  <a:pt x="2254" y="541"/>
                </a:lnTo>
                <a:lnTo>
                  <a:pt x="2299" y="526"/>
                </a:lnTo>
                <a:lnTo>
                  <a:pt x="2329" y="511"/>
                </a:lnTo>
                <a:lnTo>
                  <a:pt x="2359" y="496"/>
                </a:lnTo>
                <a:lnTo>
                  <a:pt x="2389" y="481"/>
                </a:lnTo>
                <a:lnTo>
                  <a:pt x="2419" y="466"/>
                </a:lnTo>
                <a:lnTo>
                  <a:pt x="2449" y="451"/>
                </a:lnTo>
                <a:lnTo>
                  <a:pt x="2479" y="436"/>
                </a:lnTo>
                <a:lnTo>
                  <a:pt x="2524" y="421"/>
                </a:lnTo>
              </a:path>
            </a:pathLst>
          </a:custGeom>
          <a:noFill/>
          <a:ln w="38100" cap="rnd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854450" y="4595813"/>
            <a:ext cx="282575" cy="360362"/>
            <a:chOff x="2428" y="2895"/>
            <a:chExt cx="178" cy="227"/>
          </a:xfrm>
        </p:grpSpPr>
        <p:sp>
          <p:nvSpPr>
            <p:cNvPr id="2056219" name="Rectangle 27"/>
            <p:cNvSpPr>
              <a:spLocks noChangeArrowheads="1"/>
            </p:cNvSpPr>
            <p:nvPr/>
          </p:nvSpPr>
          <p:spPr bwMode="auto">
            <a:xfrm>
              <a:off x="2510" y="2949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68338"/>
              <a:r>
                <a:rPr lang="en-US" sz="1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056229" name="Freeform 37"/>
            <p:cNvSpPr>
              <a:spLocks/>
            </p:cNvSpPr>
            <p:nvPr/>
          </p:nvSpPr>
          <p:spPr bwMode="auto">
            <a:xfrm>
              <a:off x="2428" y="2895"/>
              <a:ext cx="69" cy="82"/>
            </a:xfrm>
            <a:custGeom>
              <a:avLst/>
              <a:gdLst/>
              <a:ahLst/>
              <a:cxnLst>
                <a:cxn ang="0">
                  <a:pos x="41" y="81"/>
                </a:cxn>
                <a:cxn ang="0">
                  <a:pos x="54" y="81"/>
                </a:cxn>
                <a:cxn ang="0">
                  <a:pos x="68" y="68"/>
                </a:cxn>
                <a:cxn ang="0">
                  <a:pos x="68" y="41"/>
                </a:cxn>
                <a:cxn ang="0">
                  <a:pos x="68" y="27"/>
                </a:cxn>
                <a:cxn ang="0">
                  <a:pos x="54" y="14"/>
                </a:cxn>
                <a:cxn ang="0">
                  <a:pos x="41" y="0"/>
                </a:cxn>
                <a:cxn ang="0">
                  <a:pos x="14" y="14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0" y="68"/>
                </a:cxn>
                <a:cxn ang="0">
                  <a:pos x="14" y="81"/>
                </a:cxn>
                <a:cxn ang="0">
                  <a:pos x="41" y="81"/>
                </a:cxn>
              </a:cxnLst>
              <a:rect l="0" t="0" r="r" b="b"/>
              <a:pathLst>
                <a:path w="69" h="82">
                  <a:moveTo>
                    <a:pt x="41" y="81"/>
                  </a:moveTo>
                  <a:lnTo>
                    <a:pt x="54" y="81"/>
                  </a:lnTo>
                  <a:lnTo>
                    <a:pt x="68" y="68"/>
                  </a:lnTo>
                  <a:lnTo>
                    <a:pt x="68" y="41"/>
                  </a:lnTo>
                  <a:lnTo>
                    <a:pt x="68" y="27"/>
                  </a:lnTo>
                  <a:lnTo>
                    <a:pt x="54" y="14"/>
                  </a:lnTo>
                  <a:lnTo>
                    <a:pt x="41" y="0"/>
                  </a:lnTo>
                  <a:lnTo>
                    <a:pt x="14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0" y="68"/>
                  </a:lnTo>
                  <a:lnTo>
                    <a:pt x="14" y="81"/>
                  </a:lnTo>
                  <a:lnTo>
                    <a:pt x="41" y="8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77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i="1" dirty="0" smtClean="0"/>
              <a:t>Thanking </a:t>
            </a:r>
            <a:br>
              <a:rPr lang="en-US" sz="3600" b="1" i="1" dirty="0" smtClean="0"/>
            </a:br>
            <a:r>
              <a:rPr lang="en-US" sz="3600" b="1" i="1" dirty="0" smtClean="0"/>
              <a:t>BITS PILANI, K.K.BIRLA GOA CAMPUS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FontTx/>
              <a:buNone/>
              <a:defRPr/>
            </a:pPr>
            <a:r>
              <a:rPr lang="en-US" sz="3800" b="1" dirty="0" smtClean="0">
                <a:solidFill>
                  <a:srgbClr val="002060"/>
                </a:solidFill>
              </a:rPr>
              <a:t>Under the aegis of </a:t>
            </a:r>
          </a:p>
          <a:p>
            <a:pPr algn="ctr">
              <a:buFontTx/>
              <a:buNone/>
              <a:defRPr/>
            </a:pPr>
            <a:r>
              <a:rPr lang="en-US" sz="4700" b="1" dirty="0" smtClean="0">
                <a:solidFill>
                  <a:srgbClr val="002060"/>
                </a:solidFill>
              </a:rPr>
              <a:t>Department of Economics</a:t>
            </a:r>
          </a:p>
          <a:p>
            <a:pPr algn="ctr">
              <a:buFontTx/>
              <a:buNone/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Mridula Goel (HOD)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Debashish Pattanaik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Aswini Kumar Mishra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Kubendran N.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Indranil De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Ms. Ambili K.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Mr. Swagat Kishore Mishra</a:t>
            </a:r>
            <a:endParaRPr lang="en-US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57F7-C64D-40DF-A460-F4DBF90F04C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4478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b="1" dirty="0" smtClean="0"/>
          </a:p>
          <a:p>
            <a:pPr algn="just">
              <a:buBlip>
                <a:blip r:embed="rId2"/>
              </a:buBlip>
            </a:pPr>
            <a:r>
              <a:rPr lang="en-US" b="1" dirty="0" smtClean="0"/>
              <a:t>Market forms</a:t>
            </a:r>
          </a:p>
          <a:p>
            <a:pPr algn="just">
              <a:buBlip>
                <a:blip r:embed="rId2"/>
              </a:buBlip>
            </a:pPr>
            <a:r>
              <a:rPr lang="en-US" b="1" dirty="0" smtClean="0"/>
              <a:t>Monopoly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Monopoly</a:t>
            </a:r>
          </a:p>
        </p:txBody>
      </p:sp>
      <p:sp>
        <p:nvSpPr>
          <p:cNvPr id="201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828800"/>
            <a:ext cx="6477000" cy="1905000"/>
          </a:xfrm>
          <a:noFill/>
          <a:ln w="57150">
            <a:solidFill>
              <a:srgbClr val="474A81"/>
            </a:solidFill>
          </a:ln>
        </p:spPr>
        <p:txBody>
          <a:bodyPr/>
          <a:lstStyle/>
          <a:p>
            <a:pPr algn="l"/>
            <a:r>
              <a:rPr lang="en-US" sz="3600" dirty="0">
                <a:solidFill>
                  <a:srgbClr val="474A81"/>
                </a:solidFill>
              </a:rPr>
              <a:t>While a competitive firm is a </a:t>
            </a:r>
            <a:r>
              <a:rPr lang="en-US" sz="3600" u="sng" dirty="0">
                <a:solidFill>
                  <a:srgbClr val="A50021"/>
                </a:solidFill>
              </a:rPr>
              <a:t>price taker</a:t>
            </a:r>
            <a:r>
              <a:rPr lang="en-US" sz="3600" dirty="0">
                <a:solidFill>
                  <a:srgbClr val="474A81"/>
                </a:solidFill>
              </a:rPr>
              <a:t>, a monopoly firm is a </a:t>
            </a:r>
            <a:r>
              <a:rPr lang="en-US" sz="3600" u="sng" dirty="0">
                <a:solidFill>
                  <a:srgbClr val="A50021"/>
                </a:solidFill>
              </a:rPr>
              <a:t>price maker</a:t>
            </a:r>
            <a:r>
              <a:rPr lang="en-US" sz="3600" dirty="0">
                <a:solidFill>
                  <a:srgbClr val="474A81"/>
                </a:solidFill>
              </a:rPr>
              <a:t>.</a:t>
            </a:r>
            <a:endParaRPr lang="en-US" sz="36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533400" y="4038600"/>
            <a:ext cx="8229600" cy="2362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>
                <a:tab pos="333375" algn="l"/>
                <a:tab pos="744538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firm is considered a monopoly if . . 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74A81"/>
              </a:buClr>
              <a:buSzTx/>
              <a:buFont typeface="Symbol" pitchFamily="18" charset="2"/>
              <a:buChar char="¼"/>
              <a:tabLst>
                <a:tab pos="333375" algn="l"/>
                <a:tab pos="744538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the sole seller of its product.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74A81"/>
              </a:buClr>
              <a:buSzTx/>
              <a:buFont typeface="Symbol" pitchFamily="18" charset="2"/>
              <a:buChar char="¼"/>
              <a:tabLst>
                <a:tab pos="333375" algn="l"/>
                <a:tab pos="744538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 product does not have close substitutes.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7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47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475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475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295400" y="304800"/>
            <a:ext cx="6477000" cy="137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fundamental cause of monopoly is </a:t>
            </a:r>
            <a:r>
              <a:rPr kumimoji="0" lang="en-US" sz="3600" b="1" i="0" u="sng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barriers to entry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457200" y="2209800"/>
            <a:ext cx="8229600" cy="3733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Barriers to entry have three sources: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474A8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Ownership of a key resource.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government gives a single firm the	exclusive right to produce some good.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Costs of production make a single producer more efficient than a large number of producers.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74A8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Monopoly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304800" y="1905000"/>
            <a:ext cx="8610600" cy="1752600"/>
          </a:xfrm>
          <a:prstGeom prst="rect">
            <a:avLst/>
          </a:prstGeom>
          <a:noFill/>
          <a:ln w="57150">
            <a:solidFill>
              <a:srgbClr val="474A8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Governments may restrict entry by giving a single firm the exclusive right to sell a particular good in certain markets.  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474A8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1219200" y="4114800"/>
            <a:ext cx="6934200" cy="2286000"/>
          </a:xfrm>
          <a:prstGeom prst="rect">
            <a:avLst/>
          </a:prstGeom>
          <a:noFill/>
          <a:ln w="57150">
            <a:solidFill>
              <a:srgbClr val="474A8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Patent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laws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two important examples of how government creates a monopoly to serve the public interest.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474A8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A market has a natural monopoly if one firm can produce the total output of the market at lower cost than several firms could.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657600"/>
            <a:ext cx="68865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143000" y="2286000"/>
            <a:ext cx="624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If the cost for Firm </a:t>
            </a:r>
            <a:r>
              <a:rPr lang="en-US" sz="3200" i="1" dirty="0" err="1" smtClean="0"/>
              <a:t>i</a:t>
            </a:r>
            <a:r>
              <a:rPr lang="en-US" sz="2400" i="1" dirty="0" smtClean="0"/>
              <a:t> to produce </a:t>
            </a:r>
            <a:r>
              <a:rPr lang="en-US" sz="3600" i="1" dirty="0" err="1" smtClean="0"/>
              <a:t>q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is </a:t>
            </a:r>
            <a:r>
              <a:rPr lang="en-US" sz="3200" i="1" dirty="0" smtClean="0"/>
              <a:t>C</a:t>
            </a:r>
            <a:r>
              <a:rPr lang="en-US" sz="2400" i="1" dirty="0" smtClean="0"/>
              <a:t>(</a:t>
            </a:r>
            <a:r>
              <a:rPr lang="en-US" sz="3600" i="1" dirty="0" err="1" smtClean="0"/>
              <a:t>q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), the condition for a natural monopoly is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09600" y="2057400"/>
            <a:ext cx="8153400" cy="3352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333375" algn="l"/>
                <a:tab pos="744538" algn="l"/>
              </a:tabLst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Monopoly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09A0E"/>
              </a:buClr>
              <a:buSzPct val="75000"/>
              <a:buBlip>
                <a:blip r:embed="rId2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sole producer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09A0E"/>
              </a:buClr>
              <a:buSzPct val="75000"/>
              <a:buBlip>
                <a:blip r:embed="rId2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 downward-sloping demand curve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09A0E"/>
              </a:buClr>
              <a:buSzPct val="75000"/>
              <a:buBlip>
                <a:blip r:embed="rId2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price maker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09A0E"/>
              </a:buClr>
              <a:buSzPct val="75000"/>
              <a:buBlip>
                <a:blip r:embed="rId2"/>
              </a:buBlip>
              <a:tabLst>
                <a:tab pos="333375" algn="l"/>
                <a:tab pos="7445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A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Reduces price to increase sales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4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 versus Monopoly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0244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  <a:noFill/>
          <a:ln/>
        </p:spPr>
        <p:txBody>
          <a:bodyPr/>
          <a:lstStyle/>
          <a:p>
            <a:pPr>
              <a:buNone/>
              <a:tabLst>
                <a:tab pos="333375" algn="l"/>
                <a:tab pos="744538" algn="l"/>
              </a:tabLst>
            </a:pPr>
            <a:r>
              <a:rPr lang="en-US" sz="3600" b="1" dirty="0">
                <a:solidFill>
                  <a:srgbClr val="474A81"/>
                </a:solidFill>
              </a:rPr>
              <a:t>Competitive Firm</a:t>
            </a:r>
            <a:endParaRPr lang="en-US" b="1" dirty="0"/>
          </a:p>
          <a:p>
            <a:pPr lvl="1">
              <a:buClr>
                <a:srgbClr val="F09A0E"/>
              </a:buClr>
              <a:buSzPct val="75000"/>
              <a:buBlip>
                <a:blip r:embed="rId3"/>
              </a:buBlip>
              <a:tabLst>
                <a:tab pos="333375" algn="l"/>
                <a:tab pos="744538" algn="l"/>
              </a:tabLst>
            </a:pPr>
            <a:r>
              <a:rPr lang="en-US" sz="3200" dirty="0">
                <a:solidFill>
                  <a:srgbClr val="474A81"/>
                </a:solidFill>
              </a:rPr>
              <a:t>Is one of many producers</a:t>
            </a:r>
          </a:p>
          <a:p>
            <a:pPr lvl="1">
              <a:buClr>
                <a:srgbClr val="F09A0E"/>
              </a:buClr>
              <a:buSzPct val="75000"/>
              <a:buBlip>
                <a:blip r:embed="rId3"/>
              </a:buBlip>
              <a:tabLst>
                <a:tab pos="333375" algn="l"/>
                <a:tab pos="744538" algn="l"/>
              </a:tabLst>
            </a:pPr>
            <a:r>
              <a:rPr lang="en-US" sz="3200" dirty="0">
                <a:solidFill>
                  <a:srgbClr val="474A81"/>
                </a:solidFill>
              </a:rPr>
              <a:t>Has a horizontal demand curve</a:t>
            </a:r>
          </a:p>
          <a:p>
            <a:pPr lvl="1">
              <a:buClr>
                <a:srgbClr val="F09A0E"/>
              </a:buClr>
              <a:buSzPct val="75000"/>
              <a:buBlip>
                <a:blip r:embed="rId3"/>
              </a:buBlip>
              <a:tabLst>
                <a:tab pos="333375" algn="l"/>
                <a:tab pos="744538" algn="l"/>
              </a:tabLst>
            </a:pPr>
            <a:r>
              <a:rPr lang="en-US" sz="3200" dirty="0">
                <a:solidFill>
                  <a:srgbClr val="474A81"/>
                </a:solidFill>
              </a:rPr>
              <a:t>Is a price taker</a:t>
            </a:r>
          </a:p>
          <a:p>
            <a:pPr lvl="1">
              <a:buClr>
                <a:srgbClr val="F09A0E"/>
              </a:buClr>
              <a:buSzPct val="75000"/>
              <a:buBlip>
                <a:blip r:embed="rId3"/>
              </a:buBlip>
              <a:tabLst>
                <a:tab pos="333375" algn="l"/>
                <a:tab pos="744538" algn="l"/>
              </a:tabLst>
            </a:pPr>
            <a:r>
              <a:rPr lang="en-US" sz="3200" dirty="0">
                <a:solidFill>
                  <a:srgbClr val="474A81"/>
                </a:solidFill>
              </a:rPr>
              <a:t>Sells as much or as little at same price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" y="1828800"/>
            <a:ext cx="8763000" cy="4538663"/>
            <a:chOff x="96" y="1008"/>
            <a:chExt cx="6000" cy="3004"/>
          </a:xfrm>
        </p:grpSpPr>
        <p:sp>
          <p:nvSpPr>
            <p:cNvPr id="2034692" name="Rectangle 4"/>
            <p:cNvSpPr>
              <a:spLocks noChangeArrowheads="1"/>
            </p:cNvSpPr>
            <p:nvPr/>
          </p:nvSpPr>
          <p:spPr bwMode="auto">
            <a:xfrm>
              <a:off x="288" y="1584"/>
              <a:ext cx="2299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4693" name="Rectangle 5"/>
            <p:cNvSpPr>
              <a:spLocks noChangeArrowheads="1"/>
            </p:cNvSpPr>
            <p:nvPr/>
          </p:nvSpPr>
          <p:spPr bwMode="auto">
            <a:xfrm>
              <a:off x="1872" y="3600"/>
              <a:ext cx="120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Quantity of Output</a:t>
              </a:r>
            </a:p>
          </p:txBody>
        </p:sp>
        <p:sp>
          <p:nvSpPr>
            <p:cNvPr id="2034694" name="Rectangle 6"/>
            <p:cNvSpPr>
              <a:spLocks noChangeArrowheads="1"/>
            </p:cNvSpPr>
            <p:nvPr/>
          </p:nvSpPr>
          <p:spPr bwMode="auto">
            <a:xfrm>
              <a:off x="2284" y="2411"/>
              <a:ext cx="72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Demand</a:t>
              </a:r>
            </a:p>
          </p:txBody>
        </p:sp>
        <p:sp>
          <p:nvSpPr>
            <p:cNvPr id="2034695" name="Rectangle 7"/>
            <p:cNvSpPr>
              <a:spLocks noChangeArrowheads="1"/>
            </p:cNvSpPr>
            <p:nvPr/>
          </p:nvSpPr>
          <p:spPr bwMode="auto">
            <a:xfrm>
              <a:off x="768" y="1008"/>
              <a:ext cx="195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(a) A Competitive Firm’s </a:t>
              </a:r>
            </a:p>
            <a:p>
              <a:r>
                <a:rPr lang="en-US" sz="1800" b="1">
                  <a:solidFill>
                    <a:srgbClr val="000000"/>
                  </a:solidFill>
                </a:rPr>
                <a:t>Demand Curve</a:t>
              </a:r>
            </a:p>
          </p:txBody>
        </p:sp>
        <p:sp>
          <p:nvSpPr>
            <p:cNvPr id="2034696" name="Rectangle 8"/>
            <p:cNvSpPr>
              <a:spLocks noChangeArrowheads="1"/>
            </p:cNvSpPr>
            <p:nvPr/>
          </p:nvSpPr>
          <p:spPr bwMode="auto">
            <a:xfrm>
              <a:off x="3744" y="1008"/>
              <a:ext cx="147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(b) A Monopolist’s </a:t>
              </a:r>
            </a:p>
            <a:p>
              <a:r>
                <a:rPr lang="en-US" sz="1800" b="1">
                  <a:solidFill>
                    <a:srgbClr val="000000"/>
                  </a:solidFill>
                </a:rPr>
                <a:t>Demand Curve</a:t>
              </a:r>
            </a:p>
          </p:txBody>
        </p:sp>
        <p:sp>
          <p:nvSpPr>
            <p:cNvPr id="2034697" name="Rectangle 9"/>
            <p:cNvSpPr>
              <a:spLocks noChangeArrowheads="1"/>
            </p:cNvSpPr>
            <p:nvPr/>
          </p:nvSpPr>
          <p:spPr bwMode="auto">
            <a:xfrm>
              <a:off x="192" y="3600"/>
              <a:ext cx="10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34698" name="Rectangle 10"/>
            <p:cNvSpPr>
              <a:spLocks noChangeArrowheads="1"/>
            </p:cNvSpPr>
            <p:nvPr/>
          </p:nvSpPr>
          <p:spPr bwMode="auto">
            <a:xfrm>
              <a:off x="96" y="1344"/>
              <a:ext cx="3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2034699" name="Line 11"/>
            <p:cNvSpPr>
              <a:spLocks noChangeShapeType="1"/>
            </p:cNvSpPr>
            <p:nvPr/>
          </p:nvSpPr>
          <p:spPr bwMode="auto">
            <a:xfrm>
              <a:off x="384" y="2472"/>
              <a:ext cx="1816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4700" name="Rectangle 12"/>
            <p:cNvSpPr>
              <a:spLocks noChangeArrowheads="1"/>
            </p:cNvSpPr>
            <p:nvPr/>
          </p:nvSpPr>
          <p:spPr bwMode="auto">
            <a:xfrm>
              <a:off x="3158" y="1585"/>
              <a:ext cx="2286" cy="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4702" name="Rectangle 14"/>
            <p:cNvSpPr>
              <a:spLocks noChangeArrowheads="1"/>
            </p:cNvSpPr>
            <p:nvPr/>
          </p:nvSpPr>
          <p:spPr bwMode="auto">
            <a:xfrm>
              <a:off x="3168" y="3648"/>
              <a:ext cx="10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34704" name="Freeform 16"/>
            <p:cNvSpPr>
              <a:spLocks/>
            </p:cNvSpPr>
            <p:nvPr/>
          </p:nvSpPr>
          <p:spPr bwMode="auto">
            <a:xfrm>
              <a:off x="3216" y="1584"/>
              <a:ext cx="2287" cy="2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24"/>
                </a:cxn>
                <a:cxn ang="0">
                  <a:pos x="2286" y="1724"/>
                </a:cxn>
              </a:cxnLst>
              <a:rect l="0" t="0" r="r" b="b"/>
              <a:pathLst>
                <a:path w="2287" h="1725">
                  <a:moveTo>
                    <a:pt x="0" y="0"/>
                  </a:moveTo>
                  <a:lnTo>
                    <a:pt x="0" y="1724"/>
                  </a:lnTo>
                  <a:lnTo>
                    <a:pt x="2286" y="1724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4705" name="Line 17"/>
            <p:cNvSpPr>
              <a:spLocks noChangeShapeType="1"/>
            </p:cNvSpPr>
            <p:nvPr/>
          </p:nvSpPr>
          <p:spPr bwMode="auto">
            <a:xfrm>
              <a:off x="3233" y="1889"/>
              <a:ext cx="1711" cy="123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4706" name="Freeform 18"/>
            <p:cNvSpPr>
              <a:spLocks/>
            </p:cNvSpPr>
            <p:nvPr/>
          </p:nvSpPr>
          <p:spPr bwMode="auto">
            <a:xfrm>
              <a:off x="368" y="1585"/>
              <a:ext cx="2300" cy="2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24"/>
                </a:cxn>
                <a:cxn ang="0">
                  <a:pos x="2299" y="1724"/>
                </a:cxn>
              </a:cxnLst>
              <a:rect l="0" t="0" r="r" b="b"/>
              <a:pathLst>
                <a:path w="2300" h="1725">
                  <a:moveTo>
                    <a:pt x="0" y="0"/>
                  </a:moveTo>
                  <a:lnTo>
                    <a:pt x="0" y="1724"/>
                  </a:lnTo>
                  <a:lnTo>
                    <a:pt x="2299" y="1724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4709" name="Rectangle 21"/>
            <p:cNvSpPr>
              <a:spLocks noChangeArrowheads="1"/>
            </p:cNvSpPr>
            <p:nvPr/>
          </p:nvSpPr>
          <p:spPr bwMode="auto">
            <a:xfrm>
              <a:off x="4848" y="3648"/>
              <a:ext cx="124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Quantity of Output</a:t>
              </a:r>
            </a:p>
          </p:txBody>
        </p:sp>
        <p:sp>
          <p:nvSpPr>
            <p:cNvPr id="2034710" name="Rectangle 22"/>
            <p:cNvSpPr>
              <a:spLocks noChangeArrowheads="1"/>
            </p:cNvSpPr>
            <p:nvPr/>
          </p:nvSpPr>
          <p:spPr bwMode="auto">
            <a:xfrm>
              <a:off x="2832" y="1391"/>
              <a:ext cx="3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2034711" name="Rectangle 23"/>
            <p:cNvSpPr>
              <a:spLocks noChangeArrowheads="1"/>
            </p:cNvSpPr>
            <p:nvPr/>
          </p:nvSpPr>
          <p:spPr bwMode="auto">
            <a:xfrm>
              <a:off x="4944" y="3120"/>
              <a:ext cx="7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Demand</a:t>
              </a:r>
            </a:p>
          </p:txBody>
        </p:sp>
      </p:grpSp>
      <p:sp>
        <p:nvSpPr>
          <p:cNvPr id="2034712" name="Rectangle 2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z="3200" b="1" dirty="0"/>
              <a:t>Demand Curves for Competitive and Monopoly </a:t>
            </a:r>
            <a:r>
              <a:rPr lang="en-US" sz="3200" b="1" dirty="0" smtClean="0"/>
              <a:t>Firms</a:t>
            </a:r>
            <a:endParaRPr lang="en-US" sz="3200" b="1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741</Words>
  <Application>Microsoft Office PowerPoint</Application>
  <PresentationFormat>On-screen Show (4:3)</PresentationFormat>
  <Paragraphs>249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Principles of Economics</vt:lpstr>
      <vt:lpstr>Contents </vt:lpstr>
      <vt:lpstr>Monopoly</vt:lpstr>
      <vt:lpstr>Slide 4</vt:lpstr>
      <vt:lpstr>Natural Monopoly</vt:lpstr>
      <vt:lpstr>Slide 6</vt:lpstr>
      <vt:lpstr>Slide 7</vt:lpstr>
      <vt:lpstr>Competition versus Monopoly</vt:lpstr>
      <vt:lpstr>Demand Curves for Competitive and Monopoly Firms</vt:lpstr>
      <vt:lpstr>A Monopoly’s Total, Average, and Marginal Revenue</vt:lpstr>
      <vt:lpstr>Slide 11</vt:lpstr>
      <vt:lpstr>A Monopoly’s Marginal Revenue</vt:lpstr>
      <vt:lpstr>Profit Maximization of a Monopoly</vt:lpstr>
      <vt:lpstr>Profit-Maximization for a Monopoly...</vt:lpstr>
      <vt:lpstr>The Monopolist’s Profit...</vt:lpstr>
      <vt:lpstr>Thanking  BITS PILANI, K.K.BIRLA GOA CAMPUS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Theory and Cost function</dc:title>
  <dc:creator>bits</dc:creator>
  <cp:lastModifiedBy>admin</cp:lastModifiedBy>
  <cp:revision>81</cp:revision>
  <dcterms:created xsi:type="dcterms:W3CDTF">2012-02-13T22:23:19Z</dcterms:created>
  <dcterms:modified xsi:type="dcterms:W3CDTF">2012-09-26T18:07:02Z</dcterms:modified>
</cp:coreProperties>
</file>