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5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10/12/2012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10/12/2012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10/12/2012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yswagat@gmail.com" TargetMode="External"/><Relationship Id="rId2" Type="http://schemas.openxmlformats.org/officeDocument/2006/relationships/hyperlink" Target="mailto:swagat@bits-goa.ac.i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990600" y="533400"/>
            <a:ext cx="7315200" cy="1676400"/>
          </a:xfrm>
        </p:spPr>
        <p:txBody>
          <a:bodyPr>
            <a:normAutofit fontScale="90000"/>
          </a:bodyPr>
          <a:lstStyle/>
          <a:p>
            <a:pPr algn="ctr" eaLnBrk="1" hangingPunct="1"/>
            <a:r>
              <a:rPr lang="en-US" sz="5400" b="1" dirty="0" smtClean="0">
                <a:solidFill>
                  <a:srgbClr val="002060"/>
                </a:solidFill>
              </a:rPr>
              <a:t>Principles of Economics</a:t>
            </a:r>
          </a:p>
        </p:txBody>
      </p:sp>
      <p:sp>
        <p:nvSpPr>
          <p:cNvPr id="3" name="Subtitle 2"/>
          <p:cNvSpPr>
            <a:spLocks noGrp="1"/>
          </p:cNvSpPr>
          <p:nvPr>
            <p:ph type="subTitle" idx="1"/>
          </p:nvPr>
        </p:nvSpPr>
        <p:spPr>
          <a:xfrm>
            <a:off x="1905000" y="3657600"/>
            <a:ext cx="5638800" cy="1219200"/>
          </a:xfrm>
        </p:spPr>
        <p:txBody>
          <a:bodyPr>
            <a:normAutofit fontScale="62500" lnSpcReduction="20000"/>
          </a:bodyPr>
          <a:lstStyle/>
          <a:p>
            <a:pPr algn="ctr" eaLnBrk="1" fontAlgn="auto" hangingPunct="1">
              <a:spcAft>
                <a:spcPts val="0"/>
              </a:spcAft>
              <a:defRPr/>
            </a:pPr>
            <a:r>
              <a:rPr lang="en-US" b="1" dirty="0" smtClean="0">
                <a:solidFill>
                  <a:srgbClr val="002060"/>
                </a:solidFill>
                <a:latin typeface="+mj-lt"/>
              </a:rPr>
              <a:t>Swagat Kishore Mishra</a:t>
            </a:r>
          </a:p>
          <a:p>
            <a:pPr algn="ctr" eaLnBrk="1" fontAlgn="auto" hangingPunct="1">
              <a:spcAft>
                <a:spcPts val="0"/>
              </a:spcAft>
              <a:defRPr/>
            </a:pPr>
            <a:r>
              <a:rPr lang="en-US" dirty="0" smtClean="0">
                <a:solidFill>
                  <a:srgbClr val="002060"/>
                </a:solidFill>
              </a:rPr>
              <a:t>Lecturer, Dept. of Economics</a:t>
            </a:r>
          </a:p>
          <a:p>
            <a:pPr algn="ctr" eaLnBrk="1" fontAlgn="auto" hangingPunct="1">
              <a:spcAft>
                <a:spcPts val="0"/>
              </a:spcAft>
              <a:defRPr/>
            </a:pPr>
            <a:r>
              <a:rPr lang="en-US" dirty="0" smtClean="0">
                <a:solidFill>
                  <a:srgbClr val="002060"/>
                </a:solidFill>
              </a:rPr>
              <a:t>Email: </a:t>
            </a:r>
            <a:r>
              <a:rPr lang="en-US" dirty="0" smtClean="0">
                <a:solidFill>
                  <a:srgbClr val="002060"/>
                </a:solidFill>
                <a:hlinkClick r:id="rId2"/>
              </a:rPr>
              <a:t>swagat@bits-goa.ac.in</a:t>
            </a:r>
            <a:r>
              <a:rPr lang="en-US" dirty="0" smtClean="0">
                <a:solidFill>
                  <a:srgbClr val="002060"/>
                </a:solidFill>
              </a:rPr>
              <a:t> / </a:t>
            </a:r>
            <a:r>
              <a:rPr lang="en-US" dirty="0" smtClean="0">
                <a:solidFill>
                  <a:srgbClr val="002060"/>
                </a:solidFill>
                <a:hlinkClick r:id="rId3"/>
              </a:rPr>
              <a:t>sayswagat@gmail.com</a:t>
            </a:r>
            <a:r>
              <a:rPr lang="en-US" dirty="0" smtClean="0">
                <a:solidFill>
                  <a:srgbClr val="002060"/>
                </a:solidFill>
              </a:rPr>
              <a:t> </a:t>
            </a:r>
          </a:p>
          <a:p>
            <a:pPr algn="ctr" eaLnBrk="1" fontAlgn="auto" hangingPunct="1">
              <a:spcAft>
                <a:spcPts val="0"/>
              </a:spcAft>
              <a:defRPr/>
            </a:pPr>
            <a:r>
              <a:rPr lang="en-US" b="1" dirty="0" smtClean="0">
                <a:solidFill>
                  <a:srgbClr val="002060"/>
                </a:solidFill>
              </a:rPr>
              <a:t>VOIP:</a:t>
            </a:r>
            <a:r>
              <a:rPr lang="en-US" dirty="0" smtClean="0">
                <a:solidFill>
                  <a:srgbClr val="002060"/>
                </a:solidFill>
              </a:rPr>
              <a:t> 207 </a:t>
            </a:r>
            <a:r>
              <a:rPr lang="en-US" b="1" dirty="0" smtClean="0">
                <a:solidFill>
                  <a:srgbClr val="002060"/>
                </a:solidFill>
              </a:rPr>
              <a:t>PSRN:</a:t>
            </a:r>
            <a:r>
              <a:rPr lang="en-US" dirty="0" smtClean="0">
                <a:solidFill>
                  <a:srgbClr val="002060"/>
                </a:solidFill>
              </a:rPr>
              <a:t> 485 </a:t>
            </a:r>
            <a:r>
              <a:rPr lang="en-US" b="1" dirty="0" smtClean="0">
                <a:solidFill>
                  <a:srgbClr val="002060"/>
                </a:solidFill>
              </a:rPr>
              <a:t>CHAMBER: </a:t>
            </a:r>
            <a:r>
              <a:rPr lang="en-US" dirty="0" smtClean="0">
                <a:solidFill>
                  <a:srgbClr val="002060"/>
                </a:solidFill>
              </a:rPr>
              <a:t>A-301/16</a:t>
            </a:r>
          </a:p>
          <a:p>
            <a:pPr algn="ctr" eaLnBrk="1" fontAlgn="auto" hangingPunct="1">
              <a:spcAft>
                <a:spcPts val="0"/>
              </a:spcAft>
              <a:defRPr/>
            </a:pPr>
            <a:r>
              <a:rPr lang="en-US" dirty="0" smtClean="0">
                <a:solidFill>
                  <a:srgbClr val="002060"/>
                </a:solidFill>
              </a:rPr>
              <a:t>Tel. 0832-2580207 (O) 08879506995 (M)</a:t>
            </a:r>
          </a:p>
          <a:p>
            <a:pPr algn="ctr" eaLnBrk="1" fontAlgn="auto" hangingPunct="1">
              <a:spcAft>
                <a:spcPts val="0"/>
              </a:spcAft>
              <a:defRPr/>
            </a:pPr>
            <a:endParaRPr lang="en-US" dirty="0" smtClean="0">
              <a:solidFill>
                <a:srgbClr val="002060"/>
              </a:solidFill>
            </a:endParaRPr>
          </a:p>
          <a:p>
            <a:pPr algn="ctr" eaLnBrk="1" fontAlgn="auto" hangingPunct="1">
              <a:spcAft>
                <a:spcPts val="0"/>
              </a:spcAft>
              <a:defRPr/>
            </a:pPr>
            <a:endParaRPr lang="en-US" dirty="0">
              <a:solidFill>
                <a:srgbClr val="002060"/>
              </a:solidFill>
            </a:endParaRPr>
          </a:p>
        </p:txBody>
      </p:sp>
      <p:sp>
        <p:nvSpPr>
          <p:cNvPr id="4" name="Date Placeholder 3"/>
          <p:cNvSpPr>
            <a:spLocks noGrp="1"/>
          </p:cNvSpPr>
          <p:nvPr>
            <p:ph type="dt" sz="quarter" idx="10"/>
          </p:nvPr>
        </p:nvSpPr>
        <p:spPr/>
        <p:txBody>
          <a:bodyPr/>
          <a:lstStyle/>
          <a:p>
            <a:pPr>
              <a:defRPr/>
            </a:pPr>
            <a:fld id="{7ABDACF2-477B-4EF1-ADB1-2FB42F2BB919}" type="datetime4">
              <a:rPr lang="en-US" sz="1800" smtClean="0">
                <a:solidFill>
                  <a:srgbClr val="FF0000"/>
                </a:solidFill>
              </a:rPr>
              <a:pPr>
                <a:defRPr/>
              </a:pPr>
              <a:t>October 12, 2012</a:t>
            </a:fld>
            <a:endParaRPr lang="en-US" sz="1800" dirty="0">
              <a:solidFill>
                <a:srgbClr val="FF0000"/>
              </a:solidFill>
            </a:endParaRPr>
          </a:p>
        </p:txBody>
      </p:sp>
      <p:sp>
        <p:nvSpPr>
          <p:cNvPr id="5" name="Footer Placeholder 4"/>
          <p:cNvSpPr>
            <a:spLocks noGrp="1"/>
          </p:cNvSpPr>
          <p:nvPr>
            <p:ph type="ftr" sz="quarter" idx="11"/>
          </p:nvPr>
        </p:nvSpPr>
        <p:spPr/>
        <p:txBody>
          <a:bodyPr/>
          <a:lstStyle/>
          <a:p>
            <a:pPr>
              <a:defRPr/>
            </a:pPr>
            <a:r>
              <a:rPr lang="en-US" sz="1800" b="1" dirty="0" smtClean="0">
                <a:solidFill>
                  <a:srgbClr val="FF0000"/>
                </a:solidFill>
              </a:rPr>
              <a:t>Lecture-20</a:t>
            </a:r>
            <a:endParaRPr lang="en-US" sz="1800" b="1" dirty="0">
              <a:solidFill>
                <a:srgbClr val="FF0000"/>
              </a:solidFill>
            </a:endParaRPr>
          </a:p>
        </p:txBody>
      </p:sp>
      <p:sp>
        <p:nvSpPr>
          <p:cNvPr id="6" name="Slide Number Placeholder 5"/>
          <p:cNvSpPr>
            <a:spLocks noGrp="1"/>
          </p:cNvSpPr>
          <p:nvPr>
            <p:ph type="sldNum" sz="quarter" idx="12"/>
          </p:nvPr>
        </p:nvSpPr>
        <p:spPr/>
        <p:txBody>
          <a:bodyPr/>
          <a:lstStyle/>
          <a:p>
            <a:pPr>
              <a:defRPr/>
            </a:pPr>
            <a:fld id="{B3FFB7F1-43E5-40EC-BB89-52CCDDC8D511}" type="slidenum">
              <a:rPr lang="en-US" smtClean="0"/>
              <a:pPr>
                <a:defRPr/>
              </a:pPr>
              <a:t>1</a:t>
            </a:fld>
            <a:endParaRPr lang="en-US"/>
          </a:p>
        </p:txBody>
      </p:sp>
      <p:pic>
        <p:nvPicPr>
          <p:cNvPr id="6151" name="Picture 6" descr="BITS_Goa_campus_logo.gif"/>
          <p:cNvPicPr>
            <a:picLocks noChangeAspect="1" noChangeArrowheads="1"/>
          </p:cNvPicPr>
          <p:nvPr/>
        </p:nvPicPr>
        <p:blipFill>
          <a:blip r:embed="rId4"/>
          <a:srcRect/>
          <a:stretch>
            <a:fillRect/>
          </a:stretch>
        </p:blipFill>
        <p:spPr bwMode="auto">
          <a:xfrm>
            <a:off x="3352800" y="5029200"/>
            <a:ext cx="38100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Imperfect Market</a:t>
            </a:r>
          </a:p>
        </p:txBody>
      </p:sp>
      <p:sp>
        <p:nvSpPr>
          <p:cNvPr id="78851" name="Rectangle 3"/>
          <p:cNvSpPr>
            <a:spLocks noGrp="1" noChangeArrowheads="1"/>
          </p:cNvSpPr>
          <p:nvPr>
            <p:ph type="body" idx="1"/>
          </p:nvPr>
        </p:nvSpPr>
        <p:spPr/>
        <p:txBody>
          <a:bodyPr/>
          <a:lstStyle/>
          <a:p>
            <a:pPr>
              <a:lnSpc>
                <a:spcPct val="90000"/>
              </a:lnSpc>
            </a:pPr>
            <a:r>
              <a:rPr lang="en-US" sz="2400"/>
              <a:t>An imperfect market is a situation where individual firms have some measure of control or discretion over the price of the commodity in an industry</a:t>
            </a:r>
          </a:p>
          <a:p>
            <a:pPr lvl="1">
              <a:lnSpc>
                <a:spcPct val="90000"/>
              </a:lnSpc>
            </a:pPr>
            <a:r>
              <a:rPr lang="en-US" sz="2200"/>
              <a:t>This imperfect competition does not necessarily mean that a firm can arbitrarily put any price on its commodity</a:t>
            </a:r>
          </a:p>
          <a:p>
            <a:pPr lvl="1">
              <a:lnSpc>
                <a:spcPct val="90000"/>
              </a:lnSpc>
            </a:pPr>
            <a:r>
              <a:rPr lang="en-US" sz="2200"/>
              <a:t>an imperfect competitor does not have absolute power over price</a:t>
            </a:r>
            <a:br>
              <a:rPr lang="en-US" sz="2200"/>
            </a:br>
            <a:endParaRPr lang="en-US" sz="2200"/>
          </a:p>
          <a:p>
            <a:pPr>
              <a:lnSpc>
                <a:spcPct val="90000"/>
              </a:lnSpc>
            </a:pPr>
            <a:r>
              <a:rPr lang="en-US" sz="2400"/>
              <a:t>Aside from discretion over price, imperfect competitors may or may not have product differentiation/variation</a:t>
            </a:r>
          </a:p>
          <a:p>
            <a:pPr>
              <a:lnSpc>
                <a:spcPct val="90000"/>
              </a:lnSpc>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4000" b="1"/>
              <a:t>Demand curve faced by firm</a:t>
            </a:r>
          </a:p>
        </p:txBody>
      </p:sp>
      <p:sp>
        <p:nvSpPr>
          <p:cNvPr id="3075" name="Rectangle 3"/>
          <p:cNvSpPr>
            <a:spLocks noGrp="1" noChangeArrowheads="1"/>
          </p:cNvSpPr>
          <p:nvPr>
            <p:ph type="body" idx="1"/>
          </p:nvPr>
        </p:nvSpPr>
        <p:spPr/>
        <p:txBody>
          <a:bodyPr/>
          <a:lstStyle/>
          <a:p>
            <a:pPr>
              <a:lnSpc>
                <a:spcPct val="90000"/>
              </a:lnSpc>
            </a:pPr>
            <a:r>
              <a:rPr lang="en-US" sz="2800"/>
              <a:t>The firm under an imperfect market faces the market demand curve or part of it.</a:t>
            </a:r>
          </a:p>
          <a:p>
            <a:pPr>
              <a:lnSpc>
                <a:spcPct val="90000"/>
              </a:lnSpc>
            </a:pPr>
            <a:r>
              <a:rPr lang="en-US" sz="2800"/>
              <a:t>In either case, the firm faces a downward sloping demand curve</a:t>
            </a:r>
          </a:p>
          <a:p>
            <a:pPr lvl="1">
              <a:lnSpc>
                <a:spcPct val="90000"/>
              </a:lnSpc>
            </a:pPr>
            <a:r>
              <a:rPr lang="en-US" sz="2400"/>
              <a:t>This implies that if the firm wants to sell more, it should lower the price; if it wishes a higher price, he should restrict output.</a:t>
            </a:r>
          </a:p>
          <a:p>
            <a:pPr lvl="1">
              <a:lnSpc>
                <a:spcPct val="90000"/>
              </a:lnSpc>
            </a:pPr>
            <a:r>
              <a:rPr lang="en-US" sz="2400"/>
              <a:t>In contrast, a perfectly competitive firm, since it has no control over price, faces a horizontal demand curve.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600" b="1"/>
              <a:t>Sources of market imperfection</a:t>
            </a:r>
          </a:p>
        </p:txBody>
      </p:sp>
      <p:sp>
        <p:nvSpPr>
          <p:cNvPr id="4099" name="Rectangle 3"/>
          <p:cNvSpPr>
            <a:spLocks noGrp="1" noChangeArrowheads="1"/>
          </p:cNvSpPr>
          <p:nvPr>
            <p:ph type="body" idx="1"/>
          </p:nvPr>
        </p:nvSpPr>
        <p:spPr/>
        <p:txBody>
          <a:bodyPr/>
          <a:lstStyle/>
          <a:p>
            <a:pPr>
              <a:lnSpc>
                <a:spcPct val="90000"/>
              </a:lnSpc>
            </a:pPr>
            <a:r>
              <a:rPr lang="en-US" sz="2800"/>
              <a:t>Imperfect competition often arises when an industry’s output is supplied by one or a small number of firms.</a:t>
            </a:r>
          </a:p>
          <a:p>
            <a:pPr>
              <a:lnSpc>
                <a:spcPct val="90000"/>
              </a:lnSpc>
            </a:pPr>
            <a:r>
              <a:rPr lang="en-US" sz="2800"/>
              <a:t>This may be traced to the existence of barriers to entry and the existence of significant differences or advantages in cost conditions.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Barriers to Entry</a:t>
            </a:r>
          </a:p>
        </p:txBody>
      </p:sp>
      <p:sp>
        <p:nvSpPr>
          <p:cNvPr id="5123" name="Rectangle 3"/>
          <p:cNvSpPr>
            <a:spLocks noGrp="1" noChangeArrowheads="1"/>
          </p:cNvSpPr>
          <p:nvPr>
            <p:ph type="body" idx="1"/>
          </p:nvPr>
        </p:nvSpPr>
        <p:spPr/>
        <p:txBody>
          <a:bodyPr/>
          <a:lstStyle/>
          <a:p>
            <a:pPr marL="609600" indent="-609600">
              <a:lnSpc>
                <a:spcPct val="90000"/>
              </a:lnSpc>
            </a:pPr>
            <a:r>
              <a:rPr lang="en-US" sz="2800" b="1"/>
              <a:t>Barriers to entry – natural or artificial constraints that prevent other firms from entering the industry</a:t>
            </a:r>
          </a:p>
          <a:p>
            <a:pPr marL="990600" lvl="1" indent="-533400">
              <a:lnSpc>
                <a:spcPct val="90000"/>
              </a:lnSpc>
            </a:pPr>
            <a:r>
              <a:rPr lang="en-US" sz="2400" b="1"/>
              <a:t>legal restrictions like patents and exclusive franchises;</a:t>
            </a:r>
          </a:p>
          <a:p>
            <a:pPr marL="990600" lvl="1" indent="-533400">
              <a:lnSpc>
                <a:spcPct val="90000"/>
              </a:lnSpc>
            </a:pPr>
            <a:r>
              <a:rPr lang="en-US" sz="2400" b="1"/>
              <a:t>existence of advantages in cost conditions – demand for commodity may be too small, firm’s production function may exhibit increasing returns to scale (LAC curve shows economies of scale over all profitable output levels).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24000" y="762000"/>
            <a:ext cx="5681663" cy="5867400"/>
            <a:chOff x="432" y="480"/>
            <a:chExt cx="2928" cy="3024"/>
          </a:xfrm>
        </p:grpSpPr>
        <p:sp>
          <p:nvSpPr>
            <p:cNvPr id="79877" name="Rectangle 5"/>
            <p:cNvSpPr>
              <a:spLocks noChangeArrowheads="1"/>
            </p:cNvSpPr>
            <p:nvPr/>
          </p:nvSpPr>
          <p:spPr bwMode="auto">
            <a:xfrm>
              <a:off x="864" y="768"/>
              <a:ext cx="2112" cy="1392"/>
            </a:xfrm>
            <a:prstGeom prst="rect">
              <a:avLst/>
            </a:prstGeom>
            <a:solidFill>
              <a:srgbClr val="C0C0C0"/>
            </a:solidFill>
            <a:ln w="9525">
              <a:noFill/>
              <a:miter lim="800000"/>
              <a:headEnd/>
              <a:tailEnd/>
            </a:ln>
          </p:spPr>
          <p:txBody>
            <a:bodyPr/>
            <a:lstStyle/>
            <a:p>
              <a:endParaRPr lang="en-US"/>
            </a:p>
          </p:txBody>
        </p:sp>
        <p:sp>
          <p:nvSpPr>
            <p:cNvPr id="79878" name="Rectangle 6"/>
            <p:cNvSpPr>
              <a:spLocks noChangeArrowheads="1"/>
            </p:cNvSpPr>
            <p:nvPr/>
          </p:nvSpPr>
          <p:spPr bwMode="auto">
            <a:xfrm>
              <a:off x="432" y="480"/>
              <a:ext cx="2928" cy="3024"/>
            </a:xfrm>
            <a:prstGeom prst="rect">
              <a:avLst/>
            </a:prstGeom>
            <a:noFill/>
            <a:ln w="9525">
              <a:solidFill>
                <a:schemeClr val="tx1"/>
              </a:solidFill>
              <a:miter lim="800000"/>
              <a:headEnd/>
              <a:tailEnd/>
            </a:ln>
            <a:effectLst/>
          </p:spPr>
          <p:txBody>
            <a:bodyPr wrap="none" anchor="ctr"/>
            <a:lstStyle/>
            <a:p>
              <a:endParaRPr lang="en-US"/>
            </a:p>
          </p:txBody>
        </p:sp>
        <p:sp>
          <p:nvSpPr>
            <p:cNvPr id="79879" name="Text Box 7"/>
            <p:cNvSpPr txBox="1">
              <a:spLocks noChangeArrowheads="1"/>
            </p:cNvSpPr>
            <p:nvPr/>
          </p:nvSpPr>
          <p:spPr bwMode="auto">
            <a:xfrm>
              <a:off x="576" y="2496"/>
              <a:ext cx="2640" cy="568"/>
            </a:xfrm>
            <a:prstGeom prst="rect">
              <a:avLst/>
            </a:prstGeom>
            <a:noFill/>
            <a:ln w="9525">
              <a:noFill/>
              <a:miter lim="800000"/>
              <a:headEnd/>
              <a:tailEnd/>
            </a:ln>
            <a:effectLst/>
          </p:spPr>
          <p:txBody>
            <a:bodyPr>
              <a:spAutoFit/>
            </a:bodyPr>
            <a:lstStyle/>
            <a:p>
              <a:pPr algn="just" eaLnBrk="0" hangingPunct="0"/>
              <a:r>
                <a:rPr lang="en-US" sz="1100" b="1"/>
                <a:t>FIGURE 7.2.  Marginal cost and average cost curves of a firm in a natural monopoly relative to market demand. </a:t>
              </a:r>
              <a:r>
                <a:rPr lang="en-US" sz="1100"/>
                <a:t>A natural monopoly arises when increasing returns to scale (decreasing average cost) makes most efficient plant size</a:t>
              </a:r>
              <a:r>
                <a:rPr lang="en-US" sz="1100" b="1"/>
                <a:t> </a:t>
              </a:r>
              <a:r>
                <a:rPr lang="en-US" sz="1100"/>
                <a:t> (at point </a:t>
              </a:r>
              <a:r>
                <a:rPr lang="en-US" sz="1100" i="1"/>
                <a:t>k</a:t>
              </a:r>
              <a:r>
                <a:rPr lang="en-US" sz="1100"/>
                <a:t>) large relative to market demand.  In this case, the market can only support one firm in the industry.  In the region of increasing returns, the marginal cost lies below the average cost.</a:t>
              </a:r>
            </a:p>
          </p:txBody>
        </p:sp>
        <p:sp>
          <p:nvSpPr>
            <p:cNvPr id="79880" name="Rectangle 8"/>
            <p:cNvSpPr>
              <a:spLocks noChangeArrowheads="1"/>
            </p:cNvSpPr>
            <p:nvPr/>
          </p:nvSpPr>
          <p:spPr bwMode="auto">
            <a:xfrm>
              <a:off x="3078" y="2102"/>
              <a:ext cx="55" cy="86"/>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79881" name="Rectangle 9"/>
            <p:cNvSpPr>
              <a:spLocks noChangeArrowheads="1"/>
            </p:cNvSpPr>
            <p:nvPr/>
          </p:nvSpPr>
          <p:spPr bwMode="auto">
            <a:xfrm>
              <a:off x="528" y="576"/>
              <a:ext cx="672" cy="86"/>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rPr>
                <a:t>P</a:t>
              </a:r>
              <a:endParaRPr lang="en-US" sz="2400">
                <a:latin typeface="Times New Roman" pitchFamily="18" charset="0"/>
              </a:endParaRPr>
            </a:p>
          </p:txBody>
        </p:sp>
        <p:sp>
          <p:nvSpPr>
            <p:cNvPr id="79882" name="Line 10"/>
            <p:cNvSpPr>
              <a:spLocks noChangeShapeType="1"/>
            </p:cNvSpPr>
            <p:nvPr/>
          </p:nvSpPr>
          <p:spPr bwMode="auto">
            <a:xfrm>
              <a:off x="864" y="768"/>
              <a:ext cx="0" cy="1392"/>
            </a:xfrm>
            <a:prstGeom prst="line">
              <a:avLst/>
            </a:prstGeom>
            <a:noFill/>
            <a:ln w="0">
              <a:solidFill>
                <a:srgbClr val="000000"/>
              </a:solidFill>
              <a:round/>
              <a:headEnd/>
              <a:tailEnd/>
            </a:ln>
          </p:spPr>
          <p:txBody>
            <a:bodyPr/>
            <a:lstStyle/>
            <a:p>
              <a:endParaRPr lang="en-US"/>
            </a:p>
          </p:txBody>
        </p:sp>
        <p:sp>
          <p:nvSpPr>
            <p:cNvPr id="79883" name="Line 11"/>
            <p:cNvSpPr>
              <a:spLocks noChangeShapeType="1"/>
            </p:cNvSpPr>
            <p:nvPr/>
          </p:nvSpPr>
          <p:spPr bwMode="auto">
            <a:xfrm>
              <a:off x="864" y="2160"/>
              <a:ext cx="2112" cy="0"/>
            </a:xfrm>
            <a:prstGeom prst="line">
              <a:avLst/>
            </a:prstGeom>
            <a:noFill/>
            <a:ln w="0">
              <a:solidFill>
                <a:srgbClr val="000000"/>
              </a:solidFill>
              <a:round/>
              <a:headEnd/>
              <a:tailEnd/>
            </a:ln>
          </p:spPr>
          <p:txBody>
            <a:bodyPr/>
            <a:lstStyle/>
            <a:p>
              <a:endParaRPr lang="en-US"/>
            </a:p>
          </p:txBody>
        </p:sp>
        <p:sp>
          <p:nvSpPr>
            <p:cNvPr id="79884" name="Rectangle 12"/>
            <p:cNvSpPr>
              <a:spLocks noChangeArrowheads="1"/>
            </p:cNvSpPr>
            <p:nvPr/>
          </p:nvSpPr>
          <p:spPr bwMode="auto">
            <a:xfrm>
              <a:off x="2555" y="1248"/>
              <a:ext cx="102" cy="79"/>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MC</a:t>
              </a:r>
              <a:endParaRPr lang="en-US" sz="2400">
                <a:latin typeface="Times New Roman" pitchFamily="18" charset="0"/>
              </a:endParaRPr>
            </a:p>
          </p:txBody>
        </p:sp>
        <p:sp>
          <p:nvSpPr>
            <p:cNvPr id="79885" name="Rectangle 13"/>
            <p:cNvSpPr>
              <a:spLocks noChangeArrowheads="1"/>
            </p:cNvSpPr>
            <p:nvPr/>
          </p:nvSpPr>
          <p:spPr bwMode="auto">
            <a:xfrm>
              <a:off x="1843" y="2304"/>
              <a:ext cx="242" cy="7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79886" name="Rectangle 14"/>
            <p:cNvSpPr>
              <a:spLocks noChangeArrowheads="1"/>
            </p:cNvSpPr>
            <p:nvPr/>
          </p:nvSpPr>
          <p:spPr bwMode="auto">
            <a:xfrm rot="16200000">
              <a:off x="590" y="1358"/>
              <a:ext cx="149" cy="79"/>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Price</a:t>
              </a:r>
              <a:endParaRPr lang="en-US" sz="2400">
                <a:latin typeface="Times New Roman" pitchFamily="18" charset="0"/>
              </a:endParaRPr>
            </a:p>
          </p:txBody>
        </p:sp>
        <p:sp>
          <p:nvSpPr>
            <p:cNvPr id="79887" name="Arc 15"/>
            <p:cNvSpPr>
              <a:spLocks/>
            </p:cNvSpPr>
            <p:nvPr/>
          </p:nvSpPr>
          <p:spPr bwMode="auto">
            <a:xfrm rot="1731600" flipV="1">
              <a:off x="960" y="995"/>
              <a:ext cx="1389" cy="1021"/>
            </a:xfrm>
            <a:custGeom>
              <a:avLst/>
              <a:gdLst>
                <a:gd name="G0" fmla="+- 0 0 0"/>
                <a:gd name="G1" fmla="+- 21252 0 0"/>
                <a:gd name="G2" fmla="+- 21600 0 0"/>
                <a:gd name="T0" fmla="*/ 3862 w 21600"/>
                <a:gd name="T1" fmla="*/ 0 h 21362"/>
                <a:gd name="T2" fmla="*/ 21600 w 21600"/>
                <a:gd name="T3" fmla="*/ 21362 h 21362"/>
                <a:gd name="T4" fmla="*/ 0 w 21600"/>
                <a:gd name="T5" fmla="*/ 21252 h 21362"/>
              </a:gdLst>
              <a:ahLst/>
              <a:cxnLst>
                <a:cxn ang="0">
                  <a:pos x="T0" y="T1"/>
                </a:cxn>
                <a:cxn ang="0">
                  <a:pos x="T2" y="T3"/>
                </a:cxn>
                <a:cxn ang="0">
                  <a:pos x="T4" y="T5"/>
                </a:cxn>
              </a:cxnLst>
              <a:rect l="0" t="0" r="r" b="b"/>
              <a:pathLst>
                <a:path w="21600" h="21362" fill="none" extrusionOk="0">
                  <a:moveTo>
                    <a:pt x="3861" y="0"/>
                  </a:moveTo>
                  <a:cubicBezTo>
                    <a:pt x="14133" y="1866"/>
                    <a:pt x="21600" y="10812"/>
                    <a:pt x="21600" y="21252"/>
                  </a:cubicBezTo>
                  <a:cubicBezTo>
                    <a:pt x="21600" y="21288"/>
                    <a:pt x="21599" y="21325"/>
                    <a:pt x="21599" y="21361"/>
                  </a:cubicBezTo>
                </a:path>
                <a:path w="21600" h="21362" stroke="0" extrusionOk="0">
                  <a:moveTo>
                    <a:pt x="3861" y="0"/>
                  </a:moveTo>
                  <a:cubicBezTo>
                    <a:pt x="14133" y="1866"/>
                    <a:pt x="21600" y="10812"/>
                    <a:pt x="21600" y="21252"/>
                  </a:cubicBezTo>
                  <a:cubicBezTo>
                    <a:pt x="21600" y="21288"/>
                    <a:pt x="21599" y="21325"/>
                    <a:pt x="21599" y="21361"/>
                  </a:cubicBezTo>
                  <a:lnTo>
                    <a:pt x="0" y="21252"/>
                  </a:lnTo>
                  <a:close/>
                </a:path>
              </a:pathLst>
            </a:custGeom>
            <a:noFill/>
            <a:ln w="19050">
              <a:solidFill>
                <a:schemeClr val="tx1"/>
              </a:solidFill>
              <a:round/>
              <a:headEnd/>
              <a:tailEnd/>
            </a:ln>
            <a:effectLst/>
          </p:spPr>
          <p:txBody>
            <a:bodyPr wrap="none" anchor="ctr"/>
            <a:lstStyle/>
            <a:p>
              <a:endParaRPr lang="en-US"/>
            </a:p>
          </p:txBody>
        </p:sp>
        <p:sp>
          <p:nvSpPr>
            <p:cNvPr id="79888" name="Rectangle 16"/>
            <p:cNvSpPr>
              <a:spLocks noChangeArrowheads="1"/>
            </p:cNvSpPr>
            <p:nvPr/>
          </p:nvSpPr>
          <p:spPr bwMode="auto">
            <a:xfrm>
              <a:off x="2410" y="1632"/>
              <a:ext cx="95" cy="79"/>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AC</a:t>
              </a:r>
              <a:endParaRPr lang="en-US" sz="2400">
                <a:latin typeface="Times New Roman" pitchFamily="18" charset="0"/>
              </a:endParaRPr>
            </a:p>
          </p:txBody>
        </p:sp>
        <p:sp>
          <p:nvSpPr>
            <p:cNvPr id="79889" name="Arc 17"/>
            <p:cNvSpPr>
              <a:spLocks/>
            </p:cNvSpPr>
            <p:nvPr/>
          </p:nvSpPr>
          <p:spPr bwMode="auto">
            <a:xfrm rot="2174031" flipV="1">
              <a:off x="986" y="836"/>
              <a:ext cx="1494" cy="884"/>
            </a:xfrm>
            <a:custGeom>
              <a:avLst/>
              <a:gdLst>
                <a:gd name="G0" fmla="+- 0 0 0"/>
                <a:gd name="G1" fmla="+- 21386 0 0"/>
                <a:gd name="G2" fmla="+- 21600 0 0"/>
                <a:gd name="T0" fmla="*/ 3035 w 19136"/>
                <a:gd name="T1" fmla="*/ 0 h 21386"/>
                <a:gd name="T2" fmla="*/ 19136 w 19136"/>
                <a:gd name="T3" fmla="*/ 11368 h 21386"/>
                <a:gd name="T4" fmla="*/ 0 w 19136"/>
                <a:gd name="T5" fmla="*/ 21386 h 21386"/>
              </a:gdLst>
              <a:ahLst/>
              <a:cxnLst>
                <a:cxn ang="0">
                  <a:pos x="T0" y="T1"/>
                </a:cxn>
                <a:cxn ang="0">
                  <a:pos x="T2" y="T3"/>
                </a:cxn>
                <a:cxn ang="0">
                  <a:pos x="T4" y="T5"/>
                </a:cxn>
              </a:cxnLst>
              <a:rect l="0" t="0" r="r" b="b"/>
              <a:pathLst>
                <a:path w="19136" h="21386" fill="none" extrusionOk="0">
                  <a:moveTo>
                    <a:pt x="3034" y="0"/>
                  </a:moveTo>
                  <a:cubicBezTo>
                    <a:pt x="9918" y="977"/>
                    <a:pt x="15911" y="5208"/>
                    <a:pt x="19136" y="11367"/>
                  </a:cubicBezTo>
                </a:path>
                <a:path w="19136" h="21386" stroke="0" extrusionOk="0">
                  <a:moveTo>
                    <a:pt x="3034" y="0"/>
                  </a:moveTo>
                  <a:cubicBezTo>
                    <a:pt x="9918" y="977"/>
                    <a:pt x="15911" y="5208"/>
                    <a:pt x="19136" y="11367"/>
                  </a:cubicBezTo>
                  <a:lnTo>
                    <a:pt x="0" y="21386"/>
                  </a:lnTo>
                  <a:close/>
                </a:path>
              </a:pathLst>
            </a:custGeom>
            <a:noFill/>
            <a:ln w="19050">
              <a:solidFill>
                <a:schemeClr val="tx1"/>
              </a:solidFill>
              <a:round/>
              <a:headEnd/>
              <a:tailEnd/>
            </a:ln>
            <a:effectLst/>
          </p:spPr>
          <p:txBody>
            <a:bodyPr wrap="none" anchor="ctr"/>
            <a:lstStyle/>
            <a:p>
              <a:endParaRPr lang="en-US"/>
            </a:p>
          </p:txBody>
        </p:sp>
        <p:sp>
          <p:nvSpPr>
            <p:cNvPr id="79890" name="Rectangle 18"/>
            <p:cNvSpPr>
              <a:spLocks noChangeArrowheads="1"/>
            </p:cNvSpPr>
            <p:nvPr/>
          </p:nvSpPr>
          <p:spPr bwMode="auto">
            <a:xfrm>
              <a:off x="805" y="2208"/>
              <a:ext cx="144" cy="79"/>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0</a:t>
              </a:r>
              <a:endParaRPr lang="en-US" sz="2400">
                <a:latin typeface="Times New Roman" pitchFamily="18" charset="0"/>
              </a:endParaRPr>
            </a:p>
          </p:txBody>
        </p:sp>
        <p:sp>
          <p:nvSpPr>
            <p:cNvPr id="79891" name="Line 19"/>
            <p:cNvSpPr>
              <a:spLocks noChangeShapeType="1"/>
            </p:cNvSpPr>
            <p:nvPr/>
          </p:nvSpPr>
          <p:spPr bwMode="auto">
            <a:xfrm>
              <a:off x="864" y="960"/>
              <a:ext cx="1488" cy="1056"/>
            </a:xfrm>
            <a:prstGeom prst="line">
              <a:avLst/>
            </a:prstGeom>
            <a:noFill/>
            <a:ln w="19050">
              <a:solidFill>
                <a:schemeClr val="tx1"/>
              </a:solidFill>
              <a:round/>
              <a:headEnd/>
              <a:tailEnd/>
            </a:ln>
            <a:effectLst/>
          </p:spPr>
          <p:txBody>
            <a:bodyPr wrap="none" anchor="ctr"/>
            <a:lstStyle/>
            <a:p>
              <a:endParaRPr lang="en-US"/>
            </a:p>
          </p:txBody>
        </p:sp>
        <p:sp>
          <p:nvSpPr>
            <p:cNvPr id="79892" name="Rectangle 20"/>
            <p:cNvSpPr>
              <a:spLocks noChangeArrowheads="1"/>
            </p:cNvSpPr>
            <p:nvPr/>
          </p:nvSpPr>
          <p:spPr bwMode="auto">
            <a:xfrm>
              <a:off x="2443" y="2016"/>
              <a:ext cx="47" cy="78"/>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D</a:t>
              </a:r>
              <a:endParaRPr lang="en-US" sz="2400">
                <a:latin typeface="Times New Roman" pitchFamily="18" charset="0"/>
              </a:endParaRPr>
            </a:p>
          </p:txBody>
        </p:sp>
        <p:sp>
          <p:nvSpPr>
            <p:cNvPr id="79893" name="Oval 21"/>
            <p:cNvSpPr>
              <a:spLocks noChangeArrowheads="1"/>
            </p:cNvSpPr>
            <p:nvPr/>
          </p:nvSpPr>
          <p:spPr bwMode="auto">
            <a:xfrm>
              <a:off x="2178" y="1688"/>
              <a:ext cx="30" cy="30"/>
            </a:xfrm>
            <a:prstGeom prst="ellipse">
              <a:avLst/>
            </a:prstGeom>
            <a:solidFill>
              <a:srgbClr val="000000"/>
            </a:solidFill>
            <a:ln w="9525">
              <a:solidFill>
                <a:srgbClr val="000000"/>
              </a:solidFill>
              <a:round/>
              <a:headEnd/>
              <a:tailEnd/>
            </a:ln>
          </p:spPr>
          <p:txBody>
            <a:bodyPr/>
            <a:lstStyle/>
            <a:p>
              <a:endParaRPr lang="en-US"/>
            </a:p>
          </p:txBody>
        </p:sp>
        <p:sp>
          <p:nvSpPr>
            <p:cNvPr id="79894" name="Rectangle 22"/>
            <p:cNvSpPr>
              <a:spLocks noChangeArrowheads="1"/>
            </p:cNvSpPr>
            <p:nvPr/>
          </p:nvSpPr>
          <p:spPr bwMode="auto">
            <a:xfrm>
              <a:off x="2168" y="1536"/>
              <a:ext cx="36" cy="79"/>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k</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Imperfect Markets</a:t>
            </a:r>
          </a:p>
        </p:txBody>
      </p:sp>
      <p:sp>
        <p:nvSpPr>
          <p:cNvPr id="7171" name="Rectangle 3"/>
          <p:cNvSpPr>
            <a:spLocks noGrp="1" noChangeArrowheads="1"/>
          </p:cNvSpPr>
          <p:nvPr>
            <p:ph type="body" idx="1"/>
          </p:nvPr>
        </p:nvSpPr>
        <p:spPr/>
        <p:txBody>
          <a:bodyPr/>
          <a:lstStyle/>
          <a:p>
            <a:pPr>
              <a:lnSpc>
                <a:spcPct val="80000"/>
              </a:lnSpc>
            </a:pPr>
            <a:r>
              <a:rPr lang="en-US" sz="2200" u="sng"/>
              <a:t>Monopoly </a:t>
            </a:r>
            <a:r>
              <a:rPr lang="en-US" sz="2200"/>
              <a:t>– market situation where a single seller exists and has complete control over an industry</a:t>
            </a:r>
          </a:p>
          <a:p>
            <a:pPr lvl="1">
              <a:lnSpc>
                <a:spcPct val="80000"/>
              </a:lnSpc>
            </a:pPr>
            <a:r>
              <a:rPr lang="en-US" sz="2200"/>
              <a:t> e.g., Meralco is sole distributor of electric power in Metro Manila</a:t>
            </a:r>
            <a:br>
              <a:rPr lang="en-US" sz="2200"/>
            </a:br>
            <a:endParaRPr lang="en-US" sz="2200" u="sng"/>
          </a:p>
          <a:p>
            <a:pPr>
              <a:lnSpc>
                <a:spcPct val="80000"/>
              </a:lnSpc>
            </a:pPr>
            <a:r>
              <a:rPr lang="en-US" sz="2200" u="sng"/>
              <a:t>Oligopoly</a:t>
            </a:r>
            <a:r>
              <a:rPr lang="en-US" sz="2200"/>
              <a:t> – market structure with few sellers; </a:t>
            </a:r>
          </a:p>
          <a:p>
            <a:pPr lvl="1">
              <a:lnSpc>
                <a:spcPct val="80000"/>
              </a:lnSpc>
            </a:pPr>
            <a:r>
              <a:rPr lang="en-US" sz="2200"/>
              <a:t>e.g., cement and automobile industries, </a:t>
            </a:r>
          </a:p>
          <a:p>
            <a:pPr lvl="1">
              <a:lnSpc>
                <a:spcPct val="80000"/>
              </a:lnSpc>
            </a:pPr>
            <a:r>
              <a:rPr lang="en-US" sz="2200"/>
              <a:t>firms operating in an oligopolistic market situation may either collude or act independently</a:t>
            </a:r>
            <a:br>
              <a:rPr lang="en-US" sz="2200"/>
            </a:br>
            <a:endParaRPr lang="en-US" sz="2200" u="sng"/>
          </a:p>
          <a:p>
            <a:pPr>
              <a:lnSpc>
                <a:spcPct val="80000"/>
              </a:lnSpc>
            </a:pPr>
            <a:r>
              <a:rPr lang="en-US" sz="2200" u="sng"/>
              <a:t>Monopolistic competition</a:t>
            </a:r>
            <a:r>
              <a:rPr lang="en-US" sz="2200"/>
              <a:t> – occurs when there are many sellers producing differentiated products</a:t>
            </a:r>
          </a:p>
          <a:p>
            <a:pPr lvl="1">
              <a:lnSpc>
                <a:spcPct val="80000"/>
              </a:lnSpc>
            </a:pPr>
            <a:r>
              <a:rPr lang="en-US" sz="2200"/>
              <a:t>firms have slight control over the price of the commodity and they advertise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The Truth Behind Monopolies</a:t>
            </a:r>
            <a:endParaRPr lang="en-US" u="sng"/>
          </a:p>
        </p:txBody>
      </p:sp>
      <p:sp>
        <p:nvSpPr>
          <p:cNvPr id="8195" name="Rectangle 3"/>
          <p:cNvSpPr>
            <a:spLocks noGrp="1" noChangeArrowheads="1"/>
          </p:cNvSpPr>
          <p:nvPr>
            <p:ph type="body" idx="1"/>
          </p:nvPr>
        </p:nvSpPr>
        <p:spPr/>
        <p:txBody>
          <a:bodyPr/>
          <a:lstStyle/>
          <a:p>
            <a:pPr marL="609600" indent="-609600">
              <a:lnSpc>
                <a:spcPct val="90000"/>
              </a:lnSpc>
            </a:pPr>
            <a:r>
              <a:rPr lang="en-US" sz="2800"/>
              <a:t>being a monopolist does not ensure the firm instant profit;</a:t>
            </a:r>
          </a:p>
          <a:p>
            <a:pPr marL="609600" indent="-609600">
              <a:lnSpc>
                <a:spcPct val="90000"/>
              </a:lnSpc>
            </a:pPr>
            <a:r>
              <a:rPr lang="en-US" sz="2800"/>
              <a:t>it is not true that the firm can impose any price it wants; maximum price is dictated by market demand; and</a:t>
            </a:r>
          </a:p>
          <a:p>
            <a:pPr marL="609600" indent="-609600">
              <a:lnSpc>
                <a:spcPct val="90000"/>
              </a:lnSpc>
            </a:pPr>
            <a:r>
              <a:rPr lang="en-US" sz="2800"/>
              <a:t>a monopolist cannot maximize profit at the inelastic portion of the market demand curve.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7239000" cy="768350"/>
          </a:xfrm>
        </p:spPr>
        <p:txBody>
          <a:bodyPr/>
          <a:lstStyle/>
          <a:p>
            <a:r>
              <a:rPr lang="en-US" sz="1900" b="1"/>
              <a:t>Demand and MR Curves of the Monopolist</a:t>
            </a:r>
            <a:endParaRPr lang="en-US" sz="1900"/>
          </a:p>
        </p:txBody>
      </p:sp>
      <p:grpSp>
        <p:nvGrpSpPr>
          <p:cNvPr id="2" name="Group 4"/>
          <p:cNvGrpSpPr>
            <a:grpSpLocks/>
          </p:cNvGrpSpPr>
          <p:nvPr/>
        </p:nvGrpSpPr>
        <p:grpSpPr bwMode="auto">
          <a:xfrm>
            <a:off x="914400" y="1066800"/>
            <a:ext cx="6858000" cy="5334000"/>
            <a:chOff x="480" y="384"/>
            <a:chExt cx="3024" cy="2928"/>
          </a:xfrm>
        </p:grpSpPr>
        <p:sp>
          <p:nvSpPr>
            <p:cNvPr id="9221" name="Rectangle 5"/>
            <p:cNvSpPr>
              <a:spLocks noChangeArrowheads="1"/>
            </p:cNvSpPr>
            <p:nvPr/>
          </p:nvSpPr>
          <p:spPr bwMode="auto">
            <a:xfrm>
              <a:off x="864" y="672"/>
              <a:ext cx="2304" cy="1488"/>
            </a:xfrm>
            <a:prstGeom prst="rect">
              <a:avLst/>
            </a:prstGeom>
            <a:solidFill>
              <a:srgbClr val="CCFFFF"/>
            </a:solidFill>
            <a:ln w="9525">
              <a:noFill/>
              <a:miter lim="800000"/>
              <a:headEnd/>
              <a:tailEnd/>
            </a:ln>
          </p:spPr>
          <p:txBody>
            <a:bodyPr/>
            <a:lstStyle/>
            <a:p>
              <a:endParaRPr lang="en-US"/>
            </a:p>
          </p:txBody>
        </p:sp>
        <p:sp>
          <p:nvSpPr>
            <p:cNvPr id="9222" name="Rectangle 6"/>
            <p:cNvSpPr>
              <a:spLocks noChangeArrowheads="1"/>
            </p:cNvSpPr>
            <p:nvPr/>
          </p:nvSpPr>
          <p:spPr bwMode="auto">
            <a:xfrm>
              <a:off x="480" y="384"/>
              <a:ext cx="3024" cy="2928"/>
            </a:xfrm>
            <a:prstGeom prst="rect">
              <a:avLst/>
            </a:prstGeom>
            <a:noFill/>
            <a:ln w="9525">
              <a:solidFill>
                <a:schemeClr val="tx1"/>
              </a:solidFill>
              <a:miter lim="800000"/>
              <a:headEnd/>
              <a:tailEnd/>
            </a:ln>
            <a:effectLst/>
          </p:spPr>
          <p:txBody>
            <a:bodyPr wrap="none" anchor="ctr"/>
            <a:lstStyle/>
            <a:p>
              <a:endParaRPr lang="en-US"/>
            </a:p>
          </p:txBody>
        </p:sp>
        <p:sp>
          <p:nvSpPr>
            <p:cNvPr id="9223" name="Text Box 7"/>
            <p:cNvSpPr txBox="1">
              <a:spLocks noChangeArrowheads="1"/>
            </p:cNvSpPr>
            <p:nvPr/>
          </p:nvSpPr>
          <p:spPr bwMode="auto">
            <a:xfrm>
              <a:off x="624" y="2418"/>
              <a:ext cx="2736" cy="512"/>
            </a:xfrm>
            <a:prstGeom prst="rect">
              <a:avLst/>
            </a:prstGeom>
            <a:noFill/>
            <a:ln w="9525">
              <a:noFill/>
              <a:miter lim="800000"/>
              <a:headEnd/>
              <a:tailEnd/>
            </a:ln>
            <a:effectLst/>
          </p:spPr>
          <p:txBody>
            <a:bodyPr>
              <a:spAutoFit/>
            </a:bodyPr>
            <a:lstStyle/>
            <a:p>
              <a:pPr algn="just" eaLnBrk="0" hangingPunct="0"/>
              <a:r>
                <a:rPr lang="en-US" sz="1100" b="1"/>
                <a:t>FIGURE 7.4. Demand and marginal revenue curves faced by the monopolist.  </a:t>
              </a:r>
              <a:r>
                <a:rPr lang="en-US" sz="1100"/>
                <a:t>In contrast to perfectly competitive firms, the marginal revenue is lower than, not equal to, the price of the last unit sold.  For the firm to sell one more unit of output, it must not only lower the price of the last unit but also reduce the price of all previous units.  Thus, the additional revenue falls faster than the price.</a:t>
              </a:r>
            </a:p>
          </p:txBody>
        </p:sp>
        <p:sp>
          <p:nvSpPr>
            <p:cNvPr id="9224" name="Rectangle 8"/>
            <p:cNvSpPr>
              <a:spLocks noChangeArrowheads="1"/>
            </p:cNvSpPr>
            <p:nvPr/>
          </p:nvSpPr>
          <p:spPr bwMode="auto">
            <a:xfrm>
              <a:off x="3254" y="1728"/>
              <a:ext cx="48" cy="92"/>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9225" name="Rectangle 9"/>
            <p:cNvSpPr>
              <a:spLocks noChangeArrowheads="1"/>
            </p:cNvSpPr>
            <p:nvPr/>
          </p:nvSpPr>
          <p:spPr bwMode="auto">
            <a:xfrm>
              <a:off x="528" y="528"/>
              <a:ext cx="672" cy="92"/>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rPr>
                <a:t>P</a:t>
              </a:r>
              <a:endParaRPr lang="en-US" sz="2400">
                <a:latin typeface="Times New Roman" pitchFamily="18" charset="0"/>
              </a:endParaRPr>
            </a:p>
          </p:txBody>
        </p:sp>
        <p:sp>
          <p:nvSpPr>
            <p:cNvPr id="9226" name="Line 10"/>
            <p:cNvSpPr>
              <a:spLocks noChangeShapeType="1"/>
            </p:cNvSpPr>
            <p:nvPr/>
          </p:nvSpPr>
          <p:spPr bwMode="auto">
            <a:xfrm>
              <a:off x="864" y="672"/>
              <a:ext cx="0" cy="1488"/>
            </a:xfrm>
            <a:prstGeom prst="line">
              <a:avLst/>
            </a:prstGeom>
            <a:noFill/>
            <a:ln w="0">
              <a:solidFill>
                <a:srgbClr val="000000"/>
              </a:solidFill>
              <a:round/>
              <a:headEnd/>
              <a:tailEnd/>
            </a:ln>
          </p:spPr>
          <p:txBody>
            <a:bodyPr/>
            <a:lstStyle/>
            <a:p>
              <a:endParaRPr lang="en-US"/>
            </a:p>
          </p:txBody>
        </p:sp>
        <p:sp>
          <p:nvSpPr>
            <p:cNvPr id="9227" name="Line 11"/>
            <p:cNvSpPr>
              <a:spLocks noChangeShapeType="1"/>
            </p:cNvSpPr>
            <p:nvPr/>
          </p:nvSpPr>
          <p:spPr bwMode="auto">
            <a:xfrm>
              <a:off x="864" y="1776"/>
              <a:ext cx="2304" cy="0"/>
            </a:xfrm>
            <a:prstGeom prst="line">
              <a:avLst/>
            </a:prstGeom>
            <a:noFill/>
            <a:ln w="0">
              <a:solidFill>
                <a:srgbClr val="000000"/>
              </a:solidFill>
              <a:round/>
              <a:headEnd/>
              <a:tailEnd/>
            </a:ln>
          </p:spPr>
          <p:txBody>
            <a:bodyPr/>
            <a:lstStyle/>
            <a:p>
              <a:endParaRPr lang="en-US"/>
            </a:p>
          </p:txBody>
        </p:sp>
        <p:sp>
          <p:nvSpPr>
            <p:cNvPr id="9228" name="Rectangle 12"/>
            <p:cNvSpPr>
              <a:spLocks noChangeArrowheads="1"/>
            </p:cNvSpPr>
            <p:nvPr/>
          </p:nvSpPr>
          <p:spPr bwMode="auto">
            <a:xfrm>
              <a:off x="1842" y="2256"/>
              <a:ext cx="207" cy="83"/>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9229" name="Rectangle 13"/>
            <p:cNvSpPr>
              <a:spLocks noChangeArrowheads="1"/>
            </p:cNvSpPr>
            <p:nvPr/>
          </p:nvSpPr>
          <p:spPr bwMode="auto">
            <a:xfrm rot="16200000">
              <a:off x="579" y="1316"/>
              <a:ext cx="159" cy="67"/>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Price</a:t>
              </a:r>
              <a:endParaRPr lang="en-US" sz="2400">
                <a:latin typeface="Times New Roman" pitchFamily="18" charset="0"/>
              </a:endParaRPr>
            </a:p>
          </p:txBody>
        </p:sp>
        <p:sp>
          <p:nvSpPr>
            <p:cNvPr id="9230" name="Rectangle 14"/>
            <p:cNvSpPr>
              <a:spLocks noChangeArrowheads="1"/>
            </p:cNvSpPr>
            <p:nvPr/>
          </p:nvSpPr>
          <p:spPr bwMode="auto">
            <a:xfrm>
              <a:off x="2686" y="1680"/>
              <a:ext cx="40" cy="83"/>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D</a:t>
              </a:r>
              <a:endParaRPr lang="en-US" sz="2400">
                <a:latin typeface="Times New Roman" pitchFamily="18" charset="0"/>
              </a:endParaRPr>
            </a:p>
          </p:txBody>
        </p:sp>
        <p:sp>
          <p:nvSpPr>
            <p:cNvPr id="9231" name="Rectangle 15"/>
            <p:cNvSpPr>
              <a:spLocks noChangeArrowheads="1"/>
            </p:cNvSpPr>
            <p:nvPr/>
          </p:nvSpPr>
          <p:spPr bwMode="auto">
            <a:xfrm>
              <a:off x="672" y="1728"/>
              <a:ext cx="144" cy="83"/>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0</a:t>
              </a:r>
              <a:endParaRPr lang="en-US" sz="2400">
                <a:latin typeface="Times New Roman" pitchFamily="18" charset="0"/>
              </a:endParaRPr>
            </a:p>
          </p:txBody>
        </p:sp>
        <p:sp>
          <p:nvSpPr>
            <p:cNvPr id="9232" name="Line 16"/>
            <p:cNvSpPr>
              <a:spLocks noChangeShapeType="1"/>
            </p:cNvSpPr>
            <p:nvPr/>
          </p:nvSpPr>
          <p:spPr bwMode="auto">
            <a:xfrm>
              <a:off x="864" y="912"/>
              <a:ext cx="1728" cy="864"/>
            </a:xfrm>
            <a:prstGeom prst="line">
              <a:avLst/>
            </a:prstGeom>
            <a:noFill/>
            <a:ln w="19050">
              <a:solidFill>
                <a:srgbClr val="0000FF"/>
              </a:solidFill>
              <a:round/>
              <a:headEnd/>
              <a:tailEnd/>
            </a:ln>
            <a:effectLst/>
          </p:spPr>
          <p:txBody>
            <a:bodyPr wrap="none" anchor="ctr"/>
            <a:lstStyle/>
            <a:p>
              <a:endParaRPr lang="en-US"/>
            </a:p>
          </p:txBody>
        </p:sp>
        <p:sp>
          <p:nvSpPr>
            <p:cNvPr id="9233" name="Line 17"/>
            <p:cNvSpPr>
              <a:spLocks noChangeShapeType="1"/>
            </p:cNvSpPr>
            <p:nvPr/>
          </p:nvSpPr>
          <p:spPr bwMode="auto">
            <a:xfrm>
              <a:off x="864" y="912"/>
              <a:ext cx="1056" cy="1056"/>
            </a:xfrm>
            <a:prstGeom prst="line">
              <a:avLst/>
            </a:prstGeom>
            <a:noFill/>
            <a:ln w="19050">
              <a:solidFill>
                <a:srgbClr val="FF0000"/>
              </a:solidFill>
              <a:round/>
              <a:headEnd/>
              <a:tailEnd/>
            </a:ln>
            <a:effectLst/>
          </p:spPr>
          <p:txBody>
            <a:bodyPr wrap="none" anchor="ctr"/>
            <a:lstStyle/>
            <a:p>
              <a:endParaRPr lang="en-US"/>
            </a:p>
          </p:txBody>
        </p:sp>
        <p:sp>
          <p:nvSpPr>
            <p:cNvPr id="9234" name="Rectangle 18"/>
            <p:cNvSpPr>
              <a:spLocks noChangeArrowheads="1"/>
            </p:cNvSpPr>
            <p:nvPr/>
          </p:nvSpPr>
          <p:spPr bwMode="auto">
            <a:xfrm>
              <a:off x="1991" y="1920"/>
              <a:ext cx="88" cy="84"/>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MR</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685800" y="762000"/>
            <a:ext cx="7848600" cy="396875"/>
          </a:xfrm>
          <a:prstGeom prst="rect">
            <a:avLst/>
          </a:prstGeom>
          <a:noFill/>
          <a:ln w="9525">
            <a:noFill/>
            <a:miter lim="800000"/>
            <a:headEnd/>
            <a:tailEnd/>
          </a:ln>
          <a:effectLst/>
        </p:spPr>
        <p:txBody>
          <a:bodyPr anchor="ctr">
            <a:spAutoFit/>
          </a:bodyPr>
          <a:lstStyle/>
          <a:p>
            <a:pPr>
              <a:tabLst>
                <a:tab pos="457200" algn="r"/>
                <a:tab pos="2743200" algn="ctr"/>
                <a:tab pos="5486400" algn="r"/>
              </a:tabLst>
            </a:pPr>
            <a:r>
              <a:rPr lang="en-US" sz="2000" b="1">
                <a:cs typeface="Times New Roman" pitchFamily="18" charset="0"/>
              </a:rPr>
              <a:t>Table 7.1.  Demand for output, P, TR and MR of a monopolist.</a:t>
            </a:r>
            <a:endParaRPr lang="en-US" sz="2000"/>
          </a:p>
        </p:txBody>
      </p:sp>
      <p:graphicFrame>
        <p:nvGraphicFramePr>
          <p:cNvPr id="10934" name="Group 694"/>
          <p:cNvGraphicFramePr>
            <a:graphicFrameLocks noGrp="1"/>
          </p:cNvGraphicFramePr>
          <p:nvPr/>
        </p:nvGraphicFramePr>
        <p:xfrm>
          <a:off x="990600" y="1676400"/>
          <a:ext cx="6723063" cy="4693920"/>
        </p:xfrm>
        <a:graphic>
          <a:graphicData uri="http://schemas.openxmlformats.org/drawingml/2006/table">
            <a:tbl>
              <a:tblPr/>
              <a:tblGrid>
                <a:gridCol w="1681163"/>
                <a:gridCol w="1681162"/>
                <a:gridCol w="1679575"/>
                <a:gridCol w="1681163"/>
              </a:tblGrid>
              <a:tr h="285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Q</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P</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TR</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MR</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200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196</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392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194</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3</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194</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582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4</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768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186</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5</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950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6</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128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178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7</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186</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1302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174</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5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184</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1472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170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9</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1638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166</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1800</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162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11</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178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1958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158</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176</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2112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cs typeface="Times New Roman" pitchFamily="18" charset="0"/>
                        </a:rPr>
                        <a:t>154</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sz="3600" b="1"/>
              <a:t>Price and Marginal Revenue of a Monopolist</a:t>
            </a:r>
          </a:p>
        </p:txBody>
      </p:sp>
      <p:sp>
        <p:nvSpPr>
          <p:cNvPr id="11267" name="Rectangle 3"/>
          <p:cNvSpPr>
            <a:spLocks noGrp="1" noChangeArrowheads="1"/>
          </p:cNvSpPr>
          <p:nvPr>
            <p:ph type="body" idx="1"/>
          </p:nvPr>
        </p:nvSpPr>
        <p:spPr/>
        <p:txBody>
          <a:bodyPr/>
          <a:lstStyle/>
          <a:p>
            <a:r>
              <a:rPr lang="en-US" sz="2900" b="1"/>
              <a:t>Note that P </a:t>
            </a:r>
            <a:r>
              <a:rPr lang="en-US" sz="2900" b="1">
                <a:sym typeface="Symbol" pitchFamily="18" charset="2"/>
              </a:rPr>
              <a:t></a:t>
            </a:r>
            <a:r>
              <a:rPr lang="en-US" sz="2900" b="1"/>
              <a:t> MR, unlike pure competition.</a:t>
            </a:r>
          </a:p>
          <a:p>
            <a:r>
              <a:rPr lang="en-US" sz="2900" b="1"/>
              <a:t>P is also the AR curve, hence as price drops, MR is less than price</a:t>
            </a:r>
          </a:p>
          <a:p>
            <a:r>
              <a:rPr lang="en-US" sz="2900" b="1"/>
              <a:t>On a linear demand curve, MR decreases twice as fast as the demand curve.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Monopoly……. Rules?</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A monopoly can </a:t>
            </a:r>
            <a:r>
              <a:rPr lang="en-US" i="1" dirty="0" smtClean="0"/>
              <a:t>set its price—it is not a price taker like a competitive firm. </a:t>
            </a:r>
            <a:endParaRPr lang="en-US" i="1" dirty="0" smtClean="0"/>
          </a:p>
          <a:p>
            <a:pPr algn="just"/>
            <a:r>
              <a:rPr lang="en-US" i="1" dirty="0" smtClean="0"/>
              <a:t>A </a:t>
            </a:r>
            <a:r>
              <a:rPr lang="en-US" dirty="0" smtClean="0"/>
              <a:t>monopoly’s </a:t>
            </a:r>
            <a:r>
              <a:rPr lang="en-US" dirty="0" smtClean="0"/>
              <a:t>output is the market output, and the demand curve a monopoly faces </a:t>
            </a:r>
            <a:r>
              <a:rPr lang="en-US" dirty="0" smtClean="0"/>
              <a:t>is the </a:t>
            </a:r>
            <a:r>
              <a:rPr lang="en-US" dirty="0" smtClean="0"/>
              <a:t>market demand curve. </a:t>
            </a:r>
            <a:endParaRPr lang="en-US" dirty="0" smtClean="0"/>
          </a:p>
          <a:p>
            <a:pPr algn="just"/>
            <a:r>
              <a:rPr lang="en-US" dirty="0" smtClean="0"/>
              <a:t>Because </a:t>
            </a:r>
            <a:r>
              <a:rPr lang="en-US" dirty="0" smtClean="0"/>
              <a:t>the market demand curve is downward sloping</a:t>
            </a:r>
            <a:r>
              <a:rPr lang="en-US" dirty="0" smtClean="0"/>
              <a:t>, the monopoly </a:t>
            </a:r>
            <a:r>
              <a:rPr lang="en-US" dirty="0" smtClean="0"/>
              <a:t>(unlike a competitive firm) doesn’t lose all its sales if it raises its price.</a:t>
            </a:r>
          </a:p>
          <a:p>
            <a:pPr algn="just"/>
            <a:r>
              <a:rPr lang="en-US" dirty="0" smtClean="0"/>
              <a:t>As a consequence, the monopoly sets its price above marginal cost to maximize </a:t>
            </a:r>
            <a:r>
              <a:rPr lang="en-US" dirty="0" smtClean="0"/>
              <a:t>its profit</a:t>
            </a:r>
            <a:r>
              <a:rPr lang="en-US" dirty="0" smtClean="0"/>
              <a:t>. </a:t>
            </a:r>
            <a:endParaRPr lang="en-US" dirty="0" smtClean="0"/>
          </a:p>
          <a:p>
            <a:pPr algn="just"/>
            <a:r>
              <a:rPr lang="en-US" dirty="0" smtClean="0"/>
              <a:t>Consumers </a:t>
            </a:r>
            <a:r>
              <a:rPr lang="en-US" dirty="0" smtClean="0"/>
              <a:t>buy less at this high monopoly price than they would at the </a:t>
            </a:r>
            <a:r>
              <a:rPr lang="en-US" dirty="0" smtClean="0"/>
              <a:t>competitive price</a:t>
            </a:r>
            <a:r>
              <a:rPr lang="en-US" dirty="0" smtClean="0"/>
              <a:t>, which equals marginal cost.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43000" y="762000"/>
            <a:ext cx="7793038" cy="762000"/>
          </a:xfrm>
        </p:spPr>
        <p:txBody>
          <a:bodyPr/>
          <a:lstStyle/>
          <a:p>
            <a:r>
              <a:rPr lang="en-US" sz="3300" b="1"/>
              <a:t>Short-run Profit Maximization</a:t>
            </a:r>
            <a:endParaRPr lang="en-US" sz="3300"/>
          </a:p>
        </p:txBody>
      </p:sp>
      <p:sp>
        <p:nvSpPr>
          <p:cNvPr id="12291" name="Rectangle 3"/>
          <p:cNvSpPr>
            <a:spLocks noGrp="1" noChangeArrowheads="1"/>
          </p:cNvSpPr>
          <p:nvPr>
            <p:ph type="body" idx="1"/>
          </p:nvPr>
        </p:nvSpPr>
        <p:spPr/>
        <p:txBody>
          <a:bodyPr/>
          <a:lstStyle/>
          <a:p>
            <a:pPr>
              <a:lnSpc>
                <a:spcPct val="90000"/>
              </a:lnSpc>
            </a:pPr>
            <a:r>
              <a:rPr lang="en-US" sz="2800"/>
              <a:t>Firm will try to produce output that will maximize profit.</a:t>
            </a:r>
          </a:p>
          <a:p>
            <a:pPr>
              <a:lnSpc>
                <a:spcPct val="90000"/>
              </a:lnSpc>
            </a:pPr>
            <a:r>
              <a:rPr lang="en-US" sz="2800"/>
              <a:t>Maximum profit is at the largest vertical difference between total revenue TR and total cost TC.</a:t>
            </a:r>
          </a:p>
          <a:p>
            <a:pPr>
              <a:lnSpc>
                <a:spcPct val="90000"/>
              </a:lnSpc>
            </a:pPr>
            <a:r>
              <a:rPr lang="en-US" sz="2800"/>
              <a:t>At maximum vertical difference, slopes of TR and TC are equal, hence, MR=MC.</a:t>
            </a:r>
          </a:p>
          <a:p>
            <a:pPr>
              <a:lnSpc>
                <a:spcPct val="90000"/>
              </a:lnSpc>
            </a:pPr>
            <a:r>
              <a:rPr lang="en-US" sz="2800"/>
              <a:t>Firm will produce (at MR=MC) unless price falls below AVC.</a:t>
            </a:r>
          </a:p>
          <a:p>
            <a:pPr>
              <a:lnSpc>
                <a:spcPct val="90000"/>
              </a:lnSpc>
            </a:pPr>
            <a:endParaRPr 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82" name="Group 470"/>
          <p:cNvGraphicFramePr>
            <a:graphicFrameLocks noGrp="1"/>
          </p:cNvGraphicFramePr>
          <p:nvPr/>
        </p:nvGraphicFramePr>
        <p:xfrm>
          <a:off x="762000" y="1828800"/>
          <a:ext cx="7772400" cy="4114800"/>
        </p:xfrm>
        <a:graphic>
          <a:graphicData uri="http://schemas.openxmlformats.org/drawingml/2006/table">
            <a:tbl>
              <a:tblPr/>
              <a:tblGrid>
                <a:gridCol w="1109663"/>
                <a:gridCol w="1111250"/>
                <a:gridCol w="1109662"/>
                <a:gridCol w="1111250"/>
                <a:gridCol w="1109663"/>
                <a:gridCol w="1111250"/>
                <a:gridCol w="1109662"/>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Q</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P</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TR</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MR</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TC</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MC</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200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500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-500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198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198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198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589</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89</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-391</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196</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392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194</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660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71</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-268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9</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182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1638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166</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1168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114</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470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180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1800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162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1330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162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470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11</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178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1958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158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1550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220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408</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176</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2112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154</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1850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300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262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13</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174</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2262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150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2262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412</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cs typeface="Times New Roman" pitchFamily="18" charset="0"/>
                        </a:rPr>
                        <a:t>0</a:t>
                      </a:r>
                      <a:endParaRPr kumimoji="0" lang="en-US" sz="21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781" name="Rectangle 469"/>
          <p:cNvSpPr>
            <a:spLocks noChangeArrowheads="1"/>
          </p:cNvSpPr>
          <p:nvPr/>
        </p:nvSpPr>
        <p:spPr bwMode="auto">
          <a:xfrm>
            <a:off x="762000" y="990600"/>
            <a:ext cx="7924800" cy="457200"/>
          </a:xfrm>
          <a:prstGeom prst="rect">
            <a:avLst/>
          </a:prstGeom>
          <a:noFill/>
          <a:ln w="9525">
            <a:noFill/>
            <a:miter lim="800000"/>
            <a:headEnd/>
            <a:tailEnd/>
          </a:ln>
          <a:effectLst/>
        </p:spPr>
        <p:txBody>
          <a:bodyPr anchor="ctr">
            <a:spAutoFit/>
          </a:bodyPr>
          <a:lstStyle/>
          <a:p>
            <a:r>
              <a:rPr lang="en-US" sz="2400" b="1"/>
              <a:t>Table 7.2.  Profit-maximizing output of a monopolist</a:t>
            </a:r>
            <a:r>
              <a:rPr lang="en-US" sz="240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762000" y="533400"/>
            <a:ext cx="7467600" cy="6019800"/>
            <a:chOff x="432" y="384"/>
            <a:chExt cx="3312" cy="2688"/>
          </a:xfrm>
        </p:grpSpPr>
        <p:sp>
          <p:nvSpPr>
            <p:cNvPr id="63493" name="Rectangle 5"/>
            <p:cNvSpPr>
              <a:spLocks noChangeArrowheads="1"/>
            </p:cNvSpPr>
            <p:nvPr/>
          </p:nvSpPr>
          <p:spPr bwMode="auto">
            <a:xfrm>
              <a:off x="432" y="384"/>
              <a:ext cx="3312" cy="2688"/>
            </a:xfrm>
            <a:prstGeom prst="rect">
              <a:avLst/>
            </a:prstGeom>
            <a:noFill/>
            <a:ln w="9525">
              <a:solidFill>
                <a:schemeClr val="tx1"/>
              </a:solidFill>
              <a:miter lim="800000"/>
              <a:headEnd/>
              <a:tailEnd/>
            </a:ln>
            <a:effectLst/>
          </p:spPr>
          <p:txBody>
            <a:bodyPr wrap="none" anchor="ctr"/>
            <a:lstStyle/>
            <a:p>
              <a:endParaRPr lang="en-US"/>
            </a:p>
          </p:txBody>
        </p:sp>
        <p:sp>
          <p:nvSpPr>
            <p:cNvPr id="63494" name="Text Box 6"/>
            <p:cNvSpPr txBox="1">
              <a:spLocks noChangeArrowheads="1"/>
            </p:cNvSpPr>
            <p:nvPr/>
          </p:nvSpPr>
          <p:spPr bwMode="auto">
            <a:xfrm>
              <a:off x="528" y="2418"/>
              <a:ext cx="3120" cy="477"/>
            </a:xfrm>
            <a:prstGeom prst="rect">
              <a:avLst/>
            </a:prstGeom>
            <a:noFill/>
            <a:ln w="9525">
              <a:noFill/>
              <a:miter lim="800000"/>
              <a:headEnd/>
              <a:tailEnd/>
            </a:ln>
            <a:effectLst/>
          </p:spPr>
          <p:txBody>
            <a:bodyPr>
              <a:spAutoFit/>
            </a:bodyPr>
            <a:lstStyle/>
            <a:p>
              <a:pPr algn="just" eaLnBrk="0" hangingPunct="0"/>
              <a:r>
                <a:rPr lang="en-US" sz="1100" b="1"/>
                <a:t>FIGURE 7.5. </a:t>
              </a:r>
              <a:r>
                <a:rPr lang="en-US" sz="1600" b="1"/>
                <a:t>Total revenue and total cost curves of the  monopolist.  </a:t>
              </a:r>
              <a:r>
                <a:rPr lang="en-US" sz="1600"/>
                <a:t>At output levels equal to 4 and 13, the monopolist breaks even; total cost equals total revenue.  At output levels greater than 4 but less than 13, the monopolist makes a profit.  At Q = 10, the firm maximizes its profits.</a:t>
              </a:r>
            </a:p>
          </p:txBody>
        </p:sp>
        <p:sp>
          <p:nvSpPr>
            <p:cNvPr id="63495" name="Rectangle 7"/>
            <p:cNvSpPr>
              <a:spLocks noChangeArrowheads="1"/>
            </p:cNvSpPr>
            <p:nvPr/>
          </p:nvSpPr>
          <p:spPr bwMode="auto">
            <a:xfrm>
              <a:off x="3542" y="1958"/>
              <a:ext cx="48" cy="75"/>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63496" name="Rectangle 8"/>
            <p:cNvSpPr>
              <a:spLocks noChangeArrowheads="1"/>
            </p:cNvSpPr>
            <p:nvPr/>
          </p:nvSpPr>
          <p:spPr bwMode="auto">
            <a:xfrm>
              <a:off x="672" y="528"/>
              <a:ext cx="672" cy="75"/>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rPr>
                <a:t>TR, TC</a:t>
              </a:r>
              <a:endParaRPr lang="en-US" sz="2400">
                <a:latin typeface="Times New Roman" pitchFamily="18" charset="0"/>
              </a:endParaRPr>
            </a:p>
          </p:txBody>
        </p:sp>
        <p:sp>
          <p:nvSpPr>
            <p:cNvPr id="63497" name="Rectangle 9"/>
            <p:cNvSpPr>
              <a:spLocks noChangeArrowheads="1"/>
            </p:cNvSpPr>
            <p:nvPr/>
          </p:nvSpPr>
          <p:spPr bwMode="auto">
            <a:xfrm>
              <a:off x="978" y="684"/>
              <a:ext cx="2449" cy="1320"/>
            </a:xfrm>
            <a:prstGeom prst="rect">
              <a:avLst/>
            </a:prstGeom>
            <a:solidFill>
              <a:srgbClr val="CCFFFF"/>
            </a:solidFill>
            <a:ln w="9525">
              <a:noFill/>
              <a:miter lim="800000"/>
              <a:headEnd/>
              <a:tailEnd/>
            </a:ln>
          </p:spPr>
          <p:txBody>
            <a:bodyPr/>
            <a:lstStyle/>
            <a:p>
              <a:endParaRPr lang="en-US"/>
            </a:p>
          </p:txBody>
        </p:sp>
        <p:sp>
          <p:nvSpPr>
            <p:cNvPr id="63498" name="Line 10"/>
            <p:cNvSpPr>
              <a:spLocks noChangeShapeType="1"/>
            </p:cNvSpPr>
            <p:nvPr/>
          </p:nvSpPr>
          <p:spPr bwMode="auto">
            <a:xfrm>
              <a:off x="978" y="684"/>
              <a:ext cx="1" cy="1320"/>
            </a:xfrm>
            <a:prstGeom prst="line">
              <a:avLst/>
            </a:prstGeom>
            <a:noFill/>
            <a:ln w="0">
              <a:solidFill>
                <a:srgbClr val="000000"/>
              </a:solidFill>
              <a:round/>
              <a:headEnd/>
              <a:tailEnd/>
            </a:ln>
          </p:spPr>
          <p:txBody>
            <a:bodyPr/>
            <a:lstStyle/>
            <a:p>
              <a:endParaRPr lang="en-US"/>
            </a:p>
          </p:txBody>
        </p:sp>
        <p:sp>
          <p:nvSpPr>
            <p:cNvPr id="63499" name="Line 11"/>
            <p:cNvSpPr>
              <a:spLocks noChangeShapeType="1"/>
            </p:cNvSpPr>
            <p:nvPr/>
          </p:nvSpPr>
          <p:spPr bwMode="auto">
            <a:xfrm>
              <a:off x="978" y="2004"/>
              <a:ext cx="24" cy="1"/>
            </a:xfrm>
            <a:prstGeom prst="line">
              <a:avLst/>
            </a:prstGeom>
            <a:noFill/>
            <a:ln w="0">
              <a:solidFill>
                <a:srgbClr val="000000"/>
              </a:solidFill>
              <a:round/>
              <a:headEnd/>
              <a:tailEnd/>
            </a:ln>
          </p:spPr>
          <p:txBody>
            <a:bodyPr/>
            <a:lstStyle/>
            <a:p>
              <a:endParaRPr lang="en-US"/>
            </a:p>
          </p:txBody>
        </p:sp>
        <p:sp>
          <p:nvSpPr>
            <p:cNvPr id="63500" name="Line 12"/>
            <p:cNvSpPr>
              <a:spLocks noChangeShapeType="1"/>
            </p:cNvSpPr>
            <p:nvPr/>
          </p:nvSpPr>
          <p:spPr bwMode="auto">
            <a:xfrm>
              <a:off x="978" y="1872"/>
              <a:ext cx="24" cy="1"/>
            </a:xfrm>
            <a:prstGeom prst="line">
              <a:avLst/>
            </a:prstGeom>
            <a:noFill/>
            <a:ln w="0">
              <a:solidFill>
                <a:srgbClr val="000000"/>
              </a:solidFill>
              <a:round/>
              <a:headEnd/>
              <a:tailEnd/>
            </a:ln>
          </p:spPr>
          <p:txBody>
            <a:bodyPr/>
            <a:lstStyle/>
            <a:p>
              <a:endParaRPr lang="en-US"/>
            </a:p>
          </p:txBody>
        </p:sp>
        <p:sp>
          <p:nvSpPr>
            <p:cNvPr id="63501" name="Line 13"/>
            <p:cNvSpPr>
              <a:spLocks noChangeShapeType="1"/>
            </p:cNvSpPr>
            <p:nvPr/>
          </p:nvSpPr>
          <p:spPr bwMode="auto">
            <a:xfrm>
              <a:off x="978" y="1734"/>
              <a:ext cx="24" cy="1"/>
            </a:xfrm>
            <a:prstGeom prst="line">
              <a:avLst/>
            </a:prstGeom>
            <a:noFill/>
            <a:ln w="0">
              <a:solidFill>
                <a:srgbClr val="000000"/>
              </a:solidFill>
              <a:round/>
              <a:headEnd/>
              <a:tailEnd/>
            </a:ln>
          </p:spPr>
          <p:txBody>
            <a:bodyPr/>
            <a:lstStyle/>
            <a:p>
              <a:endParaRPr lang="en-US"/>
            </a:p>
          </p:txBody>
        </p:sp>
        <p:sp>
          <p:nvSpPr>
            <p:cNvPr id="63502" name="Line 14"/>
            <p:cNvSpPr>
              <a:spLocks noChangeShapeType="1"/>
            </p:cNvSpPr>
            <p:nvPr/>
          </p:nvSpPr>
          <p:spPr bwMode="auto">
            <a:xfrm>
              <a:off x="978" y="1602"/>
              <a:ext cx="24" cy="1"/>
            </a:xfrm>
            <a:prstGeom prst="line">
              <a:avLst/>
            </a:prstGeom>
            <a:noFill/>
            <a:ln w="0">
              <a:solidFill>
                <a:srgbClr val="000000"/>
              </a:solidFill>
              <a:round/>
              <a:headEnd/>
              <a:tailEnd/>
            </a:ln>
          </p:spPr>
          <p:txBody>
            <a:bodyPr/>
            <a:lstStyle/>
            <a:p>
              <a:endParaRPr lang="en-US"/>
            </a:p>
          </p:txBody>
        </p:sp>
        <p:sp>
          <p:nvSpPr>
            <p:cNvPr id="63503" name="Line 15"/>
            <p:cNvSpPr>
              <a:spLocks noChangeShapeType="1"/>
            </p:cNvSpPr>
            <p:nvPr/>
          </p:nvSpPr>
          <p:spPr bwMode="auto">
            <a:xfrm>
              <a:off x="978" y="1464"/>
              <a:ext cx="24" cy="1"/>
            </a:xfrm>
            <a:prstGeom prst="line">
              <a:avLst/>
            </a:prstGeom>
            <a:noFill/>
            <a:ln w="0">
              <a:solidFill>
                <a:srgbClr val="000000"/>
              </a:solidFill>
              <a:round/>
              <a:headEnd/>
              <a:tailEnd/>
            </a:ln>
          </p:spPr>
          <p:txBody>
            <a:bodyPr/>
            <a:lstStyle/>
            <a:p>
              <a:endParaRPr lang="en-US"/>
            </a:p>
          </p:txBody>
        </p:sp>
        <p:sp>
          <p:nvSpPr>
            <p:cNvPr id="63504" name="Line 16"/>
            <p:cNvSpPr>
              <a:spLocks noChangeShapeType="1"/>
            </p:cNvSpPr>
            <p:nvPr/>
          </p:nvSpPr>
          <p:spPr bwMode="auto">
            <a:xfrm>
              <a:off x="978" y="1332"/>
              <a:ext cx="24" cy="1"/>
            </a:xfrm>
            <a:prstGeom prst="line">
              <a:avLst/>
            </a:prstGeom>
            <a:noFill/>
            <a:ln w="0">
              <a:solidFill>
                <a:srgbClr val="000000"/>
              </a:solidFill>
              <a:round/>
              <a:headEnd/>
              <a:tailEnd/>
            </a:ln>
          </p:spPr>
          <p:txBody>
            <a:bodyPr/>
            <a:lstStyle/>
            <a:p>
              <a:endParaRPr lang="en-US"/>
            </a:p>
          </p:txBody>
        </p:sp>
        <p:sp>
          <p:nvSpPr>
            <p:cNvPr id="63505" name="Line 17"/>
            <p:cNvSpPr>
              <a:spLocks noChangeShapeType="1"/>
            </p:cNvSpPr>
            <p:nvPr/>
          </p:nvSpPr>
          <p:spPr bwMode="auto">
            <a:xfrm>
              <a:off x="978" y="1194"/>
              <a:ext cx="24" cy="1"/>
            </a:xfrm>
            <a:prstGeom prst="line">
              <a:avLst/>
            </a:prstGeom>
            <a:noFill/>
            <a:ln w="0">
              <a:solidFill>
                <a:srgbClr val="000000"/>
              </a:solidFill>
              <a:round/>
              <a:headEnd/>
              <a:tailEnd/>
            </a:ln>
          </p:spPr>
          <p:txBody>
            <a:bodyPr/>
            <a:lstStyle/>
            <a:p>
              <a:endParaRPr lang="en-US"/>
            </a:p>
          </p:txBody>
        </p:sp>
        <p:sp>
          <p:nvSpPr>
            <p:cNvPr id="63506" name="Line 18"/>
            <p:cNvSpPr>
              <a:spLocks noChangeShapeType="1"/>
            </p:cNvSpPr>
            <p:nvPr/>
          </p:nvSpPr>
          <p:spPr bwMode="auto">
            <a:xfrm>
              <a:off x="978" y="1062"/>
              <a:ext cx="24" cy="1"/>
            </a:xfrm>
            <a:prstGeom prst="line">
              <a:avLst/>
            </a:prstGeom>
            <a:noFill/>
            <a:ln w="0">
              <a:solidFill>
                <a:srgbClr val="000000"/>
              </a:solidFill>
              <a:round/>
              <a:headEnd/>
              <a:tailEnd/>
            </a:ln>
          </p:spPr>
          <p:txBody>
            <a:bodyPr/>
            <a:lstStyle/>
            <a:p>
              <a:endParaRPr lang="en-US"/>
            </a:p>
          </p:txBody>
        </p:sp>
        <p:sp>
          <p:nvSpPr>
            <p:cNvPr id="63507" name="Line 19"/>
            <p:cNvSpPr>
              <a:spLocks noChangeShapeType="1"/>
            </p:cNvSpPr>
            <p:nvPr/>
          </p:nvSpPr>
          <p:spPr bwMode="auto">
            <a:xfrm>
              <a:off x="978" y="924"/>
              <a:ext cx="24" cy="1"/>
            </a:xfrm>
            <a:prstGeom prst="line">
              <a:avLst/>
            </a:prstGeom>
            <a:noFill/>
            <a:ln w="0">
              <a:solidFill>
                <a:srgbClr val="000000"/>
              </a:solidFill>
              <a:round/>
              <a:headEnd/>
              <a:tailEnd/>
            </a:ln>
          </p:spPr>
          <p:txBody>
            <a:bodyPr/>
            <a:lstStyle/>
            <a:p>
              <a:endParaRPr lang="en-US"/>
            </a:p>
          </p:txBody>
        </p:sp>
        <p:sp>
          <p:nvSpPr>
            <p:cNvPr id="63508" name="Line 20"/>
            <p:cNvSpPr>
              <a:spLocks noChangeShapeType="1"/>
            </p:cNvSpPr>
            <p:nvPr/>
          </p:nvSpPr>
          <p:spPr bwMode="auto">
            <a:xfrm>
              <a:off x="978" y="792"/>
              <a:ext cx="24" cy="1"/>
            </a:xfrm>
            <a:prstGeom prst="line">
              <a:avLst/>
            </a:prstGeom>
            <a:noFill/>
            <a:ln w="0">
              <a:solidFill>
                <a:srgbClr val="000000"/>
              </a:solidFill>
              <a:round/>
              <a:headEnd/>
              <a:tailEnd/>
            </a:ln>
          </p:spPr>
          <p:txBody>
            <a:bodyPr/>
            <a:lstStyle/>
            <a:p>
              <a:endParaRPr lang="en-US"/>
            </a:p>
          </p:txBody>
        </p:sp>
        <p:sp>
          <p:nvSpPr>
            <p:cNvPr id="63509" name="Line 21"/>
            <p:cNvSpPr>
              <a:spLocks noChangeShapeType="1"/>
            </p:cNvSpPr>
            <p:nvPr/>
          </p:nvSpPr>
          <p:spPr bwMode="auto">
            <a:xfrm>
              <a:off x="978" y="2004"/>
              <a:ext cx="2449" cy="1"/>
            </a:xfrm>
            <a:prstGeom prst="line">
              <a:avLst/>
            </a:prstGeom>
            <a:noFill/>
            <a:ln w="0">
              <a:solidFill>
                <a:srgbClr val="000000"/>
              </a:solidFill>
              <a:round/>
              <a:headEnd/>
              <a:tailEnd/>
            </a:ln>
          </p:spPr>
          <p:txBody>
            <a:bodyPr/>
            <a:lstStyle/>
            <a:p>
              <a:endParaRPr lang="en-US"/>
            </a:p>
          </p:txBody>
        </p:sp>
        <p:sp>
          <p:nvSpPr>
            <p:cNvPr id="63510" name="Line 22"/>
            <p:cNvSpPr>
              <a:spLocks noChangeShapeType="1"/>
            </p:cNvSpPr>
            <p:nvPr/>
          </p:nvSpPr>
          <p:spPr bwMode="auto">
            <a:xfrm flipV="1">
              <a:off x="978" y="1980"/>
              <a:ext cx="1" cy="24"/>
            </a:xfrm>
            <a:prstGeom prst="line">
              <a:avLst/>
            </a:prstGeom>
            <a:noFill/>
            <a:ln w="0">
              <a:solidFill>
                <a:srgbClr val="000000"/>
              </a:solidFill>
              <a:round/>
              <a:headEnd/>
              <a:tailEnd/>
            </a:ln>
          </p:spPr>
          <p:txBody>
            <a:bodyPr/>
            <a:lstStyle/>
            <a:p>
              <a:endParaRPr lang="en-US"/>
            </a:p>
          </p:txBody>
        </p:sp>
        <p:sp>
          <p:nvSpPr>
            <p:cNvPr id="63511" name="Line 23"/>
            <p:cNvSpPr>
              <a:spLocks noChangeShapeType="1"/>
            </p:cNvSpPr>
            <p:nvPr/>
          </p:nvSpPr>
          <p:spPr bwMode="auto">
            <a:xfrm flipV="1">
              <a:off x="1122" y="1980"/>
              <a:ext cx="1" cy="24"/>
            </a:xfrm>
            <a:prstGeom prst="line">
              <a:avLst/>
            </a:prstGeom>
            <a:noFill/>
            <a:ln w="0">
              <a:solidFill>
                <a:srgbClr val="000000"/>
              </a:solidFill>
              <a:round/>
              <a:headEnd/>
              <a:tailEnd/>
            </a:ln>
          </p:spPr>
          <p:txBody>
            <a:bodyPr/>
            <a:lstStyle/>
            <a:p>
              <a:endParaRPr lang="en-US"/>
            </a:p>
          </p:txBody>
        </p:sp>
        <p:sp>
          <p:nvSpPr>
            <p:cNvPr id="63512" name="Line 24"/>
            <p:cNvSpPr>
              <a:spLocks noChangeShapeType="1"/>
            </p:cNvSpPr>
            <p:nvPr/>
          </p:nvSpPr>
          <p:spPr bwMode="auto">
            <a:xfrm flipV="1">
              <a:off x="1266" y="1980"/>
              <a:ext cx="1" cy="24"/>
            </a:xfrm>
            <a:prstGeom prst="line">
              <a:avLst/>
            </a:prstGeom>
            <a:noFill/>
            <a:ln w="0">
              <a:solidFill>
                <a:srgbClr val="000000"/>
              </a:solidFill>
              <a:round/>
              <a:headEnd/>
              <a:tailEnd/>
            </a:ln>
          </p:spPr>
          <p:txBody>
            <a:bodyPr/>
            <a:lstStyle/>
            <a:p>
              <a:endParaRPr lang="en-US"/>
            </a:p>
          </p:txBody>
        </p:sp>
        <p:sp>
          <p:nvSpPr>
            <p:cNvPr id="63513" name="Line 25"/>
            <p:cNvSpPr>
              <a:spLocks noChangeShapeType="1"/>
            </p:cNvSpPr>
            <p:nvPr/>
          </p:nvSpPr>
          <p:spPr bwMode="auto">
            <a:xfrm flipV="1">
              <a:off x="1410" y="1980"/>
              <a:ext cx="1" cy="24"/>
            </a:xfrm>
            <a:prstGeom prst="line">
              <a:avLst/>
            </a:prstGeom>
            <a:noFill/>
            <a:ln w="0">
              <a:solidFill>
                <a:srgbClr val="000000"/>
              </a:solidFill>
              <a:round/>
              <a:headEnd/>
              <a:tailEnd/>
            </a:ln>
          </p:spPr>
          <p:txBody>
            <a:bodyPr/>
            <a:lstStyle/>
            <a:p>
              <a:endParaRPr lang="en-US"/>
            </a:p>
          </p:txBody>
        </p:sp>
        <p:sp>
          <p:nvSpPr>
            <p:cNvPr id="63514" name="Line 26"/>
            <p:cNvSpPr>
              <a:spLocks noChangeShapeType="1"/>
            </p:cNvSpPr>
            <p:nvPr/>
          </p:nvSpPr>
          <p:spPr bwMode="auto">
            <a:xfrm flipV="1">
              <a:off x="1560" y="1980"/>
              <a:ext cx="1" cy="24"/>
            </a:xfrm>
            <a:prstGeom prst="line">
              <a:avLst/>
            </a:prstGeom>
            <a:noFill/>
            <a:ln w="0">
              <a:solidFill>
                <a:srgbClr val="000000"/>
              </a:solidFill>
              <a:round/>
              <a:headEnd/>
              <a:tailEnd/>
            </a:ln>
          </p:spPr>
          <p:txBody>
            <a:bodyPr/>
            <a:lstStyle/>
            <a:p>
              <a:endParaRPr lang="en-US"/>
            </a:p>
          </p:txBody>
        </p:sp>
        <p:sp>
          <p:nvSpPr>
            <p:cNvPr id="63515" name="Line 27"/>
            <p:cNvSpPr>
              <a:spLocks noChangeShapeType="1"/>
            </p:cNvSpPr>
            <p:nvPr/>
          </p:nvSpPr>
          <p:spPr bwMode="auto">
            <a:xfrm flipV="1">
              <a:off x="1704" y="1980"/>
              <a:ext cx="1" cy="24"/>
            </a:xfrm>
            <a:prstGeom prst="line">
              <a:avLst/>
            </a:prstGeom>
            <a:noFill/>
            <a:ln w="0">
              <a:solidFill>
                <a:srgbClr val="000000"/>
              </a:solidFill>
              <a:round/>
              <a:headEnd/>
              <a:tailEnd/>
            </a:ln>
          </p:spPr>
          <p:txBody>
            <a:bodyPr/>
            <a:lstStyle/>
            <a:p>
              <a:endParaRPr lang="en-US"/>
            </a:p>
          </p:txBody>
        </p:sp>
        <p:sp>
          <p:nvSpPr>
            <p:cNvPr id="63516" name="Line 28"/>
            <p:cNvSpPr>
              <a:spLocks noChangeShapeType="1"/>
            </p:cNvSpPr>
            <p:nvPr/>
          </p:nvSpPr>
          <p:spPr bwMode="auto">
            <a:xfrm flipV="1">
              <a:off x="1848" y="1980"/>
              <a:ext cx="1" cy="24"/>
            </a:xfrm>
            <a:prstGeom prst="line">
              <a:avLst/>
            </a:prstGeom>
            <a:noFill/>
            <a:ln w="0">
              <a:solidFill>
                <a:srgbClr val="000000"/>
              </a:solidFill>
              <a:round/>
              <a:headEnd/>
              <a:tailEnd/>
            </a:ln>
          </p:spPr>
          <p:txBody>
            <a:bodyPr/>
            <a:lstStyle/>
            <a:p>
              <a:endParaRPr lang="en-US"/>
            </a:p>
          </p:txBody>
        </p:sp>
        <p:sp>
          <p:nvSpPr>
            <p:cNvPr id="63517" name="Line 29"/>
            <p:cNvSpPr>
              <a:spLocks noChangeShapeType="1"/>
            </p:cNvSpPr>
            <p:nvPr/>
          </p:nvSpPr>
          <p:spPr bwMode="auto">
            <a:xfrm flipV="1">
              <a:off x="1992" y="1980"/>
              <a:ext cx="1" cy="24"/>
            </a:xfrm>
            <a:prstGeom prst="line">
              <a:avLst/>
            </a:prstGeom>
            <a:noFill/>
            <a:ln w="0">
              <a:solidFill>
                <a:srgbClr val="000000"/>
              </a:solidFill>
              <a:round/>
              <a:headEnd/>
              <a:tailEnd/>
            </a:ln>
          </p:spPr>
          <p:txBody>
            <a:bodyPr/>
            <a:lstStyle/>
            <a:p>
              <a:endParaRPr lang="en-US"/>
            </a:p>
          </p:txBody>
        </p:sp>
        <p:sp>
          <p:nvSpPr>
            <p:cNvPr id="63518" name="Line 30"/>
            <p:cNvSpPr>
              <a:spLocks noChangeShapeType="1"/>
            </p:cNvSpPr>
            <p:nvPr/>
          </p:nvSpPr>
          <p:spPr bwMode="auto">
            <a:xfrm flipV="1">
              <a:off x="2137" y="1980"/>
              <a:ext cx="1" cy="24"/>
            </a:xfrm>
            <a:prstGeom prst="line">
              <a:avLst/>
            </a:prstGeom>
            <a:noFill/>
            <a:ln w="0">
              <a:solidFill>
                <a:srgbClr val="000000"/>
              </a:solidFill>
              <a:round/>
              <a:headEnd/>
              <a:tailEnd/>
            </a:ln>
          </p:spPr>
          <p:txBody>
            <a:bodyPr/>
            <a:lstStyle/>
            <a:p>
              <a:endParaRPr lang="en-US"/>
            </a:p>
          </p:txBody>
        </p:sp>
        <p:sp>
          <p:nvSpPr>
            <p:cNvPr id="63519" name="Line 31"/>
            <p:cNvSpPr>
              <a:spLocks noChangeShapeType="1"/>
            </p:cNvSpPr>
            <p:nvPr/>
          </p:nvSpPr>
          <p:spPr bwMode="auto">
            <a:xfrm flipV="1">
              <a:off x="2281" y="1980"/>
              <a:ext cx="1" cy="24"/>
            </a:xfrm>
            <a:prstGeom prst="line">
              <a:avLst/>
            </a:prstGeom>
            <a:noFill/>
            <a:ln w="0">
              <a:solidFill>
                <a:srgbClr val="000000"/>
              </a:solidFill>
              <a:round/>
              <a:headEnd/>
              <a:tailEnd/>
            </a:ln>
          </p:spPr>
          <p:txBody>
            <a:bodyPr/>
            <a:lstStyle/>
            <a:p>
              <a:endParaRPr lang="en-US"/>
            </a:p>
          </p:txBody>
        </p:sp>
        <p:sp>
          <p:nvSpPr>
            <p:cNvPr id="63520" name="Line 32"/>
            <p:cNvSpPr>
              <a:spLocks noChangeShapeType="1"/>
            </p:cNvSpPr>
            <p:nvPr/>
          </p:nvSpPr>
          <p:spPr bwMode="auto">
            <a:xfrm flipV="1">
              <a:off x="2425" y="1980"/>
              <a:ext cx="1" cy="24"/>
            </a:xfrm>
            <a:prstGeom prst="line">
              <a:avLst/>
            </a:prstGeom>
            <a:noFill/>
            <a:ln w="0">
              <a:solidFill>
                <a:srgbClr val="000000"/>
              </a:solidFill>
              <a:round/>
              <a:headEnd/>
              <a:tailEnd/>
            </a:ln>
          </p:spPr>
          <p:txBody>
            <a:bodyPr/>
            <a:lstStyle/>
            <a:p>
              <a:endParaRPr lang="en-US"/>
            </a:p>
          </p:txBody>
        </p:sp>
        <p:sp>
          <p:nvSpPr>
            <p:cNvPr id="63521" name="Line 33"/>
            <p:cNvSpPr>
              <a:spLocks noChangeShapeType="1"/>
            </p:cNvSpPr>
            <p:nvPr/>
          </p:nvSpPr>
          <p:spPr bwMode="auto">
            <a:xfrm flipV="1">
              <a:off x="2575" y="1980"/>
              <a:ext cx="1" cy="24"/>
            </a:xfrm>
            <a:prstGeom prst="line">
              <a:avLst/>
            </a:prstGeom>
            <a:noFill/>
            <a:ln w="0">
              <a:solidFill>
                <a:srgbClr val="000000"/>
              </a:solidFill>
              <a:round/>
              <a:headEnd/>
              <a:tailEnd/>
            </a:ln>
          </p:spPr>
          <p:txBody>
            <a:bodyPr/>
            <a:lstStyle/>
            <a:p>
              <a:endParaRPr lang="en-US"/>
            </a:p>
          </p:txBody>
        </p:sp>
        <p:sp>
          <p:nvSpPr>
            <p:cNvPr id="63522" name="Line 34"/>
            <p:cNvSpPr>
              <a:spLocks noChangeShapeType="1"/>
            </p:cNvSpPr>
            <p:nvPr/>
          </p:nvSpPr>
          <p:spPr bwMode="auto">
            <a:xfrm flipV="1">
              <a:off x="2719" y="1980"/>
              <a:ext cx="1" cy="24"/>
            </a:xfrm>
            <a:prstGeom prst="line">
              <a:avLst/>
            </a:prstGeom>
            <a:noFill/>
            <a:ln w="0">
              <a:solidFill>
                <a:srgbClr val="000000"/>
              </a:solidFill>
              <a:round/>
              <a:headEnd/>
              <a:tailEnd/>
            </a:ln>
          </p:spPr>
          <p:txBody>
            <a:bodyPr/>
            <a:lstStyle/>
            <a:p>
              <a:endParaRPr lang="en-US"/>
            </a:p>
          </p:txBody>
        </p:sp>
        <p:sp>
          <p:nvSpPr>
            <p:cNvPr id="63523" name="Line 35"/>
            <p:cNvSpPr>
              <a:spLocks noChangeShapeType="1"/>
            </p:cNvSpPr>
            <p:nvPr/>
          </p:nvSpPr>
          <p:spPr bwMode="auto">
            <a:xfrm flipV="1">
              <a:off x="2863" y="1980"/>
              <a:ext cx="1" cy="24"/>
            </a:xfrm>
            <a:prstGeom prst="line">
              <a:avLst/>
            </a:prstGeom>
            <a:noFill/>
            <a:ln w="0">
              <a:solidFill>
                <a:srgbClr val="000000"/>
              </a:solidFill>
              <a:round/>
              <a:headEnd/>
              <a:tailEnd/>
            </a:ln>
          </p:spPr>
          <p:txBody>
            <a:bodyPr/>
            <a:lstStyle/>
            <a:p>
              <a:endParaRPr lang="en-US"/>
            </a:p>
          </p:txBody>
        </p:sp>
        <p:sp>
          <p:nvSpPr>
            <p:cNvPr id="63524" name="Line 36"/>
            <p:cNvSpPr>
              <a:spLocks noChangeShapeType="1"/>
            </p:cNvSpPr>
            <p:nvPr/>
          </p:nvSpPr>
          <p:spPr bwMode="auto">
            <a:xfrm flipV="1">
              <a:off x="3007" y="1980"/>
              <a:ext cx="1" cy="24"/>
            </a:xfrm>
            <a:prstGeom prst="line">
              <a:avLst/>
            </a:prstGeom>
            <a:noFill/>
            <a:ln w="0">
              <a:solidFill>
                <a:srgbClr val="000000"/>
              </a:solidFill>
              <a:round/>
              <a:headEnd/>
              <a:tailEnd/>
            </a:ln>
          </p:spPr>
          <p:txBody>
            <a:bodyPr/>
            <a:lstStyle/>
            <a:p>
              <a:endParaRPr lang="en-US"/>
            </a:p>
          </p:txBody>
        </p:sp>
        <p:sp>
          <p:nvSpPr>
            <p:cNvPr id="63525" name="Line 37"/>
            <p:cNvSpPr>
              <a:spLocks noChangeShapeType="1"/>
            </p:cNvSpPr>
            <p:nvPr/>
          </p:nvSpPr>
          <p:spPr bwMode="auto">
            <a:xfrm flipV="1">
              <a:off x="3151" y="1980"/>
              <a:ext cx="1" cy="24"/>
            </a:xfrm>
            <a:prstGeom prst="line">
              <a:avLst/>
            </a:prstGeom>
            <a:noFill/>
            <a:ln w="0">
              <a:solidFill>
                <a:srgbClr val="000000"/>
              </a:solidFill>
              <a:round/>
              <a:headEnd/>
              <a:tailEnd/>
            </a:ln>
          </p:spPr>
          <p:txBody>
            <a:bodyPr/>
            <a:lstStyle/>
            <a:p>
              <a:endParaRPr lang="en-US"/>
            </a:p>
          </p:txBody>
        </p:sp>
        <p:sp>
          <p:nvSpPr>
            <p:cNvPr id="63526" name="Line 38"/>
            <p:cNvSpPr>
              <a:spLocks noChangeShapeType="1"/>
            </p:cNvSpPr>
            <p:nvPr/>
          </p:nvSpPr>
          <p:spPr bwMode="auto">
            <a:xfrm flipV="1">
              <a:off x="3295" y="1980"/>
              <a:ext cx="1" cy="24"/>
            </a:xfrm>
            <a:prstGeom prst="line">
              <a:avLst/>
            </a:prstGeom>
            <a:noFill/>
            <a:ln w="0">
              <a:solidFill>
                <a:srgbClr val="000000"/>
              </a:solidFill>
              <a:round/>
              <a:headEnd/>
              <a:tailEnd/>
            </a:ln>
          </p:spPr>
          <p:txBody>
            <a:bodyPr/>
            <a:lstStyle/>
            <a:p>
              <a:endParaRPr lang="en-US"/>
            </a:p>
          </p:txBody>
        </p:sp>
        <p:sp>
          <p:nvSpPr>
            <p:cNvPr id="63527" name="Line 39"/>
            <p:cNvSpPr>
              <a:spLocks noChangeShapeType="1"/>
            </p:cNvSpPr>
            <p:nvPr/>
          </p:nvSpPr>
          <p:spPr bwMode="auto">
            <a:xfrm flipV="1">
              <a:off x="978" y="1950"/>
              <a:ext cx="144" cy="54"/>
            </a:xfrm>
            <a:prstGeom prst="line">
              <a:avLst/>
            </a:prstGeom>
            <a:noFill/>
            <a:ln w="19050">
              <a:solidFill>
                <a:srgbClr val="000000"/>
              </a:solidFill>
              <a:round/>
              <a:headEnd/>
              <a:tailEnd/>
            </a:ln>
          </p:spPr>
          <p:txBody>
            <a:bodyPr/>
            <a:lstStyle/>
            <a:p>
              <a:endParaRPr lang="en-US"/>
            </a:p>
          </p:txBody>
        </p:sp>
        <p:sp>
          <p:nvSpPr>
            <p:cNvPr id="63528" name="Line 40"/>
            <p:cNvSpPr>
              <a:spLocks noChangeShapeType="1"/>
            </p:cNvSpPr>
            <p:nvPr/>
          </p:nvSpPr>
          <p:spPr bwMode="auto">
            <a:xfrm flipV="1">
              <a:off x="1122" y="1896"/>
              <a:ext cx="144" cy="54"/>
            </a:xfrm>
            <a:prstGeom prst="line">
              <a:avLst/>
            </a:prstGeom>
            <a:noFill/>
            <a:ln w="19050">
              <a:solidFill>
                <a:srgbClr val="000000"/>
              </a:solidFill>
              <a:round/>
              <a:headEnd/>
              <a:tailEnd/>
            </a:ln>
          </p:spPr>
          <p:txBody>
            <a:bodyPr/>
            <a:lstStyle/>
            <a:p>
              <a:endParaRPr lang="en-US"/>
            </a:p>
          </p:txBody>
        </p:sp>
        <p:sp>
          <p:nvSpPr>
            <p:cNvPr id="63529" name="Line 41"/>
            <p:cNvSpPr>
              <a:spLocks noChangeShapeType="1"/>
            </p:cNvSpPr>
            <p:nvPr/>
          </p:nvSpPr>
          <p:spPr bwMode="auto">
            <a:xfrm flipV="1">
              <a:off x="1266" y="1848"/>
              <a:ext cx="144" cy="48"/>
            </a:xfrm>
            <a:prstGeom prst="line">
              <a:avLst/>
            </a:prstGeom>
            <a:noFill/>
            <a:ln w="19050">
              <a:solidFill>
                <a:srgbClr val="000000"/>
              </a:solidFill>
              <a:round/>
              <a:headEnd/>
              <a:tailEnd/>
            </a:ln>
          </p:spPr>
          <p:txBody>
            <a:bodyPr/>
            <a:lstStyle/>
            <a:p>
              <a:endParaRPr lang="en-US"/>
            </a:p>
          </p:txBody>
        </p:sp>
        <p:sp>
          <p:nvSpPr>
            <p:cNvPr id="63530" name="Freeform 42"/>
            <p:cNvSpPr>
              <a:spLocks/>
            </p:cNvSpPr>
            <p:nvPr/>
          </p:nvSpPr>
          <p:spPr bwMode="auto">
            <a:xfrm>
              <a:off x="1410" y="1800"/>
              <a:ext cx="150" cy="48"/>
            </a:xfrm>
            <a:custGeom>
              <a:avLst/>
              <a:gdLst/>
              <a:ahLst/>
              <a:cxnLst>
                <a:cxn ang="0">
                  <a:pos x="0" y="48"/>
                </a:cxn>
                <a:cxn ang="0">
                  <a:pos x="72" y="24"/>
                </a:cxn>
                <a:cxn ang="0">
                  <a:pos x="150" y="0"/>
                </a:cxn>
              </a:cxnLst>
              <a:rect l="0" t="0" r="r" b="b"/>
              <a:pathLst>
                <a:path w="150" h="48">
                  <a:moveTo>
                    <a:pt x="0" y="48"/>
                  </a:moveTo>
                  <a:lnTo>
                    <a:pt x="72" y="24"/>
                  </a:lnTo>
                  <a:lnTo>
                    <a:pt x="150" y="0"/>
                  </a:lnTo>
                </a:path>
              </a:pathLst>
            </a:custGeom>
            <a:noFill/>
            <a:ln w="19050">
              <a:solidFill>
                <a:srgbClr val="000000"/>
              </a:solidFill>
              <a:prstDash val="solid"/>
              <a:round/>
              <a:headEnd/>
              <a:tailEnd/>
            </a:ln>
          </p:spPr>
          <p:txBody>
            <a:bodyPr/>
            <a:lstStyle/>
            <a:p>
              <a:endParaRPr lang="en-US"/>
            </a:p>
          </p:txBody>
        </p:sp>
        <p:sp>
          <p:nvSpPr>
            <p:cNvPr id="63531" name="Freeform 43"/>
            <p:cNvSpPr>
              <a:spLocks/>
            </p:cNvSpPr>
            <p:nvPr/>
          </p:nvSpPr>
          <p:spPr bwMode="auto">
            <a:xfrm>
              <a:off x="1560" y="1746"/>
              <a:ext cx="144" cy="54"/>
            </a:xfrm>
            <a:custGeom>
              <a:avLst/>
              <a:gdLst/>
              <a:ahLst/>
              <a:cxnLst>
                <a:cxn ang="0">
                  <a:pos x="0" y="54"/>
                </a:cxn>
                <a:cxn ang="0">
                  <a:pos x="72" y="24"/>
                </a:cxn>
                <a:cxn ang="0">
                  <a:pos x="144" y="0"/>
                </a:cxn>
              </a:cxnLst>
              <a:rect l="0" t="0" r="r" b="b"/>
              <a:pathLst>
                <a:path w="144" h="54">
                  <a:moveTo>
                    <a:pt x="0" y="54"/>
                  </a:moveTo>
                  <a:lnTo>
                    <a:pt x="72" y="24"/>
                  </a:lnTo>
                  <a:lnTo>
                    <a:pt x="144" y="0"/>
                  </a:lnTo>
                </a:path>
              </a:pathLst>
            </a:custGeom>
            <a:noFill/>
            <a:ln w="19050">
              <a:solidFill>
                <a:srgbClr val="000000"/>
              </a:solidFill>
              <a:prstDash val="solid"/>
              <a:round/>
              <a:headEnd/>
              <a:tailEnd/>
            </a:ln>
          </p:spPr>
          <p:txBody>
            <a:bodyPr/>
            <a:lstStyle/>
            <a:p>
              <a:endParaRPr lang="en-US"/>
            </a:p>
          </p:txBody>
        </p:sp>
        <p:sp>
          <p:nvSpPr>
            <p:cNvPr id="63532" name="Line 44"/>
            <p:cNvSpPr>
              <a:spLocks noChangeShapeType="1"/>
            </p:cNvSpPr>
            <p:nvPr/>
          </p:nvSpPr>
          <p:spPr bwMode="auto">
            <a:xfrm flipV="1">
              <a:off x="1704" y="1698"/>
              <a:ext cx="144" cy="48"/>
            </a:xfrm>
            <a:prstGeom prst="line">
              <a:avLst/>
            </a:prstGeom>
            <a:noFill/>
            <a:ln w="19050">
              <a:solidFill>
                <a:srgbClr val="000000"/>
              </a:solidFill>
              <a:round/>
              <a:headEnd/>
              <a:tailEnd/>
            </a:ln>
          </p:spPr>
          <p:txBody>
            <a:bodyPr/>
            <a:lstStyle/>
            <a:p>
              <a:endParaRPr lang="en-US"/>
            </a:p>
          </p:txBody>
        </p:sp>
        <p:sp>
          <p:nvSpPr>
            <p:cNvPr id="63533" name="Line 45"/>
            <p:cNvSpPr>
              <a:spLocks noChangeShapeType="1"/>
            </p:cNvSpPr>
            <p:nvPr/>
          </p:nvSpPr>
          <p:spPr bwMode="auto">
            <a:xfrm flipV="1">
              <a:off x="1848" y="1656"/>
              <a:ext cx="144" cy="42"/>
            </a:xfrm>
            <a:prstGeom prst="line">
              <a:avLst/>
            </a:prstGeom>
            <a:noFill/>
            <a:ln w="19050">
              <a:solidFill>
                <a:srgbClr val="000000"/>
              </a:solidFill>
              <a:round/>
              <a:headEnd/>
              <a:tailEnd/>
            </a:ln>
          </p:spPr>
          <p:txBody>
            <a:bodyPr/>
            <a:lstStyle/>
            <a:p>
              <a:endParaRPr lang="en-US"/>
            </a:p>
          </p:txBody>
        </p:sp>
        <p:sp>
          <p:nvSpPr>
            <p:cNvPr id="63534" name="Line 46"/>
            <p:cNvSpPr>
              <a:spLocks noChangeShapeType="1"/>
            </p:cNvSpPr>
            <p:nvPr/>
          </p:nvSpPr>
          <p:spPr bwMode="auto">
            <a:xfrm flipV="1">
              <a:off x="1992" y="1608"/>
              <a:ext cx="145" cy="48"/>
            </a:xfrm>
            <a:prstGeom prst="line">
              <a:avLst/>
            </a:prstGeom>
            <a:noFill/>
            <a:ln w="19050">
              <a:solidFill>
                <a:srgbClr val="000000"/>
              </a:solidFill>
              <a:round/>
              <a:headEnd/>
              <a:tailEnd/>
            </a:ln>
          </p:spPr>
          <p:txBody>
            <a:bodyPr/>
            <a:lstStyle/>
            <a:p>
              <a:endParaRPr lang="en-US"/>
            </a:p>
          </p:txBody>
        </p:sp>
        <p:sp>
          <p:nvSpPr>
            <p:cNvPr id="63535" name="Line 47"/>
            <p:cNvSpPr>
              <a:spLocks noChangeShapeType="1"/>
            </p:cNvSpPr>
            <p:nvPr/>
          </p:nvSpPr>
          <p:spPr bwMode="auto">
            <a:xfrm flipV="1">
              <a:off x="2137" y="1560"/>
              <a:ext cx="144" cy="48"/>
            </a:xfrm>
            <a:prstGeom prst="line">
              <a:avLst/>
            </a:prstGeom>
            <a:noFill/>
            <a:ln w="19050">
              <a:solidFill>
                <a:srgbClr val="000000"/>
              </a:solidFill>
              <a:round/>
              <a:headEnd/>
              <a:tailEnd/>
            </a:ln>
          </p:spPr>
          <p:txBody>
            <a:bodyPr/>
            <a:lstStyle/>
            <a:p>
              <a:endParaRPr lang="en-US"/>
            </a:p>
          </p:txBody>
        </p:sp>
        <p:sp>
          <p:nvSpPr>
            <p:cNvPr id="63536" name="Line 48"/>
            <p:cNvSpPr>
              <a:spLocks noChangeShapeType="1"/>
            </p:cNvSpPr>
            <p:nvPr/>
          </p:nvSpPr>
          <p:spPr bwMode="auto">
            <a:xfrm flipV="1">
              <a:off x="2281" y="1518"/>
              <a:ext cx="144" cy="42"/>
            </a:xfrm>
            <a:prstGeom prst="line">
              <a:avLst/>
            </a:prstGeom>
            <a:noFill/>
            <a:ln w="19050">
              <a:solidFill>
                <a:srgbClr val="000000"/>
              </a:solidFill>
              <a:round/>
              <a:headEnd/>
              <a:tailEnd/>
            </a:ln>
          </p:spPr>
          <p:txBody>
            <a:bodyPr/>
            <a:lstStyle/>
            <a:p>
              <a:endParaRPr lang="en-US"/>
            </a:p>
          </p:txBody>
        </p:sp>
        <p:sp>
          <p:nvSpPr>
            <p:cNvPr id="63537" name="Freeform 49"/>
            <p:cNvSpPr>
              <a:spLocks/>
            </p:cNvSpPr>
            <p:nvPr/>
          </p:nvSpPr>
          <p:spPr bwMode="auto">
            <a:xfrm>
              <a:off x="2425" y="1476"/>
              <a:ext cx="150" cy="42"/>
            </a:xfrm>
            <a:custGeom>
              <a:avLst/>
              <a:gdLst/>
              <a:ahLst/>
              <a:cxnLst>
                <a:cxn ang="0">
                  <a:pos x="0" y="42"/>
                </a:cxn>
                <a:cxn ang="0">
                  <a:pos x="72" y="18"/>
                </a:cxn>
                <a:cxn ang="0">
                  <a:pos x="150" y="0"/>
                </a:cxn>
              </a:cxnLst>
              <a:rect l="0" t="0" r="r" b="b"/>
              <a:pathLst>
                <a:path w="150" h="42">
                  <a:moveTo>
                    <a:pt x="0" y="42"/>
                  </a:moveTo>
                  <a:lnTo>
                    <a:pt x="72" y="18"/>
                  </a:lnTo>
                  <a:lnTo>
                    <a:pt x="150" y="0"/>
                  </a:lnTo>
                </a:path>
              </a:pathLst>
            </a:custGeom>
            <a:noFill/>
            <a:ln w="19050">
              <a:solidFill>
                <a:srgbClr val="000000"/>
              </a:solidFill>
              <a:prstDash val="solid"/>
              <a:round/>
              <a:headEnd/>
              <a:tailEnd/>
            </a:ln>
          </p:spPr>
          <p:txBody>
            <a:bodyPr/>
            <a:lstStyle/>
            <a:p>
              <a:endParaRPr lang="en-US"/>
            </a:p>
          </p:txBody>
        </p:sp>
        <p:sp>
          <p:nvSpPr>
            <p:cNvPr id="63538" name="Line 50"/>
            <p:cNvSpPr>
              <a:spLocks noChangeShapeType="1"/>
            </p:cNvSpPr>
            <p:nvPr/>
          </p:nvSpPr>
          <p:spPr bwMode="auto">
            <a:xfrm flipV="1">
              <a:off x="2575" y="1434"/>
              <a:ext cx="144" cy="42"/>
            </a:xfrm>
            <a:prstGeom prst="line">
              <a:avLst/>
            </a:prstGeom>
            <a:noFill/>
            <a:ln w="19050">
              <a:solidFill>
                <a:srgbClr val="000000"/>
              </a:solidFill>
              <a:round/>
              <a:headEnd/>
              <a:tailEnd/>
            </a:ln>
          </p:spPr>
          <p:txBody>
            <a:bodyPr/>
            <a:lstStyle/>
            <a:p>
              <a:endParaRPr lang="en-US"/>
            </a:p>
          </p:txBody>
        </p:sp>
        <p:sp>
          <p:nvSpPr>
            <p:cNvPr id="63539" name="Line 51"/>
            <p:cNvSpPr>
              <a:spLocks noChangeShapeType="1"/>
            </p:cNvSpPr>
            <p:nvPr/>
          </p:nvSpPr>
          <p:spPr bwMode="auto">
            <a:xfrm flipV="1">
              <a:off x="2719" y="1392"/>
              <a:ext cx="144" cy="42"/>
            </a:xfrm>
            <a:prstGeom prst="line">
              <a:avLst/>
            </a:prstGeom>
            <a:noFill/>
            <a:ln w="19050">
              <a:solidFill>
                <a:srgbClr val="000000"/>
              </a:solidFill>
              <a:round/>
              <a:headEnd/>
              <a:tailEnd/>
            </a:ln>
          </p:spPr>
          <p:txBody>
            <a:bodyPr/>
            <a:lstStyle/>
            <a:p>
              <a:endParaRPr lang="en-US"/>
            </a:p>
          </p:txBody>
        </p:sp>
        <p:sp>
          <p:nvSpPr>
            <p:cNvPr id="63540" name="Line 52"/>
            <p:cNvSpPr>
              <a:spLocks noChangeShapeType="1"/>
            </p:cNvSpPr>
            <p:nvPr/>
          </p:nvSpPr>
          <p:spPr bwMode="auto">
            <a:xfrm flipV="1">
              <a:off x="2863" y="1356"/>
              <a:ext cx="144" cy="36"/>
            </a:xfrm>
            <a:prstGeom prst="line">
              <a:avLst/>
            </a:prstGeom>
            <a:noFill/>
            <a:ln w="19050">
              <a:solidFill>
                <a:srgbClr val="000000"/>
              </a:solidFill>
              <a:round/>
              <a:headEnd/>
              <a:tailEnd/>
            </a:ln>
          </p:spPr>
          <p:txBody>
            <a:bodyPr/>
            <a:lstStyle/>
            <a:p>
              <a:endParaRPr lang="en-US"/>
            </a:p>
          </p:txBody>
        </p:sp>
        <p:sp>
          <p:nvSpPr>
            <p:cNvPr id="63541" name="Line 53"/>
            <p:cNvSpPr>
              <a:spLocks noChangeShapeType="1"/>
            </p:cNvSpPr>
            <p:nvPr/>
          </p:nvSpPr>
          <p:spPr bwMode="auto">
            <a:xfrm flipV="1">
              <a:off x="3007" y="1320"/>
              <a:ext cx="144" cy="36"/>
            </a:xfrm>
            <a:prstGeom prst="line">
              <a:avLst/>
            </a:prstGeom>
            <a:noFill/>
            <a:ln w="19050">
              <a:solidFill>
                <a:srgbClr val="000000"/>
              </a:solidFill>
              <a:round/>
              <a:headEnd/>
              <a:tailEnd/>
            </a:ln>
          </p:spPr>
          <p:txBody>
            <a:bodyPr/>
            <a:lstStyle/>
            <a:p>
              <a:endParaRPr lang="en-US"/>
            </a:p>
          </p:txBody>
        </p:sp>
        <p:sp>
          <p:nvSpPr>
            <p:cNvPr id="63542" name="Line 54"/>
            <p:cNvSpPr>
              <a:spLocks noChangeShapeType="1"/>
            </p:cNvSpPr>
            <p:nvPr/>
          </p:nvSpPr>
          <p:spPr bwMode="auto">
            <a:xfrm flipV="1">
              <a:off x="978" y="1848"/>
              <a:ext cx="144" cy="24"/>
            </a:xfrm>
            <a:prstGeom prst="line">
              <a:avLst/>
            </a:prstGeom>
            <a:noFill/>
            <a:ln w="19050">
              <a:solidFill>
                <a:srgbClr val="000000"/>
              </a:solidFill>
              <a:round/>
              <a:headEnd/>
              <a:tailEnd/>
            </a:ln>
          </p:spPr>
          <p:txBody>
            <a:bodyPr/>
            <a:lstStyle/>
            <a:p>
              <a:endParaRPr lang="en-US"/>
            </a:p>
          </p:txBody>
        </p:sp>
        <p:sp>
          <p:nvSpPr>
            <p:cNvPr id="63543" name="Freeform 55"/>
            <p:cNvSpPr>
              <a:spLocks/>
            </p:cNvSpPr>
            <p:nvPr/>
          </p:nvSpPr>
          <p:spPr bwMode="auto">
            <a:xfrm>
              <a:off x="1122" y="1824"/>
              <a:ext cx="144" cy="24"/>
            </a:xfrm>
            <a:custGeom>
              <a:avLst/>
              <a:gdLst/>
              <a:ahLst/>
              <a:cxnLst>
                <a:cxn ang="0">
                  <a:pos x="0" y="24"/>
                </a:cxn>
                <a:cxn ang="0">
                  <a:pos x="72" y="12"/>
                </a:cxn>
                <a:cxn ang="0">
                  <a:pos x="144" y="0"/>
                </a:cxn>
              </a:cxnLst>
              <a:rect l="0" t="0" r="r" b="b"/>
              <a:pathLst>
                <a:path w="144" h="24">
                  <a:moveTo>
                    <a:pt x="0" y="24"/>
                  </a:moveTo>
                  <a:lnTo>
                    <a:pt x="72" y="12"/>
                  </a:lnTo>
                  <a:lnTo>
                    <a:pt x="144" y="0"/>
                  </a:lnTo>
                </a:path>
              </a:pathLst>
            </a:custGeom>
            <a:noFill/>
            <a:ln w="19050">
              <a:solidFill>
                <a:srgbClr val="000000"/>
              </a:solidFill>
              <a:prstDash val="solid"/>
              <a:round/>
              <a:headEnd/>
              <a:tailEnd/>
            </a:ln>
          </p:spPr>
          <p:txBody>
            <a:bodyPr/>
            <a:lstStyle/>
            <a:p>
              <a:endParaRPr lang="en-US"/>
            </a:p>
          </p:txBody>
        </p:sp>
        <p:sp>
          <p:nvSpPr>
            <p:cNvPr id="63544" name="Freeform 56"/>
            <p:cNvSpPr>
              <a:spLocks/>
            </p:cNvSpPr>
            <p:nvPr/>
          </p:nvSpPr>
          <p:spPr bwMode="auto">
            <a:xfrm>
              <a:off x="1266" y="1812"/>
              <a:ext cx="144" cy="12"/>
            </a:xfrm>
            <a:custGeom>
              <a:avLst/>
              <a:gdLst/>
              <a:ahLst/>
              <a:cxnLst>
                <a:cxn ang="0">
                  <a:pos x="0" y="12"/>
                </a:cxn>
                <a:cxn ang="0">
                  <a:pos x="72" y="6"/>
                </a:cxn>
                <a:cxn ang="0">
                  <a:pos x="144" y="0"/>
                </a:cxn>
              </a:cxnLst>
              <a:rect l="0" t="0" r="r" b="b"/>
              <a:pathLst>
                <a:path w="144" h="12">
                  <a:moveTo>
                    <a:pt x="0" y="12"/>
                  </a:moveTo>
                  <a:lnTo>
                    <a:pt x="72" y="6"/>
                  </a:lnTo>
                  <a:lnTo>
                    <a:pt x="144" y="0"/>
                  </a:lnTo>
                </a:path>
              </a:pathLst>
            </a:custGeom>
            <a:noFill/>
            <a:ln w="19050">
              <a:solidFill>
                <a:srgbClr val="000000"/>
              </a:solidFill>
              <a:prstDash val="solid"/>
              <a:round/>
              <a:headEnd/>
              <a:tailEnd/>
            </a:ln>
          </p:spPr>
          <p:txBody>
            <a:bodyPr/>
            <a:lstStyle/>
            <a:p>
              <a:endParaRPr lang="en-US"/>
            </a:p>
          </p:txBody>
        </p:sp>
        <p:sp>
          <p:nvSpPr>
            <p:cNvPr id="63545" name="Freeform 57"/>
            <p:cNvSpPr>
              <a:spLocks/>
            </p:cNvSpPr>
            <p:nvPr/>
          </p:nvSpPr>
          <p:spPr bwMode="auto">
            <a:xfrm>
              <a:off x="1410" y="1800"/>
              <a:ext cx="150" cy="12"/>
            </a:xfrm>
            <a:custGeom>
              <a:avLst/>
              <a:gdLst/>
              <a:ahLst/>
              <a:cxnLst>
                <a:cxn ang="0">
                  <a:pos x="0" y="12"/>
                </a:cxn>
                <a:cxn ang="0">
                  <a:pos x="72" y="6"/>
                </a:cxn>
                <a:cxn ang="0">
                  <a:pos x="150" y="0"/>
                </a:cxn>
              </a:cxnLst>
              <a:rect l="0" t="0" r="r" b="b"/>
              <a:pathLst>
                <a:path w="150" h="12">
                  <a:moveTo>
                    <a:pt x="0" y="12"/>
                  </a:moveTo>
                  <a:lnTo>
                    <a:pt x="72" y="6"/>
                  </a:lnTo>
                  <a:lnTo>
                    <a:pt x="150" y="0"/>
                  </a:lnTo>
                </a:path>
              </a:pathLst>
            </a:custGeom>
            <a:noFill/>
            <a:ln w="19050">
              <a:solidFill>
                <a:srgbClr val="000000"/>
              </a:solidFill>
              <a:prstDash val="solid"/>
              <a:round/>
              <a:headEnd/>
              <a:tailEnd/>
            </a:ln>
          </p:spPr>
          <p:txBody>
            <a:bodyPr/>
            <a:lstStyle/>
            <a:p>
              <a:endParaRPr lang="en-US"/>
            </a:p>
          </p:txBody>
        </p:sp>
        <p:sp>
          <p:nvSpPr>
            <p:cNvPr id="63546" name="Line 58"/>
            <p:cNvSpPr>
              <a:spLocks noChangeShapeType="1"/>
            </p:cNvSpPr>
            <p:nvPr/>
          </p:nvSpPr>
          <p:spPr bwMode="auto">
            <a:xfrm flipV="1">
              <a:off x="1560" y="1782"/>
              <a:ext cx="144" cy="18"/>
            </a:xfrm>
            <a:prstGeom prst="line">
              <a:avLst/>
            </a:prstGeom>
            <a:noFill/>
            <a:ln w="19050">
              <a:solidFill>
                <a:srgbClr val="000000"/>
              </a:solidFill>
              <a:round/>
              <a:headEnd/>
              <a:tailEnd/>
            </a:ln>
          </p:spPr>
          <p:txBody>
            <a:bodyPr/>
            <a:lstStyle/>
            <a:p>
              <a:endParaRPr lang="en-US"/>
            </a:p>
          </p:txBody>
        </p:sp>
        <p:sp>
          <p:nvSpPr>
            <p:cNvPr id="63547" name="Line 59"/>
            <p:cNvSpPr>
              <a:spLocks noChangeShapeType="1"/>
            </p:cNvSpPr>
            <p:nvPr/>
          </p:nvSpPr>
          <p:spPr bwMode="auto">
            <a:xfrm flipV="1">
              <a:off x="1704" y="1764"/>
              <a:ext cx="144" cy="18"/>
            </a:xfrm>
            <a:prstGeom prst="line">
              <a:avLst/>
            </a:prstGeom>
            <a:noFill/>
            <a:ln w="19050">
              <a:solidFill>
                <a:srgbClr val="000000"/>
              </a:solidFill>
              <a:round/>
              <a:headEnd/>
              <a:tailEnd/>
            </a:ln>
          </p:spPr>
          <p:txBody>
            <a:bodyPr/>
            <a:lstStyle/>
            <a:p>
              <a:endParaRPr lang="en-US"/>
            </a:p>
          </p:txBody>
        </p:sp>
        <p:sp>
          <p:nvSpPr>
            <p:cNvPr id="63548" name="Line 60"/>
            <p:cNvSpPr>
              <a:spLocks noChangeShapeType="1"/>
            </p:cNvSpPr>
            <p:nvPr/>
          </p:nvSpPr>
          <p:spPr bwMode="auto">
            <a:xfrm flipV="1">
              <a:off x="1848" y="1746"/>
              <a:ext cx="144" cy="18"/>
            </a:xfrm>
            <a:prstGeom prst="line">
              <a:avLst/>
            </a:prstGeom>
            <a:noFill/>
            <a:ln w="19050">
              <a:solidFill>
                <a:srgbClr val="000000"/>
              </a:solidFill>
              <a:round/>
              <a:headEnd/>
              <a:tailEnd/>
            </a:ln>
          </p:spPr>
          <p:txBody>
            <a:bodyPr/>
            <a:lstStyle/>
            <a:p>
              <a:endParaRPr lang="en-US"/>
            </a:p>
          </p:txBody>
        </p:sp>
        <p:sp>
          <p:nvSpPr>
            <p:cNvPr id="63549" name="Line 61"/>
            <p:cNvSpPr>
              <a:spLocks noChangeShapeType="1"/>
            </p:cNvSpPr>
            <p:nvPr/>
          </p:nvSpPr>
          <p:spPr bwMode="auto">
            <a:xfrm flipV="1">
              <a:off x="1992" y="1722"/>
              <a:ext cx="145" cy="24"/>
            </a:xfrm>
            <a:prstGeom prst="line">
              <a:avLst/>
            </a:prstGeom>
            <a:noFill/>
            <a:ln w="19050">
              <a:solidFill>
                <a:srgbClr val="000000"/>
              </a:solidFill>
              <a:round/>
              <a:headEnd/>
              <a:tailEnd/>
            </a:ln>
          </p:spPr>
          <p:txBody>
            <a:bodyPr/>
            <a:lstStyle/>
            <a:p>
              <a:endParaRPr lang="en-US"/>
            </a:p>
          </p:txBody>
        </p:sp>
        <p:sp>
          <p:nvSpPr>
            <p:cNvPr id="63550" name="Freeform 62"/>
            <p:cNvSpPr>
              <a:spLocks/>
            </p:cNvSpPr>
            <p:nvPr/>
          </p:nvSpPr>
          <p:spPr bwMode="auto">
            <a:xfrm>
              <a:off x="2137" y="1692"/>
              <a:ext cx="144" cy="30"/>
            </a:xfrm>
            <a:custGeom>
              <a:avLst/>
              <a:gdLst/>
              <a:ahLst/>
              <a:cxnLst>
                <a:cxn ang="0">
                  <a:pos x="0" y="30"/>
                </a:cxn>
                <a:cxn ang="0">
                  <a:pos x="72" y="18"/>
                </a:cxn>
                <a:cxn ang="0">
                  <a:pos x="144" y="0"/>
                </a:cxn>
              </a:cxnLst>
              <a:rect l="0" t="0" r="r" b="b"/>
              <a:pathLst>
                <a:path w="144" h="30">
                  <a:moveTo>
                    <a:pt x="0" y="30"/>
                  </a:moveTo>
                  <a:lnTo>
                    <a:pt x="72" y="18"/>
                  </a:lnTo>
                  <a:lnTo>
                    <a:pt x="144" y="0"/>
                  </a:lnTo>
                </a:path>
              </a:pathLst>
            </a:custGeom>
            <a:noFill/>
            <a:ln w="19050">
              <a:solidFill>
                <a:srgbClr val="000000"/>
              </a:solidFill>
              <a:prstDash val="solid"/>
              <a:round/>
              <a:headEnd/>
              <a:tailEnd/>
            </a:ln>
          </p:spPr>
          <p:txBody>
            <a:bodyPr/>
            <a:lstStyle/>
            <a:p>
              <a:endParaRPr lang="en-US"/>
            </a:p>
          </p:txBody>
        </p:sp>
        <p:sp>
          <p:nvSpPr>
            <p:cNvPr id="63551" name="Freeform 63"/>
            <p:cNvSpPr>
              <a:spLocks/>
            </p:cNvSpPr>
            <p:nvPr/>
          </p:nvSpPr>
          <p:spPr bwMode="auto">
            <a:xfrm>
              <a:off x="2281" y="1644"/>
              <a:ext cx="144" cy="48"/>
            </a:xfrm>
            <a:custGeom>
              <a:avLst/>
              <a:gdLst/>
              <a:ahLst/>
              <a:cxnLst>
                <a:cxn ang="0">
                  <a:pos x="0" y="48"/>
                </a:cxn>
                <a:cxn ang="0">
                  <a:pos x="72" y="24"/>
                </a:cxn>
                <a:cxn ang="0">
                  <a:pos x="144" y="0"/>
                </a:cxn>
              </a:cxnLst>
              <a:rect l="0" t="0" r="r" b="b"/>
              <a:pathLst>
                <a:path w="144" h="48">
                  <a:moveTo>
                    <a:pt x="0" y="48"/>
                  </a:moveTo>
                  <a:lnTo>
                    <a:pt x="72" y="24"/>
                  </a:lnTo>
                  <a:lnTo>
                    <a:pt x="144" y="0"/>
                  </a:lnTo>
                </a:path>
              </a:pathLst>
            </a:custGeom>
            <a:noFill/>
            <a:ln w="19050">
              <a:solidFill>
                <a:srgbClr val="000000"/>
              </a:solidFill>
              <a:prstDash val="solid"/>
              <a:round/>
              <a:headEnd/>
              <a:tailEnd/>
            </a:ln>
          </p:spPr>
          <p:txBody>
            <a:bodyPr/>
            <a:lstStyle/>
            <a:p>
              <a:endParaRPr lang="en-US"/>
            </a:p>
          </p:txBody>
        </p:sp>
        <p:sp>
          <p:nvSpPr>
            <p:cNvPr id="63552" name="Freeform 64"/>
            <p:cNvSpPr>
              <a:spLocks/>
            </p:cNvSpPr>
            <p:nvPr/>
          </p:nvSpPr>
          <p:spPr bwMode="auto">
            <a:xfrm>
              <a:off x="2425" y="1584"/>
              <a:ext cx="150" cy="60"/>
            </a:xfrm>
            <a:custGeom>
              <a:avLst/>
              <a:gdLst/>
              <a:ahLst/>
              <a:cxnLst>
                <a:cxn ang="0">
                  <a:pos x="0" y="60"/>
                </a:cxn>
                <a:cxn ang="0">
                  <a:pos x="72" y="30"/>
                </a:cxn>
                <a:cxn ang="0">
                  <a:pos x="150" y="0"/>
                </a:cxn>
              </a:cxnLst>
              <a:rect l="0" t="0" r="r" b="b"/>
              <a:pathLst>
                <a:path w="150" h="60">
                  <a:moveTo>
                    <a:pt x="0" y="60"/>
                  </a:moveTo>
                  <a:lnTo>
                    <a:pt x="72" y="30"/>
                  </a:lnTo>
                  <a:lnTo>
                    <a:pt x="150" y="0"/>
                  </a:lnTo>
                </a:path>
              </a:pathLst>
            </a:custGeom>
            <a:noFill/>
            <a:ln w="19050">
              <a:solidFill>
                <a:srgbClr val="000000"/>
              </a:solidFill>
              <a:prstDash val="solid"/>
              <a:round/>
              <a:headEnd/>
              <a:tailEnd/>
            </a:ln>
          </p:spPr>
          <p:txBody>
            <a:bodyPr/>
            <a:lstStyle/>
            <a:p>
              <a:endParaRPr lang="en-US"/>
            </a:p>
          </p:txBody>
        </p:sp>
        <p:sp>
          <p:nvSpPr>
            <p:cNvPr id="63553" name="Freeform 65"/>
            <p:cNvSpPr>
              <a:spLocks/>
            </p:cNvSpPr>
            <p:nvPr/>
          </p:nvSpPr>
          <p:spPr bwMode="auto">
            <a:xfrm>
              <a:off x="2575" y="1506"/>
              <a:ext cx="144" cy="78"/>
            </a:xfrm>
            <a:custGeom>
              <a:avLst/>
              <a:gdLst/>
              <a:ahLst/>
              <a:cxnLst>
                <a:cxn ang="0">
                  <a:pos x="0" y="78"/>
                </a:cxn>
                <a:cxn ang="0">
                  <a:pos x="72" y="42"/>
                </a:cxn>
                <a:cxn ang="0">
                  <a:pos x="144" y="0"/>
                </a:cxn>
              </a:cxnLst>
              <a:rect l="0" t="0" r="r" b="b"/>
              <a:pathLst>
                <a:path w="144" h="78">
                  <a:moveTo>
                    <a:pt x="0" y="78"/>
                  </a:moveTo>
                  <a:lnTo>
                    <a:pt x="72" y="42"/>
                  </a:lnTo>
                  <a:lnTo>
                    <a:pt x="144" y="0"/>
                  </a:lnTo>
                </a:path>
              </a:pathLst>
            </a:custGeom>
            <a:noFill/>
            <a:ln w="19050">
              <a:solidFill>
                <a:srgbClr val="000000"/>
              </a:solidFill>
              <a:prstDash val="solid"/>
              <a:round/>
              <a:headEnd/>
              <a:tailEnd/>
            </a:ln>
          </p:spPr>
          <p:txBody>
            <a:bodyPr/>
            <a:lstStyle/>
            <a:p>
              <a:endParaRPr lang="en-US"/>
            </a:p>
          </p:txBody>
        </p:sp>
        <p:sp>
          <p:nvSpPr>
            <p:cNvPr id="63554" name="Freeform 66"/>
            <p:cNvSpPr>
              <a:spLocks/>
            </p:cNvSpPr>
            <p:nvPr/>
          </p:nvSpPr>
          <p:spPr bwMode="auto">
            <a:xfrm>
              <a:off x="2719" y="1392"/>
              <a:ext cx="144" cy="114"/>
            </a:xfrm>
            <a:custGeom>
              <a:avLst/>
              <a:gdLst/>
              <a:ahLst/>
              <a:cxnLst>
                <a:cxn ang="0">
                  <a:pos x="0" y="114"/>
                </a:cxn>
                <a:cxn ang="0">
                  <a:pos x="72" y="60"/>
                </a:cxn>
                <a:cxn ang="0">
                  <a:pos x="144" y="0"/>
                </a:cxn>
              </a:cxnLst>
              <a:rect l="0" t="0" r="r" b="b"/>
              <a:pathLst>
                <a:path w="144" h="114">
                  <a:moveTo>
                    <a:pt x="0" y="114"/>
                  </a:moveTo>
                  <a:lnTo>
                    <a:pt x="72" y="60"/>
                  </a:lnTo>
                  <a:lnTo>
                    <a:pt x="144" y="0"/>
                  </a:lnTo>
                </a:path>
              </a:pathLst>
            </a:custGeom>
            <a:noFill/>
            <a:ln w="19050">
              <a:solidFill>
                <a:srgbClr val="000000"/>
              </a:solidFill>
              <a:prstDash val="solid"/>
              <a:round/>
              <a:headEnd/>
              <a:tailEnd/>
            </a:ln>
          </p:spPr>
          <p:txBody>
            <a:bodyPr/>
            <a:lstStyle/>
            <a:p>
              <a:endParaRPr lang="en-US"/>
            </a:p>
          </p:txBody>
        </p:sp>
        <p:sp>
          <p:nvSpPr>
            <p:cNvPr id="63555" name="Freeform 67"/>
            <p:cNvSpPr>
              <a:spLocks/>
            </p:cNvSpPr>
            <p:nvPr/>
          </p:nvSpPr>
          <p:spPr bwMode="auto">
            <a:xfrm>
              <a:off x="2863" y="1248"/>
              <a:ext cx="144" cy="144"/>
            </a:xfrm>
            <a:custGeom>
              <a:avLst/>
              <a:gdLst/>
              <a:ahLst/>
              <a:cxnLst>
                <a:cxn ang="0">
                  <a:pos x="0" y="144"/>
                </a:cxn>
                <a:cxn ang="0">
                  <a:pos x="36" y="114"/>
                </a:cxn>
                <a:cxn ang="0">
                  <a:pos x="72" y="84"/>
                </a:cxn>
                <a:cxn ang="0">
                  <a:pos x="108" y="48"/>
                </a:cxn>
                <a:cxn ang="0">
                  <a:pos x="126" y="30"/>
                </a:cxn>
                <a:cxn ang="0">
                  <a:pos x="144" y="0"/>
                </a:cxn>
              </a:cxnLst>
              <a:rect l="0" t="0" r="r" b="b"/>
              <a:pathLst>
                <a:path w="144" h="144">
                  <a:moveTo>
                    <a:pt x="0" y="144"/>
                  </a:moveTo>
                  <a:lnTo>
                    <a:pt x="36" y="114"/>
                  </a:lnTo>
                  <a:lnTo>
                    <a:pt x="72" y="84"/>
                  </a:lnTo>
                  <a:lnTo>
                    <a:pt x="108" y="48"/>
                  </a:lnTo>
                  <a:lnTo>
                    <a:pt x="126" y="30"/>
                  </a:lnTo>
                  <a:lnTo>
                    <a:pt x="144" y="0"/>
                  </a:lnTo>
                </a:path>
              </a:pathLst>
            </a:custGeom>
            <a:noFill/>
            <a:ln w="19050">
              <a:solidFill>
                <a:srgbClr val="000000"/>
              </a:solidFill>
              <a:prstDash val="solid"/>
              <a:round/>
              <a:headEnd/>
              <a:tailEnd/>
            </a:ln>
          </p:spPr>
          <p:txBody>
            <a:bodyPr/>
            <a:lstStyle/>
            <a:p>
              <a:endParaRPr lang="en-US"/>
            </a:p>
          </p:txBody>
        </p:sp>
        <p:sp>
          <p:nvSpPr>
            <p:cNvPr id="63556" name="Freeform 68"/>
            <p:cNvSpPr>
              <a:spLocks/>
            </p:cNvSpPr>
            <p:nvPr/>
          </p:nvSpPr>
          <p:spPr bwMode="auto">
            <a:xfrm>
              <a:off x="3007" y="900"/>
              <a:ext cx="144" cy="348"/>
            </a:xfrm>
            <a:custGeom>
              <a:avLst/>
              <a:gdLst/>
              <a:ahLst/>
              <a:cxnLst>
                <a:cxn ang="0">
                  <a:pos x="0" y="348"/>
                </a:cxn>
                <a:cxn ang="0">
                  <a:pos x="18" y="312"/>
                </a:cxn>
                <a:cxn ang="0">
                  <a:pos x="36" y="276"/>
                </a:cxn>
                <a:cxn ang="0">
                  <a:pos x="72" y="186"/>
                </a:cxn>
                <a:cxn ang="0">
                  <a:pos x="108" y="90"/>
                </a:cxn>
                <a:cxn ang="0">
                  <a:pos x="144" y="0"/>
                </a:cxn>
              </a:cxnLst>
              <a:rect l="0" t="0" r="r" b="b"/>
              <a:pathLst>
                <a:path w="144" h="348">
                  <a:moveTo>
                    <a:pt x="0" y="348"/>
                  </a:moveTo>
                  <a:lnTo>
                    <a:pt x="18" y="312"/>
                  </a:lnTo>
                  <a:lnTo>
                    <a:pt x="36" y="276"/>
                  </a:lnTo>
                  <a:lnTo>
                    <a:pt x="72" y="186"/>
                  </a:lnTo>
                  <a:lnTo>
                    <a:pt x="108" y="90"/>
                  </a:lnTo>
                  <a:lnTo>
                    <a:pt x="144" y="0"/>
                  </a:lnTo>
                </a:path>
              </a:pathLst>
            </a:custGeom>
            <a:noFill/>
            <a:ln w="19050">
              <a:solidFill>
                <a:srgbClr val="000000"/>
              </a:solidFill>
              <a:prstDash val="solid"/>
              <a:round/>
              <a:headEnd/>
              <a:tailEnd/>
            </a:ln>
          </p:spPr>
          <p:txBody>
            <a:bodyPr/>
            <a:lstStyle/>
            <a:p>
              <a:endParaRPr lang="en-US"/>
            </a:p>
          </p:txBody>
        </p:sp>
        <p:sp>
          <p:nvSpPr>
            <p:cNvPr id="63557" name="Oval 69"/>
            <p:cNvSpPr>
              <a:spLocks noChangeArrowheads="1"/>
            </p:cNvSpPr>
            <p:nvPr/>
          </p:nvSpPr>
          <p:spPr bwMode="auto">
            <a:xfrm>
              <a:off x="960" y="1986"/>
              <a:ext cx="30" cy="30"/>
            </a:xfrm>
            <a:prstGeom prst="ellipse">
              <a:avLst/>
            </a:prstGeom>
            <a:solidFill>
              <a:srgbClr val="000000"/>
            </a:solidFill>
            <a:ln w="9525">
              <a:solidFill>
                <a:srgbClr val="000000"/>
              </a:solidFill>
              <a:round/>
              <a:headEnd/>
              <a:tailEnd/>
            </a:ln>
          </p:spPr>
          <p:txBody>
            <a:bodyPr/>
            <a:lstStyle/>
            <a:p>
              <a:endParaRPr lang="en-US"/>
            </a:p>
          </p:txBody>
        </p:sp>
        <p:sp>
          <p:nvSpPr>
            <p:cNvPr id="63558" name="Oval 70"/>
            <p:cNvSpPr>
              <a:spLocks noChangeArrowheads="1"/>
            </p:cNvSpPr>
            <p:nvPr/>
          </p:nvSpPr>
          <p:spPr bwMode="auto">
            <a:xfrm>
              <a:off x="1104" y="1932"/>
              <a:ext cx="30" cy="30"/>
            </a:xfrm>
            <a:prstGeom prst="ellipse">
              <a:avLst/>
            </a:prstGeom>
            <a:solidFill>
              <a:srgbClr val="000000"/>
            </a:solidFill>
            <a:ln w="9525">
              <a:solidFill>
                <a:srgbClr val="000000"/>
              </a:solidFill>
              <a:round/>
              <a:headEnd/>
              <a:tailEnd/>
            </a:ln>
          </p:spPr>
          <p:txBody>
            <a:bodyPr/>
            <a:lstStyle/>
            <a:p>
              <a:endParaRPr lang="en-US"/>
            </a:p>
          </p:txBody>
        </p:sp>
        <p:sp>
          <p:nvSpPr>
            <p:cNvPr id="63559" name="Oval 71"/>
            <p:cNvSpPr>
              <a:spLocks noChangeArrowheads="1"/>
            </p:cNvSpPr>
            <p:nvPr/>
          </p:nvSpPr>
          <p:spPr bwMode="auto">
            <a:xfrm>
              <a:off x="1248" y="1878"/>
              <a:ext cx="30" cy="30"/>
            </a:xfrm>
            <a:prstGeom prst="ellipse">
              <a:avLst/>
            </a:prstGeom>
            <a:solidFill>
              <a:srgbClr val="000000"/>
            </a:solidFill>
            <a:ln w="9525">
              <a:solidFill>
                <a:srgbClr val="000000"/>
              </a:solidFill>
              <a:round/>
              <a:headEnd/>
              <a:tailEnd/>
            </a:ln>
          </p:spPr>
          <p:txBody>
            <a:bodyPr/>
            <a:lstStyle/>
            <a:p>
              <a:endParaRPr lang="en-US"/>
            </a:p>
          </p:txBody>
        </p:sp>
        <p:sp>
          <p:nvSpPr>
            <p:cNvPr id="63560" name="Oval 72"/>
            <p:cNvSpPr>
              <a:spLocks noChangeArrowheads="1"/>
            </p:cNvSpPr>
            <p:nvPr/>
          </p:nvSpPr>
          <p:spPr bwMode="auto">
            <a:xfrm>
              <a:off x="1392" y="1830"/>
              <a:ext cx="30" cy="30"/>
            </a:xfrm>
            <a:prstGeom prst="ellipse">
              <a:avLst/>
            </a:prstGeom>
            <a:solidFill>
              <a:srgbClr val="000000"/>
            </a:solidFill>
            <a:ln w="9525">
              <a:solidFill>
                <a:srgbClr val="000000"/>
              </a:solidFill>
              <a:round/>
              <a:headEnd/>
              <a:tailEnd/>
            </a:ln>
          </p:spPr>
          <p:txBody>
            <a:bodyPr/>
            <a:lstStyle/>
            <a:p>
              <a:endParaRPr lang="en-US"/>
            </a:p>
          </p:txBody>
        </p:sp>
        <p:sp>
          <p:nvSpPr>
            <p:cNvPr id="63561" name="Oval 73"/>
            <p:cNvSpPr>
              <a:spLocks noChangeArrowheads="1"/>
            </p:cNvSpPr>
            <p:nvPr/>
          </p:nvSpPr>
          <p:spPr bwMode="auto">
            <a:xfrm>
              <a:off x="1542" y="1782"/>
              <a:ext cx="30" cy="30"/>
            </a:xfrm>
            <a:prstGeom prst="ellipse">
              <a:avLst/>
            </a:prstGeom>
            <a:solidFill>
              <a:srgbClr val="000000"/>
            </a:solidFill>
            <a:ln w="9525">
              <a:solidFill>
                <a:srgbClr val="000000"/>
              </a:solidFill>
              <a:round/>
              <a:headEnd/>
              <a:tailEnd/>
            </a:ln>
          </p:spPr>
          <p:txBody>
            <a:bodyPr/>
            <a:lstStyle/>
            <a:p>
              <a:endParaRPr lang="en-US"/>
            </a:p>
          </p:txBody>
        </p:sp>
        <p:sp>
          <p:nvSpPr>
            <p:cNvPr id="63562" name="Oval 74"/>
            <p:cNvSpPr>
              <a:spLocks noChangeArrowheads="1"/>
            </p:cNvSpPr>
            <p:nvPr/>
          </p:nvSpPr>
          <p:spPr bwMode="auto">
            <a:xfrm>
              <a:off x="1686" y="1728"/>
              <a:ext cx="30" cy="30"/>
            </a:xfrm>
            <a:prstGeom prst="ellipse">
              <a:avLst/>
            </a:prstGeom>
            <a:solidFill>
              <a:srgbClr val="000000"/>
            </a:solidFill>
            <a:ln w="9525">
              <a:solidFill>
                <a:srgbClr val="000000"/>
              </a:solidFill>
              <a:round/>
              <a:headEnd/>
              <a:tailEnd/>
            </a:ln>
          </p:spPr>
          <p:txBody>
            <a:bodyPr/>
            <a:lstStyle/>
            <a:p>
              <a:endParaRPr lang="en-US"/>
            </a:p>
          </p:txBody>
        </p:sp>
        <p:sp>
          <p:nvSpPr>
            <p:cNvPr id="63563" name="Oval 75"/>
            <p:cNvSpPr>
              <a:spLocks noChangeArrowheads="1"/>
            </p:cNvSpPr>
            <p:nvPr/>
          </p:nvSpPr>
          <p:spPr bwMode="auto">
            <a:xfrm>
              <a:off x="1830" y="1680"/>
              <a:ext cx="30" cy="30"/>
            </a:xfrm>
            <a:prstGeom prst="ellipse">
              <a:avLst/>
            </a:prstGeom>
            <a:solidFill>
              <a:srgbClr val="000000"/>
            </a:solidFill>
            <a:ln w="9525">
              <a:solidFill>
                <a:srgbClr val="000000"/>
              </a:solidFill>
              <a:round/>
              <a:headEnd/>
              <a:tailEnd/>
            </a:ln>
          </p:spPr>
          <p:txBody>
            <a:bodyPr/>
            <a:lstStyle/>
            <a:p>
              <a:endParaRPr lang="en-US"/>
            </a:p>
          </p:txBody>
        </p:sp>
        <p:sp>
          <p:nvSpPr>
            <p:cNvPr id="63564" name="Oval 76"/>
            <p:cNvSpPr>
              <a:spLocks noChangeArrowheads="1"/>
            </p:cNvSpPr>
            <p:nvPr/>
          </p:nvSpPr>
          <p:spPr bwMode="auto">
            <a:xfrm>
              <a:off x="1974" y="1638"/>
              <a:ext cx="30" cy="30"/>
            </a:xfrm>
            <a:prstGeom prst="ellipse">
              <a:avLst/>
            </a:prstGeom>
            <a:solidFill>
              <a:srgbClr val="000000"/>
            </a:solidFill>
            <a:ln w="9525">
              <a:solidFill>
                <a:srgbClr val="000000"/>
              </a:solidFill>
              <a:round/>
              <a:headEnd/>
              <a:tailEnd/>
            </a:ln>
          </p:spPr>
          <p:txBody>
            <a:bodyPr/>
            <a:lstStyle/>
            <a:p>
              <a:endParaRPr lang="en-US"/>
            </a:p>
          </p:txBody>
        </p:sp>
        <p:sp>
          <p:nvSpPr>
            <p:cNvPr id="63565" name="Oval 77"/>
            <p:cNvSpPr>
              <a:spLocks noChangeArrowheads="1"/>
            </p:cNvSpPr>
            <p:nvPr/>
          </p:nvSpPr>
          <p:spPr bwMode="auto">
            <a:xfrm>
              <a:off x="2119" y="1590"/>
              <a:ext cx="30" cy="30"/>
            </a:xfrm>
            <a:prstGeom prst="ellipse">
              <a:avLst/>
            </a:prstGeom>
            <a:solidFill>
              <a:srgbClr val="000000"/>
            </a:solidFill>
            <a:ln w="9525">
              <a:solidFill>
                <a:srgbClr val="000000"/>
              </a:solidFill>
              <a:round/>
              <a:headEnd/>
              <a:tailEnd/>
            </a:ln>
          </p:spPr>
          <p:txBody>
            <a:bodyPr/>
            <a:lstStyle/>
            <a:p>
              <a:endParaRPr lang="en-US"/>
            </a:p>
          </p:txBody>
        </p:sp>
        <p:sp>
          <p:nvSpPr>
            <p:cNvPr id="63566" name="Oval 78"/>
            <p:cNvSpPr>
              <a:spLocks noChangeArrowheads="1"/>
            </p:cNvSpPr>
            <p:nvPr/>
          </p:nvSpPr>
          <p:spPr bwMode="auto">
            <a:xfrm>
              <a:off x="2263" y="1542"/>
              <a:ext cx="30" cy="30"/>
            </a:xfrm>
            <a:prstGeom prst="ellipse">
              <a:avLst/>
            </a:prstGeom>
            <a:solidFill>
              <a:srgbClr val="000000"/>
            </a:solidFill>
            <a:ln w="9525">
              <a:solidFill>
                <a:srgbClr val="000000"/>
              </a:solidFill>
              <a:round/>
              <a:headEnd/>
              <a:tailEnd/>
            </a:ln>
          </p:spPr>
          <p:txBody>
            <a:bodyPr/>
            <a:lstStyle/>
            <a:p>
              <a:endParaRPr lang="en-US"/>
            </a:p>
          </p:txBody>
        </p:sp>
        <p:sp>
          <p:nvSpPr>
            <p:cNvPr id="63567" name="Oval 79"/>
            <p:cNvSpPr>
              <a:spLocks noChangeArrowheads="1"/>
            </p:cNvSpPr>
            <p:nvPr/>
          </p:nvSpPr>
          <p:spPr bwMode="auto">
            <a:xfrm>
              <a:off x="2407" y="1500"/>
              <a:ext cx="30" cy="30"/>
            </a:xfrm>
            <a:prstGeom prst="ellipse">
              <a:avLst/>
            </a:prstGeom>
            <a:solidFill>
              <a:srgbClr val="000000"/>
            </a:solidFill>
            <a:ln w="9525">
              <a:solidFill>
                <a:srgbClr val="000000"/>
              </a:solidFill>
              <a:round/>
              <a:headEnd/>
              <a:tailEnd/>
            </a:ln>
          </p:spPr>
          <p:txBody>
            <a:bodyPr/>
            <a:lstStyle/>
            <a:p>
              <a:endParaRPr lang="en-US"/>
            </a:p>
          </p:txBody>
        </p:sp>
        <p:sp>
          <p:nvSpPr>
            <p:cNvPr id="63568" name="Oval 80"/>
            <p:cNvSpPr>
              <a:spLocks noChangeArrowheads="1"/>
            </p:cNvSpPr>
            <p:nvPr/>
          </p:nvSpPr>
          <p:spPr bwMode="auto">
            <a:xfrm>
              <a:off x="2557" y="1458"/>
              <a:ext cx="30" cy="30"/>
            </a:xfrm>
            <a:prstGeom prst="ellipse">
              <a:avLst/>
            </a:prstGeom>
            <a:solidFill>
              <a:srgbClr val="000000"/>
            </a:solidFill>
            <a:ln w="9525">
              <a:solidFill>
                <a:srgbClr val="000000"/>
              </a:solidFill>
              <a:round/>
              <a:headEnd/>
              <a:tailEnd/>
            </a:ln>
          </p:spPr>
          <p:txBody>
            <a:bodyPr/>
            <a:lstStyle/>
            <a:p>
              <a:endParaRPr lang="en-US"/>
            </a:p>
          </p:txBody>
        </p:sp>
        <p:sp>
          <p:nvSpPr>
            <p:cNvPr id="63569" name="Oval 81"/>
            <p:cNvSpPr>
              <a:spLocks noChangeArrowheads="1"/>
            </p:cNvSpPr>
            <p:nvPr/>
          </p:nvSpPr>
          <p:spPr bwMode="auto">
            <a:xfrm>
              <a:off x="2701" y="1416"/>
              <a:ext cx="30" cy="30"/>
            </a:xfrm>
            <a:prstGeom prst="ellipse">
              <a:avLst/>
            </a:prstGeom>
            <a:solidFill>
              <a:srgbClr val="000000"/>
            </a:solidFill>
            <a:ln w="9525">
              <a:solidFill>
                <a:srgbClr val="000000"/>
              </a:solidFill>
              <a:round/>
              <a:headEnd/>
              <a:tailEnd/>
            </a:ln>
          </p:spPr>
          <p:txBody>
            <a:bodyPr/>
            <a:lstStyle/>
            <a:p>
              <a:endParaRPr lang="en-US"/>
            </a:p>
          </p:txBody>
        </p:sp>
        <p:sp>
          <p:nvSpPr>
            <p:cNvPr id="63570" name="Oval 82"/>
            <p:cNvSpPr>
              <a:spLocks noChangeArrowheads="1"/>
            </p:cNvSpPr>
            <p:nvPr/>
          </p:nvSpPr>
          <p:spPr bwMode="auto">
            <a:xfrm>
              <a:off x="2845" y="1374"/>
              <a:ext cx="30" cy="30"/>
            </a:xfrm>
            <a:prstGeom prst="ellipse">
              <a:avLst/>
            </a:prstGeom>
            <a:solidFill>
              <a:srgbClr val="000000"/>
            </a:solidFill>
            <a:ln w="9525">
              <a:solidFill>
                <a:srgbClr val="000000"/>
              </a:solidFill>
              <a:round/>
              <a:headEnd/>
              <a:tailEnd/>
            </a:ln>
          </p:spPr>
          <p:txBody>
            <a:bodyPr/>
            <a:lstStyle/>
            <a:p>
              <a:endParaRPr lang="en-US"/>
            </a:p>
          </p:txBody>
        </p:sp>
        <p:sp>
          <p:nvSpPr>
            <p:cNvPr id="63571" name="Oval 83"/>
            <p:cNvSpPr>
              <a:spLocks noChangeArrowheads="1"/>
            </p:cNvSpPr>
            <p:nvPr/>
          </p:nvSpPr>
          <p:spPr bwMode="auto">
            <a:xfrm>
              <a:off x="2989" y="1338"/>
              <a:ext cx="30" cy="30"/>
            </a:xfrm>
            <a:prstGeom prst="ellipse">
              <a:avLst/>
            </a:prstGeom>
            <a:solidFill>
              <a:srgbClr val="000000"/>
            </a:solidFill>
            <a:ln w="9525">
              <a:solidFill>
                <a:srgbClr val="000000"/>
              </a:solidFill>
              <a:round/>
              <a:headEnd/>
              <a:tailEnd/>
            </a:ln>
          </p:spPr>
          <p:txBody>
            <a:bodyPr/>
            <a:lstStyle/>
            <a:p>
              <a:endParaRPr lang="en-US"/>
            </a:p>
          </p:txBody>
        </p:sp>
        <p:sp>
          <p:nvSpPr>
            <p:cNvPr id="63572" name="Oval 84"/>
            <p:cNvSpPr>
              <a:spLocks noChangeArrowheads="1"/>
            </p:cNvSpPr>
            <p:nvPr/>
          </p:nvSpPr>
          <p:spPr bwMode="auto">
            <a:xfrm>
              <a:off x="3133" y="1302"/>
              <a:ext cx="30" cy="30"/>
            </a:xfrm>
            <a:prstGeom prst="ellipse">
              <a:avLst/>
            </a:prstGeom>
            <a:solidFill>
              <a:srgbClr val="000000"/>
            </a:solidFill>
            <a:ln w="9525">
              <a:solidFill>
                <a:srgbClr val="000000"/>
              </a:solidFill>
              <a:round/>
              <a:headEnd/>
              <a:tailEnd/>
            </a:ln>
          </p:spPr>
          <p:txBody>
            <a:bodyPr/>
            <a:lstStyle/>
            <a:p>
              <a:endParaRPr lang="en-US"/>
            </a:p>
          </p:txBody>
        </p:sp>
        <p:sp>
          <p:nvSpPr>
            <p:cNvPr id="63573" name="Oval 85"/>
            <p:cNvSpPr>
              <a:spLocks noChangeArrowheads="1"/>
            </p:cNvSpPr>
            <p:nvPr/>
          </p:nvSpPr>
          <p:spPr bwMode="auto">
            <a:xfrm>
              <a:off x="960" y="1854"/>
              <a:ext cx="30" cy="30"/>
            </a:xfrm>
            <a:prstGeom prst="ellipse">
              <a:avLst/>
            </a:prstGeom>
            <a:solidFill>
              <a:srgbClr val="000000"/>
            </a:solidFill>
            <a:ln w="9525">
              <a:solidFill>
                <a:srgbClr val="000000"/>
              </a:solidFill>
              <a:round/>
              <a:headEnd/>
              <a:tailEnd/>
            </a:ln>
          </p:spPr>
          <p:txBody>
            <a:bodyPr/>
            <a:lstStyle/>
            <a:p>
              <a:endParaRPr lang="en-US"/>
            </a:p>
          </p:txBody>
        </p:sp>
        <p:sp>
          <p:nvSpPr>
            <p:cNvPr id="63574" name="Oval 86"/>
            <p:cNvSpPr>
              <a:spLocks noChangeArrowheads="1"/>
            </p:cNvSpPr>
            <p:nvPr/>
          </p:nvSpPr>
          <p:spPr bwMode="auto">
            <a:xfrm>
              <a:off x="1104" y="1830"/>
              <a:ext cx="30" cy="30"/>
            </a:xfrm>
            <a:prstGeom prst="ellipse">
              <a:avLst/>
            </a:prstGeom>
            <a:solidFill>
              <a:srgbClr val="000000"/>
            </a:solidFill>
            <a:ln w="9525">
              <a:solidFill>
                <a:srgbClr val="000000"/>
              </a:solidFill>
              <a:round/>
              <a:headEnd/>
              <a:tailEnd/>
            </a:ln>
          </p:spPr>
          <p:txBody>
            <a:bodyPr/>
            <a:lstStyle/>
            <a:p>
              <a:endParaRPr lang="en-US"/>
            </a:p>
          </p:txBody>
        </p:sp>
        <p:sp>
          <p:nvSpPr>
            <p:cNvPr id="63575" name="Oval 87"/>
            <p:cNvSpPr>
              <a:spLocks noChangeArrowheads="1"/>
            </p:cNvSpPr>
            <p:nvPr/>
          </p:nvSpPr>
          <p:spPr bwMode="auto">
            <a:xfrm>
              <a:off x="1248" y="1806"/>
              <a:ext cx="30" cy="30"/>
            </a:xfrm>
            <a:prstGeom prst="ellipse">
              <a:avLst/>
            </a:prstGeom>
            <a:solidFill>
              <a:srgbClr val="000000"/>
            </a:solidFill>
            <a:ln w="9525">
              <a:solidFill>
                <a:srgbClr val="000000"/>
              </a:solidFill>
              <a:round/>
              <a:headEnd/>
              <a:tailEnd/>
            </a:ln>
          </p:spPr>
          <p:txBody>
            <a:bodyPr/>
            <a:lstStyle/>
            <a:p>
              <a:endParaRPr lang="en-US"/>
            </a:p>
          </p:txBody>
        </p:sp>
        <p:sp>
          <p:nvSpPr>
            <p:cNvPr id="63576" name="Oval 88"/>
            <p:cNvSpPr>
              <a:spLocks noChangeArrowheads="1"/>
            </p:cNvSpPr>
            <p:nvPr/>
          </p:nvSpPr>
          <p:spPr bwMode="auto">
            <a:xfrm>
              <a:off x="1392" y="1794"/>
              <a:ext cx="30" cy="30"/>
            </a:xfrm>
            <a:prstGeom prst="ellipse">
              <a:avLst/>
            </a:prstGeom>
            <a:solidFill>
              <a:srgbClr val="000000"/>
            </a:solidFill>
            <a:ln w="9525">
              <a:solidFill>
                <a:srgbClr val="000000"/>
              </a:solidFill>
              <a:round/>
              <a:headEnd/>
              <a:tailEnd/>
            </a:ln>
          </p:spPr>
          <p:txBody>
            <a:bodyPr/>
            <a:lstStyle/>
            <a:p>
              <a:endParaRPr lang="en-US"/>
            </a:p>
          </p:txBody>
        </p:sp>
        <p:sp>
          <p:nvSpPr>
            <p:cNvPr id="63577" name="Oval 89"/>
            <p:cNvSpPr>
              <a:spLocks noChangeArrowheads="1"/>
            </p:cNvSpPr>
            <p:nvPr/>
          </p:nvSpPr>
          <p:spPr bwMode="auto">
            <a:xfrm>
              <a:off x="1542" y="1782"/>
              <a:ext cx="30" cy="30"/>
            </a:xfrm>
            <a:prstGeom prst="ellipse">
              <a:avLst/>
            </a:prstGeom>
            <a:solidFill>
              <a:srgbClr val="000000"/>
            </a:solidFill>
            <a:ln w="9525">
              <a:solidFill>
                <a:srgbClr val="000000"/>
              </a:solidFill>
              <a:round/>
              <a:headEnd/>
              <a:tailEnd/>
            </a:ln>
          </p:spPr>
          <p:txBody>
            <a:bodyPr/>
            <a:lstStyle/>
            <a:p>
              <a:endParaRPr lang="en-US"/>
            </a:p>
          </p:txBody>
        </p:sp>
        <p:sp>
          <p:nvSpPr>
            <p:cNvPr id="63578" name="Oval 90"/>
            <p:cNvSpPr>
              <a:spLocks noChangeArrowheads="1"/>
            </p:cNvSpPr>
            <p:nvPr/>
          </p:nvSpPr>
          <p:spPr bwMode="auto">
            <a:xfrm>
              <a:off x="1686" y="1764"/>
              <a:ext cx="30" cy="30"/>
            </a:xfrm>
            <a:prstGeom prst="ellipse">
              <a:avLst/>
            </a:prstGeom>
            <a:solidFill>
              <a:srgbClr val="000000"/>
            </a:solidFill>
            <a:ln w="9525">
              <a:solidFill>
                <a:srgbClr val="000000"/>
              </a:solidFill>
              <a:round/>
              <a:headEnd/>
              <a:tailEnd/>
            </a:ln>
          </p:spPr>
          <p:txBody>
            <a:bodyPr/>
            <a:lstStyle/>
            <a:p>
              <a:endParaRPr lang="en-US"/>
            </a:p>
          </p:txBody>
        </p:sp>
        <p:sp>
          <p:nvSpPr>
            <p:cNvPr id="63579" name="Oval 91"/>
            <p:cNvSpPr>
              <a:spLocks noChangeArrowheads="1"/>
            </p:cNvSpPr>
            <p:nvPr/>
          </p:nvSpPr>
          <p:spPr bwMode="auto">
            <a:xfrm>
              <a:off x="1830" y="1746"/>
              <a:ext cx="30" cy="30"/>
            </a:xfrm>
            <a:prstGeom prst="ellipse">
              <a:avLst/>
            </a:prstGeom>
            <a:solidFill>
              <a:srgbClr val="000000"/>
            </a:solidFill>
            <a:ln w="9525">
              <a:solidFill>
                <a:srgbClr val="000000"/>
              </a:solidFill>
              <a:round/>
              <a:headEnd/>
              <a:tailEnd/>
            </a:ln>
          </p:spPr>
          <p:txBody>
            <a:bodyPr/>
            <a:lstStyle/>
            <a:p>
              <a:endParaRPr lang="en-US"/>
            </a:p>
          </p:txBody>
        </p:sp>
        <p:sp>
          <p:nvSpPr>
            <p:cNvPr id="63580" name="Oval 92"/>
            <p:cNvSpPr>
              <a:spLocks noChangeArrowheads="1"/>
            </p:cNvSpPr>
            <p:nvPr/>
          </p:nvSpPr>
          <p:spPr bwMode="auto">
            <a:xfrm>
              <a:off x="1974" y="1728"/>
              <a:ext cx="30" cy="30"/>
            </a:xfrm>
            <a:prstGeom prst="ellipse">
              <a:avLst/>
            </a:prstGeom>
            <a:solidFill>
              <a:srgbClr val="000000"/>
            </a:solidFill>
            <a:ln w="9525">
              <a:solidFill>
                <a:srgbClr val="000000"/>
              </a:solidFill>
              <a:round/>
              <a:headEnd/>
              <a:tailEnd/>
            </a:ln>
          </p:spPr>
          <p:txBody>
            <a:bodyPr/>
            <a:lstStyle/>
            <a:p>
              <a:endParaRPr lang="en-US"/>
            </a:p>
          </p:txBody>
        </p:sp>
        <p:sp>
          <p:nvSpPr>
            <p:cNvPr id="63581" name="Oval 93"/>
            <p:cNvSpPr>
              <a:spLocks noChangeArrowheads="1"/>
            </p:cNvSpPr>
            <p:nvPr/>
          </p:nvSpPr>
          <p:spPr bwMode="auto">
            <a:xfrm>
              <a:off x="2119" y="1704"/>
              <a:ext cx="30" cy="30"/>
            </a:xfrm>
            <a:prstGeom prst="ellipse">
              <a:avLst/>
            </a:prstGeom>
            <a:solidFill>
              <a:srgbClr val="000000"/>
            </a:solidFill>
            <a:ln w="9525">
              <a:solidFill>
                <a:srgbClr val="000000"/>
              </a:solidFill>
              <a:round/>
              <a:headEnd/>
              <a:tailEnd/>
            </a:ln>
          </p:spPr>
          <p:txBody>
            <a:bodyPr/>
            <a:lstStyle/>
            <a:p>
              <a:endParaRPr lang="en-US"/>
            </a:p>
          </p:txBody>
        </p:sp>
        <p:sp>
          <p:nvSpPr>
            <p:cNvPr id="63582" name="Oval 94"/>
            <p:cNvSpPr>
              <a:spLocks noChangeArrowheads="1"/>
            </p:cNvSpPr>
            <p:nvPr/>
          </p:nvSpPr>
          <p:spPr bwMode="auto">
            <a:xfrm>
              <a:off x="2263" y="1674"/>
              <a:ext cx="30" cy="30"/>
            </a:xfrm>
            <a:prstGeom prst="ellipse">
              <a:avLst/>
            </a:prstGeom>
            <a:solidFill>
              <a:srgbClr val="000000"/>
            </a:solidFill>
            <a:ln w="9525">
              <a:solidFill>
                <a:srgbClr val="000000"/>
              </a:solidFill>
              <a:round/>
              <a:headEnd/>
              <a:tailEnd/>
            </a:ln>
          </p:spPr>
          <p:txBody>
            <a:bodyPr/>
            <a:lstStyle/>
            <a:p>
              <a:endParaRPr lang="en-US"/>
            </a:p>
          </p:txBody>
        </p:sp>
        <p:sp>
          <p:nvSpPr>
            <p:cNvPr id="63583" name="Oval 95"/>
            <p:cNvSpPr>
              <a:spLocks noChangeArrowheads="1"/>
            </p:cNvSpPr>
            <p:nvPr/>
          </p:nvSpPr>
          <p:spPr bwMode="auto">
            <a:xfrm>
              <a:off x="2407" y="1626"/>
              <a:ext cx="30" cy="30"/>
            </a:xfrm>
            <a:prstGeom prst="ellipse">
              <a:avLst/>
            </a:prstGeom>
            <a:solidFill>
              <a:srgbClr val="000000"/>
            </a:solidFill>
            <a:ln w="9525">
              <a:solidFill>
                <a:srgbClr val="000000"/>
              </a:solidFill>
              <a:round/>
              <a:headEnd/>
              <a:tailEnd/>
            </a:ln>
          </p:spPr>
          <p:txBody>
            <a:bodyPr/>
            <a:lstStyle/>
            <a:p>
              <a:endParaRPr lang="en-US"/>
            </a:p>
          </p:txBody>
        </p:sp>
        <p:sp>
          <p:nvSpPr>
            <p:cNvPr id="63584" name="Oval 96"/>
            <p:cNvSpPr>
              <a:spLocks noChangeArrowheads="1"/>
            </p:cNvSpPr>
            <p:nvPr/>
          </p:nvSpPr>
          <p:spPr bwMode="auto">
            <a:xfrm>
              <a:off x="2557" y="1566"/>
              <a:ext cx="30" cy="30"/>
            </a:xfrm>
            <a:prstGeom prst="ellipse">
              <a:avLst/>
            </a:prstGeom>
            <a:solidFill>
              <a:srgbClr val="000000"/>
            </a:solidFill>
            <a:ln w="9525">
              <a:solidFill>
                <a:srgbClr val="000000"/>
              </a:solidFill>
              <a:round/>
              <a:headEnd/>
              <a:tailEnd/>
            </a:ln>
          </p:spPr>
          <p:txBody>
            <a:bodyPr/>
            <a:lstStyle/>
            <a:p>
              <a:endParaRPr lang="en-US"/>
            </a:p>
          </p:txBody>
        </p:sp>
        <p:sp>
          <p:nvSpPr>
            <p:cNvPr id="63585" name="Oval 97"/>
            <p:cNvSpPr>
              <a:spLocks noChangeArrowheads="1"/>
            </p:cNvSpPr>
            <p:nvPr/>
          </p:nvSpPr>
          <p:spPr bwMode="auto">
            <a:xfrm>
              <a:off x="2701" y="1488"/>
              <a:ext cx="30" cy="30"/>
            </a:xfrm>
            <a:prstGeom prst="ellipse">
              <a:avLst/>
            </a:prstGeom>
            <a:solidFill>
              <a:srgbClr val="000000"/>
            </a:solidFill>
            <a:ln w="9525">
              <a:solidFill>
                <a:srgbClr val="000000"/>
              </a:solidFill>
              <a:round/>
              <a:headEnd/>
              <a:tailEnd/>
            </a:ln>
          </p:spPr>
          <p:txBody>
            <a:bodyPr/>
            <a:lstStyle/>
            <a:p>
              <a:endParaRPr lang="en-US"/>
            </a:p>
          </p:txBody>
        </p:sp>
        <p:sp>
          <p:nvSpPr>
            <p:cNvPr id="63586" name="Oval 98"/>
            <p:cNvSpPr>
              <a:spLocks noChangeArrowheads="1"/>
            </p:cNvSpPr>
            <p:nvPr/>
          </p:nvSpPr>
          <p:spPr bwMode="auto">
            <a:xfrm>
              <a:off x="2845" y="1374"/>
              <a:ext cx="30" cy="30"/>
            </a:xfrm>
            <a:prstGeom prst="ellipse">
              <a:avLst/>
            </a:prstGeom>
            <a:solidFill>
              <a:srgbClr val="000000"/>
            </a:solidFill>
            <a:ln w="9525">
              <a:solidFill>
                <a:srgbClr val="000000"/>
              </a:solidFill>
              <a:round/>
              <a:headEnd/>
              <a:tailEnd/>
            </a:ln>
          </p:spPr>
          <p:txBody>
            <a:bodyPr/>
            <a:lstStyle/>
            <a:p>
              <a:endParaRPr lang="en-US"/>
            </a:p>
          </p:txBody>
        </p:sp>
        <p:sp>
          <p:nvSpPr>
            <p:cNvPr id="63587" name="Oval 99"/>
            <p:cNvSpPr>
              <a:spLocks noChangeArrowheads="1"/>
            </p:cNvSpPr>
            <p:nvPr/>
          </p:nvSpPr>
          <p:spPr bwMode="auto">
            <a:xfrm>
              <a:off x="2989" y="1230"/>
              <a:ext cx="30" cy="30"/>
            </a:xfrm>
            <a:prstGeom prst="ellipse">
              <a:avLst/>
            </a:prstGeom>
            <a:solidFill>
              <a:srgbClr val="000000"/>
            </a:solidFill>
            <a:ln w="9525">
              <a:solidFill>
                <a:srgbClr val="000000"/>
              </a:solidFill>
              <a:round/>
              <a:headEnd/>
              <a:tailEnd/>
            </a:ln>
          </p:spPr>
          <p:txBody>
            <a:bodyPr/>
            <a:lstStyle/>
            <a:p>
              <a:endParaRPr lang="en-US"/>
            </a:p>
          </p:txBody>
        </p:sp>
        <p:sp>
          <p:nvSpPr>
            <p:cNvPr id="63588" name="Oval 100"/>
            <p:cNvSpPr>
              <a:spLocks noChangeArrowheads="1"/>
            </p:cNvSpPr>
            <p:nvPr/>
          </p:nvSpPr>
          <p:spPr bwMode="auto">
            <a:xfrm>
              <a:off x="3133" y="882"/>
              <a:ext cx="30" cy="30"/>
            </a:xfrm>
            <a:prstGeom prst="ellipse">
              <a:avLst/>
            </a:prstGeom>
            <a:solidFill>
              <a:srgbClr val="000000"/>
            </a:solidFill>
            <a:ln w="9525">
              <a:solidFill>
                <a:srgbClr val="000000"/>
              </a:solidFill>
              <a:round/>
              <a:headEnd/>
              <a:tailEnd/>
            </a:ln>
          </p:spPr>
          <p:txBody>
            <a:bodyPr/>
            <a:lstStyle/>
            <a:p>
              <a:endParaRPr lang="en-US"/>
            </a:p>
          </p:txBody>
        </p:sp>
        <p:sp>
          <p:nvSpPr>
            <p:cNvPr id="63589" name="Rectangle 101"/>
            <p:cNvSpPr>
              <a:spLocks noChangeArrowheads="1"/>
            </p:cNvSpPr>
            <p:nvPr/>
          </p:nvSpPr>
          <p:spPr bwMode="auto">
            <a:xfrm>
              <a:off x="826" y="1824"/>
              <a:ext cx="93"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500</a:t>
              </a:r>
              <a:endParaRPr lang="en-US" sz="2400">
                <a:latin typeface="Times New Roman" pitchFamily="18" charset="0"/>
              </a:endParaRPr>
            </a:p>
          </p:txBody>
        </p:sp>
        <p:sp>
          <p:nvSpPr>
            <p:cNvPr id="63590" name="Rectangle 102"/>
            <p:cNvSpPr>
              <a:spLocks noChangeArrowheads="1"/>
            </p:cNvSpPr>
            <p:nvPr/>
          </p:nvSpPr>
          <p:spPr bwMode="auto">
            <a:xfrm>
              <a:off x="769" y="1686"/>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1,000</a:t>
              </a:r>
              <a:endParaRPr lang="en-US" sz="2400">
                <a:latin typeface="Times New Roman" pitchFamily="18" charset="0"/>
              </a:endParaRPr>
            </a:p>
          </p:txBody>
        </p:sp>
        <p:sp>
          <p:nvSpPr>
            <p:cNvPr id="63591" name="Rectangle 103"/>
            <p:cNvSpPr>
              <a:spLocks noChangeArrowheads="1"/>
            </p:cNvSpPr>
            <p:nvPr/>
          </p:nvSpPr>
          <p:spPr bwMode="auto">
            <a:xfrm>
              <a:off x="769" y="1554"/>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1,500</a:t>
              </a:r>
              <a:endParaRPr lang="en-US" sz="2400">
                <a:latin typeface="Times New Roman" pitchFamily="18" charset="0"/>
              </a:endParaRPr>
            </a:p>
          </p:txBody>
        </p:sp>
        <p:sp>
          <p:nvSpPr>
            <p:cNvPr id="63592" name="Rectangle 104"/>
            <p:cNvSpPr>
              <a:spLocks noChangeArrowheads="1"/>
            </p:cNvSpPr>
            <p:nvPr/>
          </p:nvSpPr>
          <p:spPr bwMode="auto">
            <a:xfrm>
              <a:off x="769" y="1416"/>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2,000</a:t>
              </a:r>
              <a:endParaRPr lang="en-US" sz="2400">
                <a:latin typeface="Times New Roman" pitchFamily="18" charset="0"/>
              </a:endParaRPr>
            </a:p>
          </p:txBody>
        </p:sp>
        <p:sp>
          <p:nvSpPr>
            <p:cNvPr id="63593" name="Rectangle 105"/>
            <p:cNvSpPr>
              <a:spLocks noChangeArrowheads="1"/>
            </p:cNvSpPr>
            <p:nvPr/>
          </p:nvSpPr>
          <p:spPr bwMode="auto">
            <a:xfrm>
              <a:off x="769" y="1284"/>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2,500</a:t>
              </a:r>
              <a:endParaRPr lang="en-US" sz="2400">
                <a:latin typeface="Times New Roman" pitchFamily="18" charset="0"/>
              </a:endParaRPr>
            </a:p>
          </p:txBody>
        </p:sp>
        <p:sp>
          <p:nvSpPr>
            <p:cNvPr id="63594" name="Rectangle 106"/>
            <p:cNvSpPr>
              <a:spLocks noChangeArrowheads="1"/>
            </p:cNvSpPr>
            <p:nvPr/>
          </p:nvSpPr>
          <p:spPr bwMode="auto">
            <a:xfrm>
              <a:off x="769" y="1146"/>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3,000</a:t>
              </a:r>
              <a:endParaRPr lang="en-US" sz="2400">
                <a:latin typeface="Times New Roman" pitchFamily="18" charset="0"/>
              </a:endParaRPr>
            </a:p>
          </p:txBody>
        </p:sp>
        <p:sp>
          <p:nvSpPr>
            <p:cNvPr id="63595" name="Rectangle 107"/>
            <p:cNvSpPr>
              <a:spLocks noChangeArrowheads="1"/>
            </p:cNvSpPr>
            <p:nvPr/>
          </p:nvSpPr>
          <p:spPr bwMode="auto">
            <a:xfrm>
              <a:off x="769" y="1014"/>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3,500</a:t>
              </a:r>
              <a:endParaRPr lang="en-US" sz="2400">
                <a:latin typeface="Times New Roman" pitchFamily="18" charset="0"/>
              </a:endParaRPr>
            </a:p>
          </p:txBody>
        </p:sp>
        <p:sp>
          <p:nvSpPr>
            <p:cNvPr id="63596" name="Rectangle 108"/>
            <p:cNvSpPr>
              <a:spLocks noChangeArrowheads="1"/>
            </p:cNvSpPr>
            <p:nvPr/>
          </p:nvSpPr>
          <p:spPr bwMode="auto">
            <a:xfrm>
              <a:off x="769" y="876"/>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4,000</a:t>
              </a:r>
              <a:endParaRPr lang="en-US" sz="2400">
                <a:latin typeface="Times New Roman" pitchFamily="18" charset="0"/>
              </a:endParaRPr>
            </a:p>
          </p:txBody>
        </p:sp>
        <p:sp>
          <p:nvSpPr>
            <p:cNvPr id="63597" name="Rectangle 109"/>
            <p:cNvSpPr>
              <a:spLocks noChangeArrowheads="1"/>
            </p:cNvSpPr>
            <p:nvPr/>
          </p:nvSpPr>
          <p:spPr bwMode="auto">
            <a:xfrm>
              <a:off x="769" y="744"/>
              <a:ext cx="140"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4,500</a:t>
              </a:r>
              <a:endParaRPr lang="en-US" sz="2400">
                <a:latin typeface="Times New Roman" pitchFamily="18" charset="0"/>
              </a:endParaRPr>
            </a:p>
          </p:txBody>
        </p:sp>
        <p:sp>
          <p:nvSpPr>
            <p:cNvPr id="63598" name="Rectangle 110"/>
            <p:cNvSpPr>
              <a:spLocks noChangeArrowheads="1"/>
            </p:cNvSpPr>
            <p:nvPr/>
          </p:nvSpPr>
          <p:spPr bwMode="auto">
            <a:xfrm>
              <a:off x="984"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0</a:t>
              </a:r>
              <a:endParaRPr lang="en-US" sz="2400">
                <a:latin typeface="Times New Roman" pitchFamily="18" charset="0"/>
              </a:endParaRPr>
            </a:p>
          </p:txBody>
        </p:sp>
        <p:sp>
          <p:nvSpPr>
            <p:cNvPr id="63599" name="Rectangle 111"/>
            <p:cNvSpPr>
              <a:spLocks noChangeArrowheads="1"/>
            </p:cNvSpPr>
            <p:nvPr/>
          </p:nvSpPr>
          <p:spPr bwMode="auto">
            <a:xfrm>
              <a:off x="1127"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a:t>
              </a:r>
              <a:endParaRPr lang="en-US" sz="2400">
                <a:latin typeface="Times New Roman" pitchFamily="18" charset="0"/>
              </a:endParaRPr>
            </a:p>
          </p:txBody>
        </p:sp>
        <p:sp>
          <p:nvSpPr>
            <p:cNvPr id="63600" name="Rectangle 112"/>
            <p:cNvSpPr>
              <a:spLocks noChangeArrowheads="1"/>
            </p:cNvSpPr>
            <p:nvPr/>
          </p:nvSpPr>
          <p:spPr bwMode="auto">
            <a:xfrm>
              <a:off x="1271"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2</a:t>
              </a:r>
              <a:endParaRPr lang="en-US" sz="2400">
                <a:latin typeface="Times New Roman" pitchFamily="18" charset="0"/>
              </a:endParaRPr>
            </a:p>
          </p:txBody>
        </p:sp>
        <p:sp>
          <p:nvSpPr>
            <p:cNvPr id="63601" name="Rectangle 113"/>
            <p:cNvSpPr>
              <a:spLocks noChangeArrowheads="1"/>
            </p:cNvSpPr>
            <p:nvPr/>
          </p:nvSpPr>
          <p:spPr bwMode="auto">
            <a:xfrm>
              <a:off x="1415"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3</a:t>
              </a:r>
              <a:endParaRPr lang="en-US" sz="2400">
                <a:latin typeface="Times New Roman" pitchFamily="18" charset="0"/>
              </a:endParaRPr>
            </a:p>
          </p:txBody>
        </p:sp>
        <p:sp>
          <p:nvSpPr>
            <p:cNvPr id="63602" name="Rectangle 114"/>
            <p:cNvSpPr>
              <a:spLocks noChangeArrowheads="1"/>
            </p:cNvSpPr>
            <p:nvPr/>
          </p:nvSpPr>
          <p:spPr bwMode="auto">
            <a:xfrm>
              <a:off x="1565"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4</a:t>
              </a:r>
              <a:endParaRPr lang="en-US" sz="2400">
                <a:latin typeface="Times New Roman" pitchFamily="18" charset="0"/>
              </a:endParaRPr>
            </a:p>
          </p:txBody>
        </p:sp>
        <p:sp>
          <p:nvSpPr>
            <p:cNvPr id="63603" name="Rectangle 115"/>
            <p:cNvSpPr>
              <a:spLocks noChangeArrowheads="1"/>
            </p:cNvSpPr>
            <p:nvPr/>
          </p:nvSpPr>
          <p:spPr bwMode="auto">
            <a:xfrm>
              <a:off x="1709"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5</a:t>
              </a:r>
              <a:endParaRPr lang="en-US" sz="2400">
                <a:latin typeface="Times New Roman" pitchFamily="18" charset="0"/>
              </a:endParaRPr>
            </a:p>
          </p:txBody>
        </p:sp>
        <p:sp>
          <p:nvSpPr>
            <p:cNvPr id="63604" name="Rectangle 116"/>
            <p:cNvSpPr>
              <a:spLocks noChangeArrowheads="1"/>
            </p:cNvSpPr>
            <p:nvPr/>
          </p:nvSpPr>
          <p:spPr bwMode="auto">
            <a:xfrm>
              <a:off x="1854"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6</a:t>
              </a:r>
              <a:endParaRPr lang="en-US" sz="2400">
                <a:latin typeface="Times New Roman" pitchFamily="18" charset="0"/>
              </a:endParaRPr>
            </a:p>
          </p:txBody>
        </p:sp>
        <p:sp>
          <p:nvSpPr>
            <p:cNvPr id="63605" name="Rectangle 117"/>
            <p:cNvSpPr>
              <a:spLocks noChangeArrowheads="1"/>
            </p:cNvSpPr>
            <p:nvPr/>
          </p:nvSpPr>
          <p:spPr bwMode="auto">
            <a:xfrm>
              <a:off x="1996"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7</a:t>
              </a:r>
              <a:endParaRPr lang="en-US" sz="2400">
                <a:latin typeface="Times New Roman" pitchFamily="18" charset="0"/>
              </a:endParaRPr>
            </a:p>
          </p:txBody>
        </p:sp>
        <p:sp>
          <p:nvSpPr>
            <p:cNvPr id="63606" name="Rectangle 118"/>
            <p:cNvSpPr>
              <a:spLocks noChangeArrowheads="1"/>
            </p:cNvSpPr>
            <p:nvPr/>
          </p:nvSpPr>
          <p:spPr bwMode="auto">
            <a:xfrm>
              <a:off x="2142"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8</a:t>
              </a:r>
              <a:endParaRPr lang="en-US" sz="2400">
                <a:latin typeface="Times New Roman" pitchFamily="18" charset="0"/>
              </a:endParaRPr>
            </a:p>
          </p:txBody>
        </p:sp>
        <p:sp>
          <p:nvSpPr>
            <p:cNvPr id="63607" name="Rectangle 119"/>
            <p:cNvSpPr>
              <a:spLocks noChangeArrowheads="1"/>
            </p:cNvSpPr>
            <p:nvPr/>
          </p:nvSpPr>
          <p:spPr bwMode="auto">
            <a:xfrm>
              <a:off x="2287" y="2070"/>
              <a:ext cx="3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9</a:t>
              </a:r>
              <a:endParaRPr lang="en-US" sz="2400">
                <a:latin typeface="Times New Roman" pitchFamily="18" charset="0"/>
              </a:endParaRPr>
            </a:p>
          </p:txBody>
        </p:sp>
        <p:sp>
          <p:nvSpPr>
            <p:cNvPr id="63608" name="Rectangle 120"/>
            <p:cNvSpPr>
              <a:spLocks noChangeArrowheads="1"/>
            </p:cNvSpPr>
            <p:nvPr/>
          </p:nvSpPr>
          <p:spPr bwMode="auto">
            <a:xfrm>
              <a:off x="2411" y="2070"/>
              <a:ext cx="62"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10</a:t>
              </a:r>
              <a:endParaRPr lang="en-US" sz="2400">
                <a:latin typeface="Times New Roman" pitchFamily="18" charset="0"/>
              </a:endParaRPr>
            </a:p>
          </p:txBody>
        </p:sp>
        <p:sp>
          <p:nvSpPr>
            <p:cNvPr id="63609" name="Rectangle 121"/>
            <p:cNvSpPr>
              <a:spLocks noChangeArrowheads="1"/>
            </p:cNvSpPr>
            <p:nvPr/>
          </p:nvSpPr>
          <p:spPr bwMode="auto">
            <a:xfrm>
              <a:off x="2562" y="2070"/>
              <a:ext cx="62"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11</a:t>
              </a:r>
              <a:endParaRPr lang="en-US" sz="2400">
                <a:latin typeface="Times New Roman" pitchFamily="18" charset="0"/>
              </a:endParaRPr>
            </a:p>
          </p:txBody>
        </p:sp>
        <p:sp>
          <p:nvSpPr>
            <p:cNvPr id="63610" name="Rectangle 122"/>
            <p:cNvSpPr>
              <a:spLocks noChangeArrowheads="1"/>
            </p:cNvSpPr>
            <p:nvPr/>
          </p:nvSpPr>
          <p:spPr bwMode="auto">
            <a:xfrm>
              <a:off x="2705" y="2070"/>
              <a:ext cx="62"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12</a:t>
              </a:r>
              <a:endParaRPr lang="en-US" sz="2400">
                <a:latin typeface="Times New Roman" pitchFamily="18" charset="0"/>
              </a:endParaRPr>
            </a:p>
          </p:txBody>
        </p:sp>
        <p:sp>
          <p:nvSpPr>
            <p:cNvPr id="63611" name="Rectangle 123"/>
            <p:cNvSpPr>
              <a:spLocks noChangeArrowheads="1"/>
            </p:cNvSpPr>
            <p:nvPr/>
          </p:nvSpPr>
          <p:spPr bwMode="auto">
            <a:xfrm>
              <a:off x="2849" y="2070"/>
              <a:ext cx="62"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13</a:t>
              </a:r>
              <a:endParaRPr lang="en-US" sz="2400">
                <a:latin typeface="Times New Roman" pitchFamily="18" charset="0"/>
              </a:endParaRPr>
            </a:p>
          </p:txBody>
        </p:sp>
        <p:sp>
          <p:nvSpPr>
            <p:cNvPr id="63612" name="Rectangle 124"/>
            <p:cNvSpPr>
              <a:spLocks noChangeArrowheads="1"/>
            </p:cNvSpPr>
            <p:nvPr/>
          </p:nvSpPr>
          <p:spPr bwMode="auto">
            <a:xfrm>
              <a:off x="2994" y="2070"/>
              <a:ext cx="62"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14</a:t>
              </a:r>
              <a:endParaRPr lang="en-US" sz="2400">
                <a:latin typeface="Times New Roman" pitchFamily="18" charset="0"/>
              </a:endParaRPr>
            </a:p>
          </p:txBody>
        </p:sp>
        <p:sp>
          <p:nvSpPr>
            <p:cNvPr id="63613" name="Rectangle 125"/>
            <p:cNvSpPr>
              <a:spLocks noChangeArrowheads="1"/>
            </p:cNvSpPr>
            <p:nvPr/>
          </p:nvSpPr>
          <p:spPr bwMode="auto">
            <a:xfrm>
              <a:off x="3138" y="2070"/>
              <a:ext cx="62"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15</a:t>
              </a:r>
              <a:endParaRPr lang="en-US" sz="2400">
                <a:latin typeface="Times New Roman" pitchFamily="18" charset="0"/>
              </a:endParaRPr>
            </a:p>
          </p:txBody>
        </p:sp>
        <p:sp>
          <p:nvSpPr>
            <p:cNvPr id="63614" name="Rectangle 126"/>
            <p:cNvSpPr>
              <a:spLocks noChangeArrowheads="1"/>
            </p:cNvSpPr>
            <p:nvPr/>
          </p:nvSpPr>
          <p:spPr bwMode="auto">
            <a:xfrm>
              <a:off x="3281" y="2070"/>
              <a:ext cx="62"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16</a:t>
              </a:r>
              <a:endParaRPr lang="en-US" sz="2400">
                <a:latin typeface="Times New Roman" pitchFamily="18" charset="0"/>
              </a:endParaRPr>
            </a:p>
          </p:txBody>
        </p:sp>
        <p:sp>
          <p:nvSpPr>
            <p:cNvPr id="63615" name="Rectangle 127"/>
            <p:cNvSpPr>
              <a:spLocks noChangeArrowheads="1"/>
            </p:cNvSpPr>
            <p:nvPr/>
          </p:nvSpPr>
          <p:spPr bwMode="auto">
            <a:xfrm>
              <a:off x="2117" y="2256"/>
              <a:ext cx="208"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63616" name="Rectangle 128"/>
            <p:cNvSpPr>
              <a:spLocks noChangeArrowheads="1"/>
            </p:cNvSpPr>
            <p:nvPr/>
          </p:nvSpPr>
          <p:spPr bwMode="auto">
            <a:xfrm rot="16200000">
              <a:off x="262" y="1291"/>
              <a:ext cx="601" cy="6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Total revenue, total cost</a:t>
              </a:r>
              <a:endParaRPr lang="en-US" sz="2400">
                <a:latin typeface="Times New Roman" pitchFamily="18" charset="0"/>
              </a:endParaRPr>
            </a:p>
          </p:txBody>
        </p:sp>
        <p:sp>
          <p:nvSpPr>
            <p:cNvPr id="63617" name="Rectangle 129"/>
            <p:cNvSpPr>
              <a:spLocks noChangeArrowheads="1"/>
            </p:cNvSpPr>
            <p:nvPr/>
          </p:nvSpPr>
          <p:spPr bwMode="auto">
            <a:xfrm>
              <a:off x="3237" y="768"/>
              <a:ext cx="83" cy="75"/>
            </a:xfrm>
            <a:prstGeom prst="rect">
              <a:avLst/>
            </a:prstGeom>
            <a:noFill/>
            <a:ln w="9525">
              <a:noFill/>
              <a:miter lim="800000"/>
              <a:headEnd/>
              <a:tailEnd/>
            </a:ln>
          </p:spPr>
          <p:txBody>
            <a:bodyPr wrap="none" lIns="0" tIns="0" rIns="0" bIns="0">
              <a:spAutoFit/>
            </a:bodyPr>
            <a:lstStyle/>
            <a:p>
              <a:pPr algn="ctr" eaLnBrk="0" hangingPunct="0"/>
              <a:r>
                <a:rPr lang="en-US" sz="1100" b="1">
                  <a:solidFill>
                    <a:srgbClr val="000000"/>
                  </a:solidFill>
                </a:rPr>
                <a:t>TC</a:t>
              </a:r>
              <a:endParaRPr lang="en-US" sz="2400">
                <a:latin typeface="Times New Roman" pitchFamily="18" charset="0"/>
              </a:endParaRPr>
            </a:p>
          </p:txBody>
        </p:sp>
        <p:sp>
          <p:nvSpPr>
            <p:cNvPr id="63618" name="Rectangle 130"/>
            <p:cNvSpPr>
              <a:spLocks noChangeArrowheads="1"/>
            </p:cNvSpPr>
            <p:nvPr/>
          </p:nvSpPr>
          <p:spPr bwMode="auto">
            <a:xfrm>
              <a:off x="3260" y="1248"/>
              <a:ext cx="83" cy="75"/>
            </a:xfrm>
            <a:prstGeom prst="rect">
              <a:avLst/>
            </a:prstGeom>
            <a:noFill/>
            <a:ln w="9525">
              <a:noFill/>
              <a:miter lim="800000"/>
              <a:headEnd/>
              <a:tailEnd/>
            </a:ln>
          </p:spPr>
          <p:txBody>
            <a:bodyPr wrap="none" lIns="0" tIns="0" rIns="0" bIns="0">
              <a:spAutoFit/>
            </a:bodyPr>
            <a:lstStyle/>
            <a:p>
              <a:pPr algn="ctr" eaLnBrk="0" hangingPunct="0"/>
              <a:r>
                <a:rPr lang="en-US" sz="1100" b="1">
                  <a:solidFill>
                    <a:srgbClr val="000000"/>
                  </a:solidFill>
                </a:rPr>
                <a:t>TR</a:t>
              </a:r>
              <a:endParaRPr lang="en-US" sz="2400">
                <a:latin typeface="Times New Roman" pitchFamily="18" charset="0"/>
              </a:endParaRPr>
            </a:p>
          </p:txBody>
        </p:sp>
      </p:grpSp>
      <p:sp>
        <p:nvSpPr>
          <p:cNvPr id="63619" name="Line 131"/>
          <p:cNvSpPr>
            <a:spLocks noChangeShapeType="1"/>
          </p:cNvSpPr>
          <p:nvPr/>
        </p:nvSpPr>
        <p:spPr bwMode="auto">
          <a:xfrm>
            <a:off x="1981200" y="4191000"/>
            <a:ext cx="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143000" y="1752600"/>
            <a:ext cx="6324600" cy="4876800"/>
            <a:chOff x="432" y="384"/>
            <a:chExt cx="3312" cy="2592"/>
          </a:xfrm>
        </p:grpSpPr>
        <p:sp>
          <p:nvSpPr>
            <p:cNvPr id="61445" name="Rectangle 5"/>
            <p:cNvSpPr>
              <a:spLocks noChangeArrowheads="1"/>
            </p:cNvSpPr>
            <p:nvPr/>
          </p:nvSpPr>
          <p:spPr bwMode="auto">
            <a:xfrm>
              <a:off x="432" y="384"/>
              <a:ext cx="3312" cy="2592"/>
            </a:xfrm>
            <a:prstGeom prst="rect">
              <a:avLst/>
            </a:prstGeom>
            <a:noFill/>
            <a:ln w="9525">
              <a:solidFill>
                <a:schemeClr val="tx1"/>
              </a:solidFill>
              <a:miter lim="800000"/>
              <a:headEnd/>
              <a:tailEnd/>
            </a:ln>
            <a:effectLst/>
          </p:spPr>
          <p:txBody>
            <a:bodyPr wrap="none" anchor="ctr"/>
            <a:lstStyle/>
            <a:p>
              <a:endParaRPr lang="en-US"/>
            </a:p>
          </p:txBody>
        </p:sp>
        <p:sp>
          <p:nvSpPr>
            <p:cNvPr id="61446" name="Text Box 6"/>
            <p:cNvSpPr txBox="1">
              <a:spLocks noChangeArrowheads="1"/>
            </p:cNvSpPr>
            <p:nvPr/>
          </p:nvSpPr>
          <p:spPr bwMode="auto">
            <a:xfrm>
              <a:off x="576" y="2476"/>
              <a:ext cx="3024" cy="317"/>
            </a:xfrm>
            <a:prstGeom prst="rect">
              <a:avLst/>
            </a:prstGeom>
            <a:noFill/>
            <a:ln w="9525">
              <a:noFill/>
              <a:miter lim="800000"/>
              <a:headEnd/>
              <a:tailEnd/>
            </a:ln>
            <a:effectLst/>
          </p:spPr>
          <p:txBody>
            <a:bodyPr>
              <a:spAutoFit/>
            </a:bodyPr>
            <a:lstStyle/>
            <a:p>
              <a:pPr algn="just" eaLnBrk="0" hangingPunct="0"/>
              <a:r>
                <a:rPr lang="en-US" sz="1100" b="1"/>
                <a:t>FIGURE 7.6. Profit curve of the monopolist.  </a:t>
              </a:r>
              <a:r>
                <a:rPr lang="en-US" sz="1100"/>
                <a:t>The monopolist’s profit curve is bell-shaped.  At output levels less than and greater than the profit-maximizing level, Q*, total profits of the monopolist show a decline.</a:t>
              </a:r>
            </a:p>
          </p:txBody>
        </p:sp>
        <p:sp>
          <p:nvSpPr>
            <p:cNvPr id="61447" name="Rectangle 7"/>
            <p:cNvSpPr>
              <a:spLocks noChangeArrowheads="1"/>
            </p:cNvSpPr>
            <p:nvPr/>
          </p:nvSpPr>
          <p:spPr bwMode="auto">
            <a:xfrm>
              <a:off x="3538" y="1392"/>
              <a:ext cx="56" cy="90"/>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61448" name="Rectangle 8"/>
            <p:cNvSpPr>
              <a:spLocks noChangeArrowheads="1"/>
            </p:cNvSpPr>
            <p:nvPr/>
          </p:nvSpPr>
          <p:spPr bwMode="auto">
            <a:xfrm>
              <a:off x="624" y="432"/>
              <a:ext cx="672" cy="90"/>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sym typeface="Symbol" pitchFamily="18" charset="2"/>
                </a:rPr>
                <a:t></a:t>
              </a:r>
              <a:endParaRPr lang="en-US" sz="2400">
                <a:latin typeface="Times New Roman" pitchFamily="18" charset="0"/>
              </a:endParaRPr>
            </a:p>
          </p:txBody>
        </p:sp>
        <p:sp>
          <p:nvSpPr>
            <p:cNvPr id="61449" name="Rectangle 9"/>
            <p:cNvSpPr>
              <a:spLocks noChangeArrowheads="1"/>
            </p:cNvSpPr>
            <p:nvPr/>
          </p:nvSpPr>
          <p:spPr bwMode="auto">
            <a:xfrm>
              <a:off x="936" y="654"/>
              <a:ext cx="2491" cy="1542"/>
            </a:xfrm>
            <a:prstGeom prst="rect">
              <a:avLst/>
            </a:prstGeom>
            <a:solidFill>
              <a:srgbClr val="CCFFFF"/>
            </a:solidFill>
            <a:ln w="9525">
              <a:noFill/>
              <a:miter lim="800000"/>
              <a:headEnd/>
              <a:tailEnd/>
            </a:ln>
          </p:spPr>
          <p:txBody>
            <a:bodyPr/>
            <a:lstStyle/>
            <a:p>
              <a:endParaRPr lang="en-US"/>
            </a:p>
          </p:txBody>
        </p:sp>
        <p:sp>
          <p:nvSpPr>
            <p:cNvPr id="61450" name="Line 10"/>
            <p:cNvSpPr>
              <a:spLocks noChangeShapeType="1"/>
            </p:cNvSpPr>
            <p:nvPr/>
          </p:nvSpPr>
          <p:spPr bwMode="auto">
            <a:xfrm>
              <a:off x="936" y="654"/>
              <a:ext cx="1" cy="1542"/>
            </a:xfrm>
            <a:prstGeom prst="line">
              <a:avLst/>
            </a:prstGeom>
            <a:noFill/>
            <a:ln w="0">
              <a:solidFill>
                <a:srgbClr val="000000"/>
              </a:solidFill>
              <a:round/>
              <a:headEnd/>
              <a:tailEnd/>
            </a:ln>
          </p:spPr>
          <p:txBody>
            <a:bodyPr/>
            <a:lstStyle/>
            <a:p>
              <a:endParaRPr lang="en-US"/>
            </a:p>
          </p:txBody>
        </p:sp>
        <p:sp>
          <p:nvSpPr>
            <p:cNvPr id="61451" name="Line 11"/>
            <p:cNvSpPr>
              <a:spLocks noChangeShapeType="1"/>
            </p:cNvSpPr>
            <p:nvPr/>
          </p:nvSpPr>
          <p:spPr bwMode="auto">
            <a:xfrm>
              <a:off x="936" y="2196"/>
              <a:ext cx="24" cy="1"/>
            </a:xfrm>
            <a:prstGeom prst="line">
              <a:avLst/>
            </a:prstGeom>
            <a:noFill/>
            <a:ln w="0">
              <a:solidFill>
                <a:srgbClr val="000000"/>
              </a:solidFill>
              <a:round/>
              <a:headEnd/>
              <a:tailEnd/>
            </a:ln>
          </p:spPr>
          <p:txBody>
            <a:bodyPr/>
            <a:lstStyle/>
            <a:p>
              <a:endParaRPr lang="en-US"/>
            </a:p>
          </p:txBody>
        </p:sp>
        <p:sp>
          <p:nvSpPr>
            <p:cNvPr id="61452" name="Line 12"/>
            <p:cNvSpPr>
              <a:spLocks noChangeShapeType="1"/>
            </p:cNvSpPr>
            <p:nvPr/>
          </p:nvSpPr>
          <p:spPr bwMode="auto">
            <a:xfrm>
              <a:off x="936" y="2070"/>
              <a:ext cx="24" cy="1"/>
            </a:xfrm>
            <a:prstGeom prst="line">
              <a:avLst/>
            </a:prstGeom>
            <a:noFill/>
            <a:ln w="0">
              <a:solidFill>
                <a:srgbClr val="000000"/>
              </a:solidFill>
              <a:round/>
              <a:headEnd/>
              <a:tailEnd/>
            </a:ln>
          </p:spPr>
          <p:txBody>
            <a:bodyPr/>
            <a:lstStyle/>
            <a:p>
              <a:endParaRPr lang="en-US"/>
            </a:p>
          </p:txBody>
        </p:sp>
        <p:sp>
          <p:nvSpPr>
            <p:cNvPr id="61453" name="Line 13"/>
            <p:cNvSpPr>
              <a:spLocks noChangeShapeType="1"/>
            </p:cNvSpPr>
            <p:nvPr/>
          </p:nvSpPr>
          <p:spPr bwMode="auto">
            <a:xfrm>
              <a:off x="936" y="1938"/>
              <a:ext cx="24" cy="1"/>
            </a:xfrm>
            <a:prstGeom prst="line">
              <a:avLst/>
            </a:prstGeom>
            <a:noFill/>
            <a:ln w="0">
              <a:solidFill>
                <a:srgbClr val="000000"/>
              </a:solidFill>
              <a:round/>
              <a:headEnd/>
              <a:tailEnd/>
            </a:ln>
          </p:spPr>
          <p:txBody>
            <a:bodyPr/>
            <a:lstStyle/>
            <a:p>
              <a:endParaRPr lang="en-US"/>
            </a:p>
          </p:txBody>
        </p:sp>
        <p:sp>
          <p:nvSpPr>
            <p:cNvPr id="61454" name="Line 14"/>
            <p:cNvSpPr>
              <a:spLocks noChangeShapeType="1"/>
            </p:cNvSpPr>
            <p:nvPr/>
          </p:nvSpPr>
          <p:spPr bwMode="auto">
            <a:xfrm>
              <a:off x="936" y="1812"/>
              <a:ext cx="24" cy="1"/>
            </a:xfrm>
            <a:prstGeom prst="line">
              <a:avLst/>
            </a:prstGeom>
            <a:noFill/>
            <a:ln w="0">
              <a:solidFill>
                <a:srgbClr val="000000"/>
              </a:solidFill>
              <a:round/>
              <a:headEnd/>
              <a:tailEnd/>
            </a:ln>
          </p:spPr>
          <p:txBody>
            <a:bodyPr/>
            <a:lstStyle/>
            <a:p>
              <a:endParaRPr lang="en-US"/>
            </a:p>
          </p:txBody>
        </p:sp>
        <p:sp>
          <p:nvSpPr>
            <p:cNvPr id="61455" name="Line 15"/>
            <p:cNvSpPr>
              <a:spLocks noChangeShapeType="1"/>
            </p:cNvSpPr>
            <p:nvPr/>
          </p:nvSpPr>
          <p:spPr bwMode="auto">
            <a:xfrm>
              <a:off x="936" y="1680"/>
              <a:ext cx="24" cy="1"/>
            </a:xfrm>
            <a:prstGeom prst="line">
              <a:avLst/>
            </a:prstGeom>
            <a:noFill/>
            <a:ln w="0">
              <a:solidFill>
                <a:srgbClr val="000000"/>
              </a:solidFill>
              <a:round/>
              <a:headEnd/>
              <a:tailEnd/>
            </a:ln>
          </p:spPr>
          <p:txBody>
            <a:bodyPr/>
            <a:lstStyle/>
            <a:p>
              <a:endParaRPr lang="en-US"/>
            </a:p>
          </p:txBody>
        </p:sp>
        <p:sp>
          <p:nvSpPr>
            <p:cNvPr id="61456" name="Line 16"/>
            <p:cNvSpPr>
              <a:spLocks noChangeShapeType="1"/>
            </p:cNvSpPr>
            <p:nvPr/>
          </p:nvSpPr>
          <p:spPr bwMode="auto">
            <a:xfrm>
              <a:off x="936" y="1554"/>
              <a:ext cx="24" cy="1"/>
            </a:xfrm>
            <a:prstGeom prst="line">
              <a:avLst/>
            </a:prstGeom>
            <a:noFill/>
            <a:ln w="0">
              <a:solidFill>
                <a:srgbClr val="000000"/>
              </a:solidFill>
              <a:round/>
              <a:headEnd/>
              <a:tailEnd/>
            </a:ln>
          </p:spPr>
          <p:txBody>
            <a:bodyPr/>
            <a:lstStyle/>
            <a:p>
              <a:endParaRPr lang="en-US"/>
            </a:p>
          </p:txBody>
        </p:sp>
        <p:sp>
          <p:nvSpPr>
            <p:cNvPr id="61457" name="Line 17"/>
            <p:cNvSpPr>
              <a:spLocks noChangeShapeType="1"/>
            </p:cNvSpPr>
            <p:nvPr/>
          </p:nvSpPr>
          <p:spPr bwMode="auto">
            <a:xfrm>
              <a:off x="936" y="1428"/>
              <a:ext cx="24" cy="1"/>
            </a:xfrm>
            <a:prstGeom prst="line">
              <a:avLst/>
            </a:prstGeom>
            <a:noFill/>
            <a:ln w="0">
              <a:solidFill>
                <a:srgbClr val="000000"/>
              </a:solidFill>
              <a:round/>
              <a:headEnd/>
              <a:tailEnd/>
            </a:ln>
          </p:spPr>
          <p:txBody>
            <a:bodyPr/>
            <a:lstStyle/>
            <a:p>
              <a:endParaRPr lang="en-US"/>
            </a:p>
          </p:txBody>
        </p:sp>
        <p:sp>
          <p:nvSpPr>
            <p:cNvPr id="61458" name="Line 18"/>
            <p:cNvSpPr>
              <a:spLocks noChangeShapeType="1"/>
            </p:cNvSpPr>
            <p:nvPr/>
          </p:nvSpPr>
          <p:spPr bwMode="auto">
            <a:xfrm>
              <a:off x="936" y="1296"/>
              <a:ext cx="24" cy="1"/>
            </a:xfrm>
            <a:prstGeom prst="line">
              <a:avLst/>
            </a:prstGeom>
            <a:noFill/>
            <a:ln w="0">
              <a:solidFill>
                <a:srgbClr val="000000"/>
              </a:solidFill>
              <a:round/>
              <a:headEnd/>
              <a:tailEnd/>
            </a:ln>
          </p:spPr>
          <p:txBody>
            <a:bodyPr/>
            <a:lstStyle/>
            <a:p>
              <a:endParaRPr lang="en-US"/>
            </a:p>
          </p:txBody>
        </p:sp>
        <p:sp>
          <p:nvSpPr>
            <p:cNvPr id="61459" name="Line 19"/>
            <p:cNvSpPr>
              <a:spLocks noChangeShapeType="1"/>
            </p:cNvSpPr>
            <p:nvPr/>
          </p:nvSpPr>
          <p:spPr bwMode="auto">
            <a:xfrm>
              <a:off x="936" y="1170"/>
              <a:ext cx="24" cy="1"/>
            </a:xfrm>
            <a:prstGeom prst="line">
              <a:avLst/>
            </a:prstGeom>
            <a:noFill/>
            <a:ln w="0">
              <a:solidFill>
                <a:srgbClr val="000000"/>
              </a:solidFill>
              <a:round/>
              <a:headEnd/>
              <a:tailEnd/>
            </a:ln>
          </p:spPr>
          <p:txBody>
            <a:bodyPr/>
            <a:lstStyle/>
            <a:p>
              <a:endParaRPr lang="en-US"/>
            </a:p>
          </p:txBody>
        </p:sp>
        <p:sp>
          <p:nvSpPr>
            <p:cNvPr id="61460" name="Line 20"/>
            <p:cNvSpPr>
              <a:spLocks noChangeShapeType="1"/>
            </p:cNvSpPr>
            <p:nvPr/>
          </p:nvSpPr>
          <p:spPr bwMode="auto">
            <a:xfrm>
              <a:off x="936" y="1038"/>
              <a:ext cx="24" cy="1"/>
            </a:xfrm>
            <a:prstGeom prst="line">
              <a:avLst/>
            </a:prstGeom>
            <a:noFill/>
            <a:ln w="0">
              <a:solidFill>
                <a:srgbClr val="000000"/>
              </a:solidFill>
              <a:round/>
              <a:headEnd/>
              <a:tailEnd/>
            </a:ln>
          </p:spPr>
          <p:txBody>
            <a:bodyPr/>
            <a:lstStyle/>
            <a:p>
              <a:endParaRPr lang="en-US"/>
            </a:p>
          </p:txBody>
        </p:sp>
        <p:sp>
          <p:nvSpPr>
            <p:cNvPr id="61461" name="Line 21"/>
            <p:cNvSpPr>
              <a:spLocks noChangeShapeType="1"/>
            </p:cNvSpPr>
            <p:nvPr/>
          </p:nvSpPr>
          <p:spPr bwMode="auto">
            <a:xfrm>
              <a:off x="936" y="912"/>
              <a:ext cx="24" cy="1"/>
            </a:xfrm>
            <a:prstGeom prst="line">
              <a:avLst/>
            </a:prstGeom>
            <a:noFill/>
            <a:ln w="0">
              <a:solidFill>
                <a:srgbClr val="000000"/>
              </a:solidFill>
              <a:round/>
              <a:headEnd/>
              <a:tailEnd/>
            </a:ln>
          </p:spPr>
          <p:txBody>
            <a:bodyPr/>
            <a:lstStyle/>
            <a:p>
              <a:endParaRPr lang="en-US"/>
            </a:p>
          </p:txBody>
        </p:sp>
        <p:sp>
          <p:nvSpPr>
            <p:cNvPr id="61462" name="Line 22"/>
            <p:cNvSpPr>
              <a:spLocks noChangeShapeType="1"/>
            </p:cNvSpPr>
            <p:nvPr/>
          </p:nvSpPr>
          <p:spPr bwMode="auto">
            <a:xfrm>
              <a:off x="936" y="780"/>
              <a:ext cx="24" cy="1"/>
            </a:xfrm>
            <a:prstGeom prst="line">
              <a:avLst/>
            </a:prstGeom>
            <a:noFill/>
            <a:ln w="0">
              <a:solidFill>
                <a:srgbClr val="000000"/>
              </a:solidFill>
              <a:round/>
              <a:headEnd/>
              <a:tailEnd/>
            </a:ln>
          </p:spPr>
          <p:txBody>
            <a:bodyPr/>
            <a:lstStyle/>
            <a:p>
              <a:endParaRPr lang="en-US"/>
            </a:p>
          </p:txBody>
        </p:sp>
        <p:sp>
          <p:nvSpPr>
            <p:cNvPr id="61463" name="Line 23"/>
            <p:cNvSpPr>
              <a:spLocks noChangeShapeType="1"/>
            </p:cNvSpPr>
            <p:nvPr/>
          </p:nvSpPr>
          <p:spPr bwMode="auto">
            <a:xfrm>
              <a:off x="936" y="654"/>
              <a:ext cx="24" cy="1"/>
            </a:xfrm>
            <a:prstGeom prst="line">
              <a:avLst/>
            </a:prstGeom>
            <a:noFill/>
            <a:ln w="0">
              <a:solidFill>
                <a:srgbClr val="000000"/>
              </a:solidFill>
              <a:round/>
              <a:headEnd/>
              <a:tailEnd/>
            </a:ln>
          </p:spPr>
          <p:txBody>
            <a:bodyPr/>
            <a:lstStyle/>
            <a:p>
              <a:endParaRPr lang="en-US"/>
            </a:p>
          </p:txBody>
        </p:sp>
        <p:sp>
          <p:nvSpPr>
            <p:cNvPr id="61464" name="Line 24"/>
            <p:cNvSpPr>
              <a:spLocks noChangeShapeType="1"/>
            </p:cNvSpPr>
            <p:nvPr/>
          </p:nvSpPr>
          <p:spPr bwMode="auto">
            <a:xfrm>
              <a:off x="936" y="1428"/>
              <a:ext cx="2491" cy="1"/>
            </a:xfrm>
            <a:prstGeom prst="line">
              <a:avLst/>
            </a:prstGeom>
            <a:noFill/>
            <a:ln w="0">
              <a:solidFill>
                <a:srgbClr val="000000"/>
              </a:solidFill>
              <a:round/>
              <a:headEnd/>
              <a:tailEnd/>
            </a:ln>
          </p:spPr>
          <p:txBody>
            <a:bodyPr/>
            <a:lstStyle/>
            <a:p>
              <a:endParaRPr lang="en-US"/>
            </a:p>
          </p:txBody>
        </p:sp>
        <p:sp>
          <p:nvSpPr>
            <p:cNvPr id="61465" name="Line 25"/>
            <p:cNvSpPr>
              <a:spLocks noChangeShapeType="1"/>
            </p:cNvSpPr>
            <p:nvPr/>
          </p:nvSpPr>
          <p:spPr bwMode="auto">
            <a:xfrm flipV="1">
              <a:off x="936" y="1404"/>
              <a:ext cx="1" cy="24"/>
            </a:xfrm>
            <a:prstGeom prst="line">
              <a:avLst/>
            </a:prstGeom>
            <a:noFill/>
            <a:ln w="0">
              <a:solidFill>
                <a:srgbClr val="000000"/>
              </a:solidFill>
              <a:round/>
              <a:headEnd/>
              <a:tailEnd/>
            </a:ln>
          </p:spPr>
          <p:txBody>
            <a:bodyPr/>
            <a:lstStyle/>
            <a:p>
              <a:endParaRPr lang="en-US"/>
            </a:p>
          </p:txBody>
        </p:sp>
        <p:sp>
          <p:nvSpPr>
            <p:cNvPr id="61466" name="Line 26"/>
            <p:cNvSpPr>
              <a:spLocks noChangeShapeType="1"/>
            </p:cNvSpPr>
            <p:nvPr/>
          </p:nvSpPr>
          <p:spPr bwMode="auto">
            <a:xfrm flipV="1">
              <a:off x="1086" y="1404"/>
              <a:ext cx="1" cy="24"/>
            </a:xfrm>
            <a:prstGeom prst="line">
              <a:avLst/>
            </a:prstGeom>
            <a:noFill/>
            <a:ln w="0">
              <a:solidFill>
                <a:srgbClr val="000000"/>
              </a:solidFill>
              <a:round/>
              <a:headEnd/>
              <a:tailEnd/>
            </a:ln>
          </p:spPr>
          <p:txBody>
            <a:bodyPr/>
            <a:lstStyle/>
            <a:p>
              <a:endParaRPr lang="en-US"/>
            </a:p>
          </p:txBody>
        </p:sp>
        <p:sp>
          <p:nvSpPr>
            <p:cNvPr id="61467" name="Line 27"/>
            <p:cNvSpPr>
              <a:spLocks noChangeShapeType="1"/>
            </p:cNvSpPr>
            <p:nvPr/>
          </p:nvSpPr>
          <p:spPr bwMode="auto">
            <a:xfrm flipV="1">
              <a:off x="1230" y="1404"/>
              <a:ext cx="1" cy="24"/>
            </a:xfrm>
            <a:prstGeom prst="line">
              <a:avLst/>
            </a:prstGeom>
            <a:noFill/>
            <a:ln w="0">
              <a:solidFill>
                <a:srgbClr val="000000"/>
              </a:solidFill>
              <a:round/>
              <a:headEnd/>
              <a:tailEnd/>
            </a:ln>
          </p:spPr>
          <p:txBody>
            <a:bodyPr/>
            <a:lstStyle/>
            <a:p>
              <a:endParaRPr lang="en-US"/>
            </a:p>
          </p:txBody>
        </p:sp>
        <p:sp>
          <p:nvSpPr>
            <p:cNvPr id="61468" name="Line 28"/>
            <p:cNvSpPr>
              <a:spLocks noChangeShapeType="1"/>
            </p:cNvSpPr>
            <p:nvPr/>
          </p:nvSpPr>
          <p:spPr bwMode="auto">
            <a:xfrm flipV="1">
              <a:off x="1380" y="1404"/>
              <a:ext cx="1" cy="24"/>
            </a:xfrm>
            <a:prstGeom prst="line">
              <a:avLst/>
            </a:prstGeom>
            <a:noFill/>
            <a:ln w="0">
              <a:solidFill>
                <a:srgbClr val="000000"/>
              </a:solidFill>
              <a:round/>
              <a:headEnd/>
              <a:tailEnd/>
            </a:ln>
          </p:spPr>
          <p:txBody>
            <a:bodyPr/>
            <a:lstStyle/>
            <a:p>
              <a:endParaRPr lang="en-US"/>
            </a:p>
          </p:txBody>
        </p:sp>
        <p:sp>
          <p:nvSpPr>
            <p:cNvPr id="61469" name="Line 29"/>
            <p:cNvSpPr>
              <a:spLocks noChangeShapeType="1"/>
            </p:cNvSpPr>
            <p:nvPr/>
          </p:nvSpPr>
          <p:spPr bwMode="auto">
            <a:xfrm flipV="1">
              <a:off x="1524" y="1404"/>
              <a:ext cx="1" cy="24"/>
            </a:xfrm>
            <a:prstGeom prst="line">
              <a:avLst/>
            </a:prstGeom>
            <a:noFill/>
            <a:ln w="0">
              <a:solidFill>
                <a:srgbClr val="000000"/>
              </a:solidFill>
              <a:round/>
              <a:headEnd/>
              <a:tailEnd/>
            </a:ln>
          </p:spPr>
          <p:txBody>
            <a:bodyPr/>
            <a:lstStyle/>
            <a:p>
              <a:endParaRPr lang="en-US"/>
            </a:p>
          </p:txBody>
        </p:sp>
        <p:sp>
          <p:nvSpPr>
            <p:cNvPr id="61470" name="Line 30"/>
            <p:cNvSpPr>
              <a:spLocks noChangeShapeType="1"/>
            </p:cNvSpPr>
            <p:nvPr/>
          </p:nvSpPr>
          <p:spPr bwMode="auto">
            <a:xfrm flipV="1">
              <a:off x="1674" y="1404"/>
              <a:ext cx="1" cy="24"/>
            </a:xfrm>
            <a:prstGeom prst="line">
              <a:avLst/>
            </a:prstGeom>
            <a:noFill/>
            <a:ln w="0">
              <a:solidFill>
                <a:srgbClr val="000000"/>
              </a:solidFill>
              <a:round/>
              <a:headEnd/>
              <a:tailEnd/>
            </a:ln>
          </p:spPr>
          <p:txBody>
            <a:bodyPr/>
            <a:lstStyle/>
            <a:p>
              <a:endParaRPr lang="en-US"/>
            </a:p>
          </p:txBody>
        </p:sp>
        <p:sp>
          <p:nvSpPr>
            <p:cNvPr id="61471" name="Line 31"/>
            <p:cNvSpPr>
              <a:spLocks noChangeShapeType="1"/>
            </p:cNvSpPr>
            <p:nvPr/>
          </p:nvSpPr>
          <p:spPr bwMode="auto">
            <a:xfrm flipV="1">
              <a:off x="1818" y="1404"/>
              <a:ext cx="1" cy="24"/>
            </a:xfrm>
            <a:prstGeom prst="line">
              <a:avLst/>
            </a:prstGeom>
            <a:noFill/>
            <a:ln w="0">
              <a:solidFill>
                <a:srgbClr val="000000"/>
              </a:solidFill>
              <a:round/>
              <a:headEnd/>
              <a:tailEnd/>
            </a:ln>
          </p:spPr>
          <p:txBody>
            <a:bodyPr/>
            <a:lstStyle/>
            <a:p>
              <a:endParaRPr lang="en-US"/>
            </a:p>
          </p:txBody>
        </p:sp>
        <p:sp>
          <p:nvSpPr>
            <p:cNvPr id="61472" name="Line 32"/>
            <p:cNvSpPr>
              <a:spLocks noChangeShapeType="1"/>
            </p:cNvSpPr>
            <p:nvPr/>
          </p:nvSpPr>
          <p:spPr bwMode="auto">
            <a:xfrm flipV="1">
              <a:off x="1968" y="1404"/>
              <a:ext cx="1" cy="24"/>
            </a:xfrm>
            <a:prstGeom prst="line">
              <a:avLst/>
            </a:prstGeom>
            <a:noFill/>
            <a:ln w="0">
              <a:solidFill>
                <a:srgbClr val="000000"/>
              </a:solidFill>
              <a:round/>
              <a:headEnd/>
              <a:tailEnd/>
            </a:ln>
          </p:spPr>
          <p:txBody>
            <a:bodyPr/>
            <a:lstStyle/>
            <a:p>
              <a:endParaRPr lang="en-US"/>
            </a:p>
          </p:txBody>
        </p:sp>
        <p:sp>
          <p:nvSpPr>
            <p:cNvPr id="61473" name="Line 33"/>
            <p:cNvSpPr>
              <a:spLocks noChangeShapeType="1"/>
            </p:cNvSpPr>
            <p:nvPr/>
          </p:nvSpPr>
          <p:spPr bwMode="auto">
            <a:xfrm flipV="1">
              <a:off x="2113" y="1404"/>
              <a:ext cx="1" cy="24"/>
            </a:xfrm>
            <a:prstGeom prst="line">
              <a:avLst/>
            </a:prstGeom>
            <a:noFill/>
            <a:ln w="0">
              <a:solidFill>
                <a:srgbClr val="000000"/>
              </a:solidFill>
              <a:round/>
              <a:headEnd/>
              <a:tailEnd/>
            </a:ln>
          </p:spPr>
          <p:txBody>
            <a:bodyPr/>
            <a:lstStyle/>
            <a:p>
              <a:endParaRPr lang="en-US"/>
            </a:p>
          </p:txBody>
        </p:sp>
        <p:sp>
          <p:nvSpPr>
            <p:cNvPr id="61474" name="Line 34"/>
            <p:cNvSpPr>
              <a:spLocks noChangeShapeType="1"/>
            </p:cNvSpPr>
            <p:nvPr/>
          </p:nvSpPr>
          <p:spPr bwMode="auto">
            <a:xfrm flipV="1">
              <a:off x="2263" y="1404"/>
              <a:ext cx="1" cy="24"/>
            </a:xfrm>
            <a:prstGeom prst="line">
              <a:avLst/>
            </a:prstGeom>
            <a:noFill/>
            <a:ln w="0">
              <a:solidFill>
                <a:srgbClr val="000000"/>
              </a:solidFill>
              <a:round/>
              <a:headEnd/>
              <a:tailEnd/>
            </a:ln>
          </p:spPr>
          <p:txBody>
            <a:bodyPr/>
            <a:lstStyle/>
            <a:p>
              <a:endParaRPr lang="en-US"/>
            </a:p>
          </p:txBody>
        </p:sp>
        <p:sp>
          <p:nvSpPr>
            <p:cNvPr id="61475" name="Line 35"/>
            <p:cNvSpPr>
              <a:spLocks noChangeShapeType="1"/>
            </p:cNvSpPr>
            <p:nvPr/>
          </p:nvSpPr>
          <p:spPr bwMode="auto">
            <a:xfrm flipV="1">
              <a:off x="2412" y="1404"/>
              <a:ext cx="1" cy="24"/>
            </a:xfrm>
            <a:prstGeom prst="line">
              <a:avLst/>
            </a:prstGeom>
            <a:noFill/>
            <a:ln w="0">
              <a:solidFill>
                <a:srgbClr val="000000"/>
              </a:solidFill>
              <a:round/>
              <a:headEnd/>
              <a:tailEnd/>
            </a:ln>
          </p:spPr>
          <p:txBody>
            <a:bodyPr/>
            <a:lstStyle/>
            <a:p>
              <a:endParaRPr lang="en-US"/>
            </a:p>
          </p:txBody>
        </p:sp>
        <p:sp>
          <p:nvSpPr>
            <p:cNvPr id="61476" name="Line 36"/>
            <p:cNvSpPr>
              <a:spLocks noChangeShapeType="1"/>
            </p:cNvSpPr>
            <p:nvPr/>
          </p:nvSpPr>
          <p:spPr bwMode="auto">
            <a:xfrm flipV="1">
              <a:off x="2557" y="1404"/>
              <a:ext cx="1" cy="24"/>
            </a:xfrm>
            <a:prstGeom prst="line">
              <a:avLst/>
            </a:prstGeom>
            <a:noFill/>
            <a:ln w="0">
              <a:solidFill>
                <a:srgbClr val="000000"/>
              </a:solidFill>
              <a:round/>
              <a:headEnd/>
              <a:tailEnd/>
            </a:ln>
          </p:spPr>
          <p:txBody>
            <a:bodyPr/>
            <a:lstStyle/>
            <a:p>
              <a:endParaRPr lang="en-US"/>
            </a:p>
          </p:txBody>
        </p:sp>
        <p:sp>
          <p:nvSpPr>
            <p:cNvPr id="61477" name="Line 37"/>
            <p:cNvSpPr>
              <a:spLocks noChangeShapeType="1"/>
            </p:cNvSpPr>
            <p:nvPr/>
          </p:nvSpPr>
          <p:spPr bwMode="auto">
            <a:xfrm flipV="1">
              <a:off x="2707" y="1404"/>
              <a:ext cx="1" cy="24"/>
            </a:xfrm>
            <a:prstGeom prst="line">
              <a:avLst/>
            </a:prstGeom>
            <a:noFill/>
            <a:ln w="0">
              <a:solidFill>
                <a:srgbClr val="000000"/>
              </a:solidFill>
              <a:round/>
              <a:headEnd/>
              <a:tailEnd/>
            </a:ln>
          </p:spPr>
          <p:txBody>
            <a:bodyPr/>
            <a:lstStyle/>
            <a:p>
              <a:endParaRPr lang="en-US"/>
            </a:p>
          </p:txBody>
        </p:sp>
        <p:sp>
          <p:nvSpPr>
            <p:cNvPr id="61478" name="Line 38"/>
            <p:cNvSpPr>
              <a:spLocks noChangeShapeType="1"/>
            </p:cNvSpPr>
            <p:nvPr/>
          </p:nvSpPr>
          <p:spPr bwMode="auto">
            <a:xfrm flipV="1">
              <a:off x="2851" y="1404"/>
              <a:ext cx="1" cy="24"/>
            </a:xfrm>
            <a:prstGeom prst="line">
              <a:avLst/>
            </a:prstGeom>
            <a:noFill/>
            <a:ln w="0">
              <a:solidFill>
                <a:srgbClr val="000000"/>
              </a:solidFill>
              <a:round/>
              <a:headEnd/>
              <a:tailEnd/>
            </a:ln>
          </p:spPr>
          <p:txBody>
            <a:bodyPr/>
            <a:lstStyle/>
            <a:p>
              <a:endParaRPr lang="en-US"/>
            </a:p>
          </p:txBody>
        </p:sp>
        <p:sp>
          <p:nvSpPr>
            <p:cNvPr id="61479" name="Line 39"/>
            <p:cNvSpPr>
              <a:spLocks noChangeShapeType="1"/>
            </p:cNvSpPr>
            <p:nvPr/>
          </p:nvSpPr>
          <p:spPr bwMode="auto">
            <a:xfrm flipV="1">
              <a:off x="3001" y="1404"/>
              <a:ext cx="1" cy="24"/>
            </a:xfrm>
            <a:prstGeom prst="line">
              <a:avLst/>
            </a:prstGeom>
            <a:noFill/>
            <a:ln w="0">
              <a:solidFill>
                <a:srgbClr val="000000"/>
              </a:solidFill>
              <a:round/>
              <a:headEnd/>
              <a:tailEnd/>
            </a:ln>
          </p:spPr>
          <p:txBody>
            <a:bodyPr/>
            <a:lstStyle/>
            <a:p>
              <a:endParaRPr lang="en-US"/>
            </a:p>
          </p:txBody>
        </p:sp>
        <p:sp>
          <p:nvSpPr>
            <p:cNvPr id="61480" name="Line 40"/>
            <p:cNvSpPr>
              <a:spLocks noChangeShapeType="1"/>
            </p:cNvSpPr>
            <p:nvPr/>
          </p:nvSpPr>
          <p:spPr bwMode="auto">
            <a:xfrm flipV="1">
              <a:off x="3145" y="1404"/>
              <a:ext cx="1" cy="24"/>
            </a:xfrm>
            <a:prstGeom prst="line">
              <a:avLst/>
            </a:prstGeom>
            <a:noFill/>
            <a:ln w="0">
              <a:solidFill>
                <a:srgbClr val="000000"/>
              </a:solidFill>
              <a:round/>
              <a:headEnd/>
              <a:tailEnd/>
            </a:ln>
          </p:spPr>
          <p:txBody>
            <a:bodyPr/>
            <a:lstStyle/>
            <a:p>
              <a:endParaRPr lang="en-US"/>
            </a:p>
          </p:txBody>
        </p:sp>
        <p:sp>
          <p:nvSpPr>
            <p:cNvPr id="61481" name="Line 41"/>
            <p:cNvSpPr>
              <a:spLocks noChangeShapeType="1"/>
            </p:cNvSpPr>
            <p:nvPr/>
          </p:nvSpPr>
          <p:spPr bwMode="auto">
            <a:xfrm flipV="1">
              <a:off x="3295" y="1404"/>
              <a:ext cx="1" cy="24"/>
            </a:xfrm>
            <a:prstGeom prst="line">
              <a:avLst/>
            </a:prstGeom>
            <a:noFill/>
            <a:ln w="0">
              <a:solidFill>
                <a:srgbClr val="000000"/>
              </a:solidFill>
              <a:round/>
              <a:headEnd/>
              <a:tailEnd/>
            </a:ln>
          </p:spPr>
          <p:txBody>
            <a:bodyPr/>
            <a:lstStyle/>
            <a:p>
              <a:endParaRPr lang="en-US"/>
            </a:p>
          </p:txBody>
        </p:sp>
        <p:sp>
          <p:nvSpPr>
            <p:cNvPr id="61482" name="Freeform 42"/>
            <p:cNvSpPr>
              <a:spLocks/>
            </p:cNvSpPr>
            <p:nvPr/>
          </p:nvSpPr>
          <p:spPr bwMode="auto">
            <a:xfrm>
              <a:off x="936" y="1926"/>
              <a:ext cx="150" cy="144"/>
            </a:xfrm>
            <a:custGeom>
              <a:avLst/>
              <a:gdLst/>
              <a:ahLst/>
              <a:cxnLst>
                <a:cxn ang="0">
                  <a:pos x="0" y="144"/>
                </a:cxn>
                <a:cxn ang="0">
                  <a:pos x="78" y="72"/>
                </a:cxn>
                <a:cxn ang="0">
                  <a:pos x="150" y="0"/>
                </a:cxn>
              </a:cxnLst>
              <a:rect l="0" t="0" r="r" b="b"/>
              <a:pathLst>
                <a:path w="150" h="144">
                  <a:moveTo>
                    <a:pt x="0" y="144"/>
                  </a:moveTo>
                  <a:lnTo>
                    <a:pt x="78" y="72"/>
                  </a:lnTo>
                  <a:lnTo>
                    <a:pt x="150" y="0"/>
                  </a:lnTo>
                </a:path>
              </a:pathLst>
            </a:custGeom>
            <a:noFill/>
            <a:ln w="19050">
              <a:solidFill>
                <a:srgbClr val="000000"/>
              </a:solidFill>
              <a:prstDash val="solid"/>
              <a:round/>
              <a:headEnd/>
              <a:tailEnd/>
            </a:ln>
          </p:spPr>
          <p:txBody>
            <a:bodyPr/>
            <a:lstStyle/>
            <a:p>
              <a:endParaRPr lang="en-US"/>
            </a:p>
          </p:txBody>
        </p:sp>
        <p:sp>
          <p:nvSpPr>
            <p:cNvPr id="61483" name="Line 43"/>
            <p:cNvSpPr>
              <a:spLocks noChangeShapeType="1"/>
            </p:cNvSpPr>
            <p:nvPr/>
          </p:nvSpPr>
          <p:spPr bwMode="auto">
            <a:xfrm flipV="1">
              <a:off x="1086" y="1770"/>
              <a:ext cx="144" cy="156"/>
            </a:xfrm>
            <a:prstGeom prst="line">
              <a:avLst/>
            </a:prstGeom>
            <a:noFill/>
            <a:ln w="19050">
              <a:solidFill>
                <a:srgbClr val="000000"/>
              </a:solidFill>
              <a:round/>
              <a:headEnd/>
              <a:tailEnd/>
            </a:ln>
          </p:spPr>
          <p:txBody>
            <a:bodyPr/>
            <a:lstStyle/>
            <a:p>
              <a:endParaRPr lang="en-US"/>
            </a:p>
          </p:txBody>
        </p:sp>
        <p:sp>
          <p:nvSpPr>
            <p:cNvPr id="61484" name="Freeform 44"/>
            <p:cNvSpPr>
              <a:spLocks/>
            </p:cNvSpPr>
            <p:nvPr/>
          </p:nvSpPr>
          <p:spPr bwMode="auto">
            <a:xfrm>
              <a:off x="1230" y="1602"/>
              <a:ext cx="150" cy="168"/>
            </a:xfrm>
            <a:custGeom>
              <a:avLst/>
              <a:gdLst/>
              <a:ahLst/>
              <a:cxnLst>
                <a:cxn ang="0">
                  <a:pos x="0" y="168"/>
                </a:cxn>
                <a:cxn ang="0">
                  <a:pos x="72" y="84"/>
                </a:cxn>
                <a:cxn ang="0">
                  <a:pos x="150" y="0"/>
                </a:cxn>
              </a:cxnLst>
              <a:rect l="0" t="0" r="r" b="b"/>
              <a:pathLst>
                <a:path w="150" h="168">
                  <a:moveTo>
                    <a:pt x="0" y="168"/>
                  </a:moveTo>
                  <a:lnTo>
                    <a:pt x="72" y="84"/>
                  </a:lnTo>
                  <a:lnTo>
                    <a:pt x="150" y="0"/>
                  </a:lnTo>
                </a:path>
              </a:pathLst>
            </a:custGeom>
            <a:noFill/>
            <a:ln w="19050">
              <a:solidFill>
                <a:srgbClr val="000000"/>
              </a:solidFill>
              <a:prstDash val="solid"/>
              <a:round/>
              <a:headEnd/>
              <a:tailEnd/>
            </a:ln>
          </p:spPr>
          <p:txBody>
            <a:bodyPr/>
            <a:lstStyle/>
            <a:p>
              <a:endParaRPr lang="en-US"/>
            </a:p>
          </p:txBody>
        </p:sp>
        <p:sp>
          <p:nvSpPr>
            <p:cNvPr id="61485" name="Freeform 45"/>
            <p:cNvSpPr>
              <a:spLocks/>
            </p:cNvSpPr>
            <p:nvPr/>
          </p:nvSpPr>
          <p:spPr bwMode="auto">
            <a:xfrm>
              <a:off x="1380" y="1428"/>
              <a:ext cx="144" cy="174"/>
            </a:xfrm>
            <a:custGeom>
              <a:avLst/>
              <a:gdLst/>
              <a:ahLst/>
              <a:cxnLst>
                <a:cxn ang="0">
                  <a:pos x="0" y="174"/>
                </a:cxn>
                <a:cxn ang="0">
                  <a:pos x="72" y="84"/>
                </a:cxn>
                <a:cxn ang="0">
                  <a:pos x="144" y="0"/>
                </a:cxn>
              </a:cxnLst>
              <a:rect l="0" t="0" r="r" b="b"/>
              <a:pathLst>
                <a:path w="144" h="174">
                  <a:moveTo>
                    <a:pt x="0" y="174"/>
                  </a:moveTo>
                  <a:lnTo>
                    <a:pt x="72" y="84"/>
                  </a:lnTo>
                  <a:lnTo>
                    <a:pt x="144" y="0"/>
                  </a:lnTo>
                </a:path>
              </a:pathLst>
            </a:custGeom>
            <a:noFill/>
            <a:ln w="19050">
              <a:solidFill>
                <a:srgbClr val="000000"/>
              </a:solidFill>
              <a:prstDash val="solid"/>
              <a:round/>
              <a:headEnd/>
              <a:tailEnd/>
            </a:ln>
          </p:spPr>
          <p:txBody>
            <a:bodyPr/>
            <a:lstStyle/>
            <a:p>
              <a:endParaRPr lang="en-US"/>
            </a:p>
          </p:txBody>
        </p:sp>
        <p:sp>
          <p:nvSpPr>
            <p:cNvPr id="61486" name="Freeform 46"/>
            <p:cNvSpPr>
              <a:spLocks/>
            </p:cNvSpPr>
            <p:nvPr/>
          </p:nvSpPr>
          <p:spPr bwMode="auto">
            <a:xfrm>
              <a:off x="1524" y="1266"/>
              <a:ext cx="150" cy="162"/>
            </a:xfrm>
            <a:custGeom>
              <a:avLst/>
              <a:gdLst/>
              <a:ahLst/>
              <a:cxnLst>
                <a:cxn ang="0">
                  <a:pos x="0" y="162"/>
                </a:cxn>
                <a:cxn ang="0">
                  <a:pos x="72" y="78"/>
                </a:cxn>
                <a:cxn ang="0">
                  <a:pos x="150" y="0"/>
                </a:cxn>
              </a:cxnLst>
              <a:rect l="0" t="0" r="r" b="b"/>
              <a:pathLst>
                <a:path w="150" h="162">
                  <a:moveTo>
                    <a:pt x="0" y="162"/>
                  </a:moveTo>
                  <a:lnTo>
                    <a:pt x="72" y="78"/>
                  </a:lnTo>
                  <a:lnTo>
                    <a:pt x="150" y="0"/>
                  </a:lnTo>
                </a:path>
              </a:pathLst>
            </a:custGeom>
            <a:noFill/>
            <a:ln w="19050">
              <a:solidFill>
                <a:srgbClr val="000000"/>
              </a:solidFill>
              <a:prstDash val="solid"/>
              <a:round/>
              <a:headEnd/>
              <a:tailEnd/>
            </a:ln>
          </p:spPr>
          <p:txBody>
            <a:bodyPr/>
            <a:lstStyle/>
            <a:p>
              <a:endParaRPr lang="en-US"/>
            </a:p>
          </p:txBody>
        </p:sp>
        <p:sp>
          <p:nvSpPr>
            <p:cNvPr id="61487" name="Freeform 47"/>
            <p:cNvSpPr>
              <a:spLocks/>
            </p:cNvSpPr>
            <p:nvPr/>
          </p:nvSpPr>
          <p:spPr bwMode="auto">
            <a:xfrm>
              <a:off x="1674" y="1122"/>
              <a:ext cx="144" cy="144"/>
            </a:xfrm>
            <a:custGeom>
              <a:avLst/>
              <a:gdLst/>
              <a:ahLst/>
              <a:cxnLst>
                <a:cxn ang="0">
                  <a:pos x="0" y="144"/>
                </a:cxn>
                <a:cxn ang="0">
                  <a:pos x="72" y="72"/>
                </a:cxn>
                <a:cxn ang="0">
                  <a:pos x="144" y="0"/>
                </a:cxn>
              </a:cxnLst>
              <a:rect l="0" t="0" r="r" b="b"/>
              <a:pathLst>
                <a:path w="144" h="144">
                  <a:moveTo>
                    <a:pt x="0" y="144"/>
                  </a:moveTo>
                  <a:lnTo>
                    <a:pt x="72" y="72"/>
                  </a:lnTo>
                  <a:lnTo>
                    <a:pt x="144" y="0"/>
                  </a:lnTo>
                </a:path>
              </a:pathLst>
            </a:custGeom>
            <a:noFill/>
            <a:ln w="19050">
              <a:solidFill>
                <a:srgbClr val="000000"/>
              </a:solidFill>
              <a:prstDash val="solid"/>
              <a:round/>
              <a:headEnd/>
              <a:tailEnd/>
            </a:ln>
          </p:spPr>
          <p:txBody>
            <a:bodyPr/>
            <a:lstStyle/>
            <a:p>
              <a:endParaRPr lang="en-US"/>
            </a:p>
          </p:txBody>
        </p:sp>
        <p:sp>
          <p:nvSpPr>
            <p:cNvPr id="61488" name="Freeform 48"/>
            <p:cNvSpPr>
              <a:spLocks/>
            </p:cNvSpPr>
            <p:nvPr/>
          </p:nvSpPr>
          <p:spPr bwMode="auto">
            <a:xfrm>
              <a:off x="1818" y="990"/>
              <a:ext cx="150" cy="132"/>
            </a:xfrm>
            <a:custGeom>
              <a:avLst/>
              <a:gdLst/>
              <a:ahLst/>
              <a:cxnLst>
                <a:cxn ang="0">
                  <a:pos x="0" y="132"/>
                </a:cxn>
                <a:cxn ang="0">
                  <a:pos x="72" y="66"/>
                </a:cxn>
                <a:cxn ang="0">
                  <a:pos x="150" y="0"/>
                </a:cxn>
              </a:cxnLst>
              <a:rect l="0" t="0" r="r" b="b"/>
              <a:pathLst>
                <a:path w="150" h="132">
                  <a:moveTo>
                    <a:pt x="0" y="132"/>
                  </a:moveTo>
                  <a:lnTo>
                    <a:pt x="72" y="66"/>
                  </a:lnTo>
                  <a:lnTo>
                    <a:pt x="150" y="0"/>
                  </a:lnTo>
                </a:path>
              </a:pathLst>
            </a:custGeom>
            <a:noFill/>
            <a:ln w="19050">
              <a:solidFill>
                <a:srgbClr val="000000"/>
              </a:solidFill>
              <a:prstDash val="solid"/>
              <a:round/>
              <a:headEnd/>
              <a:tailEnd/>
            </a:ln>
          </p:spPr>
          <p:txBody>
            <a:bodyPr/>
            <a:lstStyle/>
            <a:p>
              <a:endParaRPr lang="en-US"/>
            </a:p>
          </p:txBody>
        </p:sp>
        <p:sp>
          <p:nvSpPr>
            <p:cNvPr id="61489" name="Freeform 49"/>
            <p:cNvSpPr>
              <a:spLocks/>
            </p:cNvSpPr>
            <p:nvPr/>
          </p:nvSpPr>
          <p:spPr bwMode="auto">
            <a:xfrm>
              <a:off x="1968" y="888"/>
              <a:ext cx="145" cy="102"/>
            </a:xfrm>
            <a:custGeom>
              <a:avLst/>
              <a:gdLst/>
              <a:ahLst/>
              <a:cxnLst>
                <a:cxn ang="0">
                  <a:pos x="0" y="102"/>
                </a:cxn>
                <a:cxn ang="0">
                  <a:pos x="73" y="48"/>
                </a:cxn>
                <a:cxn ang="0">
                  <a:pos x="145" y="0"/>
                </a:cxn>
              </a:cxnLst>
              <a:rect l="0" t="0" r="r" b="b"/>
              <a:pathLst>
                <a:path w="145" h="102">
                  <a:moveTo>
                    <a:pt x="0" y="102"/>
                  </a:moveTo>
                  <a:lnTo>
                    <a:pt x="73" y="48"/>
                  </a:lnTo>
                  <a:lnTo>
                    <a:pt x="145" y="0"/>
                  </a:lnTo>
                </a:path>
              </a:pathLst>
            </a:custGeom>
            <a:noFill/>
            <a:ln w="19050">
              <a:solidFill>
                <a:srgbClr val="000000"/>
              </a:solidFill>
              <a:prstDash val="solid"/>
              <a:round/>
              <a:headEnd/>
              <a:tailEnd/>
            </a:ln>
          </p:spPr>
          <p:txBody>
            <a:bodyPr/>
            <a:lstStyle/>
            <a:p>
              <a:endParaRPr lang="en-US"/>
            </a:p>
          </p:txBody>
        </p:sp>
        <p:sp>
          <p:nvSpPr>
            <p:cNvPr id="61490" name="Freeform 50"/>
            <p:cNvSpPr>
              <a:spLocks/>
            </p:cNvSpPr>
            <p:nvPr/>
          </p:nvSpPr>
          <p:spPr bwMode="auto">
            <a:xfrm>
              <a:off x="2113" y="822"/>
              <a:ext cx="150" cy="66"/>
            </a:xfrm>
            <a:custGeom>
              <a:avLst/>
              <a:gdLst/>
              <a:ahLst/>
              <a:cxnLst>
                <a:cxn ang="0">
                  <a:pos x="0" y="66"/>
                </a:cxn>
                <a:cxn ang="0">
                  <a:pos x="72" y="24"/>
                </a:cxn>
                <a:cxn ang="0">
                  <a:pos x="114" y="12"/>
                </a:cxn>
                <a:cxn ang="0">
                  <a:pos x="150" y="0"/>
                </a:cxn>
              </a:cxnLst>
              <a:rect l="0" t="0" r="r" b="b"/>
              <a:pathLst>
                <a:path w="150" h="66">
                  <a:moveTo>
                    <a:pt x="0" y="66"/>
                  </a:moveTo>
                  <a:lnTo>
                    <a:pt x="72" y="24"/>
                  </a:lnTo>
                  <a:lnTo>
                    <a:pt x="114" y="12"/>
                  </a:lnTo>
                  <a:lnTo>
                    <a:pt x="150" y="0"/>
                  </a:lnTo>
                </a:path>
              </a:pathLst>
            </a:custGeom>
            <a:noFill/>
            <a:ln w="19050">
              <a:solidFill>
                <a:srgbClr val="000000"/>
              </a:solidFill>
              <a:prstDash val="solid"/>
              <a:round/>
              <a:headEnd/>
              <a:tailEnd/>
            </a:ln>
          </p:spPr>
          <p:txBody>
            <a:bodyPr/>
            <a:lstStyle/>
            <a:p>
              <a:endParaRPr lang="en-US"/>
            </a:p>
          </p:txBody>
        </p:sp>
        <p:sp>
          <p:nvSpPr>
            <p:cNvPr id="61491" name="Freeform 51"/>
            <p:cNvSpPr>
              <a:spLocks/>
            </p:cNvSpPr>
            <p:nvPr/>
          </p:nvSpPr>
          <p:spPr bwMode="auto">
            <a:xfrm>
              <a:off x="2263" y="816"/>
              <a:ext cx="150" cy="6"/>
            </a:xfrm>
            <a:custGeom>
              <a:avLst/>
              <a:gdLst/>
              <a:ahLst/>
              <a:cxnLst>
                <a:cxn ang="0">
                  <a:pos x="0" y="6"/>
                </a:cxn>
                <a:cxn ang="0">
                  <a:pos x="78" y="0"/>
                </a:cxn>
                <a:cxn ang="0">
                  <a:pos x="114" y="0"/>
                </a:cxn>
                <a:cxn ang="0">
                  <a:pos x="150" y="6"/>
                </a:cxn>
              </a:cxnLst>
              <a:rect l="0" t="0" r="r" b="b"/>
              <a:pathLst>
                <a:path w="150" h="6">
                  <a:moveTo>
                    <a:pt x="0" y="6"/>
                  </a:moveTo>
                  <a:lnTo>
                    <a:pt x="78" y="0"/>
                  </a:lnTo>
                  <a:lnTo>
                    <a:pt x="114" y="0"/>
                  </a:lnTo>
                  <a:lnTo>
                    <a:pt x="150" y="6"/>
                  </a:lnTo>
                </a:path>
              </a:pathLst>
            </a:custGeom>
            <a:noFill/>
            <a:ln w="19050">
              <a:solidFill>
                <a:srgbClr val="000000"/>
              </a:solidFill>
              <a:prstDash val="solid"/>
              <a:round/>
              <a:headEnd/>
              <a:tailEnd/>
            </a:ln>
          </p:spPr>
          <p:txBody>
            <a:bodyPr/>
            <a:lstStyle/>
            <a:p>
              <a:endParaRPr lang="en-US"/>
            </a:p>
          </p:txBody>
        </p:sp>
        <p:sp>
          <p:nvSpPr>
            <p:cNvPr id="61492" name="Freeform 52"/>
            <p:cNvSpPr>
              <a:spLocks/>
            </p:cNvSpPr>
            <p:nvPr/>
          </p:nvSpPr>
          <p:spPr bwMode="auto">
            <a:xfrm>
              <a:off x="2413" y="822"/>
              <a:ext cx="144" cy="78"/>
            </a:xfrm>
            <a:custGeom>
              <a:avLst/>
              <a:gdLst/>
              <a:ahLst/>
              <a:cxnLst>
                <a:cxn ang="0">
                  <a:pos x="0" y="0"/>
                </a:cxn>
                <a:cxn ang="0">
                  <a:pos x="36" y="12"/>
                </a:cxn>
                <a:cxn ang="0">
                  <a:pos x="72" y="30"/>
                </a:cxn>
                <a:cxn ang="0">
                  <a:pos x="108" y="48"/>
                </a:cxn>
                <a:cxn ang="0">
                  <a:pos x="144" y="78"/>
                </a:cxn>
              </a:cxnLst>
              <a:rect l="0" t="0" r="r" b="b"/>
              <a:pathLst>
                <a:path w="144" h="78">
                  <a:moveTo>
                    <a:pt x="0" y="0"/>
                  </a:moveTo>
                  <a:lnTo>
                    <a:pt x="36" y="12"/>
                  </a:lnTo>
                  <a:lnTo>
                    <a:pt x="72" y="30"/>
                  </a:lnTo>
                  <a:lnTo>
                    <a:pt x="108" y="48"/>
                  </a:lnTo>
                  <a:lnTo>
                    <a:pt x="144" y="78"/>
                  </a:lnTo>
                </a:path>
              </a:pathLst>
            </a:custGeom>
            <a:noFill/>
            <a:ln w="19050">
              <a:solidFill>
                <a:srgbClr val="000000"/>
              </a:solidFill>
              <a:prstDash val="solid"/>
              <a:round/>
              <a:headEnd/>
              <a:tailEnd/>
            </a:ln>
          </p:spPr>
          <p:txBody>
            <a:bodyPr/>
            <a:lstStyle/>
            <a:p>
              <a:endParaRPr lang="en-US"/>
            </a:p>
          </p:txBody>
        </p:sp>
        <p:sp>
          <p:nvSpPr>
            <p:cNvPr id="61493" name="Freeform 53"/>
            <p:cNvSpPr>
              <a:spLocks/>
            </p:cNvSpPr>
            <p:nvPr/>
          </p:nvSpPr>
          <p:spPr bwMode="auto">
            <a:xfrm>
              <a:off x="2557" y="900"/>
              <a:ext cx="150" cy="186"/>
            </a:xfrm>
            <a:custGeom>
              <a:avLst/>
              <a:gdLst/>
              <a:ahLst/>
              <a:cxnLst>
                <a:cxn ang="0">
                  <a:pos x="0" y="0"/>
                </a:cxn>
                <a:cxn ang="0">
                  <a:pos x="36" y="36"/>
                </a:cxn>
                <a:cxn ang="0">
                  <a:pos x="72" y="78"/>
                </a:cxn>
                <a:cxn ang="0">
                  <a:pos x="114" y="126"/>
                </a:cxn>
                <a:cxn ang="0">
                  <a:pos x="150" y="186"/>
                </a:cxn>
              </a:cxnLst>
              <a:rect l="0" t="0" r="r" b="b"/>
              <a:pathLst>
                <a:path w="150" h="186">
                  <a:moveTo>
                    <a:pt x="0" y="0"/>
                  </a:moveTo>
                  <a:lnTo>
                    <a:pt x="36" y="36"/>
                  </a:lnTo>
                  <a:lnTo>
                    <a:pt x="72" y="78"/>
                  </a:lnTo>
                  <a:lnTo>
                    <a:pt x="114" y="126"/>
                  </a:lnTo>
                  <a:lnTo>
                    <a:pt x="150" y="186"/>
                  </a:lnTo>
                </a:path>
              </a:pathLst>
            </a:custGeom>
            <a:noFill/>
            <a:ln w="19050">
              <a:solidFill>
                <a:srgbClr val="000000"/>
              </a:solidFill>
              <a:prstDash val="solid"/>
              <a:round/>
              <a:headEnd/>
              <a:tailEnd/>
            </a:ln>
          </p:spPr>
          <p:txBody>
            <a:bodyPr/>
            <a:lstStyle/>
            <a:p>
              <a:endParaRPr lang="en-US"/>
            </a:p>
          </p:txBody>
        </p:sp>
        <p:sp>
          <p:nvSpPr>
            <p:cNvPr id="61494" name="Freeform 54"/>
            <p:cNvSpPr>
              <a:spLocks/>
            </p:cNvSpPr>
            <p:nvPr/>
          </p:nvSpPr>
          <p:spPr bwMode="auto">
            <a:xfrm>
              <a:off x="2707" y="1086"/>
              <a:ext cx="144" cy="342"/>
            </a:xfrm>
            <a:custGeom>
              <a:avLst/>
              <a:gdLst/>
              <a:ahLst/>
              <a:cxnLst>
                <a:cxn ang="0">
                  <a:pos x="0" y="0"/>
                </a:cxn>
                <a:cxn ang="0">
                  <a:pos x="36" y="72"/>
                </a:cxn>
                <a:cxn ang="0">
                  <a:pos x="72" y="150"/>
                </a:cxn>
                <a:cxn ang="0">
                  <a:pos x="108" y="240"/>
                </a:cxn>
                <a:cxn ang="0">
                  <a:pos x="144" y="342"/>
                </a:cxn>
              </a:cxnLst>
              <a:rect l="0" t="0" r="r" b="b"/>
              <a:pathLst>
                <a:path w="144" h="342">
                  <a:moveTo>
                    <a:pt x="0" y="0"/>
                  </a:moveTo>
                  <a:lnTo>
                    <a:pt x="36" y="72"/>
                  </a:lnTo>
                  <a:lnTo>
                    <a:pt x="72" y="150"/>
                  </a:lnTo>
                  <a:lnTo>
                    <a:pt x="108" y="240"/>
                  </a:lnTo>
                  <a:lnTo>
                    <a:pt x="144" y="342"/>
                  </a:lnTo>
                </a:path>
              </a:pathLst>
            </a:custGeom>
            <a:noFill/>
            <a:ln w="19050">
              <a:solidFill>
                <a:srgbClr val="000000"/>
              </a:solidFill>
              <a:prstDash val="solid"/>
              <a:round/>
              <a:headEnd/>
              <a:tailEnd/>
            </a:ln>
          </p:spPr>
          <p:txBody>
            <a:bodyPr/>
            <a:lstStyle/>
            <a:p>
              <a:endParaRPr lang="en-US"/>
            </a:p>
          </p:txBody>
        </p:sp>
        <p:sp>
          <p:nvSpPr>
            <p:cNvPr id="61495" name="Freeform 55"/>
            <p:cNvSpPr>
              <a:spLocks/>
            </p:cNvSpPr>
            <p:nvPr/>
          </p:nvSpPr>
          <p:spPr bwMode="auto">
            <a:xfrm>
              <a:off x="2851" y="1428"/>
              <a:ext cx="150" cy="498"/>
            </a:xfrm>
            <a:custGeom>
              <a:avLst/>
              <a:gdLst/>
              <a:ahLst/>
              <a:cxnLst>
                <a:cxn ang="0">
                  <a:pos x="0" y="0"/>
                </a:cxn>
                <a:cxn ang="0">
                  <a:pos x="18" y="54"/>
                </a:cxn>
                <a:cxn ang="0">
                  <a:pos x="36" y="114"/>
                </a:cxn>
                <a:cxn ang="0">
                  <a:pos x="72" y="240"/>
                </a:cxn>
                <a:cxn ang="0">
                  <a:pos x="114" y="372"/>
                </a:cxn>
                <a:cxn ang="0">
                  <a:pos x="150" y="498"/>
                </a:cxn>
              </a:cxnLst>
              <a:rect l="0" t="0" r="r" b="b"/>
              <a:pathLst>
                <a:path w="150" h="498">
                  <a:moveTo>
                    <a:pt x="0" y="0"/>
                  </a:moveTo>
                  <a:lnTo>
                    <a:pt x="18" y="54"/>
                  </a:lnTo>
                  <a:lnTo>
                    <a:pt x="36" y="114"/>
                  </a:lnTo>
                  <a:lnTo>
                    <a:pt x="72" y="240"/>
                  </a:lnTo>
                  <a:lnTo>
                    <a:pt x="114" y="372"/>
                  </a:lnTo>
                  <a:lnTo>
                    <a:pt x="150" y="498"/>
                  </a:lnTo>
                </a:path>
              </a:pathLst>
            </a:custGeom>
            <a:noFill/>
            <a:ln w="19050">
              <a:solidFill>
                <a:srgbClr val="000000"/>
              </a:solidFill>
              <a:prstDash val="solid"/>
              <a:round/>
              <a:headEnd/>
              <a:tailEnd/>
            </a:ln>
          </p:spPr>
          <p:txBody>
            <a:bodyPr/>
            <a:lstStyle/>
            <a:p>
              <a:endParaRPr lang="en-US"/>
            </a:p>
          </p:txBody>
        </p:sp>
        <p:sp>
          <p:nvSpPr>
            <p:cNvPr id="61496" name="Oval 56"/>
            <p:cNvSpPr>
              <a:spLocks noChangeArrowheads="1"/>
            </p:cNvSpPr>
            <p:nvPr/>
          </p:nvSpPr>
          <p:spPr bwMode="auto">
            <a:xfrm>
              <a:off x="918" y="2052"/>
              <a:ext cx="30" cy="30"/>
            </a:xfrm>
            <a:prstGeom prst="ellipse">
              <a:avLst/>
            </a:prstGeom>
            <a:solidFill>
              <a:srgbClr val="000000"/>
            </a:solidFill>
            <a:ln w="9525">
              <a:solidFill>
                <a:srgbClr val="000000"/>
              </a:solidFill>
              <a:round/>
              <a:headEnd/>
              <a:tailEnd/>
            </a:ln>
          </p:spPr>
          <p:txBody>
            <a:bodyPr/>
            <a:lstStyle/>
            <a:p>
              <a:endParaRPr lang="en-US"/>
            </a:p>
          </p:txBody>
        </p:sp>
        <p:sp>
          <p:nvSpPr>
            <p:cNvPr id="61497" name="Oval 57"/>
            <p:cNvSpPr>
              <a:spLocks noChangeArrowheads="1"/>
            </p:cNvSpPr>
            <p:nvPr/>
          </p:nvSpPr>
          <p:spPr bwMode="auto">
            <a:xfrm>
              <a:off x="1068" y="1908"/>
              <a:ext cx="30" cy="30"/>
            </a:xfrm>
            <a:prstGeom prst="ellipse">
              <a:avLst/>
            </a:prstGeom>
            <a:solidFill>
              <a:srgbClr val="000000"/>
            </a:solidFill>
            <a:ln w="9525">
              <a:solidFill>
                <a:srgbClr val="000000"/>
              </a:solidFill>
              <a:round/>
              <a:headEnd/>
              <a:tailEnd/>
            </a:ln>
          </p:spPr>
          <p:txBody>
            <a:bodyPr/>
            <a:lstStyle/>
            <a:p>
              <a:endParaRPr lang="en-US"/>
            </a:p>
          </p:txBody>
        </p:sp>
        <p:sp>
          <p:nvSpPr>
            <p:cNvPr id="61498" name="Oval 58"/>
            <p:cNvSpPr>
              <a:spLocks noChangeArrowheads="1"/>
            </p:cNvSpPr>
            <p:nvPr/>
          </p:nvSpPr>
          <p:spPr bwMode="auto">
            <a:xfrm>
              <a:off x="1212" y="1752"/>
              <a:ext cx="30" cy="30"/>
            </a:xfrm>
            <a:prstGeom prst="ellipse">
              <a:avLst/>
            </a:prstGeom>
            <a:solidFill>
              <a:srgbClr val="000000"/>
            </a:solidFill>
            <a:ln w="9525">
              <a:solidFill>
                <a:srgbClr val="000000"/>
              </a:solidFill>
              <a:round/>
              <a:headEnd/>
              <a:tailEnd/>
            </a:ln>
          </p:spPr>
          <p:txBody>
            <a:bodyPr/>
            <a:lstStyle/>
            <a:p>
              <a:endParaRPr lang="en-US"/>
            </a:p>
          </p:txBody>
        </p:sp>
        <p:sp>
          <p:nvSpPr>
            <p:cNvPr id="61499" name="Oval 59"/>
            <p:cNvSpPr>
              <a:spLocks noChangeArrowheads="1"/>
            </p:cNvSpPr>
            <p:nvPr/>
          </p:nvSpPr>
          <p:spPr bwMode="auto">
            <a:xfrm>
              <a:off x="1362" y="1584"/>
              <a:ext cx="30" cy="30"/>
            </a:xfrm>
            <a:prstGeom prst="ellipse">
              <a:avLst/>
            </a:prstGeom>
            <a:solidFill>
              <a:srgbClr val="000000"/>
            </a:solidFill>
            <a:ln w="9525">
              <a:solidFill>
                <a:srgbClr val="000000"/>
              </a:solidFill>
              <a:round/>
              <a:headEnd/>
              <a:tailEnd/>
            </a:ln>
          </p:spPr>
          <p:txBody>
            <a:bodyPr/>
            <a:lstStyle/>
            <a:p>
              <a:endParaRPr lang="en-US"/>
            </a:p>
          </p:txBody>
        </p:sp>
        <p:sp>
          <p:nvSpPr>
            <p:cNvPr id="61500" name="Oval 60"/>
            <p:cNvSpPr>
              <a:spLocks noChangeArrowheads="1"/>
            </p:cNvSpPr>
            <p:nvPr/>
          </p:nvSpPr>
          <p:spPr bwMode="auto">
            <a:xfrm>
              <a:off x="1506" y="1410"/>
              <a:ext cx="30" cy="30"/>
            </a:xfrm>
            <a:prstGeom prst="ellipse">
              <a:avLst/>
            </a:prstGeom>
            <a:solidFill>
              <a:srgbClr val="000000"/>
            </a:solidFill>
            <a:ln w="9525">
              <a:solidFill>
                <a:srgbClr val="000000"/>
              </a:solidFill>
              <a:round/>
              <a:headEnd/>
              <a:tailEnd/>
            </a:ln>
          </p:spPr>
          <p:txBody>
            <a:bodyPr/>
            <a:lstStyle/>
            <a:p>
              <a:endParaRPr lang="en-US"/>
            </a:p>
          </p:txBody>
        </p:sp>
        <p:sp>
          <p:nvSpPr>
            <p:cNvPr id="61501" name="Oval 61"/>
            <p:cNvSpPr>
              <a:spLocks noChangeArrowheads="1"/>
            </p:cNvSpPr>
            <p:nvPr/>
          </p:nvSpPr>
          <p:spPr bwMode="auto">
            <a:xfrm>
              <a:off x="1656" y="1248"/>
              <a:ext cx="30" cy="30"/>
            </a:xfrm>
            <a:prstGeom prst="ellipse">
              <a:avLst/>
            </a:prstGeom>
            <a:solidFill>
              <a:srgbClr val="000000"/>
            </a:solidFill>
            <a:ln w="9525">
              <a:solidFill>
                <a:srgbClr val="000000"/>
              </a:solidFill>
              <a:round/>
              <a:headEnd/>
              <a:tailEnd/>
            </a:ln>
          </p:spPr>
          <p:txBody>
            <a:bodyPr/>
            <a:lstStyle/>
            <a:p>
              <a:endParaRPr lang="en-US"/>
            </a:p>
          </p:txBody>
        </p:sp>
        <p:sp>
          <p:nvSpPr>
            <p:cNvPr id="61502" name="Oval 62"/>
            <p:cNvSpPr>
              <a:spLocks noChangeArrowheads="1"/>
            </p:cNvSpPr>
            <p:nvPr/>
          </p:nvSpPr>
          <p:spPr bwMode="auto">
            <a:xfrm>
              <a:off x="1800" y="1104"/>
              <a:ext cx="30" cy="30"/>
            </a:xfrm>
            <a:prstGeom prst="ellipse">
              <a:avLst/>
            </a:prstGeom>
            <a:solidFill>
              <a:srgbClr val="000000"/>
            </a:solidFill>
            <a:ln w="9525">
              <a:solidFill>
                <a:srgbClr val="000000"/>
              </a:solidFill>
              <a:round/>
              <a:headEnd/>
              <a:tailEnd/>
            </a:ln>
          </p:spPr>
          <p:txBody>
            <a:bodyPr/>
            <a:lstStyle/>
            <a:p>
              <a:endParaRPr lang="en-US"/>
            </a:p>
          </p:txBody>
        </p:sp>
        <p:sp>
          <p:nvSpPr>
            <p:cNvPr id="61503" name="Oval 63"/>
            <p:cNvSpPr>
              <a:spLocks noChangeArrowheads="1"/>
            </p:cNvSpPr>
            <p:nvPr/>
          </p:nvSpPr>
          <p:spPr bwMode="auto">
            <a:xfrm>
              <a:off x="1950" y="972"/>
              <a:ext cx="30" cy="30"/>
            </a:xfrm>
            <a:prstGeom prst="ellipse">
              <a:avLst/>
            </a:prstGeom>
            <a:solidFill>
              <a:srgbClr val="000000"/>
            </a:solidFill>
            <a:ln w="9525">
              <a:solidFill>
                <a:srgbClr val="000000"/>
              </a:solidFill>
              <a:round/>
              <a:headEnd/>
              <a:tailEnd/>
            </a:ln>
          </p:spPr>
          <p:txBody>
            <a:bodyPr/>
            <a:lstStyle/>
            <a:p>
              <a:endParaRPr lang="en-US"/>
            </a:p>
          </p:txBody>
        </p:sp>
        <p:sp>
          <p:nvSpPr>
            <p:cNvPr id="61504" name="Oval 64"/>
            <p:cNvSpPr>
              <a:spLocks noChangeArrowheads="1"/>
            </p:cNvSpPr>
            <p:nvPr/>
          </p:nvSpPr>
          <p:spPr bwMode="auto">
            <a:xfrm>
              <a:off x="2095" y="870"/>
              <a:ext cx="30" cy="30"/>
            </a:xfrm>
            <a:prstGeom prst="ellipse">
              <a:avLst/>
            </a:prstGeom>
            <a:solidFill>
              <a:srgbClr val="000000"/>
            </a:solidFill>
            <a:ln w="9525">
              <a:solidFill>
                <a:srgbClr val="000000"/>
              </a:solidFill>
              <a:round/>
              <a:headEnd/>
              <a:tailEnd/>
            </a:ln>
          </p:spPr>
          <p:txBody>
            <a:bodyPr/>
            <a:lstStyle/>
            <a:p>
              <a:endParaRPr lang="en-US"/>
            </a:p>
          </p:txBody>
        </p:sp>
        <p:sp>
          <p:nvSpPr>
            <p:cNvPr id="61505" name="Oval 65"/>
            <p:cNvSpPr>
              <a:spLocks noChangeArrowheads="1"/>
            </p:cNvSpPr>
            <p:nvPr/>
          </p:nvSpPr>
          <p:spPr bwMode="auto">
            <a:xfrm>
              <a:off x="2245" y="804"/>
              <a:ext cx="30" cy="30"/>
            </a:xfrm>
            <a:prstGeom prst="ellipse">
              <a:avLst/>
            </a:prstGeom>
            <a:solidFill>
              <a:srgbClr val="000000"/>
            </a:solidFill>
            <a:ln w="9525">
              <a:solidFill>
                <a:srgbClr val="000000"/>
              </a:solidFill>
              <a:round/>
              <a:headEnd/>
              <a:tailEnd/>
            </a:ln>
          </p:spPr>
          <p:txBody>
            <a:bodyPr/>
            <a:lstStyle/>
            <a:p>
              <a:endParaRPr lang="en-US"/>
            </a:p>
          </p:txBody>
        </p:sp>
        <p:sp>
          <p:nvSpPr>
            <p:cNvPr id="61506" name="Oval 66"/>
            <p:cNvSpPr>
              <a:spLocks noChangeArrowheads="1"/>
            </p:cNvSpPr>
            <p:nvPr/>
          </p:nvSpPr>
          <p:spPr bwMode="auto">
            <a:xfrm>
              <a:off x="2401" y="804"/>
              <a:ext cx="30" cy="30"/>
            </a:xfrm>
            <a:prstGeom prst="ellipse">
              <a:avLst/>
            </a:prstGeom>
            <a:solidFill>
              <a:srgbClr val="000000"/>
            </a:solidFill>
            <a:ln w="9525">
              <a:solidFill>
                <a:srgbClr val="000000"/>
              </a:solidFill>
              <a:round/>
              <a:headEnd/>
              <a:tailEnd/>
            </a:ln>
          </p:spPr>
          <p:txBody>
            <a:bodyPr/>
            <a:lstStyle/>
            <a:p>
              <a:endParaRPr lang="en-US"/>
            </a:p>
          </p:txBody>
        </p:sp>
        <p:sp>
          <p:nvSpPr>
            <p:cNvPr id="61507" name="Oval 67"/>
            <p:cNvSpPr>
              <a:spLocks noChangeArrowheads="1"/>
            </p:cNvSpPr>
            <p:nvPr/>
          </p:nvSpPr>
          <p:spPr bwMode="auto">
            <a:xfrm>
              <a:off x="2539" y="882"/>
              <a:ext cx="30" cy="30"/>
            </a:xfrm>
            <a:prstGeom prst="ellipse">
              <a:avLst/>
            </a:prstGeom>
            <a:solidFill>
              <a:srgbClr val="000000"/>
            </a:solidFill>
            <a:ln w="9525">
              <a:solidFill>
                <a:srgbClr val="000000"/>
              </a:solidFill>
              <a:round/>
              <a:headEnd/>
              <a:tailEnd/>
            </a:ln>
          </p:spPr>
          <p:txBody>
            <a:bodyPr/>
            <a:lstStyle/>
            <a:p>
              <a:endParaRPr lang="en-US"/>
            </a:p>
          </p:txBody>
        </p:sp>
        <p:sp>
          <p:nvSpPr>
            <p:cNvPr id="61508" name="Oval 68"/>
            <p:cNvSpPr>
              <a:spLocks noChangeArrowheads="1"/>
            </p:cNvSpPr>
            <p:nvPr/>
          </p:nvSpPr>
          <p:spPr bwMode="auto">
            <a:xfrm>
              <a:off x="2689" y="1068"/>
              <a:ext cx="30" cy="30"/>
            </a:xfrm>
            <a:prstGeom prst="ellipse">
              <a:avLst/>
            </a:prstGeom>
            <a:solidFill>
              <a:srgbClr val="000000"/>
            </a:solidFill>
            <a:ln w="9525">
              <a:solidFill>
                <a:srgbClr val="000000"/>
              </a:solidFill>
              <a:round/>
              <a:headEnd/>
              <a:tailEnd/>
            </a:ln>
          </p:spPr>
          <p:txBody>
            <a:bodyPr/>
            <a:lstStyle/>
            <a:p>
              <a:endParaRPr lang="en-US"/>
            </a:p>
          </p:txBody>
        </p:sp>
        <p:sp>
          <p:nvSpPr>
            <p:cNvPr id="61509" name="Oval 69"/>
            <p:cNvSpPr>
              <a:spLocks noChangeArrowheads="1"/>
            </p:cNvSpPr>
            <p:nvPr/>
          </p:nvSpPr>
          <p:spPr bwMode="auto">
            <a:xfrm>
              <a:off x="2833" y="1410"/>
              <a:ext cx="30" cy="30"/>
            </a:xfrm>
            <a:prstGeom prst="ellipse">
              <a:avLst/>
            </a:prstGeom>
            <a:solidFill>
              <a:srgbClr val="000000"/>
            </a:solidFill>
            <a:ln w="9525">
              <a:solidFill>
                <a:srgbClr val="000000"/>
              </a:solidFill>
              <a:round/>
              <a:headEnd/>
              <a:tailEnd/>
            </a:ln>
          </p:spPr>
          <p:txBody>
            <a:bodyPr/>
            <a:lstStyle/>
            <a:p>
              <a:endParaRPr lang="en-US"/>
            </a:p>
          </p:txBody>
        </p:sp>
        <p:sp>
          <p:nvSpPr>
            <p:cNvPr id="61510" name="Oval 70"/>
            <p:cNvSpPr>
              <a:spLocks noChangeArrowheads="1"/>
            </p:cNvSpPr>
            <p:nvPr/>
          </p:nvSpPr>
          <p:spPr bwMode="auto">
            <a:xfrm>
              <a:off x="2983" y="1908"/>
              <a:ext cx="30" cy="30"/>
            </a:xfrm>
            <a:prstGeom prst="ellipse">
              <a:avLst/>
            </a:prstGeom>
            <a:solidFill>
              <a:srgbClr val="000000"/>
            </a:solidFill>
            <a:ln w="9525">
              <a:solidFill>
                <a:srgbClr val="000000"/>
              </a:solidFill>
              <a:round/>
              <a:headEnd/>
              <a:tailEnd/>
            </a:ln>
          </p:spPr>
          <p:txBody>
            <a:bodyPr/>
            <a:lstStyle/>
            <a:p>
              <a:endParaRPr lang="en-US"/>
            </a:p>
          </p:txBody>
        </p:sp>
        <p:sp>
          <p:nvSpPr>
            <p:cNvPr id="61511" name="Rectangle 71"/>
            <p:cNvSpPr>
              <a:spLocks noChangeArrowheads="1"/>
            </p:cNvSpPr>
            <p:nvPr/>
          </p:nvSpPr>
          <p:spPr bwMode="auto">
            <a:xfrm>
              <a:off x="755" y="2148"/>
              <a:ext cx="13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-600</a:t>
              </a:r>
              <a:endParaRPr lang="en-US" sz="1000">
                <a:latin typeface="Times New Roman" pitchFamily="18" charset="0"/>
              </a:endParaRPr>
            </a:p>
          </p:txBody>
        </p:sp>
        <p:sp>
          <p:nvSpPr>
            <p:cNvPr id="61512" name="Rectangle 72"/>
            <p:cNvSpPr>
              <a:spLocks noChangeArrowheads="1"/>
            </p:cNvSpPr>
            <p:nvPr/>
          </p:nvSpPr>
          <p:spPr bwMode="auto">
            <a:xfrm>
              <a:off x="755" y="2022"/>
              <a:ext cx="13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-500</a:t>
              </a:r>
              <a:endParaRPr lang="en-US" sz="1000">
                <a:latin typeface="Times New Roman" pitchFamily="18" charset="0"/>
              </a:endParaRPr>
            </a:p>
          </p:txBody>
        </p:sp>
        <p:sp>
          <p:nvSpPr>
            <p:cNvPr id="61513" name="Rectangle 73"/>
            <p:cNvSpPr>
              <a:spLocks noChangeArrowheads="1"/>
            </p:cNvSpPr>
            <p:nvPr/>
          </p:nvSpPr>
          <p:spPr bwMode="auto">
            <a:xfrm>
              <a:off x="755" y="1890"/>
              <a:ext cx="13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-400</a:t>
              </a:r>
              <a:endParaRPr lang="en-US" sz="1000">
                <a:latin typeface="Times New Roman" pitchFamily="18" charset="0"/>
              </a:endParaRPr>
            </a:p>
          </p:txBody>
        </p:sp>
        <p:sp>
          <p:nvSpPr>
            <p:cNvPr id="61514" name="Rectangle 74"/>
            <p:cNvSpPr>
              <a:spLocks noChangeArrowheads="1"/>
            </p:cNvSpPr>
            <p:nvPr/>
          </p:nvSpPr>
          <p:spPr bwMode="auto">
            <a:xfrm>
              <a:off x="755" y="1764"/>
              <a:ext cx="13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-300</a:t>
              </a:r>
              <a:endParaRPr lang="en-US" sz="1000">
                <a:latin typeface="Times New Roman" pitchFamily="18" charset="0"/>
              </a:endParaRPr>
            </a:p>
          </p:txBody>
        </p:sp>
        <p:sp>
          <p:nvSpPr>
            <p:cNvPr id="61515" name="Rectangle 75"/>
            <p:cNvSpPr>
              <a:spLocks noChangeArrowheads="1"/>
            </p:cNvSpPr>
            <p:nvPr/>
          </p:nvSpPr>
          <p:spPr bwMode="auto">
            <a:xfrm>
              <a:off x="755" y="1632"/>
              <a:ext cx="13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-200</a:t>
              </a:r>
              <a:endParaRPr lang="en-US" sz="1000">
                <a:latin typeface="Times New Roman" pitchFamily="18" charset="0"/>
              </a:endParaRPr>
            </a:p>
          </p:txBody>
        </p:sp>
        <p:sp>
          <p:nvSpPr>
            <p:cNvPr id="61516" name="Rectangle 76"/>
            <p:cNvSpPr>
              <a:spLocks noChangeArrowheads="1"/>
            </p:cNvSpPr>
            <p:nvPr/>
          </p:nvSpPr>
          <p:spPr bwMode="auto">
            <a:xfrm>
              <a:off x="755" y="1506"/>
              <a:ext cx="13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-100</a:t>
              </a:r>
              <a:endParaRPr lang="en-US" sz="1000">
                <a:latin typeface="Times New Roman" pitchFamily="18" charset="0"/>
              </a:endParaRPr>
            </a:p>
          </p:txBody>
        </p:sp>
        <p:sp>
          <p:nvSpPr>
            <p:cNvPr id="61517" name="Rectangle 77"/>
            <p:cNvSpPr>
              <a:spLocks noChangeArrowheads="1"/>
            </p:cNvSpPr>
            <p:nvPr/>
          </p:nvSpPr>
          <p:spPr bwMode="auto">
            <a:xfrm>
              <a:off x="855" y="1380"/>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0</a:t>
              </a:r>
              <a:endParaRPr lang="en-US" sz="1000">
                <a:latin typeface="Times New Roman" pitchFamily="18" charset="0"/>
              </a:endParaRPr>
            </a:p>
          </p:txBody>
        </p:sp>
        <p:sp>
          <p:nvSpPr>
            <p:cNvPr id="61518" name="Rectangle 78"/>
            <p:cNvSpPr>
              <a:spLocks noChangeArrowheads="1"/>
            </p:cNvSpPr>
            <p:nvPr/>
          </p:nvSpPr>
          <p:spPr bwMode="auto">
            <a:xfrm>
              <a:off x="776" y="1248"/>
              <a:ext cx="110"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100</a:t>
              </a:r>
              <a:endParaRPr lang="en-US" sz="1000">
                <a:latin typeface="Times New Roman" pitchFamily="18" charset="0"/>
              </a:endParaRPr>
            </a:p>
          </p:txBody>
        </p:sp>
        <p:sp>
          <p:nvSpPr>
            <p:cNvPr id="61519" name="Rectangle 79"/>
            <p:cNvSpPr>
              <a:spLocks noChangeArrowheads="1"/>
            </p:cNvSpPr>
            <p:nvPr/>
          </p:nvSpPr>
          <p:spPr bwMode="auto">
            <a:xfrm>
              <a:off x="776" y="1122"/>
              <a:ext cx="110"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200</a:t>
              </a:r>
              <a:endParaRPr lang="en-US" sz="1000">
                <a:latin typeface="Times New Roman" pitchFamily="18" charset="0"/>
              </a:endParaRPr>
            </a:p>
          </p:txBody>
        </p:sp>
        <p:sp>
          <p:nvSpPr>
            <p:cNvPr id="61520" name="Rectangle 80"/>
            <p:cNvSpPr>
              <a:spLocks noChangeArrowheads="1"/>
            </p:cNvSpPr>
            <p:nvPr/>
          </p:nvSpPr>
          <p:spPr bwMode="auto">
            <a:xfrm>
              <a:off x="776" y="990"/>
              <a:ext cx="110"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300</a:t>
              </a:r>
              <a:endParaRPr lang="en-US" sz="1000">
                <a:latin typeface="Times New Roman" pitchFamily="18" charset="0"/>
              </a:endParaRPr>
            </a:p>
          </p:txBody>
        </p:sp>
        <p:sp>
          <p:nvSpPr>
            <p:cNvPr id="61521" name="Rectangle 81"/>
            <p:cNvSpPr>
              <a:spLocks noChangeArrowheads="1"/>
            </p:cNvSpPr>
            <p:nvPr/>
          </p:nvSpPr>
          <p:spPr bwMode="auto">
            <a:xfrm>
              <a:off x="776" y="864"/>
              <a:ext cx="110"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400</a:t>
              </a:r>
              <a:endParaRPr lang="en-US" sz="1000">
                <a:latin typeface="Times New Roman" pitchFamily="18" charset="0"/>
              </a:endParaRPr>
            </a:p>
          </p:txBody>
        </p:sp>
        <p:sp>
          <p:nvSpPr>
            <p:cNvPr id="61522" name="Rectangle 82"/>
            <p:cNvSpPr>
              <a:spLocks noChangeArrowheads="1"/>
            </p:cNvSpPr>
            <p:nvPr/>
          </p:nvSpPr>
          <p:spPr bwMode="auto">
            <a:xfrm>
              <a:off x="776" y="732"/>
              <a:ext cx="110"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500</a:t>
              </a:r>
              <a:endParaRPr lang="en-US" sz="1000">
                <a:latin typeface="Times New Roman" pitchFamily="18" charset="0"/>
              </a:endParaRPr>
            </a:p>
          </p:txBody>
        </p:sp>
        <p:sp>
          <p:nvSpPr>
            <p:cNvPr id="61523" name="Rectangle 83"/>
            <p:cNvSpPr>
              <a:spLocks noChangeArrowheads="1"/>
            </p:cNvSpPr>
            <p:nvPr/>
          </p:nvSpPr>
          <p:spPr bwMode="auto">
            <a:xfrm>
              <a:off x="776" y="606"/>
              <a:ext cx="110"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600</a:t>
              </a:r>
              <a:endParaRPr lang="en-US" sz="1000">
                <a:latin typeface="Times New Roman" pitchFamily="18" charset="0"/>
              </a:endParaRPr>
            </a:p>
          </p:txBody>
        </p:sp>
        <p:sp>
          <p:nvSpPr>
            <p:cNvPr id="61524" name="Rectangle 84"/>
            <p:cNvSpPr>
              <a:spLocks noChangeArrowheads="1"/>
            </p:cNvSpPr>
            <p:nvPr/>
          </p:nvSpPr>
          <p:spPr bwMode="auto">
            <a:xfrm>
              <a:off x="1089" y="1494"/>
              <a:ext cx="36"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a:t>
              </a:r>
              <a:endParaRPr lang="en-US" sz="1000">
                <a:latin typeface="Times New Roman" pitchFamily="18" charset="0"/>
              </a:endParaRPr>
            </a:p>
          </p:txBody>
        </p:sp>
        <p:sp>
          <p:nvSpPr>
            <p:cNvPr id="61525" name="Rectangle 85"/>
            <p:cNvSpPr>
              <a:spLocks noChangeArrowheads="1"/>
            </p:cNvSpPr>
            <p:nvPr/>
          </p:nvSpPr>
          <p:spPr bwMode="auto">
            <a:xfrm>
              <a:off x="1233" y="1494"/>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2</a:t>
              </a:r>
              <a:endParaRPr lang="en-US" sz="1000">
                <a:latin typeface="Times New Roman" pitchFamily="18" charset="0"/>
              </a:endParaRPr>
            </a:p>
          </p:txBody>
        </p:sp>
        <p:sp>
          <p:nvSpPr>
            <p:cNvPr id="61526" name="Rectangle 86"/>
            <p:cNvSpPr>
              <a:spLocks noChangeArrowheads="1"/>
            </p:cNvSpPr>
            <p:nvPr/>
          </p:nvSpPr>
          <p:spPr bwMode="auto">
            <a:xfrm>
              <a:off x="1382" y="1494"/>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3</a:t>
              </a:r>
              <a:endParaRPr lang="en-US" sz="1000">
                <a:latin typeface="Times New Roman" pitchFamily="18" charset="0"/>
              </a:endParaRPr>
            </a:p>
          </p:txBody>
        </p:sp>
        <p:sp>
          <p:nvSpPr>
            <p:cNvPr id="61527" name="Rectangle 87"/>
            <p:cNvSpPr>
              <a:spLocks noChangeArrowheads="1"/>
            </p:cNvSpPr>
            <p:nvPr/>
          </p:nvSpPr>
          <p:spPr bwMode="auto">
            <a:xfrm>
              <a:off x="1527" y="1494"/>
              <a:ext cx="36"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4</a:t>
              </a:r>
              <a:endParaRPr lang="en-US" sz="1000">
                <a:latin typeface="Times New Roman" pitchFamily="18" charset="0"/>
              </a:endParaRPr>
            </a:p>
          </p:txBody>
        </p:sp>
        <p:sp>
          <p:nvSpPr>
            <p:cNvPr id="61528" name="Rectangle 88"/>
            <p:cNvSpPr>
              <a:spLocks noChangeArrowheads="1"/>
            </p:cNvSpPr>
            <p:nvPr/>
          </p:nvSpPr>
          <p:spPr bwMode="auto">
            <a:xfrm>
              <a:off x="1677" y="1494"/>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5</a:t>
              </a:r>
              <a:endParaRPr lang="en-US" sz="1000">
                <a:latin typeface="Times New Roman" pitchFamily="18" charset="0"/>
              </a:endParaRPr>
            </a:p>
          </p:txBody>
        </p:sp>
        <p:sp>
          <p:nvSpPr>
            <p:cNvPr id="61529" name="Rectangle 89"/>
            <p:cNvSpPr>
              <a:spLocks noChangeArrowheads="1"/>
            </p:cNvSpPr>
            <p:nvPr/>
          </p:nvSpPr>
          <p:spPr bwMode="auto">
            <a:xfrm>
              <a:off x="1821" y="1494"/>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6</a:t>
              </a:r>
              <a:endParaRPr lang="en-US" sz="1000">
                <a:latin typeface="Times New Roman" pitchFamily="18" charset="0"/>
              </a:endParaRPr>
            </a:p>
          </p:txBody>
        </p:sp>
        <p:sp>
          <p:nvSpPr>
            <p:cNvPr id="61530" name="Rectangle 90"/>
            <p:cNvSpPr>
              <a:spLocks noChangeArrowheads="1"/>
            </p:cNvSpPr>
            <p:nvPr/>
          </p:nvSpPr>
          <p:spPr bwMode="auto">
            <a:xfrm>
              <a:off x="1970" y="1494"/>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7</a:t>
              </a:r>
              <a:endParaRPr lang="en-US" sz="1000">
                <a:latin typeface="Times New Roman" pitchFamily="18" charset="0"/>
              </a:endParaRPr>
            </a:p>
          </p:txBody>
        </p:sp>
        <p:sp>
          <p:nvSpPr>
            <p:cNvPr id="61531" name="Rectangle 91"/>
            <p:cNvSpPr>
              <a:spLocks noChangeArrowheads="1"/>
            </p:cNvSpPr>
            <p:nvPr/>
          </p:nvSpPr>
          <p:spPr bwMode="auto">
            <a:xfrm>
              <a:off x="2115" y="1494"/>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8</a:t>
              </a:r>
              <a:endParaRPr lang="en-US" sz="1000">
                <a:latin typeface="Times New Roman" pitchFamily="18" charset="0"/>
              </a:endParaRPr>
            </a:p>
          </p:txBody>
        </p:sp>
        <p:sp>
          <p:nvSpPr>
            <p:cNvPr id="61532" name="Rectangle 92"/>
            <p:cNvSpPr>
              <a:spLocks noChangeArrowheads="1"/>
            </p:cNvSpPr>
            <p:nvPr/>
          </p:nvSpPr>
          <p:spPr bwMode="auto">
            <a:xfrm>
              <a:off x="2265" y="1494"/>
              <a:ext cx="37"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9</a:t>
              </a:r>
              <a:endParaRPr lang="en-US" sz="1000">
                <a:latin typeface="Times New Roman" pitchFamily="18" charset="0"/>
              </a:endParaRPr>
            </a:p>
          </p:txBody>
        </p:sp>
        <p:sp>
          <p:nvSpPr>
            <p:cNvPr id="61533" name="Rectangle 93"/>
            <p:cNvSpPr>
              <a:spLocks noChangeArrowheads="1"/>
            </p:cNvSpPr>
            <p:nvPr/>
          </p:nvSpPr>
          <p:spPr bwMode="auto">
            <a:xfrm>
              <a:off x="2350" y="1494"/>
              <a:ext cx="91"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 10</a:t>
              </a:r>
              <a:endParaRPr lang="en-US" sz="1000">
                <a:latin typeface="Times New Roman" pitchFamily="18" charset="0"/>
              </a:endParaRPr>
            </a:p>
          </p:txBody>
        </p:sp>
        <p:sp>
          <p:nvSpPr>
            <p:cNvPr id="61534" name="Rectangle 94"/>
            <p:cNvSpPr>
              <a:spLocks noChangeArrowheads="1"/>
            </p:cNvSpPr>
            <p:nvPr/>
          </p:nvSpPr>
          <p:spPr bwMode="auto">
            <a:xfrm>
              <a:off x="2538" y="1494"/>
              <a:ext cx="7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11</a:t>
              </a:r>
              <a:endParaRPr lang="en-US" sz="1000">
                <a:latin typeface="Times New Roman" pitchFamily="18" charset="0"/>
              </a:endParaRPr>
            </a:p>
          </p:txBody>
        </p:sp>
        <p:sp>
          <p:nvSpPr>
            <p:cNvPr id="61535" name="Rectangle 95"/>
            <p:cNvSpPr>
              <a:spLocks noChangeArrowheads="1"/>
            </p:cNvSpPr>
            <p:nvPr/>
          </p:nvSpPr>
          <p:spPr bwMode="auto">
            <a:xfrm>
              <a:off x="2688" y="1494"/>
              <a:ext cx="7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12</a:t>
              </a:r>
              <a:endParaRPr lang="en-US" sz="1000">
                <a:latin typeface="Times New Roman" pitchFamily="18" charset="0"/>
              </a:endParaRPr>
            </a:p>
          </p:txBody>
        </p:sp>
        <p:sp>
          <p:nvSpPr>
            <p:cNvPr id="61536" name="Rectangle 96"/>
            <p:cNvSpPr>
              <a:spLocks noChangeArrowheads="1"/>
            </p:cNvSpPr>
            <p:nvPr/>
          </p:nvSpPr>
          <p:spPr bwMode="auto">
            <a:xfrm>
              <a:off x="2832" y="1494"/>
              <a:ext cx="7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13</a:t>
              </a:r>
              <a:endParaRPr lang="en-US" sz="1000">
                <a:latin typeface="Times New Roman" pitchFamily="18" charset="0"/>
              </a:endParaRPr>
            </a:p>
          </p:txBody>
        </p:sp>
        <p:sp>
          <p:nvSpPr>
            <p:cNvPr id="61537" name="Rectangle 97"/>
            <p:cNvSpPr>
              <a:spLocks noChangeArrowheads="1"/>
            </p:cNvSpPr>
            <p:nvPr/>
          </p:nvSpPr>
          <p:spPr bwMode="auto">
            <a:xfrm>
              <a:off x="2983" y="1494"/>
              <a:ext cx="7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14</a:t>
              </a:r>
              <a:endParaRPr lang="en-US" sz="1000">
                <a:latin typeface="Times New Roman" pitchFamily="18" charset="0"/>
              </a:endParaRPr>
            </a:p>
          </p:txBody>
        </p:sp>
        <p:sp>
          <p:nvSpPr>
            <p:cNvPr id="61538" name="Rectangle 98"/>
            <p:cNvSpPr>
              <a:spLocks noChangeArrowheads="1"/>
            </p:cNvSpPr>
            <p:nvPr/>
          </p:nvSpPr>
          <p:spPr bwMode="auto">
            <a:xfrm>
              <a:off x="3125" y="1494"/>
              <a:ext cx="74"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15</a:t>
              </a:r>
              <a:endParaRPr lang="en-US" sz="1000">
                <a:latin typeface="Times New Roman" pitchFamily="18" charset="0"/>
              </a:endParaRPr>
            </a:p>
          </p:txBody>
        </p:sp>
        <p:sp>
          <p:nvSpPr>
            <p:cNvPr id="61539" name="Rectangle 99"/>
            <p:cNvSpPr>
              <a:spLocks noChangeArrowheads="1"/>
            </p:cNvSpPr>
            <p:nvPr/>
          </p:nvSpPr>
          <p:spPr bwMode="auto">
            <a:xfrm>
              <a:off x="3276" y="1494"/>
              <a:ext cx="73"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16</a:t>
              </a:r>
              <a:endParaRPr lang="en-US" sz="1000">
                <a:latin typeface="Times New Roman" pitchFamily="18" charset="0"/>
              </a:endParaRPr>
            </a:p>
          </p:txBody>
        </p:sp>
        <p:sp>
          <p:nvSpPr>
            <p:cNvPr id="61540" name="Rectangle 100"/>
            <p:cNvSpPr>
              <a:spLocks noChangeArrowheads="1"/>
            </p:cNvSpPr>
            <p:nvPr/>
          </p:nvSpPr>
          <p:spPr bwMode="auto">
            <a:xfrm>
              <a:off x="2074" y="2280"/>
              <a:ext cx="246" cy="8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61541" name="Rectangle 101"/>
            <p:cNvSpPr>
              <a:spLocks noChangeArrowheads="1"/>
            </p:cNvSpPr>
            <p:nvPr/>
          </p:nvSpPr>
          <p:spPr bwMode="auto">
            <a:xfrm rot="16200000">
              <a:off x="538" y="1366"/>
              <a:ext cx="191" cy="8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Profits</a:t>
              </a:r>
              <a:endParaRPr lang="en-US" sz="1000">
                <a:latin typeface="Times New Roman" pitchFamily="18" charset="0"/>
              </a:endParaRPr>
            </a:p>
          </p:txBody>
        </p:sp>
      </p:grpSp>
      <p:sp>
        <p:nvSpPr>
          <p:cNvPr id="61542" name="Line 102"/>
          <p:cNvSpPr>
            <a:spLocks noChangeShapeType="1"/>
          </p:cNvSpPr>
          <p:nvPr/>
        </p:nvSpPr>
        <p:spPr bwMode="auto">
          <a:xfrm>
            <a:off x="4953000" y="2590800"/>
            <a:ext cx="0" cy="114300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61543" name="Rectangle 103"/>
          <p:cNvSpPr>
            <a:spLocks noChangeArrowheads="1"/>
          </p:cNvSpPr>
          <p:nvPr/>
        </p:nvSpPr>
        <p:spPr bwMode="auto">
          <a:xfrm>
            <a:off x="4876800" y="4038600"/>
            <a:ext cx="196850" cy="168275"/>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 </a:t>
            </a:r>
            <a:r>
              <a:rPr lang="en-US" sz="1100" b="1">
                <a:solidFill>
                  <a:srgbClr val="000000"/>
                </a:solidFill>
              </a:rPr>
              <a:t>Q*</a:t>
            </a:r>
            <a:endParaRPr lang="en-US" sz="1100" b="1">
              <a:latin typeface="Times New Roman" pitchFamily="18" charset="0"/>
            </a:endParaRPr>
          </a:p>
        </p:txBody>
      </p:sp>
      <p:sp>
        <p:nvSpPr>
          <p:cNvPr id="61544" name="Rectangle 104"/>
          <p:cNvSpPr>
            <a:spLocks noChangeArrowheads="1"/>
          </p:cNvSpPr>
          <p:nvPr/>
        </p:nvSpPr>
        <p:spPr bwMode="auto">
          <a:xfrm>
            <a:off x="6172200" y="4572000"/>
            <a:ext cx="190500" cy="168275"/>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 </a:t>
            </a:r>
            <a:r>
              <a:rPr lang="en-US" sz="1100" b="1">
                <a:solidFill>
                  <a:srgbClr val="000000"/>
                </a:solidFill>
                <a:sym typeface="Symbol" pitchFamily="18" charset="2"/>
              </a:rPr>
              <a:t></a:t>
            </a:r>
            <a:endParaRPr lang="en-US" sz="1000" b="1">
              <a:latin typeface="Times New Roman" pitchFamily="18" charset="0"/>
            </a:endParaRPr>
          </a:p>
        </p:txBody>
      </p:sp>
      <p:sp>
        <p:nvSpPr>
          <p:cNvPr id="61545" name="Rectangle 105"/>
          <p:cNvSpPr>
            <a:spLocks noGrp="1" noChangeArrowheads="1"/>
          </p:cNvSpPr>
          <p:nvPr>
            <p:ph type="title"/>
          </p:nvPr>
        </p:nvSpPr>
        <p:spPr/>
        <p:txBody>
          <a:bodyPr/>
          <a:lstStyle/>
          <a:p>
            <a:r>
              <a:rPr lang="en-US"/>
              <a:t>The profit curve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r>
              <a:rPr lang="en-US" sz="3600"/>
              <a:t>Profit Maximization: Per Unit Curves</a:t>
            </a:r>
          </a:p>
        </p:txBody>
      </p:sp>
      <p:sp>
        <p:nvSpPr>
          <p:cNvPr id="102403" name="Rectangle 3"/>
          <p:cNvSpPr>
            <a:spLocks noGrp="1" noChangeArrowheads="1"/>
          </p:cNvSpPr>
          <p:nvPr>
            <p:ph type="body" idx="1"/>
          </p:nvPr>
        </p:nvSpPr>
        <p:spPr/>
        <p:txBody>
          <a:bodyPr/>
          <a:lstStyle/>
          <a:p>
            <a:r>
              <a:rPr lang="en-US" sz="2400"/>
              <a:t>Any firm who aims to maximize profit will evaluate whether it pays to increase output or not.</a:t>
            </a:r>
          </a:p>
          <a:p>
            <a:r>
              <a:rPr lang="en-US" sz="2400"/>
              <a:t>This is achieved by comparing MR with MC</a:t>
            </a:r>
          </a:p>
          <a:p>
            <a:r>
              <a:rPr lang="en-US" sz="2400"/>
              <a:t>When added revenue is greater than added cost(MR&gt;MC), the firm will increase output</a:t>
            </a:r>
          </a:p>
          <a:p>
            <a:r>
              <a:rPr lang="en-US" sz="2400"/>
              <a:t>When added revenue is less than added cost(MR&lt;MC), the firm will decrease output to increase profit.</a:t>
            </a:r>
          </a:p>
          <a:p>
            <a:r>
              <a:rPr lang="en-US" sz="2400"/>
              <a:t>When MR=MC, the firm has determined the output that maximizes profit.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Line 4"/>
          <p:cNvSpPr>
            <a:spLocks noChangeShapeType="1"/>
          </p:cNvSpPr>
          <p:nvPr/>
        </p:nvSpPr>
        <p:spPr bwMode="auto">
          <a:xfrm>
            <a:off x="1676400" y="1371600"/>
            <a:ext cx="0" cy="4038600"/>
          </a:xfrm>
          <a:prstGeom prst="line">
            <a:avLst/>
          </a:prstGeom>
          <a:noFill/>
          <a:ln w="9525">
            <a:solidFill>
              <a:schemeClr val="tx1"/>
            </a:solidFill>
            <a:round/>
            <a:headEnd/>
            <a:tailEnd/>
          </a:ln>
          <a:effectLst/>
        </p:spPr>
        <p:txBody>
          <a:bodyPr/>
          <a:lstStyle/>
          <a:p>
            <a:endParaRPr lang="en-US"/>
          </a:p>
        </p:txBody>
      </p:sp>
      <p:sp>
        <p:nvSpPr>
          <p:cNvPr id="103429" name="Line 5"/>
          <p:cNvSpPr>
            <a:spLocks noChangeShapeType="1"/>
          </p:cNvSpPr>
          <p:nvPr/>
        </p:nvSpPr>
        <p:spPr bwMode="auto">
          <a:xfrm>
            <a:off x="1676400" y="5410200"/>
            <a:ext cx="6096000" cy="0"/>
          </a:xfrm>
          <a:prstGeom prst="line">
            <a:avLst/>
          </a:prstGeom>
          <a:noFill/>
          <a:ln w="9525">
            <a:solidFill>
              <a:schemeClr val="tx1"/>
            </a:solidFill>
            <a:round/>
            <a:headEnd/>
            <a:tailEnd/>
          </a:ln>
          <a:effectLst/>
        </p:spPr>
        <p:txBody>
          <a:bodyPr/>
          <a:lstStyle/>
          <a:p>
            <a:endParaRPr lang="en-US"/>
          </a:p>
        </p:txBody>
      </p:sp>
      <p:sp>
        <p:nvSpPr>
          <p:cNvPr id="103430" name="Line 6"/>
          <p:cNvSpPr>
            <a:spLocks noChangeShapeType="1"/>
          </p:cNvSpPr>
          <p:nvPr/>
        </p:nvSpPr>
        <p:spPr bwMode="auto">
          <a:xfrm>
            <a:off x="1676400" y="2133600"/>
            <a:ext cx="5334000" cy="3276600"/>
          </a:xfrm>
          <a:prstGeom prst="line">
            <a:avLst/>
          </a:prstGeom>
          <a:noFill/>
          <a:ln w="31750">
            <a:solidFill>
              <a:schemeClr val="tx1"/>
            </a:solidFill>
            <a:round/>
            <a:headEnd/>
            <a:tailEnd/>
          </a:ln>
          <a:effectLst/>
        </p:spPr>
        <p:txBody>
          <a:bodyPr/>
          <a:lstStyle/>
          <a:p>
            <a:endParaRPr lang="en-US"/>
          </a:p>
        </p:txBody>
      </p:sp>
      <p:sp>
        <p:nvSpPr>
          <p:cNvPr id="103431" name="Line 7"/>
          <p:cNvSpPr>
            <a:spLocks noChangeShapeType="1"/>
          </p:cNvSpPr>
          <p:nvPr/>
        </p:nvSpPr>
        <p:spPr bwMode="auto">
          <a:xfrm>
            <a:off x="1676400" y="2133600"/>
            <a:ext cx="2743200" cy="3581400"/>
          </a:xfrm>
          <a:prstGeom prst="line">
            <a:avLst/>
          </a:prstGeom>
          <a:noFill/>
          <a:ln w="31750">
            <a:solidFill>
              <a:srgbClr val="FF0000"/>
            </a:solidFill>
            <a:round/>
            <a:headEnd/>
            <a:tailEnd/>
          </a:ln>
          <a:effectLst/>
        </p:spPr>
        <p:txBody>
          <a:bodyPr/>
          <a:lstStyle/>
          <a:p>
            <a:endParaRPr lang="en-US"/>
          </a:p>
        </p:txBody>
      </p:sp>
      <p:sp>
        <p:nvSpPr>
          <p:cNvPr id="103433" name="Text Box 9"/>
          <p:cNvSpPr txBox="1">
            <a:spLocks noChangeArrowheads="1"/>
          </p:cNvSpPr>
          <p:nvPr/>
        </p:nvSpPr>
        <p:spPr bwMode="auto">
          <a:xfrm>
            <a:off x="4267200" y="5867400"/>
            <a:ext cx="609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MR</a:t>
            </a:r>
          </a:p>
        </p:txBody>
      </p:sp>
      <p:sp>
        <p:nvSpPr>
          <p:cNvPr id="103434" name="Text Box 10"/>
          <p:cNvSpPr txBox="1">
            <a:spLocks noChangeArrowheads="1"/>
          </p:cNvSpPr>
          <p:nvPr/>
        </p:nvSpPr>
        <p:spPr bwMode="auto">
          <a:xfrm>
            <a:off x="6858000" y="4876800"/>
            <a:ext cx="1371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D=AR</a:t>
            </a:r>
          </a:p>
        </p:txBody>
      </p:sp>
      <p:sp>
        <p:nvSpPr>
          <p:cNvPr id="103435" name="Text Box 11"/>
          <p:cNvSpPr txBox="1">
            <a:spLocks noChangeArrowheads="1"/>
          </p:cNvSpPr>
          <p:nvPr/>
        </p:nvSpPr>
        <p:spPr bwMode="auto">
          <a:xfrm>
            <a:off x="8001000" y="5257800"/>
            <a:ext cx="609600" cy="366713"/>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Q</a:t>
            </a:r>
          </a:p>
        </p:txBody>
      </p:sp>
      <p:sp>
        <p:nvSpPr>
          <p:cNvPr id="103437" name="Freeform 13"/>
          <p:cNvSpPr>
            <a:spLocks/>
          </p:cNvSpPr>
          <p:nvPr/>
        </p:nvSpPr>
        <p:spPr bwMode="auto">
          <a:xfrm>
            <a:off x="1905000" y="2971800"/>
            <a:ext cx="4191000" cy="1306513"/>
          </a:xfrm>
          <a:custGeom>
            <a:avLst/>
            <a:gdLst/>
            <a:ahLst/>
            <a:cxnLst>
              <a:cxn ang="0">
                <a:pos x="0" y="384"/>
              </a:cxn>
              <a:cxn ang="0">
                <a:pos x="624" y="705"/>
              </a:cxn>
              <a:cxn ang="0">
                <a:pos x="1248" y="816"/>
              </a:cxn>
              <a:cxn ang="0">
                <a:pos x="1769" y="663"/>
              </a:cxn>
              <a:cxn ang="0">
                <a:pos x="2256" y="336"/>
              </a:cxn>
              <a:cxn ang="0">
                <a:pos x="2640" y="0"/>
              </a:cxn>
            </a:cxnLst>
            <a:rect l="0" t="0" r="r" b="b"/>
            <a:pathLst>
              <a:path w="2640" h="823">
                <a:moveTo>
                  <a:pt x="0" y="384"/>
                </a:moveTo>
                <a:cubicBezTo>
                  <a:pt x="104" y="438"/>
                  <a:pt x="416" y="633"/>
                  <a:pt x="624" y="705"/>
                </a:cubicBezTo>
                <a:cubicBezTo>
                  <a:pt x="832" y="777"/>
                  <a:pt x="1057" y="823"/>
                  <a:pt x="1248" y="816"/>
                </a:cubicBezTo>
                <a:cubicBezTo>
                  <a:pt x="1439" y="809"/>
                  <a:pt x="1601" y="743"/>
                  <a:pt x="1769" y="663"/>
                </a:cubicBezTo>
                <a:cubicBezTo>
                  <a:pt x="1937" y="583"/>
                  <a:pt x="2111" y="447"/>
                  <a:pt x="2256" y="336"/>
                </a:cubicBezTo>
                <a:cubicBezTo>
                  <a:pt x="2401" y="225"/>
                  <a:pt x="2520" y="116"/>
                  <a:pt x="2640" y="0"/>
                </a:cubicBezTo>
              </a:path>
            </a:pathLst>
          </a:custGeom>
          <a:noFill/>
          <a:ln w="31750">
            <a:solidFill>
              <a:srgbClr val="0000FF"/>
            </a:solidFill>
            <a:round/>
            <a:headEnd/>
            <a:tailEnd/>
          </a:ln>
          <a:effectLst/>
        </p:spPr>
        <p:txBody>
          <a:bodyPr/>
          <a:lstStyle/>
          <a:p>
            <a:endParaRPr lang="en-US"/>
          </a:p>
        </p:txBody>
      </p:sp>
      <p:sp>
        <p:nvSpPr>
          <p:cNvPr id="103439" name="Freeform 15"/>
          <p:cNvSpPr>
            <a:spLocks/>
          </p:cNvSpPr>
          <p:nvPr/>
        </p:nvSpPr>
        <p:spPr bwMode="auto">
          <a:xfrm>
            <a:off x="1981200" y="2590800"/>
            <a:ext cx="3124200" cy="2062163"/>
          </a:xfrm>
          <a:custGeom>
            <a:avLst/>
            <a:gdLst/>
            <a:ahLst/>
            <a:cxnLst>
              <a:cxn ang="0">
                <a:pos x="0" y="1152"/>
              </a:cxn>
              <a:cxn ang="0">
                <a:pos x="522" y="1276"/>
              </a:cxn>
              <a:cxn ang="0">
                <a:pos x="908" y="1262"/>
              </a:cxn>
              <a:cxn ang="0">
                <a:pos x="1248" y="1056"/>
              </a:cxn>
              <a:cxn ang="0">
                <a:pos x="1632" y="644"/>
              </a:cxn>
              <a:cxn ang="0">
                <a:pos x="1968" y="0"/>
              </a:cxn>
            </a:cxnLst>
            <a:rect l="0" t="0" r="r" b="b"/>
            <a:pathLst>
              <a:path w="1968" h="1299">
                <a:moveTo>
                  <a:pt x="0" y="1152"/>
                </a:moveTo>
                <a:cubicBezTo>
                  <a:pt x="87" y="1173"/>
                  <a:pt x="371" y="1258"/>
                  <a:pt x="522" y="1276"/>
                </a:cubicBezTo>
                <a:cubicBezTo>
                  <a:pt x="673" y="1294"/>
                  <a:pt x="787" y="1299"/>
                  <a:pt x="908" y="1262"/>
                </a:cubicBezTo>
                <a:cubicBezTo>
                  <a:pt x="1029" y="1225"/>
                  <a:pt x="1127" y="1159"/>
                  <a:pt x="1248" y="1056"/>
                </a:cubicBezTo>
                <a:cubicBezTo>
                  <a:pt x="1369" y="953"/>
                  <a:pt x="1512" y="820"/>
                  <a:pt x="1632" y="644"/>
                </a:cubicBezTo>
                <a:cubicBezTo>
                  <a:pt x="1752" y="468"/>
                  <a:pt x="1898" y="134"/>
                  <a:pt x="1968" y="0"/>
                </a:cubicBezTo>
              </a:path>
            </a:pathLst>
          </a:custGeom>
          <a:noFill/>
          <a:ln w="31750">
            <a:solidFill>
              <a:srgbClr val="FF9900"/>
            </a:solidFill>
            <a:round/>
            <a:headEnd/>
            <a:tailEnd/>
          </a:ln>
          <a:effectLst/>
        </p:spPr>
        <p:txBody>
          <a:bodyPr/>
          <a:lstStyle/>
          <a:p>
            <a:endParaRPr lang="en-US"/>
          </a:p>
        </p:txBody>
      </p:sp>
      <p:sp>
        <p:nvSpPr>
          <p:cNvPr id="103440" name="Text Box 16"/>
          <p:cNvSpPr txBox="1">
            <a:spLocks noChangeArrowheads="1"/>
          </p:cNvSpPr>
          <p:nvPr/>
        </p:nvSpPr>
        <p:spPr bwMode="auto">
          <a:xfrm>
            <a:off x="4800600" y="2286000"/>
            <a:ext cx="609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MC</a:t>
            </a:r>
          </a:p>
        </p:txBody>
      </p:sp>
      <p:sp>
        <p:nvSpPr>
          <p:cNvPr id="103441" name="Text Box 17"/>
          <p:cNvSpPr txBox="1">
            <a:spLocks noChangeArrowheads="1"/>
          </p:cNvSpPr>
          <p:nvPr/>
        </p:nvSpPr>
        <p:spPr bwMode="auto">
          <a:xfrm>
            <a:off x="6096000" y="2743200"/>
            <a:ext cx="609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AC</a:t>
            </a:r>
          </a:p>
        </p:txBody>
      </p:sp>
      <p:sp>
        <p:nvSpPr>
          <p:cNvPr id="103442" name="Line 18"/>
          <p:cNvSpPr>
            <a:spLocks noChangeShapeType="1"/>
          </p:cNvSpPr>
          <p:nvPr/>
        </p:nvSpPr>
        <p:spPr bwMode="auto">
          <a:xfrm flipV="1">
            <a:off x="3505200" y="3276600"/>
            <a:ext cx="0" cy="2133600"/>
          </a:xfrm>
          <a:prstGeom prst="line">
            <a:avLst/>
          </a:prstGeom>
          <a:noFill/>
          <a:ln w="9525">
            <a:solidFill>
              <a:schemeClr val="tx1"/>
            </a:solidFill>
            <a:round/>
            <a:headEnd/>
            <a:tailEnd/>
          </a:ln>
          <a:effectLst/>
        </p:spPr>
        <p:txBody>
          <a:bodyPr/>
          <a:lstStyle/>
          <a:p>
            <a:endParaRPr lang="en-US"/>
          </a:p>
        </p:txBody>
      </p:sp>
      <p:sp>
        <p:nvSpPr>
          <p:cNvPr id="103443" name="Line 19"/>
          <p:cNvSpPr>
            <a:spLocks noChangeShapeType="1"/>
          </p:cNvSpPr>
          <p:nvPr/>
        </p:nvSpPr>
        <p:spPr bwMode="auto">
          <a:xfrm flipH="1">
            <a:off x="1676400" y="3276600"/>
            <a:ext cx="1828800" cy="0"/>
          </a:xfrm>
          <a:prstGeom prst="line">
            <a:avLst/>
          </a:prstGeom>
          <a:noFill/>
          <a:ln w="9525">
            <a:solidFill>
              <a:schemeClr val="tx1"/>
            </a:solidFill>
            <a:round/>
            <a:headEnd/>
            <a:tailEnd/>
          </a:ln>
          <a:effectLst/>
        </p:spPr>
        <p:txBody>
          <a:bodyPr/>
          <a:lstStyle/>
          <a:p>
            <a:endParaRPr lang="en-US"/>
          </a:p>
        </p:txBody>
      </p:sp>
      <p:sp>
        <p:nvSpPr>
          <p:cNvPr id="103444" name="Line 20"/>
          <p:cNvSpPr>
            <a:spLocks noChangeShapeType="1"/>
          </p:cNvSpPr>
          <p:nvPr/>
        </p:nvSpPr>
        <p:spPr bwMode="auto">
          <a:xfrm flipH="1">
            <a:off x="1676400" y="4267200"/>
            <a:ext cx="1828800" cy="0"/>
          </a:xfrm>
          <a:prstGeom prst="line">
            <a:avLst/>
          </a:prstGeom>
          <a:noFill/>
          <a:ln w="9525">
            <a:solidFill>
              <a:schemeClr val="tx1"/>
            </a:solidFill>
            <a:round/>
            <a:headEnd/>
            <a:tailEnd/>
          </a:ln>
          <a:effectLst/>
        </p:spPr>
        <p:txBody>
          <a:bodyPr/>
          <a:lstStyle/>
          <a:p>
            <a:endParaRPr lang="en-US"/>
          </a:p>
        </p:txBody>
      </p:sp>
      <p:sp>
        <p:nvSpPr>
          <p:cNvPr id="103445" name="Text Box 21"/>
          <p:cNvSpPr txBox="1">
            <a:spLocks noChangeArrowheads="1"/>
          </p:cNvSpPr>
          <p:nvPr/>
        </p:nvSpPr>
        <p:spPr bwMode="auto">
          <a:xfrm>
            <a:off x="1371600" y="990600"/>
            <a:ext cx="609600" cy="366713"/>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P</a:t>
            </a:r>
          </a:p>
        </p:txBody>
      </p:sp>
      <p:sp>
        <p:nvSpPr>
          <p:cNvPr id="103446" name="Text Box 22"/>
          <p:cNvSpPr txBox="1">
            <a:spLocks noChangeArrowheads="1"/>
          </p:cNvSpPr>
          <p:nvPr/>
        </p:nvSpPr>
        <p:spPr bwMode="auto">
          <a:xfrm>
            <a:off x="990600" y="5257800"/>
            <a:ext cx="609600" cy="366713"/>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0</a:t>
            </a:r>
          </a:p>
        </p:txBody>
      </p:sp>
      <p:sp>
        <p:nvSpPr>
          <p:cNvPr id="103447" name="Text Box 23"/>
          <p:cNvSpPr txBox="1">
            <a:spLocks noChangeArrowheads="1"/>
          </p:cNvSpPr>
          <p:nvPr/>
        </p:nvSpPr>
        <p:spPr bwMode="auto">
          <a:xfrm>
            <a:off x="1143000" y="3048000"/>
            <a:ext cx="4572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P*</a:t>
            </a:r>
          </a:p>
        </p:txBody>
      </p:sp>
      <p:sp>
        <p:nvSpPr>
          <p:cNvPr id="103448" name="Rectangle 24"/>
          <p:cNvSpPr>
            <a:spLocks noChangeArrowheads="1"/>
          </p:cNvSpPr>
          <p:nvPr/>
        </p:nvSpPr>
        <p:spPr bwMode="auto">
          <a:xfrm>
            <a:off x="1676400" y="3276600"/>
            <a:ext cx="1828800" cy="990600"/>
          </a:xfrm>
          <a:prstGeom prst="rect">
            <a:avLst/>
          </a:prstGeom>
          <a:solidFill>
            <a:schemeClr val="accent1">
              <a:alpha val="42000"/>
            </a:schemeClr>
          </a:solidFill>
          <a:ln w="9525">
            <a:solidFill>
              <a:schemeClr val="tx1"/>
            </a:solidFill>
            <a:miter lim="800000"/>
            <a:headEnd/>
            <a:tailEnd/>
          </a:ln>
          <a:effectLst/>
        </p:spPr>
        <p:txBody>
          <a:bodyPr wrap="none" anchor="ctr"/>
          <a:lstStyle/>
          <a:p>
            <a:endParaRPr lang="en-US"/>
          </a:p>
        </p:txBody>
      </p:sp>
      <p:sp>
        <p:nvSpPr>
          <p:cNvPr id="103449" name="Text Box 25"/>
          <p:cNvSpPr txBox="1">
            <a:spLocks noChangeArrowheads="1"/>
          </p:cNvSpPr>
          <p:nvPr/>
        </p:nvSpPr>
        <p:spPr bwMode="auto">
          <a:xfrm>
            <a:off x="1828800" y="3962400"/>
            <a:ext cx="12192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Profit</a:t>
            </a:r>
          </a:p>
        </p:txBody>
      </p:sp>
      <p:sp>
        <p:nvSpPr>
          <p:cNvPr id="103450" name="Text Box 26"/>
          <p:cNvSpPr txBox="1">
            <a:spLocks noChangeArrowheads="1"/>
          </p:cNvSpPr>
          <p:nvPr/>
        </p:nvSpPr>
        <p:spPr bwMode="auto">
          <a:xfrm>
            <a:off x="3276600" y="5410200"/>
            <a:ext cx="4572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Q*</a:t>
            </a:r>
          </a:p>
        </p:txBody>
      </p:sp>
      <p:sp>
        <p:nvSpPr>
          <p:cNvPr id="103451" name="Text Box 27"/>
          <p:cNvSpPr txBox="1">
            <a:spLocks noChangeArrowheads="1"/>
          </p:cNvSpPr>
          <p:nvPr/>
        </p:nvSpPr>
        <p:spPr bwMode="auto">
          <a:xfrm>
            <a:off x="3200400" y="762000"/>
            <a:ext cx="4953000" cy="641350"/>
          </a:xfrm>
          <a:prstGeom prst="rect">
            <a:avLst/>
          </a:prstGeom>
          <a:noFill/>
          <a:ln w="9525">
            <a:noFill/>
            <a:miter lim="800000"/>
            <a:headEnd/>
            <a:tailEnd/>
          </a:ln>
          <a:effectLst/>
        </p:spPr>
        <p:txBody>
          <a:bodyPr>
            <a:spAutoFit/>
          </a:bodyPr>
          <a:lstStyle/>
          <a:p>
            <a:pPr>
              <a:spcBef>
                <a:spcPct val="50000"/>
              </a:spcBef>
            </a:pPr>
            <a:r>
              <a:rPr lang="en-US"/>
              <a:t>Profit is maximum at Q* where  MR=MC.  Price will be set at P* as given by the demand curve.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Is MC curve the supply curve?</a:t>
            </a:r>
          </a:p>
        </p:txBody>
      </p:sp>
      <p:sp>
        <p:nvSpPr>
          <p:cNvPr id="17411" name="Rectangle 3"/>
          <p:cNvSpPr>
            <a:spLocks noGrp="1" noChangeArrowheads="1"/>
          </p:cNvSpPr>
          <p:nvPr>
            <p:ph type="body" idx="1"/>
          </p:nvPr>
        </p:nvSpPr>
        <p:spPr/>
        <p:txBody>
          <a:bodyPr/>
          <a:lstStyle/>
          <a:p>
            <a:r>
              <a:rPr lang="en-US"/>
              <a:t>Note: the MC curve of the monopolist does not reflect the short run supply curve since the monopolist  does not produce output at the levels where MC = P </a:t>
            </a:r>
          </a:p>
          <a:p>
            <a:r>
              <a:rPr lang="en-US"/>
              <a:t>It produces output at MR=MC to maximize profit.  But MR is always less than P.</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8" name="Rectangle 4"/>
          <p:cNvSpPr>
            <a:spLocks noGrp="1" noChangeArrowheads="1"/>
          </p:cNvSpPr>
          <p:nvPr>
            <p:ph type="title" idx="4294967295"/>
          </p:nvPr>
        </p:nvSpPr>
        <p:spPr>
          <a:xfrm>
            <a:off x="838200" y="457200"/>
            <a:ext cx="7924800" cy="685800"/>
          </a:xfrm>
        </p:spPr>
        <p:txBody>
          <a:bodyPr>
            <a:normAutofit fontScale="90000"/>
          </a:bodyPr>
          <a:lstStyle/>
          <a:p>
            <a:r>
              <a:rPr lang="en-US" sz="3200"/>
              <a:t>Does a monopolist always make a profit?</a:t>
            </a:r>
          </a:p>
        </p:txBody>
      </p:sp>
      <p:sp>
        <p:nvSpPr>
          <p:cNvPr id="98331" name="Line 27"/>
          <p:cNvSpPr>
            <a:spLocks noChangeShapeType="1"/>
          </p:cNvSpPr>
          <p:nvPr/>
        </p:nvSpPr>
        <p:spPr bwMode="auto">
          <a:xfrm>
            <a:off x="1676400" y="1600200"/>
            <a:ext cx="0" cy="4038600"/>
          </a:xfrm>
          <a:prstGeom prst="line">
            <a:avLst/>
          </a:prstGeom>
          <a:noFill/>
          <a:ln w="9525">
            <a:solidFill>
              <a:schemeClr val="tx1"/>
            </a:solidFill>
            <a:round/>
            <a:headEnd/>
            <a:tailEnd/>
          </a:ln>
          <a:effectLst/>
        </p:spPr>
        <p:txBody>
          <a:bodyPr/>
          <a:lstStyle/>
          <a:p>
            <a:endParaRPr lang="en-US"/>
          </a:p>
        </p:txBody>
      </p:sp>
      <p:sp>
        <p:nvSpPr>
          <p:cNvPr id="98332" name="Line 28"/>
          <p:cNvSpPr>
            <a:spLocks noChangeShapeType="1"/>
          </p:cNvSpPr>
          <p:nvPr/>
        </p:nvSpPr>
        <p:spPr bwMode="auto">
          <a:xfrm>
            <a:off x="1676400" y="5638800"/>
            <a:ext cx="6096000" cy="0"/>
          </a:xfrm>
          <a:prstGeom prst="line">
            <a:avLst/>
          </a:prstGeom>
          <a:noFill/>
          <a:ln w="9525">
            <a:solidFill>
              <a:schemeClr val="tx1"/>
            </a:solidFill>
            <a:round/>
            <a:headEnd/>
            <a:tailEnd/>
          </a:ln>
          <a:effectLst/>
        </p:spPr>
        <p:txBody>
          <a:bodyPr/>
          <a:lstStyle/>
          <a:p>
            <a:endParaRPr lang="en-US"/>
          </a:p>
        </p:txBody>
      </p:sp>
      <p:sp>
        <p:nvSpPr>
          <p:cNvPr id="98333" name="Line 29"/>
          <p:cNvSpPr>
            <a:spLocks noChangeShapeType="1"/>
          </p:cNvSpPr>
          <p:nvPr/>
        </p:nvSpPr>
        <p:spPr bwMode="auto">
          <a:xfrm>
            <a:off x="1676400" y="2362200"/>
            <a:ext cx="5334000" cy="3276600"/>
          </a:xfrm>
          <a:prstGeom prst="line">
            <a:avLst/>
          </a:prstGeom>
          <a:noFill/>
          <a:ln w="31750">
            <a:solidFill>
              <a:schemeClr val="tx1"/>
            </a:solidFill>
            <a:round/>
            <a:headEnd/>
            <a:tailEnd/>
          </a:ln>
          <a:effectLst/>
        </p:spPr>
        <p:txBody>
          <a:bodyPr/>
          <a:lstStyle/>
          <a:p>
            <a:endParaRPr lang="en-US"/>
          </a:p>
        </p:txBody>
      </p:sp>
      <p:sp>
        <p:nvSpPr>
          <p:cNvPr id="98334" name="Line 30"/>
          <p:cNvSpPr>
            <a:spLocks noChangeShapeType="1"/>
          </p:cNvSpPr>
          <p:nvPr/>
        </p:nvSpPr>
        <p:spPr bwMode="auto">
          <a:xfrm>
            <a:off x="1676400" y="2362200"/>
            <a:ext cx="2743200" cy="3581400"/>
          </a:xfrm>
          <a:prstGeom prst="line">
            <a:avLst/>
          </a:prstGeom>
          <a:noFill/>
          <a:ln w="31750">
            <a:solidFill>
              <a:srgbClr val="FF0000"/>
            </a:solidFill>
            <a:round/>
            <a:headEnd/>
            <a:tailEnd/>
          </a:ln>
          <a:effectLst/>
        </p:spPr>
        <p:txBody>
          <a:bodyPr/>
          <a:lstStyle/>
          <a:p>
            <a:endParaRPr lang="en-US"/>
          </a:p>
        </p:txBody>
      </p:sp>
      <p:sp>
        <p:nvSpPr>
          <p:cNvPr id="98335" name="Text Box 31"/>
          <p:cNvSpPr txBox="1">
            <a:spLocks noChangeArrowheads="1"/>
          </p:cNvSpPr>
          <p:nvPr/>
        </p:nvSpPr>
        <p:spPr bwMode="auto">
          <a:xfrm>
            <a:off x="4267200" y="6096000"/>
            <a:ext cx="609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MR</a:t>
            </a:r>
          </a:p>
        </p:txBody>
      </p:sp>
      <p:sp>
        <p:nvSpPr>
          <p:cNvPr id="98336" name="Text Box 32"/>
          <p:cNvSpPr txBox="1">
            <a:spLocks noChangeArrowheads="1"/>
          </p:cNvSpPr>
          <p:nvPr/>
        </p:nvSpPr>
        <p:spPr bwMode="auto">
          <a:xfrm>
            <a:off x="6858000" y="5105400"/>
            <a:ext cx="1371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D=AR</a:t>
            </a:r>
          </a:p>
        </p:txBody>
      </p:sp>
      <p:sp>
        <p:nvSpPr>
          <p:cNvPr id="98337" name="Text Box 33"/>
          <p:cNvSpPr txBox="1">
            <a:spLocks noChangeArrowheads="1"/>
          </p:cNvSpPr>
          <p:nvPr/>
        </p:nvSpPr>
        <p:spPr bwMode="auto">
          <a:xfrm>
            <a:off x="8001000" y="5486400"/>
            <a:ext cx="609600" cy="366713"/>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Q</a:t>
            </a:r>
          </a:p>
        </p:txBody>
      </p:sp>
      <p:sp>
        <p:nvSpPr>
          <p:cNvPr id="98338" name="Freeform 34"/>
          <p:cNvSpPr>
            <a:spLocks/>
          </p:cNvSpPr>
          <p:nvPr/>
        </p:nvSpPr>
        <p:spPr bwMode="auto">
          <a:xfrm>
            <a:off x="2438400" y="2209800"/>
            <a:ext cx="4418013" cy="1306513"/>
          </a:xfrm>
          <a:custGeom>
            <a:avLst/>
            <a:gdLst/>
            <a:ahLst/>
            <a:cxnLst>
              <a:cxn ang="0">
                <a:pos x="0" y="203"/>
              </a:cxn>
              <a:cxn ang="0">
                <a:pos x="330" y="476"/>
              </a:cxn>
              <a:cxn ang="0">
                <a:pos x="767" y="705"/>
              </a:cxn>
              <a:cxn ang="0">
                <a:pos x="1391" y="816"/>
              </a:cxn>
              <a:cxn ang="0">
                <a:pos x="1912" y="663"/>
              </a:cxn>
              <a:cxn ang="0">
                <a:pos x="2399" y="336"/>
              </a:cxn>
              <a:cxn ang="0">
                <a:pos x="2783" y="0"/>
              </a:cxn>
            </a:cxnLst>
            <a:rect l="0" t="0" r="r" b="b"/>
            <a:pathLst>
              <a:path w="2783" h="823">
                <a:moveTo>
                  <a:pt x="0" y="203"/>
                </a:moveTo>
                <a:cubicBezTo>
                  <a:pt x="55" y="248"/>
                  <a:pt x="202" y="392"/>
                  <a:pt x="330" y="476"/>
                </a:cubicBezTo>
                <a:cubicBezTo>
                  <a:pt x="458" y="560"/>
                  <a:pt x="590" y="648"/>
                  <a:pt x="767" y="705"/>
                </a:cubicBezTo>
                <a:cubicBezTo>
                  <a:pt x="944" y="762"/>
                  <a:pt x="1200" y="823"/>
                  <a:pt x="1391" y="816"/>
                </a:cubicBezTo>
                <a:cubicBezTo>
                  <a:pt x="1582" y="809"/>
                  <a:pt x="1744" y="743"/>
                  <a:pt x="1912" y="663"/>
                </a:cubicBezTo>
                <a:cubicBezTo>
                  <a:pt x="2080" y="583"/>
                  <a:pt x="2254" y="447"/>
                  <a:pt x="2399" y="336"/>
                </a:cubicBezTo>
                <a:cubicBezTo>
                  <a:pt x="2544" y="225"/>
                  <a:pt x="2663" y="116"/>
                  <a:pt x="2783" y="0"/>
                </a:cubicBezTo>
              </a:path>
            </a:pathLst>
          </a:custGeom>
          <a:noFill/>
          <a:ln w="31750">
            <a:solidFill>
              <a:srgbClr val="0000FF"/>
            </a:solidFill>
            <a:round/>
            <a:headEnd/>
            <a:tailEnd/>
          </a:ln>
          <a:effectLst/>
        </p:spPr>
        <p:txBody>
          <a:bodyPr/>
          <a:lstStyle/>
          <a:p>
            <a:endParaRPr lang="en-US"/>
          </a:p>
        </p:txBody>
      </p:sp>
      <p:sp>
        <p:nvSpPr>
          <p:cNvPr id="98339" name="Freeform 35"/>
          <p:cNvSpPr>
            <a:spLocks/>
          </p:cNvSpPr>
          <p:nvPr/>
        </p:nvSpPr>
        <p:spPr bwMode="auto">
          <a:xfrm>
            <a:off x="1981200" y="1981200"/>
            <a:ext cx="3505200" cy="2859088"/>
          </a:xfrm>
          <a:custGeom>
            <a:avLst/>
            <a:gdLst/>
            <a:ahLst/>
            <a:cxnLst>
              <a:cxn ang="0">
                <a:pos x="0" y="1657"/>
              </a:cxn>
              <a:cxn ang="0">
                <a:pos x="520" y="1781"/>
              </a:cxn>
              <a:cxn ang="0">
                <a:pos x="905" y="1767"/>
              </a:cxn>
              <a:cxn ang="0">
                <a:pos x="1274" y="1576"/>
              </a:cxn>
              <a:cxn ang="0">
                <a:pos x="1627" y="1149"/>
              </a:cxn>
              <a:cxn ang="0">
                <a:pos x="2208" y="0"/>
              </a:cxn>
            </a:cxnLst>
            <a:rect l="0" t="0" r="r" b="b"/>
            <a:pathLst>
              <a:path w="2208" h="1801">
                <a:moveTo>
                  <a:pt x="0" y="1657"/>
                </a:moveTo>
                <a:cubicBezTo>
                  <a:pt x="87" y="1678"/>
                  <a:pt x="370" y="1763"/>
                  <a:pt x="520" y="1781"/>
                </a:cubicBezTo>
                <a:cubicBezTo>
                  <a:pt x="671" y="1799"/>
                  <a:pt x="779" y="1801"/>
                  <a:pt x="905" y="1767"/>
                </a:cubicBezTo>
                <a:cubicBezTo>
                  <a:pt x="1031" y="1733"/>
                  <a:pt x="1154" y="1679"/>
                  <a:pt x="1274" y="1576"/>
                </a:cubicBezTo>
                <a:cubicBezTo>
                  <a:pt x="1394" y="1473"/>
                  <a:pt x="1471" y="1412"/>
                  <a:pt x="1627" y="1149"/>
                </a:cubicBezTo>
                <a:cubicBezTo>
                  <a:pt x="1783" y="886"/>
                  <a:pt x="2087" y="239"/>
                  <a:pt x="2208" y="0"/>
                </a:cubicBezTo>
              </a:path>
            </a:pathLst>
          </a:custGeom>
          <a:noFill/>
          <a:ln w="31750">
            <a:solidFill>
              <a:srgbClr val="FF9900"/>
            </a:solidFill>
            <a:round/>
            <a:headEnd/>
            <a:tailEnd/>
          </a:ln>
          <a:effectLst/>
        </p:spPr>
        <p:txBody>
          <a:bodyPr/>
          <a:lstStyle/>
          <a:p>
            <a:endParaRPr lang="en-US"/>
          </a:p>
        </p:txBody>
      </p:sp>
      <p:sp>
        <p:nvSpPr>
          <p:cNvPr id="98340" name="Text Box 36"/>
          <p:cNvSpPr txBox="1">
            <a:spLocks noChangeArrowheads="1"/>
          </p:cNvSpPr>
          <p:nvPr/>
        </p:nvSpPr>
        <p:spPr bwMode="auto">
          <a:xfrm>
            <a:off x="5334000" y="1600200"/>
            <a:ext cx="609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MC</a:t>
            </a:r>
          </a:p>
        </p:txBody>
      </p:sp>
      <p:sp>
        <p:nvSpPr>
          <p:cNvPr id="98341" name="Text Box 37"/>
          <p:cNvSpPr txBox="1">
            <a:spLocks noChangeArrowheads="1"/>
          </p:cNvSpPr>
          <p:nvPr/>
        </p:nvSpPr>
        <p:spPr bwMode="auto">
          <a:xfrm>
            <a:off x="6781800" y="1828800"/>
            <a:ext cx="6096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AC</a:t>
            </a:r>
          </a:p>
        </p:txBody>
      </p:sp>
      <p:sp>
        <p:nvSpPr>
          <p:cNvPr id="98342" name="Line 38"/>
          <p:cNvSpPr>
            <a:spLocks noChangeShapeType="1"/>
          </p:cNvSpPr>
          <p:nvPr/>
        </p:nvSpPr>
        <p:spPr bwMode="auto">
          <a:xfrm flipV="1">
            <a:off x="3505200" y="3276600"/>
            <a:ext cx="0" cy="2362200"/>
          </a:xfrm>
          <a:prstGeom prst="line">
            <a:avLst/>
          </a:prstGeom>
          <a:noFill/>
          <a:ln w="9525">
            <a:solidFill>
              <a:schemeClr val="tx1"/>
            </a:solidFill>
            <a:round/>
            <a:headEnd/>
            <a:tailEnd/>
          </a:ln>
          <a:effectLst/>
        </p:spPr>
        <p:txBody>
          <a:bodyPr/>
          <a:lstStyle/>
          <a:p>
            <a:endParaRPr lang="en-US"/>
          </a:p>
        </p:txBody>
      </p:sp>
      <p:sp>
        <p:nvSpPr>
          <p:cNvPr id="98343" name="Line 39"/>
          <p:cNvSpPr>
            <a:spLocks noChangeShapeType="1"/>
          </p:cNvSpPr>
          <p:nvPr/>
        </p:nvSpPr>
        <p:spPr bwMode="auto">
          <a:xfrm flipH="1">
            <a:off x="1676400" y="3505200"/>
            <a:ext cx="1828800" cy="0"/>
          </a:xfrm>
          <a:prstGeom prst="line">
            <a:avLst/>
          </a:prstGeom>
          <a:noFill/>
          <a:ln w="9525">
            <a:solidFill>
              <a:schemeClr val="tx1"/>
            </a:solidFill>
            <a:round/>
            <a:headEnd/>
            <a:tailEnd/>
          </a:ln>
          <a:effectLst/>
        </p:spPr>
        <p:txBody>
          <a:bodyPr/>
          <a:lstStyle/>
          <a:p>
            <a:endParaRPr lang="en-US"/>
          </a:p>
        </p:txBody>
      </p:sp>
      <p:sp>
        <p:nvSpPr>
          <p:cNvPr id="98345" name="Text Box 41"/>
          <p:cNvSpPr txBox="1">
            <a:spLocks noChangeArrowheads="1"/>
          </p:cNvSpPr>
          <p:nvPr/>
        </p:nvSpPr>
        <p:spPr bwMode="auto">
          <a:xfrm>
            <a:off x="1371600" y="1219200"/>
            <a:ext cx="609600" cy="366713"/>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P</a:t>
            </a:r>
          </a:p>
        </p:txBody>
      </p:sp>
      <p:sp>
        <p:nvSpPr>
          <p:cNvPr id="98346" name="Text Box 42"/>
          <p:cNvSpPr txBox="1">
            <a:spLocks noChangeArrowheads="1"/>
          </p:cNvSpPr>
          <p:nvPr/>
        </p:nvSpPr>
        <p:spPr bwMode="auto">
          <a:xfrm>
            <a:off x="990600" y="5486400"/>
            <a:ext cx="609600" cy="366713"/>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0</a:t>
            </a:r>
          </a:p>
        </p:txBody>
      </p:sp>
      <p:sp>
        <p:nvSpPr>
          <p:cNvPr id="98347" name="Text Box 43"/>
          <p:cNvSpPr txBox="1">
            <a:spLocks noChangeArrowheads="1"/>
          </p:cNvSpPr>
          <p:nvPr/>
        </p:nvSpPr>
        <p:spPr bwMode="auto">
          <a:xfrm>
            <a:off x="1143000" y="3276600"/>
            <a:ext cx="4572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P*</a:t>
            </a:r>
          </a:p>
        </p:txBody>
      </p:sp>
      <p:sp>
        <p:nvSpPr>
          <p:cNvPr id="98348" name="Rectangle 44"/>
          <p:cNvSpPr>
            <a:spLocks noChangeArrowheads="1"/>
          </p:cNvSpPr>
          <p:nvPr/>
        </p:nvSpPr>
        <p:spPr bwMode="auto">
          <a:xfrm>
            <a:off x="1676400" y="3276600"/>
            <a:ext cx="1828800" cy="228600"/>
          </a:xfrm>
          <a:prstGeom prst="rect">
            <a:avLst/>
          </a:prstGeom>
          <a:solidFill>
            <a:srgbClr val="FF99CC">
              <a:alpha val="27000"/>
            </a:srgbClr>
          </a:solidFill>
          <a:ln w="9525">
            <a:solidFill>
              <a:schemeClr val="tx1"/>
            </a:solidFill>
            <a:miter lim="800000"/>
            <a:headEnd/>
            <a:tailEnd/>
          </a:ln>
          <a:effectLst/>
        </p:spPr>
        <p:txBody>
          <a:bodyPr wrap="none" anchor="ctr"/>
          <a:lstStyle/>
          <a:p>
            <a:endParaRPr lang="en-US"/>
          </a:p>
        </p:txBody>
      </p:sp>
      <p:sp>
        <p:nvSpPr>
          <p:cNvPr id="98349" name="Text Box 45"/>
          <p:cNvSpPr txBox="1">
            <a:spLocks noChangeArrowheads="1"/>
          </p:cNvSpPr>
          <p:nvPr/>
        </p:nvSpPr>
        <p:spPr bwMode="auto">
          <a:xfrm>
            <a:off x="1676400" y="3200400"/>
            <a:ext cx="12192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Loss</a:t>
            </a:r>
          </a:p>
        </p:txBody>
      </p:sp>
      <p:sp>
        <p:nvSpPr>
          <p:cNvPr id="98350" name="Text Box 46"/>
          <p:cNvSpPr txBox="1">
            <a:spLocks noChangeArrowheads="1"/>
          </p:cNvSpPr>
          <p:nvPr/>
        </p:nvSpPr>
        <p:spPr bwMode="auto">
          <a:xfrm>
            <a:off x="3276600" y="5638800"/>
            <a:ext cx="457200" cy="304800"/>
          </a:xfrm>
          <a:prstGeom prst="rect">
            <a:avLst/>
          </a:prstGeom>
          <a:noFill/>
          <a:ln w="9525">
            <a:noFill/>
            <a:miter lim="800000"/>
            <a:headEnd/>
            <a:tailEnd/>
          </a:ln>
          <a:effectLst/>
        </p:spPr>
        <p:txBody>
          <a:bodyPr>
            <a:spAutoFit/>
          </a:bodyPr>
          <a:lstStyle/>
          <a:p>
            <a:pPr>
              <a:spcBef>
                <a:spcPct val="50000"/>
              </a:spcBef>
            </a:pPr>
            <a:r>
              <a:rPr lang="en-US" sz="1400">
                <a:latin typeface="Verdana" pitchFamily="34" charset="0"/>
              </a:rPr>
              <a:t>Q*</a:t>
            </a:r>
          </a:p>
        </p:txBody>
      </p:sp>
      <p:sp>
        <p:nvSpPr>
          <p:cNvPr id="98352" name="Text Box 48"/>
          <p:cNvSpPr txBox="1">
            <a:spLocks noChangeArrowheads="1"/>
          </p:cNvSpPr>
          <p:nvPr/>
        </p:nvSpPr>
        <p:spPr bwMode="auto">
          <a:xfrm>
            <a:off x="6629400" y="3352800"/>
            <a:ext cx="1295400" cy="823913"/>
          </a:xfrm>
          <a:prstGeom prst="rect">
            <a:avLst/>
          </a:prstGeom>
          <a:noFill/>
          <a:ln w="9525">
            <a:noFill/>
            <a:miter lim="800000"/>
            <a:headEnd/>
            <a:tailEnd/>
          </a:ln>
          <a:effectLst/>
        </p:spPr>
        <p:txBody>
          <a:bodyPr>
            <a:spAutoFit/>
          </a:bodyPr>
          <a:lstStyle/>
          <a:p>
            <a:pPr>
              <a:spcBef>
                <a:spcPct val="50000"/>
              </a:spcBef>
            </a:pPr>
            <a:r>
              <a:rPr lang="en-US" sz="4800"/>
              <a:t>No!</a:t>
            </a:r>
          </a:p>
        </p:txBody>
      </p:sp>
      <p:sp>
        <p:nvSpPr>
          <p:cNvPr id="98353" name="Line 49"/>
          <p:cNvSpPr>
            <a:spLocks noChangeShapeType="1"/>
          </p:cNvSpPr>
          <p:nvPr/>
        </p:nvSpPr>
        <p:spPr bwMode="auto">
          <a:xfrm>
            <a:off x="1676400" y="1600200"/>
            <a:ext cx="0" cy="4038600"/>
          </a:xfrm>
          <a:prstGeom prst="line">
            <a:avLst/>
          </a:prstGeom>
          <a:noFill/>
          <a:ln w="19050">
            <a:solidFill>
              <a:schemeClr val="tx1"/>
            </a:solidFill>
            <a:round/>
            <a:headEnd/>
            <a:tailEnd/>
          </a:ln>
          <a:effectLst/>
        </p:spPr>
        <p:txBody>
          <a:bodyPr/>
          <a:lstStyle/>
          <a:p>
            <a:endParaRPr lang="en-US"/>
          </a:p>
        </p:txBody>
      </p:sp>
      <p:sp>
        <p:nvSpPr>
          <p:cNvPr id="98354" name="Line 50"/>
          <p:cNvSpPr>
            <a:spLocks noChangeShapeType="1"/>
          </p:cNvSpPr>
          <p:nvPr/>
        </p:nvSpPr>
        <p:spPr bwMode="auto">
          <a:xfrm>
            <a:off x="1676400" y="5638800"/>
            <a:ext cx="6096000" cy="0"/>
          </a:xfrm>
          <a:prstGeom prst="line">
            <a:avLst/>
          </a:prstGeom>
          <a:noFill/>
          <a:ln w="19050">
            <a:solidFill>
              <a:schemeClr val="tx1"/>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8352"/>
                                        </p:tgtEl>
                                        <p:attrNameLst>
                                          <p:attrName>style.visibility</p:attrName>
                                        </p:attrNameLst>
                                      </p:cBhvr>
                                      <p:to>
                                        <p:strVal val="visible"/>
                                      </p:to>
                                    </p:set>
                                    <p:animEffect transition="in" filter="checkerboard(across)">
                                      <p:cBhvr>
                                        <p:cTn id="7" dur="500"/>
                                        <p:tgtEl>
                                          <p:spTgt spid="98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Inefficiency of a monopolist</a:t>
            </a:r>
          </a:p>
        </p:txBody>
      </p:sp>
      <p:sp>
        <p:nvSpPr>
          <p:cNvPr id="14339" name="Rectangle 3"/>
          <p:cNvSpPr>
            <a:spLocks noGrp="1" noChangeArrowheads="1"/>
          </p:cNvSpPr>
          <p:nvPr>
            <p:ph type="body" idx="1"/>
          </p:nvPr>
        </p:nvSpPr>
        <p:spPr/>
        <p:txBody>
          <a:bodyPr/>
          <a:lstStyle/>
          <a:p>
            <a:r>
              <a:rPr lang="en-US" sz="2400"/>
              <a:t>The price set by monopolist is greater compared to that under pure competition.  Hence some consumers are unable to purchase the commodity implying some welfare loss</a:t>
            </a:r>
          </a:p>
          <a:p>
            <a:r>
              <a:rPr lang="en-US" sz="2400"/>
              <a:t>The level of output under monopoly is lower compared to that under pure competition.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Line 5"/>
          <p:cNvSpPr>
            <a:spLocks noChangeShapeType="1"/>
          </p:cNvSpPr>
          <p:nvPr/>
        </p:nvSpPr>
        <p:spPr bwMode="auto">
          <a:xfrm>
            <a:off x="1447800" y="1905000"/>
            <a:ext cx="0" cy="4114800"/>
          </a:xfrm>
          <a:prstGeom prst="line">
            <a:avLst/>
          </a:prstGeom>
          <a:noFill/>
          <a:ln w="9525">
            <a:solidFill>
              <a:schemeClr val="tx1"/>
            </a:solidFill>
            <a:round/>
            <a:headEnd/>
            <a:tailEnd/>
          </a:ln>
          <a:effectLst/>
        </p:spPr>
        <p:txBody>
          <a:bodyPr/>
          <a:lstStyle/>
          <a:p>
            <a:endParaRPr lang="en-US"/>
          </a:p>
        </p:txBody>
      </p:sp>
      <p:sp>
        <p:nvSpPr>
          <p:cNvPr id="112646" name="Line 6"/>
          <p:cNvSpPr>
            <a:spLocks noChangeShapeType="1"/>
          </p:cNvSpPr>
          <p:nvPr/>
        </p:nvSpPr>
        <p:spPr bwMode="auto">
          <a:xfrm>
            <a:off x="1447800" y="6019800"/>
            <a:ext cx="5562600" cy="0"/>
          </a:xfrm>
          <a:prstGeom prst="line">
            <a:avLst/>
          </a:prstGeom>
          <a:noFill/>
          <a:ln w="9525">
            <a:solidFill>
              <a:schemeClr val="tx1"/>
            </a:solidFill>
            <a:round/>
            <a:headEnd/>
            <a:tailEnd/>
          </a:ln>
          <a:effectLst/>
        </p:spPr>
        <p:txBody>
          <a:bodyPr/>
          <a:lstStyle/>
          <a:p>
            <a:endParaRPr lang="en-US"/>
          </a:p>
        </p:txBody>
      </p:sp>
      <p:sp>
        <p:nvSpPr>
          <p:cNvPr id="112647" name="Line 7"/>
          <p:cNvSpPr>
            <a:spLocks noChangeShapeType="1"/>
          </p:cNvSpPr>
          <p:nvPr/>
        </p:nvSpPr>
        <p:spPr bwMode="auto">
          <a:xfrm>
            <a:off x="1447800" y="2286000"/>
            <a:ext cx="4572000" cy="3733800"/>
          </a:xfrm>
          <a:prstGeom prst="line">
            <a:avLst/>
          </a:prstGeom>
          <a:noFill/>
          <a:ln w="25400">
            <a:solidFill>
              <a:schemeClr val="tx1"/>
            </a:solidFill>
            <a:round/>
            <a:headEnd/>
            <a:tailEnd/>
          </a:ln>
          <a:effectLst/>
        </p:spPr>
        <p:txBody>
          <a:bodyPr/>
          <a:lstStyle/>
          <a:p>
            <a:endParaRPr lang="en-US"/>
          </a:p>
        </p:txBody>
      </p:sp>
      <p:sp>
        <p:nvSpPr>
          <p:cNvPr id="112648" name="Line 8"/>
          <p:cNvSpPr>
            <a:spLocks noChangeShapeType="1"/>
          </p:cNvSpPr>
          <p:nvPr/>
        </p:nvSpPr>
        <p:spPr bwMode="auto">
          <a:xfrm>
            <a:off x="1447800" y="4038600"/>
            <a:ext cx="4114800" cy="0"/>
          </a:xfrm>
          <a:prstGeom prst="line">
            <a:avLst/>
          </a:prstGeom>
          <a:noFill/>
          <a:ln w="9525">
            <a:solidFill>
              <a:schemeClr val="tx1"/>
            </a:solidFill>
            <a:round/>
            <a:headEnd/>
            <a:tailEnd/>
          </a:ln>
          <a:effectLst/>
        </p:spPr>
        <p:txBody>
          <a:bodyPr/>
          <a:lstStyle/>
          <a:p>
            <a:endParaRPr lang="en-US"/>
          </a:p>
        </p:txBody>
      </p:sp>
      <p:sp>
        <p:nvSpPr>
          <p:cNvPr id="112649" name="Text Box 9"/>
          <p:cNvSpPr txBox="1">
            <a:spLocks noChangeArrowheads="1"/>
          </p:cNvSpPr>
          <p:nvPr/>
        </p:nvSpPr>
        <p:spPr bwMode="auto">
          <a:xfrm>
            <a:off x="5867400" y="6172200"/>
            <a:ext cx="1600200" cy="366713"/>
          </a:xfrm>
          <a:prstGeom prst="rect">
            <a:avLst/>
          </a:prstGeom>
          <a:noFill/>
          <a:ln w="9525">
            <a:noFill/>
            <a:miter lim="800000"/>
            <a:headEnd/>
            <a:tailEnd/>
          </a:ln>
          <a:effectLst/>
        </p:spPr>
        <p:txBody>
          <a:bodyPr>
            <a:spAutoFit/>
          </a:bodyPr>
          <a:lstStyle/>
          <a:p>
            <a:pPr>
              <a:spcBef>
                <a:spcPct val="50000"/>
              </a:spcBef>
            </a:pPr>
            <a:r>
              <a:rPr lang="en-US"/>
              <a:t>Quantity</a:t>
            </a:r>
          </a:p>
        </p:txBody>
      </p:sp>
      <p:sp>
        <p:nvSpPr>
          <p:cNvPr id="112650" name="Text Box 10"/>
          <p:cNvSpPr txBox="1">
            <a:spLocks noChangeArrowheads="1"/>
          </p:cNvSpPr>
          <p:nvPr/>
        </p:nvSpPr>
        <p:spPr bwMode="auto">
          <a:xfrm rot="-5400000">
            <a:off x="-83343" y="2293143"/>
            <a:ext cx="1600200" cy="366713"/>
          </a:xfrm>
          <a:prstGeom prst="rect">
            <a:avLst/>
          </a:prstGeom>
          <a:noFill/>
          <a:ln w="9525">
            <a:noFill/>
            <a:miter lim="800000"/>
            <a:headEnd/>
            <a:tailEnd/>
          </a:ln>
          <a:effectLst/>
        </p:spPr>
        <p:txBody>
          <a:bodyPr>
            <a:spAutoFit/>
          </a:bodyPr>
          <a:lstStyle/>
          <a:p>
            <a:pPr>
              <a:spcBef>
                <a:spcPct val="50000"/>
              </a:spcBef>
            </a:pPr>
            <a:r>
              <a:rPr lang="en-US"/>
              <a:t>Price</a:t>
            </a:r>
          </a:p>
        </p:txBody>
      </p:sp>
      <p:sp>
        <p:nvSpPr>
          <p:cNvPr id="112651" name="Text Box 11"/>
          <p:cNvSpPr txBox="1">
            <a:spLocks noChangeArrowheads="1"/>
          </p:cNvSpPr>
          <p:nvPr/>
        </p:nvSpPr>
        <p:spPr bwMode="auto">
          <a:xfrm>
            <a:off x="1066800" y="3810000"/>
            <a:ext cx="457200" cy="366713"/>
          </a:xfrm>
          <a:prstGeom prst="rect">
            <a:avLst/>
          </a:prstGeom>
          <a:noFill/>
          <a:ln w="9525">
            <a:noFill/>
            <a:miter lim="800000"/>
            <a:headEnd/>
            <a:tailEnd/>
          </a:ln>
          <a:effectLst/>
        </p:spPr>
        <p:txBody>
          <a:bodyPr>
            <a:spAutoFit/>
          </a:bodyPr>
          <a:lstStyle/>
          <a:p>
            <a:pPr>
              <a:spcBef>
                <a:spcPct val="50000"/>
              </a:spcBef>
            </a:pPr>
            <a:r>
              <a:rPr lang="en-US"/>
              <a:t>P</a:t>
            </a:r>
            <a:r>
              <a:rPr lang="en-US" baseline="-25000"/>
              <a:t>0</a:t>
            </a:r>
          </a:p>
        </p:txBody>
      </p:sp>
      <p:sp>
        <p:nvSpPr>
          <p:cNvPr id="112652" name="Text Box 12"/>
          <p:cNvSpPr txBox="1">
            <a:spLocks noChangeArrowheads="1"/>
          </p:cNvSpPr>
          <p:nvPr/>
        </p:nvSpPr>
        <p:spPr bwMode="auto">
          <a:xfrm>
            <a:off x="3429000" y="6019800"/>
            <a:ext cx="457200" cy="366713"/>
          </a:xfrm>
          <a:prstGeom prst="rect">
            <a:avLst/>
          </a:prstGeom>
          <a:noFill/>
          <a:ln w="9525">
            <a:noFill/>
            <a:miter lim="800000"/>
            <a:headEnd/>
            <a:tailEnd/>
          </a:ln>
          <a:effectLst/>
        </p:spPr>
        <p:txBody>
          <a:bodyPr>
            <a:spAutoFit/>
          </a:bodyPr>
          <a:lstStyle/>
          <a:p>
            <a:pPr>
              <a:spcBef>
                <a:spcPct val="50000"/>
              </a:spcBef>
            </a:pPr>
            <a:r>
              <a:rPr lang="en-US"/>
              <a:t>Q</a:t>
            </a:r>
            <a:r>
              <a:rPr lang="en-US" baseline="-25000"/>
              <a:t>0</a:t>
            </a:r>
          </a:p>
        </p:txBody>
      </p:sp>
      <p:sp>
        <p:nvSpPr>
          <p:cNvPr id="112653" name="Line 13"/>
          <p:cNvSpPr>
            <a:spLocks noChangeShapeType="1"/>
          </p:cNvSpPr>
          <p:nvPr/>
        </p:nvSpPr>
        <p:spPr bwMode="auto">
          <a:xfrm>
            <a:off x="3581400" y="4038600"/>
            <a:ext cx="0" cy="1981200"/>
          </a:xfrm>
          <a:prstGeom prst="line">
            <a:avLst/>
          </a:prstGeom>
          <a:noFill/>
          <a:ln w="9525">
            <a:solidFill>
              <a:schemeClr val="tx1"/>
            </a:solidFill>
            <a:prstDash val="dash"/>
            <a:round/>
            <a:headEnd/>
            <a:tailEnd/>
          </a:ln>
          <a:effectLst/>
        </p:spPr>
        <p:txBody>
          <a:bodyPr/>
          <a:lstStyle/>
          <a:p>
            <a:endParaRPr lang="en-US"/>
          </a:p>
        </p:txBody>
      </p:sp>
      <p:sp>
        <p:nvSpPr>
          <p:cNvPr id="112654" name="AutoShape 14"/>
          <p:cNvSpPr>
            <a:spLocks noChangeArrowheads="1"/>
          </p:cNvSpPr>
          <p:nvPr/>
        </p:nvSpPr>
        <p:spPr bwMode="auto">
          <a:xfrm>
            <a:off x="1447800" y="2286000"/>
            <a:ext cx="2133600" cy="1752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112655" name="Rectangle 15"/>
          <p:cNvSpPr>
            <a:spLocks noGrp="1" noChangeArrowheads="1"/>
          </p:cNvSpPr>
          <p:nvPr>
            <p:ph type="title"/>
          </p:nvPr>
        </p:nvSpPr>
        <p:spPr/>
        <p:txBody>
          <a:bodyPr/>
          <a:lstStyle/>
          <a:p>
            <a:r>
              <a:rPr lang="en-US"/>
              <a:t>Consumer surplus</a:t>
            </a:r>
          </a:p>
        </p:txBody>
      </p:sp>
      <p:sp>
        <p:nvSpPr>
          <p:cNvPr id="112656" name="Text Box 16"/>
          <p:cNvSpPr txBox="1">
            <a:spLocks noChangeArrowheads="1"/>
          </p:cNvSpPr>
          <p:nvPr/>
        </p:nvSpPr>
        <p:spPr bwMode="auto">
          <a:xfrm>
            <a:off x="5867400" y="5410200"/>
            <a:ext cx="457200" cy="366713"/>
          </a:xfrm>
          <a:prstGeom prst="rect">
            <a:avLst/>
          </a:prstGeom>
          <a:noFill/>
          <a:ln w="9525">
            <a:noFill/>
            <a:miter lim="800000"/>
            <a:headEnd/>
            <a:tailEnd/>
          </a:ln>
          <a:effectLst/>
        </p:spPr>
        <p:txBody>
          <a:bodyPr>
            <a:spAutoFit/>
          </a:bodyPr>
          <a:lstStyle/>
          <a:p>
            <a:pPr>
              <a:spcBef>
                <a:spcPct val="50000"/>
              </a:spcBef>
            </a:pPr>
            <a:r>
              <a:rPr lang="en-US"/>
              <a:t>D</a:t>
            </a:r>
            <a:endParaRPr lang="en-US" baseline="-25000"/>
          </a:p>
        </p:txBody>
      </p:sp>
      <p:sp>
        <p:nvSpPr>
          <p:cNvPr id="112657" name="Text Box 17"/>
          <p:cNvSpPr txBox="1">
            <a:spLocks noChangeArrowheads="1"/>
          </p:cNvSpPr>
          <p:nvPr/>
        </p:nvSpPr>
        <p:spPr bwMode="auto">
          <a:xfrm>
            <a:off x="4572000" y="1905000"/>
            <a:ext cx="3657600" cy="915988"/>
          </a:xfrm>
          <a:prstGeom prst="rect">
            <a:avLst/>
          </a:prstGeom>
          <a:noFill/>
          <a:ln w="9525">
            <a:noFill/>
            <a:miter lim="800000"/>
            <a:headEnd/>
            <a:tailEnd/>
          </a:ln>
          <a:effectLst/>
        </p:spPr>
        <p:txBody>
          <a:bodyPr>
            <a:spAutoFit/>
          </a:bodyPr>
          <a:lstStyle/>
          <a:p>
            <a:pPr>
              <a:spcBef>
                <a:spcPct val="50000"/>
              </a:spcBef>
            </a:pPr>
            <a:r>
              <a:rPr lang="en-US"/>
              <a:t>The demand curve shows the maximum willingness to pay by consumers.</a:t>
            </a:r>
          </a:p>
        </p:txBody>
      </p:sp>
      <p:sp>
        <p:nvSpPr>
          <p:cNvPr id="112658" name="Text Box 18"/>
          <p:cNvSpPr txBox="1">
            <a:spLocks noChangeArrowheads="1"/>
          </p:cNvSpPr>
          <p:nvPr/>
        </p:nvSpPr>
        <p:spPr bwMode="auto">
          <a:xfrm>
            <a:off x="4572000" y="3048000"/>
            <a:ext cx="3124200" cy="641350"/>
          </a:xfrm>
          <a:prstGeom prst="rect">
            <a:avLst/>
          </a:prstGeom>
          <a:noFill/>
          <a:ln w="9525">
            <a:noFill/>
            <a:miter lim="800000"/>
            <a:headEnd/>
            <a:tailEnd/>
          </a:ln>
          <a:effectLst/>
        </p:spPr>
        <p:txBody>
          <a:bodyPr>
            <a:spAutoFit/>
          </a:bodyPr>
          <a:lstStyle/>
          <a:p>
            <a:pPr>
              <a:spcBef>
                <a:spcPct val="50000"/>
              </a:spcBef>
            </a:pPr>
            <a:r>
              <a:rPr lang="en-US"/>
              <a:t>The price line shows what consumers have to pay.</a:t>
            </a:r>
          </a:p>
        </p:txBody>
      </p:sp>
      <p:sp>
        <p:nvSpPr>
          <p:cNvPr id="112659" name="Text Box 19"/>
          <p:cNvSpPr txBox="1">
            <a:spLocks noChangeArrowheads="1"/>
          </p:cNvSpPr>
          <p:nvPr/>
        </p:nvSpPr>
        <p:spPr bwMode="auto">
          <a:xfrm>
            <a:off x="1524000" y="3276600"/>
            <a:ext cx="1143000" cy="457200"/>
          </a:xfrm>
          <a:prstGeom prst="rect">
            <a:avLst/>
          </a:prstGeom>
          <a:noFill/>
          <a:ln w="9525">
            <a:noFill/>
            <a:miter lim="800000"/>
            <a:headEnd/>
            <a:tailEnd/>
          </a:ln>
          <a:effectLst/>
        </p:spPr>
        <p:txBody>
          <a:bodyPr>
            <a:spAutoFit/>
          </a:bodyPr>
          <a:lstStyle/>
          <a:p>
            <a:pPr>
              <a:spcBef>
                <a:spcPct val="50000"/>
              </a:spcBef>
            </a:pPr>
            <a:r>
              <a:rPr lang="en-US" sz="1200"/>
              <a:t>Consumer surplus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Autofit/>
          </a:bodyPr>
          <a:lstStyle/>
          <a:p>
            <a:r>
              <a:rPr lang="en-US" sz="2000" dirty="0" smtClean="0"/>
              <a:t>FEATURES:</a:t>
            </a:r>
            <a:endParaRPr lang="en-US" sz="2000" dirty="0"/>
          </a:p>
        </p:txBody>
      </p:sp>
      <p:sp>
        <p:nvSpPr>
          <p:cNvPr id="3" name="Content Placeholder 2"/>
          <p:cNvSpPr>
            <a:spLocks noGrp="1"/>
          </p:cNvSpPr>
          <p:nvPr>
            <p:ph sz="quarter" idx="1"/>
          </p:nvPr>
        </p:nvSpPr>
        <p:spPr>
          <a:xfrm>
            <a:off x="228600" y="762000"/>
            <a:ext cx="8686800" cy="5791200"/>
          </a:xfrm>
        </p:spPr>
        <p:txBody>
          <a:bodyPr>
            <a:noAutofit/>
          </a:bodyPr>
          <a:lstStyle/>
          <a:p>
            <a:pPr algn="just">
              <a:lnSpc>
                <a:spcPct val="120000"/>
              </a:lnSpc>
              <a:spcBef>
                <a:spcPts val="0"/>
              </a:spcBef>
            </a:pPr>
            <a:r>
              <a:rPr lang="en-US" sz="1800" b="1" dirty="0" smtClean="0"/>
              <a:t>1. Monopoly profit maximization: Like all firms, a monopoly maximizes its profit </a:t>
            </a:r>
            <a:r>
              <a:rPr lang="en-US" sz="1800" b="1" dirty="0" smtClean="0"/>
              <a:t>by </a:t>
            </a:r>
            <a:r>
              <a:rPr lang="en-US" sz="1800" dirty="0" smtClean="0"/>
              <a:t>setting </a:t>
            </a:r>
            <a:r>
              <a:rPr lang="en-US" sz="1800" dirty="0" smtClean="0"/>
              <a:t>its price or output so that its marginal revenue equals its marginal cost.</a:t>
            </a:r>
          </a:p>
          <a:p>
            <a:pPr algn="just">
              <a:lnSpc>
                <a:spcPct val="120000"/>
              </a:lnSpc>
              <a:spcBef>
                <a:spcPts val="0"/>
              </a:spcBef>
            </a:pPr>
            <a:r>
              <a:rPr lang="en-US" sz="1800" b="1" dirty="0" smtClean="0"/>
              <a:t>2. Market power: How much the monopoly’s price is above its marginal cost </a:t>
            </a:r>
            <a:r>
              <a:rPr lang="en-US" sz="1800" b="1" dirty="0" smtClean="0"/>
              <a:t>depends </a:t>
            </a:r>
            <a:r>
              <a:rPr lang="en-US" sz="1800" dirty="0" smtClean="0"/>
              <a:t>on </a:t>
            </a:r>
            <a:r>
              <a:rPr lang="en-US" sz="1800" dirty="0" smtClean="0"/>
              <a:t>the shape of the demand curve it faces.</a:t>
            </a:r>
          </a:p>
          <a:p>
            <a:pPr algn="just">
              <a:lnSpc>
                <a:spcPct val="120000"/>
              </a:lnSpc>
              <a:spcBef>
                <a:spcPts val="0"/>
              </a:spcBef>
            </a:pPr>
            <a:r>
              <a:rPr lang="en-US" sz="1800" b="1" dirty="0" smtClean="0"/>
              <a:t>3. Effects of a shift of the demand curve: A shift of the demand curve may have </a:t>
            </a:r>
            <a:r>
              <a:rPr lang="en-US" sz="1800" b="1" dirty="0" smtClean="0"/>
              <a:t>a </a:t>
            </a:r>
            <a:r>
              <a:rPr lang="en-US" sz="1800" dirty="0" smtClean="0"/>
              <a:t>wider </a:t>
            </a:r>
            <a:r>
              <a:rPr lang="en-US" sz="1800" dirty="0" smtClean="0"/>
              <a:t>range of effects on a monopoly than on a competitive market.</a:t>
            </a:r>
          </a:p>
          <a:p>
            <a:pPr algn="just">
              <a:lnSpc>
                <a:spcPct val="120000"/>
              </a:lnSpc>
              <a:spcBef>
                <a:spcPts val="0"/>
              </a:spcBef>
            </a:pPr>
            <a:r>
              <a:rPr lang="en-US" sz="1800" b="1" dirty="0" smtClean="0"/>
              <a:t>4. Welfare effects of monopoly: By setting its price above marginal cost, a </a:t>
            </a:r>
            <a:r>
              <a:rPr lang="en-US" sz="1800" b="1" dirty="0" smtClean="0"/>
              <a:t>monopoly </a:t>
            </a:r>
            <a:r>
              <a:rPr lang="en-US" sz="1800" dirty="0" smtClean="0"/>
              <a:t>creates </a:t>
            </a:r>
            <a:r>
              <a:rPr lang="en-US" sz="1800" dirty="0" smtClean="0"/>
              <a:t>a deadweight loss.</a:t>
            </a:r>
          </a:p>
          <a:p>
            <a:pPr algn="just">
              <a:lnSpc>
                <a:spcPct val="120000"/>
              </a:lnSpc>
              <a:spcBef>
                <a:spcPts val="0"/>
              </a:spcBef>
            </a:pPr>
            <a:r>
              <a:rPr lang="en-US" sz="1800" b="1" dirty="0" smtClean="0"/>
              <a:t>5. Cost advantages that create monopolies: A firm can use a cost advantage over </a:t>
            </a:r>
            <a:r>
              <a:rPr lang="en-US" sz="1800" b="1" dirty="0" smtClean="0"/>
              <a:t>other </a:t>
            </a:r>
            <a:r>
              <a:rPr lang="en-US" sz="1800" dirty="0" smtClean="0"/>
              <a:t>firms </a:t>
            </a:r>
            <a:r>
              <a:rPr lang="en-US" sz="1800" dirty="0" smtClean="0"/>
              <a:t>(due, say, to control of a key input or economies of scale) to become </a:t>
            </a:r>
            <a:r>
              <a:rPr lang="en-US" sz="1800" dirty="0" smtClean="0"/>
              <a:t>a monopoly</a:t>
            </a:r>
            <a:r>
              <a:rPr lang="en-US" sz="1800" dirty="0" smtClean="0"/>
              <a:t>.</a:t>
            </a:r>
          </a:p>
          <a:p>
            <a:pPr algn="just">
              <a:lnSpc>
                <a:spcPct val="120000"/>
              </a:lnSpc>
              <a:spcBef>
                <a:spcPts val="0"/>
              </a:spcBef>
            </a:pPr>
            <a:r>
              <a:rPr lang="en-US" sz="1800" b="1" dirty="0" smtClean="0"/>
              <a:t>6. Government actions that create monopolies: Governments create monopolies </a:t>
            </a:r>
            <a:r>
              <a:rPr lang="en-US" sz="1800" b="1" dirty="0" smtClean="0"/>
              <a:t>by </a:t>
            </a:r>
            <a:r>
              <a:rPr lang="en-US" sz="1800" dirty="0" smtClean="0"/>
              <a:t>establishing </a:t>
            </a:r>
            <a:r>
              <a:rPr lang="en-US" sz="1800" dirty="0" smtClean="0"/>
              <a:t>government monopoly firms, limiting entry of other firms to create </a:t>
            </a:r>
            <a:r>
              <a:rPr lang="en-US" sz="1800" dirty="0" smtClean="0"/>
              <a:t>a private </a:t>
            </a:r>
            <a:r>
              <a:rPr lang="en-US" sz="1800" dirty="0" smtClean="0"/>
              <a:t>monopoly, and issuing patents, which are temporary monopoly rights.</a:t>
            </a:r>
          </a:p>
          <a:p>
            <a:pPr algn="just">
              <a:lnSpc>
                <a:spcPct val="120000"/>
              </a:lnSpc>
              <a:spcBef>
                <a:spcPts val="0"/>
              </a:spcBef>
            </a:pPr>
            <a:r>
              <a:rPr lang="en-US" sz="1800" b="1" dirty="0" smtClean="0"/>
              <a:t>7. Government actions that reduce market power: The welfare loss of a monopoly </a:t>
            </a:r>
            <a:r>
              <a:rPr lang="en-US" sz="1800" b="1" dirty="0" smtClean="0"/>
              <a:t>can </a:t>
            </a:r>
            <a:r>
              <a:rPr lang="en-US" sz="1800" dirty="0" smtClean="0"/>
              <a:t>be </a:t>
            </a:r>
            <a:r>
              <a:rPr lang="en-US" sz="1800" dirty="0" smtClean="0"/>
              <a:t>reduced or eliminated if the government regulates the price the monopoly </a:t>
            </a:r>
            <a:r>
              <a:rPr lang="en-US" sz="1800" dirty="0" smtClean="0"/>
              <a:t>charges or </a:t>
            </a:r>
            <a:r>
              <a:rPr lang="en-US" sz="1800" dirty="0" smtClean="0"/>
              <a:t>allows other firms to enter the market.</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Line 2"/>
          <p:cNvSpPr>
            <a:spLocks noChangeShapeType="1"/>
          </p:cNvSpPr>
          <p:nvPr/>
        </p:nvSpPr>
        <p:spPr bwMode="auto">
          <a:xfrm>
            <a:off x="1447800" y="1905000"/>
            <a:ext cx="0" cy="4114800"/>
          </a:xfrm>
          <a:prstGeom prst="line">
            <a:avLst/>
          </a:prstGeom>
          <a:noFill/>
          <a:ln w="9525">
            <a:solidFill>
              <a:schemeClr val="tx1"/>
            </a:solidFill>
            <a:round/>
            <a:headEnd/>
            <a:tailEnd/>
          </a:ln>
          <a:effectLst/>
        </p:spPr>
        <p:txBody>
          <a:bodyPr/>
          <a:lstStyle/>
          <a:p>
            <a:endParaRPr lang="en-US"/>
          </a:p>
        </p:txBody>
      </p:sp>
      <p:sp>
        <p:nvSpPr>
          <p:cNvPr id="114691" name="Line 3"/>
          <p:cNvSpPr>
            <a:spLocks noChangeShapeType="1"/>
          </p:cNvSpPr>
          <p:nvPr/>
        </p:nvSpPr>
        <p:spPr bwMode="auto">
          <a:xfrm>
            <a:off x="1447800" y="6019800"/>
            <a:ext cx="5562600" cy="0"/>
          </a:xfrm>
          <a:prstGeom prst="line">
            <a:avLst/>
          </a:prstGeom>
          <a:noFill/>
          <a:ln w="9525">
            <a:solidFill>
              <a:schemeClr val="tx1"/>
            </a:solidFill>
            <a:round/>
            <a:headEnd/>
            <a:tailEnd/>
          </a:ln>
          <a:effectLst/>
        </p:spPr>
        <p:txBody>
          <a:bodyPr/>
          <a:lstStyle/>
          <a:p>
            <a:endParaRPr lang="en-US"/>
          </a:p>
        </p:txBody>
      </p:sp>
      <p:sp>
        <p:nvSpPr>
          <p:cNvPr id="114692" name="Line 4"/>
          <p:cNvSpPr>
            <a:spLocks noChangeShapeType="1"/>
          </p:cNvSpPr>
          <p:nvPr/>
        </p:nvSpPr>
        <p:spPr bwMode="auto">
          <a:xfrm>
            <a:off x="1447800" y="2286000"/>
            <a:ext cx="4572000" cy="3733800"/>
          </a:xfrm>
          <a:prstGeom prst="line">
            <a:avLst/>
          </a:prstGeom>
          <a:noFill/>
          <a:ln w="12700">
            <a:solidFill>
              <a:schemeClr val="tx1"/>
            </a:solidFill>
            <a:round/>
            <a:headEnd/>
            <a:tailEnd/>
          </a:ln>
          <a:effectLst/>
        </p:spPr>
        <p:txBody>
          <a:bodyPr/>
          <a:lstStyle/>
          <a:p>
            <a:endParaRPr lang="en-US"/>
          </a:p>
        </p:txBody>
      </p:sp>
      <p:sp>
        <p:nvSpPr>
          <p:cNvPr id="114693" name="Line 5"/>
          <p:cNvSpPr>
            <a:spLocks noChangeShapeType="1"/>
          </p:cNvSpPr>
          <p:nvPr/>
        </p:nvSpPr>
        <p:spPr bwMode="auto">
          <a:xfrm>
            <a:off x="1447800" y="4038600"/>
            <a:ext cx="4114800" cy="0"/>
          </a:xfrm>
          <a:prstGeom prst="line">
            <a:avLst/>
          </a:prstGeom>
          <a:noFill/>
          <a:ln w="9525">
            <a:solidFill>
              <a:schemeClr val="tx1"/>
            </a:solidFill>
            <a:round/>
            <a:headEnd/>
            <a:tailEnd/>
          </a:ln>
          <a:effectLst/>
        </p:spPr>
        <p:txBody>
          <a:bodyPr/>
          <a:lstStyle/>
          <a:p>
            <a:endParaRPr lang="en-US"/>
          </a:p>
        </p:txBody>
      </p:sp>
      <p:sp>
        <p:nvSpPr>
          <p:cNvPr id="114694" name="Text Box 6"/>
          <p:cNvSpPr txBox="1">
            <a:spLocks noChangeArrowheads="1"/>
          </p:cNvSpPr>
          <p:nvPr/>
        </p:nvSpPr>
        <p:spPr bwMode="auto">
          <a:xfrm>
            <a:off x="5867400" y="6172200"/>
            <a:ext cx="1600200" cy="366713"/>
          </a:xfrm>
          <a:prstGeom prst="rect">
            <a:avLst/>
          </a:prstGeom>
          <a:noFill/>
          <a:ln w="9525">
            <a:noFill/>
            <a:miter lim="800000"/>
            <a:headEnd/>
            <a:tailEnd/>
          </a:ln>
          <a:effectLst/>
        </p:spPr>
        <p:txBody>
          <a:bodyPr>
            <a:spAutoFit/>
          </a:bodyPr>
          <a:lstStyle/>
          <a:p>
            <a:pPr>
              <a:spcBef>
                <a:spcPct val="50000"/>
              </a:spcBef>
            </a:pPr>
            <a:r>
              <a:rPr lang="en-US"/>
              <a:t>Quantity</a:t>
            </a:r>
          </a:p>
        </p:txBody>
      </p:sp>
      <p:sp>
        <p:nvSpPr>
          <p:cNvPr id="114695" name="Text Box 7"/>
          <p:cNvSpPr txBox="1">
            <a:spLocks noChangeArrowheads="1"/>
          </p:cNvSpPr>
          <p:nvPr/>
        </p:nvSpPr>
        <p:spPr bwMode="auto">
          <a:xfrm rot="-5400000">
            <a:off x="-83343" y="2293143"/>
            <a:ext cx="1600200" cy="366713"/>
          </a:xfrm>
          <a:prstGeom prst="rect">
            <a:avLst/>
          </a:prstGeom>
          <a:noFill/>
          <a:ln w="9525">
            <a:noFill/>
            <a:miter lim="800000"/>
            <a:headEnd/>
            <a:tailEnd/>
          </a:ln>
          <a:effectLst/>
        </p:spPr>
        <p:txBody>
          <a:bodyPr>
            <a:spAutoFit/>
          </a:bodyPr>
          <a:lstStyle/>
          <a:p>
            <a:pPr>
              <a:spcBef>
                <a:spcPct val="50000"/>
              </a:spcBef>
            </a:pPr>
            <a:r>
              <a:rPr lang="en-US"/>
              <a:t>Price</a:t>
            </a:r>
          </a:p>
        </p:txBody>
      </p:sp>
      <p:sp>
        <p:nvSpPr>
          <p:cNvPr id="114696" name="Text Box 8"/>
          <p:cNvSpPr txBox="1">
            <a:spLocks noChangeArrowheads="1"/>
          </p:cNvSpPr>
          <p:nvPr/>
        </p:nvSpPr>
        <p:spPr bwMode="auto">
          <a:xfrm>
            <a:off x="1066800" y="3810000"/>
            <a:ext cx="457200" cy="366713"/>
          </a:xfrm>
          <a:prstGeom prst="rect">
            <a:avLst/>
          </a:prstGeom>
          <a:noFill/>
          <a:ln w="9525">
            <a:noFill/>
            <a:miter lim="800000"/>
            <a:headEnd/>
            <a:tailEnd/>
          </a:ln>
          <a:effectLst/>
        </p:spPr>
        <p:txBody>
          <a:bodyPr>
            <a:spAutoFit/>
          </a:bodyPr>
          <a:lstStyle/>
          <a:p>
            <a:pPr>
              <a:spcBef>
                <a:spcPct val="50000"/>
              </a:spcBef>
            </a:pPr>
            <a:r>
              <a:rPr lang="en-US"/>
              <a:t>P</a:t>
            </a:r>
            <a:r>
              <a:rPr lang="en-US" baseline="-25000"/>
              <a:t>0</a:t>
            </a:r>
          </a:p>
        </p:txBody>
      </p:sp>
      <p:sp>
        <p:nvSpPr>
          <p:cNvPr id="114697" name="Text Box 9"/>
          <p:cNvSpPr txBox="1">
            <a:spLocks noChangeArrowheads="1"/>
          </p:cNvSpPr>
          <p:nvPr/>
        </p:nvSpPr>
        <p:spPr bwMode="auto">
          <a:xfrm>
            <a:off x="3429000" y="6019800"/>
            <a:ext cx="457200" cy="366713"/>
          </a:xfrm>
          <a:prstGeom prst="rect">
            <a:avLst/>
          </a:prstGeom>
          <a:noFill/>
          <a:ln w="9525">
            <a:noFill/>
            <a:miter lim="800000"/>
            <a:headEnd/>
            <a:tailEnd/>
          </a:ln>
          <a:effectLst/>
        </p:spPr>
        <p:txBody>
          <a:bodyPr>
            <a:spAutoFit/>
          </a:bodyPr>
          <a:lstStyle/>
          <a:p>
            <a:pPr>
              <a:spcBef>
                <a:spcPct val="50000"/>
              </a:spcBef>
            </a:pPr>
            <a:r>
              <a:rPr lang="en-US"/>
              <a:t>Q</a:t>
            </a:r>
            <a:r>
              <a:rPr lang="en-US" baseline="-25000"/>
              <a:t>0</a:t>
            </a:r>
          </a:p>
        </p:txBody>
      </p:sp>
      <p:sp>
        <p:nvSpPr>
          <p:cNvPr id="114698" name="Line 10"/>
          <p:cNvSpPr>
            <a:spLocks noChangeShapeType="1"/>
          </p:cNvSpPr>
          <p:nvPr/>
        </p:nvSpPr>
        <p:spPr bwMode="auto">
          <a:xfrm>
            <a:off x="3581400" y="4038600"/>
            <a:ext cx="0" cy="1981200"/>
          </a:xfrm>
          <a:prstGeom prst="line">
            <a:avLst/>
          </a:prstGeom>
          <a:noFill/>
          <a:ln w="9525">
            <a:solidFill>
              <a:schemeClr val="tx1"/>
            </a:solidFill>
            <a:prstDash val="dash"/>
            <a:round/>
            <a:headEnd/>
            <a:tailEnd/>
          </a:ln>
          <a:effectLst/>
        </p:spPr>
        <p:txBody>
          <a:bodyPr/>
          <a:lstStyle/>
          <a:p>
            <a:endParaRPr lang="en-US"/>
          </a:p>
        </p:txBody>
      </p:sp>
      <p:sp>
        <p:nvSpPr>
          <p:cNvPr id="114700" name="Rectangle 12"/>
          <p:cNvSpPr>
            <a:spLocks noGrp="1" noChangeArrowheads="1"/>
          </p:cNvSpPr>
          <p:nvPr>
            <p:ph type="title"/>
          </p:nvPr>
        </p:nvSpPr>
        <p:spPr/>
        <p:txBody>
          <a:bodyPr/>
          <a:lstStyle/>
          <a:p>
            <a:r>
              <a:rPr lang="en-US"/>
              <a:t>Producer surplus</a:t>
            </a:r>
          </a:p>
        </p:txBody>
      </p:sp>
      <p:sp>
        <p:nvSpPr>
          <p:cNvPr id="114701" name="Text Box 13"/>
          <p:cNvSpPr txBox="1">
            <a:spLocks noChangeArrowheads="1"/>
          </p:cNvSpPr>
          <p:nvPr/>
        </p:nvSpPr>
        <p:spPr bwMode="auto">
          <a:xfrm>
            <a:off x="5867400" y="5410200"/>
            <a:ext cx="457200" cy="366713"/>
          </a:xfrm>
          <a:prstGeom prst="rect">
            <a:avLst/>
          </a:prstGeom>
          <a:noFill/>
          <a:ln w="9525">
            <a:noFill/>
            <a:miter lim="800000"/>
            <a:headEnd/>
            <a:tailEnd/>
          </a:ln>
          <a:effectLst/>
        </p:spPr>
        <p:txBody>
          <a:bodyPr>
            <a:spAutoFit/>
          </a:bodyPr>
          <a:lstStyle/>
          <a:p>
            <a:pPr>
              <a:spcBef>
                <a:spcPct val="50000"/>
              </a:spcBef>
            </a:pPr>
            <a:r>
              <a:rPr lang="en-US"/>
              <a:t>D</a:t>
            </a:r>
            <a:endParaRPr lang="en-US" baseline="-25000"/>
          </a:p>
        </p:txBody>
      </p:sp>
      <p:sp>
        <p:nvSpPr>
          <p:cNvPr id="114702" name="Text Box 14"/>
          <p:cNvSpPr txBox="1">
            <a:spLocks noChangeArrowheads="1"/>
          </p:cNvSpPr>
          <p:nvPr/>
        </p:nvSpPr>
        <p:spPr bwMode="auto">
          <a:xfrm>
            <a:off x="5181600" y="1371600"/>
            <a:ext cx="3048000" cy="1190625"/>
          </a:xfrm>
          <a:prstGeom prst="rect">
            <a:avLst/>
          </a:prstGeom>
          <a:noFill/>
          <a:ln w="9525">
            <a:noFill/>
            <a:miter lim="800000"/>
            <a:headEnd/>
            <a:tailEnd/>
          </a:ln>
          <a:effectLst/>
        </p:spPr>
        <p:txBody>
          <a:bodyPr>
            <a:spAutoFit/>
          </a:bodyPr>
          <a:lstStyle/>
          <a:p>
            <a:pPr>
              <a:spcBef>
                <a:spcPct val="50000"/>
              </a:spcBef>
            </a:pPr>
            <a:r>
              <a:rPr lang="en-US"/>
              <a:t>The supply curve shows what firms have to recover in costs to continue to produce..</a:t>
            </a:r>
          </a:p>
        </p:txBody>
      </p:sp>
      <p:sp>
        <p:nvSpPr>
          <p:cNvPr id="114703" name="Text Box 15"/>
          <p:cNvSpPr txBox="1">
            <a:spLocks noChangeArrowheads="1"/>
          </p:cNvSpPr>
          <p:nvPr/>
        </p:nvSpPr>
        <p:spPr bwMode="auto">
          <a:xfrm>
            <a:off x="5562600" y="3581400"/>
            <a:ext cx="3124200" cy="641350"/>
          </a:xfrm>
          <a:prstGeom prst="rect">
            <a:avLst/>
          </a:prstGeom>
          <a:noFill/>
          <a:ln w="9525">
            <a:noFill/>
            <a:miter lim="800000"/>
            <a:headEnd/>
            <a:tailEnd/>
          </a:ln>
          <a:effectLst/>
        </p:spPr>
        <p:txBody>
          <a:bodyPr>
            <a:spAutoFit/>
          </a:bodyPr>
          <a:lstStyle/>
          <a:p>
            <a:pPr>
              <a:spcBef>
                <a:spcPct val="50000"/>
              </a:spcBef>
            </a:pPr>
            <a:r>
              <a:rPr lang="en-US"/>
              <a:t>The price line shows what  firms receive. </a:t>
            </a:r>
          </a:p>
        </p:txBody>
      </p:sp>
      <p:sp>
        <p:nvSpPr>
          <p:cNvPr id="114705" name="Line 17"/>
          <p:cNvSpPr>
            <a:spLocks noChangeShapeType="1"/>
          </p:cNvSpPr>
          <p:nvPr/>
        </p:nvSpPr>
        <p:spPr bwMode="auto">
          <a:xfrm flipV="1">
            <a:off x="1447800" y="2667000"/>
            <a:ext cx="4724400" cy="2590800"/>
          </a:xfrm>
          <a:prstGeom prst="line">
            <a:avLst/>
          </a:prstGeom>
          <a:noFill/>
          <a:ln w="9525">
            <a:solidFill>
              <a:schemeClr val="tx1"/>
            </a:solidFill>
            <a:round/>
            <a:headEnd/>
            <a:tailEnd/>
          </a:ln>
          <a:effectLst/>
        </p:spPr>
        <p:txBody>
          <a:bodyPr/>
          <a:lstStyle/>
          <a:p>
            <a:endParaRPr lang="en-US"/>
          </a:p>
        </p:txBody>
      </p:sp>
      <p:sp>
        <p:nvSpPr>
          <p:cNvPr id="114706" name="Text Box 18"/>
          <p:cNvSpPr txBox="1">
            <a:spLocks noChangeArrowheads="1"/>
          </p:cNvSpPr>
          <p:nvPr/>
        </p:nvSpPr>
        <p:spPr bwMode="auto">
          <a:xfrm>
            <a:off x="6172200" y="2743200"/>
            <a:ext cx="457200" cy="366713"/>
          </a:xfrm>
          <a:prstGeom prst="rect">
            <a:avLst/>
          </a:prstGeom>
          <a:noFill/>
          <a:ln w="9525">
            <a:noFill/>
            <a:miter lim="800000"/>
            <a:headEnd/>
            <a:tailEnd/>
          </a:ln>
          <a:effectLst/>
        </p:spPr>
        <p:txBody>
          <a:bodyPr>
            <a:spAutoFit/>
          </a:bodyPr>
          <a:lstStyle/>
          <a:p>
            <a:pPr>
              <a:spcBef>
                <a:spcPct val="50000"/>
              </a:spcBef>
            </a:pPr>
            <a:r>
              <a:rPr lang="en-US"/>
              <a:t>S</a:t>
            </a:r>
            <a:endParaRPr lang="en-US" baseline="-25000"/>
          </a:p>
        </p:txBody>
      </p:sp>
      <p:sp>
        <p:nvSpPr>
          <p:cNvPr id="114709" name="Freeform 21"/>
          <p:cNvSpPr>
            <a:spLocks/>
          </p:cNvSpPr>
          <p:nvPr/>
        </p:nvSpPr>
        <p:spPr bwMode="auto">
          <a:xfrm>
            <a:off x="1447800" y="4038600"/>
            <a:ext cx="2209800" cy="1219200"/>
          </a:xfrm>
          <a:custGeom>
            <a:avLst/>
            <a:gdLst/>
            <a:ahLst/>
            <a:cxnLst>
              <a:cxn ang="0">
                <a:pos x="0" y="768"/>
              </a:cxn>
              <a:cxn ang="0">
                <a:pos x="1392" y="0"/>
              </a:cxn>
              <a:cxn ang="0">
                <a:pos x="0" y="0"/>
              </a:cxn>
              <a:cxn ang="0">
                <a:pos x="0" y="768"/>
              </a:cxn>
            </a:cxnLst>
            <a:rect l="0" t="0" r="r" b="b"/>
            <a:pathLst>
              <a:path w="1392" h="768">
                <a:moveTo>
                  <a:pt x="0" y="768"/>
                </a:moveTo>
                <a:lnTo>
                  <a:pt x="1392" y="0"/>
                </a:lnTo>
                <a:lnTo>
                  <a:pt x="0" y="0"/>
                </a:lnTo>
                <a:lnTo>
                  <a:pt x="0" y="768"/>
                </a:lnTo>
                <a:close/>
              </a:path>
            </a:pathLst>
          </a:custGeom>
          <a:solidFill>
            <a:srgbClr val="00FFFF"/>
          </a:solidFill>
          <a:ln w="9525">
            <a:solidFill>
              <a:schemeClr val="tx1"/>
            </a:solidFill>
            <a:round/>
            <a:headEnd/>
            <a:tailEnd/>
          </a:ln>
          <a:effectLst/>
        </p:spPr>
        <p:txBody>
          <a:bodyPr/>
          <a:lstStyle/>
          <a:p>
            <a:endParaRPr lang="en-US"/>
          </a:p>
        </p:txBody>
      </p:sp>
      <p:sp>
        <p:nvSpPr>
          <p:cNvPr id="114710" name="Text Box 22"/>
          <p:cNvSpPr txBox="1">
            <a:spLocks noChangeArrowheads="1"/>
          </p:cNvSpPr>
          <p:nvPr/>
        </p:nvSpPr>
        <p:spPr bwMode="auto">
          <a:xfrm>
            <a:off x="1524000" y="4267200"/>
            <a:ext cx="1066800" cy="457200"/>
          </a:xfrm>
          <a:prstGeom prst="rect">
            <a:avLst/>
          </a:prstGeom>
          <a:noFill/>
          <a:ln w="9525">
            <a:noFill/>
            <a:miter lim="800000"/>
            <a:headEnd/>
            <a:tailEnd/>
          </a:ln>
          <a:effectLst/>
        </p:spPr>
        <p:txBody>
          <a:bodyPr>
            <a:spAutoFit/>
          </a:bodyPr>
          <a:lstStyle/>
          <a:p>
            <a:pPr>
              <a:spcBef>
                <a:spcPct val="50000"/>
              </a:spcBef>
            </a:pPr>
            <a:r>
              <a:rPr lang="en-US" sz="1200"/>
              <a:t>Producer surplus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2667000" y="2133600"/>
            <a:ext cx="3657600" cy="2590800"/>
          </a:xfrm>
          <a:prstGeom prst="rect">
            <a:avLst/>
          </a:prstGeom>
          <a:solidFill>
            <a:srgbClr val="CCFFFF"/>
          </a:solidFill>
          <a:ln w="9525">
            <a:noFill/>
            <a:miter lim="800000"/>
            <a:headEnd/>
            <a:tailEnd/>
          </a:ln>
        </p:spPr>
        <p:txBody>
          <a:bodyPr/>
          <a:lstStyle/>
          <a:p>
            <a:endParaRPr lang="en-US"/>
          </a:p>
        </p:txBody>
      </p:sp>
      <p:sp>
        <p:nvSpPr>
          <p:cNvPr id="60421" name="AutoShape 5"/>
          <p:cNvSpPr>
            <a:spLocks noChangeArrowheads="1"/>
          </p:cNvSpPr>
          <p:nvPr/>
        </p:nvSpPr>
        <p:spPr bwMode="auto">
          <a:xfrm rot="5400000">
            <a:off x="3657600" y="3124200"/>
            <a:ext cx="609600" cy="457200"/>
          </a:xfrm>
          <a:prstGeom prst="triangle">
            <a:avLst>
              <a:gd name="adj" fmla="val 48694"/>
            </a:avLst>
          </a:prstGeom>
          <a:solidFill>
            <a:srgbClr val="FFCC00"/>
          </a:solidFill>
          <a:ln w="9525" cap="rnd">
            <a:noFill/>
            <a:prstDash val="sysDot"/>
            <a:miter lim="800000"/>
            <a:headEnd/>
            <a:tailEnd/>
          </a:ln>
          <a:effectLst/>
        </p:spPr>
        <p:txBody>
          <a:bodyPr wrap="none" anchor="ctr"/>
          <a:lstStyle/>
          <a:p>
            <a:endParaRPr lang="en-US"/>
          </a:p>
        </p:txBody>
      </p:sp>
      <p:sp>
        <p:nvSpPr>
          <p:cNvPr id="60422" name="Rectangle 6"/>
          <p:cNvSpPr>
            <a:spLocks noChangeArrowheads="1"/>
          </p:cNvSpPr>
          <p:nvPr/>
        </p:nvSpPr>
        <p:spPr bwMode="auto">
          <a:xfrm>
            <a:off x="1828800" y="1752600"/>
            <a:ext cx="4953000" cy="4267200"/>
          </a:xfrm>
          <a:prstGeom prst="rect">
            <a:avLst/>
          </a:prstGeom>
          <a:noFill/>
          <a:ln w="9525">
            <a:solidFill>
              <a:schemeClr val="tx1"/>
            </a:solidFill>
            <a:miter lim="800000"/>
            <a:headEnd/>
            <a:tailEnd/>
          </a:ln>
          <a:effectLst/>
        </p:spPr>
        <p:txBody>
          <a:bodyPr wrap="none" anchor="ctr"/>
          <a:lstStyle/>
          <a:p>
            <a:endParaRPr lang="en-US"/>
          </a:p>
        </p:txBody>
      </p:sp>
      <p:sp>
        <p:nvSpPr>
          <p:cNvPr id="60423" name="Text Box 7"/>
          <p:cNvSpPr txBox="1">
            <a:spLocks noChangeArrowheads="1"/>
          </p:cNvSpPr>
          <p:nvPr/>
        </p:nvSpPr>
        <p:spPr bwMode="auto">
          <a:xfrm>
            <a:off x="1981200" y="5181600"/>
            <a:ext cx="4572000" cy="596900"/>
          </a:xfrm>
          <a:prstGeom prst="rect">
            <a:avLst/>
          </a:prstGeom>
          <a:noFill/>
          <a:ln w="9525">
            <a:noFill/>
            <a:miter lim="800000"/>
            <a:headEnd/>
            <a:tailEnd/>
          </a:ln>
          <a:effectLst/>
        </p:spPr>
        <p:txBody>
          <a:bodyPr>
            <a:spAutoFit/>
          </a:bodyPr>
          <a:lstStyle/>
          <a:p>
            <a:pPr algn="just" eaLnBrk="0" hangingPunct="0"/>
            <a:r>
              <a:rPr lang="en-US" sz="1100" b="1"/>
              <a:t>FIGURE 7.8.  Deadweight loss.</a:t>
            </a:r>
            <a:r>
              <a:rPr lang="en-US" sz="1100"/>
              <a:t>  The area </a:t>
            </a:r>
            <a:r>
              <a:rPr lang="en-US" sz="1100" i="1"/>
              <a:t>ABC</a:t>
            </a:r>
            <a:r>
              <a:rPr lang="en-US" sz="1100"/>
              <a:t> represents the decline in total welfare (the reduction in both consumer surplus and producer surplus) associated with a monopoly.  </a:t>
            </a:r>
            <a:r>
              <a:rPr lang="en-US" sz="1100" i="1"/>
              <a:t>ABC</a:t>
            </a:r>
            <a:r>
              <a:rPr lang="en-US" sz="1100"/>
              <a:t> is the deadweight loss.</a:t>
            </a:r>
          </a:p>
        </p:txBody>
      </p:sp>
      <p:sp>
        <p:nvSpPr>
          <p:cNvPr id="60424" name="Rectangle 8"/>
          <p:cNvSpPr>
            <a:spLocks noChangeArrowheads="1"/>
          </p:cNvSpPr>
          <p:nvPr/>
        </p:nvSpPr>
        <p:spPr bwMode="auto">
          <a:xfrm>
            <a:off x="5029200" y="2286000"/>
            <a:ext cx="198438" cy="152400"/>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MC</a:t>
            </a:r>
            <a:endParaRPr lang="en-US" sz="2400">
              <a:latin typeface="Times New Roman" pitchFamily="18" charset="0"/>
            </a:endParaRPr>
          </a:p>
        </p:txBody>
      </p:sp>
      <p:sp>
        <p:nvSpPr>
          <p:cNvPr id="60425" name="Rectangle 9"/>
          <p:cNvSpPr>
            <a:spLocks noChangeArrowheads="1"/>
          </p:cNvSpPr>
          <p:nvPr/>
        </p:nvSpPr>
        <p:spPr bwMode="auto">
          <a:xfrm>
            <a:off x="4953000" y="2895600"/>
            <a:ext cx="184150" cy="152400"/>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AC</a:t>
            </a:r>
            <a:endParaRPr lang="en-US" sz="2400">
              <a:latin typeface="Times New Roman" pitchFamily="18" charset="0"/>
            </a:endParaRPr>
          </a:p>
        </p:txBody>
      </p:sp>
      <p:sp>
        <p:nvSpPr>
          <p:cNvPr id="60426" name="Arc 10"/>
          <p:cNvSpPr>
            <a:spLocks/>
          </p:cNvSpPr>
          <p:nvPr/>
        </p:nvSpPr>
        <p:spPr bwMode="auto">
          <a:xfrm rot="-3840545" flipH="1" flipV="1">
            <a:off x="2897188" y="2276475"/>
            <a:ext cx="2085975" cy="1292225"/>
          </a:xfrm>
          <a:custGeom>
            <a:avLst/>
            <a:gdLst>
              <a:gd name="G0" fmla="+- 0 0 0"/>
              <a:gd name="G1" fmla="+- 21589 0 0"/>
              <a:gd name="G2" fmla="+- 21600 0 0"/>
              <a:gd name="T0" fmla="*/ 675 w 21600"/>
              <a:gd name="T1" fmla="*/ 0 h 25578"/>
              <a:gd name="T2" fmla="*/ 21228 w 21600"/>
              <a:gd name="T3" fmla="*/ 25578 h 25578"/>
              <a:gd name="T4" fmla="*/ 0 w 21600"/>
              <a:gd name="T5" fmla="*/ 21589 h 25578"/>
            </a:gdLst>
            <a:ahLst/>
            <a:cxnLst>
              <a:cxn ang="0">
                <a:pos x="T0" y="T1"/>
              </a:cxn>
              <a:cxn ang="0">
                <a:pos x="T2" y="T3"/>
              </a:cxn>
              <a:cxn ang="0">
                <a:pos x="T4" y="T5"/>
              </a:cxn>
            </a:cxnLst>
            <a:rect l="0" t="0" r="r" b="b"/>
            <a:pathLst>
              <a:path w="21600" h="25578" fill="none" extrusionOk="0">
                <a:moveTo>
                  <a:pt x="675" y="-1"/>
                </a:moveTo>
                <a:cubicBezTo>
                  <a:pt x="12335" y="364"/>
                  <a:pt x="21600" y="9922"/>
                  <a:pt x="21600" y="21589"/>
                </a:cubicBezTo>
                <a:cubicBezTo>
                  <a:pt x="21600" y="22927"/>
                  <a:pt x="21475" y="24262"/>
                  <a:pt x="21228" y="25578"/>
                </a:cubicBezTo>
              </a:path>
              <a:path w="21600" h="25578" stroke="0" extrusionOk="0">
                <a:moveTo>
                  <a:pt x="675" y="-1"/>
                </a:moveTo>
                <a:cubicBezTo>
                  <a:pt x="12335" y="364"/>
                  <a:pt x="21600" y="9922"/>
                  <a:pt x="21600" y="21589"/>
                </a:cubicBezTo>
                <a:cubicBezTo>
                  <a:pt x="21600" y="22927"/>
                  <a:pt x="21475" y="24262"/>
                  <a:pt x="21228" y="25578"/>
                </a:cubicBezTo>
                <a:lnTo>
                  <a:pt x="0" y="21589"/>
                </a:lnTo>
                <a:close/>
              </a:path>
            </a:pathLst>
          </a:custGeom>
          <a:noFill/>
          <a:ln w="19050">
            <a:solidFill>
              <a:schemeClr val="tx1"/>
            </a:solidFill>
            <a:round/>
            <a:headEnd/>
            <a:tailEnd/>
          </a:ln>
          <a:effectLst/>
        </p:spPr>
        <p:txBody>
          <a:bodyPr wrap="none" anchor="ctr"/>
          <a:lstStyle/>
          <a:p>
            <a:endParaRPr lang="en-US"/>
          </a:p>
        </p:txBody>
      </p:sp>
      <p:sp>
        <p:nvSpPr>
          <p:cNvPr id="60427" name="Rectangle 11"/>
          <p:cNvSpPr>
            <a:spLocks noChangeArrowheads="1"/>
          </p:cNvSpPr>
          <p:nvPr/>
        </p:nvSpPr>
        <p:spPr bwMode="auto">
          <a:xfrm>
            <a:off x="6445250" y="4038600"/>
            <a:ext cx="107950" cy="168275"/>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60428" name="Rectangle 12"/>
          <p:cNvSpPr>
            <a:spLocks noChangeArrowheads="1"/>
          </p:cNvSpPr>
          <p:nvPr/>
        </p:nvSpPr>
        <p:spPr bwMode="auto">
          <a:xfrm>
            <a:off x="2390775" y="1889125"/>
            <a:ext cx="533400" cy="168275"/>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rPr>
              <a:t>P</a:t>
            </a:r>
            <a:endParaRPr lang="en-US" sz="2400">
              <a:latin typeface="Times New Roman" pitchFamily="18" charset="0"/>
            </a:endParaRPr>
          </a:p>
        </p:txBody>
      </p:sp>
      <p:sp>
        <p:nvSpPr>
          <p:cNvPr id="60429" name="Line 13"/>
          <p:cNvSpPr>
            <a:spLocks noChangeShapeType="1"/>
          </p:cNvSpPr>
          <p:nvPr/>
        </p:nvSpPr>
        <p:spPr bwMode="auto">
          <a:xfrm>
            <a:off x="2667000" y="2133600"/>
            <a:ext cx="0" cy="2590800"/>
          </a:xfrm>
          <a:prstGeom prst="line">
            <a:avLst/>
          </a:prstGeom>
          <a:noFill/>
          <a:ln w="0">
            <a:solidFill>
              <a:srgbClr val="000000"/>
            </a:solidFill>
            <a:round/>
            <a:headEnd/>
            <a:tailEnd/>
          </a:ln>
        </p:spPr>
        <p:txBody>
          <a:bodyPr/>
          <a:lstStyle/>
          <a:p>
            <a:endParaRPr lang="en-US"/>
          </a:p>
        </p:txBody>
      </p:sp>
      <p:sp>
        <p:nvSpPr>
          <p:cNvPr id="60430" name="Line 14"/>
          <p:cNvSpPr>
            <a:spLocks noChangeShapeType="1"/>
          </p:cNvSpPr>
          <p:nvPr/>
        </p:nvSpPr>
        <p:spPr bwMode="auto">
          <a:xfrm>
            <a:off x="2667000" y="4114800"/>
            <a:ext cx="3657600" cy="0"/>
          </a:xfrm>
          <a:prstGeom prst="line">
            <a:avLst/>
          </a:prstGeom>
          <a:noFill/>
          <a:ln w="0">
            <a:solidFill>
              <a:srgbClr val="000000"/>
            </a:solidFill>
            <a:round/>
            <a:headEnd/>
            <a:tailEnd/>
          </a:ln>
        </p:spPr>
        <p:txBody>
          <a:bodyPr/>
          <a:lstStyle/>
          <a:p>
            <a:endParaRPr lang="en-US"/>
          </a:p>
        </p:txBody>
      </p:sp>
      <p:sp>
        <p:nvSpPr>
          <p:cNvPr id="60431" name="Rectangle 15"/>
          <p:cNvSpPr>
            <a:spLocks noChangeArrowheads="1"/>
          </p:cNvSpPr>
          <p:nvPr/>
        </p:nvSpPr>
        <p:spPr bwMode="auto">
          <a:xfrm>
            <a:off x="4330700" y="4876800"/>
            <a:ext cx="469900" cy="1524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60432" name="Rectangle 16"/>
          <p:cNvSpPr>
            <a:spLocks noChangeArrowheads="1"/>
          </p:cNvSpPr>
          <p:nvPr/>
        </p:nvSpPr>
        <p:spPr bwMode="auto">
          <a:xfrm rot="16200000">
            <a:off x="1987550" y="3344863"/>
            <a:ext cx="288925" cy="152400"/>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Price</a:t>
            </a:r>
            <a:endParaRPr lang="en-US" sz="2400">
              <a:latin typeface="Times New Roman" pitchFamily="18" charset="0"/>
            </a:endParaRPr>
          </a:p>
        </p:txBody>
      </p:sp>
      <p:sp>
        <p:nvSpPr>
          <p:cNvPr id="60433" name="Rectangle 17"/>
          <p:cNvSpPr>
            <a:spLocks noChangeArrowheads="1"/>
          </p:cNvSpPr>
          <p:nvPr/>
        </p:nvSpPr>
        <p:spPr bwMode="auto">
          <a:xfrm>
            <a:off x="5507038" y="3962400"/>
            <a:ext cx="92075" cy="152400"/>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D</a:t>
            </a:r>
            <a:endParaRPr lang="en-US" sz="2400">
              <a:latin typeface="Times New Roman" pitchFamily="18" charset="0"/>
            </a:endParaRPr>
          </a:p>
        </p:txBody>
      </p:sp>
      <p:sp>
        <p:nvSpPr>
          <p:cNvPr id="60434" name="Rectangle 18"/>
          <p:cNvSpPr>
            <a:spLocks noChangeArrowheads="1"/>
          </p:cNvSpPr>
          <p:nvPr/>
        </p:nvSpPr>
        <p:spPr bwMode="auto">
          <a:xfrm>
            <a:off x="2438400" y="4038600"/>
            <a:ext cx="152400" cy="152400"/>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0</a:t>
            </a:r>
            <a:endParaRPr lang="en-US" sz="2400">
              <a:latin typeface="Times New Roman" pitchFamily="18" charset="0"/>
            </a:endParaRPr>
          </a:p>
        </p:txBody>
      </p:sp>
      <p:sp>
        <p:nvSpPr>
          <p:cNvPr id="60435" name="Line 19"/>
          <p:cNvSpPr>
            <a:spLocks noChangeShapeType="1"/>
          </p:cNvSpPr>
          <p:nvPr/>
        </p:nvSpPr>
        <p:spPr bwMode="auto">
          <a:xfrm>
            <a:off x="2667000" y="2362200"/>
            <a:ext cx="2743200" cy="1752600"/>
          </a:xfrm>
          <a:prstGeom prst="line">
            <a:avLst/>
          </a:prstGeom>
          <a:noFill/>
          <a:ln w="19050">
            <a:solidFill>
              <a:schemeClr val="tx1"/>
            </a:solidFill>
            <a:round/>
            <a:headEnd/>
            <a:tailEnd/>
          </a:ln>
          <a:effectLst/>
        </p:spPr>
        <p:txBody>
          <a:bodyPr wrap="none" anchor="ctr"/>
          <a:lstStyle/>
          <a:p>
            <a:endParaRPr lang="en-US"/>
          </a:p>
        </p:txBody>
      </p:sp>
      <p:sp>
        <p:nvSpPr>
          <p:cNvPr id="60436" name="Line 20"/>
          <p:cNvSpPr>
            <a:spLocks noChangeShapeType="1"/>
          </p:cNvSpPr>
          <p:nvPr/>
        </p:nvSpPr>
        <p:spPr bwMode="auto">
          <a:xfrm>
            <a:off x="2667000" y="2362200"/>
            <a:ext cx="1676400" cy="1981200"/>
          </a:xfrm>
          <a:prstGeom prst="line">
            <a:avLst/>
          </a:prstGeom>
          <a:noFill/>
          <a:ln w="19050">
            <a:solidFill>
              <a:srgbClr val="FF0000"/>
            </a:solidFill>
            <a:round/>
            <a:headEnd/>
            <a:tailEnd/>
          </a:ln>
          <a:effectLst/>
        </p:spPr>
        <p:txBody>
          <a:bodyPr wrap="none" anchor="ctr"/>
          <a:lstStyle/>
          <a:p>
            <a:endParaRPr lang="en-US"/>
          </a:p>
        </p:txBody>
      </p:sp>
      <p:sp>
        <p:nvSpPr>
          <p:cNvPr id="60437" name="Rectangle 21"/>
          <p:cNvSpPr>
            <a:spLocks noChangeArrowheads="1"/>
          </p:cNvSpPr>
          <p:nvPr/>
        </p:nvSpPr>
        <p:spPr bwMode="auto">
          <a:xfrm>
            <a:off x="4427538" y="4343400"/>
            <a:ext cx="198437" cy="152400"/>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MR</a:t>
            </a:r>
            <a:endParaRPr lang="en-US" sz="2400">
              <a:latin typeface="Times New Roman" pitchFamily="18" charset="0"/>
            </a:endParaRPr>
          </a:p>
        </p:txBody>
      </p:sp>
      <p:sp>
        <p:nvSpPr>
          <p:cNvPr id="60438" name="Line 22"/>
          <p:cNvSpPr>
            <a:spLocks noChangeShapeType="1"/>
          </p:cNvSpPr>
          <p:nvPr/>
        </p:nvSpPr>
        <p:spPr bwMode="auto">
          <a:xfrm flipV="1">
            <a:off x="3733800" y="3048000"/>
            <a:ext cx="0" cy="1066800"/>
          </a:xfrm>
          <a:prstGeom prst="line">
            <a:avLst/>
          </a:prstGeom>
          <a:noFill/>
          <a:ln w="9525">
            <a:solidFill>
              <a:schemeClr val="tx1"/>
            </a:solidFill>
            <a:round/>
            <a:headEnd/>
            <a:tailEnd/>
          </a:ln>
          <a:effectLst/>
        </p:spPr>
        <p:txBody>
          <a:bodyPr wrap="none" anchor="ctr"/>
          <a:lstStyle/>
          <a:p>
            <a:endParaRPr lang="en-US"/>
          </a:p>
        </p:txBody>
      </p:sp>
      <p:sp>
        <p:nvSpPr>
          <p:cNvPr id="60439" name="Line 23"/>
          <p:cNvSpPr>
            <a:spLocks noChangeShapeType="1"/>
          </p:cNvSpPr>
          <p:nvPr/>
        </p:nvSpPr>
        <p:spPr bwMode="auto">
          <a:xfrm>
            <a:off x="2667000" y="3505200"/>
            <a:ext cx="1066800" cy="0"/>
          </a:xfrm>
          <a:prstGeom prst="line">
            <a:avLst/>
          </a:prstGeom>
          <a:noFill/>
          <a:ln w="9525">
            <a:solidFill>
              <a:schemeClr val="tx1"/>
            </a:solidFill>
            <a:round/>
            <a:headEnd/>
            <a:tailEnd/>
          </a:ln>
          <a:effectLst/>
        </p:spPr>
        <p:txBody>
          <a:bodyPr wrap="none" anchor="ctr"/>
          <a:lstStyle/>
          <a:p>
            <a:endParaRPr lang="en-US"/>
          </a:p>
        </p:txBody>
      </p:sp>
      <p:sp>
        <p:nvSpPr>
          <p:cNvPr id="60440" name="Line 24"/>
          <p:cNvSpPr>
            <a:spLocks noChangeShapeType="1"/>
          </p:cNvSpPr>
          <p:nvPr/>
        </p:nvSpPr>
        <p:spPr bwMode="auto">
          <a:xfrm>
            <a:off x="2667000" y="3048000"/>
            <a:ext cx="1066800" cy="0"/>
          </a:xfrm>
          <a:prstGeom prst="line">
            <a:avLst/>
          </a:prstGeom>
          <a:noFill/>
          <a:ln w="9525">
            <a:solidFill>
              <a:schemeClr val="tx1"/>
            </a:solidFill>
            <a:round/>
            <a:headEnd/>
            <a:tailEnd/>
          </a:ln>
          <a:effectLst/>
        </p:spPr>
        <p:txBody>
          <a:bodyPr wrap="none" anchor="ctr"/>
          <a:lstStyle/>
          <a:p>
            <a:endParaRPr lang="en-US"/>
          </a:p>
        </p:txBody>
      </p:sp>
      <p:sp>
        <p:nvSpPr>
          <p:cNvPr id="60441" name="Rectangle 25"/>
          <p:cNvSpPr>
            <a:spLocks noChangeArrowheads="1"/>
          </p:cNvSpPr>
          <p:nvPr/>
        </p:nvSpPr>
        <p:spPr bwMode="auto">
          <a:xfrm>
            <a:off x="3505200" y="3200400"/>
            <a:ext cx="228600" cy="152400"/>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G</a:t>
            </a:r>
            <a:endParaRPr lang="en-US" sz="2400">
              <a:latin typeface="Times New Roman" pitchFamily="18" charset="0"/>
            </a:endParaRPr>
          </a:p>
        </p:txBody>
      </p:sp>
      <p:sp>
        <p:nvSpPr>
          <p:cNvPr id="60442" name="Rectangle 26"/>
          <p:cNvSpPr>
            <a:spLocks noChangeArrowheads="1"/>
          </p:cNvSpPr>
          <p:nvPr/>
        </p:nvSpPr>
        <p:spPr bwMode="auto">
          <a:xfrm>
            <a:off x="3733800" y="2895600"/>
            <a:ext cx="168275" cy="152400"/>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A</a:t>
            </a:r>
            <a:endParaRPr lang="en-US" sz="2400" b="1">
              <a:latin typeface="Times New Roman" pitchFamily="18" charset="0"/>
            </a:endParaRPr>
          </a:p>
        </p:txBody>
      </p:sp>
      <p:sp>
        <p:nvSpPr>
          <p:cNvPr id="60443" name="Rectangle 27"/>
          <p:cNvSpPr>
            <a:spLocks noChangeArrowheads="1"/>
          </p:cNvSpPr>
          <p:nvPr/>
        </p:nvSpPr>
        <p:spPr bwMode="auto">
          <a:xfrm>
            <a:off x="4114800" y="3124200"/>
            <a:ext cx="228600" cy="152400"/>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B</a:t>
            </a:r>
            <a:endParaRPr lang="en-US" sz="2400">
              <a:latin typeface="Times New Roman" pitchFamily="18" charset="0"/>
            </a:endParaRPr>
          </a:p>
        </p:txBody>
      </p:sp>
      <p:sp>
        <p:nvSpPr>
          <p:cNvPr id="60444" name="Rectangle 28"/>
          <p:cNvSpPr>
            <a:spLocks noChangeArrowheads="1"/>
          </p:cNvSpPr>
          <p:nvPr/>
        </p:nvSpPr>
        <p:spPr bwMode="auto">
          <a:xfrm>
            <a:off x="2362200" y="3276600"/>
            <a:ext cx="228600" cy="152400"/>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E</a:t>
            </a:r>
            <a:endParaRPr lang="en-US" sz="2400">
              <a:latin typeface="Times New Roman" pitchFamily="18" charset="0"/>
            </a:endParaRPr>
          </a:p>
        </p:txBody>
      </p:sp>
      <p:sp>
        <p:nvSpPr>
          <p:cNvPr id="60445" name="Rectangle 29"/>
          <p:cNvSpPr>
            <a:spLocks noChangeArrowheads="1"/>
          </p:cNvSpPr>
          <p:nvPr/>
        </p:nvSpPr>
        <p:spPr bwMode="auto">
          <a:xfrm>
            <a:off x="2362200" y="2971800"/>
            <a:ext cx="152400" cy="152400"/>
          </a:xfrm>
          <a:prstGeom prst="rect">
            <a:avLst/>
          </a:prstGeom>
          <a:noFill/>
          <a:ln w="9525">
            <a:noFill/>
            <a:miter lim="800000"/>
            <a:headEnd/>
            <a:tailEnd/>
          </a:ln>
        </p:spPr>
        <p:txBody>
          <a:bodyPr lIns="0" tIns="0" rIns="0" bIns="0">
            <a:spAutoFit/>
          </a:bodyPr>
          <a:lstStyle/>
          <a:p>
            <a:pPr algn="r" eaLnBrk="0" hangingPunct="0"/>
            <a:r>
              <a:rPr lang="en-US" sz="1000">
                <a:solidFill>
                  <a:srgbClr val="000000"/>
                </a:solidFill>
              </a:rPr>
              <a:t>P*</a:t>
            </a:r>
            <a:endParaRPr lang="en-US" sz="2400">
              <a:latin typeface="Times New Roman" pitchFamily="18" charset="0"/>
            </a:endParaRPr>
          </a:p>
        </p:txBody>
      </p:sp>
      <p:sp>
        <p:nvSpPr>
          <p:cNvPr id="60446" name="Arc 30"/>
          <p:cNvSpPr>
            <a:spLocks/>
          </p:cNvSpPr>
          <p:nvPr/>
        </p:nvSpPr>
        <p:spPr bwMode="auto">
          <a:xfrm rot="-4595392" flipH="1" flipV="1">
            <a:off x="3435350" y="2139950"/>
            <a:ext cx="1282700" cy="1600200"/>
          </a:xfrm>
          <a:custGeom>
            <a:avLst/>
            <a:gdLst>
              <a:gd name="G0" fmla="+- 0 0 0"/>
              <a:gd name="G1" fmla="+- 19585 0 0"/>
              <a:gd name="G2" fmla="+- 21600 0 0"/>
              <a:gd name="T0" fmla="*/ 9111 w 21600"/>
              <a:gd name="T1" fmla="*/ 0 h 29016"/>
              <a:gd name="T2" fmla="*/ 19432 w 21600"/>
              <a:gd name="T3" fmla="*/ 29016 h 29016"/>
              <a:gd name="T4" fmla="*/ 0 w 21600"/>
              <a:gd name="T5" fmla="*/ 19585 h 29016"/>
            </a:gdLst>
            <a:ahLst/>
            <a:cxnLst>
              <a:cxn ang="0">
                <a:pos x="T0" y="T1"/>
              </a:cxn>
              <a:cxn ang="0">
                <a:pos x="T2" y="T3"/>
              </a:cxn>
              <a:cxn ang="0">
                <a:pos x="T4" y="T5"/>
              </a:cxn>
            </a:cxnLst>
            <a:rect l="0" t="0" r="r" b="b"/>
            <a:pathLst>
              <a:path w="21600" h="29016" fill="none" extrusionOk="0">
                <a:moveTo>
                  <a:pt x="9110" y="0"/>
                </a:moveTo>
                <a:cubicBezTo>
                  <a:pt x="16728" y="3544"/>
                  <a:pt x="21600" y="11183"/>
                  <a:pt x="21600" y="19585"/>
                </a:cubicBezTo>
                <a:cubicBezTo>
                  <a:pt x="21600" y="22852"/>
                  <a:pt x="20858" y="26076"/>
                  <a:pt x="19432" y="29016"/>
                </a:cubicBezTo>
              </a:path>
              <a:path w="21600" h="29016" stroke="0" extrusionOk="0">
                <a:moveTo>
                  <a:pt x="9110" y="0"/>
                </a:moveTo>
                <a:cubicBezTo>
                  <a:pt x="16728" y="3544"/>
                  <a:pt x="21600" y="11183"/>
                  <a:pt x="21600" y="19585"/>
                </a:cubicBezTo>
                <a:cubicBezTo>
                  <a:pt x="21600" y="22852"/>
                  <a:pt x="20858" y="26076"/>
                  <a:pt x="19432" y="29016"/>
                </a:cubicBezTo>
                <a:lnTo>
                  <a:pt x="0" y="19585"/>
                </a:lnTo>
                <a:close/>
              </a:path>
            </a:pathLst>
          </a:custGeom>
          <a:noFill/>
          <a:ln w="19050">
            <a:solidFill>
              <a:schemeClr val="tx1"/>
            </a:solidFill>
            <a:round/>
            <a:headEnd/>
            <a:tailEnd/>
          </a:ln>
          <a:effectLst/>
        </p:spPr>
        <p:txBody>
          <a:bodyPr wrap="none" anchor="ctr"/>
          <a:lstStyle/>
          <a:p>
            <a:endParaRPr lang="en-US"/>
          </a:p>
        </p:txBody>
      </p:sp>
      <p:sp>
        <p:nvSpPr>
          <p:cNvPr id="60447" name="Line 31"/>
          <p:cNvSpPr>
            <a:spLocks noChangeShapeType="1"/>
          </p:cNvSpPr>
          <p:nvPr/>
        </p:nvSpPr>
        <p:spPr bwMode="auto">
          <a:xfrm flipV="1">
            <a:off x="3733800" y="4076700"/>
            <a:ext cx="1588" cy="38100"/>
          </a:xfrm>
          <a:prstGeom prst="line">
            <a:avLst/>
          </a:prstGeom>
          <a:noFill/>
          <a:ln w="0">
            <a:solidFill>
              <a:srgbClr val="000000"/>
            </a:solidFill>
            <a:round/>
            <a:headEnd/>
            <a:tailEnd/>
          </a:ln>
        </p:spPr>
        <p:txBody>
          <a:bodyPr/>
          <a:lstStyle/>
          <a:p>
            <a:endParaRPr lang="en-US"/>
          </a:p>
        </p:txBody>
      </p:sp>
      <p:sp>
        <p:nvSpPr>
          <p:cNvPr id="60448" name="Rectangle 32"/>
          <p:cNvSpPr>
            <a:spLocks noChangeArrowheads="1"/>
          </p:cNvSpPr>
          <p:nvPr/>
        </p:nvSpPr>
        <p:spPr bwMode="auto">
          <a:xfrm>
            <a:off x="3581400" y="4191000"/>
            <a:ext cx="304800" cy="152400"/>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Q*</a:t>
            </a:r>
            <a:endParaRPr lang="en-US" sz="2400">
              <a:latin typeface="Times New Roman" pitchFamily="18" charset="0"/>
            </a:endParaRPr>
          </a:p>
        </p:txBody>
      </p:sp>
      <p:sp>
        <p:nvSpPr>
          <p:cNvPr id="60449" name="Line 33"/>
          <p:cNvSpPr>
            <a:spLocks noChangeShapeType="1"/>
          </p:cNvSpPr>
          <p:nvPr/>
        </p:nvSpPr>
        <p:spPr bwMode="auto">
          <a:xfrm>
            <a:off x="2667000" y="3352800"/>
            <a:ext cx="1524000"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60450" name="Rectangle 34"/>
          <p:cNvSpPr>
            <a:spLocks noChangeArrowheads="1"/>
          </p:cNvSpPr>
          <p:nvPr/>
        </p:nvSpPr>
        <p:spPr bwMode="auto">
          <a:xfrm>
            <a:off x="3733800" y="3581400"/>
            <a:ext cx="228600" cy="152400"/>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C</a:t>
            </a:r>
            <a:endParaRPr lang="en-US" sz="2400">
              <a:latin typeface="Times New Roman" pitchFamily="18" charset="0"/>
            </a:endParaRPr>
          </a:p>
        </p:txBody>
      </p:sp>
      <p:sp>
        <p:nvSpPr>
          <p:cNvPr id="60451" name="Rectangle 35"/>
          <p:cNvSpPr>
            <a:spLocks noChangeArrowheads="1"/>
          </p:cNvSpPr>
          <p:nvPr/>
        </p:nvSpPr>
        <p:spPr bwMode="auto">
          <a:xfrm>
            <a:off x="2727325" y="2286000"/>
            <a:ext cx="168275" cy="152400"/>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F</a:t>
            </a:r>
            <a:endParaRPr lang="en-US" sz="2400">
              <a:latin typeface="Times New Roman" pitchFamily="18" charset="0"/>
            </a:endParaRPr>
          </a:p>
        </p:txBody>
      </p:sp>
      <p:sp>
        <p:nvSpPr>
          <p:cNvPr id="60452" name="Oval 36"/>
          <p:cNvSpPr>
            <a:spLocks noChangeArrowheads="1"/>
          </p:cNvSpPr>
          <p:nvPr/>
        </p:nvSpPr>
        <p:spPr bwMode="auto">
          <a:xfrm>
            <a:off x="3705225" y="3629025"/>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53" name="Oval 37"/>
          <p:cNvSpPr>
            <a:spLocks noChangeArrowheads="1"/>
          </p:cNvSpPr>
          <p:nvPr/>
        </p:nvSpPr>
        <p:spPr bwMode="auto">
          <a:xfrm>
            <a:off x="3717925" y="3340100"/>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54" name="Oval 38"/>
          <p:cNvSpPr>
            <a:spLocks noChangeArrowheads="1"/>
          </p:cNvSpPr>
          <p:nvPr/>
        </p:nvSpPr>
        <p:spPr bwMode="auto">
          <a:xfrm>
            <a:off x="4191000" y="3324225"/>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55" name="Oval 39"/>
          <p:cNvSpPr>
            <a:spLocks noChangeArrowheads="1"/>
          </p:cNvSpPr>
          <p:nvPr/>
        </p:nvSpPr>
        <p:spPr bwMode="auto">
          <a:xfrm>
            <a:off x="3733800" y="3048000"/>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56" name="Oval 40"/>
          <p:cNvSpPr>
            <a:spLocks noChangeArrowheads="1"/>
          </p:cNvSpPr>
          <p:nvPr/>
        </p:nvSpPr>
        <p:spPr bwMode="auto">
          <a:xfrm>
            <a:off x="2667000" y="2362200"/>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57" name="Oval 41"/>
          <p:cNvSpPr>
            <a:spLocks noChangeArrowheads="1"/>
          </p:cNvSpPr>
          <p:nvPr/>
        </p:nvSpPr>
        <p:spPr bwMode="auto">
          <a:xfrm>
            <a:off x="3714750" y="3025775"/>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58" name="Oval 42"/>
          <p:cNvSpPr>
            <a:spLocks noChangeArrowheads="1"/>
          </p:cNvSpPr>
          <p:nvPr/>
        </p:nvSpPr>
        <p:spPr bwMode="auto">
          <a:xfrm>
            <a:off x="3730625" y="3629025"/>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59" name="Oval 43"/>
          <p:cNvSpPr>
            <a:spLocks noChangeArrowheads="1"/>
          </p:cNvSpPr>
          <p:nvPr/>
        </p:nvSpPr>
        <p:spPr bwMode="auto">
          <a:xfrm>
            <a:off x="3921125" y="3508375"/>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60" name="Oval 44"/>
          <p:cNvSpPr>
            <a:spLocks noChangeArrowheads="1"/>
          </p:cNvSpPr>
          <p:nvPr/>
        </p:nvSpPr>
        <p:spPr bwMode="auto">
          <a:xfrm>
            <a:off x="4337050" y="3422650"/>
            <a:ext cx="28575" cy="28575"/>
          </a:xfrm>
          <a:prstGeom prst="ellipse">
            <a:avLst/>
          </a:prstGeom>
          <a:solidFill>
            <a:srgbClr val="000000"/>
          </a:solidFill>
          <a:ln w="9525">
            <a:solidFill>
              <a:srgbClr val="000000"/>
            </a:solidFill>
            <a:round/>
            <a:headEnd/>
            <a:tailEnd/>
          </a:ln>
        </p:spPr>
        <p:txBody>
          <a:bodyPr/>
          <a:lstStyle/>
          <a:p>
            <a:endParaRPr lang="en-US"/>
          </a:p>
        </p:txBody>
      </p:sp>
      <p:sp>
        <p:nvSpPr>
          <p:cNvPr id="60461" name="Rectangle 45"/>
          <p:cNvSpPr>
            <a:spLocks noGrp="1" noChangeArrowheads="1"/>
          </p:cNvSpPr>
          <p:nvPr>
            <p:ph type="title"/>
          </p:nvPr>
        </p:nvSpPr>
        <p:spPr/>
        <p:txBody>
          <a:bodyPr/>
          <a:lstStyle/>
          <a:p>
            <a:r>
              <a:rPr lang="en-US"/>
              <a:t>Deadweight loss in monopoly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Regulation of a monopoly</a:t>
            </a:r>
          </a:p>
        </p:txBody>
      </p:sp>
      <p:sp>
        <p:nvSpPr>
          <p:cNvPr id="80899" name="Rectangle 3"/>
          <p:cNvSpPr>
            <a:spLocks noGrp="1" noChangeArrowheads="1"/>
          </p:cNvSpPr>
          <p:nvPr>
            <p:ph type="body" idx="1"/>
          </p:nvPr>
        </p:nvSpPr>
        <p:spPr/>
        <p:txBody>
          <a:bodyPr/>
          <a:lstStyle/>
          <a:p>
            <a:pPr>
              <a:lnSpc>
                <a:spcPct val="80000"/>
              </a:lnSpc>
            </a:pPr>
            <a:r>
              <a:rPr lang="en-US" sz="2200"/>
              <a:t>Lump sum tax –is a fixed amount of tax levied on a producer</a:t>
            </a:r>
          </a:p>
          <a:p>
            <a:pPr lvl="1">
              <a:lnSpc>
                <a:spcPct val="80000"/>
              </a:lnSpc>
            </a:pPr>
            <a:r>
              <a:rPr lang="en-US" sz="1800"/>
              <a:t>The tax increases the firm’s fixed cost but not the variable cost</a:t>
            </a:r>
          </a:p>
          <a:p>
            <a:pPr lvl="1">
              <a:lnSpc>
                <a:spcPct val="80000"/>
              </a:lnSpc>
            </a:pPr>
            <a:r>
              <a:rPr lang="en-US" sz="1800"/>
              <a:t>The firm’s marginal cost is not affected (does not change) </a:t>
            </a:r>
          </a:p>
          <a:p>
            <a:pPr lvl="1">
              <a:lnSpc>
                <a:spcPct val="80000"/>
              </a:lnSpc>
            </a:pPr>
            <a:r>
              <a:rPr lang="en-US" sz="1800"/>
              <a:t>The change in fixed cost however affects total cost and average cost</a:t>
            </a:r>
            <a:br>
              <a:rPr lang="en-US" sz="1800"/>
            </a:br>
            <a:endParaRPr lang="en-US" sz="1800"/>
          </a:p>
          <a:p>
            <a:pPr>
              <a:lnSpc>
                <a:spcPct val="80000"/>
              </a:lnSpc>
            </a:pPr>
            <a:r>
              <a:rPr lang="en-US" sz="2200"/>
              <a:t>Specific tax – is a tax proportional to level of output produced.</a:t>
            </a:r>
          </a:p>
          <a:p>
            <a:pPr lvl="1">
              <a:lnSpc>
                <a:spcPct val="80000"/>
              </a:lnSpc>
            </a:pPr>
            <a:r>
              <a:rPr lang="en-US" sz="1800"/>
              <a:t>Affects the firm’s variable cost, average cost and marginal cost</a:t>
            </a:r>
            <a:br>
              <a:rPr lang="en-US" sz="1800"/>
            </a:br>
            <a:endParaRPr lang="en-US" sz="1800"/>
          </a:p>
          <a:p>
            <a:pPr>
              <a:lnSpc>
                <a:spcPct val="80000"/>
              </a:lnSpc>
            </a:pPr>
            <a:r>
              <a:rPr lang="en-US" sz="2200"/>
              <a:t>Price regulation – a set price imposed by the government to enhance the welfare of the consumers, a regulatory body can impose a price equal to MC.</a:t>
            </a:r>
          </a:p>
          <a:p>
            <a:pPr>
              <a:lnSpc>
                <a:spcPct val="80000"/>
              </a:lnSpc>
            </a:pPr>
            <a:endParaRPr lang="en-US" sz="22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1676400" y="1219200"/>
            <a:ext cx="5867400" cy="4800600"/>
            <a:chOff x="1248" y="1094"/>
            <a:chExt cx="3024" cy="2650"/>
          </a:xfrm>
        </p:grpSpPr>
        <p:sp>
          <p:nvSpPr>
            <p:cNvPr id="45060" name="Rectangle 4"/>
            <p:cNvSpPr>
              <a:spLocks noChangeArrowheads="1"/>
            </p:cNvSpPr>
            <p:nvPr/>
          </p:nvSpPr>
          <p:spPr bwMode="auto">
            <a:xfrm>
              <a:off x="1776" y="1248"/>
              <a:ext cx="2208" cy="1536"/>
            </a:xfrm>
            <a:prstGeom prst="rect">
              <a:avLst/>
            </a:prstGeom>
            <a:solidFill>
              <a:srgbClr val="CCFFCC"/>
            </a:solidFill>
            <a:ln w="9525">
              <a:noFill/>
              <a:miter lim="800000"/>
              <a:headEnd/>
              <a:tailEnd/>
            </a:ln>
          </p:spPr>
          <p:txBody>
            <a:bodyPr/>
            <a:lstStyle/>
            <a:p>
              <a:endParaRPr lang="en-US"/>
            </a:p>
          </p:txBody>
        </p:sp>
        <p:sp>
          <p:nvSpPr>
            <p:cNvPr id="45061" name="Rectangle 5"/>
            <p:cNvSpPr>
              <a:spLocks noChangeArrowheads="1"/>
            </p:cNvSpPr>
            <p:nvPr/>
          </p:nvSpPr>
          <p:spPr bwMode="auto">
            <a:xfrm>
              <a:off x="1776" y="2016"/>
              <a:ext cx="672" cy="240"/>
            </a:xfrm>
            <a:prstGeom prst="rect">
              <a:avLst/>
            </a:prstGeom>
            <a:solidFill>
              <a:schemeClr val="accent2"/>
            </a:solidFill>
            <a:ln w="9525" cap="rnd">
              <a:noFill/>
              <a:prstDash val="sysDot"/>
              <a:miter lim="800000"/>
              <a:headEnd/>
              <a:tailEnd/>
            </a:ln>
            <a:effectLst/>
          </p:spPr>
          <p:txBody>
            <a:bodyPr wrap="none" anchor="ctr"/>
            <a:lstStyle/>
            <a:p>
              <a:endParaRPr lang="en-US"/>
            </a:p>
          </p:txBody>
        </p:sp>
        <p:sp>
          <p:nvSpPr>
            <p:cNvPr id="45062" name="Rectangle 6"/>
            <p:cNvSpPr>
              <a:spLocks noChangeArrowheads="1"/>
            </p:cNvSpPr>
            <p:nvPr/>
          </p:nvSpPr>
          <p:spPr bwMode="auto">
            <a:xfrm>
              <a:off x="1776" y="1824"/>
              <a:ext cx="672" cy="212"/>
            </a:xfrm>
            <a:prstGeom prst="rect">
              <a:avLst/>
            </a:prstGeom>
            <a:solidFill>
              <a:schemeClr val="accent1"/>
            </a:solidFill>
            <a:ln w="9525" cap="rnd">
              <a:noFill/>
              <a:prstDash val="sysDot"/>
              <a:miter lim="800000"/>
              <a:headEnd/>
              <a:tailEnd/>
            </a:ln>
            <a:effectLst/>
          </p:spPr>
          <p:txBody>
            <a:bodyPr wrap="none" anchor="ctr"/>
            <a:lstStyle/>
            <a:p>
              <a:endParaRPr lang="en-US"/>
            </a:p>
          </p:txBody>
        </p:sp>
        <p:sp>
          <p:nvSpPr>
            <p:cNvPr id="45063" name="Rectangle 7"/>
            <p:cNvSpPr>
              <a:spLocks noChangeArrowheads="1"/>
            </p:cNvSpPr>
            <p:nvPr/>
          </p:nvSpPr>
          <p:spPr bwMode="auto">
            <a:xfrm>
              <a:off x="1248" y="1152"/>
              <a:ext cx="3024" cy="2592"/>
            </a:xfrm>
            <a:prstGeom prst="rect">
              <a:avLst/>
            </a:prstGeom>
            <a:noFill/>
            <a:ln w="9525">
              <a:solidFill>
                <a:schemeClr val="tx1"/>
              </a:solidFill>
              <a:miter lim="800000"/>
              <a:headEnd/>
              <a:tailEnd/>
            </a:ln>
            <a:effectLst/>
          </p:spPr>
          <p:txBody>
            <a:bodyPr wrap="none" anchor="ctr"/>
            <a:lstStyle/>
            <a:p>
              <a:endParaRPr lang="en-US"/>
            </a:p>
          </p:txBody>
        </p:sp>
        <p:sp>
          <p:nvSpPr>
            <p:cNvPr id="45064" name="Text Box 8"/>
            <p:cNvSpPr txBox="1">
              <a:spLocks noChangeArrowheads="1"/>
            </p:cNvSpPr>
            <p:nvPr/>
          </p:nvSpPr>
          <p:spPr bwMode="auto">
            <a:xfrm>
              <a:off x="1344" y="3072"/>
              <a:ext cx="2880" cy="329"/>
            </a:xfrm>
            <a:prstGeom prst="rect">
              <a:avLst/>
            </a:prstGeom>
            <a:noFill/>
            <a:ln w="9525">
              <a:noFill/>
              <a:miter lim="800000"/>
              <a:headEnd/>
              <a:tailEnd/>
            </a:ln>
            <a:effectLst/>
          </p:spPr>
          <p:txBody>
            <a:bodyPr>
              <a:spAutoFit/>
            </a:bodyPr>
            <a:lstStyle/>
            <a:p>
              <a:pPr algn="just" eaLnBrk="0" hangingPunct="0"/>
              <a:r>
                <a:rPr lang="en-US" sz="1100" b="1"/>
                <a:t>FIGURE 7.9.  Lump sum tax regulation.</a:t>
              </a:r>
              <a:r>
                <a:rPr lang="en-US" sz="1100"/>
                <a:t>  The imposition of a lump sum tax affects only the average cost of the firm. It is borne completely by the monopolist and has no effect at all on the firm’s level of output and price.</a:t>
              </a:r>
            </a:p>
          </p:txBody>
        </p:sp>
        <p:sp>
          <p:nvSpPr>
            <p:cNvPr id="45065" name="Rectangle 9"/>
            <p:cNvSpPr>
              <a:spLocks noChangeArrowheads="1"/>
            </p:cNvSpPr>
            <p:nvPr/>
          </p:nvSpPr>
          <p:spPr bwMode="auto">
            <a:xfrm>
              <a:off x="3180" y="1344"/>
              <a:ext cx="100" cy="84"/>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MC</a:t>
              </a:r>
              <a:endParaRPr lang="en-US" sz="2400">
                <a:latin typeface="Times New Roman" pitchFamily="18" charset="0"/>
              </a:endParaRPr>
            </a:p>
          </p:txBody>
        </p:sp>
        <p:sp>
          <p:nvSpPr>
            <p:cNvPr id="45066" name="Rectangle 10"/>
            <p:cNvSpPr>
              <a:spLocks noChangeArrowheads="1"/>
            </p:cNvSpPr>
            <p:nvPr/>
          </p:nvSpPr>
          <p:spPr bwMode="auto">
            <a:xfrm>
              <a:off x="3352" y="1632"/>
              <a:ext cx="180" cy="84"/>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AC</a:t>
              </a:r>
              <a:r>
                <a:rPr lang="en-US" sz="1000" b="1" baseline="-25000">
                  <a:solidFill>
                    <a:srgbClr val="000000"/>
                  </a:solidFill>
                </a:rPr>
                <a:t>LST</a:t>
              </a:r>
              <a:endParaRPr lang="en-US" sz="2400">
                <a:latin typeface="Times New Roman" pitchFamily="18" charset="0"/>
              </a:endParaRPr>
            </a:p>
          </p:txBody>
        </p:sp>
        <p:sp>
          <p:nvSpPr>
            <p:cNvPr id="45067" name="Arc 11"/>
            <p:cNvSpPr>
              <a:spLocks/>
            </p:cNvSpPr>
            <p:nvPr/>
          </p:nvSpPr>
          <p:spPr bwMode="auto">
            <a:xfrm rot="-4282670" flipH="1" flipV="1">
              <a:off x="1955" y="1463"/>
              <a:ext cx="1347" cy="637"/>
            </a:xfrm>
            <a:custGeom>
              <a:avLst/>
              <a:gdLst>
                <a:gd name="G0" fmla="+- 0 0 0"/>
                <a:gd name="G1" fmla="+- 21521 0 0"/>
                <a:gd name="G2" fmla="+- 21600 0 0"/>
                <a:gd name="T0" fmla="*/ 1844 w 21600"/>
                <a:gd name="T1" fmla="*/ 0 h 24035"/>
                <a:gd name="T2" fmla="*/ 21453 w 21600"/>
                <a:gd name="T3" fmla="*/ 24035 h 24035"/>
                <a:gd name="T4" fmla="*/ 0 w 21600"/>
                <a:gd name="T5" fmla="*/ 21521 h 24035"/>
              </a:gdLst>
              <a:ahLst/>
              <a:cxnLst>
                <a:cxn ang="0">
                  <a:pos x="T0" y="T1"/>
                </a:cxn>
                <a:cxn ang="0">
                  <a:pos x="T2" y="T3"/>
                </a:cxn>
                <a:cxn ang="0">
                  <a:pos x="T4" y="T5"/>
                </a:cxn>
              </a:cxnLst>
              <a:rect l="0" t="0" r="r" b="b"/>
              <a:pathLst>
                <a:path w="21600" h="24035" fill="none" extrusionOk="0">
                  <a:moveTo>
                    <a:pt x="1844" y="-1"/>
                  </a:moveTo>
                  <a:cubicBezTo>
                    <a:pt x="13017" y="957"/>
                    <a:pt x="21600" y="10306"/>
                    <a:pt x="21600" y="21521"/>
                  </a:cubicBezTo>
                  <a:cubicBezTo>
                    <a:pt x="21600" y="22361"/>
                    <a:pt x="21550" y="23200"/>
                    <a:pt x="21453" y="24035"/>
                  </a:cubicBezTo>
                </a:path>
                <a:path w="21600" h="24035" stroke="0" extrusionOk="0">
                  <a:moveTo>
                    <a:pt x="1844" y="-1"/>
                  </a:moveTo>
                  <a:cubicBezTo>
                    <a:pt x="13017" y="957"/>
                    <a:pt x="21600" y="10306"/>
                    <a:pt x="21600" y="21521"/>
                  </a:cubicBezTo>
                  <a:cubicBezTo>
                    <a:pt x="21600" y="22361"/>
                    <a:pt x="21550" y="23200"/>
                    <a:pt x="21453" y="24035"/>
                  </a:cubicBezTo>
                  <a:lnTo>
                    <a:pt x="0" y="21521"/>
                  </a:lnTo>
                  <a:close/>
                </a:path>
              </a:pathLst>
            </a:custGeom>
            <a:noFill/>
            <a:ln w="19050">
              <a:solidFill>
                <a:schemeClr val="tx1"/>
              </a:solidFill>
              <a:round/>
              <a:headEnd/>
              <a:tailEnd/>
            </a:ln>
            <a:effectLst/>
          </p:spPr>
          <p:txBody>
            <a:bodyPr wrap="none" anchor="ctr"/>
            <a:lstStyle/>
            <a:p>
              <a:endParaRPr lang="en-US"/>
            </a:p>
          </p:txBody>
        </p:sp>
        <p:sp>
          <p:nvSpPr>
            <p:cNvPr id="45068" name="Rectangle 12"/>
            <p:cNvSpPr>
              <a:spLocks noChangeArrowheads="1"/>
            </p:cNvSpPr>
            <p:nvPr/>
          </p:nvSpPr>
          <p:spPr bwMode="auto">
            <a:xfrm>
              <a:off x="4086" y="2448"/>
              <a:ext cx="54" cy="93"/>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45069" name="Rectangle 13"/>
            <p:cNvSpPr>
              <a:spLocks noChangeArrowheads="1"/>
            </p:cNvSpPr>
            <p:nvPr/>
          </p:nvSpPr>
          <p:spPr bwMode="auto">
            <a:xfrm>
              <a:off x="1632" y="1094"/>
              <a:ext cx="336" cy="93"/>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rPr>
                <a:t>P</a:t>
              </a:r>
              <a:endParaRPr lang="en-US" sz="2400">
                <a:latin typeface="Times New Roman" pitchFamily="18" charset="0"/>
              </a:endParaRPr>
            </a:p>
          </p:txBody>
        </p:sp>
        <p:sp>
          <p:nvSpPr>
            <p:cNvPr id="45070" name="Line 14"/>
            <p:cNvSpPr>
              <a:spLocks noChangeShapeType="1"/>
            </p:cNvSpPr>
            <p:nvPr/>
          </p:nvSpPr>
          <p:spPr bwMode="auto">
            <a:xfrm>
              <a:off x="1776" y="1248"/>
              <a:ext cx="1" cy="1536"/>
            </a:xfrm>
            <a:prstGeom prst="line">
              <a:avLst/>
            </a:prstGeom>
            <a:noFill/>
            <a:ln w="0">
              <a:solidFill>
                <a:srgbClr val="000000"/>
              </a:solidFill>
              <a:round/>
              <a:headEnd/>
              <a:tailEnd/>
            </a:ln>
          </p:spPr>
          <p:txBody>
            <a:bodyPr/>
            <a:lstStyle/>
            <a:p>
              <a:endParaRPr lang="en-US"/>
            </a:p>
          </p:txBody>
        </p:sp>
        <p:sp>
          <p:nvSpPr>
            <p:cNvPr id="45071" name="Line 15"/>
            <p:cNvSpPr>
              <a:spLocks noChangeShapeType="1"/>
            </p:cNvSpPr>
            <p:nvPr/>
          </p:nvSpPr>
          <p:spPr bwMode="auto">
            <a:xfrm>
              <a:off x="1776" y="2544"/>
              <a:ext cx="2208" cy="1"/>
            </a:xfrm>
            <a:prstGeom prst="line">
              <a:avLst/>
            </a:prstGeom>
            <a:noFill/>
            <a:ln w="0">
              <a:solidFill>
                <a:srgbClr val="000000"/>
              </a:solidFill>
              <a:round/>
              <a:headEnd/>
              <a:tailEnd/>
            </a:ln>
          </p:spPr>
          <p:txBody>
            <a:bodyPr/>
            <a:lstStyle/>
            <a:p>
              <a:endParaRPr lang="en-US"/>
            </a:p>
          </p:txBody>
        </p:sp>
        <p:sp>
          <p:nvSpPr>
            <p:cNvPr id="45072" name="Rectangle 16"/>
            <p:cNvSpPr>
              <a:spLocks noChangeArrowheads="1"/>
            </p:cNvSpPr>
            <p:nvPr/>
          </p:nvSpPr>
          <p:spPr bwMode="auto">
            <a:xfrm>
              <a:off x="2850" y="2880"/>
              <a:ext cx="242" cy="84"/>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45073" name="Rectangle 17"/>
            <p:cNvSpPr>
              <a:spLocks noChangeArrowheads="1"/>
            </p:cNvSpPr>
            <p:nvPr/>
          </p:nvSpPr>
          <p:spPr bwMode="auto">
            <a:xfrm rot="16200000">
              <a:off x="1191" y="2227"/>
              <a:ext cx="485" cy="79"/>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Price (in pesos)</a:t>
              </a:r>
              <a:endParaRPr lang="en-US" sz="2400">
                <a:latin typeface="Times New Roman" pitchFamily="18" charset="0"/>
              </a:endParaRPr>
            </a:p>
          </p:txBody>
        </p:sp>
        <p:sp>
          <p:nvSpPr>
            <p:cNvPr id="45074" name="Rectangle 18"/>
            <p:cNvSpPr>
              <a:spLocks noChangeArrowheads="1"/>
            </p:cNvSpPr>
            <p:nvPr/>
          </p:nvSpPr>
          <p:spPr bwMode="auto">
            <a:xfrm>
              <a:off x="3668" y="2448"/>
              <a:ext cx="46" cy="84"/>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D</a:t>
              </a:r>
              <a:endParaRPr lang="en-US" sz="2400">
                <a:latin typeface="Times New Roman" pitchFamily="18" charset="0"/>
              </a:endParaRPr>
            </a:p>
          </p:txBody>
        </p:sp>
        <p:sp>
          <p:nvSpPr>
            <p:cNvPr id="45075" name="Rectangle 19"/>
            <p:cNvSpPr>
              <a:spLocks noChangeArrowheads="1"/>
            </p:cNvSpPr>
            <p:nvPr/>
          </p:nvSpPr>
          <p:spPr bwMode="auto">
            <a:xfrm>
              <a:off x="1632" y="2496"/>
              <a:ext cx="96" cy="84"/>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0</a:t>
              </a:r>
              <a:endParaRPr lang="en-US" sz="2400">
                <a:latin typeface="Times New Roman" pitchFamily="18" charset="0"/>
              </a:endParaRPr>
            </a:p>
          </p:txBody>
        </p:sp>
        <p:sp>
          <p:nvSpPr>
            <p:cNvPr id="45076" name="Line 20"/>
            <p:cNvSpPr>
              <a:spLocks noChangeShapeType="1"/>
            </p:cNvSpPr>
            <p:nvPr/>
          </p:nvSpPr>
          <p:spPr bwMode="auto">
            <a:xfrm>
              <a:off x="1776" y="1392"/>
              <a:ext cx="1824" cy="1152"/>
            </a:xfrm>
            <a:prstGeom prst="line">
              <a:avLst/>
            </a:prstGeom>
            <a:noFill/>
            <a:ln w="19050">
              <a:solidFill>
                <a:schemeClr val="tx1"/>
              </a:solidFill>
              <a:round/>
              <a:headEnd/>
              <a:tailEnd/>
            </a:ln>
            <a:effectLst/>
          </p:spPr>
          <p:txBody>
            <a:bodyPr wrap="none" anchor="ctr"/>
            <a:lstStyle/>
            <a:p>
              <a:endParaRPr lang="en-US"/>
            </a:p>
          </p:txBody>
        </p:sp>
        <p:sp>
          <p:nvSpPr>
            <p:cNvPr id="45077" name="Line 21"/>
            <p:cNvSpPr>
              <a:spLocks noChangeShapeType="1"/>
            </p:cNvSpPr>
            <p:nvPr/>
          </p:nvSpPr>
          <p:spPr bwMode="auto">
            <a:xfrm>
              <a:off x="1776" y="1392"/>
              <a:ext cx="960" cy="1296"/>
            </a:xfrm>
            <a:prstGeom prst="line">
              <a:avLst/>
            </a:prstGeom>
            <a:noFill/>
            <a:ln w="19050">
              <a:solidFill>
                <a:srgbClr val="FF0000"/>
              </a:solidFill>
              <a:round/>
              <a:headEnd/>
              <a:tailEnd/>
            </a:ln>
            <a:effectLst/>
          </p:spPr>
          <p:txBody>
            <a:bodyPr wrap="none" anchor="ctr"/>
            <a:lstStyle/>
            <a:p>
              <a:endParaRPr lang="en-US"/>
            </a:p>
          </p:txBody>
        </p:sp>
        <p:sp>
          <p:nvSpPr>
            <p:cNvPr id="45078" name="Rectangle 22"/>
            <p:cNvSpPr>
              <a:spLocks noChangeArrowheads="1"/>
            </p:cNvSpPr>
            <p:nvPr/>
          </p:nvSpPr>
          <p:spPr bwMode="auto">
            <a:xfrm>
              <a:off x="2795" y="2640"/>
              <a:ext cx="102" cy="84"/>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MR</a:t>
              </a:r>
              <a:endParaRPr lang="en-US" sz="2400">
                <a:latin typeface="Times New Roman" pitchFamily="18" charset="0"/>
              </a:endParaRPr>
            </a:p>
          </p:txBody>
        </p:sp>
        <p:sp>
          <p:nvSpPr>
            <p:cNvPr id="45079" name="Line 23"/>
            <p:cNvSpPr>
              <a:spLocks noChangeShapeType="1"/>
            </p:cNvSpPr>
            <p:nvPr/>
          </p:nvSpPr>
          <p:spPr bwMode="auto">
            <a:xfrm flipV="1">
              <a:off x="2448" y="1824"/>
              <a:ext cx="1" cy="72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5080" name="Line 24"/>
            <p:cNvSpPr>
              <a:spLocks noChangeShapeType="1"/>
            </p:cNvSpPr>
            <p:nvPr/>
          </p:nvSpPr>
          <p:spPr bwMode="auto">
            <a:xfrm>
              <a:off x="1776" y="2256"/>
              <a:ext cx="672" cy="1"/>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5081" name="Line 25"/>
            <p:cNvSpPr>
              <a:spLocks noChangeShapeType="1"/>
            </p:cNvSpPr>
            <p:nvPr/>
          </p:nvSpPr>
          <p:spPr bwMode="auto">
            <a:xfrm>
              <a:off x="1780" y="1804"/>
              <a:ext cx="672" cy="1"/>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5082" name="Rectangle 26"/>
            <p:cNvSpPr>
              <a:spLocks noChangeArrowheads="1"/>
            </p:cNvSpPr>
            <p:nvPr/>
          </p:nvSpPr>
          <p:spPr bwMode="auto">
            <a:xfrm>
              <a:off x="2400" y="1920"/>
              <a:ext cx="192" cy="84"/>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g</a:t>
              </a:r>
              <a:endParaRPr lang="en-US" sz="2400">
                <a:latin typeface="Times New Roman" pitchFamily="18" charset="0"/>
              </a:endParaRPr>
            </a:p>
          </p:txBody>
        </p:sp>
        <p:sp>
          <p:nvSpPr>
            <p:cNvPr id="45083" name="Rectangle 27"/>
            <p:cNvSpPr>
              <a:spLocks noChangeArrowheads="1"/>
            </p:cNvSpPr>
            <p:nvPr/>
          </p:nvSpPr>
          <p:spPr bwMode="auto">
            <a:xfrm>
              <a:off x="2432" y="1700"/>
              <a:ext cx="106" cy="84"/>
            </a:xfrm>
            <a:prstGeom prst="rect">
              <a:avLst/>
            </a:prstGeom>
            <a:noFill/>
            <a:ln w="9525">
              <a:noFill/>
              <a:miter lim="800000"/>
              <a:headEnd/>
              <a:tailEnd/>
            </a:ln>
          </p:spPr>
          <p:txBody>
            <a:bodyPr lIns="0" tIns="0" rIns="0" bIns="0">
              <a:spAutoFit/>
            </a:bodyPr>
            <a:lstStyle/>
            <a:p>
              <a:pPr eaLnBrk="0" hangingPunct="0"/>
              <a:r>
                <a:rPr lang="en-US" sz="1000" b="1">
                  <a:solidFill>
                    <a:srgbClr val="000000"/>
                  </a:solidFill>
                </a:rPr>
                <a:t>a</a:t>
              </a:r>
              <a:endParaRPr lang="en-US" sz="2400">
                <a:latin typeface="Times New Roman" pitchFamily="18" charset="0"/>
              </a:endParaRPr>
            </a:p>
          </p:txBody>
        </p:sp>
        <p:sp>
          <p:nvSpPr>
            <p:cNvPr id="45084" name="Rectangle 28"/>
            <p:cNvSpPr>
              <a:spLocks noChangeArrowheads="1"/>
            </p:cNvSpPr>
            <p:nvPr/>
          </p:nvSpPr>
          <p:spPr bwMode="auto">
            <a:xfrm>
              <a:off x="2652" y="1880"/>
              <a:ext cx="192" cy="84"/>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b</a:t>
              </a:r>
              <a:endParaRPr lang="en-US" sz="2400">
                <a:latin typeface="Times New Roman" pitchFamily="18" charset="0"/>
              </a:endParaRPr>
            </a:p>
          </p:txBody>
        </p:sp>
        <p:sp>
          <p:nvSpPr>
            <p:cNvPr id="45085" name="Rectangle 29"/>
            <p:cNvSpPr>
              <a:spLocks noChangeArrowheads="1"/>
            </p:cNvSpPr>
            <p:nvPr/>
          </p:nvSpPr>
          <p:spPr bwMode="auto">
            <a:xfrm>
              <a:off x="1584" y="1968"/>
              <a:ext cx="144" cy="84"/>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e</a:t>
              </a:r>
              <a:endParaRPr lang="en-US" sz="2400">
                <a:latin typeface="Times New Roman" pitchFamily="18" charset="0"/>
              </a:endParaRPr>
            </a:p>
          </p:txBody>
        </p:sp>
        <p:sp>
          <p:nvSpPr>
            <p:cNvPr id="45086" name="Rectangle 30"/>
            <p:cNvSpPr>
              <a:spLocks noChangeArrowheads="1"/>
            </p:cNvSpPr>
            <p:nvPr/>
          </p:nvSpPr>
          <p:spPr bwMode="auto">
            <a:xfrm>
              <a:off x="1626" y="1776"/>
              <a:ext cx="96" cy="84"/>
            </a:xfrm>
            <a:prstGeom prst="rect">
              <a:avLst/>
            </a:prstGeom>
            <a:noFill/>
            <a:ln w="9525">
              <a:noFill/>
              <a:miter lim="800000"/>
              <a:headEnd/>
              <a:tailEnd/>
            </a:ln>
          </p:spPr>
          <p:txBody>
            <a:bodyPr lIns="0" tIns="0" rIns="0" bIns="0">
              <a:spAutoFit/>
            </a:bodyPr>
            <a:lstStyle/>
            <a:p>
              <a:pPr algn="r" eaLnBrk="0" hangingPunct="0"/>
              <a:r>
                <a:rPr lang="en-US" sz="1000">
                  <a:solidFill>
                    <a:srgbClr val="000000"/>
                  </a:solidFill>
                </a:rPr>
                <a:t>P*</a:t>
              </a:r>
              <a:endParaRPr lang="en-US" sz="2400">
                <a:latin typeface="Times New Roman" pitchFamily="18" charset="0"/>
              </a:endParaRPr>
            </a:p>
          </p:txBody>
        </p:sp>
        <p:sp>
          <p:nvSpPr>
            <p:cNvPr id="45087" name="Arc 31"/>
            <p:cNvSpPr>
              <a:spLocks/>
            </p:cNvSpPr>
            <p:nvPr/>
          </p:nvSpPr>
          <p:spPr bwMode="auto">
            <a:xfrm rot="-4595392" flipH="1" flipV="1">
              <a:off x="2398" y="1190"/>
              <a:ext cx="808" cy="1008"/>
            </a:xfrm>
            <a:custGeom>
              <a:avLst/>
              <a:gdLst>
                <a:gd name="G0" fmla="+- 0 0 0"/>
                <a:gd name="G1" fmla="+- 19585 0 0"/>
                <a:gd name="G2" fmla="+- 21600 0 0"/>
                <a:gd name="T0" fmla="*/ 9111 w 21600"/>
                <a:gd name="T1" fmla="*/ 0 h 29016"/>
                <a:gd name="T2" fmla="*/ 19432 w 21600"/>
                <a:gd name="T3" fmla="*/ 29016 h 29016"/>
                <a:gd name="T4" fmla="*/ 0 w 21600"/>
                <a:gd name="T5" fmla="*/ 19585 h 29016"/>
              </a:gdLst>
              <a:ahLst/>
              <a:cxnLst>
                <a:cxn ang="0">
                  <a:pos x="T0" y="T1"/>
                </a:cxn>
                <a:cxn ang="0">
                  <a:pos x="T2" y="T3"/>
                </a:cxn>
                <a:cxn ang="0">
                  <a:pos x="T4" y="T5"/>
                </a:cxn>
              </a:cxnLst>
              <a:rect l="0" t="0" r="r" b="b"/>
              <a:pathLst>
                <a:path w="21600" h="29016" fill="none" extrusionOk="0">
                  <a:moveTo>
                    <a:pt x="9110" y="0"/>
                  </a:moveTo>
                  <a:cubicBezTo>
                    <a:pt x="16728" y="3544"/>
                    <a:pt x="21600" y="11183"/>
                    <a:pt x="21600" y="19585"/>
                  </a:cubicBezTo>
                  <a:cubicBezTo>
                    <a:pt x="21600" y="22852"/>
                    <a:pt x="20858" y="26076"/>
                    <a:pt x="19432" y="29016"/>
                  </a:cubicBezTo>
                </a:path>
                <a:path w="21600" h="29016" stroke="0" extrusionOk="0">
                  <a:moveTo>
                    <a:pt x="9110" y="0"/>
                  </a:moveTo>
                  <a:cubicBezTo>
                    <a:pt x="16728" y="3544"/>
                    <a:pt x="21600" y="11183"/>
                    <a:pt x="21600" y="19585"/>
                  </a:cubicBezTo>
                  <a:cubicBezTo>
                    <a:pt x="21600" y="22852"/>
                    <a:pt x="20858" y="26076"/>
                    <a:pt x="19432" y="29016"/>
                  </a:cubicBezTo>
                  <a:lnTo>
                    <a:pt x="0" y="19585"/>
                  </a:lnTo>
                  <a:close/>
                </a:path>
              </a:pathLst>
            </a:custGeom>
            <a:noFill/>
            <a:ln w="19050">
              <a:solidFill>
                <a:schemeClr val="tx1"/>
              </a:solidFill>
              <a:round/>
              <a:headEnd/>
              <a:tailEnd/>
            </a:ln>
            <a:effectLst/>
          </p:spPr>
          <p:txBody>
            <a:bodyPr wrap="none" anchor="ctr"/>
            <a:lstStyle/>
            <a:p>
              <a:endParaRPr lang="en-US"/>
            </a:p>
          </p:txBody>
        </p:sp>
        <p:sp>
          <p:nvSpPr>
            <p:cNvPr id="45088" name="Line 32"/>
            <p:cNvSpPr>
              <a:spLocks noChangeShapeType="1"/>
            </p:cNvSpPr>
            <p:nvPr/>
          </p:nvSpPr>
          <p:spPr bwMode="auto">
            <a:xfrm flipV="1">
              <a:off x="2448" y="2472"/>
              <a:ext cx="1" cy="24"/>
            </a:xfrm>
            <a:prstGeom prst="line">
              <a:avLst/>
            </a:prstGeom>
            <a:noFill/>
            <a:ln w="0">
              <a:solidFill>
                <a:srgbClr val="000000"/>
              </a:solidFill>
              <a:round/>
              <a:headEnd/>
              <a:tailEnd/>
            </a:ln>
          </p:spPr>
          <p:txBody>
            <a:bodyPr/>
            <a:lstStyle/>
            <a:p>
              <a:endParaRPr lang="en-US"/>
            </a:p>
          </p:txBody>
        </p:sp>
        <p:sp>
          <p:nvSpPr>
            <p:cNvPr id="45089" name="Rectangle 33"/>
            <p:cNvSpPr>
              <a:spLocks noChangeArrowheads="1"/>
            </p:cNvSpPr>
            <p:nvPr/>
          </p:nvSpPr>
          <p:spPr bwMode="auto">
            <a:xfrm>
              <a:off x="2352" y="2592"/>
              <a:ext cx="192" cy="84"/>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Q*</a:t>
              </a:r>
              <a:endParaRPr lang="en-US" sz="2400" b="1">
                <a:latin typeface="Times New Roman" pitchFamily="18" charset="0"/>
              </a:endParaRPr>
            </a:p>
          </p:txBody>
        </p:sp>
        <p:sp>
          <p:nvSpPr>
            <p:cNvPr id="45090" name="Line 34"/>
            <p:cNvSpPr>
              <a:spLocks noChangeShapeType="1"/>
            </p:cNvSpPr>
            <p:nvPr/>
          </p:nvSpPr>
          <p:spPr bwMode="auto">
            <a:xfrm>
              <a:off x="1776" y="2016"/>
              <a:ext cx="672" cy="1"/>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5091" name="Rectangle 35"/>
            <p:cNvSpPr>
              <a:spLocks noChangeArrowheads="1"/>
            </p:cNvSpPr>
            <p:nvPr/>
          </p:nvSpPr>
          <p:spPr bwMode="auto">
            <a:xfrm>
              <a:off x="2448" y="2160"/>
              <a:ext cx="96" cy="83"/>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f</a:t>
              </a:r>
              <a:endParaRPr lang="en-US" sz="2400">
                <a:latin typeface="Times New Roman" pitchFamily="18" charset="0"/>
              </a:endParaRPr>
            </a:p>
          </p:txBody>
        </p:sp>
        <p:sp>
          <p:nvSpPr>
            <p:cNvPr id="45092" name="Oval 36"/>
            <p:cNvSpPr>
              <a:spLocks noChangeArrowheads="1"/>
            </p:cNvSpPr>
            <p:nvPr/>
          </p:nvSpPr>
          <p:spPr bwMode="auto">
            <a:xfrm>
              <a:off x="2430" y="2238"/>
              <a:ext cx="18" cy="18"/>
            </a:xfrm>
            <a:prstGeom prst="ellipse">
              <a:avLst/>
            </a:prstGeom>
            <a:solidFill>
              <a:srgbClr val="000000"/>
            </a:solidFill>
            <a:ln w="9525">
              <a:solidFill>
                <a:srgbClr val="000000"/>
              </a:solidFill>
              <a:round/>
              <a:headEnd/>
              <a:tailEnd/>
            </a:ln>
          </p:spPr>
          <p:txBody>
            <a:bodyPr/>
            <a:lstStyle/>
            <a:p>
              <a:endParaRPr lang="en-US"/>
            </a:p>
          </p:txBody>
        </p:sp>
        <p:sp>
          <p:nvSpPr>
            <p:cNvPr id="45093" name="Oval 37"/>
            <p:cNvSpPr>
              <a:spLocks noChangeArrowheads="1"/>
            </p:cNvSpPr>
            <p:nvPr/>
          </p:nvSpPr>
          <p:spPr bwMode="auto">
            <a:xfrm>
              <a:off x="2430" y="1998"/>
              <a:ext cx="18" cy="18"/>
            </a:xfrm>
            <a:prstGeom prst="ellipse">
              <a:avLst/>
            </a:prstGeom>
            <a:solidFill>
              <a:srgbClr val="000000"/>
            </a:solidFill>
            <a:ln w="9525">
              <a:solidFill>
                <a:srgbClr val="000000"/>
              </a:solidFill>
              <a:round/>
              <a:headEnd/>
              <a:tailEnd/>
            </a:ln>
          </p:spPr>
          <p:txBody>
            <a:bodyPr/>
            <a:lstStyle/>
            <a:p>
              <a:endParaRPr lang="en-US"/>
            </a:p>
          </p:txBody>
        </p:sp>
        <p:sp>
          <p:nvSpPr>
            <p:cNvPr id="45094" name="Oval 38"/>
            <p:cNvSpPr>
              <a:spLocks noChangeArrowheads="1"/>
            </p:cNvSpPr>
            <p:nvPr/>
          </p:nvSpPr>
          <p:spPr bwMode="auto">
            <a:xfrm>
              <a:off x="2736" y="1998"/>
              <a:ext cx="18" cy="18"/>
            </a:xfrm>
            <a:prstGeom prst="ellipse">
              <a:avLst/>
            </a:prstGeom>
            <a:solidFill>
              <a:srgbClr val="000000"/>
            </a:solidFill>
            <a:ln w="9525">
              <a:solidFill>
                <a:srgbClr val="000000"/>
              </a:solidFill>
              <a:round/>
              <a:headEnd/>
              <a:tailEnd/>
            </a:ln>
          </p:spPr>
          <p:txBody>
            <a:bodyPr/>
            <a:lstStyle/>
            <a:p>
              <a:endParaRPr lang="en-US"/>
            </a:p>
          </p:txBody>
        </p:sp>
        <p:sp>
          <p:nvSpPr>
            <p:cNvPr id="45095" name="Arc 39"/>
            <p:cNvSpPr>
              <a:spLocks/>
            </p:cNvSpPr>
            <p:nvPr/>
          </p:nvSpPr>
          <p:spPr bwMode="auto">
            <a:xfrm rot="-4632480" flipH="1" flipV="1">
              <a:off x="2309" y="1371"/>
              <a:ext cx="866" cy="1026"/>
            </a:xfrm>
            <a:custGeom>
              <a:avLst/>
              <a:gdLst>
                <a:gd name="G0" fmla="+- 0 0 0"/>
                <a:gd name="G1" fmla="+- 19585 0 0"/>
                <a:gd name="G2" fmla="+- 21600 0 0"/>
                <a:gd name="T0" fmla="*/ 9111 w 21600"/>
                <a:gd name="T1" fmla="*/ 0 h 22402"/>
                <a:gd name="T2" fmla="*/ 21415 w 21600"/>
                <a:gd name="T3" fmla="*/ 22402 h 22402"/>
                <a:gd name="T4" fmla="*/ 0 w 21600"/>
                <a:gd name="T5" fmla="*/ 19585 h 22402"/>
              </a:gdLst>
              <a:ahLst/>
              <a:cxnLst>
                <a:cxn ang="0">
                  <a:pos x="T0" y="T1"/>
                </a:cxn>
                <a:cxn ang="0">
                  <a:pos x="T2" y="T3"/>
                </a:cxn>
                <a:cxn ang="0">
                  <a:pos x="T4" y="T5"/>
                </a:cxn>
              </a:cxnLst>
              <a:rect l="0" t="0" r="r" b="b"/>
              <a:pathLst>
                <a:path w="21600" h="22402" fill="none" extrusionOk="0">
                  <a:moveTo>
                    <a:pt x="9110" y="0"/>
                  </a:moveTo>
                  <a:cubicBezTo>
                    <a:pt x="16728" y="3544"/>
                    <a:pt x="21600" y="11183"/>
                    <a:pt x="21600" y="19585"/>
                  </a:cubicBezTo>
                  <a:cubicBezTo>
                    <a:pt x="21600" y="20527"/>
                    <a:pt x="21538" y="21468"/>
                    <a:pt x="21415" y="22402"/>
                  </a:cubicBezTo>
                </a:path>
                <a:path w="21600" h="22402" stroke="0" extrusionOk="0">
                  <a:moveTo>
                    <a:pt x="9110" y="0"/>
                  </a:moveTo>
                  <a:cubicBezTo>
                    <a:pt x="16728" y="3544"/>
                    <a:pt x="21600" y="11183"/>
                    <a:pt x="21600" y="19585"/>
                  </a:cubicBezTo>
                  <a:cubicBezTo>
                    <a:pt x="21600" y="20527"/>
                    <a:pt x="21538" y="21468"/>
                    <a:pt x="21415" y="22402"/>
                  </a:cubicBezTo>
                  <a:lnTo>
                    <a:pt x="0" y="19585"/>
                  </a:lnTo>
                  <a:close/>
                </a:path>
              </a:pathLst>
            </a:custGeom>
            <a:noFill/>
            <a:ln w="19050">
              <a:solidFill>
                <a:schemeClr val="tx1"/>
              </a:solidFill>
              <a:round/>
              <a:headEnd/>
              <a:tailEnd/>
            </a:ln>
            <a:effectLst/>
          </p:spPr>
          <p:txBody>
            <a:bodyPr wrap="none" anchor="ctr"/>
            <a:lstStyle/>
            <a:p>
              <a:endParaRPr lang="en-US"/>
            </a:p>
          </p:txBody>
        </p:sp>
        <p:sp>
          <p:nvSpPr>
            <p:cNvPr id="45096" name="Rectangle 40"/>
            <p:cNvSpPr>
              <a:spLocks noChangeArrowheads="1"/>
            </p:cNvSpPr>
            <p:nvPr/>
          </p:nvSpPr>
          <p:spPr bwMode="auto">
            <a:xfrm>
              <a:off x="3351" y="1824"/>
              <a:ext cx="95" cy="84"/>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AC</a:t>
              </a:r>
              <a:endParaRPr lang="en-US" sz="2400">
                <a:latin typeface="Times New Roman" pitchFamily="18" charset="0"/>
              </a:endParaRPr>
            </a:p>
          </p:txBody>
        </p:sp>
        <p:sp>
          <p:nvSpPr>
            <p:cNvPr id="45097" name="Rectangle 41"/>
            <p:cNvSpPr>
              <a:spLocks noChangeArrowheads="1"/>
            </p:cNvSpPr>
            <p:nvPr/>
          </p:nvSpPr>
          <p:spPr bwMode="auto">
            <a:xfrm>
              <a:off x="1584" y="2208"/>
              <a:ext cx="144" cy="83"/>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h</a:t>
              </a:r>
              <a:endParaRPr lang="en-US" sz="2400">
                <a:latin typeface="Times New Roman" pitchFamily="18" charset="0"/>
              </a:endParaRPr>
            </a:p>
          </p:txBody>
        </p:sp>
        <p:sp>
          <p:nvSpPr>
            <p:cNvPr id="45098" name="Oval 42"/>
            <p:cNvSpPr>
              <a:spLocks noChangeArrowheads="1"/>
            </p:cNvSpPr>
            <p:nvPr/>
          </p:nvSpPr>
          <p:spPr bwMode="auto">
            <a:xfrm>
              <a:off x="2430" y="2286"/>
              <a:ext cx="18" cy="18"/>
            </a:xfrm>
            <a:prstGeom prst="ellipse">
              <a:avLst/>
            </a:prstGeom>
            <a:solidFill>
              <a:srgbClr val="000000"/>
            </a:solidFill>
            <a:ln w="9525">
              <a:solidFill>
                <a:srgbClr val="000000"/>
              </a:solidFill>
              <a:round/>
              <a:headEnd/>
              <a:tailEnd/>
            </a:ln>
          </p:spPr>
          <p:txBody>
            <a:bodyPr/>
            <a:lstStyle/>
            <a:p>
              <a:endParaRPr lang="en-US"/>
            </a:p>
          </p:txBody>
        </p:sp>
        <p:sp>
          <p:nvSpPr>
            <p:cNvPr id="45099" name="Rectangle 43"/>
            <p:cNvSpPr>
              <a:spLocks noChangeArrowheads="1"/>
            </p:cNvSpPr>
            <p:nvPr/>
          </p:nvSpPr>
          <p:spPr bwMode="auto">
            <a:xfrm>
              <a:off x="2496" y="2256"/>
              <a:ext cx="96" cy="84"/>
            </a:xfrm>
            <a:prstGeom prst="rect">
              <a:avLst/>
            </a:prstGeom>
            <a:noFill/>
            <a:ln w="9525">
              <a:noFill/>
              <a:miter lim="800000"/>
              <a:headEnd/>
              <a:tailEnd/>
            </a:ln>
          </p:spPr>
          <p:txBody>
            <a:bodyPr lIns="0" tIns="0" rIns="0" bIns="0">
              <a:spAutoFit/>
            </a:bodyPr>
            <a:lstStyle/>
            <a:p>
              <a:pPr eaLnBrk="0" hangingPunct="0"/>
              <a:r>
                <a:rPr lang="en-US" sz="1000" b="1">
                  <a:solidFill>
                    <a:srgbClr val="000000"/>
                  </a:solidFill>
                </a:rPr>
                <a:t>c</a:t>
              </a:r>
              <a:endParaRPr lang="en-US" sz="2400">
                <a:latin typeface="Times New Roman" pitchFamily="18" charset="0"/>
              </a:endParaRPr>
            </a:p>
          </p:txBody>
        </p:sp>
        <p:sp>
          <p:nvSpPr>
            <p:cNvPr id="45100" name="Text Box 44"/>
            <p:cNvSpPr txBox="1">
              <a:spLocks noChangeArrowheads="1"/>
            </p:cNvSpPr>
            <p:nvPr/>
          </p:nvSpPr>
          <p:spPr bwMode="auto">
            <a:xfrm>
              <a:off x="2426" y="1674"/>
              <a:ext cx="92" cy="253"/>
            </a:xfrm>
            <a:prstGeom prst="rect">
              <a:avLst/>
            </a:prstGeom>
            <a:noFill/>
            <a:ln w="9525" cap="rnd">
              <a:noFill/>
              <a:prstDash val="sysDot"/>
              <a:miter lim="800000"/>
              <a:headEnd/>
              <a:tailEnd/>
            </a:ln>
            <a:effectLst/>
          </p:spPr>
          <p:txBody>
            <a:bodyPr wrap="none" anchor="ctr">
              <a:spAutoFit/>
            </a:bodyPr>
            <a:lstStyle/>
            <a:p>
              <a:pPr algn="ctr" eaLnBrk="0" hangingPunct="0">
                <a:spcBef>
                  <a:spcPct val="50000"/>
                </a:spcBef>
              </a:pPr>
              <a:endParaRPr lang="en-US" sz="2400">
                <a:latin typeface="Times New Roman" pitchFamily="18" charset="0"/>
              </a:endParaRPr>
            </a:p>
          </p:txBody>
        </p:sp>
        <p:sp>
          <p:nvSpPr>
            <p:cNvPr id="45101" name="Text Box 45"/>
            <p:cNvSpPr txBox="1">
              <a:spLocks noChangeArrowheads="1"/>
            </p:cNvSpPr>
            <p:nvPr/>
          </p:nvSpPr>
          <p:spPr bwMode="auto">
            <a:xfrm>
              <a:off x="2368" y="1721"/>
              <a:ext cx="160" cy="151"/>
            </a:xfrm>
            <a:prstGeom prst="rect">
              <a:avLst/>
            </a:prstGeom>
            <a:noFill/>
            <a:ln w="9525" cap="rnd">
              <a:noFill/>
              <a:prstDash val="sysDot"/>
              <a:miter lim="800000"/>
              <a:headEnd/>
              <a:tailEnd/>
            </a:ln>
            <a:effectLst/>
          </p:spPr>
          <p:txBody>
            <a:bodyPr anchor="ctr">
              <a:spAutoFit/>
            </a:bodyPr>
            <a:lstStyle/>
            <a:p>
              <a:pPr algn="ctr" eaLnBrk="0" hangingPunct="0">
                <a:spcBef>
                  <a:spcPct val="50000"/>
                </a:spcBef>
              </a:pPr>
              <a:r>
                <a:rPr lang="en-US" sz="1200">
                  <a:latin typeface="Times New Roman" pitchFamily="18" charset="0"/>
                  <a:sym typeface="Symbol" pitchFamily="18" charset="2"/>
                </a:rPr>
                <a:t></a:t>
              </a:r>
              <a:endParaRPr lang="en-US" sz="1200">
                <a:latin typeface="Times New Roman" pitchFamily="18" charset="0"/>
              </a:endParaRPr>
            </a:p>
          </p:txBody>
        </p:sp>
        <p:sp>
          <p:nvSpPr>
            <p:cNvPr id="45102" name="Text Box 46"/>
            <p:cNvSpPr txBox="1">
              <a:spLocks noChangeArrowheads="1"/>
            </p:cNvSpPr>
            <p:nvPr/>
          </p:nvSpPr>
          <p:spPr bwMode="auto">
            <a:xfrm>
              <a:off x="2676" y="1926"/>
              <a:ext cx="160" cy="151"/>
            </a:xfrm>
            <a:prstGeom prst="rect">
              <a:avLst/>
            </a:prstGeom>
            <a:noFill/>
            <a:ln w="9525" cap="rnd">
              <a:noFill/>
              <a:prstDash val="sysDot"/>
              <a:miter lim="800000"/>
              <a:headEnd/>
              <a:tailEnd/>
            </a:ln>
            <a:effectLst/>
          </p:spPr>
          <p:txBody>
            <a:bodyPr anchor="ctr">
              <a:spAutoFit/>
            </a:bodyPr>
            <a:lstStyle/>
            <a:p>
              <a:pPr algn="ctr" eaLnBrk="0" hangingPunct="0">
                <a:spcBef>
                  <a:spcPct val="50000"/>
                </a:spcBef>
              </a:pPr>
              <a:r>
                <a:rPr lang="en-US" sz="1200">
                  <a:latin typeface="Times New Roman" pitchFamily="18" charset="0"/>
                  <a:sym typeface="Symbol" pitchFamily="18" charset="2"/>
                </a:rPr>
                <a:t></a:t>
              </a:r>
              <a:endParaRPr lang="en-US" sz="1200">
                <a:latin typeface="Times New Roman" pitchFamily="18" charset="0"/>
              </a:endParaRPr>
            </a:p>
          </p:txBody>
        </p:sp>
        <p:sp>
          <p:nvSpPr>
            <p:cNvPr id="45103" name="Text Box 47"/>
            <p:cNvSpPr txBox="1">
              <a:spLocks noChangeArrowheads="1"/>
            </p:cNvSpPr>
            <p:nvPr/>
          </p:nvSpPr>
          <p:spPr bwMode="auto">
            <a:xfrm>
              <a:off x="2352" y="2218"/>
              <a:ext cx="192" cy="151"/>
            </a:xfrm>
            <a:prstGeom prst="rect">
              <a:avLst/>
            </a:prstGeom>
            <a:noFill/>
            <a:ln w="9525" cap="rnd">
              <a:noFill/>
              <a:prstDash val="sysDot"/>
              <a:miter lim="800000"/>
              <a:headEnd/>
              <a:tailEnd/>
            </a:ln>
            <a:effectLst/>
          </p:spPr>
          <p:txBody>
            <a:bodyPr anchor="ctr">
              <a:spAutoFit/>
            </a:bodyPr>
            <a:lstStyle/>
            <a:p>
              <a:pPr algn="ctr" eaLnBrk="0" hangingPunct="0">
                <a:spcBef>
                  <a:spcPct val="50000"/>
                </a:spcBef>
              </a:pPr>
              <a:r>
                <a:rPr lang="en-US" sz="1200">
                  <a:latin typeface="Times New Roman" pitchFamily="18" charset="0"/>
                  <a:sym typeface="Symbol" pitchFamily="18" charset="2"/>
                </a:rPr>
                <a:t></a:t>
              </a:r>
              <a:endParaRPr lang="en-US" sz="1200">
                <a:latin typeface="Times New Roman" pitchFamily="18" charset="0"/>
              </a:endParaRPr>
            </a:p>
          </p:txBody>
        </p:sp>
        <p:sp>
          <p:nvSpPr>
            <p:cNvPr id="45104" name="Text Box 48"/>
            <p:cNvSpPr txBox="1">
              <a:spLocks noChangeArrowheads="1"/>
            </p:cNvSpPr>
            <p:nvPr/>
          </p:nvSpPr>
          <p:spPr bwMode="auto">
            <a:xfrm>
              <a:off x="2352" y="2167"/>
              <a:ext cx="192" cy="151"/>
            </a:xfrm>
            <a:prstGeom prst="rect">
              <a:avLst/>
            </a:prstGeom>
            <a:noFill/>
            <a:ln w="9525" cap="rnd">
              <a:noFill/>
              <a:prstDash val="sysDot"/>
              <a:miter lim="800000"/>
              <a:headEnd/>
              <a:tailEnd/>
            </a:ln>
            <a:effectLst/>
          </p:spPr>
          <p:txBody>
            <a:bodyPr anchor="ctr">
              <a:spAutoFit/>
            </a:bodyPr>
            <a:lstStyle/>
            <a:p>
              <a:pPr algn="ctr" eaLnBrk="0" hangingPunct="0">
                <a:spcBef>
                  <a:spcPct val="50000"/>
                </a:spcBef>
              </a:pPr>
              <a:r>
                <a:rPr lang="en-US" sz="1200">
                  <a:latin typeface="Times New Roman" pitchFamily="18" charset="0"/>
                  <a:sym typeface="Symbol" pitchFamily="18" charset="2"/>
                </a:rPr>
                <a:t></a:t>
              </a:r>
              <a:endParaRPr lang="en-US" sz="1200">
                <a:latin typeface="Times New Roman" pitchFamily="18"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981200" y="1676400"/>
            <a:ext cx="5410200" cy="4724400"/>
            <a:chOff x="528" y="336"/>
            <a:chExt cx="3120" cy="2688"/>
          </a:xfrm>
        </p:grpSpPr>
        <p:sp>
          <p:nvSpPr>
            <p:cNvPr id="48133" name="Rectangle 5"/>
            <p:cNvSpPr>
              <a:spLocks noChangeArrowheads="1"/>
            </p:cNvSpPr>
            <p:nvPr/>
          </p:nvSpPr>
          <p:spPr bwMode="auto">
            <a:xfrm>
              <a:off x="1056" y="576"/>
              <a:ext cx="2208" cy="1584"/>
            </a:xfrm>
            <a:prstGeom prst="rect">
              <a:avLst/>
            </a:prstGeom>
            <a:solidFill>
              <a:srgbClr val="CCFFCC"/>
            </a:solidFill>
            <a:ln w="9525">
              <a:noFill/>
              <a:miter lim="800000"/>
              <a:headEnd/>
              <a:tailEnd/>
            </a:ln>
          </p:spPr>
          <p:txBody>
            <a:bodyPr/>
            <a:lstStyle/>
            <a:p>
              <a:endParaRPr lang="en-US"/>
            </a:p>
          </p:txBody>
        </p:sp>
        <p:sp>
          <p:nvSpPr>
            <p:cNvPr id="48134" name="Rectangle 6"/>
            <p:cNvSpPr>
              <a:spLocks noChangeArrowheads="1"/>
            </p:cNvSpPr>
            <p:nvPr/>
          </p:nvSpPr>
          <p:spPr bwMode="auto">
            <a:xfrm>
              <a:off x="1056" y="1248"/>
              <a:ext cx="672" cy="432"/>
            </a:xfrm>
            <a:prstGeom prst="rect">
              <a:avLst/>
            </a:prstGeom>
            <a:solidFill>
              <a:srgbClr val="CCFFFF"/>
            </a:solidFill>
            <a:ln w="9525" cap="rnd">
              <a:noFill/>
              <a:prstDash val="sysDot"/>
              <a:miter lim="800000"/>
              <a:headEnd/>
              <a:tailEnd/>
            </a:ln>
            <a:effectLst/>
          </p:spPr>
          <p:txBody>
            <a:bodyPr wrap="none" anchor="ctr"/>
            <a:lstStyle/>
            <a:p>
              <a:endParaRPr lang="en-US"/>
            </a:p>
          </p:txBody>
        </p:sp>
        <p:sp>
          <p:nvSpPr>
            <p:cNvPr id="48135" name="Rectangle 7"/>
            <p:cNvSpPr>
              <a:spLocks noChangeArrowheads="1"/>
            </p:cNvSpPr>
            <p:nvPr/>
          </p:nvSpPr>
          <p:spPr bwMode="auto">
            <a:xfrm>
              <a:off x="1056" y="1200"/>
              <a:ext cx="576" cy="192"/>
            </a:xfrm>
            <a:prstGeom prst="rect">
              <a:avLst/>
            </a:prstGeom>
            <a:solidFill>
              <a:srgbClr val="FFFF99"/>
            </a:solidFill>
            <a:ln w="9525" cap="rnd">
              <a:noFill/>
              <a:prstDash val="sysDot"/>
              <a:miter lim="800000"/>
              <a:headEnd/>
              <a:tailEnd/>
            </a:ln>
            <a:effectLst/>
          </p:spPr>
          <p:txBody>
            <a:bodyPr wrap="none" anchor="ctr"/>
            <a:lstStyle/>
            <a:p>
              <a:endParaRPr lang="en-US"/>
            </a:p>
          </p:txBody>
        </p:sp>
        <p:sp>
          <p:nvSpPr>
            <p:cNvPr id="48136" name="Rectangle 8"/>
            <p:cNvSpPr>
              <a:spLocks noChangeArrowheads="1"/>
            </p:cNvSpPr>
            <p:nvPr/>
          </p:nvSpPr>
          <p:spPr bwMode="auto">
            <a:xfrm>
              <a:off x="528" y="336"/>
              <a:ext cx="3120" cy="2688"/>
            </a:xfrm>
            <a:prstGeom prst="rect">
              <a:avLst/>
            </a:prstGeom>
            <a:noFill/>
            <a:ln w="9525">
              <a:solidFill>
                <a:schemeClr val="tx1"/>
              </a:solidFill>
              <a:miter lim="800000"/>
              <a:headEnd/>
              <a:tailEnd/>
            </a:ln>
            <a:effectLst/>
          </p:spPr>
          <p:txBody>
            <a:bodyPr wrap="none" anchor="ctr"/>
            <a:lstStyle/>
            <a:p>
              <a:endParaRPr lang="en-US"/>
            </a:p>
          </p:txBody>
        </p:sp>
        <p:sp>
          <p:nvSpPr>
            <p:cNvPr id="48137" name="Text Box 9"/>
            <p:cNvSpPr txBox="1">
              <a:spLocks noChangeArrowheads="1"/>
            </p:cNvSpPr>
            <p:nvPr/>
          </p:nvSpPr>
          <p:spPr bwMode="auto">
            <a:xfrm>
              <a:off x="720" y="2400"/>
              <a:ext cx="2832" cy="435"/>
            </a:xfrm>
            <a:prstGeom prst="rect">
              <a:avLst/>
            </a:prstGeom>
            <a:noFill/>
            <a:ln w="9525">
              <a:noFill/>
              <a:miter lim="800000"/>
              <a:headEnd/>
              <a:tailEnd/>
            </a:ln>
            <a:effectLst/>
          </p:spPr>
          <p:txBody>
            <a:bodyPr>
              <a:spAutoFit/>
            </a:bodyPr>
            <a:lstStyle/>
            <a:p>
              <a:pPr algn="just" eaLnBrk="0" hangingPunct="0"/>
              <a:r>
                <a:rPr lang="en-US" sz="1100" b="1"/>
                <a:t>FIGURE 7.10. Specific tax regulation.</a:t>
              </a:r>
              <a:r>
                <a:rPr lang="en-US" sz="1100"/>
                <a:t> The imposition of a specific tax affects both the average cost and the marginal cost of the firm. As a result, the monopolist increases the price of the commodity while decreasing the amount of the output it produces. Thus, the deadweight loss increases.</a:t>
              </a:r>
            </a:p>
          </p:txBody>
        </p:sp>
        <p:sp>
          <p:nvSpPr>
            <p:cNvPr id="48138" name="Rectangle 10"/>
            <p:cNvSpPr>
              <a:spLocks noChangeArrowheads="1"/>
            </p:cNvSpPr>
            <p:nvPr/>
          </p:nvSpPr>
          <p:spPr bwMode="auto">
            <a:xfrm>
              <a:off x="2424" y="816"/>
              <a:ext cx="114" cy="86"/>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MC</a:t>
              </a:r>
              <a:endParaRPr lang="en-US" sz="2400">
                <a:latin typeface="Times New Roman" pitchFamily="18" charset="0"/>
              </a:endParaRPr>
            </a:p>
          </p:txBody>
        </p:sp>
        <p:sp>
          <p:nvSpPr>
            <p:cNvPr id="48139" name="Rectangle 11"/>
            <p:cNvSpPr>
              <a:spLocks noChangeArrowheads="1"/>
            </p:cNvSpPr>
            <p:nvPr/>
          </p:nvSpPr>
          <p:spPr bwMode="auto">
            <a:xfrm>
              <a:off x="2647" y="1104"/>
              <a:ext cx="172" cy="86"/>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AC</a:t>
              </a:r>
              <a:r>
                <a:rPr lang="en-US" sz="1000" b="1" baseline="-25000">
                  <a:solidFill>
                    <a:srgbClr val="000000"/>
                  </a:solidFill>
                </a:rPr>
                <a:t>ST</a:t>
              </a:r>
              <a:endParaRPr lang="en-US" sz="2400">
                <a:latin typeface="Times New Roman" pitchFamily="18" charset="0"/>
              </a:endParaRPr>
            </a:p>
          </p:txBody>
        </p:sp>
        <p:sp>
          <p:nvSpPr>
            <p:cNvPr id="48140" name="Arc 12"/>
            <p:cNvSpPr>
              <a:spLocks/>
            </p:cNvSpPr>
            <p:nvPr/>
          </p:nvSpPr>
          <p:spPr bwMode="auto">
            <a:xfrm rot="-4208645" flipH="1" flipV="1">
              <a:off x="1203" y="882"/>
              <a:ext cx="1388" cy="660"/>
            </a:xfrm>
            <a:custGeom>
              <a:avLst/>
              <a:gdLst>
                <a:gd name="G0" fmla="+- 0 0 0"/>
                <a:gd name="G1" fmla="+- 21316 0 0"/>
                <a:gd name="G2" fmla="+- 21600 0 0"/>
                <a:gd name="T0" fmla="*/ 3492 w 21600"/>
                <a:gd name="T1" fmla="*/ 0 h 23830"/>
                <a:gd name="T2" fmla="*/ 21453 w 21600"/>
                <a:gd name="T3" fmla="*/ 23830 h 23830"/>
                <a:gd name="T4" fmla="*/ 0 w 21600"/>
                <a:gd name="T5" fmla="*/ 21316 h 23830"/>
              </a:gdLst>
              <a:ahLst/>
              <a:cxnLst>
                <a:cxn ang="0">
                  <a:pos x="T0" y="T1"/>
                </a:cxn>
                <a:cxn ang="0">
                  <a:pos x="T2" y="T3"/>
                </a:cxn>
                <a:cxn ang="0">
                  <a:pos x="T4" y="T5"/>
                </a:cxn>
              </a:cxnLst>
              <a:rect l="0" t="0" r="r" b="b"/>
              <a:pathLst>
                <a:path w="21600" h="23830" fill="none" extrusionOk="0">
                  <a:moveTo>
                    <a:pt x="3491" y="0"/>
                  </a:moveTo>
                  <a:cubicBezTo>
                    <a:pt x="13934" y="1710"/>
                    <a:pt x="21600" y="10734"/>
                    <a:pt x="21600" y="21316"/>
                  </a:cubicBezTo>
                  <a:cubicBezTo>
                    <a:pt x="21600" y="22156"/>
                    <a:pt x="21550" y="22995"/>
                    <a:pt x="21453" y="23830"/>
                  </a:cubicBezTo>
                </a:path>
                <a:path w="21600" h="23830" stroke="0" extrusionOk="0">
                  <a:moveTo>
                    <a:pt x="3491" y="0"/>
                  </a:moveTo>
                  <a:cubicBezTo>
                    <a:pt x="13934" y="1710"/>
                    <a:pt x="21600" y="10734"/>
                    <a:pt x="21600" y="21316"/>
                  </a:cubicBezTo>
                  <a:cubicBezTo>
                    <a:pt x="21600" y="22156"/>
                    <a:pt x="21550" y="22995"/>
                    <a:pt x="21453" y="23830"/>
                  </a:cubicBezTo>
                  <a:lnTo>
                    <a:pt x="0" y="21316"/>
                  </a:lnTo>
                  <a:close/>
                </a:path>
              </a:pathLst>
            </a:custGeom>
            <a:noFill/>
            <a:ln w="19050">
              <a:solidFill>
                <a:schemeClr val="tx1"/>
              </a:solidFill>
              <a:round/>
              <a:headEnd/>
              <a:tailEnd/>
            </a:ln>
            <a:effectLst/>
          </p:spPr>
          <p:txBody>
            <a:bodyPr wrap="none" anchor="ctr"/>
            <a:lstStyle/>
            <a:p>
              <a:endParaRPr lang="en-US"/>
            </a:p>
          </p:txBody>
        </p:sp>
        <p:sp>
          <p:nvSpPr>
            <p:cNvPr id="48141" name="Rectangle 13"/>
            <p:cNvSpPr>
              <a:spLocks noChangeArrowheads="1"/>
            </p:cNvSpPr>
            <p:nvPr/>
          </p:nvSpPr>
          <p:spPr bwMode="auto">
            <a:xfrm>
              <a:off x="3362" y="1872"/>
              <a:ext cx="63" cy="96"/>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48142" name="Rectangle 14"/>
            <p:cNvSpPr>
              <a:spLocks noChangeArrowheads="1"/>
            </p:cNvSpPr>
            <p:nvPr/>
          </p:nvSpPr>
          <p:spPr bwMode="auto">
            <a:xfrm>
              <a:off x="912" y="432"/>
              <a:ext cx="336" cy="95"/>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rPr>
                <a:t>P</a:t>
              </a:r>
              <a:endParaRPr lang="en-US" sz="2400">
                <a:latin typeface="Times New Roman" pitchFamily="18" charset="0"/>
              </a:endParaRPr>
            </a:p>
          </p:txBody>
        </p:sp>
        <p:sp>
          <p:nvSpPr>
            <p:cNvPr id="48143" name="Line 15"/>
            <p:cNvSpPr>
              <a:spLocks noChangeShapeType="1"/>
            </p:cNvSpPr>
            <p:nvPr/>
          </p:nvSpPr>
          <p:spPr bwMode="auto">
            <a:xfrm>
              <a:off x="1056" y="576"/>
              <a:ext cx="0" cy="1392"/>
            </a:xfrm>
            <a:prstGeom prst="line">
              <a:avLst/>
            </a:prstGeom>
            <a:noFill/>
            <a:ln w="0">
              <a:solidFill>
                <a:srgbClr val="000000"/>
              </a:solidFill>
              <a:round/>
              <a:headEnd/>
              <a:tailEnd/>
            </a:ln>
          </p:spPr>
          <p:txBody>
            <a:bodyPr/>
            <a:lstStyle/>
            <a:p>
              <a:endParaRPr lang="en-US"/>
            </a:p>
          </p:txBody>
        </p:sp>
        <p:sp>
          <p:nvSpPr>
            <p:cNvPr id="48144" name="Line 16"/>
            <p:cNvSpPr>
              <a:spLocks noChangeShapeType="1"/>
            </p:cNvSpPr>
            <p:nvPr/>
          </p:nvSpPr>
          <p:spPr bwMode="auto">
            <a:xfrm>
              <a:off x="1056" y="1968"/>
              <a:ext cx="2208" cy="0"/>
            </a:xfrm>
            <a:prstGeom prst="line">
              <a:avLst/>
            </a:prstGeom>
            <a:noFill/>
            <a:ln w="0">
              <a:solidFill>
                <a:srgbClr val="000000"/>
              </a:solidFill>
              <a:round/>
              <a:headEnd/>
              <a:tailEnd/>
            </a:ln>
          </p:spPr>
          <p:txBody>
            <a:bodyPr/>
            <a:lstStyle/>
            <a:p>
              <a:endParaRPr lang="en-US"/>
            </a:p>
          </p:txBody>
        </p:sp>
        <p:sp>
          <p:nvSpPr>
            <p:cNvPr id="48145" name="Rectangle 17"/>
            <p:cNvSpPr>
              <a:spLocks noChangeArrowheads="1"/>
            </p:cNvSpPr>
            <p:nvPr/>
          </p:nvSpPr>
          <p:spPr bwMode="auto">
            <a:xfrm>
              <a:off x="2116" y="2208"/>
              <a:ext cx="271" cy="87"/>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48146" name="Rectangle 18"/>
            <p:cNvSpPr>
              <a:spLocks noChangeArrowheads="1"/>
            </p:cNvSpPr>
            <p:nvPr/>
          </p:nvSpPr>
          <p:spPr bwMode="auto">
            <a:xfrm rot="16200000">
              <a:off x="633" y="1210"/>
              <a:ext cx="165" cy="8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Price</a:t>
              </a:r>
              <a:endParaRPr lang="en-US" sz="2400">
                <a:latin typeface="Times New Roman" pitchFamily="18" charset="0"/>
              </a:endParaRPr>
            </a:p>
          </p:txBody>
        </p:sp>
        <p:sp>
          <p:nvSpPr>
            <p:cNvPr id="48147" name="Rectangle 19"/>
            <p:cNvSpPr>
              <a:spLocks noChangeArrowheads="1"/>
            </p:cNvSpPr>
            <p:nvPr/>
          </p:nvSpPr>
          <p:spPr bwMode="auto">
            <a:xfrm>
              <a:off x="2858" y="1872"/>
              <a:ext cx="53" cy="87"/>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D</a:t>
              </a:r>
              <a:endParaRPr lang="en-US" sz="2400">
                <a:latin typeface="Times New Roman" pitchFamily="18" charset="0"/>
              </a:endParaRPr>
            </a:p>
          </p:txBody>
        </p:sp>
        <p:sp>
          <p:nvSpPr>
            <p:cNvPr id="48148" name="Rectangle 20"/>
            <p:cNvSpPr>
              <a:spLocks noChangeArrowheads="1"/>
            </p:cNvSpPr>
            <p:nvPr/>
          </p:nvSpPr>
          <p:spPr bwMode="auto">
            <a:xfrm>
              <a:off x="960" y="1968"/>
              <a:ext cx="96" cy="87"/>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0</a:t>
              </a:r>
              <a:endParaRPr lang="en-US" sz="2400">
                <a:latin typeface="Times New Roman" pitchFamily="18" charset="0"/>
              </a:endParaRPr>
            </a:p>
          </p:txBody>
        </p:sp>
        <p:sp>
          <p:nvSpPr>
            <p:cNvPr id="48149" name="Line 21"/>
            <p:cNvSpPr>
              <a:spLocks noChangeShapeType="1"/>
            </p:cNvSpPr>
            <p:nvPr/>
          </p:nvSpPr>
          <p:spPr bwMode="auto">
            <a:xfrm>
              <a:off x="1056" y="816"/>
              <a:ext cx="1776" cy="1152"/>
            </a:xfrm>
            <a:prstGeom prst="line">
              <a:avLst/>
            </a:prstGeom>
            <a:noFill/>
            <a:ln w="19050">
              <a:solidFill>
                <a:schemeClr val="tx1"/>
              </a:solidFill>
              <a:round/>
              <a:headEnd/>
              <a:tailEnd/>
            </a:ln>
            <a:effectLst/>
          </p:spPr>
          <p:txBody>
            <a:bodyPr wrap="none" anchor="ctr"/>
            <a:lstStyle/>
            <a:p>
              <a:endParaRPr lang="en-US"/>
            </a:p>
          </p:txBody>
        </p:sp>
        <p:sp>
          <p:nvSpPr>
            <p:cNvPr id="48150" name="Line 22"/>
            <p:cNvSpPr>
              <a:spLocks noChangeShapeType="1"/>
            </p:cNvSpPr>
            <p:nvPr/>
          </p:nvSpPr>
          <p:spPr bwMode="auto">
            <a:xfrm>
              <a:off x="1056" y="816"/>
              <a:ext cx="912" cy="1200"/>
            </a:xfrm>
            <a:prstGeom prst="line">
              <a:avLst/>
            </a:prstGeom>
            <a:noFill/>
            <a:ln w="19050">
              <a:solidFill>
                <a:schemeClr val="tx1"/>
              </a:solidFill>
              <a:round/>
              <a:headEnd/>
              <a:tailEnd/>
            </a:ln>
            <a:effectLst/>
          </p:spPr>
          <p:txBody>
            <a:bodyPr wrap="none" anchor="ctr"/>
            <a:lstStyle/>
            <a:p>
              <a:endParaRPr lang="en-US"/>
            </a:p>
          </p:txBody>
        </p:sp>
        <p:sp>
          <p:nvSpPr>
            <p:cNvPr id="48151" name="Rectangle 23"/>
            <p:cNvSpPr>
              <a:spLocks noChangeArrowheads="1"/>
            </p:cNvSpPr>
            <p:nvPr/>
          </p:nvSpPr>
          <p:spPr bwMode="auto">
            <a:xfrm>
              <a:off x="1973" y="2016"/>
              <a:ext cx="114" cy="87"/>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MR</a:t>
              </a:r>
              <a:endParaRPr lang="en-US" sz="2400">
                <a:latin typeface="Times New Roman" pitchFamily="18" charset="0"/>
              </a:endParaRPr>
            </a:p>
          </p:txBody>
        </p:sp>
        <p:sp>
          <p:nvSpPr>
            <p:cNvPr id="48152" name="Line 24"/>
            <p:cNvSpPr>
              <a:spLocks noChangeShapeType="1"/>
            </p:cNvSpPr>
            <p:nvPr/>
          </p:nvSpPr>
          <p:spPr bwMode="auto">
            <a:xfrm flipV="1">
              <a:off x="1728" y="1248"/>
              <a:ext cx="0" cy="72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8153" name="Line 25"/>
            <p:cNvSpPr>
              <a:spLocks noChangeShapeType="1"/>
            </p:cNvSpPr>
            <p:nvPr/>
          </p:nvSpPr>
          <p:spPr bwMode="auto">
            <a:xfrm>
              <a:off x="1056" y="1680"/>
              <a:ext cx="672"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8154" name="Line 26"/>
            <p:cNvSpPr>
              <a:spLocks noChangeShapeType="1"/>
            </p:cNvSpPr>
            <p:nvPr/>
          </p:nvSpPr>
          <p:spPr bwMode="auto">
            <a:xfrm>
              <a:off x="1056" y="1248"/>
              <a:ext cx="672"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8155" name="Rectangle 27"/>
            <p:cNvSpPr>
              <a:spLocks noChangeArrowheads="1"/>
            </p:cNvSpPr>
            <p:nvPr/>
          </p:nvSpPr>
          <p:spPr bwMode="auto">
            <a:xfrm>
              <a:off x="1584" y="1488"/>
              <a:ext cx="144" cy="86"/>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j</a:t>
              </a:r>
              <a:endParaRPr lang="en-US" sz="2400">
                <a:latin typeface="Times New Roman" pitchFamily="18" charset="0"/>
              </a:endParaRPr>
            </a:p>
          </p:txBody>
        </p:sp>
        <p:sp>
          <p:nvSpPr>
            <p:cNvPr id="48156" name="Rectangle 28"/>
            <p:cNvSpPr>
              <a:spLocks noChangeArrowheads="1"/>
            </p:cNvSpPr>
            <p:nvPr/>
          </p:nvSpPr>
          <p:spPr bwMode="auto">
            <a:xfrm>
              <a:off x="1728" y="1152"/>
              <a:ext cx="106" cy="86"/>
            </a:xfrm>
            <a:prstGeom prst="rect">
              <a:avLst/>
            </a:prstGeom>
            <a:noFill/>
            <a:ln w="9525">
              <a:noFill/>
              <a:miter lim="800000"/>
              <a:headEnd/>
              <a:tailEnd/>
            </a:ln>
          </p:spPr>
          <p:txBody>
            <a:bodyPr lIns="0" tIns="0" rIns="0" bIns="0">
              <a:spAutoFit/>
            </a:bodyPr>
            <a:lstStyle/>
            <a:p>
              <a:pPr eaLnBrk="0" hangingPunct="0"/>
              <a:r>
                <a:rPr lang="en-US" sz="1000" b="1">
                  <a:solidFill>
                    <a:srgbClr val="000000"/>
                  </a:solidFill>
                </a:rPr>
                <a:t>b</a:t>
              </a:r>
              <a:endParaRPr lang="en-US" sz="2400">
                <a:latin typeface="Times New Roman" pitchFamily="18" charset="0"/>
              </a:endParaRPr>
            </a:p>
          </p:txBody>
        </p:sp>
        <p:sp>
          <p:nvSpPr>
            <p:cNvPr id="48157" name="Rectangle 29"/>
            <p:cNvSpPr>
              <a:spLocks noChangeArrowheads="1"/>
            </p:cNvSpPr>
            <p:nvPr/>
          </p:nvSpPr>
          <p:spPr bwMode="auto">
            <a:xfrm>
              <a:off x="2040" y="1388"/>
              <a:ext cx="144" cy="87"/>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h</a:t>
              </a:r>
              <a:endParaRPr lang="en-US" sz="2400">
                <a:latin typeface="Times New Roman" pitchFamily="18" charset="0"/>
              </a:endParaRPr>
            </a:p>
          </p:txBody>
        </p:sp>
        <p:sp>
          <p:nvSpPr>
            <p:cNvPr id="48158" name="Rectangle 30"/>
            <p:cNvSpPr>
              <a:spLocks noChangeArrowheads="1"/>
            </p:cNvSpPr>
            <p:nvPr/>
          </p:nvSpPr>
          <p:spPr bwMode="auto">
            <a:xfrm>
              <a:off x="864" y="1344"/>
              <a:ext cx="144" cy="87"/>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c</a:t>
              </a:r>
              <a:endParaRPr lang="en-US" sz="2400">
                <a:latin typeface="Times New Roman" pitchFamily="18" charset="0"/>
              </a:endParaRPr>
            </a:p>
          </p:txBody>
        </p:sp>
        <p:sp>
          <p:nvSpPr>
            <p:cNvPr id="48159" name="Rectangle 31"/>
            <p:cNvSpPr>
              <a:spLocks noChangeArrowheads="1"/>
            </p:cNvSpPr>
            <p:nvPr/>
          </p:nvSpPr>
          <p:spPr bwMode="auto">
            <a:xfrm>
              <a:off x="864" y="1200"/>
              <a:ext cx="144" cy="87"/>
            </a:xfrm>
            <a:prstGeom prst="rect">
              <a:avLst/>
            </a:prstGeom>
            <a:noFill/>
            <a:ln w="9525">
              <a:noFill/>
              <a:miter lim="800000"/>
              <a:headEnd/>
              <a:tailEnd/>
            </a:ln>
          </p:spPr>
          <p:txBody>
            <a:bodyPr lIns="0" tIns="0" rIns="0" bIns="0">
              <a:spAutoFit/>
            </a:bodyPr>
            <a:lstStyle/>
            <a:p>
              <a:pPr algn="r" eaLnBrk="0" hangingPunct="0"/>
              <a:r>
                <a:rPr lang="en-US" sz="1000">
                  <a:solidFill>
                    <a:srgbClr val="000000"/>
                  </a:solidFill>
                </a:rPr>
                <a:t> P*</a:t>
              </a:r>
              <a:endParaRPr lang="en-US" sz="2400">
                <a:latin typeface="Times New Roman" pitchFamily="18" charset="0"/>
              </a:endParaRPr>
            </a:p>
          </p:txBody>
        </p:sp>
        <p:sp>
          <p:nvSpPr>
            <p:cNvPr id="48160" name="Arc 32"/>
            <p:cNvSpPr>
              <a:spLocks/>
            </p:cNvSpPr>
            <p:nvPr/>
          </p:nvSpPr>
          <p:spPr bwMode="auto">
            <a:xfrm rot="-4803084" flipH="1" flipV="1">
              <a:off x="1676" y="616"/>
              <a:ext cx="824" cy="1009"/>
            </a:xfrm>
            <a:custGeom>
              <a:avLst/>
              <a:gdLst>
                <a:gd name="G0" fmla="+- 0 0 0"/>
                <a:gd name="G1" fmla="+- 19585 0 0"/>
                <a:gd name="G2" fmla="+- 21600 0 0"/>
                <a:gd name="T0" fmla="*/ 9111 w 21600"/>
                <a:gd name="T1" fmla="*/ 0 h 31323"/>
                <a:gd name="T2" fmla="*/ 18132 w 21600"/>
                <a:gd name="T3" fmla="*/ 31323 h 31323"/>
                <a:gd name="T4" fmla="*/ 0 w 21600"/>
                <a:gd name="T5" fmla="*/ 19585 h 31323"/>
              </a:gdLst>
              <a:ahLst/>
              <a:cxnLst>
                <a:cxn ang="0">
                  <a:pos x="T0" y="T1"/>
                </a:cxn>
                <a:cxn ang="0">
                  <a:pos x="T2" y="T3"/>
                </a:cxn>
                <a:cxn ang="0">
                  <a:pos x="T4" y="T5"/>
                </a:cxn>
              </a:cxnLst>
              <a:rect l="0" t="0" r="r" b="b"/>
              <a:pathLst>
                <a:path w="21600" h="31323" fill="none" extrusionOk="0">
                  <a:moveTo>
                    <a:pt x="9110" y="0"/>
                  </a:moveTo>
                  <a:cubicBezTo>
                    <a:pt x="16728" y="3544"/>
                    <a:pt x="21600" y="11183"/>
                    <a:pt x="21600" y="19585"/>
                  </a:cubicBezTo>
                  <a:cubicBezTo>
                    <a:pt x="21600" y="23750"/>
                    <a:pt x="20395" y="27826"/>
                    <a:pt x="18132" y="31323"/>
                  </a:cubicBezTo>
                </a:path>
                <a:path w="21600" h="31323" stroke="0" extrusionOk="0">
                  <a:moveTo>
                    <a:pt x="9110" y="0"/>
                  </a:moveTo>
                  <a:cubicBezTo>
                    <a:pt x="16728" y="3544"/>
                    <a:pt x="21600" y="11183"/>
                    <a:pt x="21600" y="19585"/>
                  </a:cubicBezTo>
                  <a:cubicBezTo>
                    <a:pt x="21600" y="23750"/>
                    <a:pt x="20395" y="27826"/>
                    <a:pt x="18132" y="31323"/>
                  </a:cubicBezTo>
                  <a:lnTo>
                    <a:pt x="0" y="19585"/>
                  </a:lnTo>
                  <a:close/>
                </a:path>
              </a:pathLst>
            </a:custGeom>
            <a:noFill/>
            <a:ln w="19050">
              <a:solidFill>
                <a:schemeClr val="tx1"/>
              </a:solidFill>
              <a:round/>
              <a:headEnd/>
              <a:tailEnd/>
            </a:ln>
            <a:effectLst/>
          </p:spPr>
          <p:txBody>
            <a:bodyPr wrap="none" anchor="ctr"/>
            <a:lstStyle/>
            <a:p>
              <a:endParaRPr lang="en-US"/>
            </a:p>
          </p:txBody>
        </p:sp>
        <p:sp>
          <p:nvSpPr>
            <p:cNvPr id="48161" name="Line 33"/>
            <p:cNvSpPr>
              <a:spLocks noChangeShapeType="1"/>
            </p:cNvSpPr>
            <p:nvPr/>
          </p:nvSpPr>
          <p:spPr bwMode="auto">
            <a:xfrm flipV="1">
              <a:off x="1728" y="1896"/>
              <a:ext cx="1" cy="24"/>
            </a:xfrm>
            <a:prstGeom prst="line">
              <a:avLst/>
            </a:prstGeom>
            <a:noFill/>
            <a:ln w="0">
              <a:solidFill>
                <a:srgbClr val="000000"/>
              </a:solidFill>
              <a:round/>
              <a:headEnd/>
              <a:tailEnd/>
            </a:ln>
          </p:spPr>
          <p:txBody>
            <a:bodyPr/>
            <a:lstStyle/>
            <a:p>
              <a:endParaRPr lang="en-US"/>
            </a:p>
          </p:txBody>
        </p:sp>
        <p:sp>
          <p:nvSpPr>
            <p:cNvPr id="48162" name="Rectangle 34"/>
            <p:cNvSpPr>
              <a:spLocks noChangeArrowheads="1"/>
            </p:cNvSpPr>
            <p:nvPr/>
          </p:nvSpPr>
          <p:spPr bwMode="auto">
            <a:xfrm>
              <a:off x="1680" y="2016"/>
              <a:ext cx="144" cy="87"/>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Q*</a:t>
              </a:r>
              <a:endParaRPr lang="en-US" sz="2400">
                <a:latin typeface="Times New Roman" pitchFamily="18" charset="0"/>
              </a:endParaRPr>
            </a:p>
          </p:txBody>
        </p:sp>
        <p:sp>
          <p:nvSpPr>
            <p:cNvPr id="48163" name="Line 35"/>
            <p:cNvSpPr>
              <a:spLocks noChangeShapeType="1"/>
            </p:cNvSpPr>
            <p:nvPr/>
          </p:nvSpPr>
          <p:spPr bwMode="auto">
            <a:xfrm>
              <a:off x="1056" y="1392"/>
              <a:ext cx="576"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8164" name="Rectangle 36"/>
            <p:cNvSpPr>
              <a:spLocks noChangeArrowheads="1"/>
            </p:cNvSpPr>
            <p:nvPr/>
          </p:nvSpPr>
          <p:spPr bwMode="auto">
            <a:xfrm>
              <a:off x="1717" y="1564"/>
              <a:ext cx="96" cy="87"/>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f</a:t>
              </a:r>
              <a:endParaRPr lang="en-US" sz="2400">
                <a:latin typeface="Times New Roman" pitchFamily="18" charset="0"/>
              </a:endParaRPr>
            </a:p>
          </p:txBody>
        </p:sp>
        <p:sp>
          <p:nvSpPr>
            <p:cNvPr id="48165" name="Oval 37"/>
            <p:cNvSpPr>
              <a:spLocks noChangeArrowheads="1"/>
            </p:cNvSpPr>
            <p:nvPr/>
          </p:nvSpPr>
          <p:spPr bwMode="auto">
            <a:xfrm>
              <a:off x="1710" y="1662"/>
              <a:ext cx="18" cy="18"/>
            </a:xfrm>
            <a:prstGeom prst="ellipse">
              <a:avLst/>
            </a:prstGeom>
            <a:solidFill>
              <a:srgbClr val="000000"/>
            </a:solidFill>
            <a:ln w="9525">
              <a:solidFill>
                <a:srgbClr val="000000"/>
              </a:solidFill>
              <a:round/>
              <a:headEnd/>
              <a:tailEnd/>
            </a:ln>
          </p:spPr>
          <p:txBody>
            <a:bodyPr/>
            <a:lstStyle/>
            <a:p>
              <a:endParaRPr lang="en-US"/>
            </a:p>
          </p:txBody>
        </p:sp>
        <p:sp>
          <p:nvSpPr>
            <p:cNvPr id="48166" name="Oval 38"/>
            <p:cNvSpPr>
              <a:spLocks noChangeArrowheads="1"/>
            </p:cNvSpPr>
            <p:nvPr/>
          </p:nvSpPr>
          <p:spPr bwMode="auto">
            <a:xfrm>
              <a:off x="1632" y="1584"/>
              <a:ext cx="18" cy="18"/>
            </a:xfrm>
            <a:prstGeom prst="ellipse">
              <a:avLst/>
            </a:prstGeom>
            <a:solidFill>
              <a:srgbClr val="000000"/>
            </a:solidFill>
            <a:ln w="9525">
              <a:solidFill>
                <a:srgbClr val="000000"/>
              </a:solidFill>
              <a:round/>
              <a:headEnd/>
              <a:tailEnd/>
            </a:ln>
          </p:spPr>
          <p:txBody>
            <a:bodyPr/>
            <a:lstStyle/>
            <a:p>
              <a:endParaRPr lang="en-US"/>
            </a:p>
          </p:txBody>
        </p:sp>
        <p:sp>
          <p:nvSpPr>
            <p:cNvPr id="48167" name="Oval 39"/>
            <p:cNvSpPr>
              <a:spLocks noChangeArrowheads="1"/>
            </p:cNvSpPr>
            <p:nvPr/>
          </p:nvSpPr>
          <p:spPr bwMode="auto">
            <a:xfrm>
              <a:off x="2022" y="1440"/>
              <a:ext cx="18" cy="18"/>
            </a:xfrm>
            <a:prstGeom prst="ellipse">
              <a:avLst/>
            </a:prstGeom>
            <a:solidFill>
              <a:srgbClr val="000000"/>
            </a:solidFill>
            <a:ln w="9525">
              <a:solidFill>
                <a:srgbClr val="000000"/>
              </a:solidFill>
              <a:round/>
              <a:headEnd/>
              <a:tailEnd/>
            </a:ln>
          </p:spPr>
          <p:txBody>
            <a:bodyPr/>
            <a:lstStyle/>
            <a:p>
              <a:endParaRPr lang="en-US"/>
            </a:p>
          </p:txBody>
        </p:sp>
        <p:sp>
          <p:nvSpPr>
            <p:cNvPr id="48168" name="Oval 40"/>
            <p:cNvSpPr>
              <a:spLocks noChangeArrowheads="1"/>
            </p:cNvSpPr>
            <p:nvPr/>
          </p:nvSpPr>
          <p:spPr bwMode="auto">
            <a:xfrm>
              <a:off x="1728" y="1248"/>
              <a:ext cx="18" cy="18"/>
            </a:xfrm>
            <a:prstGeom prst="ellipse">
              <a:avLst/>
            </a:prstGeom>
            <a:solidFill>
              <a:srgbClr val="000000"/>
            </a:solidFill>
            <a:ln w="9525">
              <a:solidFill>
                <a:srgbClr val="000000"/>
              </a:solidFill>
              <a:round/>
              <a:headEnd/>
              <a:tailEnd/>
            </a:ln>
          </p:spPr>
          <p:txBody>
            <a:bodyPr/>
            <a:lstStyle/>
            <a:p>
              <a:endParaRPr lang="en-US"/>
            </a:p>
          </p:txBody>
        </p:sp>
        <p:sp>
          <p:nvSpPr>
            <p:cNvPr id="48169" name="Arc 41"/>
            <p:cNvSpPr>
              <a:spLocks/>
            </p:cNvSpPr>
            <p:nvPr/>
          </p:nvSpPr>
          <p:spPr bwMode="auto">
            <a:xfrm rot="-4632480" flipH="1" flipV="1">
              <a:off x="1550" y="700"/>
              <a:ext cx="866" cy="1181"/>
            </a:xfrm>
            <a:custGeom>
              <a:avLst/>
              <a:gdLst>
                <a:gd name="G0" fmla="+- 0 0 0"/>
                <a:gd name="G1" fmla="+- 19585 0 0"/>
                <a:gd name="G2" fmla="+- 21600 0 0"/>
                <a:gd name="T0" fmla="*/ 9111 w 21600"/>
                <a:gd name="T1" fmla="*/ 0 h 25777"/>
                <a:gd name="T2" fmla="*/ 20693 w 21600"/>
                <a:gd name="T3" fmla="*/ 25777 h 25777"/>
                <a:gd name="T4" fmla="*/ 0 w 21600"/>
                <a:gd name="T5" fmla="*/ 19585 h 25777"/>
              </a:gdLst>
              <a:ahLst/>
              <a:cxnLst>
                <a:cxn ang="0">
                  <a:pos x="T0" y="T1"/>
                </a:cxn>
                <a:cxn ang="0">
                  <a:pos x="T2" y="T3"/>
                </a:cxn>
                <a:cxn ang="0">
                  <a:pos x="T4" y="T5"/>
                </a:cxn>
              </a:cxnLst>
              <a:rect l="0" t="0" r="r" b="b"/>
              <a:pathLst>
                <a:path w="21600" h="25777" fill="none" extrusionOk="0">
                  <a:moveTo>
                    <a:pt x="9110" y="0"/>
                  </a:moveTo>
                  <a:cubicBezTo>
                    <a:pt x="16728" y="3544"/>
                    <a:pt x="21600" y="11183"/>
                    <a:pt x="21600" y="19585"/>
                  </a:cubicBezTo>
                  <a:cubicBezTo>
                    <a:pt x="21600" y="21682"/>
                    <a:pt x="21294" y="23768"/>
                    <a:pt x="20693" y="25777"/>
                  </a:cubicBezTo>
                </a:path>
                <a:path w="21600" h="25777" stroke="0" extrusionOk="0">
                  <a:moveTo>
                    <a:pt x="9110" y="0"/>
                  </a:moveTo>
                  <a:cubicBezTo>
                    <a:pt x="16728" y="3544"/>
                    <a:pt x="21600" y="11183"/>
                    <a:pt x="21600" y="19585"/>
                  </a:cubicBezTo>
                  <a:cubicBezTo>
                    <a:pt x="21600" y="21682"/>
                    <a:pt x="21294" y="23768"/>
                    <a:pt x="20693" y="25777"/>
                  </a:cubicBezTo>
                  <a:lnTo>
                    <a:pt x="0" y="19585"/>
                  </a:lnTo>
                  <a:close/>
                </a:path>
              </a:pathLst>
            </a:custGeom>
            <a:noFill/>
            <a:ln w="19050">
              <a:solidFill>
                <a:schemeClr val="tx1"/>
              </a:solidFill>
              <a:round/>
              <a:headEnd/>
              <a:tailEnd/>
            </a:ln>
            <a:effectLst/>
          </p:spPr>
          <p:txBody>
            <a:bodyPr wrap="none" anchor="ctr"/>
            <a:lstStyle/>
            <a:p>
              <a:endParaRPr lang="en-US"/>
            </a:p>
          </p:txBody>
        </p:sp>
        <p:sp>
          <p:nvSpPr>
            <p:cNvPr id="48170" name="Rectangle 42"/>
            <p:cNvSpPr>
              <a:spLocks noChangeArrowheads="1"/>
            </p:cNvSpPr>
            <p:nvPr/>
          </p:nvSpPr>
          <p:spPr bwMode="auto">
            <a:xfrm>
              <a:off x="2624" y="1296"/>
              <a:ext cx="107" cy="87"/>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AC</a:t>
              </a:r>
              <a:endParaRPr lang="en-US" sz="2400">
                <a:latin typeface="Times New Roman" pitchFamily="18" charset="0"/>
              </a:endParaRPr>
            </a:p>
          </p:txBody>
        </p:sp>
        <p:sp>
          <p:nvSpPr>
            <p:cNvPr id="48171" name="Rectangle 43"/>
            <p:cNvSpPr>
              <a:spLocks noChangeArrowheads="1"/>
            </p:cNvSpPr>
            <p:nvPr/>
          </p:nvSpPr>
          <p:spPr bwMode="auto">
            <a:xfrm>
              <a:off x="864" y="1632"/>
              <a:ext cx="144" cy="87"/>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m</a:t>
              </a:r>
              <a:endParaRPr lang="en-US" sz="2400">
                <a:latin typeface="Times New Roman" pitchFamily="18" charset="0"/>
              </a:endParaRPr>
            </a:p>
          </p:txBody>
        </p:sp>
        <p:sp>
          <p:nvSpPr>
            <p:cNvPr id="48172" name="Rectangle 44"/>
            <p:cNvSpPr>
              <a:spLocks noChangeArrowheads="1"/>
            </p:cNvSpPr>
            <p:nvPr/>
          </p:nvSpPr>
          <p:spPr bwMode="auto">
            <a:xfrm>
              <a:off x="1761" y="1674"/>
              <a:ext cx="96" cy="86"/>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g</a:t>
              </a:r>
              <a:endParaRPr lang="en-US" sz="2400">
                <a:latin typeface="Times New Roman" pitchFamily="18" charset="0"/>
              </a:endParaRPr>
            </a:p>
          </p:txBody>
        </p:sp>
        <p:sp>
          <p:nvSpPr>
            <p:cNvPr id="48173" name="Arc 45"/>
            <p:cNvSpPr>
              <a:spLocks/>
            </p:cNvSpPr>
            <p:nvPr/>
          </p:nvSpPr>
          <p:spPr bwMode="auto">
            <a:xfrm rot="-4163050" flipH="1" flipV="1">
              <a:off x="1159" y="753"/>
              <a:ext cx="1347" cy="683"/>
            </a:xfrm>
            <a:custGeom>
              <a:avLst/>
              <a:gdLst>
                <a:gd name="G0" fmla="+- 0 0 0"/>
                <a:gd name="G1" fmla="+- 21459 0 0"/>
                <a:gd name="G2" fmla="+- 21600 0 0"/>
                <a:gd name="T0" fmla="*/ 2463 w 21600"/>
                <a:gd name="T1" fmla="*/ 0 h 23973"/>
                <a:gd name="T2" fmla="*/ 21453 w 21600"/>
                <a:gd name="T3" fmla="*/ 23973 h 23973"/>
                <a:gd name="T4" fmla="*/ 0 w 21600"/>
                <a:gd name="T5" fmla="*/ 21459 h 23973"/>
              </a:gdLst>
              <a:ahLst/>
              <a:cxnLst>
                <a:cxn ang="0">
                  <a:pos x="T0" y="T1"/>
                </a:cxn>
                <a:cxn ang="0">
                  <a:pos x="T2" y="T3"/>
                </a:cxn>
                <a:cxn ang="0">
                  <a:pos x="T4" y="T5"/>
                </a:cxn>
              </a:cxnLst>
              <a:rect l="0" t="0" r="r" b="b"/>
              <a:pathLst>
                <a:path w="21600" h="23973" fill="none" extrusionOk="0">
                  <a:moveTo>
                    <a:pt x="2463" y="-1"/>
                  </a:moveTo>
                  <a:cubicBezTo>
                    <a:pt x="13367" y="1251"/>
                    <a:pt x="21600" y="10482"/>
                    <a:pt x="21600" y="21459"/>
                  </a:cubicBezTo>
                  <a:cubicBezTo>
                    <a:pt x="21600" y="22299"/>
                    <a:pt x="21550" y="23138"/>
                    <a:pt x="21453" y="23973"/>
                  </a:cubicBezTo>
                </a:path>
                <a:path w="21600" h="23973" stroke="0" extrusionOk="0">
                  <a:moveTo>
                    <a:pt x="2463" y="-1"/>
                  </a:moveTo>
                  <a:cubicBezTo>
                    <a:pt x="13367" y="1251"/>
                    <a:pt x="21600" y="10482"/>
                    <a:pt x="21600" y="21459"/>
                  </a:cubicBezTo>
                  <a:cubicBezTo>
                    <a:pt x="21600" y="22299"/>
                    <a:pt x="21550" y="23138"/>
                    <a:pt x="21453" y="23973"/>
                  </a:cubicBezTo>
                  <a:lnTo>
                    <a:pt x="0" y="21459"/>
                  </a:lnTo>
                  <a:close/>
                </a:path>
              </a:pathLst>
            </a:custGeom>
            <a:noFill/>
            <a:ln w="19050">
              <a:solidFill>
                <a:schemeClr val="tx1"/>
              </a:solidFill>
              <a:round/>
              <a:headEnd/>
              <a:tailEnd/>
            </a:ln>
            <a:effectLst/>
          </p:spPr>
          <p:txBody>
            <a:bodyPr wrap="none" anchor="ctr"/>
            <a:lstStyle/>
            <a:p>
              <a:endParaRPr lang="en-US"/>
            </a:p>
          </p:txBody>
        </p:sp>
        <p:sp>
          <p:nvSpPr>
            <p:cNvPr id="48174" name="Rectangle 46"/>
            <p:cNvSpPr>
              <a:spLocks noChangeArrowheads="1"/>
            </p:cNvSpPr>
            <p:nvPr/>
          </p:nvSpPr>
          <p:spPr bwMode="auto">
            <a:xfrm>
              <a:off x="2404" y="672"/>
              <a:ext cx="179" cy="87"/>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MC</a:t>
              </a:r>
              <a:r>
                <a:rPr lang="en-US" sz="1000" b="1" baseline="-25000">
                  <a:solidFill>
                    <a:srgbClr val="000000"/>
                  </a:solidFill>
                </a:rPr>
                <a:t>ST</a:t>
              </a:r>
              <a:endParaRPr lang="en-US" sz="2400">
                <a:latin typeface="Times New Roman" pitchFamily="18" charset="0"/>
              </a:endParaRPr>
            </a:p>
          </p:txBody>
        </p:sp>
        <p:sp>
          <p:nvSpPr>
            <p:cNvPr id="48175" name="Oval 47"/>
            <p:cNvSpPr>
              <a:spLocks noChangeArrowheads="1"/>
            </p:cNvSpPr>
            <p:nvPr/>
          </p:nvSpPr>
          <p:spPr bwMode="auto">
            <a:xfrm>
              <a:off x="1920" y="1374"/>
              <a:ext cx="18" cy="18"/>
            </a:xfrm>
            <a:prstGeom prst="ellipse">
              <a:avLst/>
            </a:prstGeom>
            <a:solidFill>
              <a:srgbClr val="000000"/>
            </a:solidFill>
            <a:ln w="9525">
              <a:solidFill>
                <a:srgbClr val="000000"/>
              </a:solidFill>
              <a:round/>
              <a:headEnd/>
              <a:tailEnd/>
            </a:ln>
          </p:spPr>
          <p:txBody>
            <a:bodyPr/>
            <a:lstStyle/>
            <a:p>
              <a:endParaRPr lang="en-US"/>
            </a:p>
          </p:txBody>
        </p:sp>
        <p:sp>
          <p:nvSpPr>
            <p:cNvPr id="48176" name="Line 48"/>
            <p:cNvSpPr>
              <a:spLocks noChangeShapeType="1"/>
            </p:cNvSpPr>
            <p:nvPr/>
          </p:nvSpPr>
          <p:spPr bwMode="auto">
            <a:xfrm flipV="1">
              <a:off x="1632" y="1200"/>
              <a:ext cx="0" cy="768"/>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8177" name="Oval 49"/>
            <p:cNvSpPr>
              <a:spLocks noChangeArrowheads="1"/>
            </p:cNvSpPr>
            <p:nvPr/>
          </p:nvSpPr>
          <p:spPr bwMode="auto">
            <a:xfrm>
              <a:off x="1632" y="1182"/>
              <a:ext cx="18" cy="18"/>
            </a:xfrm>
            <a:prstGeom prst="ellipse">
              <a:avLst/>
            </a:prstGeom>
            <a:solidFill>
              <a:srgbClr val="000000"/>
            </a:solidFill>
            <a:ln w="9525">
              <a:solidFill>
                <a:srgbClr val="000000"/>
              </a:solidFill>
              <a:round/>
              <a:headEnd/>
              <a:tailEnd/>
            </a:ln>
          </p:spPr>
          <p:txBody>
            <a:bodyPr/>
            <a:lstStyle/>
            <a:p>
              <a:endParaRPr lang="en-US"/>
            </a:p>
          </p:txBody>
        </p:sp>
        <p:sp>
          <p:nvSpPr>
            <p:cNvPr id="48178" name="Rectangle 50"/>
            <p:cNvSpPr>
              <a:spLocks noChangeArrowheads="1"/>
            </p:cNvSpPr>
            <p:nvPr/>
          </p:nvSpPr>
          <p:spPr bwMode="auto">
            <a:xfrm>
              <a:off x="1632" y="1056"/>
              <a:ext cx="106" cy="87"/>
            </a:xfrm>
            <a:prstGeom prst="rect">
              <a:avLst/>
            </a:prstGeom>
            <a:noFill/>
            <a:ln w="9525">
              <a:noFill/>
              <a:miter lim="800000"/>
              <a:headEnd/>
              <a:tailEnd/>
            </a:ln>
          </p:spPr>
          <p:txBody>
            <a:bodyPr lIns="0" tIns="0" rIns="0" bIns="0">
              <a:spAutoFit/>
            </a:bodyPr>
            <a:lstStyle/>
            <a:p>
              <a:pPr eaLnBrk="0" hangingPunct="0"/>
              <a:r>
                <a:rPr lang="en-US" sz="1000" b="1">
                  <a:solidFill>
                    <a:srgbClr val="000000"/>
                  </a:solidFill>
                </a:rPr>
                <a:t>a</a:t>
              </a:r>
              <a:endParaRPr lang="en-US" sz="2400">
                <a:latin typeface="Times New Roman" pitchFamily="18" charset="0"/>
              </a:endParaRPr>
            </a:p>
          </p:txBody>
        </p:sp>
        <p:sp>
          <p:nvSpPr>
            <p:cNvPr id="48179" name="Rectangle 51"/>
            <p:cNvSpPr>
              <a:spLocks noChangeArrowheads="1"/>
            </p:cNvSpPr>
            <p:nvPr/>
          </p:nvSpPr>
          <p:spPr bwMode="auto">
            <a:xfrm>
              <a:off x="1910" y="1248"/>
              <a:ext cx="106" cy="87"/>
            </a:xfrm>
            <a:prstGeom prst="rect">
              <a:avLst/>
            </a:prstGeom>
            <a:noFill/>
            <a:ln w="9525">
              <a:noFill/>
              <a:miter lim="800000"/>
              <a:headEnd/>
              <a:tailEnd/>
            </a:ln>
          </p:spPr>
          <p:txBody>
            <a:bodyPr lIns="0" tIns="0" rIns="0" bIns="0">
              <a:spAutoFit/>
            </a:bodyPr>
            <a:lstStyle/>
            <a:p>
              <a:pPr eaLnBrk="0" hangingPunct="0"/>
              <a:r>
                <a:rPr lang="en-US" sz="1000" b="1">
                  <a:solidFill>
                    <a:srgbClr val="000000"/>
                  </a:solidFill>
                </a:rPr>
                <a:t>i</a:t>
              </a:r>
              <a:endParaRPr lang="en-US" sz="2400">
                <a:latin typeface="Times New Roman" pitchFamily="18" charset="0"/>
              </a:endParaRPr>
            </a:p>
          </p:txBody>
        </p:sp>
        <p:sp>
          <p:nvSpPr>
            <p:cNvPr id="48180" name="Oval 52"/>
            <p:cNvSpPr>
              <a:spLocks noChangeArrowheads="1"/>
            </p:cNvSpPr>
            <p:nvPr/>
          </p:nvSpPr>
          <p:spPr bwMode="auto">
            <a:xfrm>
              <a:off x="1614" y="1374"/>
              <a:ext cx="18" cy="18"/>
            </a:xfrm>
            <a:prstGeom prst="ellipse">
              <a:avLst/>
            </a:prstGeom>
            <a:solidFill>
              <a:srgbClr val="000000"/>
            </a:solidFill>
            <a:ln w="9525">
              <a:solidFill>
                <a:srgbClr val="000000"/>
              </a:solidFill>
              <a:round/>
              <a:headEnd/>
              <a:tailEnd/>
            </a:ln>
          </p:spPr>
          <p:txBody>
            <a:bodyPr/>
            <a:lstStyle/>
            <a:p>
              <a:endParaRPr lang="en-US"/>
            </a:p>
          </p:txBody>
        </p:sp>
        <p:sp>
          <p:nvSpPr>
            <p:cNvPr id="48181" name="Rectangle 53"/>
            <p:cNvSpPr>
              <a:spLocks noChangeArrowheads="1"/>
            </p:cNvSpPr>
            <p:nvPr/>
          </p:nvSpPr>
          <p:spPr bwMode="auto">
            <a:xfrm>
              <a:off x="1632" y="1296"/>
              <a:ext cx="96" cy="87"/>
            </a:xfrm>
            <a:prstGeom prst="rect">
              <a:avLst/>
            </a:prstGeom>
            <a:noFill/>
            <a:ln w="9525">
              <a:noFill/>
              <a:miter lim="800000"/>
              <a:headEnd/>
              <a:tailEnd/>
            </a:ln>
          </p:spPr>
          <p:txBody>
            <a:bodyPr lIns="0" tIns="0" rIns="0" bIns="0">
              <a:spAutoFit/>
            </a:bodyPr>
            <a:lstStyle/>
            <a:p>
              <a:pPr eaLnBrk="0" hangingPunct="0"/>
              <a:r>
                <a:rPr lang="en-US" sz="1000" b="1">
                  <a:solidFill>
                    <a:srgbClr val="000000"/>
                  </a:solidFill>
                </a:rPr>
                <a:t>e</a:t>
              </a:r>
              <a:endParaRPr lang="en-US" sz="2400">
                <a:latin typeface="Times New Roman" pitchFamily="18" charset="0"/>
              </a:endParaRPr>
            </a:p>
          </p:txBody>
        </p:sp>
        <p:sp>
          <p:nvSpPr>
            <p:cNvPr id="48182" name="Oval 54"/>
            <p:cNvSpPr>
              <a:spLocks noChangeArrowheads="1"/>
            </p:cNvSpPr>
            <p:nvPr/>
          </p:nvSpPr>
          <p:spPr bwMode="auto">
            <a:xfrm>
              <a:off x="1624" y="1756"/>
              <a:ext cx="18" cy="18"/>
            </a:xfrm>
            <a:prstGeom prst="ellipse">
              <a:avLst/>
            </a:prstGeom>
            <a:solidFill>
              <a:srgbClr val="000000"/>
            </a:solidFill>
            <a:ln w="9525">
              <a:solidFill>
                <a:srgbClr val="000000"/>
              </a:solidFill>
              <a:round/>
              <a:headEnd/>
              <a:tailEnd/>
            </a:ln>
          </p:spPr>
          <p:txBody>
            <a:bodyPr/>
            <a:lstStyle/>
            <a:p>
              <a:endParaRPr lang="en-US"/>
            </a:p>
          </p:txBody>
        </p:sp>
        <p:sp>
          <p:nvSpPr>
            <p:cNvPr id="48183" name="Rectangle 55"/>
            <p:cNvSpPr>
              <a:spLocks noChangeArrowheads="1"/>
            </p:cNvSpPr>
            <p:nvPr/>
          </p:nvSpPr>
          <p:spPr bwMode="auto">
            <a:xfrm>
              <a:off x="1640" y="1770"/>
              <a:ext cx="58" cy="87"/>
            </a:xfrm>
            <a:prstGeom prst="rect">
              <a:avLst/>
            </a:prstGeom>
            <a:noFill/>
            <a:ln w="9525">
              <a:noFill/>
              <a:miter lim="800000"/>
              <a:headEnd/>
              <a:tailEnd/>
            </a:ln>
          </p:spPr>
          <p:txBody>
            <a:bodyPr lIns="0" tIns="0" rIns="0" bIns="0">
              <a:spAutoFit/>
            </a:bodyPr>
            <a:lstStyle/>
            <a:p>
              <a:pPr eaLnBrk="0" hangingPunct="0"/>
              <a:r>
                <a:rPr lang="en-US" sz="1000" b="1">
                  <a:solidFill>
                    <a:srgbClr val="000000"/>
                  </a:solidFill>
                </a:rPr>
                <a:t>k</a:t>
              </a:r>
              <a:endParaRPr lang="en-US" sz="2400">
                <a:latin typeface="Times New Roman" pitchFamily="18" charset="0"/>
              </a:endParaRPr>
            </a:p>
          </p:txBody>
        </p:sp>
        <p:sp>
          <p:nvSpPr>
            <p:cNvPr id="48184" name="Rectangle 56"/>
            <p:cNvSpPr>
              <a:spLocks noChangeArrowheads="1"/>
            </p:cNvSpPr>
            <p:nvPr/>
          </p:nvSpPr>
          <p:spPr bwMode="auto">
            <a:xfrm>
              <a:off x="1536" y="2016"/>
              <a:ext cx="144" cy="87"/>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Q</a:t>
              </a:r>
              <a:r>
                <a:rPr lang="en-US" sz="1000" b="1" baseline="-25000">
                  <a:solidFill>
                    <a:srgbClr val="000000"/>
                  </a:solidFill>
                </a:rPr>
                <a:t>ST</a:t>
              </a:r>
              <a:endParaRPr lang="en-US" sz="2400">
                <a:latin typeface="Times New Roman" pitchFamily="18" charset="0"/>
              </a:endParaRPr>
            </a:p>
          </p:txBody>
        </p:sp>
        <p:sp>
          <p:nvSpPr>
            <p:cNvPr id="48185" name="Line 57"/>
            <p:cNvSpPr>
              <a:spLocks noChangeShapeType="1"/>
            </p:cNvSpPr>
            <p:nvPr/>
          </p:nvSpPr>
          <p:spPr bwMode="auto">
            <a:xfrm>
              <a:off x="1056" y="1200"/>
              <a:ext cx="576"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48186" name="Rectangle 58"/>
            <p:cNvSpPr>
              <a:spLocks noChangeArrowheads="1"/>
            </p:cNvSpPr>
            <p:nvPr/>
          </p:nvSpPr>
          <p:spPr bwMode="auto">
            <a:xfrm>
              <a:off x="864" y="1104"/>
              <a:ext cx="192" cy="86"/>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   P</a:t>
              </a:r>
              <a:r>
                <a:rPr lang="en-US" sz="1000" baseline="-25000">
                  <a:solidFill>
                    <a:srgbClr val="000000"/>
                  </a:solidFill>
                </a:rPr>
                <a:t>ST</a:t>
              </a:r>
              <a:endParaRPr lang="en-US" sz="2400">
                <a:latin typeface="Times New Roman" pitchFamily="18" charset="0"/>
              </a:endParaRPr>
            </a:p>
          </p:txBody>
        </p:sp>
        <p:sp>
          <p:nvSpPr>
            <p:cNvPr id="48187" name="Line 59"/>
            <p:cNvSpPr>
              <a:spLocks noChangeShapeType="1"/>
            </p:cNvSpPr>
            <p:nvPr/>
          </p:nvSpPr>
          <p:spPr bwMode="auto">
            <a:xfrm flipH="1">
              <a:off x="1632" y="1968"/>
              <a:ext cx="96" cy="0"/>
            </a:xfrm>
            <a:prstGeom prst="line">
              <a:avLst/>
            </a:prstGeom>
            <a:noFill/>
            <a:ln w="9525" cap="rnd">
              <a:solidFill>
                <a:schemeClr val="tx1"/>
              </a:solidFill>
              <a:prstDash val="sysDot"/>
              <a:round/>
              <a:headEnd/>
              <a:tailEnd type="triangle" w="med" len="med"/>
            </a:ln>
            <a:effectLst/>
          </p:spPr>
          <p:txBody>
            <a:bodyPr wrap="none" anchor="ctr"/>
            <a:lstStyle/>
            <a:p>
              <a:endParaRPr lang="en-US"/>
            </a:p>
          </p:txBody>
        </p:sp>
        <p:sp>
          <p:nvSpPr>
            <p:cNvPr id="48188" name="Line 60"/>
            <p:cNvSpPr>
              <a:spLocks noChangeShapeType="1"/>
            </p:cNvSpPr>
            <p:nvPr/>
          </p:nvSpPr>
          <p:spPr bwMode="auto">
            <a:xfrm flipV="1">
              <a:off x="1056" y="1200"/>
              <a:ext cx="0" cy="48"/>
            </a:xfrm>
            <a:prstGeom prst="line">
              <a:avLst/>
            </a:prstGeom>
            <a:noFill/>
            <a:ln w="6350" cap="rnd">
              <a:solidFill>
                <a:schemeClr val="tx1"/>
              </a:solidFill>
              <a:prstDash val="sysDot"/>
              <a:round/>
              <a:headEnd/>
              <a:tailEnd type="triangle" w="med" len="med"/>
            </a:ln>
            <a:effectLst/>
          </p:spPr>
          <p:txBody>
            <a:bodyPr wrap="none" anchor="ctr"/>
            <a:lstStyle/>
            <a:p>
              <a:endParaRPr lang="en-US"/>
            </a:p>
          </p:txBody>
        </p:sp>
      </p:grpSp>
      <p:sp>
        <p:nvSpPr>
          <p:cNvPr id="48189" name="Text Box 61"/>
          <p:cNvSpPr txBox="1">
            <a:spLocks noChangeArrowheads="1"/>
          </p:cNvSpPr>
          <p:nvPr/>
        </p:nvSpPr>
        <p:spPr bwMode="auto">
          <a:xfrm>
            <a:off x="3773488" y="3508375"/>
            <a:ext cx="242887" cy="244475"/>
          </a:xfrm>
          <a:prstGeom prst="rect">
            <a:avLst/>
          </a:prstGeom>
          <a:noFill/>
          <a:ln w="9525" cap="rnd">
            <a:noFill/>
            <a:prstDash val="sysDot"/>
            <a:miter lim="800000"/>
            <a:headEnd/>
            <a:tailEnd/>
          </a:ln>
          <a:effectLst/>
        </p:spPr>
        <p:txBody>
          <a:bodyPr wrap="none" anchor="ctr">
            <a:spAutoFit/>
          </a:bodyPr>
          <a:lstStyle/>
          <a:p>
            <a:pPr algn="ctr" eaLnBrk="0" hangingPunct="0">
              <a:spcBef>
                <a:spcPct val="50000"/>
              </a:spcBef>
            </a:pPr>
            <a:r>
              <a:rPr lang="en-US" sz="1000">
                <a:latin typeface="Times New Roman" pitchFamily="18" charset="0"/>
                <a:sym typeface="Symbol" pitchFamily="18" charset="2"/>
              </a:rPr>
              <a:t></a:t>
            </a:r>
            <a:endParaRPr lang="en-US" sz="1200">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981200" y="1752600"/>
            <a:ext cx="5257800" cy="4432300"/>
            <a:chOff x="432" y="472"/>
            <a:chExt cx="3120" cy="2552"/>
          </a:xfrm>
        </p:grpSpPr>
        <p:sp>
          <p:nvSpPr>
            <p:cNvPr id="54277" name="Rectangle 5"/>
            <p:cNvSpPr>
              <a:spLocks noChangeArrowheads="1"/>
            </p:cNvSpPr>
            <p:nvPr/>
          </p:nvSpPr>
          <p:spPr bwMode="auto">
            <a:xfrm>
              <a:off x="960" y="720"/>
              <a:ext cx="2304" cy="1248"/>
            </a:xfrm>
            <a:prstGeom prst="rect">
              <a:avLst/>
            </a:prstGeom>
            <a:solidFill>
              <a:srgbClr val="99CCFF"/>
            </a:solidFill>
            <a:ln w="9525">
              <a:noFill/>
              <a:miter lim="800000"/>
              <a:headEnd/>
              <a:tailEnd/>
            </a:ln>
          </p:spPr>
          <p:txBody>
            <a:bodyPr/>
            <a:lstStyle/>
            <a:p>
              <a:endParaRPr lang="en-US"/>
            </a:p>
          </p:txBody>
        </p:sp>
        <p:sp>
          <p:nvSpPr>
            <p:cNvPr id="54278" name="Rectangle 6"/>
            <p:cNvSpPr>
              <a:spLocks noChangeArrowheads="1"/>
            </p:cNvSpPr>
            <p:nvPr/>
          </p:nvSpPr>
          <p:spPr bwMode="auto">
            <a:xfrm>
              <a:off x="960" y="1296"/>
              <a:ext cx="672" cy="336"/>
            </a:xfrm>
            <a:prstGeom prst="rect">
              <a:avLst/>
            </a:prstGeom>
            <a:solidFill>
              <a:srgbClr val="CCFFFF"/>
            </a:solidFill>
            <a:ln w="9525" cap="rnd">
              <a:noFill/>
              <a:prstDash val="sysDot"/>
              <a:miter lim="800000"/>
              <a:headEnd/>
              <a:tailEnd/>
            </a:ln>
            <a:effectLst/>
          </p:spPr>
          <p:txBody>
            <a:bodyPr wrap="none" anchor="ctr"/>
            <a:lstStyle/>
            <a:p>
              <a:endParaRPr lang="en-US"/>
            </a:p>
          </p:txBody>
        </p:sp>
        <p:sp>
          <p:nvSpPr>
            <p:cNvPr id="54279" name="Rectangle 7"/>
            <p:cNvSpPr>
              <a:spLocks noChangeArrowheads="1"/>
            </p:cNvSpPr>
            <p:nvPr/>
          </p:nvSpPr>
          <p:spPr bwMode="auto">
            <a:xfrm>
              <a:off x="960" y="1488"/>
              <a:ext cx="960" cy="96"/>
            </a:xfrm>
            <a:prstGeom prst="rect">
              <a:avLst/>
            </a:prstGeom>
            <a:solidFill>
              <a:srgbClr val="FFFF99"/>
            </a:solidFill>
            <a:ln w="9525" cap="rnd">
              <a:noFill/>
              <a:prstDash val="sysDot"/>
              <a:miter lim="800000"/>
              <a:headEnd/>
              <a:tailEnd/>
            </a:ln>
            <a:effectLst/>
          </p:spPr>
          <p:txBody>
            <a:bodyPr wrap="none" anchor="ctr"/>
            <a:lstStyle/>
            <a:p>
              <a:endParaRPr lang="en-US"/>
            </a:p>
          </p:txBody>
        </p:sp>
        <p:sp>
          <p:nvSpPr>
            <p:cNvPr id="54280" name="Rectangle 8"/>
            <p:cNvSpPr>
              <a:spLocks noChangeArrowheads="1"/>
            </p:cNvSpPr>
            <p:nvPr/>
          </p:nvSpPr>
          <p:spPr bwMode="auto">
            <a:xfrm>
              <a:off x="432" y="480"/>
              <a:ext cx="3120" cy="2544"/>
            </a:xfrm>
            <a:prstGeom prst="rect">
              <a:avLst/>
            </a:prstGeom>
            <a:noFill/>
            <a:ln w="9525">
              <a:solidFill>
                <a:schemeClr val="tx1"/>
              </a:solidFill>
              <a:miter lim="800000"/>
              <a:headEnd/>
              <a:tailEnd/>
            </a:ln>
            <a:effectLst/>
          </p:spPr>
          <p:txBody>
            <a:bodyPr wrap="none" anchor="ctr"/>
            <a:lstStyle/>
            <a:p>
              <a:endParaRPr lang="en-US"/>
            </a:p>
          </p:txBody>
        </p:sp>
        <p:sp>
          <p:nvSpPr>
            <p:cNvPr id="54281" name="Text Box 9"/>
            <p:cNvSpPr txBox="1">
              <a:spLocks noChangeArrowheads="1"/>
            </p:cNvSpPr>
            <p:nvPr/>
          </p:nvSpPr>
          <p:spPr bwMode="auto">
            <a:xfrm>
              <a:off x="576" y="2380"/>
              <a:ext cx="2880" cy="440"/>
            </a:xfrm>
            <a:prstGeom prst="rect">
              <a:avLst/>
            </a:prstGeom>
            <a:noFill/>
            <a:ln w="9525">
              <a:noFill/>
              <a:miter lim="800000"/>
              <a:headEnd/>
              <a:tailEnd/>
            </a:ln>
            <a:effectLst/>
          </p:spPr>
          <p:txBody>
            <a:bodyPr>
              <a:spAutoFit/>
            </a:bodyPr>
            <a:lstStyle/>
            <a:p>
              <a:pPr algn="just" eaLnBrk="0" hangingPunct="0"/>
              <a:r>
                <a:rPr lang="en-US" sz="1100" b="1"/>
                <a:t>FIGURE 7.11. Price regulation. </a:t>
              </a:r>
              <a:r>
                <a:rPr lang="en-US" sz="1100"/>
                <a:t>Under price regulation, the optimal levels of price and output are determined by the intersection of the demand curve and the marginal cost curve. The deadweight loss is transformed into a net welfare gain for society.</a:t>
              </a:r>
              <a:endParaRPr lang="en-US" sz="2400">
                <a:latin typeface="Times New Roman" pitchFamily="18" charset="0"/>
              </a:endParaRPr>
            </a:p>
          </p:txBody>
        </p:sp>
        <p:sp>
          <p:nvSpPr>
            <p:cNvPr id="54282" name="Rectangle 10"/>
            <p:cNvSpPr>
              <a:spLocks noChangeArrowheads="1"/>
            </p:cNvSpPr>
            <p:nvPr/>
          </p:nvSpPr>
          <p:spPr bwMode="auto">
            <a:xfrm>
              <a:off x="2308" y="960"/>
              <a:ext cx="117" cy="88"/>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MC</a:t>
              </a:r>
              <a:endParaRPr lang="en-US" sz="2400">
                <a:latin typeface="Times New Roman" pitchFamily="18" charset="0"/>
              </a:endParaRPr>
            </a:p>
          </p:txBody>
        </p:sp>
        <p:sp>
          <p:nvSpPr>
            <p:cNvPr id="54283" name="Rectangle 11"/>
            <p:cNvSpPr>
              <a:spLocks noChangeArrowheads="1"/>
            </p:cNvSpPr>
            <p:nvPr/>
          </p:nvSpPr>
          <p:spPr bwMode="auto">
            <a:xfrm>
              <a:off x="2211" y="1344"/>
              <a:ext cx="109" cy="88"/>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AC</a:t>
              </a:r>
              <a:endParaRPr lang="en-US" sz="2400">
                <a:latin typeface="Times New Roman" pitchFamily="18" charset="0"/>
              </a:endParaRPr>
            </a:p>
          </p:txBody>
        </p:sp>
        <p:sp>
          <p:nvSpPr>
            <p:cNvPr id="54284" name="Arc 12"/>
            <p:cNvSpPr>
              <a:spLocks/>
            </p:cNvSpPr>
            <p:nvPr/>
          </p:nvSpPr>
          <p:spPr bwMode="auto">
            <a:xfrm rot="-4018557" flipH="1" flipV="1">
              <a:off x="1044" y="790"/>
              <a:ext cx="1434" cy="798"/>
            </a:xfrm>
            <a:custGeom>
              <a:avLst/>
              <a:gdLst>
                <a:gd name="G0" fmla="+- 0 0 0"/>
                <a:gd name="G1" fmla="+- 20786 0 0"/>
                <a:gd name="G2" fmla="+- 21600 0 0"/>
                <a:gd name="T0" fmla="*/ 5875 w 21600"/>
                <a:gd name="T1" fmla="*/ 0 h 24775"/>
                <a:gd name="T2" fmla="*/ 21228 w 21600"/>
                <a:gd name="T3" fmla="*/ 24775 h 24775"/>
                <a:gd name="T4" fmla="*/ 0 w 21600"/>
                <a:gd name="T5" fmla="*/ 20786 h 24775"/>
              </a:gdLst>
              <a:ahLst/>
              <a:cxnLst>
                <a:cxn ang="0">
                  <a:pos x="T0" y="T1"/>
                </a:cxn>
                <a:cxn ang="0">
                  <a:pos x="T2" y="T3"/>
                </a:cxn>
                <a:cxn ang="0">
                  <a:pos x="T4" y="T5"/>
                </a:cxn>
              </a:cxnLst>
              <a:rect l="0" t="0" r="r" b="b"/>
              <a:pathLst>
                <a:path w="21600" h="24775" fill="none" extrusionOk="0">
                  <a:moveTo>
                    <a:pt x="5874" y="0"/>
                  </a:moveTo>
                  <a:cubicBezTo>
                    <a:pt x="15177" y="2629"/>
                    <a:pt x="21600" y="11119"/>
                    <a:pt x="21600" y="20786"/>
                  </a:cubicBezTo>
                  <a:cubicBezTo>
                    <a:pt x="21600" y="22124"/>
                    <a:pt x="21475" y="23459"/>
                    <a:pt x="21228" y="24775"/>
                  </a:cubicBezTo>
                </a:path>
                <a:path w="21600" h="24775" stroke="0" extrusionOk="0">
                  <a:moveTo>
                    <a:pt x="5874" y="0"/>
                  </a:moveTo>
                  <a:cubicBezTo>
                    <a:pt x="15177" y="2629"/>
                    <a:pt x="21600" y="11119"/>
                    <a:pt x="21600" y="20786"/>
                  </a:cubicBezTo>
                  <a:cubicBezTo>
                    <a:pt x="21600" y="22124"/>
                    <a:pt x="21475" y="23459"/>
                    <a:pt x="21228" y="24775"/>
                  </a:cubicBezTo>
                  <a:lnTo>
                    <a:pt x="0" y="20786"/>
                  </a:lnTo>
                  <a:close/>
                </a:path>
              </a:pathLst>
            </a:custGeom>
            <a:noFill/>
            <a:ln w="19050">
              <a:solidFill>
                <a:schemeClr val="tx1"/>
              </a:solidFill>
              <a:round/>
              <a:headEnd/>
              <a:tailEnd/>
            </a:ln>
            <a:effectLst/>
          </p:spPr>
          <p:txBody>
            <a:bodyPr wrap="none" anchor="ctr"/>
            <a:lstStyle/>
            <a:p>
              <a:endParaRPr lang="en-US"/>
            </a:p>
          </p:txBody>
        </p:sp>
        <p:sp>
          <p:nvSpPr>
            <p:cNvPr id="54285" name="Rectangle 13"/>
            <p:cNvSpPr>
              <a:spLocks noChangeArrowheads="1"/>
            </p:cNvSpPr>
            <p:nvPr/>
          </p:nvSpPr>
          <p:spPr bwMode="auto">
            <a:xfrm>
              <a:off x="3342" y="1920"/>
              <a:ext cx="64" cy="97"/>
            </a:xfrm>
            <a:prstGeom prst="rect">
              <a:avLst/>
            </a:prstGeom>
            <a:noFill/>
            <a:ln w="9525">
              <a:noFill/>
              <a:miter lim="800000"/>
              <a:headEnd/>
              <a:tailEnd/>
            </a:ln>
          </p:spPr>
          <p:txBody>
            <a:bodyPr wrap="none" lIns="0" tIns="0" rIns="0" bIns="0">
              <a:spAutoFit/>
            </a:bodyPr>
            <a:lstStyle/>
            <a:p>
              <a:pPr algn="ctr" eaLnBrk="0" hangingPunct="0"/>
              <a:r>
                <a:rPr lang="en-US" sz="1100">
                  <a:solidFill>
                    <a:srgbClr val="000000"/>
                  </a:solidFill>
                </a:rPr>
                <a:t>Q</a:t>
              </a:r>
              <a:endParaRPr lang="en-US" sz="2400">
                <a:latin typeface="Times New Roman" pitchFamily="18" charset="0"/>
              </a:endParaRPr>
            </a:p>
          </p:txBody>
        </p:sp>
        <p:sp>
          <p:nvSpPr>
            <p:cNvPr id="54286" name="Rectangle 14"/>
            <p:cNvSpPr>
              <a:spLocks noChangeArrowheads="1"/>
            </p:cNvSpPr>
            <p:nvPr/>
          </p:nvSpPr>
          <p:spPr bwMode="auto">
            <a:xfrm>
              <a:off x="816" y="566"/>
              <a:ext cx="336" cy="97"/>
            </a:xfrm>
            <a:prstGeom prst="rect">
              <a:avLst/>
            </a:prstGeom>
            <a:noFill/>
            <a:ln w="9525">
              <a:noFill/>
              <a:miter lim="800000"/>
              <a:headEnd/>
              <a:tailEnd/>
            </a:ln>
          </p:spPr>
          <p:txBody>
            <a:bodyPr lIns="0" tIns="0" rIns="0" bIns="0">
              <a:spAutoFit/>
            </a:bodyPr>
            <a:lstStyle/>
            <a:p>
              <a:pPr algn="ctr" eaLnBrk="0" hangingPunct="0"/>
              <a:r>
                <a:rPr lang="en-US" sz="1100">
                  <a:solidFill>
                    <a:srgbClr val="000000"/>
                  </a:solidFill>
                </a:rPr>
                <a:t>P</a:t>
              </a:r>
              <a:endParaRPr lang="en-US" sz="2400">
                <a:latin typeface="Times New Roman" pitchFamily="18" charset="0"/>
              </a:endParaRPr>
            </a:p>
          </p:txBody>
        </p:sp>
        <p:sp>
          <p:nvSpPr>
            <p:cNvPr id="54287" name="Line 15"/>
            <p:cNvSpPr>
              <a:spLocks noChangeShapeType="1"/>
            </p:cNvSpPr>
            <p:nvPr/>
          </p:nvSpPr>
          <p:spPr bwMode="auto">
            <a:xfrm>
              <a:off x="960" y="720"/>
              <a:ext cx="0" cy="1248"/>
            </a:xfrm>
            <a:prstGeom prst="line">
              <a:avLst/>
            </a:prstGeom>
            <a:noFill/>
            <a:ln w="0">
              <a:solidFill>
                <a:srgbClr val="000000"/>
              </a:solidFill>
              <a:round/>
              <a:headEnd/>
              <a:tailEnd/>
            </a:ln>
          </p:spPr>
          <p:txBody>
            <a:bodyPr/>
            <a:lstStyle/>
            <a:p>
              <a:endParaRPr lang="en-US"/>
            </a:p>
          </p:txBody>
        </p:sp>
        <p:sp>
          <p:nvSpPr>
            <p:cNvPr id="54288" name="Line 16"/>
            <p:cNvSpPr>
              <a:spLocks noChangeShapeType="1"/>
            </p:cNvSpPr>
            <p:nvPr/>
          </p:nvSpPr>
          <p:spPr bwMode="auto">
            <a:xfrm>
              <a:off x="960" y="1968"/>
              <a:ext cx="2304" cy="0"/>
            </a:xfrm>
            <a:prstGeom prst="line">
              <a:avLst/>
            </a:prstGeom>
            <a:noFill/>
            <a:ln w="0">
              <a:solidFill>
                <a:srgbClr val="000000"/>
              </a:solidFill>
              <a:round/>
              <a:headEnd/>
              <a:tailEnd/>
            </a:ln>
          </p:spPr>
          <p:txBody>
            <a:bodyPr/>
            <a:lstStyle/>
            <a:p>
              <a:endParaRPr lang="en-US"/>
            </a:p>
          </p:txBody>
        </p:sp>
        <p:sp>
          <p:nvSpPr>
            <p:cNvPr id="54289" name="Rectangle 17"/>
            <p:cNvSpPr>
              <a:spLocks noChangeArrowheads="1"/>
            </p:cNvSpPr>
            <p:nvPr/>
          </p:nvSpPr>
          <p:spPr bwMode="auto">
            <a:xfrm>
              <a:off x="2016" y="2208"/>
              <a:ext cx="279" cy="88"/>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Quantity</a:t>
              </a:r>
              <a:endParaRPr lang="en-US" sz="2400">
                <a:latin typeface="Times New Roman" pitchFamily="18" charset="0"/>
              </a:endParaRPr>
            </a:p>
          </p:txBody>
        </p:sp>
        <p:sp>
          <p:nvSpPr>
            <p:cNvPr id="54290" name="Rectangle 18"/>
            <p:cNvSpPr>
              <a:spLocks noChangeArrowheads="1"/>
            </p:cNvSpPr>
            <p:nvPr/>
          </p:nvSpPr>
          <p:spPr bwMode="auto">
            <a:xfrm rot="16200000">
              <a:off x="369" y="1693"/>
              <a:ext cx="506" cy="91"/>
            </a:xfrm>
            <a:prstGeom prst="rect">
              <a:avLst/>
            </a:prstGeom>
            <a:noFill/>
            <a:ln w="9525">
              <a:noFill/>
              <a:miter lim="800000"/>
              <a:headEnd/>
              <a:tailEnd/>
            </a:ln>
          </p:spPr>
          <p:txBody>
            <a:bodyPr wrap="none" lIns="0" tIns="0" rIns="0" bIns="0">
              <a:spAutoFit/>
            </a:bodyPr>
            <a:lstStyle/>
            <a:p>
              <a:pPr algn="ctr" eaLnBrk="0" hangingPunct="0"/>
              <a:r>
                <a:rPr lang="en-US" sz="1000">
                  <a:solidFill>
                    <a:srgbClr val="000000"/>
                  </a:solidFill>
                </a:rPr>
                <a:t>Price (in pesos)</a:t>
              </a:r>
              <a:endParaRPr lang="en-US" sz="2400">
                <a:latin typeface="Times New Roman" pitchFamily="18" charset="0"/>
              </a:endParaRPr>
            </a:p>
          </p:txBody>
        </p:sp>
        <p:sp>
          <p:nvSpPr>
            <p:cNvPr id="54291" name="Rectangle 19"/>
            <p:cNvSpPr>
              <a:spLocks noChangeArrowheads="1"/>
            </p:cNvSpPr>
            <p:nvPr/>
          </p:nvSpPr>
          <p:spPr bwMode="auto">
            <a:xfrm>
              <a:off x="2750" y="1872"/>
              <a:ext cx="55" cy="88"/>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D</a:t>
              </a:r>
              <a:endParaRPr lang="en-US" sz="2400">
                <a:latin typeface="Times New Roman" pitchFamily="18" charset="0"/>
              </a:endParaRPr>
            </a:p>
          </p:txBody>
        </p:sp>
        <p:sp>
          <p:nvSpPr>
            <p:cNvPr id="54292" name="Rectangle 20"/>
            <p:cNvSpPr>
              <a:spLocks noChangeArrowheads="1"/>
            </p:cNvSpPr>
            <p:nvPr/>
          </p:nvSpPr>
          <p:spPr bwMode="auto">
            <a:xfrm>
              <a:off x="912" y="2016"/>
              <a:ext cx="96" cy="88"/>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0</a:t>
              </a:r>
              <a:endParaRPr lang="en-US" sz="2400">
                <a:latin typeface="Times New Roman" pitchFamily="18" charset="0"/>
              </a:endParaRPr>
            </a:p>
          </p:txBody>
        </p:sp>
        <p:sp>
          <p:nvSpPr>
            <p:cNvPr id="54293" name="Line 21"/>
            <p:cNvSpPr>
              <a:spLocks noChangeShapeType="1"/>
            </p:cNvSpPr>
            <p:nvPr/>
          </p:nvSpPr>
          <p:spPr bwMode="auto">
            <a:xfrm>
              <a:off x="960" y="864"/>
              <a:ext cx="1728" cy="1104"/>
            </a:xfrm>
            <a:prstGeom prst="line">
              <a:avLst/>
            </a:prstGeom>
            <a:noFill/>
            <a:ln w="19050">
              <a:solidFill>
                <a:schemeClr val="tx1"/>
              </a:solidFill>
              <a:round/>
              <a:headEnd/>
              <a:tailEnd/>
            </a:ln>
            <a:effectLst/>
          </p:spPr>
          <p:txBody>
            <a:bodyPr wrap="none" anchor="ctr"/>
            <a:lstStyle/>
            <a:p>
              <a:endParaRPr lang="en-US"/>
            </a:p>
          </p:txBody>
        </p:sp>
        <p:sp>
          <p:nvSpPr>
            <p:cNvPr id="54294" name="Line 22"/>
            <p:cNvSpPr>
              <a:spLocks noChangeShapeType="1"/>
            </p:cNvSpPr>
            <p:nvPr/>
          </p:nvSpPr>
          <p:spPr bwMode="auto">
            <a:xfrm>
              <a:off x="960" y="864"/>
              <a:ext cx="816" cy="1008"/>
            </a:xfrm>
            <a:prstGeom prst="line">
              <a:avLst/>
            </a:prstGeom>
            <a:noFill/>
            <a:ln w="19050">
              <a:solidFill>
                <a:schemeClr val="tx1"/>
              </a:solidFill>
              <a:round/>
              <a:headEnd/>
              <a:tailEnd/>
            </a:ln>
            <a:effectLst/>
          </p:spPr>
          <p:txBody>
            <a:bodyPr wrap="none" anchor="ctr"/>
            <a:lstStyle/>
            <a:p>
              <a:endParaRPr lang="en-US"/>
            </a:p>
          </p:txBody>
        </p:sp>
        <p:sp>
          <p:nvSpPr>
            <p:cNvPr id="54295" name="Rectangle 23"/>
            <p:cNvSpPr>
              <a:spLocks noChangeArrowheads="1"/>
            </p:cNvSpPr>
            <p:nvPr/>
          </p:nvSpPr>
          <p:spPr bwMode="auto">
            <a:xfrm>
              <a:off x="1751" y="1872"/>
              <a:ext cx="118" cy="88"/>
            </a:xfrm>
            <a:prstGeom prst="rect">
              <a:avLst/>
            </a:prstGeom>
            <a:noFill/>
            <a:ln w="9525">
              <a:noFill/>
              <a:miter lim="800000"/>
              <a:headEnd/>
              <a:tailEnd/>
            </a:ln>
          </p:spPr>
          <p:txBody>
            <a:bodyPr wrap="none" lIns="0" tIns="0" rIns="0" bIns="0">
              <a:spAutoFit/>
            </a:bodyPr>
            <a:lstStyle/>
            <a:p>
              <a:pPr algn="ctr" eaLnBrk="0" hangingPunct="0"/>
              <a:r>
                <a:rPr lang="en-US" sz="1000" b="1">
                  <a:solidFill>
                    <a:srgbClr val="000000"/>
                  </a:solidFill>
                </a:rPr>
                <a:t>MR</a:t>
              </a:r>
              <a:endParaRPr lang="en-US" sz="2400">
                <a:latin typeface="Times New Roman" pitchFamily="18" charset="0"/>
              </a:endParaRPr>
            </a:p>
          </p:txBody>
        </p:sp>
        <p:sp>
          <p:nvSpPr>
            <p:cNvPr id="54296" name="Oval 24"/>
            <p:cNvSpPr>
              <a:spLocks noChangeArrowheads="1"/>
            </p:cNvSpPr>
            <p:nvPr/>
          </p:nvSpPr>
          <p:spPr bwMode="auto">
            <a:xfrm>
              <a:off x="1602" y="1602"/>
              <a:ext cx="30" cy="30"/>
            </a:xfrm>
            <a:prstGeom prst="ellipse">
              <a:avLst/>
            </a:prstGeom>
            <a:solidFill>
              <a:srgbClr val="000000"/>
            </a:solidFill>
            <a:ln w="9525">
              <a:solidFill>
                <a:srgbClr val="000000"/>
              </a:solidFill>
              <a:round/>
              <a:headEnd/>
              <a:tailEnd/>
            </a:ln>
          </p:spPr>
          <p:txBody>
            <a:bodyPr/>
            <a:lstStyle/>
            <a:p>
              <a:endParaRPr lang="en-US"/>
            </a:p>
          </p:txBody>
        </p:sp>
        <p:sp>
          <p:nvSpPr>
            <p:cNvPr id="54297" name="Line 25"/>
            <p:cNvSpPr>
              <a:spLocks noChangeShapeType="1"/>
            </p:cNvSpPr>
            <p:nvPr/>
          </p:nvSpPr>
          <p:spPr bwMode="auto">
            <a:xfrm flipV="1">
              <a:off x="1632" y="1296"/>
              <a:ext cx="0" cy="672"/>
            </a:xfrm>
            <a:prstGeom prst="line">
              <a:avLst/>
            </a:prstGeom>
            <a:noFill/>
            <a:ln w="9525" cap="rnd">
              <a:solidFill>
                <a:schemeClr val="tx1"/>
              </a:solidFill>
              <a:prstDash val="sysDot"/>
              <a:round/>
              <a:headEnd/>
              <a:tailEnd/>
            </a:ln>
            <a:effectLst/>
          </p:spPr>
          <p:txBody>
            <a:bodyPr wrap="none" anchor="ctr"/>
            <a:lstStyle/>
            <a:p>
              <a:endParaRPr lang="en-US"/>
            </a:p>
          </p:txBody>
        </p:sp>
        <p:sp>
          <p:nvSpPr>
            <p:cNvPr id="54298" name="Line 26"/>
            <p:cNvSpPr>
              <a:spLocks noChangeShapeType="1"/>
            </p:cNvSpPr>
            <p:nvPr/>
          </p:nvSpPr>
          <p:spPr bwMode="auto">
            <a:xfrm>
              <a:off x="960" y="1632"/>
              <a:ext cx="672"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54299" name="Line 27"/>
            <p:cNvSpPr>
              <a:spLocks noChangeShapeType="1"/>
            </p:cNvSpPr>
            <p:nvPr/>
          </p:nvSpPr>
          <p:spPr bwMode="auto">
            <a:xfrm>
              <a:off x="960" y="1296"/>
              <a:ext cx="672"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54300" name="Rectangle 28"/>
            <p:cNvSpPr>
              <a:spLocks noChangeArrowheads="1"/>
            </p:cNvSpPr>
            <p:nvPr/>
          </p:nvSpPr>
          <p:spPr bwMode="auto">
            <a:xfrm>
              <a:off x="1536" y="1488"/>
              <a:ext cx="96" cy="88"/>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h</a:t>
              </a:r>
              <a:endParaRPr lang="en-US" sz="2400">
                <a:latin typeface="Times New Roman" pitchFamily="18" charset="0"/>
              </a:endParaRPr>
            </a:p>
          </p:txBody>
        </p:sp>
        <p:sp>
          <p:nvSpPr>
            <p:cNvPr id="54301" name="Rectangle 29"/>
            <p:cNvSpPr>
              <a:spLocks noChangeArrowheads="1"/>
            </p:cNvSpPr>
            <p:nvPr/>
          </p:nvSpPr>
          <p:spPr bwMode="auto">
            <a:xfrm>
              <a:off x="1632" y="1200"/>
              <a:ext cx="106" cy="87"/>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a</a:t>
              </a:r>
              <a:endParaRPr lang="en-US" sz="2400">
                <a:latin typeface="Times New Roman" pitchFamily="18" charset="0"/>
              </a:endParaRPr>
            </a:p>
          </p:txBody>
        </p:sp>
        <p:sp>
          <p:nvSpPr>
            <p:cNvPr id="54302" name="Rectangle 30"/>
            <p:cNvSpPr>
              <a:spLocks noChangeArrowheads="1"/>
            </p:cNvSpPr>
            <p:nvPr/>
          </p:nvSpPr>
          <p:spPr bwMode="auto">
            <a:xfrm>
              <a:off x="1872" y="1344"/>
              <a:ext cx="144" cy="88"/>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e</a:t>
              </a:r>
              <a:endParaRPr lang="en-US" sz="2400">
                <a:latin typeface="Times New Roman" pitchFamily="18" charset="0"/>
              </a:endParaRPr>
            </a:p>
          </p:txBody>
        </p:sp>
        <p:sp>
          <p:nvSpPr>
            <p:cNvPr id="54303" name="Rectangle 31"/>
            <p:cNvSpPr>
              <a:spLocks noChangeArrowheads="1"/>
            </p:cNvSpPr>
            <p:nvPr/>
          </p:nvSpPr>
          <p:spPr bwMode="auto">
            <a:xfrm>
              <a:off x="768" y="1584"/>
              <a:ext cx="144" cy="88"/>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c</a:t>
              </a:r>
              <a:endParaRPr lang="en-US" sz="2400">
                <a:latin typeface="Times New Roman" pitchFamily="18" charset="0"/>
              </a:endParaRPr>
            </a:p>
          </p:txBody>
        </p:sp>
        <p:sp>
          <p:nvSpPr>
            <p:cNvPr id="54304" name="Rectangle 32"/>
            <p:cNvSpPr>
              <a:spLocks noChangeArrowheads="1"/>
            </p:cNvSpPr>
            <p:nvPr/>
          </p:nvSpPr>
          <p:spPr bwMode="auto">
            <a:xfrm>
              <a:off x="768" y="1248"/>
              <a:ext cx="144" cy="88"/>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  P*</a:t>
              </a:r>
              <a:endParaRPr lang="en-US" sz="2400">
                <a:latin typeface="Times New Roman" pitchFamily="18" charset="0"/>
              </a:endParaRPr>
            </a:p>
          </p:txBody>
        </p:sp>
        <p:sp>
          <p:nvSpPr>
            <p:cNvPr id="54305" name="Arc 33"/>
            <p:cNvSpPr>
              <a:spLocks/>
            </p:cNvSpPr>
            <p:nvPr/>
          </p:nvSpPr>
          <p:spPr bwMode="auto">
            <a:xfrm rot="-5692475" flipH="1" flipV="1">
              <a:off x="1365" y="878"/>
              <a:ext cx="737" cy="780"/>
            </a:xfrm>
            <a:custGeom>
              <a:avLst/>
              <a:gdLst>
                <a:gd name="G0" fmla="+- 0 0 0"/>
                <a:gd name="G1" fmla="+- 15681 0 0"/>
                <a:gd name="G2" fmla="+- 21600 0 0"/>
                <a:gd name="T0" fmla="*/ 14855 w 21600"/>
                <a:gd name="T1" fmla="*/ 0 h 31483"/>
                <a:gd name="T2" fmla="*/ 14726 w 21600"/>
                <a:gd name="T3" fmla="*/ 31483 h 31483"/>
                <a:gd name="T4" fmla="*/ 0 w 21600"/>
                <a:gd name="T5" fmla="*/ 15681 h 31483"/>
              </a:gdLst>
              <a:ahLst/>
              <a:cxnLst>
                <a:cxn ang="0">
                  <a:pos x="T0" y="T1"/>
                </a:cxn>
                <a:cxn ang="0">
                  <a:pos x="T2" y="T3"/>
                </a:cxn>
                <a:cxn ang="0">
                  <a:pos x="T4" y="T5"/>
                </a:cxn>
              </a:cxnLst>
              <a:rect l="0" t="0" r="r" b="b"/>
              <a:pathLst>
                <a:path w="21600" h="31483" fill="none" extrusionOk="0">
                  <a:moveTo>
                    <a:pt x="14854" y="0"/>
                  </a:moveTo>
                  <a:cubicBezTo>
                    <a:pt x="19160" y="4079"/>
                    <a:pt x="21600" y="9749"/>
                    <a:pt x="21600" y="15681"/>
                  </a:cubicBezTo>
                  <a:cubicBezTo>
                    <a:pt x="21600" y="21673"/>
                    <a:pt x="19110" y="27397"/>
                    <a:pt x="14726" y="31483"/>
                  </a:cubicBezTo>
                </a:path>
                <a:path w="21600" h="31483" stroke="0" extrusionOk="0">
                  <a:moveTo>
                    <a:pt x="14854" y="0"/>
                  </a:moveTo>
                  <a:cubicBezTo>
                    <a:pt x="19160" y="4079"/>
                    <a:pt x="21600" y="9749"/>
                    <a:pt x="21600" y="15681"/>
                  </a:cubicBezTo>
                  <a:cubicBezTo>
                    <a:pt x="21600" y="21673"/>
                    <a:pt x="19110" y="27397"/>
                    <a:pt x="14726" y="31483"/>
                  </a:cubicBezTo>
                  <a:lnTo>
                    <a:pt x="0" y="15681"/>
                  </a:lnTo>
                  <a:close/>
                </a:path>
              </a:pathLst>
            </a:custGeom>
            <a:noFill/>
            <a:ln w="19050">
              <a:solidFill>
                <a:schemeClr val="tx1"/>
              </a:solidFill>
              <a:round/>
              <a:headEnd/>
              <a:tailEnd/>
            </a:ln>
            <a:effectLst/>
          </p:spPr>
          <p:txBody>
            <a:bodyPr wrap="none" anchor="ctr"/>
            <a:lstStyle/>
            <a:p>
              <a:endParaRPr lang="en-US"/>
            </a:p>
          </p:txBody>
        </p:sp>
        <p:sp>
          <p:nvSpPr>
            <p:cNvPr id="54306" name="Line 34"/>
            <p:cNvSpPr>
              <a:spLocks noChangeShapeType="1"/>
            </p:cNvSpPr>
            <p:nvPr/>
          </p:nvSpPr>
          <p:spPr bwMode="auto">
            <a:xfrm flipV="1">
              <a:off x="1632" y="1944"/>
              <a:ext cx="1" cy="24"/>
            </a:xfrm>
            <a:prstGeom prst="line">
              <a:avLst/>
            </a:prstGeom>
            <a:noFill/>
            <a:ln w="0">
              <a:solidFill>
                <a:srgbClr val="000000"/>
              </a:solidFill>
              <a:round/>
              <a:headEnd/>
              <a:tailEnd/>
            </a:ln>
          </p:spPr>
          <p:txBody>
            <a:bodyPr/>
            <a:lstStyle/>
            <a:p>
              <a:endParaRPr lang="en-US"/>
            </a:p>
          </p:txBody>
        </p:sp>
        <p:sp>
          <p:nvSpPr>
            <p:cNvPr id="54307" name="Rectangle 35"/>
            <p:cNvSpPr>
              <a:spLocks noChangeArrowheads="1"/>
            </p:cNvSpPr>
            <p:nvPr/>
          </p:nvSpPr>
          <p:spPr bwMode="auto">
            <a:xfrm>
              <a:off x="1584" y="2016"/>
              <a:ext cx="96" cy="88"/>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Q*</a:t>
              </a:r>
              <a:endParaRPr lang="en-US" sz="2400">
                <a:latin typeface="Times New Roman" pitchFamily="18" charset="0"/>
              </a:endParaRPr>
            </a:p>
          </p:txBody>
        </p:sp>
        <p:sp>
          <p:nvSpPr>
            <p:cNvPr id="54308" name="Line 36"/>
            <p:cNvSpPr>
              <a:spLocks noChangeShapeType="1"/>
            </p:cNvSpPr>
            <p:nvPr/>
          </p:nvSpPr>
          <p:spPr bwMode="auto">
            <a:xfrm flipV="1">
              <a:off x="1920" y="1488"/>
              <a:ext cx="0" cy="48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54309" name="Rectangle 37"/>
            <p:cNvSpPr>
              <a:spLocks noChangeArrowheads="1"/>
            </p:cNvSpPr>
            <p:nvPr/>
          </p:nvSpPr>
          <p:spPr bwMode="auto">
            <a:xfrm>
              <a:off x="1920" y="1632"/>
              <a:ext cx="96" cy="88"/>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f</a:t>
              </a:r>
              <a:endParaRPr lang="en-US" sz="2400">
                <a:latin typeface="Times New Roman" pitchFamily="18" charset="0"/>
              </a:endParaRPr>
            </a:p>
          </p:txBody>
        </p:sp>
        <p:sp>
          <p:nvSpPr>
            <p:cNvPr id="54310" name="Rectangle 38"/>
            <p:cNvSpPr>
              <a:spLocks noChangeArrowheads="1"/>
            </p:cNvSpPr>
            <p:nvPr/>
          </p:nvSpPr>
          <p:spPr bwMode="auto">
            <a:xfrm>
              <a:off x="1536" y="1728"/>
              <a:ext cx="96" cy="88"/>
            </a:xfrm>
            <a:prstGeom prst="rect">
              <a:avLst/>
            </a:prstGeom>
            <a:noFill/>
            <a:ln w="9525">
              <a:noFill/>
              <a:miter lim="800000"/>
              <a:headEnd/>
              <a:tailEnd/>
            </a:ln>
          </p:spPr>
          <p:txBody>
            <a:bodyPr lIns="0" tIns="0" rIns="0" bIns="0">
              <a:spAutoFit/>
            </a:bodyPr>
            <a:lstStyle/>
            <a:p>
              <a:pPr algn="ctr" eaLnBrk="0" hangingPunct="0"/>
              <a:r>
                <a:rPr lang="en-US" sz="1000" b="1">
                  <a:solidFill>
                    <a:srgbClr val="000000"/>
                  </a:solidFill>
                </a:rPr>
                <a:t>g</a:t>
              </a:r>
              <a:endParaRPr lang="en-US" sz="2400">
                <a:latin typeface="Times New Roman" pitchFamily="18" charset="0"/>
              </a:endParaRPr>
            </a:p>
          </p:txBody>
        </p:sp>
        <p:sp>
          <p:nvSpPr>
            <p:cNvPr id="54311" name="Line 39"/>
            <p:cNvSpPr>
              <a:spLocks noChangeShapeType="1"/>
            </p:cNvSpPr>
            <p:nvPr/>
          </p:nvSpPr>
          <p:spPr bwMode="auto">
            <a:xfrm>
              <a:off x="960" y="1584"/>
              <a:ext cx="960"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54312" name="Rectangle 40"/>
            <p:cNvSpPr>
              <a:spLocks noChangeArrowheads="1"/>
            </p:cNvSpPr>
            <p:nvPr/>
          </p:nvSpPr>
          <p:spPr bwMode="auto">
            <a:xfrm>
              <a:off x="1824" y="2016"/>
              <a:ext cx="192" cy="88"/>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Q</a:t>
              </a:r>
              <a:r>
                <a:rPr lang="en-US" sz="1000" baseline="-25000">
                  <a:solidFill>
                    <a:srgbClr val="000000"/>
                  </a:solidFill>
                </a:rPr>
                <a:t>MC</a:t>
              </a:r>
              <a:endParaRPr lang="en-US" sz="2400">
                <a:latin typeface="Times New Roman" pitchFamily="18" charset="0"/>
              </a:endParaRPr>
            </a:p>
          </p:txBody>
        </p:sp>
        <p:sp>
          <p:nvSpPr>
            <p:cNvPr id="54313" name="Line 41"/>
            <p:cNvSpPr>
              <a:spLocks noChangeShapeType="1"/>
            </p:cNvSpPr>
            <p:nvPr/>
          </p:nvSpPr>
          <p:spPr bwMode="auto">
            <a:xfrm>
              <a:off x="960" y="1488"/>
              <a:ext cx="1584" cy="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54314" name="Rectangle 42"/>
            <p:cNvSpPr>
              <a:spLocks noChangeArrowheads="1"/>
            </p:cNvSpPr>
            <p:nvPr/>
          </p:nvSpPr>
          <p:spPr bwMode="auto">
            <a:xfrm>
              <a:off x="816" y="1392"/>
              <a:ext cx="144" cy="88"/>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P</a:t>
              </a:r>
              <a:r>
                <a:rPr lang="en-US" sz="1000" baseline="-25000">
                  <a:solidFill>
                    <a:srgbClr val="000000"/>
                  </a:solidFill>
                </a:rPr>
                <a:t>MC</a:t>
              </a:r>
              <a:endParaRPr lang="en-US" sz="2400">
                <a:latin typeface="Times New Roman" pitchFamily="18" charset="0"/>
              </a:endParaRPr>
            </a:p>
          </p:txBody>
        </p:sp>
        <p:sp>
          <p:nvSpPr>
            <p:cNvPr id="54315" name="Rectangle 43"/>
            <p:cNvSpPr>
              <a:spLocks noChangeArrowheads="1"/>
            </p:cNvSpPr>
            <p:nvPr/>
          </p:nvSpPr>
          <p:spPr bwMode="auto">
            <a:xfrm>
              <a:off x="768" y="1488"/>
              <a:ext cx="144" cy="88"/>
            </a:xfrm>
            <a:prstGeom prst="rect">
              <a:avLst/>
            </a:prstGeom>
            <a:noFill/>
            <a:ln w="9525">
              <a:noFill/>
              <a:miter lim="800000"/>
              <a:headEnd/>
              <a:tailEnd/>
            </a:ln>
          </p:spPr>
          <p:txBody>
            <a:bodyPr lIns="0" tIns="0" rIns="0" bIns="0">
              <a:spAutoFit/>
            </a:bodyPr>
            <a:lstStyle/>
            <a:p>
              <a:pPr algn="ctr" eaLnBrk="0" hangingPunct="0"/>
              <a:r>
                <a:rPr lang="en-US" sz="1000">
                  <a:solidFill>
                    <a:srgbClr val="000000"/>
                  </a:solidFill>
                </a:rPr>
                <a:t>b</a:t>
              </a:r>
              <a:endParaRPr lang="en-US" sz="2400">
                <a:latin typeface="Times New Roman" pitchFamily="18" charset="0"/>
              </a:endParaRPr>
            </a:p>
          </p:txBody>
        </p:sp>
      </p:grpSp>
      <p:sp>
        <p:nvSpPr>
          <p:cNvPr id="54318" name="Text Box 46"/>
          <p:cNvSpPr txBox="1">
            <a:spLocks noChangeArrowheads="1"/>
          </p:cNvSpPr>
          <p:nvPr/>
        </p:nvSpPr>
        <p:spPr bwMode="auto">
          <a:xfrm>
            <a:off x="4251325" y="3570288"/>
            <a:ext cx="184150" cy="274637"/>
          </a:xfrm>
          <a:prstGeom prst="rect">
            <a:avLst/>
          </a:prstGeom>
          <a:noFill/>
          <a:ln w="9525" cap="rnd">
            <a:noFill/>
            <a:prstDash val="sysDot"/>
            <a:miter lim="800000"/>
            <a:headEnd/>
            <a:tailEnd/>
          </a:ln>
          <a:effectLst/>
        </p:spPr>
        <p:txBody>
          <a:bodyPr wrap="none" anchor="ctr">
            <a:spAutoFit/>
          </a:bodyPr>
          <a:lstStyle/>
          <a:p>
            <a:pPr algn="ctr" eaLnBrk="0" hangingPunct="0">
              <a:spcBef>
                <a:spcPct val="50000"/>
              </a:spcBef>
            </a:pPr>
            <a:endParaRPr lang="en-US" sz="1200">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577975"/>
          </a:xfrm>
        </p:spPr>
        <p:txBody>
          <a:bodyPr>
            <a:normAutofit fontScale="90000"/>
          </a:bodyPr>
          <a:lstStyle/>
          <a:p>
            <a:pPr algn="ctr">
              <a:defRPr/>
            </a:pPr>
            <a:r>
              <a:rPr lang="en-US" sz="3600" b="1" i="1" dirty="0" smtClean="0"/>
              <a:t>Thanking </a:t>
            </a:r>
            <a:br>
              <a:rPr lang="en-US" sz="3600" b="1" i="1" dirty="0" smtClean="0"/>
            </a:br>
            <a:r>
              <a:rPr lang="en-US" sz="3600" b="1" i="1" dirty="0" smtClean="0"/>
              <a:t>BITS PILANI, K.K.BIRLA GOA CAMPUS</a:t>
            </a:r>
            <a:endParaRPr lang="en-US" sz="3600" b="1" i="1" dirty="0"/>
          </a:p>
        </p:txBody>
      </p:sp>
      <p:sp>
        <p:nvSpPr>
          <p:cNvPr id="3" name="Content Placeholder 2"/>
          <p:cNvSpPr>
            <a:spLocks noGrp="1"/>
          </p:cNvSpPr>
          <p:nvPr>
            <p:ph idx="1"/>
          </p:nvPr>
        </p:nvSpPr>
        <p:spPr>
          <a:xfrm>
            <a:off x="457200" y="2743200"/>
            <a:ext cx="8229600" cy="3413760"/>
          </a:xfrm>
        </p:spPr>
        <p:txBody>
          <a:bodyPr>
            <a:normAutofit fontScale="70000" lnSpcReduction="20000"/>
          </a:bodyPr>
          <a:lstStyle/>
          <a:p>
            <a:pPr algn="ctr">
              <a:buFontTx/>
              <a:buNone/>
              <a:defRPr/>
            </a:pPr>
            <a:r>
              <a:rPr lang="en-US" sz="3800" b="1" dirty="0" smtClean="0">
                <a:solidFill>
                  <a:srgbClr val="002060"/>
                </a:solidFill>
              </a:rPr>
              <a:t>Under the aegis of </a:t>
            </a:r>
          </a:p>
          <a:p>
            <a:pPr algn="ctr">
              <a:buFontTx/>
              <a:buNone/>
              <a:defRPr/>
            </a:pPr>
            <a:r>
              <a:rPr lang="en-US" sz="4700" b="1" dirty="0" smtClean="0">
                <a:solidFill>
                  <a:srgbClr val="002060"/>
                </a:solidFill>
              </a:rPr>
              <a:t>Department of Economics</a:t>
            </a:r>
          </a:p>
          <a:p>
            <a:pPr algn="ctr">
              <a:buFontTx/>
              <a:buNone/>
              <a:defRPr/>
            </a:pPr>
            <a:endParaRPr lang="en-US" dirty="0" smtClean="0">
              <a:solidFill>
                <a:srgbClr val="002060"/>
              </a:solidFill>
            </a:endParaRPr>
          </a:p>
          <a:p>
            <a:pPr algn="ctr">
              <a:buFontTx/>
              <a:buNone/>
              <a:defRPr/>
            </a:pPr>
            <a:r>
              <a:rPr lang="en-US" b="1" i="1" dirty="0" smtClean="0"/>
              <a:t>Dr. Mridula Goel (HOD)</a:t>
            </a:r>
          </a:p>
          <a:p>
            <a:pPr algn="ctr">
              <a:buFontTx/>
              <a:buNone/>
              <a:defRPr/>
            </a:pPr>
            <a:r>
              <a:rPr lang="en-US" b="1" i="1" dirty="0" smtClean="0"/>
              <a:t>Dr. Debashish Pattanaik</a:t>
            </a:r>
          </a:p>
          <a:p>
            <a:pPr algn="ctr">
              <a:buFontTx/>
              <a:buNone/>
              <a:defRPr/>
            </a:pPr>
            <a:r>
              <a:rPr lang="en-US" b="1" i="1" dirty="0" smtClean="0"/>
              <a:t>Dr. Aswini Kumar Mishra</a:t>
            </a:r>
          </a:p>
          <a:p>
            <a:pPr algn="ctr">
              <a:buFontTx/>
              <a:buNone/>
              <a:defRPr/>
            </a:pPr>
            <a:r>
              <a:rPr lang="en-US" b="1" i="1" dirty="0" smtClean="0"/>
              <a:t>Dr. Kubendran N.</a:t>
            </a:r>
          </a:p>
          <a:p>
            <a:pPr algn="ctr">
              <a:buFontTx/>
              <a:buNone/>
              <a:defRPr/>
            </a:pPr>
            <a:r>
              <a:rPr lang="en-US" b="1" i="1" dirty="0" smtClean="0"/>
              <a:t>Dr. Indranil De</a:t>
            </a:r>
          </a:p>
          <a:p>
            <a:pPr algn="ctr">
              <a:buFontTx/>
              <a:buNone/>
              <a:defRPr/>
            </a:pPr>
            <a:r>
              <a:rPr lang="en-US" b="1" i="1" dirty="0" smtClean="0"/>
              <a:t>Ms. Ambili K.</a:t>
            </a:r>
          </a:p>
          <a:p>
            <a:pPr algn="ctr">
              <a:buFontTx/>
              <a:buNone/>
              <a:defRPr/>
            </a:pPr>
            <a:r>
              <a:rPr lang="en-US" b="1" i="1" dirty="0" smtClean="0"/>
              <a:t>Mr. Swagat Kishore Mishra</a:t>
            </a:r>
            <a:endParaRPr lang="en-US" b="1" i="1" dirty="0"/>
          </a:p>
        </p:txBody>
      </p:sp>
      <p:sp>
        <p:nvSpPr>
          <p:cNvPr id="6" name="Slide Number Placeholder 5"/>
          <p:cNvSpPr>
            <a:spLocks noGrp="1"/>
          </p:cNvSpPr>
          <p:nvPr>
            <p:ph type="sldNum" sz="quarter" idx="12"/>
          </p:nvPr>
        </p:nvSpPr>
        <p:spPr/>
        <p:txBody>
          <a:bodyPr/>
          <a:lstStyle/>
          <a:p>
            <a:pPr>
              <a:defRPr/>
            </a:pPr>
            <a:fld id="{500057F7-C64D-40DF-A460-F4DBF90F04C3}"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MR, AR, Price</a:t>
            </a:r>
            <a:endParaRPr lang="en-US" dirty="0"/>
          </a:p>
        </p:txBody>
      </p:sp>
      <p:sp>
        <p:nvSpPr>
          <p:cNvPr id="3" name="Content Placeholder 2"/>
          <p:cNvSpPr>
            <a:spLocks noGrp="1"/>
          </p:cNvSpPr>
          <p:nvPr>
            <p:ph sz="quarter" idx="1"/>
          </p:nvPr>
        </p:nvSpPr>
        <p:spPr/>
        <p:txBody>
          <a:bodyPr/>
          <a:lstStyle/>
          <a:p>
            <a:pPr algn="just"/>
            <a:r>
              <a:rPr lang="en-US" dirty="0" smtClean="0"/>
              <a:t>A firm’s demand curve shows the price, </a:t>
            </a:r>
            <a:r>
              <a:rPr lang="en-US" i="1" dirty="0" smtClean="0"/>
              <a:t>p, it receives </a:t>
            </a:r>
            <a:r>
              <a:rPr lang="en-US" i="1" dirty="0" smtClean="0"/>
              <a:t>for </a:t>
            </a:r>
            <a:r>
              <a:rPr lang="en-US" dirty="0" smtClean="0"/>
              <a:t>selling </a:t>
            </a:r>
            <a:r>
              <a:rPr lang="en-US" dirty="0" smtClean="0"/>
              <a:t>a given quantity, </a:t>
            </a:r>
            <a:r>
              <a:rPr lang="en-US" i="1" dirty="0" smtClean="0"/>
              <a:t>q. The price is the average revenue the firm receives, so </a:t>
            </a:r>
            <a:r>
              <a:rPr lang="en-US" i="1" dirty="0" smtClean="0"/>
              <a:t>a </a:t>
            </a:r>
            <a:r>
              <a:rPr lang="en-US" dirty="0" smtClean="0"/>
              <a:t>firm’s </a:t>
            </a:r>
            <a:r>
              <a:rPr lang="en-US" dirty="0" smtClean="0"/>
              <a:t>revenue is </a:t>
            </a:r>
            <a:r>
              <a:rPr lang="en-US" i="1" dirty="0" smtClean="0"/>
              <a:t>R = </a:t>
            </a:r>
            <a:r>
              <a:rPr lang="en-US" i="1" dirty="0" err="1" smtClean="0"/>
              <a:t>pq</a:t>
            </a:r>
            <a:r>
              <a:rPr lang="en-US" i="1" dirty="0" smtClean="0"/>
              <a:t>.</a:t>
            </a:r>
          </a:p>
          <a:p>
            <a:pPr algn="just"/>
            <a:r>
              <a:rPr lang="en-US" dirty="0" smtClean="0"/>
              <a:t>A firm’s marginal revenue curve depends on its demand curve</a:t>
            </a:r>
            <a:r>
              <a:rPr lang="en-US" dirty="0" smtClean="0"/>
              <a:t>.</a:t>
            </a:r>
          </a:p>
          <a:p>
            <a:pPr algn="just">
              <a:buNone/>
            </a:pPr>
            <a:endParaRPr lang="en-US" dirty="0" smtClean="0"/>
          </a:p>
          <a:p>
            <a:pPr algn="just"/>
            <a:r>
              <a:rPr lang="en-US" i="1" dirty="0" smtClean="0">
                <a:solidFill>
                  <a:srgbClr val="0070C0"/>
                </a:solidFill>
              </a:rPr>
              <a:t>Q1. Based on the above two information and seeking help from the following figure </a:t>
            </a:r>
            <a:r>
              <a:rPr lang="en-US" i="1" dirty="0" smtClean="0">
                <a:solidFill>
                  <a:srgbClr val="0070C0"/>
                </a:solidFill>
              </a:rPr>
              <a:t>show that </a:t>
            </a:r>
            <a:r>
              <a:rPr lang="en-US" i="1" dirty="0" smtClean="0">
                <a:solidFill>
                  <a:srgbClr val="0070C0"/>
                </a:solidFill>
              </a:rPr>
              <a:t>a monopoly’s marginal </a:t>
            </a:r>
            <a:r>
              <a:rPr lang="en-US" i="1" dirty="0" smtClean="0">
                <a:solidFill>
                  <a:srgbClr val="0070C0"/>
                </a:solidFill>
              </a:rPr>
              <a:t>revenue curve lies below its demand curve at any </a:t>
            </a:r>
            <a:r>
              <a:rPr lang="en-US" i="1" dirty="0" smtClean="0">
                <a:solidFill>
                  <a:srgbClr val="0070C0"/>
                </a:solidFill>
              </a:rPr>
              <a:t>positive quantity </a:t>
            </a:r>
            <a:r>
              <a:rPr lang="en-US" i="1" dirty="0" smtClean="0">
                <a:solidFill>
                  <a:srgbClr val="0070C0"/>
                </a:solidFill>
              </a:rPr>
              <a:t>because its demand curve </a:t>
            </a:r>
            <a:r>
              <a:rPr lang="en-US" i="1" dirty="0" smtClean="0">
                <a:solidFill>
                  <a:srgbClr val="0070C0"/>
                </a:solidFill>
              </a:rPr>
              <a:t>is downward </a:t>
            </a:r>
            <a:r>
              <a:rPr lang="en-US" i="1" dirty="0" smtClean="0">
                <a:solidFill>
                  <a:srgbClr val="0070C0"/>
                </a:solidFill>
              </a:rPr>
              <a:t>sloping.</a:t>
            </a:r>
            <a:endParaRPr lang="en-US" i="1"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533400"/>
            <a:ext cx="6858000" cy="372030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371599" y="4419600"/>
            <a:ext cx="6738011" cy="193893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dirty="0" smtClean="0"/>
              <a:t>Thus </a:t>
            </a:r>
            <a:r>
              <a:rPr lang="en-US" i="1" dirty="0" smtClean="0"/>
              <a:t>the monopoly’s marginal revenue curve lies below </a:t>
            </a:r>
            <a:r>
              <a:rPr lang="en-US" i="1" dirty="0" smtClean="0"/>
              <a:t>the demand </a:t>
            </a:r>
            <a:r>
              <a:rPr lang="en-US" i="1" dirty="0" smtClean="0"/>
              <a:t>curve at every positive quantity. In general, the relationship between </a:t>
            </a:r>
            <a:r>
              <a:rPr lang="en-US" i="1" dirty="0" smtClean="0"/>
              <a:t>the </a:t>
            </a:r>
            <a:r>
              <a:rPr lang="en-US" dirty="0" smtClean="0"/>
              <a:t>marginal </a:t>
            </a:r>
            <a:r>
              <a:rPr lang="en-US" dirty="0" smtClean="0"/>
              <a:t>revenue and demand curves depends on the shape of the demand curve</a:t>
            </a:r>
            <a:r>
              <a:rPr lang="en-US" dirty="0" smtClean="0"/>
              <a:t>.</a:t>
            </a:r>
          </a:p>
          <a:p>
            <a:pPr algn="just"/>
            <a:r>
              <a:rPr lang="en-US" dirty="0" smtClean="0"/>
              <a:t>For all </a:t>
            </a:r>
            <a:r>
              <a:rPr lang="en-US" i="1" dirty="0" smtClean="0"/>
              <a:t>linear demand curves, the relationship between the marginal revenue </a:t>
            </a:r>
            <a:r>
              <a:rPr lang="en-US" i="1" dirty="0" smtClean="0"/>
              <a:t>and </a:t>
            </a:r>
            <a:r>
              <a:rPr lang="en-US" dirty="0" smtClean="0"/>
              <a:t>demand </a:t>
            </a:r>
            <a:r>
              <a:rPr lang="en-US" dirty="0" smtClean="0"/>
              <a:t>curve is the same. </a:t>
            </a:r>
            <a:endParaRPr lang="en-US" dirty="0" smtClean="0"/>
          </a:p>
          <a:p>
            <a:pPr algn="just"/>
            <a:r>
              <a:rPr lang="en-US" dirty="0" smtClean="0"/>
              <a:t>The </a:t>
            </a:r>
            <a:r>
              <a:rPr lang="en-US" dirty="0" smtClean="0"/>
              <a:t>marginal revenue curve is a straight line that </a:t>
            </a:r>
            <a:r>
              <a:rPr lang="en-US" dirty="0" smtClean="0"/>
              <a:t>starts at </a:t>
            </a:r>
            <a:r>
              <a:rPr lang="en-US" dirty="0" smtClean="0"/>
              <a:t>the same point on the vertical (price) axis as the demand curve but has twice </a:t>
            </a:r>
            <a:r>
              <a:rPr lang="en-US" dirty="0" smtClean="0"/>
              <a:t>the slope </a:t>
            </a:r>
            <a:r>
              <a:rPr lang="en-US" dirty="0" smtClean="0"/>
              <a:t>of the demand curve, so the marginal revenue curve hits the horizontal (quantity</a:t>
            </a:r>
            <a:r>
              <a:rPr lang="en-US" dirty="0" smtClean="0"/>
              <a:t>) axis </a:t>
            </a:r>
            <a:r>
              <a:rPr lang="en-US" dirty="0" smtClean="0"/>
              <a:t>at half the quantity as the demand </a:t>
            </a:r>
            <a:r>
              <a:rPr lang="en-US" dirty="0" smtClean="0"/>
              <a:t>curve.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dirty="0" smtClean="0"/>
              <a:t>Because </a:t>
            </a:r>
            <a:r>
              <a:rPr lang="en-US" dirty="0" smtClean="0"/>
              <a:t>a monopoly </a:t>
            </a:r>
            <a:r>
              <a:rPr lang="en-US" dirty="0" smtClean="0"/>
              <a:t>does not have a supply curve, the </a:t>
            </a:r>
            <a:r>
              <a:rPr lang="en-US" dirty="0" smtClean="0"/>
              <a:t>effect of </a:t>
            </a:r>
            <a:r>
              <a:rPr lang="en-US" dirty="0" smtClean="0"/>
              <a:t>a shift in demand on a monopoly’s </a:t>
            </a:r>
            <a:r>
              <a:rPr lang="en-US" dirty="0" smtClean="0"/>
              <a:t>output depends </a:t>
            </a:r>
            <a:r>
              <a:rPr lang="en-US" dirty="0" smtClean="0"/>
              <a:t>on the shapes of both its marginal </a:t>
            </a:r>
            <a:r>
              <a:rPr lang="en-US" dirty="0" smtClean="0"/>
              <a:t>cost curve </a:t>
            </a:r>
            <a:r>
              <a:rPr lang="en-US" dirty="0" smtClean="0"/>
              <a:t>and its demand curve. </a:t>
            </a:r>
            <a:r>
              <a:rPr lang="en-US" dirty="0" smtClean="0"/>
              <a:t>As </a:t>
            </a:r>
            <a:r>
              <a:rPr lang="en-US" dirty="0" smtClean="0"/>
              <a:t>a </a:t>
            </a:r>
            <a:r>
              <a:rPr lang="en-US" dirty="0" smtClean="0"/>
              <a:t>monopoly’s demand </a:t>
            </a:r>
            <a:r>
              <a:rPr lang="en-US" dirty="0" smtClean="0"/>
              <a:t>curve shifts, price and output may </a:t>
            </a:r>
            <a:r>
              <a:rPr lang="en-US" dirty="0" smtClean="0"/>
              <a:t>change in </a:t>
            </a:r>
            <a:r>
              <a:rPr lang="en-US" dirty="0" smtClean="0"/>
              <a:t>the same direction or different directions</a:t>
            </a:r>
            <a:r>
              <a:rPr lang="en-US" dirty="0" smtClean="0"/>
              <a:t>.</a:t>
            </a:r>
          </a:p>
          <a:p>
            <a:pPr algn="just"/>
            <a:r>
              <a:rPr lang="en-US" dirty="0" smtClean="0"/>
              <a:t>Because a </a:t>
            </a:r>
            <a:r>
              <a:rPr lang="en-US" dirty="0" smtClean="0"/>
              <a:t>monopoly’s price </a:t>
            </a:r>
            <a:r>
              <a:rPr lang="en-US" dirty="0" smtClean="0"/>
              <a:t>is above its marginal cost, too little </a:t>
            </a:r>
            <a:r>
              <a:rPr lang="en-US" dirty="0" smtClean="0"/>
              <a:t>output is </a:t>
            </a:r>
            <a:r>
              <a:rPr lang="en-US" dirty="0" smtClean="0"/>
              <a:t>produced, and society suffers a </a:t>
            </a:r>
            <a:r>
              <a:rPr lang="en-US" dirty="0" smtClean="0"/>
              <a:t>deadweight loss</a:t>
            </a:r>
            <a:r>
              <a:rPr lang="en-US" dirty="0" smtClean="0"/>
              <a:t>. The monopoly makes higher profit than </a:t>
            </a:r>
            <a:r>
              <a:rPr lang="en-US" dirty="0" smtClean="0"/>
              <a:t>it would </a:t>
            </a:r>
            <a:r>
              <a:rPr lang="en-US" dirty="0" smtClean="0"/>
              <a:t>if it acted as a price taker. Consumers </a:t>
            </a:r>
            <a:r>
              <a:rPr lang="en-US" dirty="0" smtClean="0"/>
              <a:t>are worse </a:t>
            </a:r>
            <a:r>
              <a:rPr lang="en-US" dirty="0" smtClean="0"/>
              <a:t>off, buying less output at a higher price.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lgn="just"/>
            <a:r>
              <a:rPr lang="en-US" dirty="0" smtClean="0"/>
              <a:t>A </a:t>
            </a:r>
            <a:r>
              <a:rPr lang="en-US" dirty="0" smtClean="0"/>
              <a:t>firm may </a:t>
            </a:r>
            <a:r>
              <a:rPr lang="en-US" dirty="0" smtClean="0"/>
              <a:t>be a monopoly if it controls a key input, </a:t>
            </a:r>
            <a:r>
              <a:rPr lang="en-US" dirty="0" smtClean="0"/>
              <a:t>has superior </a:t>
            </a:r>
            <a:r>
              <a:rPr lang="en-US" dirty="0" smtClean="0"/>
              <a:t>knowledge about producing or </a:t>
            </a:r>
            <a:r>
              <a:rPr lang="en-US" dirty="0" smtClean="0"/>
              <a:t>distributing a </a:t>
            </a:r>
            <a:r>
              <a:rPr lang="en-US" dirty="0" smtClean="0"/>
              <a:t>good, or has substantial economies of scale</a:t>
            </a:r>
            <a:r>
              <a:rPr lang="en-US" dirty="0" smtClean="0"/>
              <a:t>.</a:t>
            </a:r>
          </a:p>
          <a:p>
            <a:pPr algn="just"/>
            <a:r>
              <a:rPr lang="en-US" dirty="0" smtClean="0"/>
              <a:t>In markets with substantial economies of scale, </a:t>
            </a:r>
            <a:r>
              <a:rPr lang="en-US" dirty="0" smtClean="0"/>
              <a:t>the single </a:t>
            </a:r>
            <a:r>
              <a:rPr lang="en-US" dirty="0" smtClean="0"/>
              <a:t>seller is called a natural monopoly </a:t>
            </a:r>
            <a:r>
              <a:rPr lang="en-US" dirty="0" smtClean="0"/>
              <a:t>because total </a:t>
            </a:r>
            <a:r>
              <a:rPr lang="en-US" dirty="0" smtClean="0"/>
              <a:t>production costs would rise if more than </a:t>
            </a:r>
            <a:r>
              <a:rPr lang="en-US" dirty="0" smtClean="0"/>
              <a:t>one firm </a:t>
            </a:r>
            <a:r>
              <a:rPr lang="en-US" dirty="0" smtClean="0"/>
              <a:t>produced</a:t>
            </a:r>
            <a:r>
              <a:rPr lang="en-US" dirty="0" smtClean="0"/>
              <a:t>.</a:t>
            </a:r>
          </a:p>
          <a:p>
            <a:pPr algn="just"/>
            <a:r>
              <a:rPr lang="en-US" dirty="0" smtClean="0"/>
              <a:t>Governments may </a:t>
            </a:r>
            <a:r>
              <a:rPr lang="en-US" dirty="0" smtClean="0"/>
              <a:t>establish government-owned and </a:t>
            </a:r>
            <a:r>
              <a:rPr lang="en-US" dirty="0" smtClean="0"/>
              <a:t>–operated monopolies</a:t>
            </a:r>
            <a:r>
              <a:rPr lang="en-US" dirty="0" smtClean="0"/>
              <a:t>. They may also create </a:t>
            </a:r>
            <a:r>
              <a:rPr lang="en-US" dirty="0" smtClean="0"/>
              <a:t>private monopolies </a:t>
            </a:r>
            <a:r>
              <a:rPr lang="en-US" dirty="0" smtClean="0"/>
              <a:t>by establishing barriers to entry </a:t>
            </a:r>
            <a:r>
              <a:rPr lang="en-US" dirty="0" smtClean="0"/>
              <a:t>that prevent </a:t>
            </a:r>
            <a:r>
              <a:rPr lang="en-US" dirty="0" smtClean="0"/>
              <a:t>other firms from competing. Nations </a:t>
            </a:r>
            <a:r>
              <a:rPr lang="en-US" dirty="0" smtClean="0"/>
              <a:t>grant patents</a:t>
            </a:r>
            <a:r>
              <a:rPr lang="en-US" dirty="0" smtClean="0"/>
              <a:t>, which give inventors monopoly rights for </a:t>
            </a:r>
            <a:r>
              <a:rPr lang="en-US" dirty="0" smtClean="0"/>
              <a:t>a limited </a:t>
            </a:r>
            <a:r>
              <a:rPr lang="en-US" dirty="0" smtClean="0"/>
              <a:t>period of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Imperfect Market</a:t>
            </a:r>
          </a:p>
        </p:txBody>
      </p:sp>
      <p:sp>
        <p:nvSpPr>
          <p:cNvPr id="18435" name="Rectangle 3"/>
          <p:cNvSpPr>
            <a:spLocks noGrp="1" noChangeArrowheads="1"/>
          </p:cNvSpPr>
          <p:nvPr>
            <p:ph type="body" idx="1"/>
          </p:nvPr>
        </p:nvSpPr>
        <p:spPr/>
        <p:txBody>
          <a:bodyPr/>
          <a:lstStyle/>
          <a:p>
            <a:pPr>
              <a:lnSpc>
                <a:spcPct val="80000"/>
              </a:lnSpc>
              <a:buClr>
                <a:schemeClr val="tx1"/>
              </a:buClr>
            </a:pPr>
            <a:r>
              <a:rPr lang="en-US" i="1"/>
              <a:t>Imperfect competition </a:t>
            </a:r>
            <a:r>
              <a:rPr lang="en-US"/>
              <a:t>is a market situation where individual firms have a measure of control over the price of the commodity in an industry. </a:t>
            </a:r>
          </a:p>
          <a:p>
            <a:pPr lvl="1">
              <a:lnSpc>
                <a:spcPct val="80000"/>
              </a:lnSpc>
              <a:buClr>
                <a:schemeClr val="tx1"/>
              </a:buClr>
            </a:pPr>
            <a:r>
              <a:rPr lang="en-US"/>
              <a:t> a firm that can affect the market price of its output can be classified as an imperfect competitor. </a:t>
            </a:r>
          </a:p>
          <a:p>
            <a:pPr lvl="1">
              <a:lnSpc>
                <a:spcPct val="80000"/>
              </a:lnSpc>
              <a:buClr>
                <a:schemeClr val="tx1"/>
              </a:buClr>
            </a:pPr>
            <a:r>
              <a:rPr lang="en-US"/>
              <a:t>Normally, imperfect competition arises when an industry's output is supplied only by one, or a relatively small number of firms.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TotalTime>
  <Words>2515</Words>
  <Application>Microsoft Office PowerPoint</Application>
  <PresentationFormat>On-screen Show (4:3)</PresentationFormat>
  <Paragraphs>454</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Origin</vt:lpstr>
      <vt:lpstr>Principles of Economics</vt:lpstr>
      <vt:lpstr>Monopoly……. Rules?</vt:lpstr>
      <vt:lpstr>FEATURES:</vt:lpstr>
      <vt:lpstr>Functions: MR, AR, Price</vt:lpstr>
      <vt:lpstr>Slide 5</vt:lpstr>
      <vt:lpstr>Slide 6</vt:lpstr>
      <vt:lpstr>Slide 7</vt:lpstr>
      <vt:lpstr>Slide 8</vt:lpstr>
      <vt:lpstr>Imperfect Market</vt:lpstr>
      <vt:lpstr>Imperfect Market</vt:lpstr>
      <vt:lpstr>Demand curve faced by firm</vt:lpstr>
      <vt:lpstr>Sources of market imperfection</vt:lpstr>
      <vt:lpstr>Barriers to Entry</vt:lpstr>
      <vt:lpstr>Slide 14</vt:lpstr>
      <vt:lpstr>Imperfect Markets</vt:lpstr>
      <vt:lpstr>The Truth Behind Monopolies</vt:lpstr>
      <vt:lpstr>Demand and MR Curves of the Monopolist</vt:lpstr>
      <vt:lpstr>Slide 18</vt:lpstr>
      <vt:lpstr>Price and Marginal Revenue of a Monopolist</vt:lpstr>
      <vt:lpstr>Short-run Profit Maximization</vt:lpstr>
      <vt:lpstr>Slide 21</vt:lpstr>
      <vt:lpstr>Slide 22</vt:lpstr>
      <vt:lpstr>The profit curve</vt:lpstr>
      <vt:lpstr>Profit Maximization: Per Unit Curves</vt:lpstr>
      <vt:lpstr>Slide 25</vt:lpstr>
      <vt:lpstr>Is MC curve the supply curve?</vt:lpstr>
      <vt:lpstr>Does a monopolist always make a profit?</vt:lpstr>
      <vt:lpstr>Inefficiency of a monopolist</vt:lpstr>
      <vt:lpstr>Consumer surplus</vt:lpstr>
      <vt:lpstr>Producer surplus</vt:lpstr>
      <vt:lpstr>Deadweight loss in monopoly</vt:lpstr>
      <vt:lpstr>Regulation of a monopoly</vt:lpstr>
      <vt:lpstr>Slide 33</vt:lpstr>
      <vt:lpstr>Slide 34</vt:lpstr>
      <vt:lpstr>Slide 35</vt:lpstr>
      <vt:lpstr>Thanking  BITS PILANI, K.K.BIRLA GOA CAMPUS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dc:title>
  <dc:creator>admin</dc:creator>
  <cp:lastModifiedBy>admin</cp:lastModifiedBy>
  <cp:revision>12</cp:revision>
  <dcterms:created xsi:type="dcterms:W3CDTF">2006-08-16T00:00:00Z</dcterms:created>
  <dcterms:modified xsi:type="dcterms:W3CDTF">2012-10-12T05:30:02Z</dcterms:modified>
</cp:coreProperties>
</file>