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8"/>
  </p:notesMasterIdLst>
  <p:sldIdLst>
    <p:sldId id="275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3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8" autoAdjust="0"/>
    <p:restoredTop sz="94660"/>
  </p:normalViewPr>
  <p:slideViewPr>
    <p:cSldViewPr>
      <p:cViewPr varScale="1">
        <p:scale>
          <a:sx n="68" d="100"/>
          <a:sy n="6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79E1A-E193-4E22-92B3-842B82AD9906}" type="datetimeFigureOut">
              <a:rPr lang="en-US" smtClean="0"/>
              <a:t>10/18/2012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076C-896C-4475-9A4B-1DC051C4204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6705600" cy="762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133600"/>
            <a:ext cx="4572000" cy="1295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02328B7D-5C1B-423A-A3DD-B535D3E6DB5C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314EB63-592D-4CC1-B86E-0A99927D49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0AF41A-C503-48EF-8726-154EDD650150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2047-2E9B-4600-8808-46EAC4606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4550" y="838200"/>
            <a:ext cx="161925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4705350" cy="5287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8B2DA-E3D9-4960-9915-EB9FBCD45690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A4D7F-B521-4D3E-8C22-FF8E52C1A0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7C3EB4-C095-4039-B31E-B9394AFAED22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312EB-5884-4B16-ACF5-E849977E1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4406900"/>
            <a:ext cx="6437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2906713"/>
            <a:ext cx="64373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C21D6-3D34-406F-B759-FAA2C86D5D7D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2C1D9-5F38-4CCC-BBFD-F5DDB724FC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600200"/>
            <a:ext cx="2819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2819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ACDDC-750A-4A43-A940-4700B3684CF0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D05A8-5AEB-4F01-B258-E84EB2F216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F11E4B-D998-41AB-A5E4-A6625009FA62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603554-ADE1-4497-94C2-BD667869E7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D0274A-C39D-4763-AC45-95715FF45C0F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FDE90-92BA-4B3E-B555-2407920BA1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21B5AF-B3E5-4A0B-93F8-0277AA2C650E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A8244-66E8-4EA1-BD01-EEE08D660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3050"/>
            <a:ext cx="274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273050"/>
            <a:ext cx="4724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435100"/>
            <a:ext cx="27432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EEA16E-8B9D-491C-A6B9-8B81FC67D438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7E4054-D6F8-4BE2-81FE-6EBBD7FDF2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4800600"/>
            <a:ext cx="522128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57400" y="838199"/>
            <a:ext cx="5221288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57400" y="5367338"/>
            <a:ext cx="52212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04F9C-ACC8-4482-89A5-7A4BE1B3DB86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61D3D-ABD3-4D13-81F1-6CFFC237D5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6248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600200"/>
            <a:ext cx="579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6C6092F-2B5E-40AE-A210-F96CDCF689B8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 smtClean="0"/>
              <a:t>SWAGAT MISHRA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B993406-65C4-4D22-BD95-804FD5C566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i="1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accent1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i="1">
          <a:solidFill>
            <a:schemeClr val="accent1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i="1">
          <a:solidFill>
            <a:schemeClr val="accent1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i="1">
          <a:solidFill>
            <a:schemeClr val="accent1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i="1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i="1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i="1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i="1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yswagat@gmail.com" TargetMode="External"/><Relationship Id="rId2" Type="http://schemas.openxmlformats.org/officeDocument/2006/relationships/hyperlink" Target="mailto:swagat@bits-goa.ac.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990600" y="533400"/>
            <a:ext cx="7315200" cy="121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Principles of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2362200"/>
            <a:ext cx="3733800" cy="2209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Swagat Kishore Mishra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Lecturer, Dept. of Economics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swagat@bits-goa.ac.in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smtClean="0">
                <a:solidFill>
                  <a:schemeClr val="tx1"/>
                </a:solidFill>
                <a:hlinkClick r:id="rId3"/>
              </a:rPr>
              <a:t>sayswagat@gmail.com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VOIP:</a:t>
            </a:r>
            <a:r>
              <a:rPr lang="en-US" sz="1600" dirty="0" smtClean="0">
                <a:solidFill>
                  <a:schemeClr val="tx1"/>
                </a:solidFill>
              </a:rPr>
              <a:t> 207 </a:t>
            </a:r>
            <a:r>
              <a:rPr lang="en-US" sz="1600" b="1" dirty="0" smtClean="0">
                <a:solidFill>
                  <a:schemeClr val="tx1"/>
                </a:solidFill>
              </a:rPr>
              <a:t>PSRN:</a:t>
            </a:r>
            <a:r>
              <a:rPr lang="en-US" sz="1600" dirty="0" smtClean="0">
                <a:solidFill>
                  <a:schemeClr val="tx1"/>
                </a:solidFill>
              </a:rPr>
              <a:t> 485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b="1" dirty="0" smtClean="0">
                <a:solidFill>
                  <a:schemeClr val="tx1"/>
                </a:solidFill>
              </a:rPr>
              <a:t>CHAMBER</a:t>
            </a:r>
            <a:r>
              <a:rPr lang="en-US" sz="1600" b="1" dirty="0" smtClean="0">
                <a:solidFill>
                  <a:schemeClr val="tx1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A-301/16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Tel. 0832-2580207 (O) 08879506995 (M)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 smtClean="0">
              <a:solidFill>
                <a:schemeClr val="tx1"/>
              </a:solidFill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E92FFA-7DA7-4F20-AE37-47F57938504D}" type="datetime4">
              <a:rPr lang="en-US" sz="1800" smtClean="0">
                <a:solidFill>
                  <a:schemeClr val="bg1"/>
                </a:solidFill>
              </a:rPr>
              <a:t>October 18, 2012</a:t>
            </a:fld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1800" b="1" smtClean="0">
                <a:solidFill>
                  <a:schemeClr val="bg1"/>
                </a:solidFill>
              </a:rPr>
              <a:t>SWAGAT MISHRA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6151" name="Picture 6" descr="BITS_Goa_campus_logo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45720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019800" y="5562600"/>
            <a:ext cx="17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LECTURE - 23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Q2. MATCH UP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91924">
            <a:off x="1436687" y="2058712"/>
            <a:ext cx="6466114" cy="325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7BA0-FEEA-4D40-82AD-4E99EB83CFE6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Q3. TRUE or FALSE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0773512">
            <a:off x="1308585" y="2025623"/>
            <a:ext cx="6551809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E878F-F37C-4C27-8792-A460CF80AC88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47800"/>
            <a:ext cx="6248400" cy="5794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LERNER INDEX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09800"/>
            <a:ext cx="5791200" cy="3886200"/>
          </a:xfrm>
        </p:spPr>
        <p:txBody>
          <a:bodyPr/>
          <a:lstStyle/>
          <a:p>
            <a:pPr algn="just"/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 Abba </a:t>
            </a:r>
            <a:r>
              <a:rPr lang="en-US" sz="1800" dirty="0" err="1" smtClean="0">
                <a:solidFill>
                  <a:schemeClr val="tx1"/>
                </a:solidFill>
              </a:rPr>
              <a:t>Lerner‟s</a:t>
            </a:r>
            <a:r>
              <a:rPr lang="en-US" sz="1800" dirty="0" smtClean="0">
                <a:solidFill>
                  <a:schemeClr val="tx1"/>
                </a:solidFill>
              </a:rPr>
              <a:t> 1934 paper in The Review of Economic Studies is known today as the source of the Lerner Index of monopoly power.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By </a:t>
            </a:r>
            <a:r>
              <a:rPr lang="en-US" sz="1800" dirty="0" smtClean="0">
                <a:solidFill>
                  <a:schemeClr val="tx1"/>
                </a:solidFill>
              </a:rPr>
              <a:t>identifying the social loss from monopoly as the divergence between price and marginal cost, rather than the “usually accepted” </a:t>
            </a:r>
            <a:r>
              <a:rPr lang="en-US" sz="1800" dirty="0" smtClean="0">
                <a:solidFill>
                  <a:schemeClr val="tx1"/>
                </a:solidFill>
              </a:rPr>
              <a:t>relationship </a:t>
            </a:r>
            <a:r>
              <a:rPr lang="en-US" sz="1800" dirty="0" smtClean="0">
                <a:solidFill>
                  <a:schemeClr val="tx1"/>
                </a:solidFill>
              </a:rPr>
              <a:t>between price and average cost, Lerner redirected attention from the </a:t>
            </a:r>
            <a:r>
              <a:rPr lang="en-US" sz="1800" dirty="0" smtClean="0">
                <a:solidFill>
                  <a:schemeClr val="tx1"/>
                </a:solidFill>
              </a:rPr>
              <a:t>monopolist’s </a:t>
            </a:r>
            <a:r>
              <a:rPr lang="en-US" sz="1800" dirty="0" smtClean="0">
                <a:solidFill>
                  <a:schemeClr val="tx1"/>
                </a:solidFill>
              </a:rPr>
              <a:t>profits to the </a:t>
            </a:r>
            <a:r>
              <a:rPr lang="en-US" sz="1800" dirty="0" err="1" smtClean="0">
                <a:solidFill>
                  <a:schemeClr val="tx1"/>
                </a:solidFill>
              </a:rPr>
              <a:t>allocative</a:t>
            </a:r>
            <a:r>
              <a:rPr lang="en-US" sz="1800" dirty="0" smtClean="0">
                <a:solidFill>
                  <a:schemeClr val="tx1"/>
                </a:solidFill>
              </a:rPr>
              <a:t> inefficiency created by the pursuit of those profits. </a:t>
            </a:r>
            <a:endParaRPr lang="en-US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</a:rPr>
              <a:t>This </a:t>
            </a:r>
            <a:r>
              <a:rPr lang="en-US" sz="1800" dirty="0" smtClean="0">
                <a:solidFill>
                  <a:schemeClr val="tx1"/>
                </a:solidFill>
              </a:rPr>
              <a:t>insight is so ingrained in the mind of economists today that it is easy to overlook what a significant advance it represented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9B61-7E41-4CBF-A614-5CDD810E4FCC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47800"/>
            <a:ext cx="6248400" cy="5794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LERNER INDEX……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09800"/>
            <a:ext cx="5791200" cy="2209800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The Lerner Index identified the “degree of monopoly” with the difference between the </a:t>
            </a:r>
            <a:r>
              <a:rPr lang="en-US" sz="2000" dirty="0" smtClean="0">
                <a:solidFill>
                  <a:schemeClr val="tx1"/>
                </a:solidFill>
              </a:rPr>
              <a:t>firm’s </a:t>
            </a:r>
            <a:r>
              <a:rPr lang="en-US" sz="2000" dirty="0" smtClean="0">
                <a:solidFill>
                  <a:schemeClr val="tx1"/>
                </a:solidFill>
              </a:rPr>
              <a:t>price and its marginal cost at the profit-maximizing rate of output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For </a:t>
            </a:r>
            <a:r>
              <a:rPr lang="en-US" sz="2000" dirty="0" smtClean="0">
                <a:solidFill>
                  <a:schemeClr val="tx1"/>
                </a:solidFill>
              </a:rPr>
              <a:t>Lerner, a bigger wedge between P and MC meant greater monopoly power. ( </a:t>
            </a:r>
            <a:r>
              <a:rPr lang="en-US" sz="2000" dirty="0" smtClean="0">
                <a:solidFill>
                  <a:schemeClr val="tx1"/>
                </a:solidFill>
              </a:rPr>
              <a:t>P - </a:t>
            </a:r>
            <a:r>
              <a:rPr lang="en-US" sz="2000" dirty="0" smtClean="0">
                <a:solidFill>
                  <a:schemeClr val="tx1"/>
                </a:solidFill>
              </a:rPr>
              <a:t>MC ) / 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A5C3-4FF8-4D66-974A-8B4E8F7B94CF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47800"/>
            <a:ext cx="6248400" cy="5794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LERNER INDEX……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209800"/>
            <a:ext cx="5791200" cy="3505200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A profit-maximizing </a:t>
            </a:r>
            <a:r>
              <a:rPr lang="en-US" sz="2000" dirty="0" err="1" smtClean="0">
                <a:solidFill>
                  <a:schemeClr val="tx1"/>
                </a:solidFill>
              </a:rPr>
              <a:t>firm‟s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monopoly power varied directly and only with the </a:t>
            </a:r>
            <a:r>
              <a:rPr lang="en-US" sz="2000" dirty="0" smtClean="0">
                <a:solidFill>
                  <a:schemeClr val="tx1"/>
                </a:solidFill>
              </a:rPr>
              <a:t>firm’s </a:t>
            </a:r>
            <a:r>
              <a:rPr lang="en-US" sz="2000" dirty="0" smtClean="0">
                <a:solidFill>
                  <a:schemeClr val="tx1"/>
                </a:solidFill>
              </a:rPr>
              <a:t>own-price elasticity of demand.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err="1" smtClean="0">
                <a:solidFill>
                  <a:schemeClr val="tx1"/>
                </a:solidFill>
              </a:rPr>
              <a:t>Lerner‟s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benchmark for measuring monopoly power and discussing the welfare economics of monopoly is “the social optimum that is reached in perfect competition</a:t>
            </a:r>
            <a:r>
              <a:rPr lang="en-US" sz="2000" dirty="0" smtClean="0">
                <a:solidFill>
                  <a:schemeClr val="tx1"/>
                </a:solidFill>
              </a:rPr>
              <a:t>”.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 Lerner Index identifies the degree of monopoly along a continuum between perfect competition and monopoly.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D02D-454A-4E11-8D14-20F7E5D88788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7"/>
          <p:cNvSpPr txBox="1">
            <a:spLocks noChangeArrowheads="1"/>
          </p:cNvSpPr>
          <p:nvPr/>
        </p:nvSpPr>
        <p:spPr bwMode="auto">
          <a:xfrm rot="20046902">
            <a:off x="2684874" y="1294466"/>
            <a:ext cx="3249101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 smtClean="0">
                <a:latin typeface="Baskerville Old Face" pitchFamily="18" charset="0"/>
              </a:rPr>
              <a:t>Thank you LERNER</a:t>
            </a:r>
          </a:p>
          <a:p>
            <a:pPr algn="ctr">
              <a:spcBef>
                <a:spcPct val="50000"/>
              </a:spcBef>
            </a:pPr>
            <a:r>
              <a:rPr lang="en-US" sz="4400" b="1" dirty="0" smtClean="0">
                <a:latin typeface="Baskerville Old Face" pitchFamily="18" charset="0"/>
              </a:rPr>
              <a:t>&amp; </a:t>
            </a:r>
          </a:p>
          <a:p>
            <a:pPr algn="ctr">
              <a:spcBef>
                <a:spcPct val="50000"/>
              </a:spcBef>
            </a:pPr>
            <a:r>
              <a:rPr lang="en-US" sz="4400" b="1" dirty="0" smtClean="0">
                <a:latin typeface="Baskerville Old Face" pitchFamily="18" charset="0"/>
              </a:rPr>
              <a:t>LEARNERS</a:t>
            </a:r>
            <a:endParaRPr lang="en-US" sz="4400" b="1" dirty="0">
              <a:latin typeface="Baskerville Old Face" pitchFamily="18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 rot="20408753">
            <a:off x="3476288" y="5076918"/>
            <a:ext cx="3962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smtClean="0">
                <a:solidFill>
                  <a:srgbClr val="00B050"/>
                </a:solidFill>
                <a:latin typeface="+mn-lt"/>
              </a:rPr>
              <a:t>All the very best !</a:t>
            </a:r>
            <a:endParaRPr lang="en-US" sz="28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919D-6ABA-4DC9-8F57-B1B412EFF6E7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MONOPOLY</a:t>
            </a:r>
            <a:endParaRPr lang="en-US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PROBLEMS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&amp;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PRICE DISCRIMINATION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84F5D2-7EA8-4B58-B6FB-269F22811417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5867400" cy="4571999"/>
          </a:xfrm>
        </p:spPr>
        <p:txBody>
          <a:bodyPr/>
          <a:lstStyle/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Monopoly is a market structure characterized by a single seller of a </a:t>
            </a:r>
            <a:r>
              <a:rPr lang="en-US" sz="1600" dirty="0" smtClean="0">
                <a:solidFill>
                  <a:schemeClr val="tx1"/>
                </a:solidFill>
              </a:rPr>
              <a:t>highly differentiated </a:t>
            </a:r>
            <a:r>
              <a:rPr lang="en-US" sz="1600" dirty="0" smtClean="0">
                <a:solidFill>
                  <a:schemeClr val="tx1"/>
                </a:solidFill>
              </a:rPr>
              <a:t>product. Because a monopolist is the sole provider of a </a:t>
            </a:r>
            <a:r>
              <a:rPr lang="en-US" sz="1600" dirty="0" smtClean="0">
                <a:solidFill>
                  <a:schemeClr val="tx1"/>
                </a:solidFill>
              </a:rPr>
              <a:t>desired commodity</a:t>
            </a:r>
            <a:r>
              <a:rPr lang="en-US" sz="1600" dirty="0" smtClean="0">
                <a:solidFill>
                  <a:schemeClr val="tx1"/>
                </a:solidFill>
              </a:rPr>
              <a:t>, the monopolist is the industry.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Although </a:t>
            </a:r>
            <a:r>
              <a:rPr lang="en-US" sz="1600" dirty="0" smtClean="0">
                <a:solidFill>
                  <a:schemeClr val="tx1"/>
                </a:solidFill>
              </a:rPr>
              <a:t>the producer of </a:t>
            </a:r>
            <a:r>
              <a:rPr lang="en-US" sz="1600" dirty="0" smtClean="0">
                <a:solidFill>
                  <a:schemeClr val="tx1"/>
                </a:solidFill>
              </a:rPr>
              <a:t>every product </a:t>
            </a:r>
            <a:r>
              <a:rPr lang="en-US" sz="1600" dirty="0" smtClean="0">
                <a:solidFill>
                  <a:schemeClr val="tx1"/>
                </a:solidFill>
              </a:rPr>
              <a:t>faces at least some competition in the sense of competing for a </a:t>
            </a:r>
            <a:r>
              <a:rPr lang="en-US" sz="1600" dirty="0" smtClean="0">
                <a:solidFill>
                  <a:schemeClr val="tx1"/>
                </a:solidFill>
              </a:rPr>
              <a:t>share of </a:t>
            </a:r>
            <a:r>
              <a:rPr lang="en-US" sz="1600" dirty="0" smtClean="0">
                <a:solidFill>
                  <a:schemeClr val="tx1"/>
                </a:solidFill>
              </a:rPr>
              <a:t>the consumer's overall market basket of goods, monopolists face </a:t>
            </a:r>
            <a:r>
              <a:rPr lang="en-US" sz="1600" dirty="0" smtClean="0">
                <a:solidFill>
                  <a:schemeClr val="tx1"/>
                </a:solidFill>
              </a:rPr>
              <a:t>no effective </a:t>
            </a:r>
            <a:r>
              <a:rPr lang="en-US" sz="1600" dirty="0" smtClean="0">
                <a:solidFill>
                  <a:schemeClr val="tx1"/>
                </a:solidFill>
              </a:rPr>
              <a:t>competition from either established or potential rivals able to </a:t>
            </a:r>
            <a:r>
              <a:rPr lang="en-US" sz="1600" dirty="0" smtClean="0">
                <a:solidFill>
                  <a:schemeClr val="tx1"/>
                </a:solidFill>
              </a:rPr>
              <a:t>offer the </a:t>
            </a:r>
            <a:r>
              <a:rPr lang="en-US" sz="1600" dirty="0" smtClean="0">
                <a:solidFill>
                  <a:schemeClr val="tx1"/>
                </a:solidFill>
              </a:rPr>
              <a:t>same product. </a:t>
            </a:r>
            <a:endParaRPr lang="en-US" sz="1600" dirty="0" smtClean="0">
              <a:solidFill>
                <a:schemeClr val="tx1"/>
              </a:solidFill>
            </a:endParaRP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This </a:t>
            </a:r>
            <a:r>
              <a:rPr lang="en-US" sz="1600" dirty="0" smtClean="0">
                <a:solidFill>
                  <a:schemeClr val="tx1"/>
                </a:solidFill>
              </a:rPr>
              <a:t>allows the monopolist to simultaneously </a:t>
            </a:r>
            <a:r>
              <a:rPr lang="en-US" sz="1600" dirty="0" smtClean="0">
                <a:solidFill>
                  <a:schemeClr val="tx1"/>
                </a:solidFill>
              </a:rPr>
              <a:t>determine price </a:t>
            </a:r>
            <a:r>
              <a:rPr lang="en-US" sz="1600" dirty="0" smtClean="0">
                <a:solidFill>
                  <a:schemeClr val="tx1"/>
                </a:solidFill>
              </a:rPr>
              <a:t>and output levels for the firm (and the industry). Substantial barriers </a:t>
            </a:r>
            <a:r>
              <a:rPr lang="en-US" sz="1600" dirty="0" smtClean="0">
                <a:solidFill>
                  <a:schemeClr val="tx1"/>
                </a:solidFill>
              </a:rPr>
              <a:t>to entry </a:t>
            </a:r>
            <a:r>
              <a:rPr lang="en-US" sz="1600" dirty="0" smtClean="0">
                <a:solidFill>
                  <a:schemeClr val="tx1"/>
                </a:solidFill>
              </a:rPr>
              <a:t>or exit are often present, thereby deterring potential entrants </a:t>
            </a:r>
            <a:r>
              <a:rPr lang="en-US" sz="1600" dirty="0" smtClean="0">
                <a:solidFill>
                  <a:schemeClr val="tx1"/>
                </a:solidFill>
              </a:rPr>
              <a:t>and offering </a:t>
            </a:r>
            <a:r>
              <a:rPr lang="en-US" sz="1600" dirty="0" smtClean="0">
                <a:solidFill>
                  <a:schemeClr val="tx1"/>
                </a:solidFill>
              </a:rPr>
              <a:t>both efficient and inefficient monopolists the opportunity for </a:t>
            </a:r>
            <a:r>
              <a:rPr lang="en-US" sz="1600" dirty="0" smtClean="0">
                <a:solidFill>
                  <a:schemeClr val="tx1"/>
                </a:solidFill>
              </a:rPr>
              <a:t>excess profits</a:t>
            </a:r>
            <a:r>
              <a:rPr lang="en-US" sz="1600" dirty="0" smtClean="0">
                <a:solidFill>
                  <a:schemeClr val="tx1"/>
                </a:solidFill>
              </a:rPr>
              <a:t>, even in the long-run.</a:t>
            </a:r>
          </a:p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Examples of monopoly markets include: local telephone service (</a:t>
            </a:r>
            <a:r>
              <a:rPr lang="en-US" sz="1600" dirty="0" smtClean="0">
                <a:solidFill>
                  <a:schemeClr val="tx1"/>
                </a:solidFill>
              </a:rPr>
              <a:t>or basic </a:t>
            </a:r>
            <a:r>
              <a:rPr lang="en-US" sz="1600" dirty="0" smtClean="0">
                <a:solidFill>
                  <a:schemeClr val="tx1"/>
                </a:solidFill>
              </a:rPr>
              <a:t>hook-up); municipal bus companies; and gas, water and electric utilities</a:t>
            </a:r>
            <a:r>
              <a:rPr lang="en-US" sz="1600" dirty="0" smtClean="0">
                <a:solidFill>
                  <a:schemeClr val="tx1"/>
                </a:solidFill>
              </a:rPr>
              <a:t>, among </a:t>
            </a:r>
            <a:r>
              <a:rPr lang="en-US" sz="1600" dirty="0" smtClean="0">
                <a:solidFill>
                  <a:schemeClr val="tx1"/>
                </a:solidFill>
              </a:rPr>
              <a:t>others.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BF41-E75D-4FCC-BBF7-539DEE1C40E3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Social point of view 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5791200" cy="4267199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 problem with monopoly from a social standpoint is that it leads to </a:t>
            </a:r>
            <a:r>
              <a:rPr lang="en-US" sz="2000" dirty="0" smtClean="0">
                <a:solidFill>
                  <a:schemeClr val="tx1"/>
                </a:solidFill>
              </a:rPr>
              <a:t>an inefficient </a:t>
            </a:r>
            <a:r>
              <a:rPr lang="en-US" sz="2000" dirty="0" smtClean="0">
                <a:solidFill>
                  <a:schemeClr val="tx1"/>
                </a:solidFill>
              </a:rPr>
              <a:t>allocation of productive resources and an inequitable allocation </a:t>
            </a:r>
            <a:r>
              <a:rPr lang="en-US" sz="2000" dirty="0" smtClean="0">
                <a:solidFill>
                  <a:schemeClr val="tx1"/>
                </a:solidFill>
              </a:rPr>
              <a:t>of income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>
                <a:solidFill>
                  <a:schemeClr val="tx1"/>
                </a:solidFill>
              </a:rPr>
              <a:t>an efficiency perspective, monopolies produce too little </a:t>
            </a:r>
            <a:r>
              <a:rPr lang="en-US" sz="2000" dirty="0" smtClean="0">
                <a:solidFill>
                  <a:schemeClr val="tx1"/>
                </a:solidFill>
              </a:rPr>
              <a:t>output at </a:t>
            </a:r>
            <a:r>
              <a:rPr lang="en-US" sz="2000" dirty="0" smtClean="0">
                <a:solidFill>
                  <a:schemeClr val="tx1"/>
                </a:solidFill>
              </a:rPr>
              <a:t>too high a price. As a result, the demands of consumers are only </a:t>
            </a:r>
            <a:r>
              <a:rPr lang="en-US" sz="2000" dirty="0" smtClean="0">
                <a:solidFill>
                  <a:schemeClr val="tx1"/>
                </a:solidFill>
              </a:rPr>
              <a:t>partially met</a:t>
            </a:r>
            <a:r>
              <a:rPr lang="en-US" sz="2000" dirty="0" smtClean="0">
                <a:solidFill>
                  <a:schemeClr val="tx1"/>
                </a:solidFill>
              </a:rPr>
              <a:t>. Because P &gt; MC, the marginal value of output (P) exceeds </a:t>
            </a:r>
            <a:r>
              <a:rPr lang="en-US" sz="2000" dirty="0" smtClean="0">
                <a:solidFill>
                  <a:schemeClr val="tx1"/>
                </a:solidFill>
              </a:rPr>
              <a:t>marginal production </a:t>
            </a:r>
            <a:r>
              <a:rPr lang="en-US" sz="2000" dirty="0" smtClean="0">
                <a:solidFill>
                  <a:schemeClr val="tx1"/>
                </a:solidFill>
              </a:rPr>
              <a:t>costs, and social welfare would rise with an increase in production.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From an equity perspective, the excess profits that can arise due </a:t>
            </a:r>
            <a:r>
              <a:rPr lang="en-US" sz="2000" dirty="0" smtClean="0">
                <a:solidFill>
                  <a:schemeClr val="tx1"/>
                </a:solidFill>
              </a:rPr>
              <a:t>to unregulated </a:t>
            </a:r>
            <a:r>
              <a:rPr lang="en-US" sz="2000" dirty="0" smtClean="0">
                <a:solidFill>
                  <a:schemeClr val="tx1"/>
                </a:solidFill>
              </a:rPr>
              <a:t>monopoly are often criticized as unwarranted and thus unfair.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1AD3-60B8-49C6-98CB-3D32E3AE71A2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0600"/>
            <a:ext cx="6248400" cy="1219200"/>
          </a:xfrm>
        </p:spPr>
        <p:txBody>
          <a:bodyPr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Why are both industry and firm demand curves downward sloping 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monopoly markets?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5791200" cy="3657600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In monopoly, the firm is the industry. Thus, firm and industry demand </a:t>
            </a:r>
            <a:r>
              <a:rPr lang="en-US" sz="2000" dirty="0" smtClean="0">
                <a:solidFill>
                  <a:schemeClr val="tx1"/>
                </a:solidFill>
              </a:rPr>
              <a:t>and supply </a:t>
            </a:r>
            <a:r>
              <a:rPr lang="en-US" sz="2000" dirty="0" smtClean="0">
                <a:solidFill>
                  <a:schemeClr val="tx1"/>
                </a:solidFill>
              </a:rPr>
              <a:t>curves are identical. The monopoly demand curve will be </a:t>
            </a:r>
            <a:r>
              <a:rPr lang="en-US" sz="2000" dirty="0" smtClean="0">
                <a:solidFill>
                  <a:schemeClr val="tx1"/>
                </a:solidFill>
              </a:rPr>
              <a:t>downward sloping</a:t>
            </a:r>
            <a:r>
              <a:rPr lang="en-US" sz="2000" dirty="0" smtClean="0">
                <a:solidFill>
                  <a:schemeClr val="tx1"/>
                </a:solidFill>
              </a:rPr>
              <a:t>, like all industry demand curves, because this output must, to </a:t>
            </a:r>
            <a:r>
              <a:rPr lang="en-US" sz="2000" dirty="0" smtClean="0">
                <a:solidFill>
                  <a:schemeClr val="tx1"/>
                </a:solidFill>
              </a:rPr>
              <a:t>a greater </a:t>
            </a:r>
            <a:r>
              <a:rPr lang="en-US" sz="2000" dirty="0" smtClean="0">
                <a:solidFill>
                  <a:schemeClr val="tx1"/>
                </a:solidFill>
              </a:rPr>
              <a:t>or lesser degree, compete with all goods and services for a share in </a:t>
            </a:r>
            <a:r>
              <a:rPr lang="en-US" sz="2000" dirty="0" smtClean="0">
                <a:solidFill>
                  <a:schemeClr val="tx1"/>
                </a:solidFill>
              </a:rPr>
              <a:t>the consumer's </a:t>
            </a:r>
            <a:r>
              <a:rPr lang="en-US" sz="2000" dirty="0" smtClean="0">
                <a:solidFill>
                  <a:schemeClr val="tx1"/>
                </a:solidFill>
              </a:rPr>
              <a:t>market basket. 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 smtClean="0">
                <a:solidFill>
                  <a:schemeClr val="tx1"/>
                </a:solidFill>
              </a:rPr>
              <a:t>diminishing marginal utility associated </a:t>
            </a:r>
            <a:r>
              <a:rPr lang="en-US" sz="2000" dirty="0" smtClean="0">
                <a:solidFill>
                  <a:schemeClr val="tx1"/>
                </a:solidFill>
              </a:rPr>
              <a:t>with the </a:t>
            </a:r>
            <a:r>
              <a:rPr lang="en-US" sz="2000" dirty="0" smtClean="0">
                <a:solidFill>
                  <a:schemeClr val="tx1"/>
                </a:solidFill>
              </a:rPr>
              <a:t>consumption of all goods and services will ensure that the </a:t>
            </a:r>
            <a:r>
              <a:rPr lang="en-US" sz="2000" dirty="0" smtClean="0">
                <a:solidFill>
                  <a:schemeClr val="tx1"/>
                </a:solidFill>
              </a:rPr>
              <a:t>industry demand </a:t>
            </a:r>
            <a:r>
              <a:rPr lang="en-US" sz="2000" dirty="0" smtClean="0">
                <a:solidFill>
                  <a:schemeClr val="tx1"/>
                </a:solidFill>
              </a:rPr>
              <a:t>curve is downward sloping for all products.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2A7D-B9D4-4AC4-B279-182E43DAA9AE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1828800" cy="457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Q1.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9F92-EB6E-46BB-BA82-13229F6EB40A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447800"/>
            <a:ext cx="6248400" cy="57943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PRICE DISCRIMINATION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514600"/>
            <a:ext cx="5791200" cy="3581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Price discrimination entails sales </a:t>
            </a:r>
            <a:r>
              <a:rPr lang="en-US" dirty="0" smtClean="0">
                <a:solidFill>
                  <a:schemeClr val="tx1"/>
                </a:solidFill>
              </a:rPr>
              <a:t>of essentially </a:t>
            </a:r>
            <a:r>
              <a:rPr lang="en-US" dirty="0" smtClean="0">
                <a:solidFill>
                  <a:schemeClr val="tx1"/>
                </a:solidFill>
              </a:rPr>
              <a:t>the same good at </a:t>
            </a:r>
            <a:r>
              <a:rPr lang="en-US" dirty="0" smtClean="0">
                <a:solidFill>
                  <a:schemeClr val="tx1"/>
                </a:solidFill>
              </a:rPr>
              <a:t>different prices </a:t>
            </a:r>
            <a:r>
              <a:rPr lang="en-US" dirty="0" smtClean="0">
                <a:solidFill>
                  <a:schemeClr val="tx1"/>
                </a:solidFill>
              </a:rPr>
              <a:t>when these differences are </a:t>
            </a:r>
            <a:r>
              <a:rPr lang="en-US" dirty="0" smtClean="0">
                <a:solidFill>
                  <a:schemeClr val="tx1"/>
                </a:solidFill>
              </a:rPr>
              <a:t>not justified </a:t>
            </a:r>
            <a:r>
              <a:rPr lang="en-US" dirty="0" smtClean="0">
                <a:solidFill>
                  <a:schemeClr val="tx1"/>
                </a:solidFill>
              </a:rPr>
              <a:t>by variations in costs.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Price discrimination </a:t>
            </a:r>
            <a:r>
              <a:rPr lang="en-US" dirty="0" smtClean="0">
                <a:solidFill>
                  <a:schemeClr val="tx1"/>
                </a:solidFill>
              </a:rPr>
              <a:t>occurs in airline fares</a:t>
            </a:r>
            <a:r>
              <a:rPr lang="en-US" dirty="0" smtClean="0">
                <a:solidFill>
                  <a:schemeClr val="tx1"/>
                </a:solidFill>
              </a:rPr>
              <a:t>, theater </a:t>
            </a:r>
            <a:r>
              <a:rPr lang="en-US" dirty="0" smtClean="0">
                <a:solidFill>
                  <a:schemeClr val="tx1"/>
                </a:solidFill>
              </a:rPr>
              <a:t>ticket prices, charges for </a:t>
            </a:r>
            <a:r>
              <a:rPr lang="en-US" dirty="0" smtClean="0">
                <a:solidFill>
                  <a:schemeClr val="tx1"/>
                </a:solidFill>
              </a:rPr>
              <a:t>medical and </a:t>
            </a:r>
            <a:r>
              <a:rPr lang="en-US" dirty="0" smtClean="0">
                <a:solidFill>
                  <a:schemeClr val="tx1"/>
                </a:solidFill>
              </a:rPr>
              <a:t>dental services, and in many </a:t>
            </a:r>
            <a:r>
              <a:rPr lang="en-US" dirty="0" smtClean="0">
                <a:solidFill>
                  <a:schemeClr val="tx1"/>
                </a:solidFill>
              </a:rPr>
              <a:t>other areas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DFEA-A54A-44CD-8E48-AF668CEC3A04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Effective price discrimination requires </a:t>
            </a:r>
            <a:r>
              <a:rPr lang="en-US" sz="2000" dirty="0" smtClean="0">
                <a:solidFill>
                  <a:schemeClr val="tx1"/>
                </a:solidFill>
              </a:rPr>
              <a:t>a firm </a:t>
            </a:r>
            <a:r>
              <a:rPr lang="en-US" sz="2000" dirty="0" smtClean="0">
                <a:solidFill>
                  <a:schemeClr val="tx1"/>
                </a:solidFill>
              </a:rPr>
              <a:t>to have some market power and </a:t>
            </a:r>
            <a:r>
              <a:rPr lang="en-US" sz="2000" dirty="0" smtClean="0">
                <a:solidFill>
                  <a:schemeClr val="tx1"/>
                </a:solidFill>
              </a:rPr>
              <a:t>the ability </a:t>
            </a:r>
            <a:r>
              <a:rPr lang="en-US" sz="2000" dirty="0" smtClean="0">
                <a:solidFill>
                  <a:schemeClr val="tx1"/>
                </a:solidFill>
              </a:rPr>
              <a:t>to separate customers into </a:t>
            </a:r>
            <a:r>
              <a:rPr lang="en-US" sz="2000" dirty="0" smtClean="0">
                <a:solidFill>
                  <a:schemeClr val="tx1"/>
                </a:solidFill>
              </a:rPr>
              <a:t>groups with </a:t>
            </a:r>
            <a:r>
              <a:rPr lang="en-US" sz="2000" dirty="0" smtClean="0">
                <a:solidFill>
                  <a:schemeClr val="tx1"/>
                </a:solidFill>
              </a:rPr>
              <a:t>different price elasticities of demand.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It must also prevent arbitrage--the </a:t>
            </a:r>
            <a:r>
              <a:rPr lang="en-US" sz="2000" dirty="0" smtClean="0">
                <a:solidFill>
                  <a:schemeClr val="tx1"/>
                </a:solidFill>
              </a:rPr>
              <a:t>selling of </a:t>
            </a:r>
            <a:r>
              <a:rPr lang="en-US" sz="2000" dirty="0" smtClean="0">
                <a:solidFill>
                  <a:schemeClr val="tx1"/>
                </a:solidFill>
              </a:rPr>
              <a:t>the good to high-price customers </a:t>
            </a:r>
            <a:r>
              <a:rPr lang="en-US" sz="2000" dirty="0" smtClean="0">
                <a:solidFill>
                  <a:schemeClr val="tx1"/>
                </a:solidFill>
              </a:rPr>
              <a:t>by low-price </a:t>
            </a:r>
            <a:r>
              <a:rPr lang="en-US" sz="2000" dirty="0" smtClean="0">
                <a:solidFill>
                  <a:schemeClr val="tx1"/>
                </a:solidFill>
              </a:rPr>
              <a:t>customers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Price discrimination boosts a firm's </a:t>
            </a:r>
            <a:r>
              <a:rPr lang="en-US" sz="2000" dirty="0" smtClean="0">
                <a:solidFill>
                  <a:schemeClr val="tx1"/>
                </a:solidFill>
              </a:rPr>
              <a:t>total profit</a:t>
            </a:r>
            <a:r>
              <a:rPr lang="en-US" sz="2000" dirty="0" smtClean="0">
                <a:solidFill>
                  <a:schemeClr val="tx1"/>
                </a:solidFill>
              </a:rPr>
              <a:t>. Perfect price discrimination </a:t>
            </a:r>
            <a:r>
              <a:rPr lang="en-US" sz="2000" dirty="0" smtClean="0">
                <a:solidFill>
                  <a:schemeClr val="tx1"/>
                </a:solidFill>
              </a:rPr>
              <a:t>allows a </a:t>
            </a:r>
            <a:r>
              <a:rPr lang="en-US" sz="2000" dirty="0" smtClean="0">
                <a:solidFill>
                  <a:schemeClr val="tx1"/>
                </a:solidFill>
              </a:rPr>
              <a:t>firm to reap as profit all the </a:t>
            </a:r>
            <a:r>
              <a:rPr lang="en-US" sz="2000" dirty="0" smtClean="0">
                <a:solidFill>
                  <a:schemeClr val="tx1"/>
                </a:solidFill>
              </a:rPr>
              <a:t>consumer surplus </a:t>
            </a:r>
            <a:r>
              <a:rPr lang="en-US" sz="2000" dirty="0" smtClean="0">
                <a:solidFill>
                  <a:schemeClr val="tx1"/>
                </a:solidFill>
              </a:rPr>
              <a:t>that could be derived from </a:t>
            </a:r>
            <a:r>
              <a:rPr lang="en-US" sz="2000" dirty="0" smtClean="0">
                <a:solidFill>
                  <a:schemeClr val="tx1"/>
                </a:solidFill>
              </a:rPr>
              <a:t>the product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CBF8-F714-4EFE-96E6-93C74F24D12F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1"/>
            <a:ext cx="5791200" cy="38100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 smtClean="0">
                <a:solidFill>
                  <a:schemeClr val="tx1"/>
                </a:solidFill>
              </a:rPr>
              <a:t>non-discriminating </a:t>
            </a:r>
            <a:r>
              <a:rPr lang="en-US" dirty="0" smtClean="0">
                <a:solidFill>
                  <a:schemeClr val="tx1"/>
                </a:solidFill>
              </a:rPr>
              <a:t>monopoly is </a:t>
            </a:r>
            <a:r>
              <a:rPr lang="en-US" dirty="0" smtClean="0">
                <a:solidFill>
                  <a:schemeClr val="tx1"/>
                </a:solidFill>
              </a:rPr>
              <a:t>less </a:t>
            </a:r>
            <a:r>
              <a:rPr lang="en-US" dirty="0" err="1" smtClean="0">
                <a:solidFill>
                  <a:schemeClr val="tx1"/>
                </a:solidFill>
              </a:rPr>
              <a:t>allocatively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efficient from society's </a:t>
            </a:r>
            <a:r>
              <a:rPr lang="en-US" dirty="0" smtClean="0">
                <a:solidFill>
                  <a:schemeClr val="tx1"/>
                </a:solidFill>
              </a:rPr>
              <a:t>point of </a:t>
            </a:r>
            <a:r>
              <a:rPr lang="en-US" dirty="0" smtClean="0">
                <a:solidFill>
                  <a:schemeClr val="tx1"/>
                </a:solidFill>
              </a:rPr>
              <a:t>view than are competitive industries.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A monopolist </a:t>
            </a:r>
            <a:r>
              <a:rPr lang="en-US" dirty="0" smtClean="0">
                <a:solidFill>
                  <a:schemeClr val="tx1"/>
                </a:solidFill>
              </a:rPr>
              <a:t>typically produces less than </a:t>
            </a:r>
            <a:r>
              <a:rPr lang="en-US" dirty="0" smtClean="0">
                <a:solidFill>
                  <a:schemeClr val="tx1"/>
                </a:solidFill>
              </a:rPr>
              <a:t>if the </a:t>
            </a:r>
            <a:r>
              <a:rPr lang="en-US" dirty="0" smtClean="0">
                <a:solidFill>
                  <a:schemeClr val="tx1"/>
                </a:solidFill>
              </a:rPr>
              <a:t>industry were purely competitive, </a:t>
            </a:r>
            <a:r>
              <a:rPr lang="en-US" dirty="0" smtClean="0">
                <a:solidFill>
                  <a:schemeClr val="tx1"/>
                </a:solidFill>
              </a:rPr>
              <a:t>and sells </a:t>
            </a:r>
            <a:r>
              <a:rPr lang="en-US" dirty="0" smtClean="0">
                <a:solidFill>
                  <a:schemeClr val="tx1"/>
                </a:solidFill>
              </a:rPr>
              <a:t>at a higher price.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Price discrimination may </a:t>
            </a:r>
            <a:r>
              <a:rPr lang="en-US" dirty="0" smtClean="0">
                <a:solidFill>
                  <a:schemeClr val="tx1"/>
                </a:solidFill>
              </a:rPr>
              <a:t>reduce this inefficiency but </a:t>
            </a:r>
            <a:r>
              <a:rPr lang="en-US" dirty="0" smtClean="0">
                <a:solidFill>
                  <a:schemeClr val="tx1"/>
                </a:solidFill>
              </a:rPr>
              <a:t>it intensifies </a:t>
            </a:r>
            <a:r>
              <a:rPr lang="en-US" dirty="0" smtClean="0">
                <a:solidFill>
                  <a:schemeClr val="tx1"/>
                </a:solidFill>
              </a:rPr>
              <a:t>issues of inequity in </a:t>
            </a:r>
            <a:r>
              <a:rPr lang="en-US" dirty="0" smtClean="0">
                <a:solidFill>
                  <a:schemeClr val="tx1"/>
                </a:solidFill>
              </a:rPr>
              <a:t>the distribution </a:t>
            </a:r>
            <a:r>
              <a:rPr lang="en-US" dirty="0" smtClean="0">
                <a:solidFill>
                  <a:schemeClr val="tx1"/>
                </a:solidFill>
              </a:rPr>
              <a:t>of income.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7A7D-A80D-414E-ABCA-18FDB9C5CDA4}" type="datetime4">
              <a:rPr lang="en-US" smtClean="0"/>
              <a:t>October 18, 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SWAGAT MISHRA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0103368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cribble_pa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cribble_p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ibble_p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ibble_pa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ibble_pa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ibble_pa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ribble_pa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ribble_pa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EF87C18-19F1-4692-849C-F89591F1A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TS010336813</Template>
  <TotalTime>58</TotalTime>
  <Words>882</Words>
  <Application>Microsoft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TS010336813</vt:lpstr>
      <vt:lpstr>Principles of Economics</vt:lpstr>
      <vt:lpstr>MONOPOLY</vt:lpstr>
      <vt:lpstr>Structure:</vt:lpstr>
      <vt:lpstr>Social point of view :</vt:lpstr>
      <vt:lpstr>Why are both industry and firm demand curves downward sloping in monopoly markets?</vt:lpstr>
      <vt:lpstr>PROBLEM</vt:lpstr>
      <vt:lpstr>PRICE DISCRIMINATION</vt:lpstr>
      <vt:lpstr>Slide 8</vt:lpstr>
      <vt:lpstr>Slide 9</vt:lpstr>
      <vt:lpstr>Q2. MATCH UP</vt:lpstr>
      <vt:lpstr>Q3. TRUE or FALSE</vt:lpstr>
      <vt:lpstr>LERNER INDEX</vt:lpstr>
      <vt:lpstr>LERNER INDEX……</vt:lpstr>
      <vt:lpstr>LERNER INDEX……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</dc:title>
  <dc:creator>admin</dc:creator>
  <cp:lastModifiedBy>admin</cp:lastModifiedBy>
  <cp:revision>17</cp:revision>
  <dcterms:created xsi:type="dcterms:W3CDTF">2012-10-18T05:51:00Z</dcterms:created>
  <dcterms:modified xsi:type="dcterms:W3CDTF">2012-10-18T06:49:38Z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TC103368139990</vt:lpwstr>
  </property>
</Properties>
</file>