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4" r:id="rId4"/>
    <p:sldId id="259" r:id="rId5"/>
    <p:sldId id="262" r:id="rId6"/>
    <p:sldId id="268" r:id="rId7"/>
    <p:sldId id="263" r:id="rId8"/>
    <p:sldId id="264" r:id="rId9"/>
    <p:sldId id="265" r:id="rId10"/>
    <p:sldId id="269" r:id="rId11"/>
    <p:sldId id="278" r:id="rId12"/>
    <p:sldId id="266" r:id="rId13"/>
    <p:sldId id="267" r:id="rId14"/>
    <p:sldId id="270" r:id="rId15"/>
    <p:sldId id="277" r:id="rId16"/>
    <p:sldId id="258" r:id="rId17"/>
    <p:sldId id="275" r:id="rId18"/>
    <p:sldId id="276" r:id="rId19"/>
    <p:sldId id="260" r:id="rId20"/>
    <p:sldId id="271" r:id="rId21"/>
    <p:sldId id="279" r:id="rId22"/>
    <p:sldId id="280" r:id="rId23"/>
    <p:sldId id="281" r:id="rId24"/>
    <p:sldId id="282" r:id="rId25"/>
    <p:sldId id="283" r:id="rId26"/>
    <p:sldId id="261" r:id="rId2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214"/>
    <a:srgbClr val="996721"/>
    <a:srgbClr val="E4A805"/>
    <a:srgbClr val="DBA005"/>
    <a:srgbClr val="E44405"/>
    <a:srgbClr val="71560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784" autoAdjust="0"/>
    <p:restoredTop sz="94660"/>
  </p:normalViewPr>
  <p:slideViewPr>
    <p:cSldViewPr>
      <p:cViewPr varScale="1">
        <p:scale>
          <a:sx n="68" d="100"/>
          <a:sy n="68" d="100"/>
        </p:scale>
        <p:origin x="-156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0692E8-0AFC-4965-8382-F815E9BD9222}" type="datetimeFigureOut">
              <a:rPr lang="fr-FR"/>
              <a:pPr>
                <a:defRPr/>
              </a:pPr>
              <a:t>25/10/2012</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C17DD7B-744B-429E-A110-30A598B0ED47}" type="slidenum">
              <a:rPr lang="fr-CA"/>
              <a:pPr>
                <a:defRPr/>
              </a:pPr>
              <a:t>‹#›</a:t>
            </a:fld>
            <a:endParaRPr lang="fr-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819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CA" smtClean="0"/>
          </a:p>
        </p:txBody>
      </p:sp>
      <p:sp>
        <p:nvSpPr>
          <p:cNvPr id="819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523E90-0522-486E-B58F-D38D29058E80}" type="slidenum">
              <a:rPr lang="fr-CA" smtClean="0"/>
              <a:pPr fontAlgn="base">
                <a:spcBef>
                  <a:spcPct val="0"/>
                </a:spcBef>
                <a:spcAft>
                  <a:spcPct val="0"/>
                </a:spcAft>
                <a:defRPr/>
              </a:pPr>
              <a:t>19</a:t>
            </a:fld>
            <a:endParaRPr lang="fr-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707DB80C-D2CF-4493-8C7B-C71386D47380}" type="datetime1">
              <a:rPr lang="fr-FR" smtClean="0"/>
              <a:pPr>
                <a:defRPr/>
              </a:pPr>
              <a:t>25/10/2012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6DD7B78C-81EF-43F8-B184-B220A7F5F8EF}"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90D19AF8-5A19-4934-AB8F-071AA0C6D14B}" type="datetime1">
              <a:rPr lang="fr-FR" smtClean="0"/>
              <a:pPr>
                <a:defRPr/>
              </a:pPr>
              <a:t>25/10/2012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7E10D2A2-3BE4-4EC2-AA3F-25DC58938039}"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1773FBA7-D434-42CB-93A4-C512D16CA98E}" type="datetime1">
              <a:rPr lang="fr-FR" smtClean="0"/>
              <a:pPr>
                <a:defRPr/>
              </a:pPr>
              <a:t>25/10/2012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977333A-EC4B-4BF5-8284-22E06ACA7E4A}"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5ED6402B-C215-4013-90E6-4EB15AAC20A3}" type="datetime1">
              <a:rPr lang="fr-FR" smtClean="0"/>
              <a:pPr>
                <a:defRPr/>
              </a:pPr>
              <a:t>25/10/2012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8707307D-6BF2-45C0-AE1C-0066DC8C925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5A676C8-BAAC-4FCD-93D3-63D6A6312444}" type="datetime1">
              <a:rPr lang="fr-FR" smtClean="0"/>
              <a:pPr>
                <a:defRPr/>
              </a:pPr>
              <a:t>25/10/2012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ABFF14E3-E422-452A-957A-46EE6AEA04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43A63CF4-2DC0-49A8-B006-AD5ADBF105BC}" type="datetime1">
              <a:rPr lang="fr-FR" smtClean="0"/>
              <a:pPr>
                <a:defRPr/>
              </a:pPr>
              <a:t>25/10/2012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E2CCD8CB-56FC-407F-84A5-2D723B5FBE6C}"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0C6C5F99-1669-4067-911B-79C5136514D9}" type="datetime1">
              <a:rPr lang="fr-FR" smtClean="0"/>
              <a:pPr>
                <a:defRPr/>
              </a:pPr>
              <a:t>25/10/2012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68405CAF-7774-47CC-93FC-712889D0AE9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2962C0F8-155B-47E8-9C63-22D04DE81074}" type="datetime1">
              <a:rPr lang="fr-FR" smtClean="0"/>
              <a:pPr>
                <a:defRPr/>
              </a:pPr>
              <a:t>25/10/2012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53C154E5-EF64-44ED-9AB9-7A9514B1BB10}"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8B1D1BC2-DE6B-4D47-8400-B720051910CB}" type="datetime1">
              <a:rPr lang="fr-FR" smtClean="0"/>
              <a:pPr>
                <a:defRPr/>
              </a:pPr>
              <a:t>25/10/2012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9EC82395-30D0-4F0A-ACB1-769645B03F07}"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8A473F2-16D9-4477-ADD8-221869ECABA8}" type="datetime1">
              <a:rPr lang="fr-FR" smtClean="0"/>
              <a:pPr>
                <a:defRPr/>
              </a:pPr>
              <a:t>25/10/2012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B7C9C59-82D0-4C79-83DC-00E6CF97306F}"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65CE5572-CFEE-43DA-899F-401FADD6513F}" type="datetime1">
              <a:rPr lang="fr-FR" smtClean="0"/>
              <a:pPr>
                <a:defRPr/>
              </a:pPr>
              <a:t>25/10/2012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90BA7CBF-F8B1-4759-B106-FB532066E44E}"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CEFAF0-0392-47B3-96BA-B8A9C73B5790}" type="datetime1">
              <a:rPr lang="fr-FR" smtClean="0"/>
              <a:pPr>
                <a:defRPr/>
              </a:pPr>
              <a:t>25/10/2012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1214CE4B-474C-454A-82C5-010791202DCE}"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52800"/>
            <a:ext cx="7772400" cy="2057400"/>
          </a:xfrm>
        </p:spPr>
        <p:txBody>
          <a:bodyPr/>
          <a:lstStyle/>
          <a:p>
            <a:pPr eaLnBrk="1" hangingPunct="1"/>
            <a:r>
              <a:rPr lang="fr-CA" sz="4000" b="1" dirty="0" smtClean="0">
                <a:solidFill>
                  <a:srgbClr val="EDB214"/>
                </a:solidFill>
              </a:rPr>
              <a:t>Macroeconomics </a:t>
            </a:r>
            <a:br>
              <a:rPr lang="fr-CA" sz="4000" b="1" dirty="0" smtClean="0">
                <a:solidFill>
                  <a:srgbClr val="EDB214"/>
                </a:solidFill>
              </a:rPr>
            </a:br>
            <a:r>
              <a:rPr lang="fr-CA" sz="4000" b="1" dirty="0" smtClean="0">
                <a:solidFill>
                  <a:srgbClr val="EDB214"/>
                </a:solidFill>
              </a:rPr>
              <a:t>of </a:t>
            </a:r>
            <a:br>
              <a:rPr lang="fr-CA" sz="4000" b="1" dirty="0" smtClean="0">
                <a:solidFill>
                  <a:srgbClr val="EDB214"/>
                </a:solidFill>
              </a:rPr>
            </a:br>
            <a:r>
              <a:rPr lang="fr-CA" sz="3200" b="1" dirty="0" smtClean="0">
                <a:solidFill>
                  <a:srgbClr val="EDB214"/>
                </a:solidFill>
              </a:rPr>
              <a:t>Monetary Policy, Fiscal Policy &amp; Inflation </a:t>
            </a:r>
            <a:endParaRPr lang="fr-CA" sz="4000" b="1" dirty="0" smtClean="0">
              <a:solidFill>
                <a:srgbClr val="EDB214"/>
              </a:solidFill>
            </a:endParaRPr>
          </a:p>
        </p:txBody>
      </p:sp>
      <p:sp>
        <p:nvSpPr>
          <p:cNvPr id="2051" name="Sous-titre 2"/>
          <p:cNvSpPr>
            <a:spLocks noGrp="1"/>
          </p:cNvSpPr>
          <p:nvPr>
            <p:ph type="subTitle" idx="1"/>
          </p:nvPr>
        </p:nvSpPr>
        <p:spPr>
          <a:xfrm>
            <a:off x="1676400" y="5334000"/>
            <a:ext cx="5867400" cy="685801"/>
          </a:xfrm>
        </p:spPr>
        <p:txBody>
          <a:bodyPr/>
          <a:lstStyle/>
          <a:p>
            <a:pPr eaLnBrk="1" hangingPunct="1"/>
            <a:r>
              <a:rPr lang="fr-CA" sz="2400" dirty="0" smtClean="0">
                <a:solidFill>
                  <a:srgbClr val="996721"/>
                </a:solidFill>
              </a:rPr>
              <a:t>Swagat Kishore Mishra</a:t>
            </a:r>
          </a:p>
        </p:txBody>
      </p:sp>
      <p:sp>
        <p:nvSpPr>
          <p:cNvPr id="4" name="Date Placeholder 3"/>
          <p:cNvSpPr>
            <a:spLocks noGrp="1"/>
          </p:cNvSpPr>
          <p:nvPr>
            <p:ph type="dt" sz="half" idx="10"/>
          </p:nvPr>
        </p:nvSpPr>
        <p:spPr/>
        <p:txBody>
          <a:bodyPr/>
          <a:lstStyle/>
          <a:p>
            <a:pPr>
              <a:defRPr/>
            </a:pPr>
            <a:fld id="{F2B28FC6-9156-4F78-9911-8379B640A408}"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6DD7B78C-81EF-43F8-B184-B220A7F5F8EF}" type="slidenum">
              <a:rPr lang="fr-CA" smtClean="0"/>
              <a:pPr>
                <a:defRPr/>
              </a:pPr>
              <a:t>1</a:t>
            </a:fld>
            <a:endParaRPr lang="fr-CA" dirty="0"/>
          </a:p>
        </p:txBody>
      </p:sp>
      <p:sp>
        <p:nvSpPr>
          <p:cNvPr id="6" name="TextBox 5"/>
          <p:cNvSpPr txBox="1"/>
          <p:nvPr/>
        </p:nvSpPr>
        <p:spPr>
          <a:xfrm>
            <a:off x="3962400" y="6096000"/>
            <a:ext cx="1595309" cy="369332"/>
          </a:xfrm>
          <a:prstGeom prst="rect">
            <a:avLst/>
          </a:prstGeom>
          <a:noFill/>
        </p:spPr>
        <p:txBody>
          <a:bodyPr wrap="none" rtlCol="0">
            <a:spAutoFit/>
          </a:bodyPr>
          <a:lstStyle/>
          <a:p>
            <a:r>
              <a:rPr lang="en-US" b="1" dirty="0" smtClean="0"/>
              <a:t>LECTURE </a:t>
            </a:r>
            <a:r>
              <a:rPr lang="en-US" b="1" dirty="0" smtClean="0"/>
              <a:t>25</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10</a:t>
            </a:fld>
            <a:endParaRPr lang="fr-CA"/>
          </a:p>
        </p:txBody>
      </p:sp>
      <p:pic>
        <p:nvPicPr>
          <p:cNvPr id="20482" name="Picture 2"/>
          <p:cNvPicPr>
            <a:picLocks noChangeAspect="1" noChangeArrowheads="1"/>
          </p:cNvPicPr>
          <p:nvPr/>
        </p:nvPicPr>
        <p:blipFill>
          <a:blip r:embed="rId2"/>
          <a:srcRect/>
          <a:stretch>
            <a:fillRect/>
          </a:stretch>
        </p:blipFill>
        <p:spPr bwMode="auto">
          <a:xfrm>
            <a:off x="2514600" y="609600"/>
            <a:ext cx="6178721" cy="4176713"/>
          </a:xfrm>
          <a:prstGeom prst="rect">
            <a:avLst/>
          </a:prstGeom>
          <a:noFill/>
          <a:ln w="9525">
            <a:noFill/>
            <a:miter lim="800000"/>
            <a:headEnd/>
            <a:tailEnd/>
          </a:ln>
          <a:effectLst/>
        </p:spPr>
      </p:pic>
      <p:sp>
        <p:nvSpPr>
          <p:cNvPr id="5" name="Rectangle 4"/>
          <p:cNvSpPr/>
          <p:nvPr/>
        </p:nvSpPr>
        <p:spPr>
          <a:xfrm>
            <a:off x="2667000" y="5029200"/>
            <a:ext cx="4572000" cy="1477328"/>
          </a:xfrm>
          <a:prstGeom prst="rect">
            <a:avLst/>
          </a:prstGeom>
        </p:spPr>
        <p:txBody>
          <a:bodyPr>
            <a:spAutoFit/>
          </a:bodyPr>
          <a:lstStyle/>
          <a:p>
            <a:pPr algn="just"/>
            <a:r>
              <a:rPr lang="en-US" dirty="0"/>
              <a:t>Demand pull inflation occurs when aggregate demand and output is growing at an unsustainable rate leading to increased pressure on scarce resources and </a:t>
            </a:r>
            <a:r>
              <a:rPr lang="en-US" b="1" dirty="0"/>
              <a:t>a positive output gap.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11</a:t>
            </a:fld>
            <a:endParaRPr lang="fr-CA"/>
          </a:p>
        </p:txBody>
      </p:sp>
      <p:sp>
        <p:nvSpPr>
          <p:cNvPr id="4" name="Rectangle 3"/>
          <p:cNvSpPr/>
          <p:nvPr/>
        </p:nvSpPr>
        <p:spPr>
          <a:xfrm>
            <a:off x="1295400" y="228600"/>
            <a:ext cx="7620000" cy="6186309"/>
          </a:xfrm>
          <a:prstGeom prst="rect">
            <a:avLst/>
          </a:prstGeom>
        </p:spPr>
        <p:txBody>
          <a:bodyPr wrap="square">
            <a:spAutoFit/>
          </a:bodyPr>
          <a:lstStyle/>
          <a:p>
            <a:pPr marL="342900" indent="-342900" algn="just">
              <a:buFont typeface="+mj-lt"/>
              <a:buAutoNum type="romanUcPeriod"/>
            </a:pPr>
            <a:endParaRPr lang="en-US" dirty="0" smtClean="0">
              <a:latin typeface="+mn-lt"/>
            </a:endParaRPr>
          </a:p>
          <a:p>
            <a:pPr marL="342900" indent="-342900" algn="just">
              <a:buFont typeface="+mj-lt"/>
              <a:buAutoNum type="romanUcPeriod"/>
            </a:pPr>
            <a:r>
              <a:rPr lang="en-US" b="1" dirty="0" smtClean="0">
                <a:latin typeface="+mn-lt"/>
              </a:rPr>
              <a:t>A depreciation of the exchange rate which makes exports more competitive in overseas markets leading to an injection of fresh demand into the circular flow and a rise in national and demand for factor resources – there may also be a positive multiplier effect on the level of demand and output arising from the initial boost to export sales. </a:t>
            </a:r>
          </a:p>
          <a:p>
            <a:pPr marL="342900" indent="-342900" algn="just">
              <a:buFont typeface="+mj-lt"/>
              <a:buAutoNum type="romanUcPeriod"/>
            </a:pPr>
            <a:endParaRPr lang="en-US" b="1" dirty="0" smtClean="0">
              <a:latin typeface="+mn-lt"/>
            </a:endParaRPr>
          </a:p>
          <a:p>
            <a:pPr marL="342900" indent="-342900" algn="just">
              <a:buFont typeface="+mj-lt"/>
              <a:buAutoNum type="romanUcPeriod"/>
            </a:pPr>
            <a:r>
              <a:rPr lang="en-US" b="1" dirty="0" smtClean="0">
                <a:latin typeface="+mn-lt"/>
              </a:rPr>
              <a:t>Higher demand from a government (fiscal) stimulus e.g. via a reduction in direct or indirect taxation or higher government spending and borrowing. If direct taxes are reduced, consumers will have more disposable income causing demand to rise. Higher government spending and increased borrowing feeds through directly into extra demand in the circular flow. </a:t>
            </a:r>
          </a:p>
          <a:p>
            <a:pPr marL="342900" indent="-342900" algn="just">
              <a:buFont typeface="+mj-lt"/>
              <a:buAutoNum type="romanUcPeriod"/>
            </a:pPr>
            <a:endParaRPr lang="en-US" b="1" dirty="0" smtClean="0">
              <a:latin typeface="+mn-lt"/>
            </a:endParaRPr>
          </a:p>
          <a:p>
            <a:pPr marL="342900" indent="-342900" algn="just">
              <a:buFont typeface="+mj-lt"/>
              <a:buAutoNum type="romanUcPeriod"/>
            </a:pPr>
            <a:r>
              <a:rPr lang="en-US" b="1" dirty="0" smtClean="0">
                <a:latin typeface="+mn-lt"/>
              </a:rPr>
              <a:t>Monetary stimulus to the economy: A fall in interest rates may stimulate too much demand – for example in raising demand for loans or in causing rise in house price inflation. </a:t>
            </a:r>
          </a:p>
          <a:p>
            <a:pPr marL="342900" indent="-342900" algn="just">
              <a:buFont typeface="+mj-lt"/>
              <a:buAutoNum type="romanUcPeriod"/>
            </a:pPr>
            <a:endParaRPr lang="en-US" b="1" dirty="0" smtClean="0">
              <a:latin typeface="+mn-lt"/>
            </a:endParaRPr>
          </a:p>
          <a:p>
            <a:pPr marL="342900" indent="-342900" algn="just">
              <a:buFont typeface="+mj-lt"/>
              <a:buAutoNum type="romanUcPeriod"/>
            </a:pPr>
            <a:r>
              <a:rPr lang="en-US" b="1" dirty="0" smtClean="0">
                <a:latin typeface="+mn-lt"/>
              </a:rPr>
              <a:t>Faster economic growth in other countries – providing a boost to UK exports overseas. </a:t>
            </a:r>
          </a:p>
          <a:p>
            <a:pPr marL="342900" indent="-342900" algn="just">
              <a:buFont typeface="+mj-lt"/>
              <a:buAutoNum type="romanUcPeriod"/>
            </a:pPr>
            <a:endParaRPr lang="en-US" b="1" dirty="0" smtClean="0">
              <a:latin typeface="+mn-lt"/>
            </a:endParaRPr>
          </a:p>
          <a:p>
            <a:pPr marL="342900" indent="-342900" algn="just">
              <a:buFont typeface="+mj-lt"/>
              <a:buAutoNum type="romanUcPeriod"/>
            </a:pPr>
            <a:r>
              <a:rPr lang="en-US" b="1" dirty="0" smtClean="0">
                <a:latin typeface="+mn-lt"/>
              </a:rPr>
              <a:t>Improved business confidence which prompts firms to raise prices and achieve better profit margins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67000" y="274638"/>
            <a:ext cx="6019800" cy="1143000"/>
          </a:xfrm>
        </p:spPr>
        <p:txBody>
          <a:bodyPr/>
          <a:lstStyle/>
          <a:p>
            <a:pPr>
              <a:buBlip>
                <a:blip r:embed="rId2"/>
              </a:buBlip>
            </a:pPr>
            <a:r>
              <a:rPr lang="en-US" b="1" dirty="0" smtClean="0"/>
              <a:t> Cost </a:t>
            </a:r>
            <a:r>
              <a:rPr lang="en-US" b="1" dirty="0"/>
              <a:t>Push Inflation</a:t>
            </a:r>
            <a:endParaRPr lang="en-IN" b="1" dirty="0"/>
          </a:p>
        </p:txBody>
      </p:sp>
      <p:sp>
        <p:nvSpPr>
          <p:cNvPr id="9219" name="Rectangle 3"/>
          <p:cNvSpPr>
            <a:spLocks noGrp="1" noChangeArrowheads="1"/>
          </p:cNvSpPr>
          <p:nvPr>
            <p:ph type="body" idx="1"/>
          </p:nvPr>
        </p:nvSpPr>
        <p:spPr>
          <a:xfrm>
            <a:off x="2286000" y="1600200"/>
            <a:ext cx="6629400" cy="4495800"/>
          </a:xfrm>
        </p:spPr>
        <p:txBody>
          <a:bodyPr>
            <a:noAutofit/>
          </a:bodyPr>
          <a:lstStyle/>
          <a:p>
            <a:pPr algn="just">
              <a:lnSpc>
                <a:spcPct val="120000"/>
              </a:lnSpc>
              <a:spcBef>
                <a:spcPts val="0"/>
              </a:spcBef>
              <a:buFont typeface="Arial" pitchFamily="34" charset="0"/>
              <a:buChar char="•"/>
            </a:pPr>
            <a:r>
              <a:rPr lang="en-IN" sz="2400" dirty="0" smtClean="0"/>
              <a:t>If there </a:t>
            </a:r>
            <a:r>
              <a:rPr lang="en-IN" sz="2400" dirty="0"/>
              <a:t>is increase in the cost of production of goods and services, there is likely to be </a:t>
            </a:r>
            <a:r>
              <a:rPr lang="en-IN" sz="2400" dirty="0" smtClean="0"/>
              <a:t>an </a:t>
            </a:r>
            <a:r>
              <a:rPr lang="en-IN" sz="2400" dirty="0"/>
              <a:t>increase in the prices of finished goods and services</a:t>
            </a:r>
            <a:r>
              <a:rPr lang="en-IN" sz="2400" dirty="0" smtClean="0"/>
              <a:t>. </a:t>
            </a:r>
            <a:r>
              <a:rPr lang="en-IN" sz="2400" i="1" dirty="0" smtClean="0"/>
              <a:t>i.e. A </a:t>
            </a:r>
            <a:r>
              <a:rPr lang="en-IN" sz="2400" i="1" dirty="0"/>
              <a:t>rise in the wages of </a:t>
            </a:r>
            <a:r>
              <a:rPr lang="en-IN" sz="2400" i="1" dirty="0" smtClean="0"/>
              <a:t>labourers </a:t>
            </a:r>
            <a:r>
              <a:rPr lang="en-IN" sz="2400" i="1" dirty="0"/>
              <a:t>would raise the unit costs of production and this would lead to rise in prices for the related end product. </a:t>
            </a:r>
            <a:endParaRPr lang="en-IN" sz="2400" i="1" dirty="0" smtClean="0"/>
          </a:p>
          <a:p>
            <a:pPr algn="just">
              <a:lnSpc>
                <a:spcPct val="120000"/>
              </a:lnSpc>
              <a:spcBef>
                <a:spcPts val="0"/>
              </a:spcBef>
              <a:buFont typeface="Arial" pitchFamily="34" charset="0"/>
              <a:buChar char="•"/>
            </a:pPr>
            <a:endParaRPr lang="en-IN" sz="2400" dirty="0" smtClean="0"/>
          </a:p>
          <a:p>
            <a:pPr algn="just">
              <a:lnSpc>
                <a:spcPct val="120000"/>
              </a:lnSpc>
              <a:spcBef>
                <a:spcPts val="0"/>
              </a:spcBef>
              <a:buFont typeface="Arial" pitchFamily="34" charset="0"/>
              <a:buChar char="•"/>
            </a:pPr>
            <a:r>
              <a:rPr lang="en-IN" sz="2400" dirty="0" smtClean="0"/>
              <a:t>This </a:t>
            </a:r>
            <a:r>
              <a:rPr lang="en-IN" sz="2400" dirty="0"/>
              <a:t>type of inflation may or may not occur in conjunction with demand-pull inflation.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590800" y="274638"/>
            <a:ext cx="6096000" cy="1143000"/>
          </a:xfrm>
        </p:spPr>
        <p:txBody>
          <a:bodyPr anchor="b"/>
          <a:lstStyle/>
          <a:p>
            <a:r>
              <a:rPr lang="en-US" sz="3600" b="1" i="1" dirty="0" smtClean="0"/>
              <a:t>Symptoms</a:t>
            </a:r>
            <a:r>
              <a:rPr lang="en-US" sz="4000" b="1" i="1" dirty="0" smtClean="0"/>
              <a:t>: Cost </a:t>
            </a:r>
            <a:r>
              <a:rPr lang="en-US" sz="4000" b="1" i="1" dirty="0"/>
              <a:t>push inflation</a:t>
            </a:r>
            <a:endParaRPr lang="en-IN" sz="4000" b="1" i="1" dirty="0"/>
          </a:p>
        </p:txBody>
      </p:sp>
      <p:sp>
        <p:nvSpPr>
          <p:cNvPr id="3" name="Content Placeholder 2"/>
          <p:cNvSpPr>
            <a:spLocks noGrp="1"/>
          </p:cNvSpPr>
          <p:nvPr>
            <p:ph idx="4294967295"/>
          </p:nvPr>
        </p:nvSpPr>
        <p:spPr>
          <a:xfrm>
            <a:off x="2286000" y="1600200"/>
            <a:ext cx="6400800" cy="4525963"/>
          </a:xfrm>
        </p:spPr>
        <p:txBody>
          <a:bodyPr/>
          <a:lstStyle/>
          <a:p>
            <a:pPr algn="just">
              <a:buClr>
                <a:srgbClr val="698200"/>
              </a:buClr>
              <a:buFont typeface="Wingdings" pitchFamily="2" charset="2"/>
              <a:buChar char="ü"/>
            </a:pPr>
            <a:r>
              <a:rPr lang="en-US" dirty="0"/>
              <a:t>Caused by costs increasing i.e. higher wages, greater raw material costs, higher import prices, monopolists raising their prices etc.</a:t>
            </a:r>
          </a:p>
          <a:p>
            <a:pPr algn="just">
              <a:buClr>
                <a:srgbClr val="698200"/>
              </a:buClr>
              <a:buFont typeface="Wingdings" pitchFamily="2" charset="2"/>
              <a:buChar char="ü"/>
            </a:pPr>
            <a:r>
              <a:rPr lang="en-US" dirty="0"/>
              <a:t>Faced with higher costs firms increase their prices to customers to maintain profit margins.</a:t>
            </a:r>
          </a:p>
          <a:p>
            <a:pPr algn="just">
              <a:buClr>
                <a:srgbClr val="698200"/>
              </a:buClr>
              <a:buFont typeface="Wingdings" pitchFamily="2" charset="2"/>
              <a:buChar char="ü"/>
            </a:pPr>
            <a:r>
              <a:rPr lang="en-US" dirty="0"/>
              <a:t>This shifts the aggregate supply curve to the left.</a:t>
            </a:r>
            <a:endParaRPr lang="en-IN" dirty="0"/>
          </a:p>
        </p:txBody>
      </p:sp>
      <p:sp>
        <p:nvSpPr>
          <p:cNvPr id="6148"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6702B5BD-0E08-44B3-87EF-4D839A848232}" type="datetime1">
              <a:rPr lang="en-US" sz="1400"/>
              <a:pPr/>
              <a:t>10/25/2012</a:t>
            </a:fld>
            <a:endParaRPr lang="en-IN" sz="1400"/>
          </a:p>
        </p:txBody>
      </p:sp>
      <p:sp>
        <p:nvSpPr>
          <p:cNvPr id="6149"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B23BC5C6-E61C-42F0-9ED9-80B9311869C1}" type="slidenum">
              <a:rPr lang="en-IN" sz="1400"/>
              <a:pPr algn="r"/>
              <a:t>13</a:t>
            </a:fld>
            <a:endParaRPr lang="en-IN" sz="1400"/>
          </a:p>
        </p:txBody>
      </p:sp>
    </p:spTree>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14</a:t>
            </a:fld>
            <a:endParaRPr lang="fr-CA"/>
          </a:p>
        </p:txBody>
      </p:sp>
      <p:pic>
        <p:nvPicPr>
          <p:cNvPr id="21506" name="Picture 2"/>
          <p:cNvPicPr>
            <a:picLocks noChangeAspect="1" noChangeArrowheads="1"/>
          </p:cNvPicPr>
          <p:nvPr/>
        </p:nvPicPr>
        <p:blipFill>
          <a:blip r:embed="rId2"/>
          <a:srcRect/>
          <a:stretch>
            <a:fillRect/>
          </a:stretch>
        </p:blipFill>
        <p:spPr bwMode="auto">
          <a:xfrm>
            <a:off x="2286000" y="838200"/>
            <a:ext cx="6692375" cy="4600574"/>
          </a:xfrm>
          <a:prstGeom prst="rect">
            <a:avLst/>
          </a:prstGeom>
          <a:noFill/>
          <a:ln w="9525">
            <a:noFill/>
            <a:miter lim="800000"/>
            <a:headEnd/>
            <a:tailEnd/>
          </a:ln>
          <a:effectLst/>
        </p:spPr>
      </p:pic>
      <p:sp>
        <p:nvSpPr>
          <p:cNvPr id="5" name="Rectangle 4"/>
          <p:cNvSpPr/>
          <p:nvPr/>
        </p:nvSpPr>
        <p:spPr>
          <a:xfrm>
            <a:off x="2819400" y="5638800"/>
            <a:ext cx="4572000" cy="923330"/>
          </a:xfrm>
          <a:prstGeom prst="rect">
            <a:avLst/>
          </a:prstGeom>
        </p:spPr>
        <p:txBody>
          <a:bodyPr>
            <a:spAutoFit/>
          </a:bodyPr>
          <a:lstStyle/>
          <a:p>
            <a:r>
              <a:rPr lang="en-US" dirty="0"/>
              <a:t>Cost-push inflation can be illustrated by an </a:t>
            </a:r>
            <a:r>
              <a:rPr lang="en-US" b="1" dirty="0"/>
              <a:t>inward shift of the short run aggregate supply curve.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15</a:t>
            </a:fld>
            <a:endParaRPr lang="fr-CA"/>
          </a:p>
        </p:txBody>
      </p:sp>
      <p:sp>
        <p:nvSpPr>
          <p:cNvPr id="4" name="Rectangle 3"/>
          <p:cNvSpPr/>
          <p:nvPr/>
        </p:nvSpPr>
        <p:spPr>
          <a:xfrm>
            <a:off x="1981200" y="117693"/>
            <a:ext cx="6934200" cy="6740307"/>
          </a:xfrm>
          <a:prstGeom prst="rect">
            <a:avLst/>
          </a:prstGeom>
        </p:spPr>
        <p:txBody>
          <a:bodyPr wrap="square">
            <a:spAutoFit/>
          </a:bodyPr>
          <a:lstStyle/>
          <a:p>
            <a:pPr marL="400050" indent="-400050" algn="just">
              <a:buFont typeface="+mj-lt"/>
              <a:buAutoNum type="romanUcPeriod"/>
            </a:pPr>
            <a:endParaRPr lang="en-US" dirty="0" smtClean="0">
              <a:latin typeface="+mn-lt"/>
            </a:endParaRPr>
          </a:p>
          <a:p>
            <a:pPr marL="400050" indent="-400050" algn="just">
              <a:buFont typeface="+mj-lt"/>
              <a:buAutoNum type="romanUcPeriod"/>
            </a:pPr>
            <a:r>
              <a:rPr lang="en-US" dirty="0" smtClean="0">
                <a:latin typeface="+mn-lt"/>
              </a:rPr>
              <a:t> </a:t>
            </a:r>
            <a:r>
              <a:rPr lang="en-US" b="1" dirty="0" smtClean="0">
                <a:latin typeface="+mn-lt"/>
              </a:rPr>
              <a:t>Component costs: e.g. an increase in the prices of raw materials and components. This might be because of a rise in global commodity prices such as oil, gas copper and agricultural products used in food processing – a good recent example is the surge in the world price of wheat. </a:t>
            </a:r>
          </a:p>
          <a:p>
            <a:pPr marL="400050" indent="-400050" algn="just">
              <a:buFont typeface="+mj-lt"/>
              <a:buAutoNum type="romanUcPeriod"/>
            </a:pPr>
            <a:endParaRPr lang="en-US" b="1" dirty="0" smtClean="0">
              <a:latin typeface="+mn-lt"/>
            </a:endParaRPr>
          </a:p>
          <a:p>
            <a:pPr marL="400050" indent="-400050" algn="just">
              <a:buFont typeface="+mj-lt"/>
              <a:buAutoNum type="romanUcPeriod"/>
            </a:pPr>
            <a:r>
              <a:rPr lang="en-US" b="1" dirty="0" smtClean="0">
                <a:latin typeface="+mn-lt"/>
              </a:rPr>
              <a:t>Rising labour costs - caused by wage increases that exceed improvements in productivity. Wage and salary costs often rise when unemployment is low (creating labour shortages) and when people expect inflation so they bid for higher pay in order to protect their real incomes. </a:t>
            </a:r>
          </a:p>
          <a:p>
            <a:pPr marL="400050" indent="-400050" algn="just">
              <a:buFont typeface="+mj-lt"/>
              <a:buAutoNum type="romanUcPeriod"/>
            </a:pPr>
            <a:endParaRPr lang="en-US" b="1" dirty="0" smtClean="0">
              <a:latin typeface="+mn-lt"/>
            </a:endParaRPr>
          </a:p>
          <a:p>
            <a:pPr marL="400050" indent="-400050" algn="just">
              <a:buFont typeface="+mj-lt"/>
              <a:buAutoNum type="romanUcPeriod"/>
            </a:pPr>
            <a:r>
              <a:rPr lang="en-US" b="1" dirty="0" smtClean="0">
                <a:latin typeface="+mn-lt"/>
              </a:rPr>
              <a:t>Higher indirect taxes imposed by the government – for example a rise in the duty on alcohol, cigarettes and petrol/diesel or a rise in the standard rate of Value Added Tax. Depending on the price elasticity of demand and supply, suppliers may pass on the burden of the tax onto consumers </a:t>
            </a:r>
          </a:p>
          <a:p>
            <a:pPr marL="400050" indent="-400050">
              <a:buFont typeface="+mj-lt"/>
              <a:buAutoNum type="romanUcPeriod"/>
            </a:pPr>
            <a:endParaRPr lang="en-US" dirty="0" smtClean="0">
              <a:latin typeface="+mn-lt"/>
            </a:endParaRPr>
          </a:p>
          <a:p>
            <a:pPr marL="400050" indent="-400050">
              <a:buFont typeface="+mj-lt"/>
              <a:buAutoNum type="romanUcPeriod"/>
            </a:pPr>
            <a:r>
              <a:rPr lang="en-US" b="1" dirty="0" smtClean="0">
                <a:latin typeface="+mn-lt"/>
              </a:rPr>
              <a:t>A fall in the exchange rate – this can cause cost push inflation because it normally leads to an increase in the prices of imported products. For example during 2007-08 the pound fell heavily against the Euro leading to a jump in the prices of imported materials from Euro Zone countries.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pPr eaLnBrk="1" hangingPunct="1"/>
            <a:r>
              <a:rPr lang="fr-CA" dirty="0" smtClean="0">
                <a:solidFill>
                  <a:srgbClr val="996721"/>
                </a:solidFill>
              </a:rPr>
              <a:t>Lecture Progress until here…..</a:t>
            </a:r>
          </a:p>
        </p:txBody>
      </p:sp>
      <p:sp>
        <p:nvSpPr>
          <p:cNvPr id="4099" name="Espace réservé du contenu 2"/>
          <p:cNvSpPr>
            <a:spLocks noGrp="1"/>
          </p:cNvSpPr>
          <p:nvPr>
            <p:ph idx="1"/>
          </p:nvPr>
        </p:nvSpPr>
        <p:spPr>
          <a:xfrm>
            <a:off x="457200" y="2000251"/>
            <a:ext cx="8229600" cy="2343149"/>
          </a:xfrm>
        </p:spPr>
        <p:txBody>
          <a:bodyPr/>
          <a:lstStyle/>
          <a:p>
            <a:pPr eaLnBrk="1" hangingPunct="1"/>
            <a:r>
              <a:rPr lang="fr-CA" sz="2400" dirty="0" smtClean="0">
                <a:solidFill>
                  <a:srgbClr val="996721"/>
                </a:solidFill>
              </a:rPr>
              <a:t>Defining Macroeconomics with reference to the contribution of a noted economist</a:t>
            </a:r>
          </a:p>
          <a:p>
            <a:pPr eaLnBrk="1" hangingPunct="1"/>
            <a:r>
              <a:rPr lang="fr-CA" sz="2400" dirty="0" smtClean="0">
                <a:solidFill>
                  <a:srgbClr val="996721"/>
                </a:solidFill>
              </a:rPr>
              <a:t>Monetary Policy: Norms and Implications </a:t>
            </a:r>
          </a:p>
          <a:p>
            <a:pPr eaLnBrk="1" hangingPunct="1"/>
            <a:r>
              <a:rPr lang="fr-CA" sz="2400" dirty="0" smtClean="0">
                <a:solidFill>
                  <a:srgbClr val="996721"/>
                </a:solidFill>
              </a:rPr>
              <a:t>Aggregate Demand and Aggregate Supply</a:t>
            </a:r>
          </a:p>
          <a:p>
            <a:pPr eaLnBrk="1" hangingPunct="1"/>
            <a:r>
              <a:rPr lang="fr-CA" sz="2400" dirty="0" smtClean="0">
                <a:solidFill>
                  <a:srgbClr val="996721"/>
                </a:solidFill>
              </a:rPr>
              <a:t>Inflation: causes and types</a:t>
            </a:r>
          </a:p>
        </p:txBody>
      </p:sp>
      <p:sp>
        <p:nvSpPr>
          <p:cNvPr id="4" name="Date Placeholder 3"/>
          <p:cNvSpPr>
            <a:spLocks noGrp="1"/>
          </p:cNvSpPr>
          <p:nvPr>
            <p:ph type="dt" sz="half" idx="10"/>
          </p:nvPr>
        </p:nvSpPr>
        <p:spPr/>
        <p:txBody>
          <a:bodyPr/>
          <a:lstStyle/>
          <a:p>
            <a:pPr>
              <a:defRPr/>
            </a:pPr>
            <a:fld id="{37BB89D9-941B-40FD-865E-101FBFF130DA}"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16</a:t>
            </a:fld>
            <a:endParaRPr lang="fr-CA"/>
          </a:p>
        </p:txBody>
      </p:sp>
      <p:pic>
        <p:nvPicPr>
          <p:cNvPr id="6" name="Picture 1" descr="motion.jpg"/>
          <p:cNvPicPr>
            <a:picLocks noChangeAspect="1" noChangeArrowheads="1"/>
          </p:cNvPicPr>
          <p:nvPr/>
        </p:nvPicPr>
        <p:blipFill>
          <a:blip r:embed="rId3"/>
          <a:srcRect/>
          <a:stretch>
            <a:fillRect/>
          </a:stretch>
        </p:blipFill>
        <p:spPr>
          <a:xfrm>
            <a:off x="5638800" y="3810000"/>
            <a:ext cx="3276600" cy="2382666"/>
          </a:xfrm>
          <a:prstGeom prst="rect">
            <a:avLst/>
          </a:prstGeom>
          <a:noFill/>
          <a:ln w="12700">
            <a:solidFill>
              <a:srgbClr val="FFFFFF"/>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6248400" cy="1143000"/>
          </a:xfrm>
        </p:spPr>
        <p:txBody>
          <a:bodyPr/>
          <a:lstStyle/>
          <a:p>
            <a:r>
              <a:rPr lang="en-US" sz="3600" dirty="0" smtClean="0"/>
              <a:t>Narrow, broad and high powered money</a:t>
            </a:r>
            <a:endParaRPr lang="en-US" sz="3600" dirty="0"/>
          </a:p>
        </p:txBody>
      </p:sp>
      <p:sp>
        <p:nvSpPr>
          <p:cNvPr id="3" name="Content Placeholder 2"/>
          <p:cNvSpPr>
            <a:spLocks noGrp="1"/>
          </p:cNvSpPr>
          <p:nvPr>
            <p:ph idx="1"/>
          </p:nvPr>
        </p:nvSpPr>
        <p:spPr>
          <a:xfrm>
            <a:off x="2209800" y="1600200"/>
            <a:ext cx="6477000" cy="4876800"/>
          </a:xfrm>
        </p:spPr>
        <p:txBody>
          <a:bodyPr/>
          <a:lstStyle/>
          <a:p>
            <a:r>
              <a:rPr lang="en-US" sz="2000" dirty="0" smtClean="0"/>
              <a:t>The total stock of money in circulation among the public at a particular point of time is called money supply. </a:t>
            </a:r>
          </a:p>
          <a:p>
            <a:r>
              <a:rPr lang="en-US" sz="2000" dirty="0" smtClean="0"/>
              <a:t>RBI publishes figures for four alternative measures of money supply,</a:t>
            </a:r>
          </a:p>
          <a:p>
            <a:r>
              <a:rPr lang="en-US" sz="2000" dirty="0" smtClean="0"/>
              <a:t> M1, M2, M3 and M4. They are defined as follows</a:t>
            </a:r>
          </a:p>
          <a:p>
            <a:r>
              <a:rPr lang="en-US" sz="2000" dirty="0" smtClean="0"/>
              <a:t>M1 = CU + DD</a:t>
            </a:r>
          </a:p>
          <a:p>
            <a:r>
              <a:rPr lang="en-US" sz="2000" dirty="0" smtClean="0"/>
              <a:t>M2 = M1 + Savings deposits with Post Office savings banks</a:t>
            </a:r>
          </a:p>
          <a:p>
            <a:r>
              <a:rPr lang="en-US" sz="2000" dirty="0" smtClean="0"/>
              <a:t>M3 = M1 + Net time deposits of commercial banks</a:t>
            </a:r>
          </a:p>
          <a:p>
            <a:r>
              <a:rPr lang="en-US" sz="2000" dirty="0" smtClean="0"/>
              <a:t>M4 = M3 + Total deposits with Post Office savings (excluding National Savings Certificates)</a:t>
            </a:r>
          </a:p>
          <a:p>
            <a:pPr>
              <a:buNone/>
            </a:pPr>
            <a:r>
              <a:rPr lang="en-US" sz="2000" dirty="0" smtClean="0"/>
              <a:t>where, CU is currency (notes plus coins) held by the public and DD is net demand deposits held by commercial banks.</a:t>
            </a:r>
            <a:endParaRPr lang="en-US" sz="20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17</a:t>
            </a:fld>
            <a:endParaRPr lang="fr-CA"/>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18</a:t>
            </a:fld>
            <a:endParaRPr lang="fr-CA"/>
          </a:p>
        </p:txBody>
      </p:sp>
      <p:sp>
        <p:nvSpPr>
          <p:cNvPr id="6" name="Rectangle 5"/>
          <p:cNvSpPr/>
          <p:nvPr/>
        </p:nvSpPr>
        <p:spPr>
          <a:xfrm>
            <a:off x="2286000" y="762000"/>
            <a:ext cx="6324600" cy="4524315"/>
          </a:xfrm>
          <a:prstGeom prst="rect">
            <a:avLst/>
          </a:prstGeom>
        </p:spPr>
        <p:txBody>
          <a:bodyPr wrap="square">
            <a:spAutoFit/>
          </a:bodyPr>
          <a:lstStyle/>
          <a:p>
            <a:pPr algn="just"/>
            <a:r>
              <a:rPr lang="en-US" sz="2400" dirty="0">
                <a:latin typeface="+mn-lt"/>
              </a:rPr>
              <a:t>M1 and M2 are known as narrow money. M3 and M4 are known as </a:t>
            </a:r>
            <a:r>
              <a:rPr lang="en-US" sz="2400" dirty="0" smtClean="0">
                <a:latin typeface="+mn-lt"/>
              </a:rPr>
              <a:t>broad money</a:t>
            </a:r>
            <a:r>
              <a:rPr lang="en-US" sz="2400" dirty="0">
                <a:latin typeface="+mn-lt"/>
              </a:rPr>
              <a:t>. </a:t>
            </a:r>
            <a:endParaRPr lang="en-US" sz="2400" dirty="0" smtClean="0">
              <a:latin typeface="+mn-lt"/>
            </a:endParaRPr>
          </a:p>
          <a:p>
            <a:pPr algn="just"/>
            <a:endParaRPr lang="en-US" sz="2400" dirty="0">
              <a:latin typeface="+mn-lt"/>
            </a:endParaRPr>
          </a:p>
          <a:p>
            <a:pPr algn="just"/>
            <a:r>
              <a:rPr lang="en-US" sz="2400" dirty="0" smtClean="0">
                <a:latin typeface="+mn-lt"/>
              </a:rPr>
              <a:t>These </a:t>
            </a:r>
            <a:r>
              <a:rPr lang="en-US" sz="2400" dirty="0">
                <a:latin typeface="+mn-lt"/>
              </a:rPr>
              <a:t>gradations are in decreasing order of liquidity</a:t>
            </a:r>
            <a:r>
              <a:rPr lang="en-US" sz="2400" dirty="0" smtClean="0">
                <a:latin typeface="+mn-lt"/>
              </a:rPr>
              <a:t>.</a:t>
            </a:r>
          </a:p>
          <a:p>
            <a:pPr algn="just"/>
            <a:endParaRPr lang="en-US" sz="2400" dirty="0" smtClean="0">
              <a:latin typeface="+mn-lt"/>
            </a:endParaRPr>
          </a:p>
          <a:p>
            <a:pPr algn="just"/>
            <a:r>
              <a:rPr lang="en-US" sz="2400" dirty="0" smtClean="0">
                <a:latin typeface="+mn-lt"/>
              </a:rPr>
              <a:t>M1 </a:t>
            </a:r>
            <a:r>
              <a:rPr lang="en-US" sz="2400" dirty="0">
                <a:latin typeface="+mn-lt"/>
              </a:rPr>
              <a:t>is most </a:t>
            </a:r>
            <a:r>
              <a:rPr lang="en-US" sz="2400" dirty="0" smtClean="0">
                <a:latin typeface="+mn-lt"/>
              </a:rPr>
              <a:t>liquid and </a:t>
            </a:r>
            <a:r>
              <a:rPr lang="en-US" sz="2400" dirty="0">
                <a:latin typeface="+mn-lt"/>
              </a:rPr>
              <a:t>easiest for transactions whereas M4 is least liquid of all. </a:t>
            </a:r>
            <a:endParaRPr lang="en-US" sz="2400" dirty="0" smtClean="0">
              <a:latin typeface="+mn-lt"/>
            </a:endParaRPr>
          </a:p>
          <a:p>
            <a:pPr algn="just"/>
            <a:endParaRPr lang="en-US" sz="2400" dirty="0" smtClean="0">
              <a:latin typeface="+mn-lt"/>
            </a:endParaRPr>
          </a:p>
          <a:p>
            <a:pPr algn="just"/>
            <a:r>
              <a:rPr lang="en-US" sz="2400" dirty="0" smtClean="0">
                <a:latin typeface="+mn-lt"/>
              </a:rPr>
              <a:t>M3 </a:t>
            </a:r>
            <a:r>
              <a:rPr lang="en-US" sz="2400" dirty="0">
                <a:latin typeface="+mn-lt"/>
              </a:rPr>
              <a:t>is the </a:t>
            </a:r>
            <a:r>
              <a:rPr lang="en-US" sz="2400" dirty="0" smtClean="0">
                <a:latin typeface="+mn-lt"/>
              </a:rPr>
              <a:t>most commonly </a:t>
            </a:r>
            <a:r>
              <a:rPr lang="en-US" sz="2400" dirty="0">
                <a:latin typeface="+mn-lt"/>
              </a:rPr>
              <a:t>used measure of money supply. It is also known as aggregate</a:t>
            </a:r>
          </a:p>
          <a:p>
            <a:pPr algn="just"/>
            <a:r>
              <a:rPr lang="en-US" sz="2400" dirty="0">
                <a:latin typeface="+mn-lt"/>
              </a:rPr>
              <a:t>monetary </a:t>
            </a:r>
            <a:r>
              <a:rPr lang="en-US" sz="2400" dirty="0" smtClean="0">
                <a:latin typeface="+mn-lt"/>
              </a:rPr>
              <a:t>resources. </a:t>
            </a:r>
            <a:endParaRPr lang="en-US" sz="24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Titre 1"/>
          <p:cNvSpPr>
            <a:spLocks noGrp="1"/>
          </p:cNvSpPr>
          <p:nvPr>
            <p:ph type="title"/>
          </p:nvPr>
        </p:nvSpPr>
        <p:spPr>
          <a:xfrm>
            <a:off x="457200" y="274638"/>
            <a:ext cx="8229600" cy="715962"/>
          </a:xfrm>
        </p:spPr>
        <p:txBody>
          <a:bodyPr/>
          <a:lstStyle/>
          <a:p>
            <a:r>
              <a:rPr lang="fr-CA" sz="3600" dirty="0" smtClean="0">
                <a:solidFill>
                  <a:srgbClr val="996721"/>
                </a:solidFill>
              </a:rPr>
              <a:t>Monetary Policy Changes and Inflation</a:t>
            </a:r>
          </a:p>
        </p:txBody>
      </p:sp>
      <p:sp>
        <p:nvSpPr>
          <p:cNvPr id="4" name="Date Placeholder 3"/>
          <p:cNvSpPr>
            <a:spLocks noGrp="1"/>
          </p:cNvSpPr>
          <p:nvPr>
            <p:ph type="dt" sz="half" idx="10"/>
          </p:nvPr>
        </p:nvSpPr>
        <p:spPr/>
        <p:txBody>
          <a:bodyPr/>
          <a:lstStyle/>
          <a:p>
            <a:pPr>
              <a:defRPr/>
            </a:pPr>
            <a:fld id="{19F87162-BD4B-41DB-9DC8-15A38ED80B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19</a:t>
            </a:fld>
            <a:endParaRPr lang="fr-CA"/>
          </a:p>
        </p:txBody>
      </p:sp>
      <p:sp>
        <p:nvSpPr>
          <p:cNvPr id="8" name="Rectangle 3"/>
          <p:cNvSpPr txBox="1">
            <a:spLocks noChangeArrowheads="1"/>
          </p:cNvSpPr>
          <p:nvPr/>
        </p:nvSpPr>
        <p:spPr bwMode="auto">
          <a:xfrm>
            <a:off x="457200" y="990600"/>
            <a:ext cx="5715000" cy="1981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Blip>
                <a:blip r:embed="rId4"/>
              </a:buBlip>
              <a:tabLst/>
              <a:defRPr/>
            </a:pPr>
            <a:r>
              <a:rPr kumimoji="0" lang="en-US" b="1" i="0" u="none" strike="noStrike" kern="1200" cap="none" spc="0" normalizeH="0" baseline="0" noProof="0" dirty="0" smtClean="0">
                <a:ln>
                  <a:noFill/>
                </a:ln>
                <a:solidFill>
                  <a:schemeClr val="tx1"/>
                </a:solidFill>
                <a:uLnTx/>
                <a:uFillTx/>
                <a:latin typeface="+mn-lt"/>
                <a:ea typeface="+mn-ea"/>
                <a:cs typeface="+mn-cs"/>
              </a:rPr>
              <a:t>M1</a:t>
            </a:r>
          </a:p>
          <a:p>
            <a:pPr marL="342900" marR="0" lvl="0" indent="-342900" algn="l" defTabSz="914400" rtl="0" eaLnBrk="1" fontAlgn="base" latinLnBrk="0" hangingPunct="1">
              <a:lnSpc>
                <a:spcPct val="100000"/>
              </a:lnSpc>
              <a:spcBef>
                <a:spcPct val="20000"/>
              </a:spcBef>
              <a:spcAft>
                <a:spcPct val="0"/>
              </a:spcAft>
              <a:buClrTx/>
              <a:buSzTx/>
              <a:buFont typeface="Arial" charset="0"/>
              <a:buBlip>
                <a:blip r:embed="rId4"/>
              </a:buBlip>
              <a:tabLst/>
              <a:defRPr/>
            </a:pPr>
            <a:r>
              <a:rPr kumimoji="0" lang="en-US" b="1" i="0" u="none" strike="noStrike" kern="1200" cap="none" spc="0" normalizeH="0" baseline="0" noProof="0" dirty="0" smtClean="0">
                <a:ln>
                  <a:noFill/>
                </a:ln>
                <a:solidFill>
                  <a:schemeClr val="tx1"/>
                </a:solidFill>
                <a:uLnTx/>
                <a:uFillTx/>
                <a:latin typeface="+mn-lt"/>
                <a:ea typeface="+mn-ea"/>
                <a:cs typeface="+mn-cs"/>
              </a:rPr>
              <a:t>M2</a:t>
            </a:r>
          </a:p>
          <a:p>
            <a:pPr marL="342900" marR="0" lvl="0" indent="-342900" algn="l" defTabSz="914400" rtl="0" eaLnBrk="1" fontAlgn="base" latinLnBrk="0" hangingPunct="1">
              <a:lnSpc>
                <a:spcPct val="100000"/>
              </a:lnSpc>
              <a:spcBef>
                <a:spcPct val="20000"/>
              </a:spcBef>
              <a:spcAft>
                <a:spcPct val="0"/>
              </a:spcAft>
              <a:buClrTx/>
              <a:buSzTx/>
              <a:buFont typeface="Arial" charset="0"/>
              <a:buBlip>
                <a:blip r:embed="rId4"/>
              </a:buBlip>
              <a:tabLst/>
              <a:defRPr/>
            </a:pPr>
            <a:r>
              <a:rPr kumimoji="0" lang="en-US" b="1" i="0" u="none" strike="noStrike" kern="1200" cap="none" spc="0" normalizeH="0" baseline="0" noProof="0" dirty="0" smtClean="0">
                <a:ln>
                  <a:noFill/>
                </a:ln>
                <a:solidFill>
                  <a:schemeClr val="tx1"/>
                </a:solidFill>
                <a:uLnTx/>
                <a:uFillTx/>
                <a:latin typeface="+mn-lt"/>
                <a:ea typeface="+mn-ea"/>
                <a:cs typeface="+mn-cs"/>
              </a:rPr>
              <a:t>M3</a:t>
            </a:r>
          </a:p>
          <a:p>
            <a:pPr marL="342900" marR="0" lvl="0" indent="-342900" algn="l" defTabSz="914400" rtl="0" eaLnBrk="1" fontAlgn="base" latinLnBrk="0" hangingPunct="1">
              <a:lnSpc>
                <a:spcPct val="100000"/>
              </a:lnSpc>
              <a:spcBef>
                <a:spcPct val="20000"/>
              </a:spcBef>
              <a:spcAft>
                <a:spcPct val="0"/>
              </a:spcAft>
              <a:buClrTx/>
              <a:buSzTx/>
              <a:buFont typeface="Arial" charset="0"/>
              <a:buBlip>
                <a:blip r:embed="rId4"/>
              </a:buBlip>
              <a:tabLst/>
              <a:defRPr/>
            </a:pPr>
            <a:r>
              <a:rPr kumimoji="0" lang="en-US" b="1" i="0" u="none" strike="noStrike" kern="1200" cap="none" spc="0" normalizeH="0" baseline="0" noProof="0" dirty="0" smtClean="0">
                <a:ln>
                  <a:noFill/>
                </a:ln>
                <a:solidFill>
                  <a:schemeClr val="tx1"/>
                </a:solidFill>
                <a:uLnTx/>
                <a:uFillTx/>
                <a:latin typeface="+mn-lt"/>
                <a:ea typeface="+mn-ea"/>
                <a:cs typeface="+mn-cs"/>
              </a:rPr>
              <a:t>MSS (Market Stabilization Scheme)</a:t>
            </a:r>
          </a:p>
          <a:p>
            <a:pPr marL="342900" marR="0" lvl="0" indent="-342900" algn="l" defTabSz="914400" rtl="0" eaLnBrk="1" fontAlgn="base" latinLnBrk="0" hangingPunct="1">
              <a:lnSpc>
                <a:spcPct val="100000"/>
              </a:lnSpc>
              <a:spcBef>
                <a:spcPct val="20000"/>
              </a:spcBef>
              <a:spcAft>
                <a:spcPct val="0"/>
              </a:spcAft>
              <a:buClrTx/>
              <a:buSzTx/>
              <a:buFont typeface="Arial" charset="0"/>
              <a:buBlip>
                <a:blip r:embed="rId4"/>
              </a:buBlip>
              <a:tabLst/>
              <a:defRPr/>
            </a:pPr>
            <a:r>
              <a:rPr kumimoji="0" lang="en-US" b="1" i="0" u="none" strike="noStrike" kern="1200" cap="none" spc="0" normalizeH="0" baseline="0" noProof="0" dirty="0" smtClean="0">
                <a:ln>
                  <a:noFill/>
                </a:ln>
                <a:solidFill>
                  <a:schemeClr val="tx1"/>
                </a:solidFill>
                <a:uLnTx/>
                <a:uFillTx/>
                <a:latin typeface="+mn-lt"/>
                <a:ea typeface="+mn-ea"/>
                <a:cs typeface="+mn-cs"/>
              </a:rPr>
              <a:t>SMO (Special Market Operations)</a:t>
            </a:r>
          </a:p>
          <a:p>
            <a:pPr marL="342900" marR="0" lvl="0" indent="-342900" algn="l" defTabSz="914400" rtl="0" eaLnBrk="1" fontAlgn="base" latinLnBrk="0" hangingPunct="1">
              <a:lnSpc>
                <a:spcPct val="100000"/>
              </a:lnSpc>
              <a:spcBef>
                <a:spcPct val="20000"/>
              </a:spcBef>
              <a:spcAft>
                <a:spcPct val="0"/>
              </a:spcAft>
              <a:buClrTx/>
              <a:buSzTx/>
              <a:buFont typeface="Arial" charset="0"/>
              <a:buBlip>
                <a:blip r:embed="rId4"/>
              </a:buBlip>
              <a:tabLst/>
              <a:defRPr/>
            </a:pPr>
            <a:r>
              <a:rPr kumimoji="0" lang="en-US" b="1" i="0" u="none" strike="noStrike" kern="1200" cap="none" spc="0" normalizeH="0" baseline="0" noProof="0" dirty="0" smtClean="0">
                <a:ln>
                  <a:noFill/>
                </a:ln>
                <a:solidFill>
                  <a:schemeClr val="tx1"/>
                </a:solidFill>
                <a:uLnTx/>
                <a:uFillTx/>
                <a:latin typeface="+mn-lt"/>
                <a:ea typeface="+mn-ea"/>
                <a:cs typeface="+mn-cs"/>
              </a:rPr>
              <a:t>CRR, SLR, Repo Rate, Reverse RR, SDR</a:t>
            </a:r>
            <a:endParaRPr kumimoji="0" lang="en-IN" b="1" i="0" u="none" strike="noStrike" kern="1200" cap="none" spc="0" normalizeH="0" baseline="0" noProof="0" dirty="0">
              <a:ln>
                <a:noFill/>
              </a:ln>
              <a:solidFill>
                <a:schemeClr val="tx1"/>
              </a:solidFill>
              <a:uLnTx/>
              <a:uFillTx/>
              <a:latin typeface="+mn-lt"/>
              <a:ea typeface="+mn-ea"/>
              <a:cs typeface="+mn-cs"/>
            </a:endParaRPr>
          </a:p>
        </p:txBody>
      </p:sp>
      <p:pic>
        <p:nvPicPr>
          <p:cNvPr id="9" name="Picture 2"/>
          <p:cNvPicPr>
            <a:picLocks noChangeAspect="1" noChangeArrowheads="1"/>
          </p:cNvPicPr>
          <p:nvPr/>
        </p:nvPicPr>
        <p:blipFill>
          <a:blip r:embed="rId5"/>
          <a:srcRect/>
          <a:stretch>
            <a:fillRect/>
          </a:stretch>
        </p:blipFill>
        <p:spPr bwMode="auto">
          <a:xfrm>
            <a:off x="267162" y="3505200"/>
            <a:ext cx="8876838" cy="2819400"/>
          </a:xfrm>
          <a:prstGeom prst="rect">
            <a:avLst/>
          </a:prstGeom>
          <a:noFill/>
          <a:ln w="9525">
            <a:noFill/>
            <a:miter lim="800000"/>
            <a:headEnd/>
            <a:tailEnd/>
          </a:ln>
          <a:effectLst/>
        </p:spPr>
      </p:pic>
      <p:sp>
        <p:nvSpPr>
          <p:cNvPr id="10" name="TextBox 9"/>
          <p:cNvSpPr txBox="1"/>
          <p:nvPr/>
        </p:nvSpPr>
        <p:spPr>
          <a:xfrm>
            <a:off x="2438400" y="6324600"/>
            <a:ext cx="4916731" cy="369332"/>
          </a:xfrm>
          <a:prstGeom prst="rect">
            <a:avLst/>
          </a:prstGeom>
          <a:noFill/>
        </p:spPr>
        <p:txBody>
          <a:bodyPr wrap="none" rtlCol="0">
            <a:spAutoFit/>
          </a:bodyPr>
          <a:lstStyle/>
          <a:p>
            <a:r>
              <a:rPr lang="en-US" dirty="0" smtClean="0"/>
              <a:t>Source: Economic Survey 2012, Govt. of India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286000" y="274638"/>
            <a:ext cx="6400800" cy="1143000"/>
          </a:xfrm>
        </p:spPr>
        <p:txBody>
          <a:bodyPr/>
          <a:lstStyle/>
          <a:p>
            <a:pPr algn="l" eaLnBrk="1" hangingPunct="1"/>
            <a:r>
              <a:rPr lang="fr-CA" dirty="0" smtClean="0">
                <a:solidFill>
                  <a:srgbClr val="996721"/>
                </a:solidFill>
              </a:rPr>
              <a:t>Outline</a:t>
            </a:r>
          </a:p>
        </p:txBody>
      </p:sp>
      <p:sp>
        <p:nvSpPr>
          <p:cNvPr id="3075" name="Espace réservé du contenu 2"/>
          <p:cNvSpPr>
            <a:spLocks noGrp="1"/>
          </p:cNvSpPr>
          <p:nvPr>
            <p:ph idx="1"/>
          </p:nvPr>
        </p:nvSpPr>
        <p:spPr>
          <a:xfrm>
            <a:off x="2286000" y="1600200"/>
            <a:ext cx="6400800" cy="4525963"/>
          </a:xfrm>
        </p:spPr>
        <p:txBody>
          <a:bodyPr/>
          <a:lstStyle/>
          <a:p>
            <a:pPr eaLnBrk="1" hangingPunct="1"/>
            <a:r>
              <a:rPr lang="fr-CA" sz="2800" dirty="0" smtClean="0">
                <a:solidFill>
                  <a:srgbClr val="996721"/>
                </a:solidFill>
              </a:rPr>
              <a:t>Macroeconomics</a:t>
            </a:r>
          </a:p>
          <a:p>
            <a:pPr eaLnBrk="1" hangingPunct="1"/>
            <a:r>
              <a:rPr lang="fr-CA" sz="2800" dirty="0" smtClean="0">
                <a:solidFill>
                  <a:srgbClr val="996721"/>
                </a:solidFill>
              </a:rPr>
              <a:t>Monetary Policy (Liquidity Preference)</a:t>
            </a:r>
          </a:p>
          <a:p>
            <a:pPr eaLnBrk="1" hangingPunct="1"/>
            <a:r>
              <a:rPr lang="fr-CA" sz="2800" dirty="0" smtClean="0">
                <a:solidFill>
                  <a:srgbClr val="996721"/>
                </a:solidFill>
              </a:rPr>
              <a:t>Inflation</a:t>
            </a:r>
          </a:p>
          <a:p>
            <a:pPr eaLnBrk="1" hangingPunct="1"/>
            <a:r>
              <a:rPr lang="fr-CA" sz="2800" dirty="0" smtClean="0">
                <a:solidFill>
                  <a:srgbClr val="996721"/>
                </a:solidFill>
              </a:rPr>
              <a:t>Demand-pull &amp; Cost-push Inflation</a:t>
            </a:r>
          </a:p>
          <a:p>
            <a:pPr eaLnBrk="1" hangingPunct="1"/>
            <a:r>
              <a:rPr lang="fr-CA" sz="2800" dirty="0" smtClean="0">
                <a:solidFill>
                  <a:srgbClr val="996721"/>
                </a:solidFill>
              </a:rPr>
              <a:t>Monetary Policy changes and Inflation</a:t>
            </a:r>
          </a:p>
        </p:txBody>
      </p:sp>
      <p:sp>
        <p:nvSpPr>
          <p:cNvPr id="4" name="Date Placeholder 3"/>
          <p:cNvSpPr>
            <a:spLocks noGrp="1"/>
          </p:cNvSpPr>
          <p:nvPr>
            <p:ph type="dt" sz="half" idx="10"/>
          </p:nvPr>
        </p:nvSpPr>
        <p:spPr/>
        <p:txBody>
          <a:bodyPr/>
          <a:lstStyle/>
          <a:p>
            <a:pPr>
              <a:defRPr/>
            </a:pPr>
            <a:fld id="{2F0EEA70-7E1E-48EE-81FD-B655C92BD6F1}"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a:t>
            </a:fld>
            <a:endParaRPr lang="fr-CA"/>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638"/>
            <a:ext cx="5791200" cy="1143000"/>
          </a:xfrm>
        </p:spPr>
        <p:txBody>
          <a:bodyPr/>
          <a:lstStyle/>
          <a:p>
            <a:r>
              <a:rPr lang="en-US" dirty="0" smtClean="0"/>
              <a:t>What Next ?</a:t>
            </a:r>
            <a:endParaRPr lang="en-US" dirty="0"/>
          </a:p>
        </p:txBody>
      </p:sp>
      <p:sp>
        <p:nvSpPr>
          <p:cNvPr id="3" name="Content Placeholder 2"/>
          <p:cNvSpPr>
            <a:spLocks noGrp="1"/>
          </p:cNvSpPr>
          <p:nvPr>
            <p:ph idx="1"/>
          </p:nvPr>
        </p:nvSpPr>
        <p:spPr>
          <a:xfrm>
            <a:off x="2438400" y="1600201"/>
            <a:ext cx="6248400" cy="3276600"/>
          </a:xfrm>
        </p:spPr>
        <p:txBody>
          <a:bodyPr/>
          <a:lstStyle/>
          <a:p>
            <a:r>
              <a:rPr lang="en-US" dirty="0" smtClean="0"/>
              <a:t>Measuring Inflation</a:t>
            </a:r>
          </a:p>
          <a:p>
            <a:r>
              <a:rPr lang="en-US" dirty="0" smtClean="0"/>
              <a:t>Inflation Cost</a:t>
            </a:r>
          </a:p>
          <a:p>
            <a:r>
              <a:rPr lang="en-US" dirty="0" smtClean="0"/>
              <a:t>CPI &amp; WPI</a:t>
            </a:r>
          </a:p>
          <a:p>
            <a:r>
              <a:rPr lang="en-US" dirty="0" smtClean="0"/>
              <a:t>RBI role in regulating Inflation</a:t>
            </a:r>
          </a:p>
          <a:p>
            <a:r>
              <a:rPr lang="en-US" dirty="0" smtClean="0"/>
              <a:t>Money supply side remedies </a:t>
            </a:r>
            <a:endParaRPr lang="en-US"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20</a:t>
            </a:fld>
            <a:endParaRPr lang="fr-CA"/>
          </a:p>
        </p:txBody>
      </p:sp>
      <p:sp>
        <p:nvSpPr>
          <p:cNvPr id="6" name="Rectangle 5"/>
          <p:cNvSpPr/>
          <p:nvPr/>
        </p:nvSpPr>
        <p:spPr>
          <a:xfrm>
            <a:off x="3200400" y="5029200"/>
            <a:ext cx="4572000" cy="1477328"/>
          </a:xfrm>
          <a:prstGeom prst="rect">
            <a:avLst/>
          </a:prstGeom>
        </p:spPr>
        <p:txBody>
          <a:bodyPr>
            <a:spAutoFit/>
          </a:bodyPr>
          <a:lstStyle/>
          <a:p>
            <a:pPr algn="ctr"/>
            <a:r>
              <a:rPr lang="en-US" i="1" dirty="0" smtClean="0">
                <a:solidFill>
                  <a:srgbClr val="002060"/>
                </a:solidFill>
              </a:rPr>
              <a:t>“The </a:t>
            </a:r>
            <a:r>
              <a:rPr lang="en-US" i="1" dirty="0">
                <a:solidFill>
                  <a:srgbClr val="002060"/>
                </a:solidFill>
              </a:rPr>
              <a:t>monetary system is crucial in determining the long-run</a:t>
            </a:r>
          </a:p>
          <a:p>
            <a:pPr algn="ctr"/>
            <a:r>
              <a:rPr lang="en-US" i="1" dirty="0">
                <a:solidFill>
                  <a:srgbClr val="002060"/>
                </a:solidFill>
              </a:rPr>
              <a:t>behavior of the price level, the inflation rate, and other</a:t>
            </a:r>
          </a:p>
          <a:p>
            <a:pPr algn="ctr"/>
            <a:r>
              <a:rPr lang="en-US" i="1" dirty="0">
                <a:solidFill>
                  <a:srgbClr val="002060"/>
                </a:solidFill>
              </a:rPr>
              <a:t>nominal variables</a:t>
            </a:r>
            <a:r>
              <a:rPr lang="en-US" i="1" dirty="0" smtClean="0">
                <a:solidFill>
                  <a:srgbClr val="002060"/>
                </a:solidFill>
              </a:rPr>
              <a:t>.”….Shapiro </a:t>
            </a:r>
            <a:endParaRPr lang="en-US" dirty="0">
              <a:solidFill>
                <a:srgbClr val="00206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21</a:t>
            </a:fld>
            <a:endParaRPr lang="fr-CA"/>
          </a:p>
        </p:txBody>
      </p:sp>
      <p:sp>
        <p:nvSpPr>
          <p:cNvPr id="6" name="Rectangle 5"/>
          <p:cNvSpPr/>
          <p:nvPr/>
        </p:nvSpPr>
        <p:spPr>
          <a:xfrm>
            <a:off x="2286000" y="457201"/>
            <a:ext cx="6400800" cy="6046271"/>
          </a:xfrm>
          <a:prstGeom prst="rect">
            <a:avLst/>
          </a:prstGeom>
        </p:spPr>
        <p:txBody>
          <a:bodyPr wrap="square">
            <a:spAutoFit/>
          </a:bodyPr>
          <a:lstStyle/>
          <a:p>
            <a:pPr algn="just">
              <a:lnSpc>
                <a:spcPct val="150000"/>
              </a:lnSpc>
              <a:buBlip>
                <a:blip r:embed="rId2"/>
              </a:buBlip>
            </a:pPr>
            <a:r>
              <a:rPr lang="en-US" sz="2000" dirty="0" smtClean="0">
                <a:latin typeface="+mn-lt"/>
              </a:rPr>
              <a:t>The inflation rate in India was last reported at 8.8 percent in February of 2012. </a:t>
            </a:r>
          </a:p>
          <a:p>
            <a:pPr algn="just">
              <a:lnSpc>
                <a:spcPct val="150000"/>
              </a:lnSpc>
              <a:buBlip>
                <a:blip r:embed="rId2"/>
              </a:buBlip>
            </a:pPr>
            <a:r>
              <a:rPr lang="en-US" sz="2000" dirty="0" smtClean="0">
                <a:latin typeface="+mn-lt"/>
              </a:rPr>
              <a:t>From 1969 until 2010, the average inflation rate in India was 7.99 percent reaching an historical high of 34.68 percent in September of 1974 and a record low of -11.31 percent in May of 1976. Inflation rate refers to a general rise in prices measured against a standard level of purchasing power. </a:t>
            </a:r>
          </a:p>
          <a:p>
            <a:pPr algn="just">
              <a:lnSpc>
                <a:spcPct val="150000"/>
              </a:lnSpc>
              <a:buBlip>
                <a:blip r:embed="rId2"/>
              </a:buBlip>
            </a:pPr>
            <a:r>
              <a:rPr lang="en-US" sz="2000" dirty="0" smtClean="0">
                <a:latin typeface="+mn-lt"/>
              </a:rPr>
              <a:t>The most well known measures of Inflation are the CPI which measures consumer prices, and the GDP deflator, which measures inflation in the whole of the domestic economy. This page includes: India Inflation Rate chart, historical data and news.</a:t>
            </a:r>
            <a:endParaRPr lang="en-US" sz="2000" dirty="0">
              <a:latin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22</a:t>
            </a:fld>
            <a:endParaRPr lang="fr-CA"/>
          </a:p>
        </p:txBody>
      </p:sp>
      <p:pic>
        <p:nvPicPr>
          <p:cNvPr id="1026" name="Picture 2" descr="C:\Users\admin\Desktop\chart.png"/>
          <p:cNvPicPr>
            <a:picLocks noChangeAspect="1" noChangeArrowheads="1"/>
          </p:cNvPicPr>
          <p:nvPr/>
        </p:nvPicPr>
        <p:blipFill>
          <a:blip r:embed="rId2"/>
          <a:srcRect/>
          <a:stretch>
            <a:fillRect/>
          </a:stretch>
        </p:blipFill>
        <p:spPr bwMode="auto">
          <a:xfrm>
            <a:off x="228600" y="838200"/>
            <a:ext cx="8714274" cy="37338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23</a:t>
            </a:fld>
            <a:endParaRPr lang="fr-CA"/>
          </a:p>
        </p:txBody>
      </p:sp>
      <p:pic>
        <p:nvPicPr>
          <p:cNvPr id="2050" name="Picture 2" descr="C:\Users\admin\Desktop\chart1.png"/>
          <p:cNvPicPr>
            <a:picLocks noChangeAspect="1" noChangeArrowheads="1"/>
          </p:cNvPicPr>
          <p:nvPr/>
        </p:nvPicPr>
        <p:blipFill>
          <a:blip r:embed="rId2"/>
          <a:srcRect/>
          <a:stretch>
            <a:fillRect/>
          </a:stretch>
        </p:blipFill>
        <p:spPr bwMode="auto">
          <a:xfrm>
            <a:off x="381000" y="1600200"/>
            <a:ext cx="8536432" cy="36576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858962"/>
          </a:xfrm>
        </p:spPr>
        <p:txBody>
          <a:bodyPr/>
          <a:lstStyle/>
          <a:p>
            <a:r>
              <a:rPr lang="en-US" sz="4000" b="1" i="1" dirty="0" smtClean="0"/>
              <a:t>Case Study: </a:t>
            </a:r>
            <a:r>
              <a:rPr lang="en-US" sz="4000" dirty="0" smtClean="0"/>
              <a:t/>
            </a:r>
            <a:br>
              <a:rPr lang="en-US" sz="4000" dirty="0" smtClean="0"/>
            </a:br>
            <a:r>
              <a:rPr lang="en-US" sz="4000" dirty="0" smtClean="0"/>
              <a:t>Reserve Bank of India’s inflation (</a:t>
            </a:r>
            <a:r>
              <a:rPr lang="en-US" sz="4000" b="1" dirty="0" smtClean="0"/>
              <a:t>RBI</a:t>
            </a:r>
            <a:r>
              <a:rPr lang="en-US" sz="4000" b="1" baseline="-25000" dirty="0" smtClean="0"/>
              <a:t>i</a:t>
            </a:r>
            <a:r>
              <a:rPr lang="en-US" sz="4000" dirty="0" smtClean="0"/>
              <a:t> )</a:t>
            </a:r>
            <a:endParaRPr lang="en-US" sz="4000" dirty="0"/>
          </a:p>
        </p:txBody>
      </p:sp>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24</a:t>
            </a:fld>
            <a:endParaRPr lang="fr-CA"/>
          </a:p>
        </p:txBody>
      </p:sp>
      <p:sp>
        <p:nvSpPr>
          <p:cNvPr id="5" name="Rectangle 4"/>
          <p:cNvSpPr/>
          <p:nvPr/>
        </p:nvSpPr>
        <p:spPr>
          <a:xfrm>
            <a:off x="381000" y="2209800"/>
            <a:ext cx="8458200" cy="830997"/>
          </a:xfrm>
          <a:prstGeom prst="rect">
            <a:avLst/>
          </a:prstGeom>
        </p:spPr>
        <p:txBody>
          <a:bodyPr wrap="square">
            <a:spAutoFit/>
          </a:bodyPr>
          <a:lstStyle/>
          <a:p>
            <a:pPr algn="just"/>
            <a:r>
              <a:rPr lang="en-US" sz="2400" b="1" i="1" dirty="0" smtClean="0">
                <a:solidFill>
                  <a:srgbClr val="002060"/>
                </a:solidFill>
              </a:rPr>
              <a:t>“It is a mistake to look at the RBI always as a vacuum cleaner for the mess the government makes," </a:t>
            </a:r>
            <a:endParaRPr lang="en-US" sz="2400" b="1" i="1" dirty="0">
              <a:solidFill>
                <a:srgbClr val="002060"/>
              </a:solidFill>
            </a:endParaRPr>
          </a:p>
        </p:txBody>
      </p:sp>
      <p:sp>
        <p:nvSpPr>
          <p:cNvPr id="6" name="Rectangle 5"/>
          <p:cNvSpPr/>
          <p:nvPr/>
        </p:nvSpPr>
        <p:spPr>
          <a:xfrm>
            <a:off x="2667000" y="3352800"/>
            <a:ext cx="5638800" cy="2862322"/>
          </a:xfrm>
          <a:prstGeom prst="rect">
            <a:avLst/>
          </a:prstGeom>
        </p:spPr>
        <p:txBody>
          <a:bodyPr wrap="square">
            <a:spAutoFit/>
          </a:bodyPr>
          <a:lstStyle/>
          <a:p>
            <a:pPr algn="just">
              <a:buBlip>
                <a:blip r:embed="rId2"/>
              </a:buBlip>
            </a:pPr>
            <a:r>
              <a:rPr lang="en-US" dirty="0" smtClean="0"/>
              <a:t>Over the past two years, RBI was raising rates in a futile effort to contain stubborn inflation, as the government fumbled on fixing decrepit infrastructure and other supply bottlenecks in the economy.</a:t>
            </a:r>
          </a:p>
          <a:p>
            <a:pPr algn="just">
              <a:buBlip>
                <a:blip r:embed="rId2"/>
              </a:buBlip>
            </a:pPr>
            <a:endParaRPr lang="en-US" dirty="0" smtClean="0"/>
          </a:p>
          <a:p>
            <a:pPr algn="just">
              <a:buBlip>
                <a:blip r:embed="rId2"/>
              </a:buBlip>
            </a:pPr>
            <a:r>
              <a:rPr lang="en-US" dirty="0" smtClean="0"/>
              <a:t>Now, it has switched to pumping huge amounts of cash into the banking system to cool another government-led crisis, a funding crunch caused by heavy public borrowing to finance popular subsidies on fuel and other goods.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2962C0F8-155B-47E8-9C63-22D04DE81074}" type="datetime1">
              <a:rPr lang="fr-FR" smtClean="0"/>
              <a:pPr>
                <a:defRPr/>
              </a:pPr>
              <a:t>25/10/2012</a:t>
            </a:fld>
            <a:endParaRPr lang="fr-CA"/>
          </a:p>
        </p:txBody>
      </p:sp>
      <p:sp>
        <p:nvSpPr>
          <p:cNvPr id="4" name="Slide Number Placeholder 3"/>
          <p:cNvSpPr>
            <a:spLocks noGrp="1"/>
          </p:cNvSpPr>
          <p:nvPr>
            <p:ph type="sldNum" sz="quarter" idx="12"/>
          </p:nvPr>
        </p:nvSpPr>
        <p:spPr/>
        <p:txBody>
          <a:bodyPr/>
          <a:lstStyle/>
          <a:p>
            <a:pPr>
              <a:defRPr/>
            </a:pPr>
            <a:fld id="{53C154E5-EF64-44ED-9AB9-7A9514B1BB10}" type="slidenum">
              <a:rPr lang="fr-CA" smtClean="0"/>
              <a:pPr>
                <a:defRPr/>
              </a:pPr>
              <a:t>25</a:t>
            </a:fld>
            <a:endParaRPr lang="fr-CA"/>
          </a:p>
        </p:txBody>
      </p:sp>
      <p:sp>
        <p:nvSpPr>
          <p:cNvPr id="5" name="Rectangle 4"/>
          <p:cNvSpPr/>
          <p:nvPr/>
        </p:nvSpPr>
        <p:spPr>
          <a:xfrm>
            <a:off x="2286000" y="1028343"/>
            <a:ext cx="6019800" cy="4401205"/>
          </a:xfrm>
          <a:prstGeom prst="rect">
            <a:avLst/>
          </a:prstGeom>
        </p:spPr>
        <p:txBody>
          <a:bodyPr wrap="square">
            <a:spAutoFit/>
          </a:bodyPr>
          <a:lstStyle/>
          <a:p>
            <a:pPr algn="just">
              <a:buBlip>
                <a:blip r:embed="rId2"/>
              </a:buBlip>
            </a:pPr>
            <a:r>
              <a:rPr lang="en-US" sz="2000" dirty="0" smtClean="0">
                <a:latin typeface="+mn-lt"/>
              </a:rPr>
              <a:t>The central bank has been forced to step into this policy vacuum, announcing in quick succession two large reductions in mandatory reserve levels for banks.</a:t>
            </a:r>
          </a:p>
          <a:p>
            <a:pPr algn="just">
              <a:buBlip>
                <a:blip r:embed="rId2"/>
              </a:buBlip>
            </a:pPr>
            <a:endParaRPr lang="en-US" sz="2000" dirty="0" smtClean="0">
              <a:latin typeface="+mn-lt"/>
            </a:endParaRPr>
          </a:p>
          <a:p>
            <a:pPr algn="just">
              <a:buBlip>
                <a:blip r:embed="rId2"/>
              </a:buBlip>
            </a:pPr>
            <a:r>
              <a:rPr lang="en-US" sz="2000" dirty="0" smtClean="0">
                <a:latin typeface="+mn-lt"/>
              </a:rPr>
              <a:t>The latest, last week's surprise 0.75 percentage point cut in the cash reserve ratio, was meant to ease a cash crunch in the banking system that progressively worsened over the past year as inflows into the country dried up and inflation eroded savings.</a:t>
            </a:r>
          </a:p>
          <a:p>
            <a:pPr algn="just">
              <a:buBlip>
                <a:blip r:embed="rId2"/>
              </a:buBlip>
            </a:pPr>
            <a:endParaRPr lang="en-US" sz="2000" dirty="0" smtClean="0">
              <a:latin typeface="+mn-lt"/>
            </a:endParaRPr>
          </a:p>
          <a:p>
            <a:pPr algn="just">
              <a:buBlip>
                <a:blip r:embed="rId2"/>
              </a:buBlip>
            </a:pPr>
            <a:r>
              <a:rPr lang="en-US" sz="2000" dirty="0" smtClean="0">
                <a:latin typeface="+mn-lt"/>
              </a:rPr>
              <a:t>To RBI-watchers, the central bank appeared to have made a secondary goal -- ensuring the banking system is liquid and able to lend -- a priority over price stability, albeit reluctantly given worries about high oil prices.</a:t>
            </a:r>
            <a:endParaRPr lang="en-US" sz="2000"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295400"/>
            <a:ext cx="6019800" cy="1143000"/>
          </a:xfrm>
        </p:spPr>
        <p:txBody>
          <a:bodyPr/>
          <a:lstStyle/>
          <a:p>
            <a:r>
              <a:rPr lang="en-US" sz="8800" b="1" dirty="0" smtClean="0">
                <a:effectLst>
                  <a:outerShdw blurRad="38100" dist="38100" dir="2700000" algn="tl">
                    <a:srgbClr val="000000">
                      <a:alpha val="43137"/>
                    </a:srgbClr>
                  </a:outerShdw>
                </a:effectLst>
              </a:rPr>
              <a:t>Thank you</a:t>
            </a:r>
            <a:endParaRPr lang="en-US" sz="8800"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26</a:t>
            </a:fld>
            <a:endParaRPr lang="fr-CA"/>
          </a:p>
        </p:txBody>
      </p:sp>
      <p:pic>
        <p:nvPicPr>
          <p:cNvPr id="22530" name="Picture 2"/>
          <p:cNvPicPr>
            <a:picLocks noChangeAspect="1" noChangeArrowheads="1"/>
          </p:cNvPicPr>
          <p:nvPr/>
        </p:nvPicPr>
        <p:blipFill>
          <a:blip r:embed="rId2"/>
          <a:srcRect/>
          <a:stretch>
            <a:fillRect/>
          </a:stretch>
        </p:blipFill>
        <p:spPr bwMode="auto">
          <a:xfrm>
            <a:off x="76200" y="2590800"/>
            <a:ext cx="8991600" cy="1676400"/>
          </a:xfrm>
          <a:prstGeom prst="rect">
            <a:avLst/>
          </a:prstGeom>
          <a:noFill/>
          <a:ln w="9525">
            <a:noFill/>
            <a:miter lim="800000"/>
            <a:headEnd/>
            <a:tailEnd/>
          </a:ln>
          <a:effectLst/>
        </p:spPr>
      </p:pic>
      <p:sp>
        <p:nvSpPr>
          <p:cNvPr id="6" name="Title 1"/>
          <p:cNvSpPr txBox="1">
            <a:spLocks/>
          </p:cNvSpPr>
          <p:nvPr/>
        </p:nvSpPr>
        <p:spPr bwMode="auto">
          <a:xfrm>
            <a:off x="2209800" y="46482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5400" b="1" dirty="0" smtClean="0">
                <a:effectLst>
                  <a:outerShdw blurRad="38100" dist="38100" dir="2700000" algn="tl">
                    <a:srgbClr val="000000">
                      <a:alpha val="43137"/>
                    </a:srgbClr>
                  </a:outerShdw>
                </a:effectLst>
                <a:latin typeface="+mj-lt"/>
                <a:ea typeface="+mj-ea"/>
                <a:cs typeface="+mj-cs"/>
              </a:rPr>
              <a:t>Pupils of Economics</a:t>
            </a:r>
            <a:endParaRPr kumimoji="0" lang="en-US" sz="5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lstStyle/>
          <a:p>
            <a:r>
              <a:rPr lang="en-US" dirty="0" smtClean="0"/>
              <a:t>Economics </a:t>
            </a:r>
            <a:endParaRPr lang="en-US" dirty="0"/>
          </a:p>
        </p:txBody>
      </p:sp>
      <p:sp>
        <p:nvSpPr>
          <p:cNvPr id="3" name="Content Placeholder 2"/>
          <p:cNvSpPr>
            <a:spLocks noGrp="1"/>
          </p:cNvSpPr>
          <p:nvPr>
            <p:ph idx="1"/>
          </p:nvPr>
        </p:nvSpPr>
        <p:spPr>
          <a:xfrm>
            <a:off x="2514600" y="1600200"/>
            <a:ext cx="6172200" cy="4525963"/>
          </a:xfrm>
        </p:spPr>
        <p:txBody>
          <a:bodyPr/>
          <a:lstStyle/>
          <a:p>
            <a:pPr algn="just">
              <a:buNone/>
            </a:pPr>
            <a:r>
              <a:rPr lang="en-US" sz="2800" b="1" dirty="0" smtClean="0"/>
              <a:t>Microeconomics </a:t>
            </a:r>
            <a:r>
              <a:rPr lang="en-US" sz="2800" dirty="0" smtClean="0"/>
              <a:t>the study of how households and firms make decisions and how they interact in markets.</a:t>
            </a:r>
          </a:p>
          <a:p>
            <a:pPr algn="just">
              <a:buNone/>
            </a:pPr>
            <a:endParaRPr lang="en-US" sz="2800" dirty="0" smtClean="0"/>
          </a:p>
          <a:p>
            <a:pPr algn="just">
              <a:buNone/>
            </a:pPr>
            <a:r>
              <a:rPr lang="en-US" sz="2800" b="1" dirty="0" smtClean="0"/>
              <a:t>Macroeconomics </a:t>
            </a:r>
            <a:r>
              <a:rPr lang="en-US" sz="2800" dirty="0" smtClean="0"/>
              <a:t>the study of economy wide phenomena, including inflation, unemployment, and</a:t>
            </a:r>
          </a:p>
          <a:p>
            <a:pPr algn="just">
              <a:buNone/>
            </a:pPr>
            <a:r>
              <a:rPr lang="en-US" sz="2800" dirty="0" smtClean="0"/>
              <a:t>    economic growth.</a:t>
            </a:r>
            <a:endParaRPr lang="en-US" sz="2800" dirty="0"/>
          </a:p>
        </p:txBody>
      </p:sp>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3</a:t>
            </a:fld>
            <a:endParaRPr lang="fr-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pPr eaLnBrk="1" hangingPunct="1"/>
            <a:r>
              <a:rPr lang="fr-CA" dirty="0" smtClean="0">
                <a:solidFill>
                  <a:srgbClr val="996721"/>
                </a:solidFill>
              </a:rPr>
              <a:t>Macroeconomics </a:t>
            </a:r>
          </a:p>
        </p:txBody>
      </p:sp>
      <p:sp>
        <p:nvSpPr>
          <p:cNvPr id="5123" name="Espace réservé du contenu 2"/>
          <p:cNvSpPr>
            <a:spLocks noGrp="1"/>
          </p:cNvSpPr>
          <p:nvPr>
            <p:ph idx="1"/>
          </p:nvPr>
        </p:nvSpPr>
        <p:spPr>
          <a:xfrm>
            <a:off x="457200" y="2000250"/>
            <a:ext cx="5791200" cy="4324349"/>
          </a:xfrm>
        </p:spPr>
        <p:txBody>
          <a:bodyPr/>
          <a:lstStyle/>
          <a:p>
            <a:pPr algn="just">
              <a:spcBef>
                <a:spcPts val="0"/>
              </a:spcBef>
            </a:pPr>
            <a:r>
              <a:rPr lang="fr-CA" sz="2400" dirty="0" smtClean="0">
                <a:solidFill>
                  <a:srgbClr val="996721"/>
                </a:solidFill>
              </a:rPr>
              <a:t>Keynes: </a:t>
            </a:r>
          </a:p>
          <a:p>
            <a:pPr algn="just">
              <a:spcBef>
                <a:spcPts val="0"/>
              </a:spcBef>
            </a:pPr>
            <a:r>
              <a:rPr lang="en-US" sz="2400" dirty="0" smtClean="0"/>
              <a:t>In 1936, economist John Maynard Keynes published a book titled </a:t>
            </a:r>
            <a:r>
              <a:rPr lang="en-US" sz="2400" i="1" dirty="0" smtClean="0"/>
              <a:t>The General Theory of Employment, Interest, and Money, which attempted to </a:t>
            </a:r>
            <a:r>
              <a:rPr lang="en-US" sz="2400" dirty="0" smtClean="0"/>
              <a:t>explain short-run economic fluctuations in general and the Great Depression in particular.</a:t>
            </a:r>
          </a:p>
          <a:p>
            <a:pPr algn="just">
              <a:spcBef>
                <a:spcPts val="0"/>
              </a:spcBef>
            </a:pPr>
            <a:r>
              <a:rPr lang="en-US" sz="2400" dirty="0" smtClean="0"/>
              <a:t> Keynes’s primary message was that recessions and depressions can occur because of inadequate aggregate demand for goods and services.</a:t>
            </a:r>
            <a:endParaRPr lang="fr-CA" sz="2400" dirty="0" smtClean="0">
              <a:solidFill>
                <a:srgbClr val="996721"/>
              </a:solidFill>
            </a:endParaRPr>
          </a:p>
        </p:txBody>
      </p:sp>
      <p:sp>
        <p:nvSpPr>
          <p:cNvPr id="4" name="Date Placeholder 3"/>
          <p:cNvSpPr>
            <a:spLocks noGrp="1"/>
          </p:cNvSpPr>
          <p:nvPr>
            <p:ph type="dt" sz="half" idx="10"/>
          </p:nvPr>
        </p:nvSpPr>
        <p:spPr/>
        <p:txBody>
          <a:bodyPr/>
          <a:lstStyle/>
          <a:p>
            <a:pPr>
              <a:defRPr/>
            </a:pPr>
            <a:fld id="{29718E53-68D2-430A-9F10-8239EDE7B2BA}"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4</a:t>
            </a:fld>
            <a:endParaRPr lang="fr-CA"/>
          </a:p>
        </p:txBody>
      </p:sp>
      <p:pic>
        <p:nvPicPr>
          <p:cNvPr id="5124" name="Picture 4"/>
          <p:cNvPicPr>
            <a:picLocks noChangeAspect="1" noChangeArrowheads="1"/>
          </p:cNvPicPr>
          <p:nvPr/>
        </p:nvPicPr>
        <p:blipFill>
          <a:blip r:embed="rId3"/>
          <a:srcRect/>
          <a:stretch>
            <a:fillRect/>
          </a:stretch>
        </p:blipFill>
        <p:spPr bwMode="auto">
          <a:xfrm>
            <a:off x="6629400" y="1524000"/>
            <a:ext cx="2114550" cy="3095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ED6402B-C215-4013-90E6-4EB15AAC20A3}" type="datetime1">
              <a:rPr lang="fr-FR" smtClean="0"/>
              <a:pPr>
                <a:defRPr/>
              </a:pPr>
              <a:t>25/10/2012</a:t>
            </a:fld>
            <a:endParaRPr lang="fr-CA"/>
          </a:p>
        </p:txBody>
      </p:sp>
      <p:sp>
        <p:nvSpPr>
          <p:cNvPr id="5" name="Slide Number Placeholder 4"/>
          <p:cNvSpPr>
            <a:spLocks noGrp="1"/>
          </p:cNvSpPr>
          <p:nvPr>
            <p:ph type="sldNum" sz="quarter" idx="12"/>
          </p:nvPr>
        </p:nvSpPr>
        <p:spPr/>
        <p:txBody>
          <a:bodyPr/>
          <a:lstStyle/>
          <a:p>
            <a:pPr>
              <a:defRPr/>
            </a:pPr>
            <a:fld id="{8707307D-6BF2-45C0-AE1C-0066DC8C925D}" type="slidenum">
              <a:rPr lang="fr-CA" smtClean="0"/>
              <a:pPr>
                <a:defRPr/>
              </a:pPr>
              <a:t>5</a:t>
            </a:fld>
            <a:endParaRPr lang="fr-CA"/>
          </a:p>
        </p:txBody>
      </p:sp>
      <p:sp>
        <p:nvSpPr>
          <p:cNvPr id="6" name="Rectangle 5"/>
          <p:cNvSpPr/>
          <p:nvPr/>
        </p:nvSpPr>
        <p:spPr>
          <a:xfrm>
            <a:off x="2514600" y="533400"/>
            <a:ext cx="6096000" cy="2677656"/>
          </a:xfrm>
          <a:prstGeom prst="rect">
            <a:avLst/>
          </a:prstGeom>
        </p:spPr>
        <p:txBody>
          <a:bodyPr wrap="square">
            <a:spAutoFit/>
          </a:bodyPr>
          <a:lstStyle/>
          <a:p>
            <a:pPr lvl="1" algn="just"/>
            <a:r>
              <a:rPr lang="en-CA" sz="2400" dirty="0" smtClean="0">
                <a:latin typeface="+mn-lt"/>
              </a:rPr>
              <a:t>In the long run, inflation occurs if the quantity of money grows faster than potential GDP.</a:t>
            </a:r>
          </a:p>
          <a:p>
            <a:pPr lvl="1" algn="just"/>
            <a:endParaRPr lang="en-CA" sz="2400" dirty="0" smtClean="0">
              <a:latin typeface="+mn-lt"/>
            </a:endParaRPr>
          </a:p>
          <a:p>
            <a:pPr lvl="1" algn="just"/>
            <a:r>
              <a:rPr lang="en-CA" sz="2400" dirty="0" smtClean="0">
                <a:latin typeface="+mn-lt"/>
              </a:rPr>
              <a:t>In the short run, many factors can start an inflation, and real GDP and the price level interact.</a:t>
            </a:r>
            <a:endParaRPr lang="en-CA" sz="2400" dirty="0">
              <a:latin typeface="+mn-lt"/>
            </a:endParaRPr>
          </a:p>
        </p:txBody>
      </p:sp>
      <p:sp>
        <p:nvSpPr>
          <p:cNvPr id="7" name="Rectangle 6"/>
          <p:cNvSpPr/>
          <p:nvPr/>
        </p:nvSpPr>
        <p:spPr>
          <a:xfrm>
            <a:off x="2438400" y="3733800"/>
            <a:ext cx="6172200" cy="1569660"/>
          </a:xfrm>
          <a:prstGeom prst="rect">
            <a:avLst/>
          </a:prstGeom>
        </p:spPr>
        <p:txBody>
          <a:bodyPr wrap="square">
            <a:spAutoFit/>
          </a:bodyPr>
          <a:lstStyle/>
          <a:p>
            <a:pPr lvl="1" algn="just"/>
            <a:r>
              <a:rPr lang="en-CA" sz="2400" dirty="0" smtClean="0">
                <a:latin typeface="+mn-lt"/>
              </a:rPr>
              <a:t>To study these interactions, we distinguish two sources of inflation:</a:t>
            </a:r>
          </a:p>
          <a:p>
            <a:pPr lvl="1" algn="just">
              <a:buClr>
                <a:srgbClr val="600033"/>
              </a:buClr>
              <a:buSzPct val="75000"/>
              <a:buFont typeface="Webdings" pitchFamily="18" charset="2"/>
              <a:buChar char="&lt;"/>
            </a:pPr>
            <a:r>
              <a:rPr lang="en-CA" sz="2400" dirty="0" smtClean="0">
                <a:latin typeface="+mn-lt"/>
              </a:rPr>
              <a:t> Demand-pull inflation</a:t>
            </a:r>
          </a:p>
          <a:p>
            <a:pPr lvl="1" algn="just">
              <a:buClr>
                <a:srgbClr val="600033"/>
              </a:buClr>
              <a:buSzPct val="75000"/>
              <a:buFont typeface="Webdings" pitchFamily="18" charset="2"/>
              <a:buChar char="&lt;"/>
            </a:pPr>
            <a:r>
              <a:rPr lang="en-CA" sz="2400" dirty="0" smtClean="0">
                <a:latin typeface="+mn-lt"/>
              </a:rPr>
              <a:t> Cost-push inflation</a:t>
            </a:r>
            <a:endParaRPr lang="en-US" sz="24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p:spPr>
        <p:txBody>
          <a:bodyPr/>
          <a:lstStyle/>
          <a:p>
            <a:r>
              <a:rPr lang="en-US" dirty="0" smtClean="0"/>
              <a:t>Monetary Policy</a:t>
            </a:r>
            <a:endParaRPr lang="en-US" dirty="0"/>
          </a:p>
        </p:txBody>
      </p:sp>
      <p:sp>
        <p:nvSpPr>
          <p:cNvPr id="5" name="Content Placeholder 4"/>
          <p:cNvSpPr>
            <a:spLocks noGrp="1"/>
          </p:cNvSpPr>
          <p:nvPr>
            <p:ph idx="1"/>
          </p:nvPr>
        </p:nvSpPr>
        <p:spPr>
          <a:xfrm>
            <a:off x="2286000" y="3124200"/>
            <a:ext cx="6400800" cy="1295399"/>
          </a:xfrm>
        </p:spPr>
        <p:txBody>
          <a:bodyPr/>
          <a:lstStyle/>
          <a:p>
            <a:pPr algn="just"/>
            <a:r>
              <a:rPr lang="en-US" sz="2400" dirty="0" smtClean="0"/>
              <a:t> Inflation is a sustained increase in the general price level leading to a fall in the purchasing power of money.</a:t>
            </a:r>
          </a:p>
          <a:p>
            <a:pPr algn="just"/>
            <a:endParaRPr lang="en-US" sz="2400" dirty="0"/>
          </a:p>
        </p:txBody>
      </p:sp>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6</a:t>
            </a:fld>
            <a:endParaRPr lang="fr-CA"/>
          </a:p>
        </p:txBody>
      </p:sp>
      <p:sp>
        <p:nvSpPr>
          <p:cNvPr id="6" name="Rectangle 5"/>
          <p:cNvSpPr/>
          <p:nvPr/>
        </p:nvSpPr>
        <p:spPr>
          <a:xfrm>
            <a:off x="2514600" y="4648200"/>
            <a:ext cx="6400800" cy="1938992"/>
          </a:xfrm>
          <a:prstGeom prst="rect">
            <a:avLst/>
          </a:prstGeom>
        </p:spPr>
        <p:txBody>
          <a:bodyPr wrap="square">
            <a:spAutoFit/>
          </a:bodyPr>
          <a:lstStyle/>
          <a:p>
            <a:pPr algn="just"/>
            <a:r>
              <a:rPr lang="en-US" sz="2400" i="1" dirty="0">
                <a:solidFill>
                  <a:srgbClr val="0070C0"/>
                </a:solidFill>
                <a:latin typeface="+mn-lt"/>
              </a:rPr>
              <a:t>Economists use the term </a:t>
            </a:r>
            <a:r>
              <a:rPr lang="en-US" sz="2400" i="1" dirty="0" smtClean="0">
                <a:solidFill>
                  <a:srgbClr val="0070C0"/>
                </a:solidFill>
                <a:latin typeface="+mn-lt"/>
              </a:rPr>
              <a:t>inflation to </a:t>
            </a:r>
            <a:r>
              <a:rPr lang="en-US" sz="2400" i="1" dirty="0">
                <a:solidFill>
                  <a:srgbClr val="0070C0"/>
                </a:solidFill>
                <a:latin typeface="+mn-lt"/>
              </a:rPr>
              <a:t>describe a situation in which the economy’s overall price level is rising. </a:t>
            </a:r>
            <a:endParaRPr lang="en-US" sz="2400" i="1" dirty="0" smtClean="0">
              <a:solidFill>
                <a:srgbClr val="0070C0"/>
              </a:solidFill>
              <a:latin typeface="+mn-lt"/>
            </a:endParaRPr>
          </a:p>
          <a:p>
            <a:pPr algn="just"/>
            <a:r>
              <a:rPr lang="en-US" sz="2400" i="1" dirty="0" smtClean="0">
                <a:solidFill>
                  <a:srgbClr val="0070C0"/>
                </a:solidFill>
                <a:latin typeface="+mn-lt"/>
              </a:rPr>
              <a:t>The inflation </a:t>
            </a:r>
            <a:r>
              <a:rPr lang="en-US" sz="2400" i="1" dirty="0">
                <a:solidFill>
                  <a:srgbClr val="0070C0"/>
                </a:solidFill>
                <a:latin typeface="+mn-lt"/>
              </a:rPr>
              <a:t>rate is the percentage change in the price level from the previous period.</a:t>
            </a:r>
          </a:p>
        </p:txBody>
      </p:sp>
      <p:sp>
        <p:nvSpPr>
          <p:cNvPr id="7" name="Rectangle 6"/>
          <p:cNvSpPr/>
          <p:nvPr/>
        </p:nvSpPr>
        <p:spPr>
          <a:xfrm>
            <a:off x="2438400" y="1524000"/>
            <a:ext cx="6172200" cy="1323439"/>
          </a:xfrm>
          <a:prstGeom prst="rect">
            <a:avLst/>
          </a:prstGeom>
        </p:spPr>
        <p:txBody>
          <a:bodyPr wrap="square">
            <a:spAutoFit/>
          </a:bodyPr>
          <a:lstStyle/>
          <a:p>
            <a:pPr algn="just"/>
            <a:r>
              <a:rPr lang="en-US" sz="2000" dirty="0">
                <a:latin typeface="+mn-lt"/>
              </a:rPr>
              <a:t>Many people think that inflation makes </a:t>
            </a:r>
            <a:r>
              <a:rPr lang="en-US" sz="2000" dirty="0" smtClean="0">
                <a:latin typeface="+mn-lt"/>
              </a:rPr>
              <a:t>them poorer </a:t>
            </a:r>
            <a:r>
              <a:rPr lang="en-US" sz="2000" dirty="0">
                <a:latin typeface="+mn-lt"/>
              </a:rPr>
              <a:t>because it raises the cost of what they buy</a:t>
            </a:r>
            <a:r>
              <a:rPr lang="en-US" sz="2000" dirty="0" smtClean="0">
                <a:latin typeface="+mn-lt"/>
              </a:rPr>
              <a:t>. This </a:t>
            </a:r>
            <a:r>
              <a:rPr lang="en-US" sz="2000" dirty="0">
                <a:latin typeface="+mn-lt"/>
              </a:rPr>
              <a:t>view is a fallacy, however, because </a:t>
            </a:r>
            <a:r>
              <a:rPr lang="en-US" sz="2000" dirty="0" smtClean="0">
                <a:latin typeface="+mn-lt"/>
              </a:rPr>
              <a:t>inflation also </a:t>
            </a:r>
            <a:r>
              <a:rPr lang="en-US" sz="2000" dirty="0">
                <a:latin typeface="+mn-lt"/>
              </a:rPr>
              <a:t>raises nominal incomes.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1D1BC2-DE6B-4D47-8400-B720051910CB}" type="datetime1">
              <a:rPr lang="fr-FR" smtClean="0"/>
              <a:pPr>
                <a:defRPr/>
              </a:pPr>
              <a:t>25/10/2012</a:t>
            </a:fld>
            <a:endParaRPr lang="fr-CA"/>
          </a:p>
        </p:txBody>
      </p:sp>
      <p:sp>
        <p:nvSpPr>
          <p:cNvPr id="3" name="Slide Number Placeholder 2"/>
          <p:cNvSpPr>
            <a:spLocks noGrp="1"/>
          </p:cNvSpPr>
          <p:nvPr>
            <p:ph type="sldNum" sz="quarter" idx="12"/>
          </p:nvPr>
        </p:nvSpPr>
        <p:spPr/>
        <p:txBody>
          <a:bodyPr/>
          <a:lstStyle/>
          <a:p>
            <a:pPr>
              <a:defRPr/>
            </a:pPr>
            <a:fld id="{9EC82395-30D0-4F0A-ACB1-769645B03F07}" type="slidenum">
              <a:rPr lang="fr-CA" smtClean="0"/>
              <a:pPr>
                <a:defRPr/>
              </a:pPr>
              <a:t>7</a:t>
            </a:fld>
            <a:endParaRPr lang="fr-CA"/>
          </a:p>
        </p:txBody>
      </p:sp>
      <p:sp>
        <p:nvSpPr>
          <p:cNvPr id="4" name="Rectangle 3"/>
          <p:cNvSpPr/>
          <p:nvPr/>
        </p:nvSpPr>
        <p:spPr>
          <a:xfrm>
            <a:off x="2438400" y="609600"/>
            <a:ext cx="6324600" cy="1200329"/>
          </a:xfrm>
          <a:prstGeom prst="rect">
            <a:avLst/>
          </a:prstGeom>
        </p:spPr>
        <p:txBody>
          <a:bodyPr wrap="square">
            <a:spAutoFit/>
          </a:bodyPr>
          <a:lstStyle/>
          <a:p>
            <a:pPr algn="just"/>
            <a:r>
              <a:rPr lang="en-US" sz="2400" dirty="0">
                <a:latin typeface="+mn-lt"/>
              </a:rPr>
              <a:t>Shifts in aggregate supply can cause stagflation—a combination of </a:t>
            </a:r>
            <a:r>
              <a:rPr lang="en-US" sz="2400" dirty="0" smtClean="0">
                <a:latin typeface="+mn-lt"/>
              </a:rPr>
              <a:t>recession (</a:t>
            </a:r>
            <a:r>
              <a:rPr lang="en-US" sz="2400" dirty="0">
                <a:latin typeface="+mn-lt"/>
              </a:rPr>
              <a:t>falling output) and inflation (rising prices).</a:t>
            </a:r>
          </a:p>
        </p:txBody>
      </p:sp>
      <p:sp>
        <p:nvSpPr>
          <p:cNvPr id="5" name="Rectangle 4"/>
          <p:cNvSpPr/>
          <p:nvPr/>
        </p:nvSpPr>
        <p:spPr>
          <a:xfrm>
            <a:off x="2286000" y="2413338"/>
            <a:ext cx="6400800" cy="1200329"/>
          </a:xfrm>
          <a:prstGeom prst="rect">
            <a:avLst/>
          </a:prstGeom>
        </p:spPr>
        <p:txBody>
          <a:bodyPr wrap="square">
            <a:spAutoFit/>
          </a:bodyPr>
          <a:lstStyle/>
          <a:p>
            <a:pPr algn="just"/>
            <a:r>
              <a:rPr lang="en-US" sz="2400" b="1" dirty="0" smtClean="0">
                <a:latin typeface="+mn-lt"/>
              </a:rPr>
              <a:t>Theory </a:t>
            </a:r>
            <a:r>
              <a:rPr lang="en-US" sz="2400" b="1" dirty="0">
                <a:latin typeface="+mn-lt"/>
              </a:rPr>
              <a:t>of </a:t>
            </a:r>
            <a:r>
              <a:rPr lang="en-US" sz="2400" b="1" dirty="0" smtClean="0">
                <a:latin typeface="+mn-lt"/>
              </a:rPr>
              <a:t>liquidity preference: </a:t>
            </a:r>
            <a:r>
              <a:rPr lang="en-US" sz="2400" dirty="0" smtClean="0">
                <a:latin typeface="+mn-lt"/>
              </a:rPr>
              <a:t>Keynes’s </a:t>
            </a:r>
            <a:r>
              <a:rPr lang="en-US" sz="2400" dirty="0">
                <a:latin typeface="+mn-lt"/>
              </a:rPr>
              <a:t>theory </a:t>
            </a:r>
            <a:r>
              <a:rPr lang="en-US" sz="2400" dirty="0" smtClean="0">
                <a:latin typeface="+mn-lt"/>
              </a:rPr>
              <a:t>that the </a:t>
            </a:r>
            <a:r>
              <a:rPr lang="en-US" sz="2400" dirty="0">
                <a:latin typeface="+mn-lt"/>
              </a:rPr>
              <a:t>interest rate </a:t>
            </a:r>
            <a:r>
              <a:rPr lang="en-US" sz="2400" dirty="0" smtClean="0">
                <a:latin typeface="+mn-lt"/>
              </a:rPr>
              <a:t>adjusts to </a:t>
            </a:r>
            <a:r>
              <a:rPr lang="en-US" sz="2400" dirty="0">
                <a:latin typeface="+mn-lt"/>
              </a:rPr>
              <a:t>bring money </a:t>
            </a:r>
            <a:r>
              <a:rPr lang="en-US" sz="2400" dirty="0" smtClean="0">
                <a:latin typeface="+mn-lt"/>
              </a:rPr>
              <a:t>supply and </a:t>
            </a:r>
            <a:r>
              <a:rPr lang="en-US" sz="2400" dirty="0">
                <a:latin typeface="+mn-lt"/>
              </a:rPr>
              <a:t>money demand </a:t>
            </a:r>
            <a:r>
              <a:rPr lang="en-US" sz="2400" dirty="0" smtClean="0">
                <a:latin typeface="+mn-lt"/>
              </a:rPr>
              <a:t>into balance.</a:t>
            </a:r>
            <a:endParaRPr lang="en-US" sz="2400" dirty="0">
              <a:latin typeface="+mn-lt"/>
            </a:endParaRPr>
          </a:p>
        </p:txBody>
      </p:sp>
      <p:sp>
        <p:nvSpPr>
          <p:cNvPr id="6" name="Rectangle 5"/>
          <p:cNvSpPr/>
          <p:nvPr/>
        </p:nvSpPr>
        <p:spPr>
          <a:xfrm>
            <a:off x="2438400" y="4495800"/>
            <a:ext cx="6172200" cy="1200329"/>
          </a:xfrm>
          <a:prstGeom prst="rect">
            <a:avLst/>
          </a:prstGeom>
        </p:spPr>
        <p:txBody>
          <a:bodyPr wrap="square">
            <a:spAutoFit/>
          </a:bodyPr>
          <a:lstStyle/>
          <a:p>
            <a:pPr algn="just"/>
            <a:r>
              <a:rPr lang="en-US" sz="2400" dirty="0" smtClean="0">
                <a:latin typeface="+mn-lt"/>
              </a:rPr>
              <a:t>The </a:t>
            </a:r>
            <a:r>
              <a:rPr lang="en-US" sz="2400" dirty="0">
                <a:latin typeface="+mn-lt"/>
              </a:rPr>
              <a:t>inflation rate depends primarily on growth </a:t>
            </a:r>
            <a:r>
              <a:rPr lang="en-US" sz="2400" dirty="0" smtClean="0">
                <a:latin typeface="+mn-lt"/>
              </a:rPr>
              <a:t>in the </a:t>
            </a:r>
            <a:r>
              <a:rPr lang="en-US" sz="2400" dirty="0">
                <a:latin typeface="+mn-lt"/>
              </a:rPr>
              <a:t>money supply, which a nation’s central bank controls.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90800" y="274638"/>
            <a:ext cx="6096000" cy="1143000"/>
          </a:xfrm>
        </p:spPr>
        <p:txBody>
          <a:bodyPr/>
          <a:lstStyle/>
          <a:p>
            <a:pPr>
              <a:buBlip>
                <a:blip r:embed="rId2"/>
              </a:buBlip>
            </a:pPr>
            <a:r>
              <a:rPr lang="en-US" b="1" dirty="0"/>
              <a:t>Demand Pull Inflation</a:t>
            </a:r>
            <a:endParaRPr lang="en-IN" b="1" dirty="0"/>
          </a:p>
        </p:txBody>
      </p:sp>
      <p:sp>
        <p:nvSpPr>
          <p:cNvPr id="8195" name="Rectangle 3"/>
          <p:cNvSpPr>
            <a:spLocks noGrp="1" noChangeArrowheads="1"/>
          </p:cNvSpPr>
          <p:nvPr>
            <p:ph type="body" idx="1"/>
          </p:nvPr>
        </p:nvSpPr>
        <p:spPr>
          <a:xfrm>
            <a:off x="2057400" y="1600200"/>
            <a:ext cx="6629400" cy="4648199"/>
          </a:xfrm>
        </p:spPr>
        <p:txBody>
          <a:bodyPr>
            <a:noAutofit/>
          </a:bodyPr>
          <a:lstStyle/>
          <a:p>
            <a:pPr algn="just">
              <a:lnSpc>
                <a:spcPct val="120000"/>
              </a:lnSpc>
              <a:spcBef>
                <a:spcPts val="0"/>
              </a:spcBef>
              <a:buFont typeface="Arial" pitchFamily="34" charset="0"/>
              <a:buChar char="•"/>
            </a:pPr>
            <a:r>
              <a:rPr lang="en-IN" sz="2400" dirty="0"/>
              <a:t>Wage inflation is also called as demand-pull or excess demand inflation. </a:t>
            </a:r>
            <a:endParaRPr lang="en-IN" sz="2400" dirty="0" smtClean="0"/>
          </a:p>
          <a:p>
            <a:pPr algn="just">
              <a:lnSpc>
                <a:spcPct val="120000"/>
              </a:lnSpc>
              <a:spcBef>
                <a:spcPts val="0"/>
              </a:spcBef>
              <a:buFont typeface="Arial" pitchFamily="34" charset="0"/>
              <a:buChar char="•"/>
            </a:pPr>
            <a:endParaRPr lang="en-IN" sz="2400" dirty="0" smtClean="0"/>
          </a:p>
          <a:p>
            <a:pPr algn="just">
              <a:lnSpc>
                <a:spcPct val="120000"/>
              </a:lnSpc>
              <a:spcBef>
                <a:spcPts val="0"/>
              </a:spcBef>
              <a:buFont typeface="Arial" pitchFamily="34" charset="0"/>
              <a:buChar char="•"/>
            </a:pPr>
            <a:r>
              <a:rPr lang="en-IN" sz="2400" dirty="0" smtClean="0"/>
              <a:t>This </a:t>
            </a:r>
            <a:r>
              <a:rPr lang="en-IN" sz="2400" dirty="0"/>
              <a:t>type of inflation occurs when total demand for goods and services in an economy exceeds the supply of the same. </a:t>
            </a:r>
            <a:endParaRPr lang="en-IN" sz="2400" dirty="0" smtClean="0"/>
          </a:p>
          <a:p>
            <a:pPr algn="just">
              <a:lnSpc>
                <a:spcPct val="120000"/>
              </a:lnSpc>
              <a:spcBef>
                <a:spcPts val="0"/>
              </a:spcBef>
              <a:buFont typeface="Arial" pitchFamily="34" charset="0"/>
              <a:buChar char="•"/>
            </a:pPr>
            <a:endParaRPr lang="en-IN" sz="2400" dirty="0" smtClean="0"/>
          </a:p>
          <a:p>
            <a:pPr algn="just">
              <a:lnSpc>
                <a:spcPct val="120000"/>
              </a:lnSpc>
              <a:spcBef>
                <a:spcPts val="0"/>
              </a:spcBef>
              <a:buFont typeface="Arial" pitchFamily="34" charset="0"/>
              <a:buChar char="•"/>
            </a:pPr>
            <a:r>
              <a:rPr lang="en-IN" sz="2400" dirty="0" smtClean="0"/>
              <a:t>When </a:t>
            </a:r>
            <a:r>
              <a:rPr lang="en-IN" sz="2400" dirty="0"/>
              <a:t>the supply is less, the prices of these goods and services would rise, leading to a situation called as demand-pull inflation. </a:t>
            </a:r>
            <a:endParaRPr lang="en-I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2590800" y="274638"/>
            <a:ext cx="6096000" cy="1143000"/>
          </a:xfrm>
        </p:spPr>
        <p:txBody>
          <a:bodyPr anchor="b"/>
          <a:lstStyle/>
          <a:p>
            <a:r>
              <a:rPr lang="en-US" sz="3600" b="1" i="1" dirty="0" smtClean="0"/>
              <a:t>Symptoms: Demand </a:t>
            </a:r>
            <a:r>
              <a:rPr lang="en-US" sz="3600" b="1" i="1" dirty="0"/>
              <a:t>pull inflation</a:t>
            </a:r>
            <a:endParaRPr lang="en-IN" sz="3600" b="1" i="1" dirty="0"/>
          </a:p>
        </p:txBody>
      </p:sp>
      <p:sp>
        <p:nvSpPr>
          <p:cNvPr id="3" name="Content Placeholder 2"/>
          <p:cNvSpPr>
            <a:spLocks noGrp="1"/>
          </p:cNvSpPr>
          <p:nvPr>
            <p:ph idx="4294967295"/>
          </p:nvPr>
        </p:nvSpPr>
        <p:spPr>
          <a:xfrm>
            <a:off x="2133600" y="1600200"/>
            <a:ext cx="6553200" cy="3525838"/>
          </a:xfrm>
        </p:spPr>
        <p:txBody>
          <a:bodyPr>
            <a:normAutofit fontScale="85000" lnSpcReduction="10000"/>
          </a:bodyPr>
          <a:lstStyle/>
          <a:p>
            <a:pPr algn="just">
              <a:buClr>
                <a:srgbClr val="698200"/>
              </a:buClr>
              <a:buFont typeface="Wingdings" pitchFamily="2" charset="2"/>
              <a:buChar char="ü"/>
            </a:pPr>
            <a:r>
              <a:rPr lang="en-US" dirty="0"/>
              <a:t>Shown by outward shift of demand </a:t>
            </a:r>
            <a:r>
              <a:rPr lang="en-US" dirty="0" smtClean="0"/>
              <a:t>curve.</a:t>
            </a:r>
            <a:endParaRPr lang="en-US" dirty="0"/>
          </a:p>
          <a:p>
            <a:pPr algn="just">
              <a:buClr>
                <a:srgbClr val="698200"/>
              </a:buClr>
              <a:buFont typeface="Wingdings" pitchFamily="2" charset="2"/>
              <a:buChar char="ü"/>
            </a:pPr>
            <a:r>
              <a:rPr lang="en-US" dirty="0"/>
              <a:t>When demand grows faster than supply it pulls prices up.</a:t>
            </a:r>
          </a:p>
          <a:p>
            <a:pPr algn="just">
              <a:buClr>
                <a:srgbClr val="698200"/>
              </a:buClr>
              <a:buFont typeface="Wingdings" pitchFamily="2" charset="2"/>
              <a:buChar char="ü"/>
            </a:pPr>
            <a:r>
              <a:rPr lang="en-US" dirty="0"/>
              <a:t>If firms cannot meet the demand, they increase their prices.</a:t>
            </a:r>
          </a:p>
          <a:p>
            <a:pPr algn="just">
              <a:buClr>
                <a:srgbClr val="698200"/>
              </a:buClr>
              <a:buFont typeface="Wingdings" pitchFamily="2" charset="2"/>
              <a:buChar char="ü"/>
            </a:pPr>
            <a:r>
              <a:rPr lang="en-US" dirty="0"/>
              <a:t>Demand pull inflation is characterized by shortages, low levels of stocks, long waiting lists and queues.</a:t>
            </a:r>
          </a:p>
          <a:p>
            <a:pPr algn="just">
              <a:buClr>
                <a:srgbClr val="698200"/>
              </a:buClr>
              <a:buFont typeface="Wingdings" pitchFamily="2" charset="2"/>
              <a:buChar char="ü"/>
            </a:pPr>
            <a:endParaRPr lang="en-IN" dirty="0"/>
          </a:p>
        </p:txBody>
      </p:sp>
      <p:sp>
        <p:nvSpPr>
          <p:cNvPr id="5124" name="Date Placeholder 3"/>
          <p:cNvSpPr txBox="1">
            <a:spLocks noGrp="1"/>
          </p:cNvSpPr>
          <p:nvPr/>
        </p:nvSpPr>
        <p:spPr bwMode="auto">
          <a:xfrm>
            <a:off x="457200" y="6245225"/>
            <a:ext cx="2133600" cy="476250"/>
          </a:xfrm>
          <a:prstGeom prst="rect">
            <a:avLst/>
          </a:prstGeom>
          <a:noFill/>
          <a:ln w="9525">
            <a:noFill/>
            <a:miter lim="800000"/>
            <a:headEnd/>
            <a:tailEnd/>
          </a:ln>
        </p:spPr>
        <p:txBody>
          <a:bodyPr/>
          <a:lstStyle/>
          <a:p>
            <a:fld id="{920A353D-1B9F-48FA-BBD2-0E614C71ED04}" type="datetime1">
              <a:rPr lang="en-US" sz="1400"/>
              <a:pPr/>
              <a:t>10/25/2012</a:t>
            </a:fld>
            <a:endParaRPr lang="en-IN" sz="1400"/>
          </a:p>
        </p:txBody>
      </p:sp>
      <p:sp>
        <p:nvSpPr>
          <p:cNvPr id="5125" name="Slide Number Placeholder 4"/>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E8A13585-B522-49EC-AF9B-142A8B1AD3A1}" type="slidenum">
              <a:rPr lang="en-IN" sz="1400"/>
              <a:pPr algn="r"/>
              <a:t>9</a:t>
            </a:fld>
            <a:endParaRPr lang="en-IN" sz="1400"/>
          </a:p>
        </p:txBody>
      </p:sp>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15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159</Template>
  <TotalTime>130</TotalTime>
  <Words>1704</Words>
  <Application>Microsoft Office PowerPoint</Application>
  <PresentationFormat>On-screen Show (4:3)</PresentationFormat>
  <Paragraphs>174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159</vt:lpstr>
      <vt:lpstr>Macroeconomics  of  Monetary Policy, Fiscal Policy &amp; Inflation </vt:lpstr>
      <vt:lpstr>Outline</vt:lpstr>
      <vt:lpstr>Economics </vt:lpstr>
      <vt:lpstr>Macroeconomics </vt:lpstr>
      <vt:lpstr>Slide 5</vt:lpstr>
      <vt:lpstr>Monetary Policy</vt:lpstr>
      <vt:lpstr>Slide 7</vt:lpstr>
      <vt:lpstr>Demand Pull Inflation</vt:lpstr>
      <vt:lpstr>Symptoms: Demand pull inflation</vt:lpstr>
      <vt:lpstr>Slide 10</vt:lpstr>
      <vt:lpstr>Slide 11</vt:lpstr>
      <vt:lpstr> Cost Push Inflation</vt:lpstr>
      <vt:lpstr>Symptoms: Cost push inflation</vt:lpstr>
      <vt:lpstr>Slide 14</vt:lpstr>
      <vt:lpstr>Slide 15</vt:lpstr>
      <vt:lpstr>Lecture Progress until here…..</vt:lpstr>
      <vt:lpstr>Narrow, broad and high powered money</vt:lpstr>
      <vt:lpstr>Slide 18</vt:lpstr>
      <vt:lpstr>Monetary Policy Changes and Inflation</vt:lpstr>
      <vt:lpstr>What Next ?</vt:lpstr>
      <vt:lpstr>Slide 21</vt:lpstr>
      <vt:lpstr>Slide 22</vt:lpstr>
      <vt:lpstr>Slide 23</vt:lpstr>
      <vt:lpstr>Case Study:  Reserve Bank of India’s inflation (RBIi )</vt:lpstr>
      <vt:lpstr>Slide 25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of Monetary Policy and Inflation </dc:title>
  <dc:creator>admin</dc:creator>
  <cp:lastModifiedBy>admin</cp:lastModifiedBy>
  <cp:revision>47</cp:revision>
  <dcterms:created xsi:type="dcterms:W3CDTF">2012-04-04T08:26:54Z</dcterms:created>
  <dcterms:modified xsi:type="dcterms:W3CDTF">2012-10-24T21:42:15Z</dcterms:modified>
</cp:coreProperties>
</file>