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304" r:id="rId4"/>
    <p:sldId id="305" r:id="rId5"/>
    <p:sldId id="306" r:id="rId6"/>
    <p:sldId id="302" r:id="rId7"/>
    <p:sldId id="307" r:id="rId8"/>
    <p:sldId id="308" r:id="rId9"/>
    <p:sldId id="309" r:id="rId10"/>
    <p:sldId id="310" r:id="rId11"/>
    <p:sldId id="362" r:id="rId12"/>
    <p:sldId id="363" r:id="rId13"/>
    <p:sldId id="364" r:id="rId14"/>
    <p:sldId id="365" r:id="rId15"/>
    <p:sldId id="366" r:id="rId16"/>
    <p:sldId id="367" r:id="rId17"/>
    <p:sldId id="368" r:id="rId18"/>
    <p:sldId id="369" r:id="rId19"/>
    <p:sldId id="370" r:id="rId20"/>
    <p:sldId id="371" r:id="rId21"/>
    <p:sldId id="261" r:id="rId2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005"/>
    <a:srgbClr val="EDB214"/>
    <a:srgbClr val="996721"/>
    <a:srgbClr val="E4A805"/>
    <a:srgbClr val="E44405"/>
    <a:srgbClr val="7156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84" autoAdjust="0"/>
    <p:restoredTop sz="94660"/>
  </p:normalViewPr>
  <p:slideViewPr>
    <p:cSldViewPr>
      <p:cViewPr varScale="1">
        <p:scale>
          <a:sx n="68" d="100"/>
          <a:sy n="68" d="100"/>
        </p:scale>
        <p:origin x="-15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31/10/2012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96D27-4F72-4668-A9E7-CAF7C1A87487}" type="slidenum">
              <a:rPr lang="en-US"/>
              <a:pPr/>
              <a:t>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9CE50-2E01-47A1-812B-AA8166A628B7}" type="slidenum">
              <a:rPr lang="en-US"/>
              <a:pPr/>
              <a:t>4</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0ACD6-4997-472F-8220-3FCF2315C32F}"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632FA-6FAD-40E5-A66B-43909554C678}" type="slidenum">
              <a:rPr lang="en-US"/>
              <a:pPr/>
              <a:t>7</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D03C1-3F3A-4605-B0A0-8F58DCA12602}" type="slidenum">
              <a:rPr lang="en-US"/>
              <a:pPr/>
              <a:t>8</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9E969-361E-4F25-B7D1-CD4502B0AB95}" type="slidenum">
              <a:rPr lang="en-US"/>
              <a:pPr/>
              <a:t>9</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F48C3-7CF8-4458-A1B2-04DAD412B271}" type="slidenum">
              <a:rPr lang="en-US"/>
              <a:pPr/>
              <a:t>10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31/10/2012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31/10/2012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31/10/2012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5B9F1D59-7F84-4899-AB30-2AE449F5B9B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5438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066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4290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705600" y="6248400"/>
            <a:ext cx="1905000" cy="457200"/>
          </a:xfrm>
        </p:spPr>
        <p:txBody>
          <a:bodyPr/>
          <a:lstStyle>
            <a:lvl1pPr>
              <a:defRPr/>
            </a:lvl1pPr>
          </a:lstStyle>
          <a:p>
            <a:fld id="{7581CAA6-7E11-4817-81BC-E42CE97C38D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31/10/2012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31/10/2012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31/10/2012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31/10/2012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31/10/2012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31/10/2012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31/10/2012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31/10/2012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31/10/2012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a:t>
            </a:r>
            <a:br>
              <a:rPr lang="fr-CA" sz="4000" b="1" dirty="0" smtClean="0">
                <a:solidFill>
                  <a:srgbClr val="EDB214"/>
                </a:solidFill>
              </a:rPr>
            </a:br>
            <a:r>
              <a:rPr lang="fr-CA" sz="4000" b="1" dirty="0" smtClean="0">
                <a:solidFill>
                  <a:srgbClr val="EDB214"/>
                </a:solidFill>
              </a:rPr>
              <a:t>National Income Accounting</a:t>
            </a: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31/10/2012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2514600" cy="369332"/>
          </a:xfrm>
          <a:prstGeom prst="rect">
            <a:avLst/>
          </a:prstGeom>
          <a:noFill/>
        </p:spPr>
        <p:txBody>
          <a:bodyPr wrap="square" rtlCol="0">
            <a:spAutoFit/>
          </a:bodyPr>
          <a:lstStyle/>
          <a:p>
            <a:r>
              <a:rPr lang="en-US" b="1" dirty="0" smtClean="0"/>
              <a:t>LECTURE 26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dirty="0" smtClean="0"/>
              <a:t>Note:</a:t>
            </a:r>
            <a:endParaRPr lang="en-US" b="1" dirty="0"/>
          </a:p>
        </p:txBody>
      </p:sp>
      <p:sp>
        <p:nvSpPr>
          <p:cNvPr id="52227" name="Rectangle 3"/>
          <p:cNvSpPr>
            <a:spLocks noGrp="1" noChangeArrowheads="1"/>
          </p:cNvSpPr>
          <p:nvPr>
            <p:ph type="body" idx="1"/>
          </p:nvPr>
        </p:nvSpPr>
        <p:spPr>
          <a:xfrm>
            <a:off x="457200" y="1600200"/>
            <a:ext cx="8229600" cy="4724400"/>
          </a:xfrm>
        </p:spPr>
        <p:txBody>
          <a:bodyPr/>
          <a:lstStyle/>
          <a:p>
            <a:pPr>
              <a:lnSpc>
                <a:spcPct val="80000"/>
              </a:lnSpc>
            </a:pPr>
            <a:r>
              <a:rPr lang="en-US" sz="2400" dirty="0"/>
              <a:t>The expenditure approach, income approach, and the value-added approach all come up with the same estimate of the GDP. They are </a:t>
            </a:r>
            <a:r>
              <a:rPr lang="en-US" sz="2400" u="sng" dirty="0"/>
              <a:t>equivalent</a:t>
            </a:r>
            <a:r>
              <a:rPr lang="en-US" sz="2400" dirty="0"/>
              <a:t> approaches.</a:t>
            </a:r>
          </a:p>
          <a:p>
            <a:pPr>
              <a:lnSpc>
                <a:spcPct val="80000"/>
              </a:lnSpc>
            </a:pPr>
            <a:r>
              <a:rPr lang="en-US" sz="2400" dirty="0"/>
              <a:t>In the income approach, </a:t>
            </a:r>
            <a:r>
              <a:rPr lang="en-US" sz="2400" u="sng" dirty="0"/>
              <a:t>profit</a:t>
            </a:r>
            <a:r>
              <a:rPr lang="en-US" sz="2400" dirty="0"/>
              <a:t> is also considered a payment to the entrepreneur.  So the incomes are (1) wages, (2) rent, (3) interest, and (4) profit.  Profit adjusts to make the sum equal to the final value of the good.</a:t>
            </a:r>
          </a:p>
          <a:p>
            <a:pPr>
              <a:lnSpc>
                <a:spcPct val="80000"/>
              </a:lnSpc>
            </a:pPr>
            <a:r>
              <a:rPr lang="en-US" sz="2400" dirty="0"/>
              <a:t>In the value added approach, only the value added in each stage of production are included.  If we add the value of intermediate product with the value of the final product, we commit the sin of “double-counting.”</a:t>
            </a:r>
          </a:p>
          <a:p>
            <a:pPr>
              <a:lnSpc>
                <a:spcPct val="80000"/>
              </a:lnSpc>
            </a:pPr>
            <a:r>
              <a:rPr lang="en-US" sz="2400" dirty="0"/>
              <a:t>At each stage of production, the value-added is equal to wages, interest, rent, and profit.  Therefore the value of the final product is likewise the same of all payments to the factors of production.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31/10/2012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11</a:t>
            </a:fld>
            <a:endParaRPr lang="fr-CA"/>
          </a:p>
        </p:txBody>
      </p:sp>
      <p:pic>
        <p:nvPicPr>
          <p:cNvPr id="125954" name="Picture 2"/>
          <p:cNvPicPr>
            <a:picLocks noChangeAspect="1" noChangeArrowheads="1"/>
          </p:cNvPicPr>
          <p:nvPr/>
        </p:nvPicPr>
        <p:blipFill>
          <a:blip r:embed="rId2"/>
          <a:srcRect/>
          <a:stretch>
            <a:fillRect/>
          </a:stretch>
        </p:blipFill>
        <p:spPr bwMode="auto">
          <a:xfrm>
            <a:off x="228600" y="1676400"/>
            <a:ext cx="3265714" cy="3505200"/>
          </a:xfrm>
          <a:prstGeom prst="rect">
            <a:avLst/>
          </a:prstGeom>
          <a:noFill/>
          <a:ln w="9525">
            <a:noFill/>
            <a:miter lim="800000"/>
            <a:headEnd/>
            <a:tailEnd/>
          </a:ln>
          <a:effectLst/>
        </p:spPr>
      </p:pic>
      <p:sp>
        <p:nvSpPr>
          <p:cNvPr id="7" name="Rectangle 6"/>
          <p:cNvSpPr/>
          <p:nvPr/>
        </p:nvSpPr>
        <p:spPr>
          <a:xfrm>
            <a:off x="3733800" y="304800"/>
            <a:ext cx="5257800" cy="4093428"/>
          </a:xfrm>
          <a:prstGeom prst="rect">
            <a:avLst/>
          </a:prstGeom>
        </p:spPr>
        <p:txBody>
          <a:bodyPr wrap="square">
            <a:spAutoFit/>
          </a:bodyPr>
          <a:lstStyle/>
          <a:p>
            <a:r>
              <a:rPr lang="en-US" sz="3600" b="1" dirty="0" smtClean="0"/>
              <a:t>Economy </a:t>
            </a:r>
          </a:p>
          <a:p>
            <a:r>
              <a:rPr lang="en-US" sz="1600" dirty="0" smtClean="0"/>
              <a:t/>
            </a:r>
            <a:br>
              <a:rPr lang="en-US" sz="1600" dirty="0" smtClean="0"/>
            </a:br>
            <a:r>
              <a:rPr lang="en-US" sz="1600" b="1" dirty="0" smtClean="0"/>
              <a:t>GDP (2010):</a:t>
            </a:r>
            <a:r>
              <a:rPr lang="en-US" sz="1600" dirty="0" smtClean="0"/>
              <a:t> $36 billion.</a:t>
            </a:r>
            <a:br>
              <a:rPr lang="en-US" sz="1600" dirty="0" smtClean="0"/>
            </a:br>
            <a:r>
              <a:rPr lang="en-US" sz="1600" b="1" dirty="0" smtClean="0"/>
              <a:t>GDP growth (2010): </a:t>
            </a:r>
            <a:r>
              <a:rPr lang="en-US" sz="1600" dirty="0" smtClean="0"/>
              <a:t>1.3%.</a:t>
            </a:r>
            <a:br>
              <a:rPr lang="en-US" sz="1600" dirty="0" smtClean="0"/>
            </a:br>
            <a:r>
              <a:rPr lang="en-US" sz="1600" b="1" dirty="0" smtClean="0"/>
              <a:t>GDP growth (2011 forecast): </a:t>
            </a:r>
            <a:r>
              <a:rPr lang="en-US" sz="1600" dirty="0" smtClean="0"/>
              <a:t>5%.</a:t>
            </a:r>
            <a:br>
              <a:rPr lang="en-US" sz="1600" dirty="0" smtClean="0"/>
            </a:br>
            <a:r>
              <a:rPr lang="en-US" sz="1600" b="1" dirty="0" smtClean="0"/>
              <a:t>Annual inflation rate (September 2011): </a:t>
            </a:r>
            <a:r>
              <a:rPr lang="en-US" sz="1600" dirty="0" smtClean="0"/>
              <a:t>4.5%.</a:t>
            </a:r>
            <a:br>
              <a:rPr lang="en-US" sz="1600" dirty="0" smtClean="0"/>
            </a:br>
            <a:r>
              <a:rPr lang="en-US" sz="1600" b="1" dirty="0" smtClean="0"/>
              <a:t>Unemployment rate (second quarter of 2011): </a:t>
            </a:r>
            <a:r>
              <a:rPr lang="en-US" sz="1600" dirty="0" smtClean="0"/>
              <a:t>15.6%.</a:t>
            </a:r>
            <a:br>
              <a:rPr lang="en-US" sz="1600" dirty="0" smtClean="0"/>
            </a:br>
            <a:r>
              <a:rPr lang="en-US" sz="1600" b="1" dirty="0" smtClean="0"/>
              <a:t>Average monthly earnings (first quarter of 2011): </a:t>
            </a:r>
            <a:r>
              <a:rPr lang="en-US" sz="1600" dirty="0" smtClean="0"/>
              <a:t>$842.</a:t>
            </a:r>
            <a:br>
              <a:rPr lang="en-US" sz="1600" dirty="0" smtClean="0"/>
            </a:br>
            <a:r>
              <a:rPr lang="en-US" sz="1600" b="1" dirty="0" smtClean="0"/>
              <a:t>Natural resources: </a:t>
            </a:r>
            <a:r>
              <a:rPr lang="en-US" sz="1600" dirty="0" smtClean="0"/>
              <a:t>Limestone, clay, sand, gravel, iron ore, and granite.</a:t>
            </a:r>
            <a:br>
              <a:rPr lang="en-US" sz="1600" dirty="0" smtClean="0"/>
            </a:br>
            <a:r>
              <a:rPr lang="en-US" sz="1600" b="1" dirty="0" smtClean="0"/>
              <a:t>Major sectors of the economy (2010): </a:t>
            </a:r>
            <a:r>
              <a:rPr lang="en-US" sz="1600" dirty="0" smtClean="0"/>
              <a:t>wholesale and retail trade, transport, and communications 33%; manufacturing 19.8%.</a:t>
            </a:r>
            <a:br>
              <a:rPr lang="en-US" sz="1600" dirty="0" smtClean="0"/>
            </a:br>
            <a:endParaRPr lang="en-US" sz="1600" dirty="0"/>
          </a:p>
        </p:txBody>
      </p:sp>
      <p:sp>
        <p:nvSpPr>
          <p:cNvPr id="6" name="Rectangle 5"/>
          <p:cNvSpPr/>
          <p:nvPr/>
        </p:nvSpPr>
        <p:spPr>
          <a:xfrm>
            <a:off x="381000" y="304800"/>
            <a:ext cx="2236510" cy="646331"/>
          </a:xfrm>
          <a:prstGeom prst="rect">
            <a:avLst/>
          </a:prstGeom>
        </p:spPr>
        <p:txBody>
          <a:bodyPr wrap="none">
            <a:spAutoFit/>
          </a:bodyPr>
          <a:lstStyle/>
          <a:p>
            <a:r>
              <a:rPr lang="en-US" sz="3600" b="1" dirty="0" smtClean="0"/>
              <a:t>Lithuania</a:t>
            </a:r>
            <a:endParaRPr lang="en-US"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31/10/2012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12</a:t>
            </a:fld>
            <a:endParaRPr lang="fr-CA"/>
          </a:p>
        </p:txBody>
      </p:sp>
      <p:sp>
        <p:nvSpPr>
          <p:cNvPr id="6" name="Rectangle 5"/>
          <p:cNvSpPr/>
          <p:nvPr/>
        </p:nvSpPr>
        <p:spPr>
          <a:xfrm>
            <a:off x="2286000" y="609600"/>
            <a:ext cx="6096000" cy="5878532"/>
          </a:xfrm>
          <a:prstGeom prst="rect">
            <a:avLst/>
          </a:prstGeom>
        </p:spPr>
        <p:txBody>
          <a:bodyPr wrap="square">
            <a:spAutoFit/>
          </a:bodyPr>
          <a:lstStyle/>
          <a:p>
            <a:pPr algn="just"/>
            <a:r>
              <a:rPr lang="en-US" sz="2400" dirty="0" smtClean="0"/>
              <a:t>Alfred Marshall in his ‘Principle of Economics’ (1949) defines National income as </a:t>
            </a:r>
          </a:p>
          <a:p>
            <a:pPr algn="just"/>
            <a:endParaRPr lang="en-US" sz="2400" i="1" dirty="0" smtClean="0">
              <a:solidFill>
                <a:srgbClr val="0070C0"/>
              </a:solidFill>
            </a:endParaRPr>
          </a:p>
          <a:p>
            <a:pPr algn="ctr"/>
            <a:r>
              <a:rPr lang="en-US" sz="2800" i="1" dirty="0" smtClean="0">
                <a:solidFill>
                  <a:srgbClr val="0070C0"/>
                </a:solidFill>
              </a:rPr>
              <a:t>“The labour and capital of a country, acting on its natural resources, produce annually a certain net aggregate of commodities, material and immaterial, including services of all kinds…..and net income due on account of foreign investments must be added in. This is the true net National income or Revenue of the</a:t>
            </a:r>
          </a:p>
          <a:p>
            <a:pPr algn="ctr"/>
            <a:r>
              <a:rPr lang="en-US" sz="2800" i="1" dirty="0" smtClean="0">
                <a:solidFill>
                  <a:srgbClr val="0070C0"/>
                </a:solidFill>
              </a:rPr>
              <a:t>country or the national dividend.”</a:t>
            </a:r>
            <a:endParaRPr lang="en-US" sz="2800"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13</a:t>
            </a:fld>
            <a:endParaRPr lang="fr-CA"/>
          </a:p>
        </p:txBody>
      </p:sp>
      <p:sp>
        <p:nvSpPr>
          <p:cNvPr id="4" name="Rectangle 3"/>
          <p:cNvSpPr/>
          <p:nvPr/>
        </p:nvSpPr>
        <p:spPr>
          <a:xfrm>
            <a:off x="2286000" y="533400"/>
            <a:ext cx="6096000" cy="5139869"/>
          </a:xfrm>
          <a:prstGeom prst="rect">
            <a:avLst/>
          </a:prstGeom>
        </p:spPr>
        <p:txBody>
          <a:bodyPr wrap="square">
            <a:spAutoFit/>
          </a:bodyPr>
          <a:lstStyle/>
          <a:p>
            <a:pPr algn="just"/>
            <a:r>
              <a:rPr lang="en-US" sz="2400" dirty="0" smtClean="0"/>
              <a:t>Irving Fisher defined national income as</a:t>
            </a:r>
          </a:p>
          <a:p>
            <a:pPr algn="just"/>
            <a:endParaRPr lang="en-US" sz="2400" dirty="0" smtClean="0"/>
          </a:p>
          <a:p>
            <a:pPr algn="ctr"/>
            <a:r>
              <a:rPr lang="en-US" sz="2800" dirty="0" smtClean="0">
                <a:solidFill>
                  <a:srgbClr val="0070C0"/>
                </a:solidFill>
              </a:rPr>
              <a:t>“</a:t>
            </a:r>
            <a:r>
              <a:rPr lang="en-US" sz="2800" i="1" dirty="0" smtClean="0">
                <a:solidFill>
                  <a:srgbClr val="0070C0"/>
                </a:solidFill>
              </a:rPr>
              <a:t>The national dividend or income consists solely of services as received by the ultimate consumers,</a:t>
            </a:r>
          </a:p>
          <a:p>
            <a:pPr algn="ctr"/>
            <a:r>
              <a:rPr lang="en-US" sz="2800" i="1" dirty="0" smtClean="0">
                <a:solidFill>
                  <a:srgbClr val="0070C0"/>
                </a:solidFill>
              </a:rPr>
              <a:t>whether from their material or from human environments. Thus, a piano or an overcoat made for me this year</a:t>
            </a:r>
          </a:p>
          <a:p>
            <a:pPr algn="ctr"/>
            <a:r>
              <a:rPr lang="en-US" sz="2800" i="1" dirty="0" smtClean="0">
                <a:solidFill>
                  <a:srgbClr val="0070C0"/>
                </a:solidFill>
              </a:rPr>
              <a:t>is not a part of this year’s income, but an addition to capital. Only the services rendered to me during this year by these things are income.”</a:t>
            </a:r>
            <a:endParaRPr lang="en-US" sz="28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14</a:t>
            </a:fld>
            <a:endParaRPr lang="fr-CA"/>
          </a:p>
        </p:txBody>
      </p:sp>
      <p:sp>
        <p:nvSpPr>
          <p:cNvPr id="4" name="Rectangle 3"/>
          <p:cNvSpPr/>
          <p:nvPr/>
        </p:nvSpPr>
        <p:spPr>
          <a:xfrm>
            <a:off x="2286000" y="2413338"/>
            <a:ext cx="6019800" cy="3724096"/>
          </a:xfrm>
          <a:prstGeom prst="rect">
            <a:avLst/>
          </a:prstGeom>
        </p:spPr>
        <p:txBody>
          <a:bodyPr wrap="square">
            <a:spAutoFit/>
          </a:bodyPr>
          <a:lstStyle/>
          <a:p>
            <a:pPr algn="just"/>
            <a:r>
              <a:rPr lang="en-US" sz="2400" dirty="0" smtClean="0"/>
              <a:t>Central Statistical Organization defines National income as</a:t>
            </a:r>
          </a:p>
          <a:p>
            <a:pPr algn="just"/>
            <a:endParaRPr lang="en-US" sz="2400" dirty="0" smtClean="0"/>
          </a:p>
          <a:p>
            <a:pPr algn="just"/>
            <a:endParaRPr lang="en-US" sz="2400" dirty="0" smtClean="0"/>
          </a:p>
          <a:p>
            <a:pPr algn="ctr"/>
            <a:r>
              <a:rPr lang="en-US" sz="2800" i="1" dirty="0" smtClean="0">
                <a:solidFill>
                  <a:srgbClr val="0070C0"/>
                </a:solidFill>
              </a:rPr>
              <a:t>“National Income is the sum of factor income earned by the normal residents of a country in the form of</a:t>
            </a:r>
          </a:p>
          <a:p>
            <a:pPr algn="ctr"/>
            <a:r>
              <a:rPr lang="en-US" sz="2800" i="1" dirty="0" smtClean="0">
                <a:solidFill>
                  <a:srgbClr val="0070C0"/>
                </a:solidFill>
              </a:rPr>
              <a:t>wages, rent, interest and profit in an accounting year.”</a:t>
            </a:r>
            <a:endParaRPr lang="en-US" sz="2800"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15</a:t>
            </a:fld>
            <a:endParaRPr lang="fr-CA"/>
          </a:p>
        </p:txBody>
      </p:sp>
      <p:sp>
        <p:nvSpPr>
          <p:cNvPr id="4" name="Rectangle 3"/>
          <p:cNvSpPr/>
          <p:nvPr/>
        </p:nvSpPr>
        <p:spPr>
          <a:xfrm>
            <a:off x="2286000" y="1295400"/>
            <a:ext cx="6019800" cy="4524315"/>
          </a:xfrm>
          <a:prstGeom prst="rect">
            <a:avLst/>
          </a:prstGeom>
        </p:spPr>
        <p:txBody>
          <a:bodyPr wrap="square">
            <a:spAutoFit/>
          </a:bodyPr>
          <a:lstStyle/>
          <a:p>
            <a:pPr algn="just"/>
            <a:r>
              <a:rPr lang="en-US" sz="2400" dirty="0" smtClean="0"/>
              <a:t>Keynes had suggested three approaches to National Income in his famous book titled ‘</a:t>
            </a:r>
            <a:r>
              <a:rPr lang="en-US" sz="2400" i="1" dirty="0" smtClean="0"/>
              <a:t>The General Theory’ (1937) namely;</a:t>
            </a:r>
          </a:p>
          <a:p>
            <a:pPr algn="just"/>
            <a:endParaRPr lang="en-US" sz="2400" i="1" dirty="0" smtClean="0"/>
          </a:p>
          <a:p>
            <a:pPr algn="just"/>
            <a:endParaRPr lang="en-US" sz="2400" i="1" dirty="0" smtClean="0"/>
          </a:p>
          <a:p>
            <a:pPr algn="ctr"/>
            <a:r>
              <a:rPr lang="en-US" sz="2800" dirty="0" smtClean="0">
                <a:solidFill>
                  <a:srgbClr val="0070C0"/>
                </a:solidFill>
              </a:rPr>
              <a:t>1. Aggregate expenditure (on consumption and investment goods) approach.</a:t>
            </a:r>
          </a:p>
          <a:p>
            <a:pPr algn="ctr"/>
            <a:r>
              <a:rPr lang="en-US" sz="2800" dirty="0" smtClean="0">
                <a:solidFill>
                  <a:srgbClr val="0070C0"/>
                </a:solidFill>
              </a:rPr>
              <a:t>2. Factor income approach.</a:t>
            </a:r>
          </a:p>
          <a:p>
            <a:pPr algn="ctr"/>
            <a:r>
              <a:rPr lang="en-US" sz="2800" dirty="0" smtClean="0">
                <a:solidFill>
                  <a:srgbClr val="0070C0"/>
                </a:solidFill>
              </a:rPr>
              <a:t>3. Sale proceeds minus cost approach.</a:t>
            </a:r>
            <a:endParaRPr lang="en-US" sz="28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lstStyle/>
          <a:p>
            <a:r>
              <a:rPr lang="en-US" b="1" dirty="0" smtClean="0">
                <a:effectLst>
                  <a:outerShdw blurRad="38100" dist="38100" dir="2700000" algn="tl">
                    <a:srgbClr val="000000">
                      <a:alpha val="43137"/>
                    </a:srgbClr>
                  </a:outerShdw>
                </a:effectLst>
              </a:rPr>
              <a:t>Summary of Key Points</a:t>
            </a:r>
            <a:endParaRPr lang="en-US" b="1" dirty="0">
              <a:effectLst>
                <a:outerShdw blurRad="38100" dist="38100" dir="2700000" algn="tl">
                  <a:srgbClr val="000000">
                    <a:alpha val="43137"/>
                  </a:srgbClr>
                </a:outerShdw>
              </a:effectLst>
            </a:endParaRPr>
          </a:p>
        </p:txBody>
      </p:sp>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16</a:t>
            </a:fld>
            <a:endParaRPr lang="fr-CA"/>
          </a:p>
        </p:txBody>
      </p:sp>
      <p:sp>
        <p:nvSpPr>
          <p:cNvPr id="5" name="Rectangle 4"/>
          <p:cNvSpPr/>
          <p:nvPr/>
        </p:nvSpPr>
        <p:spPr>
          <a:xfrm>
            <a:off x="1066800" y="1295400"/>
            <a:ext cx="7848600" cy="5078313"/>
          </a:xfrm>
          <a:prstGeom prst="rect">
            <a:avLst/>
          </a:prstGeom>
        </p:spPr>
        <p:txBody>
          <a:bodyPr wrap="square">
            <a:spAutoFit/>
          </a:bodyPr>
          <a:lstStyle/>
          <a:p>
            <a:pPr algn="just">
              <a:buFont typeface="Wingdings" pitchFamily="2" charset="2"/>
              <a:buChar char="ü"/>
            </a:pPr>
            <a:r>
              <a:rPr lang="en-US" dirty="0" smtClean="0"/>
              <a:t>􀂉 National income is the sum total of all the incomes earned by a nation during a particular period of time.</a:t>
            </a:r>
          </a:p>
          <a:p>
            <a:pPr algn="just">
              <a:buFont typeface="Wingdings" pitchFamily="2" charset="2"/>
              <a:buChar char="ü"/>
            </a:pPr>
            <a:r>
              <a:rPr lang="en-US" dirty="0" smtClean="0"/>
              <a:t>􀂉 National income shows how the income is distributed between the wages, interest, profit and rents.</a:t>
            </a:r>
          </a:p>
          <a:p>
            <a:pPr algn="just">
              <a:buFont typeface="Wingdings" pitchFamily="2" charset="2"/>
              <a:buChar char="ü"/>
            </a:pPr>
            <a:r>
              <a:rPr lang="en-US" dirty="0" smtClean="0"/>
              <a:t>􀂉 National income is treated as an index of the economic activity of a nation. If national income reduces, the government will cut down the taxes so that citizens will have more income to spend.</a:t>
            </a:r>
          </a:p>
          <a:p>
            <a:pPr algn="just">
              <a:buFont typeface="Wingdings" pitchFamily="2" charset="2"/>
              <a:buChar char="ü"/>
            </a:pPr>
            <a:r>
              <a:rPr lang="en-US" dirty="0" smtClean="0"/>
              <a:t>􀂉 GNP is the measure of money income in which all kinds of goods and services produced in a country and net income from abroad, during one year are taken into consideration.</a:t>
            </a:r>
          </a:p>
          <a:p>
            <a:pPr algn="just">
              <a:buFont typeface="Wingdings" pitchFamily="2" charset="2"/>
              <a:buChar char="ü"/>
            </a:pPr>
            <a:r>
              <a:rPr lang="en-US" dirty="0" smtClean="0"/>
              <a:t>􀂉 Market price of only final products shall be taken into account, while measuring GNP.</a:t>
            </a:r>
          </a:p>
          <a:p>
            <a:pPr algn="just">
              <a:buFont typeface="Wingdings" pitchFamily="2" charset="2"/>
              <a:buChar char="ü"/>
            </a:pPr>
            <a:r>
              <a:rPr lang="en-US" dirty="0" smtClean="0"/>
              <a:t>􀂉 Goods and services rendered free of charge are not included in GNP.</a:t>
            </a:r>
          </a:p>
          <a:p>
            <a:pPr algn="just">
              <a:buFont typeface="Wingdings" pitchFamily="2" charset="2"/>
              <a:buChar char="ü"/>
            </a:pPr>
            <a:r>
              <a:rPr lang="en-US" dirty="0" smtClean="0"/>
              <a:t>􀂉 Transactions which do not arise from the production of current year are not included in GNP.</a:t>
            </a:r>
          </a:p>
          <a:p>
            <a:pPr algn="just">
              <a:buFont typeface="Wingdings" pitchFamily="2" charset="2"/>
              <a:buChar char="ü"/>
            </a:pPr>
            <a:r>
              <a:rPr lang="en-US" dirty="0" smtClean="0"/>
              <a:t>􀂉 Profits earned or losses incurred on account change in capital assets as a result of market fluctuation and illegal activities are not included in GNP.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962C0F8-155B-47E8-9C63-22D04DE81074}" type="datetime1">
              <a:rPr lang="fr-FR" smtClean="0"/>
              <a:pPr>
                <a:defRPr/>
              </a:pPr>
              <a:t>31/10/2012</a:t>
            </a:fld>
            <a:endParaRPr lang="fr-CA"/>
          </a:p>
        </p:txBody>
      </p:sp>
      <p:sp>
        <p:nvSpPr>
          <p:cNvPr id="4" name="Slide Number Placeholder 3"/>
          <p:cNvSpPr>
            <a:spLocks noGrp="1"/>
          </p:cNvSpPr>
          <p:nvPr>
            <p:ph type="sldNum" sz="quarter" idx="12"/>
          </p:nvPr>
        </p:nvSpPr>
        <p:spPr/>
        <p:txBody>
          <a:bodyPr/>
          <a:lstStyle/>
          <a:p>
            <a:pPr>
              <a:defRPr/>
            </a:pPr>
            <a:fld id="{53C154E5-EF64-44ED-9AB9-7A9514B1BB10}" type="slidenum">
              <a:rPr lang="fr-CA" smtClean="0"/>
              <a:pPr>
                <a:defRPr/>
              </a:pPr>
              <a:t>17</a:t>
            </a:fld>
            <a:endParaRPr lang="fr-CA"/>
          </a:p>
        </p:txBody>
      </p:sp>
      <p:sp>
        <p:nvSpPr>
          <p:cNvPr id="5" name="Rectangle 4"/>
          <p:cNvSpPr/>
          <p:nvPr/>
        </p:nvSpPr>
        <p:spPr>
          <a:xfrm>
            <a:off x="2286000" y="612845"/>
            <a:ext cx="6400800" cy="4832092"/>
          </a:xfrm>
          <a:prstGeom prst="rect">
            <a:avLst/>
          </a:prstGeom>
        </p:spPr>
        <p:txBody>
          <a:bodyPr wrap="square">
            <a:spAutoFit/>
          </a:bodyPr>
          <a:lstStyle/>
          <a:p>
            <a:pPr algn="ctr"/>
            <a:r>
              <a:rPr lang="en-US" dirty="0" smtClean="0"/>
              <a:t> </a:t>
            </a:r>
            <a:r>
              <a:rPr lang="en-US" sz="2000" u="sng" dirty="0" smtClean="0"/>
              <a:t>There are three approaches to estimate GNP namely,</a:t>
            </a:r>
            <a:endParaRPr lang="en-US" u="sng" dirty="0" smtClean="0"/>
          </a:p>
          <a:p>
            <a:endParaRPr lang="en-US" dirty="0" smtClean="0"/>
          </a:p>
          <a:p>
            <a:r>
              <a:rPr lang="en-US" b="1" dirty="0" smtClean="0"/>
              <a:t>1. Income method</a:t>
            </a:r>
          </a:p>
          <a:p>
            <a:r>
              <a:rPr lang="en-US" dirty="0" smtClean="0"/>
              <a:t>Wages and Salaries + Rent + Interest + Dividends + Undistributed Corporate Profits + Direct</a:t>
            </a:r>
          </a:p>
          <a:p>
            <a:r>
              <a:rPr lang="en-US" dirty="0" smtClean="0"/>
              <a:t>Taxes + Mixed Income + Indirect Taxes + Depreciation + Net Income from Abroad.</a:t>
            </a:r>
          </a:p>
          <a:p>
            <a:endParaRPr lang="en-US" b="1" dirty="0" smtClean="0"/>
          </a:p>
          <a:p>
            <a:r>
              <a:rPr lang="en-US" b="1" dirty="0" smtClean="0"/>
              <a:t>2. Expenditure method</a:t>
            </a:r>
          </a:p>
          <a:p>
            <a:r>
              <a:rPr lang="en-US" dirty="0" smtClean="0"/>
              <a:t>Private Consumption Expenditure + Gross Domestic Private Investment + Government</a:t>
            </a:r>
          </a:p>
          <a:p>
            <a:r>
              <a:rPr lang="en-US" dirty="0" smtClean="0"/>
              <a:t>Expenditure on Goods and Services + Net Foreign Investment.</a:t>
            </a:r>
          </a:p>
          <a:p>
            <a:endParaRPr lang="en-US" dirty="0" smtClean="0"/>
          </a:p>
          <a:p>
            <a:r>
              <a:rPr lang="en-US" b="1" dirty="0" smtClean="0"/>
              <a:t>3. Value added method</a:t>
            </a:r>
          </a:p>
          <a:p>
            <a:r>
              <a:rPr lang="en-US" dirty="0" smtClean="0"/>
              <a:t>The money value of all final goods and services produced at current prices during a year is taken into account.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lstStyle/>
          <a:p>
            <a:r>
              <a:rPr lang="en-US" b="1" dirty="0" smtClean="0">
                <a:effectLst>
                  <a:outerShdw blurRad="38100" dist="38100" dir="2700000" algn="tl">
                    <a:srgbClr val="000000">
                      <a:alpha val="43137"/>
                    </a:srgbClr>
                  </a:outerShdw>
                </a:effectLst>
              </a:rPr>
              <a:t>GNP &amp; NNP</a:t>
            </a:r>
            <a:endParaRPr lang="en-US" b="1" dirty="0">
              <a:effectLst>
                <a:outerShdw blurRad="38100" dist="38100" dir="2700000" algn="tl">
                  <a:srgbClr val="000000">
                    <a:alpha val="43137"/>
                  </a:srgbClr>
                </a:outerShdw>
              </a:effectLst>
            </a:endParaRPr>
          </a:p>
        </p:txBody>
      </p:sp>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18</a:t>
            </a:fld>
            <a:endParaRPr lang="fr-CA"/>
          </a:p>
        </p:txBody>
      </p:sp>
      <p:sp>
        <p:nvSpPr>
          <p:cNvPr id="5" name="Rectangle 4"/>
          <p:cNvSpPr/>
          <p:nvPr/>
        </p:nvSpPr>
        <p:spPr>
          <a:xfrm>
            <a:off x="2286000" y="1295400"/>
            <a:ext cx="6477000" cy="5324535"/>
          </a:xfrm>
          <a:prstGeom prst="rect">
            <a:avLst/>
          </a:prstGeom>
        </p:spPr>
        <p:txBody>
          <a:bodyPr wrap="square">
            <a:spAutoFit/>
          </a:bodyPr>
          <a:lstStyle/>
          <a:p>
            <a:pPr algn="just">
              <a:buFont typeface="Wingdings" pitchFamily="2" charset="2"/>
              <a:buChar char="ü"/>
            </a:pPr>
            <a:r>
              <a:rPr lang="en-US" sz="2000" dirty="0" smtClean="0"/>
              <a:t>􀂉 GNP at market prices refers to gross value of final goods and services produced annually by country plus net income from abroad.</a:t>
            </a:r>
          </a:p>
          <a:p>
            <a:pPr algn="just">
              <a:buFont typeface="Wingdings" pitchFamily="2" charset="2"/>
              <a:buChar char="ü"/>
            </a:pPr>
            <a:r>
              <a:rPr lang="en-US" sz="2000" dirty="0" smtClean="0"/>
              <a:t>􀂉 GNP at factor cost is the sum of the money value of the income produced by and accruing to the</a:t>
            </a:r>
          </a:p>
          <a:p>
            <a:pPr algn="just">
              <a:buFont typeface="Wingdings" pitchFamily="2" charset="2"/>
              <a:buChar char="ü"/>
            </a:pPr>
            <a:r>
              <a:rPr lang="en-US" sz="2000" dirty="0" smtClean="0"/>
              <a:t>various factors of production in one year in the country.</a:t>
            </a:r>
          </a:p>
          <a:p>
            <a:pPr algn="just">
              <a:buFont typeface="Wingdings" pitchFamily="2" charset="2"/>
              <a:buChar char="ü"/>
            </a:pPr>
            <a:r>
              <a:rPr lang="en-US" sz="2000" dirty="0" smtClean="0"/>
              <a:t>􀂉 National Income = C + I + G + (X – M) : where C = Consumption, I = Investment, G = Government and X is Export and M is Import.</a:t>
            </a:r>
          </a:p>
          <a:p>
            <a:pPr algn="just">
              <a:buFont typeface="Wingdings" pitchFamily="2" charset="2"/>
              <a:buChar char="ü"/>
            </a:pPr>
            <a:r>
              <a:rPr lang="en-US" sz="2000" dirty="0" smtClean="0"/>
              <a:t>􀂉 NNP= GNP-Depreciation.</a:t>
            </a:r>
          </a:p>
          <a:p>
            <a:pPr algn="just">
              <a:buFont typeface="Wingdings" pitchFamily="2" charset="2"/>
              <a:buChar char="ü"/>
            </a:pPr>
            <a:r>
              <a:rPr lang="en-US" sz="2000" dirty="0" smtClean="0"/>
              <a:t>􀂉 Net National Product at market prices is the net value of final goods and services evaluated at market prices in the course of one country.</a:t>
            </a:r>
          </a:p>
          <a:p>
            <a:pPr algn="just">
              <a:buFont typeface="Wingdings" pitchFamily="2" charset="2"/>
              <a:buChar char="ü"/>
            </a:pPr>
            <a:r>
              <a:rPr lang="en-US" sz="2000" dirty="0" smtClean="0"/>
              <a:t>􀂉 Net National Product at factor cost is the net output evaluated at factor price. It includes income earned by factors of production.</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Incomes</a:t>
            </a:r>
            <a:endParaRPr lang="en-US" b="1" dirty="0">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pPr>
              <a:defRPr/>
            </a:pPr>
            <a:fld id="{2962C0F8-155B-47E8-9C63-22D04DE81074}" type="datetime1">
              <a:rPr lang="fr-FR" smtClean="0"/>
              <a:pPr>
                <a:defRPr/>
              </a:pPr>
              <a:t>31/10/2012</a:t>
            </a:fld>
            <a:endParaRPr lang="fr-CA"/>
          </a:p>
        </p:txBody>
      </p:sp>
      <p:sp>
        <p:nvSpPr>
          <p:cNvPr id="4" name="Slide Number Placeholder 3"/>
          <p:cNvSpPr>
            <a:spLocks noGrp="1"/>
          </p:cNvSpPr>
          <p:nvPr>
            <p:ph type="sldNum" sz="quarter" idx="12"/>
          </p:nvPr>
        </p:nvSpPr>
        <p:spPr/>
        <p:txBody>
          <a:bodyPr/>
          <a:lstStyle/>
          <a:p>
            <a:pPr>
              <a:defRPr/>
            </a:pPr>
            <a:fld id="{53C154E5-EF64-44ED-9AB9-7A9514B1BB10}" type="slidenum">
              <a:rPr lang="fr-CA" smtClean="0"/>
              <a:pPr>
                <a:defRPr/>
              </a:pPr>
              <a:t>19</a:t>
            </a:fld>
            <a:endParaRPr lang="fr-CA"/>
          </a:p>
        </p:txBody>
      </p:sp>
      <p:sp>
        <p:nvSpPr>
          <p:cNvPr id="5" name="Rectangle 4"/>
          <p:cNvSpPr/>
          <p:nvPr/>
        </p:nvSpPr>
        <p:spPr>
          <a:xfrm>
            <a:off x="2286000" y="1752600"/>
            <a:ext cx="6400800" cy="3970318"/>
          </a:xfrm>
          <a:prstGeom prst="rect">
            <a:avLst/>
          </a:prstGeom>
        </p:spPr>
        <p:txBody>
          <a:bodyPr wrap="square">
            <a:spAutoFit/>
          </a:bodyPr>
          <a:lstStyle/>
          <a:p>
            <a:pPr algn="just">
              <a:buFont typeface="Wingdings" pitchFamily="2" charset="2"/>
              <a:buChar char="ü"/>
            </a:pPr>
            <a:r>
              <a:rPr lang="en-US" dirty="0" smtClean="0"/>
              <a:t>􀂉 </a:t>
            </a:r>
            <a:r>
              <a:rPr lang="en-US" i="1" dirty="0" smtClean="0"/>
              <a:t>Private income is obtained by private individuals from any source productive or otherwise and the </a:t>
            </a:r>
            <a:r>
              <a:rPr lang="en-US" dirty="0" smtClean="0"/>
              <a:t>retained income of corporations.</a:t>
            </a:r>
          </a:p>
          <a:p>
            <a:pPr algn="just">
              <a:buFont typeface="Wingdings" pitchFamily="2" charset="2"/>
              <a:buChar char="ü"/>
            </a:pPr>
            <a:r>
              <a:rPr lang="en-US" dirty="0" smtClean="0"/>
              <a:t>􀂉 </a:t>
            </a:r>
            <a:r>
              <a:rPr lang="en-US" i="1" dirty="0" smtClean="0"/>
              <a:t>Personal income is the total income received by the individuals of a country from all source prior </a:t>
            </a:r>
            <a:r>
              <a:rPr lang="en-US" dirty="0" smtClean="0"/>
              <a:t>to direct taxes in one year.</a:t>
            </a:r>
          </a:p>
          <a:p>
            <a:pPr algn="just">
              <a:buFont typeface="Wingdings" pitchFamily="2" charset="2"/>
              <a:buChar char="ü"/>
            </a:pPr>
            <a:r>
              <a:rPr lang="en-US" dirty="0" smtClean="0"/>
              <a:t>􀂉 </a:t>
            </a:r>
            <a:r>
              <a:rPr lang="en-US" i="1" dirty="0" smtClean="0"/>
              <a:t>Disposable income or personal disposable income refers to the actual income which can be spent </a:t>
            </a:r>
            <a:r>
              <a:rPr lang="en-US" dirty="0" smtClean="0"/>
              <a:t>on consumption by individuals and families.</a:t>
            </a:r>
          </a:p>
          <a:p>
            <a:pPr algn="just">
              <a:buFont typeface="Wingdings" pitchFamily="2" charset="2"/>
              <a:buChar char="ü"/>
            </a:pPr>
            <a:r>
              <a:rPr lang="en-US" dirty="0" smtClean="0"/>
              <a:t>􀂉 </a:t>
            </a:r>
            <a:r>
              <a:rPr lang="en-US" i="1" dirty="0" smtClean="0"/>
              <a:t>Real income is nothing but the national income expressed in terms of a general level of prices of a </a:t>
            </a:r>
            <a:r>
              <a:rPr lang="en-US" dirty="0" smtClean="0"/>
              <a:t>particular year which is taken as base year.</a:t>
            </a:r>
          </a:p>
          <a:p>
            <a:pPr algn="just">
              <a:buFont typeface="Wingdings" pitchFamily="2" charset="2"/>
              <a:buChar char="ü"/>
            </a:pPr>
            <a:r>
              <a:rPr lang="en-US" dirty="0" smtClean="0"/>
              <a:t>􀂉 </a:t>
            </a:r>
            <a:r>
              <a:rPr lang="en-US" i="1" dirty="0" smtClean="0"/>
              <a:t>The average income of the people of a country in a particular year is called per-capita income for </a:t>
            </a:r>
            <a:r>
              <a:rPr lang="en-US" dirty="0" smtClean="0"/>
              <a:t>that year.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31/10/2012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
        <p:nvSpPr>
          <p:cNvPr id="6" name="Content Placeholder 2"/>
          <p:cNvSpPr>
            <a:spLocks noGrp="1"/>
          </p:cNvSpPr>
          <p:nvPr>
            <p:ph idx="1"/>
          </p:nvPr>
        </p:nvSpPr>
        <p:spPr>
          <a:xfrm rot="20595743">
            <a:off x="2209800" y="2362200"/>
            <a:ext cx="6629400" cy="2438400"/>
          </a:xfrm>
        </p:spPr>
        <p:txBody>
          <a:bodyPr/>
          <a:lstStyle/>
          <a:p>
            <a:pPr lvl="1" algn="ctr">
              <a:buBlip>
                <a:blip r:embed="rId2"/>
              </a:buBlip>
            </a:pPr>
            <a:r>
              <a:rPr lang="en-US" i="1" dirty="0" smtClean="0">
                <a:latin typeface="Book Antiqua" pitchFamily="18" charset="0"/>
              </a:rPr>
              <a:t>National Income Estimation</a:t>
            </a:r>
          </a:p>
          <a:p>
            <a:pPr lvl="1" algn="ctr">
              <a:buBlip>
                <a:blip r:embed="rId2"/>
              </a:buBlip>
            </a:pPr>
            <a:r>
              <a:rPr lang="en-US" i="1" dirty="0" smtClean="0">
                <a:latin typeface="Book Antiqua" pitchFamily="18" charset="0"/>
              </a:rPr>
              <a:t>Three methods of NI Accounting</a:t>
            </a:r>
          </a:p>
          <a:p>
            <a:pPr lvl="1" algn="ctr">
              <a:buBlip>
                <a:blip r:embed="rId2"/>
              </a:buBlip>
            </a:pPr>
            <a:r>
              <a:rPr lang="en-US" i="1" dirty="0" smtClean="0">
                <a:latin typeface="Book Antiqua" pitchFamily="18" charset="0"/>
              </a:rPr>
              <a:t>Case study: Lithuania adopts 3 measures to NI accounting</a:t>
            </a:r>
            <a:endParaRPr lang="en-US" i="1" dirty="0">
              <a:latin typeface="Book Antiqua" pitchFamily="18" charset="0"/>
            </a:endParaRPr>
          </a:p>
        </p:txBody>
      </p:sp>
      <p:sp>
        <p:nvSpPr>
          <p:cNvPr id="9" name="Titre 1"/>
          <p:cNvSpPr>
            <a:spLocks noGrp="1"/>
          </p:cNvSpPr>
          <p:nvPr>
            <p:ph type="title"/>
          </p:nvPr>
        </p:nvSpPr>
        <p:spPr>
          <a:xfrm>
            <a:off x="5867400" y="304800"/>
            <a:ext cx="3048000" cy="1143000"/>
          </a:xfrm>
        </p:spPr>
        <p:txBody>
          <a:bodyPr/>
          <a:lstStyle/>
          <a:p>
            <a:pPr algn="l" eaLnBrk="1" hangingPunct="1"/>
            <a:r>
              <a:rPr lang="fr-CA" sz="7200" b="1" dirty="0" smtClean="0">
                <a:solidFill>
                  <a:srgbClr val="996721"/>
                </a:solidFill>
                <a:effectLst>
                  <a:outerShdw blurRad="38100" dist="38100" dir="2700000" algn="tl">
                    <a:srgbClr val="000000">
                      <a:alpha val="43137"/>
                    </a:srgbClr>
                  </a:outerShdw>
                </a:effectLst>
              </a:rPr>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5715000"/>
          </a:xfrm>
        </p:spPr>
        <p:txBody>
          <a:bodyPr/>
          <a:lstStyle/>
          <a:p>
            <a:pPr algn="r"/>
            <a:r>
              <a:rPr lang="en-US" sz="5400" b="1" u="sng" dirty="0" smtClean="0"/>
              <a:t>5</a:t>
            </a:r>
            <a:r>
              <a:rPr lang="en-US" sz="5400" b="1" u="sng" baseline="30000" dirty="0" smtClean="0"/>
              <a:t>th</a:t>
            </a:r>
            <a:r>
              <a:rPr lang="en-US" sz="5400" b="1" u="sng" dirty="0" smtClean="0"/>
              <a:t> to 10</a:t>
            </a:r>
            <a:r>
              <a:rPr lang="en-US" sz="5400" b="1" u="sng" baseline="30000" dirty="0" smtClean="0"/>
              <a:t>th</a:t>
            </a:r>
            <a:r>
              <a:rPr lang="en-US" sz="5400" b="1" u="sng" dirty="0" smtClean="0"/>
              <a:t> Nov, 2012</a:t>
            </a:r>
            <a:r>
              <a:rPr lang="en-US" sz="3600" b="1" dirty="0" smtClean="0"/>
              <a:t/>
            </a:r>
            <a:br>
              <a:rPr lang="en-US" sz="3600" b="1" dirty="0" smtClean="0"/>
            </a:br>
            <a:r>
              <a:rPr lang="en-US" sz="3600" b="1" dirty="0" smtClean="0"/>
              <a:t/>
            </a:r>
            <a:br>
              <a:rPr lang="en-US" sz="3600" b="1" dirty="0" smtClean="0"/>
            </a:br>
            <a:r>
              <a:rPr lang="en-US" sz="3600" b="1" dirty="0" smtClean="0">
                <a:solidFill>
                  <a:srgbClr val="0070C0"/>
                </a:solidFill>
              </a:rPr>
              <a:t>Surprise</a:t>
            </a:r>
            <a:r>
              <a:rPr lang="en-US" sz="3600" b="1" dirty="0" smtClean="0">
                <a:solidFill>
                  <a:srgbClr val="0070C0"/>
                </a:solidFill>
              </a:rPr>
              <a:t> Test-1 for POE: 20 Marks</a:t>
            </a:r>
            <a:r>
              <a:rPr lang="en-US" sz="3600" b="1" dirty="0" smtClean="0"/>
              <a:t/>
            </a:r>
            <a:br>
              <a:rPr lang="en-US" sz="3600" b="1" dirty="0" smtClean="0"/>
            </a:br>
            <a:r>
              <a:rPr lang="en-US" sz="3600" b="1" dirty="0" smtClean="0"/>
              <a:t>(T1 + T2 Syllabus: Multiple Choice)</a:t>
            </a:r>
            <a:r>
              <a:rPr lang="en-US" sz="3600" b="1" dirty="0" smtClean="0"/>
              <a:t/>
            </a:r>
            <a:br>
              <a:rPr lang="en-US" sz="3600" b="1" dirty="0" smtClean="0"/>
            </a:br>
            <a:r>
              <a:rPr lang="en-US" sz="4800" b="1" dirty="0" smtClean="0"/>
              <a:t>&amp;</a:t>
            </a:r>
            <a:r>
              <a:rPr lang="en-US" sz="3600" b="1" dirty="0" smtClean="0"/>
              <a:t/>
            </a:r>
            <a:br>
              <a:rPr lang="en-US" sz="3600" b="1" dirty="0" smtClean="0"/>
            </a:br>
            <a:r>
              <a:rPr lang="en-US" sz="3600" b="1" dirty="0" smtClean="0"/>
              <a:t> </a:t>
            </a:r>
            <a:r>
              <a:rPr lang="en-US" sz="3600" b="1" dirty="0" smtClean="0">
                <a:solidFill>
                  <a:srgbClr val="0070C0"/>
                </a:solidFill>
              </a:rPr>
              <a:t>Surprise Test-1 for FINANCE: 10 Marks</a:t>
            </a:r>
            <a:r>
              <a:rPr lang="en-US" sz="3600" b="1" dirty="0" smtClean="0"/>
              <a:t/>
            </a:r>
            <a:br>
              <a:rPr lang="en-US" sz="3600" b="1" dirty="0" smtClean="0"/>
            </a:br>
            <a:r>
              <a:rPr lang="en-US" sz="3600" b="1" dirty="0" smtClean="0"/>
              <a:t>(Lecture Series 6, 7 &amp; 8)</a:t>
            </a:r>
            <a:br>
              <a:rPr lang="en-US" sz="3600" b="1" dirty="0" smtClean="0"/>
            </a:br>
            <a:r>
              <a:rPr lang="en-US" sz="3600" b="1" dirty="0" smtClean="0"/>
              <a:t/>
            </a:r>
            <a:br>
              <a:rPr lang="en-US" sz="3600" b="1" dirty="0" smtClean="0"/>
            </a:br>
            <a:r>
              <a:rPr lang="en-US" b="1" dirty="0" smtClean="0">
                <a:solidFill>
                  <a:srgbClr val="FF0000"/>
                </a:solidFill>
              </a:rPr>
              <a:t>[NO MAKE-UP EXAMINATION]</a:t>
            </a:r>
            <a:r>
              <a:rPr lang="en-US" sz="3600" b="1" dirty="0" smtClean="0"/>
              <a:t/>
            </a:r>
            <a:br>
              <a:rPr lang="en-US" sz="3600" b="1" dirty="0" smtClean="0"/>
            </a:br>
            <a:endParaRPr lang="en-US" sz="3600" b="1" dirty="0"/>
          </a:p>
        </p:txBody>
      </p:sp>
      <p:sp>
        <p:nvSpPr>
          <p:cNvPr id="3" name="Date Placeholder 2"/>
          <p:cNvSpPr>
            <a:spLocks noGrp="1"/>
          </p:cNvSpPr>
          <p:nvPr>
            <p:ph type="dt" sz="half" idx="10"/>
          </p:nvPr>
        </p:nvSpPr>
        <p:spPr/>
        <p:txBody>
          <a:bodyPr/>
          <a:lstStyle/>
          <a:p>
            <a:pPr>
              <a:defRPr/>
            </a:pPr>
            <a:fld id="{2962C0F8-155B-47E8-9C63-22D04DE81074}" type="datetime1">
              <a:rPr lang="fr-FR" smtClean="0"/>
              <a:pPr>
                <a:defRPr/>
              </a:pPr>
              <a:t>31/10/2012</a:t>
            </a:fld>
            <a:endParaRPr lang="fr-CA"/>
          </a:p>
        </p:txBody>
      </p:sp>
      <p:sp>
        <p:nvSpPr>
          <p:cNvPr id="4" name="Slide Number Placeholder 3"/>
          <p:cNvSpPr>
            <a:spLocks noGrp="1"/>
          </p:cNvSpPr>
          <p:nvPr>
            <p:ph type="sldNum" sz="quarter" idx="12"/>
          </p:nvPr>
        </p:nvSpPr>
        <p:spPr/>
        <p:txBody>
          <a:bodyPr/>
          <a:lstStyle/>
          <a:p>
            <a:pPr>
              <a:defRPr/>
            </a:pPr>
            <a:fld id="{53C154E5-EF64-44ED-9AB9-7A9514B1BB10}" type="slidenum">
              <a:rPr lang="fr-CA" smtClean="0"/>
              <a:pPr>
                <a:defRPr/>
              </a:pPr>
              <a:t>20</a:t>
            </a:fld>
            <a:endParaRPr lang="fr-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295400"/>
            <a:ext cx="6019800" cy="1143000"/>
          </a:xfrm>
        </p:spPr>
        <p:txBody>
          <a:bodyPr/>
          <a:lstStyle/>
          <a:p>
            <a:r>
              <a:rPr lang="en-US" sz="8800" b="1" dirty="0" smtClean="0">
                <a:effectLst>
                  <a:outerShdw blurRad="38100" dist="38100" dir="2700000" algn="tl">
                    <a:srgbClr val="000000">
                      <a:alpha val="43137"/>
                    </a:srgbClr>
                  </a:outerShdw>
                </a:effectLst>
              </a:rPr>
              <a:t>Thank </a:t>
            </a:r>
            <a:r>
              <a:rPr lang="en-US" sz="8800" b="1" dirty="0" err="1" smtClean="0">
                <a:effectLst>
                  <a:outerShdw blurRad="38100" dist="38100" dir="2700000" algn="tl">
                    <a:srgbClr val="000000">
                      <a:alpha val="43137"/>
                    </a:srgbClr>
                  </a:outerShdw>
                </a:effectLst>
              </a:rPr>
              <a:t>y</a:t>
            </a:r>
            <a:r>
              <a:rPr lang="en-US" sz="8800" b="1" dirty="0" err="1" smtClean="0">
                <a:effectLst>
                  <a:outerShdw blurRad="38100" dist="38100" dir="2700000" algn="tl">
                    <a:srgbClr val="000000">
                      <a:alpha val="43137"/>
                    </a:srgbClr>
                  </a:outerShdw>
                </a:effectLst>
                <a:sym typeface="Wingdings" pitchFamily="2" charset="2"/>
              </a:rPr>
              <a:t></a:t>
            </a:r>
            <a:r>
              <a:rPr lang="en-US" sz="8800" b="1" dirty="0" err="1" smtClean="0">
                <a:effectLst>
                  <a:outerShdw blurRad="38100" dist="38100" dir="2700000" algn="tl">
                    <a:srgbClr val="000000">
                      <a:alpha val="43137"/>
                    </a:srgbClr>
                  </a:outerShdw>
                </a:effectLst>
              </a:rPr>
              <a:t>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31/10/2012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21</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2133600" y="3657600"/>
            <a:ext cx="0" cy="1524000"/>
          </a:xfrm>
          <a:prstGeom prst="line">
            <a:avLst/>
          </a:prstGeom>
          <a:noFill/>
          <a:ln w="25400">
            <a:solidFill>
              <a:srgbClr val="008000"/>
            </a:solidFill>
            <a:round/>
            <a:headEnd/>
            <a:tailEnd/>
          </a:ln>
          <a:effectLst/>
        </p:spPr>
        <p:txBody>
          <a:bodyPr/>
          <a:lstStyle/>
          <a:p>
            <a:endParaRPr lang="en-US"/>
          </a:p>
        </p:txBody>
      </p:sp>
      <p:sp>
        <p:nvSpPr>
          <p:cNvPr id="62467" name="Line 3"/>
          <p:cNvSpPr>
            <a:spLocks noChangeShapeType="1"/>
          </p:cNvSpPr>
          <p:nvPr/>
        </p:nvSpPr>
        <p:spPr bwMode="auto">
          <a:xfrm>
            <a:off x="2362200" y="1143000"/>
            <a:ext cx="1066800" cy="0"/>
          </a:xfrm>
          <a:prstGeom prst="line">
            <a:avLst/>
          </a:prstGeom>
          <a:noFill/>
          <a:ln w="25400">
            <a:solidFill>
              <a:srgbClr val="FF9900"/>
            </a:solidFill>
            <a:round/>
            <a:headEnd/>
            <a:tailEnd type="stealth" w="lg" len="lg"/>
          </a:ln>
          <a:effectLst/>
        </p:spPr>
        <p:txBody>
          <a:bodyPr/>
          <a:lstStyle/>
          <a:p>
            <a:endParaRPr lang="en-US"/>
          </a:p>
        </p:txBody>
      </p:sp>
      <p:sp>
        <p:nvSpPr>
          <p:cNvPr id="62468" name="Line 4"/>
          <p:cNvSpPr>
            <a:spLocks noChangeShapeType="1"/>
          </p:cNvSpPr>
          <p:nvPr/>
        </p:nvSpPr>
        <p:spPr bwMode="auto">
          <a:xfrm>
            <a:off x="5486400" y="5105400"/>
            <a:ext cx="1371600" cy="0"/>
          </a:xfrm>
          <a:prstGeom prst="line">
            <a:avLst/>
          </a:prstGeom>
          <a:noFill/>
          <a:ln w="25400">
            <a:solidFill>
              <a:srgbClr val="008000"/>
            </a:solidFill>
            <a:round/>
            <a:headEnd/>
            <a:tailEnd/>
          </a:ln>
          <a:effectLst/>
        </p:spPr>
        <p:txBody>
          <a:bodyPr/>
          <a:lstStyle/>
          <a:p>
            <a:endParaRPr lang="en-US"/>
          </a:p>
        </p:txBody>
      </p:sp>
      <p:sp>
        <p:nvSpPr>
          <p:cNvPr id="62469" name="Line 5"/>
          <p:cNvSpPr>
            <a:spLocks noChangeShapeType="1"/>
          </p:cNvSpPr>
          <p:nvPr/>
        </p:nvSpPr>
        <p:spPr bwMode="auto">
          <a:xfrm flipV="1">
            <a:off x="6858000" y="3657600"/>
            <a:ext cx="0" cy="1447800"/>
          </a:xfrm>
          <a:prstGeom prst="line">
            <a:avLst/>
          </a:prstGeom>
          <a:noFill/>
          <a:ln w="25400">
            <a:solidFill>
              <a:srgbClr val="008000"/>
            </a:solidFill>
            <a:round/>
            <a:headEnd/>
            <a:tailEnd type="stealth" w="lg" len="lg"/>
          </a:ln>
          <a:effectLst/>
        </p:spPr>
        <p:txBody>
          <a:bodyPr/>
          <a:lstStyle/>
          <a:p>
            <a:endParaRPr lang="en-US"/>
          </a:p>
        </p:txBody>
      </p:sp>
      <p:sp>
        <p:nvSpPr>
          <p:cNvPr id="62470" name="Line 6"/>
          <p:cNvSpPr>
            <a:spLocks noChangeShapeType="1"/>
          </p:cNvSpPr>
          <p:nvPr/>
        </p:nvSpPr>
        <p:spPr bwMode="auto">
          <a:xfrm flipV="1">
            <a:off x="6858000" y="914400"/>
            <a:ext cx="0" cy="1447800"/>
          </a:xfrm>
          <a:prstGeom prst="line">
            <a:avLst/>
          </a:prstGeom>
          <a:noFill/>
          <a:ln w="25400">
            <a:solidFill>
              <a:srgbClr val="008000"/>
            </a:solidFill>
            <a:round/>
            <a:headEnd/>
            <a:tailEnd/>
          </a:ln>
          <a:effectLst/>
        </p:spPr>
        <p:txBody>
          <a:bodyPr/>
          <a:lstStyle/>
          <a:p>
            <a:endParaRPr lang="en-US"/>
          </a:p>
        </p:txBody>
      </p:sp>
      <p:sp>
        <p:nvSpPr>
          <p:cNvPr id="62471" name="Line 7"/>
          <p:cNvSpPr>
            <a:spLocks noChangeShapeType="1"/>
          </p:cNvSpPr>
          <p:nvPr/>
        </p:nvSpPr>
        <p:spPr bwMode="auto">
          <a:xfrm flipH="1">
            <a:off x="5486400" y="914400"/>
            <a:ext cx="1371600" cy="0"/>
          </a:xfrm>
          <a:prstGeom prst="line">
            <a:avLst/>
          </a:prstGeom>
          <a:noFill/>
          <a:ln w="25400">
            <a:solidFill>
              <a:srgbClr val="008000"/>
            </a:solidFill>
            <a:round/>
            <a:headEnd/>
            <a:tailEnd type="stealth" w="lg" len="lg"/>
          </a:ln>
          <a:effectLst/>
        </p:spPr>
        <p:txBody>
          <a:bodyPr/>
          <a:lstStyle/>
          <a:p>
            <a:endParaRPr lang="en-US"/>
          </a:p>
        </p:txBody>
      </p:sp>
      <p:sp>
        <p:nvSpPr>
          <p:cNvPr id="62472" name="Line 8"/>
          <p:cNvSpPr>
            <a:spLocks noChangeShapeType="1"/>
          </p:cNvSpPr>
          <p:nvPr/>
        </p:nvSpPr>
        <p:spPr bwMode="auto">
          <a:xfrm flipH="1">
            <a:off x="2133600" y="914400"/>
            <a:ext cx="1371600" cy="0"/>
          </a:xfrm>
          <a:prstGeom prst="line">
            <a:avLst/>
          </a:prstGeom>
          <a:noFill/>
          <a:ln w="25400">
            <a:solidFill>
              <a:srgbClr val="008000"/>
            </a:solidFill>
            <a:round/>
            <a:headEnd/>
            <a:tailEnd/>
          </a:ln>
          <a:effectLst/>
        </p:spPr>
        <p:txBody>
          <a:bodyPr/>
          <a:lstStyle/>
          <a:p>
            <a:endParaRPr lang="en-US"/>
          </a:p>
        </p:txBody>
      </p:sp>
      <p:sp>
        <p:nvSpPr>
          <p:cNvPr id="62473" name="Line 9"/>
          <p:cNvSpPr>
            <a:spLocks noChangeShapeType="1"/>
          </p:cNvSpPr>
          <p:nvPr/>
        </p:nvSpPr>
        <p:spPr bwMode="auto">
          <a:xfrm>
            <a:off x="2133600" y="914400"/>
            <a:ext cx="0" cy="1447800"/>
          </a:xfrm>
          <a:prstGeom prst="line">
            <a:avLst/>
          </a:prstGeom>
          <a:noFill/>
          <a:ln w="25400">
            <a:solidFill>
              <a:srgbClr val="008000"/>
            </a:solidFill>
            <a:round/>
            <a:headEnd/>
            <a:tailEnd type="stealth" w="lg" len="lg"/>
          </a:ln>
          <a:effectLst/>
        </p:spPr>
        <p:txBody>
          <a:bodyPr/>
          <a:lstStyle/>
          <a:p>
            <a:endParaRPr lang="en-US"/>
          </a:p>
        </p:txBody>
      </p:sp>
      <p:sp>
        <p:nvSpPr>
          <p:cNvPr id="62474" name="Line 10"/>
          <p:cNvSpPr>
            <a:spLocks noChangeShapeType="1"/>
          </p:cNvSpPr>
          <p:nvPr/>
        </p:nvSpPr>
        <p:spPr bwMode="auto">
          <a:xfrm flipH="1">
            <a:off x="2362200" y="4876800"/>
            <a:ext cx="1143000" cy="0"/>
          </a:xfrm>
          <a:prstGeom prst="line">
            <a:avLst/>
          </a:prstGeom>
          <a:noFill/>
          <a:ln w="25400">
            <a:solidFill>
              <a:srgbClr val="FF9900"/>
            </a:solidFill>
            <a:round/>
            <a:headEnd/>
            <a:tailEnd/>
          </a:ln>
          <a:effectLst/>
        </p:spPr>
        <p:txBody>
          <a:bodyPr/>
          <a:lstStyle/>
          <a:p>
            <a:endParaRPr lang="en-US"/>
          </a:p>
        </p:txBody>
      </p:sp>
      <p:sp>
        <p:nvSpPr>
          <p:cNvPr id="62475" name="Line 11"/>
          <p:cNvSpPr>
            <a:spLocks noChangeShapeType="1"/>
          </p:cNvSpPr>
          <p:nvPr/>
        </p:nvSpPr>
        <p:spPr bwMode="auto">
          <a:xfrm flipV="1">
            <a:off x="2362200" y="1143000"/>
            <a:ext cx="0" cy="1219200"/>
          </a:xfrm>
          <a:prstGeom prst="line">
            <a:avLst/>
          </a:prstGeom>
          <a:noFill/>
          <a:ln w="25400">
            <a:solidFill>
              <a:srgbClr val="FF9900"/>
            </a:solidFill>
            <a:round/>
            <a:headEnd/>
            <a:tailEnd/>
          </a:ln>
          <a:effectLst/>
        </p:spPr>
        <p:txBody>
          <a:bodyPr/>
          <a:lstStyle/>
          <a:p>
            <a:endParaRPr lang="en-US"/>
          </a:p>
        </p:txBody>
      </p:sp>
      <p:sp>
        <p:nvSpPr>
          <p:cNvPr id="62476" name="Line 12"/>
          <p:cNvSpPr>
            <a:spLocks noChangeShapeType="1"/>
          </p:cNvSpPr>
          <p:nvPr/>
        </p:nvSpPr>
        <p:spPr bwMode="auto">
          <a:xfrm>
            <a:off x="5486400" y="1143000"/>
            <a:ext cx="1143000" cy="0"/>
          </a:xfrm>
          <a:prstGeom prst="line">
            <a:avLst/>
          </a:prstGeom>
          <a:noFill/>
          <a:ln w="25400">
            <a:solidFill>
              <a:srgbClr val="FF9900"/>
            </a:solidFill>
            <a:round/>
            <a:headEnd/>
            <a:tailEnd/>
          </a:ln>
          <a:effectLst/>
        </p:spPr>
        <p:txBody>
          <a:bodyPr/>
          <a:lstStyle/>
          <a:p>
            <a:endParaRPr lang="en-US"/>
          </a:p>
        </p:txBody>
      </p:sp>
      <p:sp>
        <p:nvSpPr>
          <p:cNvPr id="62477" name="Line 13"/>
          <p:cNvSpPr>
            <a:spLocks noChangeShapeType="1"/>
          </p:cNvSpPr>
          <p:nvPr/>
        </p:nvSpPr>
        <p:spPr bwMode="auto">
          <a:xfrm>
            <a:off x="2133600" y="5181600"/>
            <a:ext cx="1371600" cy="0"/>
          </a:xfrm>
          <a:prstGeom prst="line">
            <a:avLst/>
          </a:prstGeom>
          <a:noFill/>
          <a:ln w="25400">
            <a:solidFill>
              <a:srgbClr val="008000"/>
            </a:solidFill>
            <a:round/>
            <a:headEnd/>
            <a:tailEnd type="stealth" w="lg" len="lg"/>
          </a:ln>
          <a:effectLst/>
        </p:spPr>
        <p:txBody>
          <a:bodyPr/>
          <a:lstStyle/>
          <a:p>
            <a:endParaRPr lang="en-US"/>
          </a:p>
        </p:txBody>
      </p:sp>
      <p:sp>
        <p:nvSpPr>
          <p:cNvPr id="62478" name="Line 14"/>
          <p:cNvSpPr>
            <a:spLocks noChangeShapeType="1"/>
          </p:cNvSpPr>
          <p:nvPr/>
        </p:nvSpPr>
        <p:spPr bwMode="auto">
          <a:xfrm>
            <a:off x="5715000" y="-2895600"/>
            <a:ext cx="1143000" cy="0"/>
          </a:xfrm>
          <a:prstGeom prst="line">
            <a:avLst/>
          </a:prstGeom>
          <a:noFill/>
          <a:ln w="9525">
            <a:solidFill>
              <a:schemeClr val="tx1"/>
            </a:solidFill>
            <a:round/>
            <a:headEnd/>
            <a:tailEnd/>
          </a:ln>
          <a:effectLst/>
        </p:spPr>
        <p:txBody>
          <a:bodyPr/>
          <a:lstStyle/>
          <a:p>
            <a:endParaRPr lang="en-US"/>
          </a:p>
        </p:txBody>
      </p:sp>
      <p:sp>
        <p:nvSpPr>
          <p:cNvPr id="62479" name="Line 15"/>
          <p:cNvSpPr>
            <a:spLocks noChangeShapeType="1"/>
          </p:cNvSpPr>
          <p:nvPr/>
        </p:nvSpPr>
        <p:spPr bwMode="auto">
          <a:xfrm flipV="1">
            <a:off x="2362200" y="3657600"/>
            <a:ext cx="0" cy="1219200"/>
          </a:xfrm>
          <a:prstGeom prst="line">
            <a:avLst/>
          </a:prstGeom>
          <a:noFill/>
          <a:ln w="25400">
            <a:solidFill>
              <a:srgbClr val="FF9900"/>
            </a:solidFill>
            <a:round/>
            <a:headEnd/>
            <a:tailEnd type="stealth" w="lg" len="lg"/>
          </a:ln>
          <a:effectLst/>
        </p:spPr>
        <p:txBody>
          <a:bodyPr/>
          <a:lstStyle/>
          <a:p>
            <a:endParaRPr lang="en-US"/>
          </a:p>
        </p:txBody>
      </p:sp>
      <p:sp>
        <p:nvSpPr>
          <p:cNvPr id="62480" name="Line 16"/>
          <p:cNvSpPr>
            <a:spLocks noChangeShapeType="1"/>
          </p:cNvSpPr>
          <p:nvPr/>
        </p:nvSpPr>
        <p:spPr bwMode="auto">
          <a:xfrm>
            <a:off x="6629400" y="3657600"/>
            <a:ext cx="0" cy="1219200"/>
          </a:xfrm>
          <a:prstGeom prst="line">
            <a:avLst/>
          </a:prstGeom>
          <a:noFill/>
          <a:ln w="25400">
            <a:solidFill>
              <a:srgbClr val="FF9900"/>
            </a:solidFill>
            <a:round/>
            <a:headEnd/>
            <a:tailEnd/>
          </a:ln>
          <a:effectLst/>
        </p:spPr>
        <p:txBody>
          <a:bodyPr/>
          <a:lstStyle/>
          <a:p>
            <a:endParaRPr lang="en-US"/>
          </a:p>
        </p:txBody>
      </p:sp>
      <p:sp>
        <p:nvSpPr>
          <p:cNvPr id="62481" name="Line 17"/>
          <p:cNvSpPr>
            <a:spLocks noChangeShapeType="1"/>
          </p:cNvSpPr>
          <p:nvPr/>
        </p:nvSpPr>
        <p:spPr bwMode="auto">
          <a:xfrm>
            <a:off x="6324600" y="5943600"/>
            <a:ext cx="457200" cy="0"/>
          </a:xfrm>
          <a:prstGeom prst="line">
            <a:avLst/>
          </a:prstGeom>
          <a:noFill/>
          <a:ln w="25400">
            <a:solidFill>
              <a:srgbClr val="FF9900"/>
            </a:solidFill>
            <a:round/>
            <a:headEnd/>
            <a:tailEnd type="stealth" w="lg" len="lg"/>
          </a:ln>
          <a:effectLst/>
        </p:spPr>
        <p:txBody>
          <a:bodyPr/>
          <a:lstStyle/>
          <a:p>
            <a:endParaRPr lang="en-US"/>
          </a:p>
        </p:txBody>
      </p:sp>
      <p:sp>
        <p:nvSpPr>
          <p:cNvPr id="62482" name="Oval 18"/>
          <p:cNvSpPr>
            <a:spLocks noChangeArrowheads="1"/>
          </p:cNvSpPr>
          <p:nvPr/>
        </p:nvSpPr>
        <p:spPr bwMode="auto">
          <a:xfrm>
            <a:off x="3505200" y="381000"/>
            <a:ext cx="1981200" cy="1295400"/>
          </a:xfrm>
          <a:prstGeom prst="ellipse">
            <a:avLst/>
          </a:prstGeom>
          <a:solidFill>
            <a:srgbClr val="FFCC00">
              <a:alpha val="44000"/>
            </a:srgbClr>
          </a:solidFill>
          <a:ln w="9525">
            <a:solidFill>
              <a:schemeClr val="tx1"/>
            </a:solidFill>
            <a:round/>
            <a:headEnd/>
            <a:tailEnd/>
          </a:ln>
          <a:effectLst/>
        </p:spPr>
        <p:txBody>
          <a:bodyPr wrap="none" anchor="ctr"/>
          <a:lstStyle/>
          <a:p>
            <a:endParaRPr lang="en-US"/>
          </a:p>
        </p:txBody>
      </p:sp>
      <p:sp>
        <p:nvSpPr>
          <p:cNvPr id="62483" name="Oval 19"/>
          <p:cNvSpPr>
            <a:spLocks noChangeArrowheads="1"/>
          </p:cNvSpPr>
          <p:nvPr/>
        </p:nvSpPr>
        <p:spPr bwMode="auto">
          <a:xfrm>
            <a:off x="3505200" y="4343400"/>
            <a:ext cx="1981200" cy="1295400"/>
          </a:xfrm>
          <a:prstGeom prst="ellipse">
            <a:avLst/>
          </a:prstGeom>
          <a:solidFill>
            <a:srgbClr val="FFCC00">
              <a:alpha val="44000"/>
            </a:srgbClr>
          </a:solidFill>
          <a:ln w="9525" algn="ctr">
            <a:solidFill>
              <a:schemeClr val="tx1"/>
            </a:solidFill>
            <a:round/>
            <a:headEnd/>
            <a:tailEnd/>
          </a:ln>
          <a:effectLst/>
        </p:spPr>
        <p:txBody>
          <a:bodyPr wrap="none" anchor="ctr"/>
          <a:lstStyle/>
          <a:p>
            <a:endParaRPr lang="en-US"/>
          </a:p>
        </p:txBody>
      </p:sp>
      <p:sp>
        <p:nvSpPr>
          <p:cNvPr id="62484" name="Rectangle 20"/>
          <p:cNvSpPr>
            <a:spLocks noChangeArrowheads="1"/>
          </p:cNvSpPr>
          <p:nvPr/>
        </p:nvSpPr>
        <p:spPr bwMode="auto">
          <a:xfrm>
            <a:off x="1219200" y="2362200"/>
            <a:ext cx="1981200" cy="1295400"/>
          </a:xfrm>
          <a:prstGeom prst="rect">
            <a:avLst/>
          </a:prstGeom>
          <a:solidFill>
            <a:schemeClr val="accent1">
              <a:alpha val="52000"/>
            </a:schemeClr>
          </a:solidFill>
          <a:ln w="9525">
            <a:solidFill>
              <a:schemeClr val="tx1"/>
            </a:solidFill>
            <a:miter lim="800000"/>
            <a:headEnd/>
            <a:tailEnd/>
          </a:ln>
          <a:effectLst/>
        </p:spPr>
        <p:txBody>
          <a:bodyPr wrap="none" anchor="ctr"/>
          <a:lstStyle/>
          <a:p>
            <a:endParaRPr lang="en-US"/>
          </a:p>
        </p:txBody>
      </p:sp>
      <p:sp>
        <p:nvSpPr>
          <p:cNvPr id="62485" name="Rectangle 21"/>
          <p:cNvSpPr>
            <a:spLocks noChangeArrowheads="1"/>
          </p:cNvSpPr>
          <p:nvPr/>
        </p:nvSpPr>
        <p:spPr bwMode="auto">
          <a:xfrm>
            <a:off x="5715000" y="2362200"/>
            <a:ext cx="1981200" cy="1295400"/>
          </a:xfrm>
          <a:prstGeom prst="rect">
            <a:avLst/>
          </a:prstGeom>
          <a:solidFill>
            <a:schemeClr val="accent1">
              <a:alpha val="52000"/>
            </a:schemeClr>
          </a:solidFill>
          <a:ln w="9525">
            <a:solidFill>
              <a:schemeClr val="tx1"/>
            </a:solidFill>
            <a:miter lim="800000"/>
            <a:headEnd/>
            <a:tailEnd/>
          </a:ln>
          <a:effectLst/>
        </p:spPr>
        <p:txBody>
          <a:bodyPr wrap="none" anchor="ctr"/>
          <a:lstStyle/>
          <a:p>
            <a:endParaRPr lang="en-US"/>
          </a:p>
        </p:txBody>
      </p:sp>
      <p:sp>
        <p:nvSpPr>
          <p:cNvPr id="62486" name="Line 22"/>
          <p:cNvSpPr>
            <a:spLocks noChangeShapeType="1"/>
          </p:cNvSpPr>
          <p:nvPr/>
        </p:nvSpPr>
        <p:spPr bwMode="auto">
          <a:xfrm>
            <a:off x="6324600" y="6248400"/>
            <a:ext cx="457200" cy="0"/>
          </a:xfrm>
          <a:prstGeom prst="line">
            <a:avLst/>
          </a:prstGeom>
          <a:noFill/>
          <a:ln w="25400">
            <a:solidFill>
              <a:srgbClr val="008000"/>
            </a:solidFill>
            <a:round/>
            <a:headEnd/>
            <a:tailEnd type="stealth" w="lg" len="lg"/>
          </a:ln>
          <a:effectLst/>
        </p:spPr>
        <p:txBody>
          <a:bodyPr/>
          <a:lstStyle/>
          <a:p>
            <a:endParaRPr lang="en-US"/>
          </a:p>
        </p:txBody>
      </p:sp>
      <p:sp>
        <p:nvSpPr>
          <p:cNvPr id="62487" name="Line 23"/>
          <p:cNvSpPr>
            <a:spLocks noChangeShapeType="1"/>
          </p:cNvSpPr>
          <p:nvPr/>
        </p:nvSpPr>
        <p:spPr bwMode="auto">
          <a:xfrm>
            <a:off x="6629400" y="1143000"/>
            <a:ext cx="0" cy="1219200"/>
          </a:xfrm>
          <a:prstGeom prst="line">
            <a:avLst/>
          </a:prstGeom>
          <a:noFill/>
          <a:ln w="25400">
            <a:solidFill>
              <a:srgbClr val="FF9900"/>
            </a:solidFill>
            <a:round/>
            <a:headEnd/>
            <a:tailEnd type="stealth" w="lg" len="lg"/>
          </a:ln>
          <a:effectLst/>
        </p:spPr>
        <p:txBody>
          <a:bodyPr/>
          <a:lstStyle/>
          <a:p>
            <a:endParaRPr lang="en-US"/>
          </a:p>
        </p:txBody>
      </p:sp>
      <p:sp>
        <p:nvSpPr>
          <p:cNvPr id="62488" name="Line 24"/>
          <p:cNvSpPr>
            <a:spLocks noChangeShapeType="1"/>
          </p:cNvSpPr>
          <p:nvPr/>
        </p:nvSpPr>
        <p:spPr bwMode="auto">
          <a:xfrm flipH="1">
            <a:off x="5486400" y="4876800"/>
            <a:ext cx="1143000" cy="0"/>
          </a:xfrm>
          <a:prstGeom prst="line">
            <a:avLst/>
          </a:prstGeom>
          <a:noFill/>
          <a:ln w="25400">
            <a:solidFill>
              <a:srgbClr val="FF9900"/>
            </a:solidFill>
            <a:round/>
            <a:headEnd/>
            <a:tailEnd type="stealth" w="lg" len="lg"/>
          </a:ln>
          <a:effectLst/>
        </p:spPr>
        <p:txBody>
          <a:bodyPr/>
          <a:lstStyle/>
          <a:p>
            <a:endParaRPr lang="en-US"/>
          </a:p>
        </p:txBody>
      </p:sp>
      <p:sp>
        <p:nvSpPr>
          <p:cNvPr id="62489" name="Text Box 25"/>
          <p:cNvSpPr txBox="1">
            <a:spLocks noChangeArrowheads="1"/>
          </p:cNvSpPr>
          <p:nvPr/>
        </p:nvSpPr>
        <p:spPr bwMode="auto">
          <a:xfrm>
            <a:off x="3810000" y="4648200"/>
            <a:ext cx="1371600" cy="639763"/>
          </a:xfrm>
          <a:prstGeom prst="rect">
            <a:avLst/>
          </a:prstGeom>
          <a:noFill/>
          <a:ln w="9525">
            <a:noFill/>
            <a:miter lim="800000"/>
            <a:headEnd/>
            <a:tailEnd/>
          </a:ln>
          <a:effectLst/>
        </p:spPr>
        <p:txBody>
          <a:bodyPr>
            <a:spAutoFit/>
          </a:bodyPr>
          <a:lstStyle/>
          <a:p>
            <a:pPr algn="ctr" eaLnBrk="1" hangingPunct="1">
              <a:spcBef>
                <a:spcPct val="50000"/>
              </a:spcBef>
            </a:pPr>
            <a:r>
              <a:rPr lang="en-US" sz="1200" b="1"/>
              <a:t>MARKETS FOR FACTORS OF PRODUCTION</a:t>
            </a:r>
          </a:p>
        </p:txBody>
      </p:sp>
      <p:sp>
        <p:nvSpPr>
          <p:cNvPr id="62490" name="Text Box 26"/>
          <p:cNvSpPr txBox="1">
            <a:spLocks noChangeArrowheads="1"/>
          </p:cNvSpPr>
          <p:nvPr/>
        </p:nvSpPr>
        <p:spPr bwMode="auto">
          <a:xfrm>
            <a:off x="3810000" y="762000"/>
            <a:ext cx="1371600" cy="639763"/>
          </a:xfrm>
          <a:prstGeom prst="rect">
            <a:avLst/>
          </a:prstGeom>
          <a:noFill/>
          <a:ln w="9525" algn="ctr">
            <a:noFill/>
            <a:miter lim="800000"/>
            <a:headEnd/>
            <a:tailEnd type="none" w="lg" len="lg"/>
          </a:ln>
          <a:effectLst/>
        </p:spPr>
        <p:txBody>
          <a:bodyPr>
            <a:spAutoFit/>
          </a:bodyPr>
          <a:lstStyle/>
          <a:p>
            <a:pPr algn="ctr" eaLnBrk="1" hangingPunct="1">
              <a:spcBef>
                <a:spcPct val="50000"/>
              </a:spcBef>
            </a:pPr>
            <a:r>
              <a:rPr lang="en-US" sz="1200" b="1"/>
              <a:t>MARKETS FOR GOODS AND SERVICES</a:t>
            </a:r>
          </a:p>
        </p:txBody>
      </p:sp>
      <p:sp>
        <p:nvSpPr>
          <p:cNvPr id="62491" name="Rectangle 27"/>
          <p:cNvSpPr>
            <a:spLocks noChangeArrowheads="1"/>
          </p:cNvSpPr>
          <p:nvPr/>
        </p:nvSpPr>
        <p:spPr bwMode="auto">
          <a:xfrm>
            <a:off x="1828800" y="2895600"/>
            <a:ext cx="609600" cy="228600"/>
          </a:xfrm>
          <a:prstGeom prst="rect">
            <a:avLst/>
          </a:prstGeom>
          <a:noFill/>
          <a:ln w="9525">
            <a:noFill/>
            <a:miter lim="800000"/>
            <a:headEnd/>
            <a:tailEnd/>
          </a:ln>
          <a:effectLst/>
        </p:spPr>
        <p:txBody>
          <a:bodyPr wrap="none" anchor="ctr"/>
          <a:lstStyle/>
          <a:p>
            <a:pPr algn="ctr" eaLnBrk="1" hangingPunct="1"/>
            <a:r>
              <a:rPr lang="en-US" sz="1200" b="1"/>
              <a:t>FIRMS</a:t>
            </a:r>
          </a:p>
        </p:txBody>
      </p:sp>
      <p:sp>
        <p:nvSpPr>
          <p:cNvPr id="62492" name="Rectangle 28"/>
          <p:cNvSpPr>
            <a:spLocks noChangeArrowheads="1"/>
          </p:cNvSpPr>
          <p:nvPr/>
        </p:nvSpPr>
        <p:spPr bwMode="auto">
          <a:xfrm>
            <a:off x="6172200" y="2819400"/>
            <a:ext cx="1219200" cy="304800"/>
          </a:xfrm>
          <a:prstGeom prst="rect">
            <a:avLst/>
          </a:prstGeom>
          <a:noFill/>
          <a:ln w="9525" algn="ctr">
            <a:noFill/>
            <a:miter lim="800000"/>
            <a:headEnd/>
            <a:tailEnd/>
          </a:ln>
          <a:effectLst/>
        </p:spPr>
        <p:txBody>
          <a:bodyPr wrap="none" anchor="ctr"/>
          <a:lstStyle/>
          <a:p>
            <a:pPr algn="ctr" eaLnBrk="1" hangingPunct="1"/>
            <a:r>
              <a:rPr lang="en-US" sz="1200" b="1"/>
              <a:t>HOUSEHOLDS</a:t>
            </a:r>
          </a:p>
        </p:txBody>
      </p:sp>
      <p:sp>
        <p:nvSpPr>
          <p:cNvPr id="62493" name="Text Box 29"/>
          <p:cNvSpPr txBox="1">
            <a:spLocks noChangeArrowheads="1"/>
          </p:cNvSpPr>
          <p:nvPr/>
        </p:nvSpPr>
        <p:spPr bwMode="auto">
          <a:xfrm>
            <a:off x="5715000" y="1219200"/>
            <a:ext cx="1143000" cy="639763"/>
          </a:xfrm>
          <a:prstGeom prst="rect">
            <a:avLst/>
          </a:prstGeom>
          <a:noFill/>
          <a:ln w="9525">
            <a:noFill/>
            <a:miter lim="800000"/>
            <a:headEnd/>
            <a:tailEnd/>
          </a:ln>
          <a:effectLst/>
        </p:spPr>
        <p:txBody>
          <a:bodyPr>
            <a:spAutoFit/>
          </a:bodyPr>
          <a:lstStyle/>
          <a:p>
            <a:pPr eaLnBrk="1" hangingPunct="1">
              <a:spcBef>
                <a:spcPct val="50000"/>
              </a:spcBef>
            </a:pPr>
            <a:r>
              <a:rPr lang="en-US" sz="1200"/>
              <a:t>Good and services bought</a:t>
            </a:r>
          </a:p>
        </p:txBody>
      </p:sp>
      <p:sp>
        <p:nvSpPr>
          <p:cNvPr id="62494" name="Text Box 30"/>
          <p:cNvSpPr txBox="1">
            <a:spLocks noChangeArrowheads="1"/>
          </p:cNvSpPr>
          <p:nvPr/>
        </p:nvSpPr>
        <p:spPr bwMode="auto">
          <a:xfrm>
            <a:off x="2362200" y="1143000"/>
            <a:ext cx="1066800" cy="457200"/>
          </a:xfrm>
          <a:prstGeom prst="rect">
            <a:avLst/>
          </a:prstGeom>
          <a:noFill/>
          <a:ln w="9525">
            <a:noFill/>
            <a:miter lim="800000"/>
            <a:headEnd/>
            <a:tailEnd/>
          </a:ln>
          <a:effectLst/>
        </p:spPr>
        <p:txBody>
          <a:bodyPr>
            <a:spAutoFit/>
          </a:bodyPr>
          <a:lstStyle/>
          <a:p>
            <a:pPr eaLnBrk="1" hangingPunct="1">
              <a:spcBef>
                <a:spcPct val="50000"/>
              </a:spcBef>
            </a:pPr>
            <a:r>
              <a:rPr lang="en-US" sz="1200"/>
              <a:t>Good and services sold</a:t>
            </a:r>
          </a:p>
        </p:txBody>
      </p:sp>
      <p:sp>
        <p:nvSpPr>
          <p:cNvPr id="62495" name="Text Box 31"/>
          <p:cNvSpPr txBox="1">
            <a:spLocks noChangeArrowheads="1"/>
          </p:cNvSpPr>
          <p:nvPr/>
        </p:nvSpPr>
        <p:spPr bwMode="auto">
          <a:xfrm>
            <a:off x="2362200" y="381000"/>
            <a:ext cx="1066800" cy="457200"/>
          </a:xfrm>
          <a:prstGeom prst="rect">
            <a:avLst/>
          </a:prstGeom>
          <a:noFill/>
          <a:ln w="9525" algn="ctr">
            <a:noFill/>
            <a:miter lim="800000"/>
            <a:headEnd/>
            <a:tailEnd/>
          </a:ln>
          <a:effectLst/>
        </p:spPr>
        <p:txBody>
          <a:bodyPr>
            <a:spAutoFit/>
          </a:bodyPr>
          <a:lstStyle/>
          <a:p>
            <a:pPr eaLnBrk="1" hangingPunct="1">
              <a:spcBef>
                <a:spcPct val="50000"/>
              </a:spcBef>
            </a:pPr>
            <a:r>
              <a:rPr lang="en-US" sz="1200"/>
              <a:t>Revenue (=GDP)</a:t>
            </a:r>
          </a:p>
        </p:txBody>
      </p:sp>
      <p:sp>
        <p:nvSpPr>
          <p:cNvPr id="62496" name="Text Box 32"/>
          <p:cNvSpPr txBox="1">
            <a:spLocks noChangeArrowheads="1"/>
          </p:cNvSpPr>
          <p:nvPr/>
        </p:nvSpPr>
        <p:spPr bwMode="auto">
          <a:xfrm>
            <a:off x="5943600" y="381000"/>
            <a:ext cx="1066800" cy="457200"/>
          </a:xfrm>
          <a:prstGeom prst="rect">
            <a:avLst/>
          </a:prstGeom>
          <a:noFill/>
          <a:ln w="9525">
            <a:noFill/>
            <a:miter lim="800000"/>
            <a:headEnd/>
            <a:tailEnd/>
          </a:ln>
          <a:effectLst/>
        </p:spPr>
        <p:txBody>
          <a:bodyPr>
            <a:spAutoFit/>
          </a:bodyPr>
          <a:lstStyle/>
          <a:p>
            <a:pPr eaLnBrk="1" hangingPunct="1">
              <a:spcBef>
                <a:spcPct val="50000"/>
              </a:spcBef>
            </a:pPr>
            <a:r>
              <a:rPr lang="en-US" sz="1200"/>
              <a:t>Spending (=GDP)</a:t>
            </a:r>
          </a:p>
        </p:txBody>
      </p:sp>
      <p:sp>
        <p:nvSpPr>
          <p:cNvPr id="62497" name="Text Box 33"/>
          <p:cNvSpPr txBox="1">
            <a:spLocks noChangeArrowheads="1"/>
          </p:cNvSpPr>
          <p:nvPr/>
        </p:nvSpPr>
        <p:spPr bwMode="auto">
          <a:xfrm>
            <a:off x="2362200" y="4419600"/>
            <a:ext cx="1066800" cy="457200"/>
          </a:xfrm>
          <a:prstGeom prst="rect">
            <a:avLst/>
          </a:prstGeom>
          <a:noFill/>
          <a:ln w="9525" algn="ctr">
            <a:noFill/>
            <a:miter lim="800000"/>
            <a:headEnd/>
            <a:tailEnd/>
          </a:ln>
          <a:effectLst/>
        </p:spPr>
        <p:txBody>
          <a:bodyPr>
            <a:spAutoFit/>
          </a:bodyPr>
          <a:lstStyle/>
          <a:p>
            <a:pPr eaLnBrk="1" hangingPunct="1">
              <a:spcBef>
                <a:spcPct val="50000"/>
              </a:spcBef>
            </a:pPr>
            <a:r>
              <a:rPr lang="en-US" sz="1200"/>
              <a:t>Inputs for Production</a:t>
            </a:r>
          </a:p>
        </p:txBody>
      </p:sp>
      <p:sp>
        <p:nvSpPr>
          <p:cNvPr id="62498" name="Text Box 34"/>
          <p:cNvSpPr txBox="1">
            <a:spLocks noChangeArrowheads="1"/>
          </p:cNvSpPr>
          <p:nvPr/>
        </p:nvSpPr>
        <p:spPr bwMode="auto">
          <a:xfrm>
            <a:off x="5638800" y="4343400"/>
            <a:ext cx="1066800" cy="457200"/>
          </a:xfrm>
          <a:prstGeom prst="rect">
            <a:avLst/>
          </a:prstGeom>
          <a:noFill/>
          <a:ln w="9525">
            <a:noFill/>
            <a:miter lim="800000"/>
            <a:headEnd/>
            <a:tailEnd/>
          </a:ln>
          <a:effectLst/>
        </p:spPr>
        <p:txBody>
          <a:bodyPr>
            <a:spAutoFit/>
          </a:bodyPr>
          <a:lstStyle/>
          <a:p>
            <a:pPr eaLnBrk="1" hangingPunct="1">
              <a:spcBef>
                <a:spcPct val="50000"/>
              </a:spcBef>
            </a:pPr>
            <a:r>
              <a:rPr lang="en-US" sz="1200"/>
              <a:t>Land, labor and capital</a:t>
            </a:r>
          </a:p>
        </p:txBody>
      </p:sp>
      <p:sp>
        <p:nvSpPr>
          <p:cNvPr id="62499" name="Text Box 35"/>
          <p:cNvSpPr txBox="1">
            <a:spLocks noChangeArrowheads="1"/>
          </p:cNvSpPr>
          <p:nvPr/>
        </p:nvSpPr>
        <p:spPr bwMode="auto">
          <a:xfrm>
            <a:off x="2057400" y="5181600"/>
            <a:ext cx="1219200" cy="639763"/>
          </a:xfrm>
          <a:prstGeom prst="rect">
            <a:avLst/>
          </a:prstGeom>
          <a:noFill/>
          <a:ln w="9525">
            <a:noFill/>
            <a:miter lim="800000"/>
            <a:headEnd/>
            <a:tailEnd/>
          </a:ln>
          <a:effectLst/>
        </p:spPr>
        <p:txBody>
          <a:bodyPr>
            <a:spAutoFit/>
          </a:bodyPr>
          <a:lstStyle/>
          <a:p>
            <a:pPr eaLnBrk="1" hangingPunct="1">
              <a:spcBef>
                <a:spcPct val="50000"/>
              </a:spcBef>
            </a:pPr>
            <a:r>
              <a:rPr lang="en-US" sz="1200"/>
              <a:t>Wages, rent, interest and profit (=GDP)</a:t>
            </a:r>
          </a:p>
        </p:txBody>
      </p:sp>
      <p:sp>
        <p:nvSpPr>
          <p:cNvPr id="62500" name="Text Box 36"/>
          <p:cNvSpPr txBox="1">
            <a:spLocks noChangeArrowheads="1"/>
          </p:cNvSpPr>
          <p:nvPr/>
        </p:nvSpPr>
        <p:spPr bwMode="auto">
          <a:xfrm>
            <a:off x="6781800" y="5791200"/>
            <a:ext cx="2209800" cy="274638"/>
          </a:xfrm>
          <a:prstGeom prst="rect">
            <a:avLst/>
          </a:prstGeom>
          <a:noFill/>
          <a:ln w="9525">
            <a:noFill/>
            <a:miter lim="800000"/>
            <a:headEnd/>
            <a:tailEnd/>
          </a:ln>
          <a:effectLst/>
        </p:spPr>
        <p:txBody>
          <a:bodyPr>
            <a:spAutoFit/>
          </a:bodyPr>
          <a:lstStyle/>
          <a:p>
            <a:pPr eaLnBrk="1" hangingPunct="1">
              <a:spcBef>
                <a:spcPct val="50000"/>
              </a:spcBef>
            </a:pPr>
            <a:r>
              <a:rPr lang="en-US" sz="1200"/>
              <a:t>Flow of goods &amp; services</a:t>
            </a:r>
          </a:p>
        </p:txBody>
      </p:sp>
      <p:sp>
        <p:nvSpPr>
          <p:cNvPr id="62501" name="Text Box 37"/>
          <p:cNvSpPr txBox="1">
            <a:spLocks noChangeArrowheads="1"/>
          </p:cNvSpPr>
          <p:nvPr/>
        </p:nvSpPr>
        <p:spPr bwMode="auto">
          <a:xfrm>
            <a:off x="6858000" y="6096000"/>
            <a:ext cx="2133600" cy="274638"/>
          </a:xfrm>
          <a:prstGeom prst="rect">
            <a:avLst/>
          </a:prstGeom>
          <a:noFill/>
          <a:ln w="9525">
            <a:noFill/>
            <a:miter lim="800000"/>
            <a:headEnd/>
            <a:tailEnd/>
          </a:ln>
          <a:effectLst/>
        </p:spPr>
        <p:txBody>
          <a:bodyPr>
            <a:spAutoFit/>
          </a:bodyPr>
          <a:lstStyle/>
          <a:p>
            <a:pPr eaLnBrk="1" hangingPunct="1">
              <a:spcBef>
                <a:spcPct val="50000"/>
              </a:spcBef>
            </a:pPr>
            <a:r>
              <a:rPr lang="en-US" sz="1200"/>
              <a:t>Flow of money: pesos</a:t>
            </a:r>
          </a:p>
        </p:txBody>
      </p:sp>
      <p:sp>
        <p:nvSpPr>
          <p:cNvPr id="62502" name="Text Box 38"/>
          <p:cNvSpPr txBox="1">
            <a:spLocks noChangeArrowheads="1"/>
          </p:cNvSpPr>
          <p:nvPr/>
        </p:nvSpPr>
        <p:spPr bwMode="auto">
          <a:xfrm>
            <a:off x="5791200" y="5105400"/>
            <a:ext cx="1371600" cy="274638"/>
          </a:xfrm>
          <a:prstGeom prst="rect">
            <a:avLst/>
          </a:prstGeom>
          <a:noFill/>
          <a:ln w="9525">
            <a:noFill/>
            <a:miter lim="800000"/>
            <a:headEnd/>
            <a:tailEnd/>
          </a:ln>
          <a:effectLst/>
        </p:spPr>
        <p:txBody>
          <a:bodyPr>
            <a:spAutoFit/>
          </a:bodyPr>
          <a:lstStyle/>
          <a:p>
            <a:pPr eaLnBrk="1" hangingPunct="1">
              <a:spcBef>
                <a:spcPct val="50000"/>
              </a:spcBef>
            </a:pPr>
            <a:r>
              <a:rPr lang="en-US" sz="1200"/>
              <a:t>Income (=GDP)</a:t>
            </a:r>
          </a:p>
        </p:txBody>
      </p:sp>
      <p:sp>
        <p:nvSpPr>
          <p:cNvPr id="62503" name="Text Box 39"/>
          <p:cNvSpPr txBox="1">
            <a:spLocks noChangeArrowheads="1"/>
          </p:cNvSpPr>
          <p:nvPr/>
        </p:nvSpPr>
        <p:spPr bwMode="auto">
          <a:xfrm>
            <a:off x="2209800" y="6324600"/>
            <a:ext cx="4038600" cy="366713"/>
          </a:xfrm>
          <a:prstGeom prst="rect">
            <a:avLst/>
          </a:prstGeom>
          <a:noFill/>
          <a:ln w="9525">
            <a:noFill/>
            <a:miter lim="800000"/>
            <a:headEnd/>
            <a:tailEnd/>
          </a:ln>
          <a:effectLst/>
        </p:spPr>
        <p:txBody>
          <a:bodyPr>
            <a:spAutoFit/>
          </a:bodyPr>
          <a:lstStyle/>
          <a:p>
            <a:pPr algn="ctr" eaLnBrk="1" hangingPunct="1">
              <a:spcBef>
                <a:spcPct val="50000"/>
              </a:spcBef>
            </a:pPr>
            <a:r>
              <a:rPr lang="en-US">
                <a:latin typeface="Tahoma" pitchFamily="34" charset="0"/>
              </a:rPr>
              <a:t>THE CIRCULAR FLOW DIAGRAM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0" y="274638"/>
            <a:ext cx="5638800" cy="1143000"/>
          </a:xfrm>
        </p:spPr>
        <p:txBody>
          <a:bodyPr/>
          <a:lstStyle/>
          <a:p>
            <a:r>
              <a:rPr lang="en-US" b="1" dirty="0"/>
              <a:t>Circular flow diagram</a:t>
            </a:r>
          </a:p>
        </p:txBody>
      </p:sp>
      <p:sp>
        <p:nvSpPr>
          <p:cNvPr id="28675" name="Rectangle 3"/>
          <p:cNvSpPr>
            <a:spLocks noGrp="1" noChangeArrowheads="1"/>
          </p:cNvSpPr>
          <p:nvPr>
            <p:ph type="body" idx="1"/>
          </p:nvPr>
        </p:nvSpPr>
        <p:spPr>
          <a:xfrm>
            <a:off x="2667000" y="1600200"/>
            <a:ext cx="6019800" cy="3581399"/>
          </a:xfrm>
        </p:spPr>
        <p:txBody>
          <a:bodyPr/>
          <a:lstStyle/>
          <a:p>
            <a:pPr algn="ctr"/>
            <a:r>
              <a:rPr lang="en-US" dirty="0"/>
              <a:t>Upper loop of the circular flow diagram: transactions in the goods and services markets</a:t>
            </a:r>
          </a:p>
          <a:p>
            <a:pPr algn="ctr"/>
            <a:endParaRPr lang="en-US" dirty="0"/>
          </a:p>
          <a:p>
            <a:pPr algn="ctr"/>
            <a:r>
              <a:rPr lang="en-US" dirty="0"/>
              <a:t>Lower loop: transactions in the factor markets </a:t>
            </a:r>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274638"/>
            <a:ext cx="6019800" cy="1143000"/>
          </a:xfrm>
        </p:spPr>
        <p:txBody>
          <a:bodyPr/>
          <a:lstStyle/>
          <a:p>
            <a:r>
              <a:rPr lang="en-US" b="1" dirty="0"/>
              <a:t>3 Approaches for measuring GDP</a:t>
            </a:r>
          </a:p>
        </p:txBody>
      </p:sp>
      <p:sp>
        <p:nvSpPr>
          <p:cNvPr id="27651" name="Rectangle 3"/>
          <p:cNvSpPr>
            <a:spLocks noGrp="1" noChangeArrowheads="1"/>
          </p:cNvSpPr>
          <p:nvPr>
            <p:ph type="body" idx="1"/>
          </p:nvPr>
        </p:nvSpPr>
        <p:spPr>
          <a:xfrm>
            <a:off x="2286000" y="2286000"/>
            <a:ext cx="6477000" cy="4190999"/>
          </a:xfrm>
        </p:spPr>
        <p:txBody>
          <a:bodyPr/>
          <a:lstStyle/>
          <a:p>
            <a:pPr marL="609600" indent="-609600" algn="ctr">
              <a:lnSpc>
                <a:spcPct val="90000"/>
              </a:lnSpc>
              <a:buSzTx/>
              <a:buFont typeface="Wingdings" pitchFamily="2" charset="2"/>
              <a:buAutoNum type="arabicPeriod"/>
            </a:pPr>
            <a:r>
              <a:rPr lang="en-US" sz="2400" u="sng" dirty="0"/>
              <a:t>Expenditure Approach</a:t>
            </a:r>
            <a:r>
              <a:rPr lang="en-US" sz="2400" dirty="0"/>
              <a:t> (upper loop) – measures GDP as the sum of expenditures on final goods and services</a:t>
            </a:r>
            <a:r>
              <a:rPr lang="en-US" sz="2400" dirty="0" smtClean="0"/>
              <a:t>.</a:t>
            </a:r>
          </a:p>
          <a:p>
            <a:pPr marL="609600" indent="-609600" algn="ctr">
              <a:lnSpc>
                <a:spcPct val="90000"/>
              </a:lnSpc>
              <a:buSzTx/>
              <a:buFont typeface="Wingdings" pitchFamily="2" charset="2"/>
              <a:buAutoNum type="arabicPeriod"/>
            </a:pPr>
            <a:endParaRPr lang="en-US" sz="2400" dirty="0"/>
          </a:p>
          <a:p>
            <a:pPr marL="609600" indent="-609600" algn="ctr">
              <a:lnSpc>
                <a:spcPct val="90000"/>
              </a:lnSpc>
              <a:buSzTx/>
              <a:buFont typeface="Wingdings" pitchFamily="2" charset="2"/>
              <a:buAutoNum type="arabicPeriod"/>
            </a:pPr>
            <a:r>
              <a:rPr lang="en-US" sz="2400" u="sng" dirty="0"/>
              <a:t>Income Approach</a:t>
            </a:r>
            <a:r>
              <a:rPr lang="en-US" sz="2400" dirty="0"/>
              <a:t> (lower loop) – measures GDP as the sum of incomes of factors of production (wages, rent, interest and profit</a:t>
            </a:r>
            <a:r>
              <a:rPr lang="en-US" sz="2400" dirty="0" smtClean="0"/>
              <a:t>.</a:t>
            </a:r>
          </a:p>
          <a:p>
            <a:pPr marL="609600" indent="-609600" algn="ctr">
              <a:lnSpc>
                <a:spcPct val="90000"/>
              </a:lnSpc>
              <a:buSzTx/>
              <a:buFont typeface="Wingdings" pitchFamily="2" charset="2"/>
              <a:buAutoNum type="arabicPeriod"/>
            </a:pPr>
            <a:endParaRPr lang="en-US" sz="2400" dirty="0"/>
          </a:p>
          <a:p>
            <a:pPr marL="609600" indent="-609600" algn="ctr">
              <a:lnSpc>
                <a:spcPct val="90000"/>
              </a:lnSpc>
              <a:buSzTx/>
              <a:buFont typeface="Wingdings" pitchFamily="2" charset="2"/>
              <a:buAutoNum type="arabicPeriod"/>
            </a:pPr>
            <a:r>
              <a:rPr lang="en-US" sz="2400" u="sng" dirty="0"/>
              <a:t>Value-added Approach</a:t>
            </a:r>
            <a:r>
              <a:rPr lang="en-US" sz="2400" dirty="0"/>
              <a:t> – measures GDP as the sum of value added at each stage of production (from initial to final stage)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31/10/2012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6</a:t>
            </a:fld>
            <a:endParaRPr lang="fr-CA"/>
          </a:p>
        </p:txBody>
      </p:sp>
      <p:pic>
        <p:nvPicPr>
          <p:cNvPr id="7170" name="Picture 2"/>
          <p:cNvPicPr>
            <a:picLocks noChangeAspect="1" noChangeArrowheads="1"/>
          </p:cNvPicPr>
          <p:nvPr/>
        </p:nvPicPr>
        <p:blipFill>
          <a:blip r:embed="rId2"/>
          <a:srcRect/>
          <a:stretch>
            <a:fillRect/>
          </a:stretch>
        </p:blipFill>
        <p:spPr bwMode="auto">
          <a:xfrm>
            <a:off x="2667000" y="1828800"/>
            <a:ext cx="5153025" cy="2628900"/>
          </a:xfrm>
          <a:prstGeom prst="rect">
            <a:avLst/>
          </a:prstGeom>
          <a:noFill/>
          <a:ln w="9525">
            <a:noFill/>
            <a:miter lim="800000"/>
            <a:headEnd/>
            <a:tailEnd/>
          </a:ln>
          <a:effectLst/>
        </p:spPr>
      </p:pic>
      <p:sp>
        <p:nvSpPr>
          <p:cNvPr id="5" name="Rectangle 4"/>
          <p:cNvSpPr/>
          <p:nvPr/>
        </p:nvSpPr>
        <p:spPr>
          <a:xfrm>
            <a:off x="2514600" y="685800"/>
            <a:ext cx="6019800" cy="707886"/>
          </a:xfrm>
          <a:prstGeom prst="rect">
            <a:avLst/>
          </a:prstGeom>
        </p:spPr>
        <p:txBody>
          <a:bodyPr wrap="square">
            <a:spAutoFit/>
          </a:bodyPr>
          <a:lstStyle/>
          <a:p>
            <a:pPr algn="ctr"/>
            <a:r>
              <a:rPr lang="en-US" sz="2000" b="1" dirty="0" smtClean="0"/>
              <a:t>Diagramtic Representation of GDP by the Three Methods</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dirty="0"/>
              <a:t>Expenditure Approach</a:t>
            </a:r>
          </a:p>
        </p:txBody>
      </p:sp>
      <p:sp>
        <p:nvSpPr>
          <p:cNvPr id="35843" name="Rectangle 3"/>
          <p:cNvSpPr>
            <a:spLocks noGrp="1" noChangeArrowheads="1"/>
          </p:cNvSpPr>
          <p:nvPr>
            <p:ph type="body" sz="half" idx="1"/>
          </p:nvPr>
        </p:nvSpPr>
        <p:spPr>
          <a:xfrm>
            <a:off x="1066800" y="1981200"/>
            <a:ext cx="6915150" cy="1066800"/>
          </a:xfrm>
        </p:spPr>
        <p:txBody>
          <a:bodyPr/>
          <a:lstStyle/>
          <a:p>
            <a:pPr>
              <a:lnSpc>
                <a:spcPct val="90000"/>
              </a:lnSpc>
            </a:pPr>
            <a:r>
              <a:rPr lang="en-US" sz="2800"/>
              <a:t>Uses the upper loop of the circular flow diagram.</a:t>
            </a:r>
          </a:p>
          <a:p>
            <a:pPr>
              <a:lnSpc>
                <a:spcPct val="90000"/>
              </a:lnSpc>
            </a:pPr>
            <a:r>
              <a:rPr lang="en-US" sz="2800"/>
              <a:t>Example:  Suppose the economy has only one product, namely, rice.</a:t>
            </a:r>
          </a:p>
        </p:txBody>
      </p:sp>
      <p:graphicFrame>
        <p:nvGraphicFramePr>
          <p:cNvPr id="35987" name="Group 147"/>
          <p:cNvGraphicFramePr>
            <a:graphicFrameLocks noGrp="1"/>
          </p:cNvGraphicFramePr>
          <p:nvPr>
            <p:ph sz="half" idx="2"/>
          </p:nvPr>
        </p:nvGraphicFramePr>
        <p:xfrm>
          <a:off x="1206500" y="3919538"/>
          <a:ext cx="7334250" cy="1690053"/>
        </p:xfrm>
        <a:graphic>
          <a:graphicData uri="http://schemas.openxmlformats.org/drawingml/2006/table">
            <a:tbl>
              <a:tblPr/>
              <a:tblGrid>
                <a:gridCol w="1668463"/>
                <a:gridCol w="1587500"/>
                <a:gridCol w="1720850"/>
                <a:gridCol w="2357437"/>
              </a:tblGrid>
              <a:tr h="700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Good</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Price per unit</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Q sold</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Expenditure</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Rice</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20</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1000</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20,000</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GDP</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imes New Roman" pitchFamily="18" charset="0"/>
                        </a:rPr>
                        <a:t>20,000</a:t>
                      </a:r>
                      <a:endPar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625600" y="338139"/>
            <a:ext cx="6635750" cy="881062"/>
          </a:xfrm>
        </p:spPr>
        <p:txBody>
          <a:bodyPr/>
          <a:lstStyle/>
          <a:p>
            <a:r>
              <a:rPr lang="en-US" b="1" dirty="0"/>
              <a:t>Income Approach</a:t>
            </a:r>
          </a:p>
        </p:txBody>
      </p:sp>
      <p:sp>
        <p:nvSpPr>
          <p:cNvPr id="37891" name="Rectangle 3"/>
          <p:cNvSpPr>
            <a:spLocks noGrp="1" noChangeArrowheads="1"/>
          </p:cNvSpPr>
          <p:nvPr>
            <p:ph type="body" idx="4294967295"/>
          </p:nvPr>
        </p:nvSpPr>
        <p:spPr>
          <a:xfrm>
            <a:off x="381000" y="1447800"/>
            <a:ext cx="8229600" cy="1828800"/>
          </a:xfrm>
        </p:spPr>
        <p:txBody>
          <a:bodyPr/>
          <a:lstStyle/>
          <a:p>
            <a:pPr>
              <a:lnSpc>
                <a:spcPct val="90000"/>
              </a:lnSpc>
            </a:pPr>
            <a:r>
              <a:rPr lang="en-US" sz="2000" dirty="0"/>
              <a:t>Uses the lower loop of the circular flow diagram:  sum of payments to the various factors of production.</a:t>
            </a:r>
          </a:p>
          <a:p>
            <a:pPr>
              <a:lnSpc>
                <a:spcPct val="90000"/>
              </a:lnSpc>
            </a:pPr>
            <a:r>
              <a:rPr lang="en-US" sz="2000" dirty="0"/>
              <a:t>Suppose that in the production of rice the sales and expenses are as follows:</a:t>
            </a:r>
          </a:p>
        </p:txBody>
      </p:sp>
      <p:graphicFrame>
        <p:nvGraphicFramePr>
          <p:cNvPr id="37967" name="Group 79"/>
          <p:cNvGraphicFramePr>
            <a:graphicFrameLocks noGrp="1"/>
          </p:cNvGraphicFramePr>
          <p:nvPr>
            <p:ph/>
          </p:nvPr>
        </p:nvGraphicFramePr>
        <p:xfrm>
          <a:off x="504825" y="2970213"/>
          <a:ext cx="7720013" cy="3474720"/>
        </p:xfrm>
        <a:graphic>
          <a:graphicData uri="http://schemas.openxmlformats.org/drawingml/2006/table">
            <a:tbl>
              <a:tblPr/>
              <a:tblGrid>
                <a:gridCol w="3228975"/>
                <a:gridCol w="2362200"/>
                <a:gridCol w="2128838"/>
              </a:tblGrid>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P 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Expenses: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Wages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Interest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sng" strike="noStrike" cap="none" normalizeH="0" baseline="0" smtClean="0">
                          <a:ln>
                            <a:noFill/>
                          </a:ln>
                          <a:solidFill>
                            <a:schemeClr val="tx1"/>
                          </a:solidFill>
                          <a:effectLst>
                            <a:outerShdw blurRad="38100" dist="38100" dir="2700000" algn="tl">
                              <a:srgbClr val="000000"/>
                            </a:outerShdw>
                          </a:effectLst>
                          <a:latin typeface="Tahoma" pitchFamily="34"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Profit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GDP=Sum of Payments to factors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P 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b="1" dirty="0"/>
              <a:t>Value Added Approach</a:t>
            </a:r>
          </a:p>
        </p:txBody>
      </p:sp>
      <p:sp>
        <p:nvSpPr>
          <p:cNvPr id="39939" name="Rectangle 3"/>
          <p:cNvSpPr>
            <a:spLocks noGrp="1" noChangeArrowheads="1"/>
          </p:cNvSpPr>
          <p:nvPr>
            <p:ph type="body" idx="4294967295"/>
          </p:nvPr>
        </p:nvSpPr>
        <p:spPr>
          <a:xfrm>
            <a:off x="0" y="1981200"/>
            <a:ext cx="8229600" cy="914400"/>
          </a:xfrm>
        </p:spPr>
        <p:txBody>
          <a:bodyPr/>
          <a:lstStyle/>
          <a:p>
            <a:r>
              <a:rPr lang="en-US" sz="2400"/>
              <a:t>Suppose that rice is the only final product of an economy: It goes through several (3) stages of production.</a:t>
            </a:r>
          </a:p>
        </p:txBody>
      </p:sp>
      <p:graphicFrame>
        <p:nvGraphicFramePr>
          <p:cNvPr id="40057" name="Group 121"/>
          <p:cNvGraphicFramePr>
            <a:graphicFrameLocks noGrp="1"/>
          </p:cNvGraphicFramePr>
          <p:nvPr>
            <p:ph idx="1"/>
          </p:nvPr>
        </p:nvGraphicFramePr>
        <p:xfrm>
          <a:off x="1066800" y="3297238"/>
          <a:ext cx="7264400" cy="3261360"/>
        </p:xfrm>
        <a:graphic>
          <a:graphicData uri="http://schemas.openxmlformats.org/drawingml/2006/table">
            <a:tbl>
              <a:tblPr/>
              <a:tblGrid>
                <a:gridCol w="2686050"/>
                <a:gridCol w="1595438"/>
                <a:gridCol w="1296987"/>
                <a:gridCol w="1685925"/>
              </a:tblGrid>
              <a:tr h="993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Stage of Prod’n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 of intermediate 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 of Sales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Value-added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Farmer - Palay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Rice Miller -Milled 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Retailers - 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GDP= Total Value Added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421</TotalTime>
  <Words>1386</Words>
  <Application>Microsoft Office PowerPoint</Application>
  <PresentationFormat>On-screen Show (4:3)</PresentationFormat>
  <Paragraphs>188</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159</vt:lpstr>
      <vt:lpstr>Macroeconomics  of National Income Accounting</vt:lpstr>
      <vt:lpstr>Outline</vt:lpstr>
      <vt:lpstr>Slide 3</vt:lpstr>
      <vt:lpstr>Circular flow diagram</vt:lpstr>
      <vt:lpstr>3 Approaches for measuring GDP</vt:lpstr>
      <vt:lpstr>Slide 6</vt:lpstr>
      <vt:lpstr>Expenditure Approach</vt:lpstr>
      <vt:lpstr>Income Approach</vt:lpstr>
      <vt:lpstr>Value Added Approach</vt:lpstr>
      <vt:lpstr>Note:</vt:lpstr>
      <vt:lpstr>Slide 11</vt:lpstr>
      <vt:lpstr>Slide 12</vt:lpstr>
      <vt:lpstr>Slide 13</vt:lpstr>
      <vt:lpstr>Slide 14</vt:lpstr>
      <vt:lpstr>Slide 15</vt:lpstr>
      <vt:lpstr>Summary of Key Points</vt:lpstr>
      <vt:lpstr>Slide 17</vt:lpstr>
      <vt:lpstr>GNP &amp; NNP</vt:lpstr>
      <vt:lpstr>Incomes</vt:lpstr>
      <vt:lpstr>5th to 10th Nov, 2012  Surprise Test-1 for POE: 20 Marks (T1 + T2 Syllabus: Multiple Choice) &amp;  Surprise Test-1 for FINANCE: 10 Marks (Lecture Series 6, 7 &amp; 8)  [NO MAKE-UP EXAMINATION] </vt:lpstr>
      <vt:lpstr>Thank yu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admin</cp:lastModifiedBy>
  <cp:revision>154</cp:revision>
  <dcterms:created xsi:type="dcterms:W3CDTF">2012-04-04T08:26:54Z</dcterms:created>
  <dcterms:modified xsi:type="dcterms:W3CDTF">2012-10-31T18:06:13Z</dcterms:modified>
</cp:coreProperties>
</file>