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3" r:id="rId2"/>
    <p:sldId id="275" r:id="rId3"/>
    <p:sldId id="304" r:id="rId4"/>
    <p:sldId id="305" r:id="rId5"/>
    <p:sldId id="306" r:id="rId6"/>
    <p:sldId id="290" r:id="rId7"/>
    <p:sldId id="307" r:id="rId8"/>
    <p:sldId id="309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19" r:id="rId34"/>
    <p:sldId id="320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5556F-D1BD-4463-998A-C6C7BF31942F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3B40D-21C2-4B9B-A7C8-C55C4052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0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54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53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99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7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9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109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37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109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9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93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13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38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34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39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05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5" name="Rectangle 205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43</a:t>
            </a:r>
          </a:p>
        </p:txBody>
      </p:sp>
      <p:sp>
        <p:nvSpPr>
          <p:cNvPr id="397316" name="Rectangle 205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7" name="Rectangle 205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8" name="Rectangle 205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7319" name="Rectangle 20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3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43</a:t>
            </a:r>
          </a:p>
        </p:txBody>
      </p:sp>
      <p:sp>
        <p:nvSpPr>
          <p:cNvPr id="399364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5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6" name="Rectangle 103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45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6923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46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7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897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47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1019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 b="0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3067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DA83-1574-4A99-A36A-933C037625E0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6543-BEEF-415E-B5F3-62E694DE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yswagat@gmail.com" TargetMode="External"/><Relationship Id="rId2" Type="http://schemas.openxmlformats.org/officeDocument/2006/relationships/hyperlink" Target="mailto:swagat@bits-goa.ac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3152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400" b="1" dirty="0" smtClean="0">
                <a:solidFill>
                  <a:srgbClr val="002060"/>
                </a:solidFill>
              </a:rPr>
              <a:t>Principles of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362200"/>
            <a:ext cx="5638800" cy="2209800"/>
          </a:xfrm>
        </p:spPr>
        <p:txBody>
          <a:bodyPr>
            <a:normAutofit fontScale="7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Swagat Kishore Mishra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</a:rPr>
              <a:t>Lecturer, Dept. of Economics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</a:rPr>
              <a:t>Email: 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swagat@bits-goa.ac.in</a:t>
            </a:r>
            <a:r>
              <a:rPr lang="en-US" dirty="0" smtClean="0">
                <a:solidFill>
                  <a:srgbClr val="002060"/>
                </a:solidFill>
              </a:rPr>
              <a:t> / 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sayswagat@gmail.com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</a:rPr>
              <a:t>VOIP:</a:t>
            </a:r>
            <a:r>
              <a:rPr lang="en-US" dirty="0" smtClean="0">
                <a:solidFill>
                  <a:srgbClr val="002060"/>
                </a:solidFill>
              </a:rPr>
              <a:t> 207 </a:t>
            </a:r>
            <a:r>
              <a:rPr lang="en-US" b="1" dirty="0" smtClean="0">
                <a:solidFill>
                  <a:srgbClr val="002060"/>
                </a:solidFill>
              </a:rPr>
              <a:t>PSRN:</a:t>
            </a:r>
            <a:r>
              <a:rPr lang="en-US" dirty="0" smtClean="0">
                <a:solidFill>
                  <a:srgbClr val="002060"/>
                </a:solidFill>
              </a:rPr>
              <a:t> 485 </a:t>
            </a:r>
            <a:r>
              <a:rPr lang="en-US" b="1" dirty="0" smtClean="0">
                <a:solidFill>
                  <a:srgbClr val="002060"/>
                </a:solidFill>
              </a:rPr>
              <a:t>CHAMBER: </a:t>
            </a:r>
            <a:r>
              <a:rPr lang="en-US" dirty="0" smtClean="0">
                <a:solidFill>
                  <a:srgbClr val="002060"/>
                </a:solidFill>
              </a:rPr>
              <a:t>A-301/16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</a:rPr>
              <a:t>Tel. 0832-2580207 (O) 08879506995 (M)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BDACF2-477B-4EF1-ADB1-2FB42F2BB919}" type="datetime4">
              <a:rPr lang="en-US" sz="1800" smtClean="0">
                <a:solidFill>
                  <a:srgbClr val="FF0000"/>
                </a:solidFill>
              </a:rPr>
              <a:pPr>
                <a:defRPr/>
              </a:pPr>
              <a:t>November 6, 2012</a:t>
            </a:fld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Lecture-27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FB7F1-43E5-40EC-BB89-52CCDDC8D5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151" name="Picture 6" descr="BITS_Goa_campus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50292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Oligopoly</a:t>
            </a: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Reaction Curve</a:t>
            </a:r>
          </a:p>
          <a:p>
            <a:pPr lvl="1"/>
            <a:r>
              <a:rPr lang="en-US"/>
              <a:t>The relationship between a firm’s profit-maximizing output and the amount it thinks its competitor will produce</a:t>
            </a:r>
          </a:p>
          <a:p>
            <a:pPr lvl="1"/>
            <a:r>
              <a:rPr lang="en-US"/>
              <a:t>A firm’s profit-maximizing output is a decreasing schedule of the expected output of Firm 2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Line 3"/>
          <p:cNvSpPr>
            <a:spLocks noChangeShapeType="1"/>
          </p:cNvSpPr>
          <p:nvPr/>
        </p:nvSpPr>
        <p:spPr bwMode="auto">
          <a:xfrm>
            <a:off x="2236788" y="2389188"/>
            <a:ext cx="2767012" cy="3605212"/>
          </a:xfrm>
          <a:prstGeom prst="line">
            <a:avLst/>
          </a:prstGeom>
          <a:noFill/>
          <a:ln w="508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576638" y="3271838"/>
            <a:ext cx="1658937" cy="1106487"/>
            <a:chOff x="2253" y="2061"/>
            <a:chExt cx="1045" cy="667"/>
          </a:xfrm>
        </p:grpSpPr>
        <p:sp>
          <p:nvSpPr>
            <p:cNvPr id="396292" name="Rectangle 4"/>
            <p:cNvSpPr>
              <a:spLocks noChangeArrowheads="1"/>
            </p:cNvSpPr>
            <p:nvPr/>
          </p:nvSpPr>
          <p:spPr bwMode="auto">
            <a:xfrm>
              <a:off x="2253" y="2061"/>
              <a:ext cx="1045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Firm 2’s Reaction</a:t>
              </a:r>
            </a:p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Curve Q*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2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(Q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96293" name="Line 5"/>
            <p:cNvSpPr>
              <a:spLocks noChangeShapeType="1"/>
            </p:cNvSpPr>
            <p:nvPr/>
          </p:nvSpPr>
          <p:spPr bwMode="auto">
            <a:xfrm flipH="1">
              <a:off x="2393" y="2457"/>
              <a:ext cx="207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5024438" y="4006850"/>
            <a:ext cx="3817937" cy="7397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Firm 2’s reaction curve shows how much it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will produce as a function of how much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 it thinks Firm 1 will produce.  </a:t>
            </a:r>
          </a:p>
        </p:txBody>
      </p:sp>
      <p:sp>
        <p:nvSpPr>
          <p:cNvPr id="39629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Reaction Curves and Cournot Equilibrium</a:t>
            </a: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>
            <a:off x="2209800" y="1733550"/>
            <a:ext cx="0" cy="42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>
            <a:off x="2203450" y="5989638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6513513" y="5907088"/>
            <a:ext cx="4429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Q</a:t>
            </a:r>
            <a:r>
              <a:rPr lang="en-US" sz="1800" baseline="-250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1746250" y="1593850"/>
            <a:ext cx="4429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Q</a:t>
            </a:r>
            <a:r>
              <a:rPr lang="en-US" sz="1800" baseline="-250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96300" name="Rectangle 12"/>
          <p:cNvSpPr>
            <a:spLocks noChangeArrowheads="1"/>
          </p:cNvSpPr>
          <p:nvPr/>
        </p:nvSpPr>
        <p:spPr bwMode="auto">
          <a:xfrm>
            <a:off x="2814638" y="598011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25</a:t>
            </a:r>
          </a:p>
        </p:txBody>
      </p:sp>
      <p:sp>
        <p:nvSpPr>
          <p:cNvPr id="396301" name="Rectangle 13"/>
          <p:cNvSpPr>
            <a:spLocks noChangeArrowheads="1"/>
          </p:cNvSpPr>
          <p:nvPr/>
        </p:nvSpPr>
        <p:spPr bwMode="auto">
          <a:xfrm>
            <a:off x="3805238" y="598011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50</a:t>
            </a:r>
          </a:p>
        </p:txBody>
      </p:sp>
      <p:sp>
        <p:nvSpPr>
          <p:cNvPr id="396302" name="Rectangle 14"/>
          <p:cNvSpPr>
            <a:spLocks noChangeArrowheads="1"/>
          </p:cNvSpPr>
          <p:nvPr/>
        </p:nvSpPr>
        <p:spPr bwMode="auto">
          <a:xfrm>
            <a:off x="4795838" y="598011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75</a:t>
            </a:r>
          </a:p>
        </p:txBody>
      </p:sp>
      <p:sp>
        <p:nvSpPr>
          <p:cNvPr id="396303" name="Rectangle 15"/>
          <p:cNvSpPr>
            <a:spLocks noChangeArrowheads="1"/>
          </p:cNvSpPr>
          <p:nvPr/>
        </p:nvSpPr>
        <p:spPr bwMode="auto">
          <a:xfrm>
            <a:off x="5786438" y="59801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100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1747838" y="5016500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25</a:t>
            </a:r>
          </a:p>
        </p:txBody>
      </p: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1747838" y="40544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50</a:t>
            </a:r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1747838" y="3090863"/>
            <a:ext cx="434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75</a:t>
            </a:r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1595438" y="2128838"/>
            <a:ext cx="561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100</a:t>
            </a:r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4546600" y="1943100"/>
            <a:ext cx="203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433638" y="4789488"/>
            <a:ext cx="1658937" cy="901700"/>
            <a:chOff x="1533" y="3017"/>
            <a:chExt cx="1045" cy="568"/>
          </a:xfrm>
        </p:grpSpPr>
        <p:sp>
          <p:nvSpPr>
            <p:cNvPr id="396310" name="Rectangle 22"/>
            <p:cNvSpPr>
              <a:spLocks noChangeArrowheads="1"/>
            </p:cNvSpPr>
            <p:nvPr/>
          </p:nvSpPr>
          <p:spPr bwMode="auto">
            <a:xfrm>
              <a:off x="1533" y="3261"/>
              <a:ext cx="1045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Firm 1’s Reaction</a:t>
              </a:r>
            </a:p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Curve Q*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(Q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2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96311" name="Line 23"/>
            <p:cNvSpPr>
              <a:spLocks noChangeShapeType="1"/>
            </p:cNvSpPr>
            <p:nvPr/>
          </p:nvSpPr>
          <p:spPr bwMode="auto">
            <a:xfrm flipV="1">
              <a:off x="1929" y="3017"/>
              <a:ext cx="127" cy="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2" name="Line 24"/>
          <p:cNvSpPr>
            <a:spLocks noChangeShapeType="1"/>
          </p:cNvSpPr>
          <p:nvPr/>
        </p:nvSpPr>
        <p:spPr bwMode="auto">
          <a:xfrm>
            <a:off x="2236788" y="4294188"/>
            <a:ext cx="3910012" cy="1700212"/>
          </a:xfrm>
          <a:prstGeom prst="line">
            <a:avLst/>
          </a:prstGeom>
          <a:noFill/>
          <a:ln w="508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13" name="Rectangle 25"/>
          <p:cNvSpPr>
            <a:spLocks noChangeArrowheads="1"/>
          </p:cNvSpPr>
          <p:nvPr/>
        </p:nvSpPr>
        <p:spPr bwMode="auto">
          <a:xfrm>
            <a:off x="2052638" y="407193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96314" name="Rectangle 26"/>
          <p:cNvSpPr>
            <a:spLocks noChangeArrowheads="1"/>
          </p:cNvSpPr>
          <p:nvPr/>
        </p:nvSpPr>
        <p:spPr bwMode="auto">
          <a:xfrm>
            <a:off x="3783013" y="48529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96315" name="Rectangle 27"/>
          <p:cNvSpPr>
            <a:spLocks noChangeArrowheads="1"/>
          </p:cNvSpPr>
          <p:nvPr/>
        </p:nvSpPr>
        <p:spPr bwMode="auto">
          <a:xfrm>
            <a:off x="4948238" y="53054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96316" name="Rectangle 28"/>
          <p:cNvSpPr>
            <a:spLocks noChangeArrowheads="1"/>
          </p:cNvSpPr>
          <p:nvPr/>
        </p:nvSpPr>
        <p:spPr bwMode="auto">
          <a:xfrm>
            <a:off x="5938838" y="57800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96317" name="Rectangle 29"/>
          <p:cNvSpPr>
            <a:spLocks noChangeArrowheads="1"/>
          </p:cNvSpPr>
          <p:nvPr/>
        </p:nvSpPr>
        <p:spPr bwMode="auto">
          <a:xfrm>
            <a:off x="3727450" y="1955800"/>
            <a:ext cx="3817938" cy="9525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Firm 1’s reaction curve shows how much it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will produce as a function of how much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 it thinks Firm 2 will produce. The x’s 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correspond to the previous model.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2" grpId="0" animBg="1"/>
      <p:bldP spid="396313" grpId="0" build="p" autoUpdateAnimBg="0"/>
      <p:bldP spid="396314" grpId="0" build="p" autoUpdateAnimBg="0"/>
      <p:bldP spid="396315" grpId="0" build="p" autoUpdateAnimBg="0"/>
      <p:bldP spid="396316" grpId="0" build="p" autoUpdateAnimBg="0"/>
      <p:bldP spid="39631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>
            <a:off x="2236788" y="2389188"/>
            <a:ext cx="2767012" cy="3605212"/>
          </a:xfrm>
          <a:prstGeom prst="line">
            <a:avLst/>
          </a:prstGeom>
          <a:noFill/>
          <a:ln w="508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6638" y="3271838"/>
            <a:ext cx="1658937" cy="1106487"/>
            <a:chOff x="2253" y="2061"/>
            <a:chExt cx="1045" cy="667"/>
          </a:xfrm>
        </p:grpSpPr>
        <p:sp>
          <p:nvSpPr>
            <p:cNvPr id="398340" name="Rectangle 4"/>
            <p:cNvSpPr>
              <a:spLocks noChangeArrowheads="1"/>
            </p:cNvSpPr>
            <p:nvPr/>
          </p:nvSpPr>
          <p:spPr bwMode="auto">
            <a:xfrm>
              <a:off x="2253" y="2061"/>
              <a:ext cx="1045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Firm 2’s Reaction</a:t>
              </a:r>
            </a:p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Curve Q*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2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(Q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98341" name="Line 5"/>
            <p:cNvSpPr>
              <a:spLocks noChangeShapeType="1"/>
            </p:cNvSpPr>
            <p:nvPr/>
          </p:nvSpPr>
          <p:spPr bwMode="auto">
            <a:xfrm flipH="1">
              <a:off x="2393" y="2457"/>
              <a:ext cx="207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834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Reaction Curves and Cournot Equilibrium</a:t>
            </a:r>
          </a:p>
        </p:txBody>
      </p:sp>
      <p:sp>
        <p:nvSpPr>
          <p:cNvPr id="398344" name="Line 8"/>
          <p:cNvSpPr>
            <a:spLocks noChangeShapeType="1"/>
          </p:cNvSpPr>
          <p:nvPr/>
        </p:nvSpPr>
        <p:spPr bwMode="auto">
          <a:xfrm>
            <a:off x="2209800" y="1733550"/>
            <a:ext cx="0" cy="42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5" name="Line 9"/>
          <p:cNvSpPr>
            <a:spLocks noChangeShapeType="1"/>
          </p:cNvSpPr>
          <p:nvPr/>
        </p:nvSpPr>
        <p:spPr bwMode="auto">
          <a:xfrm>
            <a:off x="2203450" y="5989638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6513513" y="5907088"/>
            <a:ext cx="4429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Q</a:t>
            </a:r>
            <a:r>
              <a:rPr lang="en-US" sz="1800" baseline="-250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98347" name="Rectangle 11"/>
          <p:cNvSpPr>
            <a:spLocks noChangeArrowheads="1"/>
          </p:cNvSpPr>
          <p:nvPr/>
        </p:nvSpPr>
        <p:spPr bwMode="auto">
          <a:xfrm>
            <a:off x="1746250" y="1593850"/>
            <a:ext cx="4429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Q</a:t>
            </a:r>
            <a:r>
              <a:rPr lang="en-US" sz="1800" baseline="-250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98348" name="Rectangle 12"/>
          <p:cNvSpPr>
            <a:spLocks noChangeArrowheads="1"/>
          </p:cNvSpPr>
          <p:nvPr/>
        </p:nvSpPr>
        <p:spPr bwMode="auto">
          <a:xfrm>
            <a:off x="2814638" y="598011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25</a:t>
            </a:r>
          </a:p>
        </p:txBody>
      </p:sp>
      <p:sp>
        <p:nvSpPr>
          <p:cNvPr id="398349" name="Rectangle 13"/>
          <p:cNvSpPr>
            <a:spLocks noChangeArrowheads="1"/>
          </p:cNvSpPr>
          <p:nvPr/>
        </p:nvSpPr>
        <p:spPr bwMode="auto">
          <a:xfrm>
            <a:off x="3805238" y="598011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50</a:t>
            </a:r>
          </a:p>
        </p:txBody>
      </p:sp>
      <p:sp>
        <p:nvSpPr>
          <p:cNvPr id="398350" name="Rectangle 14"/>
          <p:cNvSpPr>
            <a:spLocks noChangeArrowheads="1"/>
          </p:cNvSpPr>
          <p:nvPr/>
        </p:nvSpPr>
        <p:spPr bwMode="auto">
          <a:xfrm>
            <a:off x="4795838" y="5980113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75</a:t>
            </a:r>
          </a:p>
        </p:txBody>
      </p:sp>
      <p:sp>
        <p:nvSpPr>
          <p:cNvPr id="398351" name="Rectangle 15"/>
          <p:cNvSpPr>
            <a:spLocks noChangeArrowheads="1"/>
          </p:cNvSpPr>
          <p:nvPr/>
        </p:nvSpPr>
        <p:spPr bwMode="auto">
          <a:xfrm>
            <a:off x="5786438" y="5980113"/>
            <a:ext cx="5191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100</a:t>
            </a:r>
          </a:p>
        </p:txBody>
      </p:sp>
      <p:sp>
        <p:nvSpPr>
          <p:cNvPr id="398352" name="Rectangle 16"/>
          <p:cNvSpPr>
            <a:spLocks noChangeArrowheads="1"/>
          </p:cNvSpPr>
          <p:nvPr/>
        </p:nvSpPr>
        <p:spPr bwMode="auto">
          <a:xfrm>
            <a:off x="1747838" y="5016500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25</a:t>
            </a:r>
          </a:p>
        </p:txBody>
      </p:sp>
      <p:sp>
        <p:nvSpPr>
          <p:cNvPr id="398353" name="Rectangle 17"/>
          <p:cNvSpPr>
            <a:spLocks noChangeArrowheads="1"/>
          </p:cNvSpPr>
          <p:nvPr/>
        </p:nvSpPr>
        <p:spPr bwMode="auto">
          <a:xfrm>
            <a:off x="1747838" y="40544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50</a:t>
            </a:r>
          </a:p>
        </p:txBody>
      </p:sp>
      <p:sp>
        <p:nvSpPr>
          <p:cNvPr id="398354" name="Rectangle 18"/>
          <p:cNvSpPr>
            <a:spLocks noChangeArrowheads="1"/>
          </p:cNvSpPr>
          <p:nvPr/>
        </p:nvSpPr>
        <p:spPr bwMode="auto">
          <a:xfrm>
            <a:off x="1747838" y="3090863"/>
            <a:ext cx="434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75</a:t>
            </a:r>
          </a:p>
        </p:txBody>
      </p:sp>
      <p:sp>
        <p:nvSpPr>
          <p:cNvPr id="398355" name="Rectangle 19"/>
          <p:cNvSpPr>
            <a:spLocks noChangeArrowheads="1"/>
          </p:cNvSpPr>
          <p:nvPr/>
        </p:nvSpPr>
        <p:spPr bwMode="auto">
          <a:xfrm>
            <a:off x="1595438" y="2128838"/>
            <a:ext cx="561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100</a:t>
            </a:r>
          </a:p>
        </p:txBody>
      </p:sp>
      <p:sp>
        <p:nvSpPr>
          <p:cNvPr id="398356" name="Rectangle 20"/>
          <p:cNvSpPr>
            <a:spLocks noChangeArrowheads="1"/>
          </p:cNvSpPr>
          <p:nvPr/>
        </p:nvSpPr>
        <p:spPr bwMode="auto">
          <a:xfrm>
            <a:off x="4546600" y="1943100"/>
            <a:ext cx="203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433638" y="4789488"/>
            <a:ext cx="1658937" cy="901700"/>
            <a:chOff x="1533" y="3017"/>
            <a:chExt cx="1045" cy="568"/>
          </a:xfrm>
        </p:grpSpPr>
        <p:sp>
          <p:nvSpPr>
            <p:cNvPr id="398358" name="Rectangle 22"/>
            <p:cNvSpPr>
              <a:spLocks noChangeArrowheads="1"/>
            </p:cNvSpPr>
            <p:nvPr/>
          </p:nvSpPr>
          <p:spPr bwMode="auto">
            <a:xfrm>
              <a:off x="1533" y="3261"/>
              <a:ext cx="1045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Firm 1’s Reaction</a:t>
              </a:r>
            </a:p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Curve Q*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(Q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2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)</a:t>
              </a:r>
            </a:p>
          </p:txBody>
        </p:sp>
        <p:sp>
          <p:nvSpPr>
            <p:cNvPr id="398359" name="Line 23"/>
            <p:cNvSpPr>
              <a:spLocks noChangeShapeType="1"/>
            </p:cNvSpPr>
            <p:nvPr/>
          </p:nvSpPr>
          <p:spPr bwMode="auto">
            <a:xfrm flipV="1">
              <a:off x="1929" y="3017"/>
              <a:ext cx="127" cy="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8360" name="Line 24"/>
          <p:cNvSpPr>
            <a:spLocks noChangeShapeType="1"/>
          </p:cNvSpPr>
          <p:nvPr/>
        </p:nvSpPr>
        <p:spPr bwMode="auto">
          <a:xfrm>
            <a:off x="2236788" y="4294188"/>
            <a:ext cx="3910012" cy="1700212"/>
          </a:xfrm>
          <a:prstGeom prst="line">
            <a:avLst/>
          </a:prstGeom>
          <a:noFill/>
          <a:ln w="508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61" name="Rectangle 25"/>
          <p:cNvSpPr>
            <a:spLocks noChangeArrowheads="1"/>
          </p:cNvSpPr>
          <p:nvPr/>
        </p:nvSpPr>
        <p:spPr bwMode="auto">
          <a:xfrm>
            <a:off x="2052638" y="407193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98362" name="Rectangle 26"/>
          <p:cNvSpPr>
            <a:spLocks noChangeArrowheads="1"/>
          </p:cNvSpPr>
          <p:nvPr/>
        </p:nvSpPr>
        <p:spPr bwMode="auto">
          <a:xfrm>
            <a:off x="3783013" y="48529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98363" name="Rectangle 27"/>
          <p:cNvSpPr>
            <a:spLocks noChangeArrowheads="1"/>
          </p:cNvSpPr>
          <p:nvPr/>
        </p:nvSpPr>
        <p:spPr bwMode="auto">
          <a:xfrm>
            <a:off x="4948238" y="530542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98364" name="Rectangle 28"/>
          <p:cNvSpPr>
            <a:spLocks noChangeArrowheads="1"/>
          </p:cNvSpPr>
          <p:nvPr/>
        </p:nvSpPr>
        <p:spPr bwMode="auto">
          <a:xfrm>
            <a:off x="5938838" y="578008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398367" name="Rectangle 31"/>
          <p:cNvSpPr>
            <a:spLocks noChangeArrowheads="1"/>
          </p:cNvSpPr>
          <p:nvPr/>
        </p:nvSpPr>
        <p:spPr bwMode="auto">
          <a:xfrm>
            <a:off x="5842000" y="2139950"/>
            <a:ext cx="2595563" cy="11652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In Cournot equilibrium, each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firm correctly assumes how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much its competitors will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produce and thereby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charset="0"/>
              </a:rPr>
              <a:t>maximizes its own profits.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354513" y="4251325"/>
            <a:ext cx="1685925" cy="1071563"/>
            <a:chOff x="2743" y="2678"/>
            <a:chExt cx="1062" cy="675"/>
          </a:xfrm>
        </p:grpSpPr>
        <p:sp>
          <p:nvSpPr>
            <p:cNvPr id="398368" name="Oval 32"/>
            <p:cNvSpPr>
              <a:spLocks noChangeArrowheads="1"/>
            </p:cNvSpPr>
            <p:nvPr/>
          </p:nvSpPr>
          <p:spPr bwMode="auto">
            <a:xfrm>
              <a:off x="2743" y="3257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3076" y="2678"/>
              <a:ext cx="72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Cournot</a:t>
              </a:r>
            </a:p>
            <a:p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Equilibrium</a:t>
              </a:r>
            </a:p>
          </p:txBody>
        </p:sp>
        <p:sp>
          <p:nvSpPr>
            <p:cNvPr id="398370" name="Line 34"/>
            <p:cNvSpPr>
              <a:spLocks noChangeShapeType="1"/>
            </p:cNvSpPr>
            <p:nvPr/>
          </p:nvSpPr>
          <p:spPr bwMode="auto">
            <a:xfrm flipH="1">
              <a:off x="2880" y="2930"/>
              <a:ext cx="207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60" grpId="0" animBg="1"/>
      <p:bldP spid="398361" grpId="0" build="p" autoUpdateAnimBg="0"/>
      <p:bldP spid="398362" grpId="0" build="p" autoUpdateAnimBg="0"/>
      <p:bldP spid="398363" grpId="0" build="p" autoUpdateAnimBg="0"/>
      <p:bldP spid="39836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Cournot Equilibrium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firm’s reaction curve tells it how much to produce given the output of its competitor</a:t>
            </a:r>
          </a:p>
          <a:p>
            <a:r>
              <a:rPr lang="en-US"/>
              <a:t>Equilibrium in the Cournot model, in which each firm correctly assumes how much its competitor will produce and sets its own production level accordingly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Linear Demand Curve</a:t>
            </a:r>
          </a:p>
        </p:txBody>
      </p:sp>
      <p:sp>
        <p:nvSpPr>
          <p:cNvPr id="16589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Example of the Cournot Equilibrium</a:t>
            </a:r>
          </a:p>
          <a:p>
            <a:pPr lvl="1"/>
            <a:r>
              <a:rPr lang="en-US"/>
              <a:t>Two firms face linear market demand curve</a:t>
            </a:r>
          </a:p>
          <a:p>
            <a:pPr lvl="1"/>
            <a:r>
              <a:rPr lang="en-US"/>
              <a:t>We can compare competitive equilibrium and the equilibrium resulting from collusion</a:t>
            </a:r>
          </a:p>
          <a:p>
            <a:pPr lvl="1"/>
            <a:r>
              <a:rPr lang="en-US"/>
              <a:t>Market demand is P = 30 - Q </a:t>
            </a:r>
          </a:p>
          <a:p>
            <a:pPr lvl="1"/>
            <a:r>
              <a:rPr lang="en-US"/>
              <a:t>Q is total production of both firms:  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	Q = Q</a:t>
            </a:r>
            <a:r>
              <a:rPr lang="en-US" baseline="-25000"/>
              <a:t>1</a:t>
            </a:r>
            <a:r>
              <a:rPr lang="en-US"/>
              <a:t> + Q</a:t>
            </a:r>
            <a:r>
              <a:rPr lang="en-US" baseline="-25000"/>
              <a:t>2</a:t>
            </a:r>
          </a:p>
          <a:p>
            <a:pPr lvl="1"/>
            <a:r>
              <a:rPr lang="en-US"/>
              <a:t>Both firms have MC</a:t>
            </a:r>
            <a:r>
              <a:rPr lang="en-US" baseline="-25000"/>
              <a:t>1</a:t>
            </a:r>
            <a:r>
              <a:rPr lang="en-US"/>
              <a:t> = MC</a:t>
            </a:r>
            <a:r>
              <a:rPr lang="en-US" baseline="-25000"/>
              <a:t>2</a:t>
            </a:r>
            <a:r>
              <a:rPr lang="en-US"/>
              <a:t> = 0</a:t>
            </a:r>
          </a:p>
        </p:txBody>
      </p:sp>
      <p:graphicFrame>
        <p:nvGraphicFramePr>
          <p:cNvPr id="414720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4850" y="3321050"/>
          <a:ext cx="125413" cy="227013"/>
        </p:xfrm>
        <a:graphic>
          <a:graphicData uri="http://schemas.openxmlformats.org/presentationml/2006/ole">
            <p:oleObj spid="_x0000_s1026" name="Equation" r:id="rId4" imgW="123480" imgH="22536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Oligopoly Example</a:t>
            </a:r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Firm 1’s Reaction Curve </a:t>
            </a:r>
            <a:r>
              <a:rPr lang="en-US">
                <a:sym typeface="Wingdings" pitchFamily="2" charset="2"/>
              </a:rPr>
              <a:t> MR = MC</a:t>
            </a: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73250" y="2555875"/>
            <a:ext cx="6411913" cy="2035175"/>
            <a:chOff x="1180" y="1610"/>
            <a:chExt cx="4039" cy="1282"/>
          </a:xfrm>
        </p:grpSpPr>
        <p:graphicFrame>
          <p:nvGraphicFramePr>
            <p:cNvPr id="167944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44" y="2092"/>
            <a:ext cx="79" cy="143"/>
          </p:xfrm>
          <a:graphic>
            <a:graphicData uri="http://schemas.openxmlformats.org/presentationml/2006/ole">
              <p:oleObj spid="_x0000_s2050" name="Equation" r:id="rId4" imgW="123480" imgH="225360" progId="Equation.3">
                <p:embed/>
              </p:oleObj>
            </a:graphicData>
          </a:graphic>
        </p:graphicFrame>
        <p:graphicFrame>
          <p:nvGraphicFramePr>
            <p:cNvPr id="167945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80" y="1610"/>
            <a:ext cx="4039" cy="358"/>
          </p:xfrm>
          <a:graphic>
            <a:graphicData uri="http://schemas.openxmlformats.org/presentationml/2006/ole">
              <p:oleObj spid="_x0000_s2051" name="Equation" r:id="rId5" imgW="2463480" imgH="215640" progId="Equation.3">
                <p:embed/>
              </p:oleObj>
            </a:graphicData>
          </a:graphic>
        </p:graphicFrame>
        <p:graphicFrame>
          <p:nvGraphicFramePr>
            <p:cNvPr id="167946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68" y="2116"/>
            <a:ext cx="2160" cy="776"/>
          </p:xfrm>
          <a:graphic>
            <a:graphicData uri="http://schemas.openxmlformats.org/presentationml/2006/ole">
              <p:oleObj spid="_x0000_s2052" name="Equation" r:id="rId6" imgW="3429000" imgH="123012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Oligopoly Example</a:t>
            </a:r>
          </a:p>
        </p:txBody>
      </p:sp>
      <p:sp>
        <p:nvSpPr>
          <p:cNvPr id="16999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Example of the Cournot Equilibrium</a:t>
            </a:r>
          </a:p>
        </p:txBody>
      </p:sp>
      <p:graphicFrame>
        <p:nvGraphicFramePr>
          <p:cNvPr id="415744" name="Object 204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4850" y="3321050"/>
          <a:ext cx="125413" cy="227013"/>
        </p:xfrm>
        <a:graphic>
          <a:graphicData uri="http://schemas.openxmlformats.org/presentationml/2006/ole">
            <p:oleObj spid="_x0000_s3074" name="Equation" r:id="rId4" imgW="123480" imgH="225360" progId="Equation.3">
              <p:embed/>
            </p:oleObj>
          </a:graphicData>
        </a:graphic>
      </p:graphicFrame>
      <p:graphicFrame>
        <p:nvGraphicFramePr>
          <p:cNvPr id="415745" name="Object 204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76500" y="2563813"/>
          <a:ext cx="4583113" cy="3133725"/>
        </p:xfrm>
        <a:graphic>
          <a:graphicData uri="http://schemas.openxmlformats.org/presentationml/2006/ole">
            <p:oleObj spid="_x0000_s3075" name="Equation" r:id="rId5" imgW="2006280" imgH="137160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Oligopoly Example</a:t>
            </a:r>
          </a:p>
        </p:txBody>
      </p:sp>
      <p:sp>
        <p:nvSpPr>
          <p:cNvPr id="17204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Example of the Cournot Equilibrium</a:t>
            </a:r>
          </a:p>
        </p:txBody>
      </p:sp>
      <p:graphicFrame>
        <p:nvGraphicFramePr>
          <p:cNvPr id="41676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4850" y="3321050"/>
          <a:ext cx="125413" cy="227013"/>
        </p:xfrm>
        <a:graphic>
          <a:graphicData uri="http://schemas.openxmlformats.org/presentationml/2006/ole">
            <p:oleObj spid="_x0000_s4098" name="Equation" r:id="rId4" imgW="123480" imgH="225360" progId="Equation.3">
              <p:embed/>
            </p:oleObj>
          </a:graphicData>
        </a:graphic>
      </p:graphicFrame>
      <p:graphicFrame>
        <p:nvGraphicFramePr>
          <p:cNvPr id="416769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70088" y="2562225"/>
          <a:ext cx="5397500" cy="2557463"/>
        </p:xfrm>
        <a:graphic>
          <a:graphicData uri="http://schemas.openxmlformats.org/presentationml/2006/ole">
            <p:oleObj spid="_x0000_s4099" name="Equation" r:id="rId5" imgW="1917360" imgH="91440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Duopoly Example</a:t>
            </a:r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2209800" y="1751013"/>
            <a:ext cx="0" cy="426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2203450" y="6007100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1746250" y="1593850"/>
            <a:ext cx="4429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Q</a:t>
            </a:r>
            <a:r>
              <a:rPr lang="en-US" sz="1800" baseline="-250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6570663" y="5872163"/>
            <a:ext cx="4175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Q</a:t>
            </a:r>
            <a:r>
              <a:rPr lang="en-US" sz="1600" baseline="-250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747838" y="1976438"/>
            <a:ext cx="3146425" cy="4313237"/>
            <a:chOff x="1101" y="1245"/>
            <a:chExt cx="1982" cy="2717"/>
          </a:xfrm>
        </p:grpSpPr>
        <p:sp>
          <p:nvSpPr>
            <p:cNvPr id="184339" name="Line 19"/>
            <p:cNvSpPr>
              <a:spLocks noChangeShapeType="1"/>
            </p:cNvSpPr>
            <p:nvPr/>
          </p:nvSpPr>
          <p:spPr bwMode="auto">
            <a:xfrm>
              <a:off x="1409" y="1409"/>
              <a:ext cx="1167" cy="2367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54" name="Rectangle 34"/>
            <p:cNvSpPr>
              <a:spLocks noChangeArrowheads="1"/>
            </p:cNvSpPr>
            <p:nvPr/>
          </p:nvSpPr>
          <p:spPr bwMode="auto">
            <a:xfrm>
              <a:off x="2031" y="1437"/>
              <a:ext cx="105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Firm 2’s</a:t>
              </a:r>
            </a:p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Reaction Curve</a:t>
              </a:r>
            </a:p>
          </p:txBody>
        </p:sp>
        <p:sp>
          <p:nvSpPr>
            <p:cNvPr id="184355" name="Line 35"/>
            <p:cNvSpPr>
              <a:spLocks noChangeShapeType="1"/>
            </p:cNvSpPr>
            <p:nvPr/>
          </p:nvSpPr>
          <p:spPr bwMode="auto">
            <a:xfrm flipH="1">
              <a:off x="1625" y="1641"/>
              <a:ext cx="399" cy="2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3" name="Rectangle 13"/>
            <p:cNvSpPr>
              <a:spLocks noChangeArrowheads="1"/>
            </p:cNvSpPr>
            <p:nvPr/>
          </p:nvSpPr>
          <p:spPr bwMode="auto">
            <a:xfrm>
              <a:off x="1101" y="124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30</a:t>
              </a:r>
            </a:p>
          </p:txBody>
        </p:sp>
        <p:sp>
          <p:nvSpPr>
            <p:cNvPr id="184335" name="Rectangle 15"/>
            <p:cNvSpPr>
              <a:spLocks noChangeArrowheads="1"/>
            </p:cNvSpPr>
            <p:nvPr/>
          </p:nvSpPr>
          <p:spPr bwMode="auto">
            <a:xfrm>
              <a:off x="2469" y="3752"/>
              <a:ext cx="25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15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747838" y="3957638"/>
            <a:ext cx="6151562" cy="2332037"/>
            <a:chOff x="1101" y="2493"/>
            <a:chExt cx="3875" cy="1469"/>
          </a:xfrm>
        </p:grpSpPr>
        <p:sp>
          <p:nvSpPr>
            <p:cNvPr id="184338" name="Line 18"/>
            <p:cNvSpPr>
              <a:spLocks noChangeShapeType="1"/>
            </p:cNvSpPr>
            <p:nvPr/>
          </p:nvSpPr>
          <p:spPr bwMode="auto">
            <a:xfrm>
              <a:off x="1409" y="2657"/>
              <a:ext cx="2463" cy="1119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51" name="Rectangle 31"/>
            <p:cNvSpPr>
              <a:spLocks noChangeArrowheads="1"/>
            </p:cNvSpPr>
            <p:nvPr/>
          </p:nvSpPr>
          <p:spPr bwMode="auto">
            <a:xfrm>
              <a:off x="3924" y="3180"/>
              <a:ext cx="105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Firm 1’s</a:t>
              </a:r>
            </a:p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Reaction Curve</a:t>
              </a:r>
            </a:p>
          </p:txBody>
        </p:sp>
        <p:sp>
          <p:nvSpPr>
            <p:cNvPr id="184352" name="Line 32"/>
            <p:cNvSpPr>
              <a:spLocks noChangeShapeType="1"/>
            </p:cNvSpPr>
            <p:nvPr/>
          </p:nvSpPr>
          <p:spPr bwMode="auto">
            <a:xfrm flipH="1">
              <a:off x="3449" y="3321"/>
              <a:ext cx="399" cy="2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32" name="Rectangle 12"/>
            <p:cNvSpPr>
              <a:spLocks noChangeArrowheads="1"/>
            </p:cNvSpPr>
            <p:nvPr/>
          </p:nvSpPr>
          <p:spPr bwMode="auto">
            <a:xfrm>
              <a:off x="1101" y="249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184336" name="Rectangle 16"/>
            <p:cNvSpPr>
              <a:spLocks noChangeArrowheads="1"/>
            </p:cNvSpPr>
            <p:nvPr/>
          </p:nvSpPr>
          <p:spPr bwMode="auto">
            <a:xfrm>
              <a:off x="3741" y="3752"/>
              <a:ext cx="25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30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747838" y="3805238"/>
            <a:ext cx="5041900" cy="2484437"/>
            <a:chOff x="1101" y="2397"/>
            <a:chExt cx="3176" cy="1565"/>
          </a:xfrm>
        </p:grpSpPr>
        <p:sp>
          <p:nvSpPr>
            <p:cNvPr id="184331" name="Rectangle 11"/>
            <p:cNvSpPr>
              <a:spLocks noChangeArrowheads="1"/>
            </p:cNvSpPr>
            <p:nvPr/>
          </p:nvSpPr>
          <p:spPr bwMode="auto">
            <a:xfrm>
              <a:off x="1101" y="2877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84337" name="Rectangle 17"/>
            <p:cNvSpPr>
              <a:spLocks noChangeArrowheads="1"/>
            </p:cNvSpPr>
            <p:nvPr/>
          </p:nvSpPr>
          <p:spPr bwMode="auto">
            <a:xfrm>
              <a:off x="2061" y="3752"/>
              <a:ext cx="25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84340" name="Oval 20"/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41" name="Rectangle 21"/>
            <p:cNvSpPr>
              <a:spLocks noChangeArrowheads="1"/>
            </p:cNvSpPr>
            <p:nvPr/>
          </p:nvSpPr>
          <p:spPr bwMode="auto">
            <a:xfrm>
              <a:off x="2925" y="2397"/>
              <a:ext cx="135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Cournot Equilibrium</a:t>
              </a:r>
            </a:p>
          </p:txBody>
        </p:sp>
        <p:sp>
          <p:nvSpPr>
            <p:cNvPr id="184343" name="Line 23"/>
            <p:cNvSpPr>
              <a:spLocks noChangeShapeType="1"/>
            </p:cNvSpPr>
            <p:nvPr/>
          </p:nvSpPr>
          <p:spPr bwMode="auto">
            <a:xfrm>
              <a:off x="1401" y="3024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44" name="Line 24"/>
            <p:cNvSpPr>
              <a:spLocks noChangeShapeType="1"/>
            </p:cNvSpPr>
            <p:nvPr/>
          </p:nvSpPr>
          <p:spPr bwMode="auto">
            <a:xfrm>
              <a:off x="2208" y="3081"/>
              <a:ext cx="0" cy="7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48" name="Line 28"/>
            <p:cNvSpPr>
              <a:spLocks noChangeShapeType="1"/>
            </p:cNvSpPr>
            <p:nvPr/>
          </p:nvSpPr>
          <p:spPr bwMode="auto">
            <a:xfrm flipH="1">
              <a:off x="2297" y="2649"/>
              <a:ext cx="687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56" name="Rectangle 36"/>
          <p:cNvSpPr>
            <a:spLocks noChangeArrowheads="1"/>
          </p:cNvSpPr>
          <p:nvPr/>
        </p:nvSpPr>
        <p:spPr bwMode="auto">
          <a:xfrm>
            <a:off x="4976813" y="1844675"/>
            <a:ext cx="3624262" cy="5905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charset="0"/>
              </a:rPr>
              <a:t>The demand curve is </a:t>
            </a:r>
            <a:r>
              <a:rPr lang="en-US" sz="1600" i="1">
                <a:solidFill>
                  <a:schemeClr val="tx1"/>
                </a:solidFill>
                <a:latin typeface="Arial" charset="0"/>
              </a:rPr>
              <a:t>P = </a:t>
            </a:r>
            <a:r>
              <a:rPr lang="en-US" sz="1600">
                <a:solidFill>
                  <a:schemeClr val="tx1"/>
                </a:solidFill>
                <a:latin typeface="Arial" charset="0"/>
              </a:rPr>
              <a:t>30 - </a:t>
            </a:r>
            <a:r>
              <a:rPr lang="en-US" sz="1600" i="1">
                <a:solidFill>
                  <a:schemeClr val="tx1"/>
                </a:solidFill>
                <a:latin typeface="Arial" charset="0"/>
              </a:rPr>
              <a:t>Q </a:t>
            </a:r>
            <a:r>
              <a:rPr lang="en-US" sz="1600">
                <a:solidFill>
                  <a:schemeClr val="tx1"/>
                </a:solidFill>
                <a:latin typeface="Arial" charset="0"/>
              </a:rPr>
              <a:t>and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Arial" charset="0"/>
              </a:rPr>
              <a:t>both firms have 0 marginal cost.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 of Oligopoly Behavior</a:t>
            </a:r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buFont typeface="Wingdings" pitchFamily="2" charset="2"/>
              <a:buAutoNum type="arabicPeriod"/>
            </a:pPr>
            <a:r>
              <a:rPr lang="en-US"/>
              <a:t>In some oligopoly markets, pricing behavior in time can create a predictable pricing environment and implied collusion may occur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en-US"/>
              <a:t>In other oligopoly markets, the firms are very aggressive and collusion is not possible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 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b="1" dirty="0" smtClean="0"/>
          </a:p>
          <a:p>
            <a:pPr algn="ctr">
              <a:buBlip>
                <a:blip r:embed="rId2"/>
              </a:buBlip>
            </a:pPr>
            <a:r>
              <a:rPr lang="en-US" b="1" dirty="0" smtClean="0"/>
              <a:t>Market forms</a:t>
            </a:r>
          </a:p>
          <a:p>
            <a:pPr algn="ctr">
              <a:buBlip>
                <a:blip r:embed="rId2"/>
              </a:buBlip>
            </a:pPr>
            <a:r>
              <a:rPr lang="en-US" b="1" dirty="0" smtClean="0"/>
              <a:t>Oligopoly</a:t>
            </a:r>
          </a:p>
          <a:p>
            <a:pPr algn="ctr">
              <a:buBlip>
                <a:blip r:embed="rId2"/>
              </a:buBlip>
            </a:pPr>
            <a:r>
              <a:rPr lang="en-US" b="1" dirty="0" smtClean="0"/>
              <a:t>Monopolistic Competition</a:t>
            </a:r>
          </a:p>
          <a:p>
            <a:pPr algn="ctr">
              <a:buBlip>
                <a:blip r:embed="rId2"/>
              </a:buBlip>
            </a:pPr>
            <a:r>
              <a:rPr lang="en-US" b="1" dirty="0" smtClean="0"/>
              <a:t>Practice Set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 of Oligopoly Behavior</a:t>
            </a:r>
          </a:p>
        </p:txBody>
      </p:sp>
      <p:sp>
        <p:nvSpPr>
          <p:cNvPr id="27853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buFont typeface="Wingdings" pitchFamily="2" charset="2"/>
              <a:buAutoNum type="arabicPeriod" startAt="2"/>
            </a:pPr>
            <a:r>
              <a:rPr lang="en-US"/>
              <a:t>In other oligopoly markets, the firms are very aggressive and collusion is not possible</a:t>
            </a:r>
          </a:p>
          <a:p>
            <a:pPr marL="933450" lvl="1" indent="-476250">
              <a:buFont typeface="Wingdings" pitchFamily="2" charset="2"/>
              <a:buAutoNum type="alphaLcPeriod"/>
            </a:pPr>
            <a:r>
              <a:rPr lang="en-US"/>
              <a:t>Firms are reluctant to change price because of the likely response of their competitors</a:t>
            </a:r>
          </a:p>
          <a:p>
            <a:pPr marL="933450" lvl="1" indent="-476250">
              <a:buFont typeface="Wingdings" pitchFamily="2" charset="2"/>
              <a:buAutoNum type="alphaLcPeriod"/>
            </a:pPr>
            <a:r>
              <a:rPr lang="en-US"/>
              <a:t>In this case, prices tend to be relatively rigid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Rigidity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Firms have strong desire for stability</a:t>
            </a:r>
          </a:p>
          <a:p>
            <a:r>
              <a:rPr lang="en-US"/>
              <a:t>Price rigidity – characteristic of oligopolistic markets by which firms are reluctant to change prices even if costs or demands change</a:t>
            </a:r>
          </a:p>
          <a:p>
            <a:pPr lvl="1"/>
            <a:r>
              <a:rPr lang="en-US"/>
              <a:t>Fear lower prices will send wrong message to competitors, leading to price war</a:t>
            </a:r>
          </a:p>
          <a:p>
            <a:pPr lvl="1"/>
            <a:r>
              <a:rPr lang="en-US"/>
              <a:t>Higher prices may cause competitors to raise theirs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Rigidity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Basis of </a:t>
            </a:r>
            <a:r>
              <a:rPr lang="en-US" b="1" dirty="0">
                <a:solidFill>
                  <a:srgbClr val="8D7DFF"/>
                </a:solidFill>
              </a:rPr>
              <a:t>kinked demand curve model</a:t>
            </a:r>
            <a:r>
              <a:rPr lang="en-US" dirty="0"/>
              <a:t> of oligopoly</a:t>
            </a:r>
          </a:p>
          <a:p>
            <a:pPr lvl="1"/>
            <a:r>
              <a:rPr lang="en-US" dirty="0"/>
              <a:t>Each firm faces a demand curve kinked at the current prevailing price, P*</a:t>
            </a:r>
          </a:p>
          <a:p>
            <a:pPr lvl="1"/>
            <a:r>
              <a:rPr lang="en-US" dirty="0"/>
              <a:t>Above P*, demand is very elastic</a:t>
            </a:r>
          </a:p>
          <a:p>
            <a:pPr lvl="2"/>
            <a:r>
              <a:rPr lang="en-US" dirty="0"/>
              <a:t>If P &gt; P*, other firms </a:t>
            </a:r>
            <a:r>
              <a:rPr lang="en-US" u="sng" dirty="0"/>
              <a:t>will not</a:t>
            </a:r>
            <a:r>
              <a:rPr lang="en-US" dirty="0"/>
              <a:t> follow</a:t>
            </a:r>
          </a:p>
          <a:p>
            <a:pPr lvl="1"/>
            <a:r>
              <a:rPr lang="en-US" dirty="0"/>
              <a:t>Below P*, demand is very inelastic</a:t>
            </a:r>
          </a:p>
          <a:p>
            <a:pPr lvl="2"/>
            <a:r>
              <a:rPr lang="en-US" dirty="0"/>
              <a:t>If P &lt; P*, other firms </a:t>
            </a:r>
            <a:r>
              <a:rPr lang="en-US" u="sng" dirty="0"/>
              <a:t>will</a:t>
            </a:r>
            <a:r>
              <a:rPr lang="en-US" dirty="0"/>
              <a:t> follow suit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Rigidity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a kinked demand curve, marginal revenue curve is discontinuous</a:t>
            </a:r>
          </a:p>
          <a:p>
            <a:r>
              <a:rPr lang="en-US"/>
              <a:t>Firm’s costs can change without resulting in a change in price</a:t>
            </a:r>
          </a:p>
          <a:p>
            <a:r>
              <a:rPr lang="en-US"/>
              <a:t>Kinked demand curve does not really explain oligopolistic pricing</a:t>
            </a:r>
          </a:p>
          <a:p>
            <a:pPr lvl="1"/>
            <a:r>
              <a:rPr lang="en-US"/>
              <a:t>Description of price rigidity rather than an explanation of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72" name="Rectangle 1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Kinked Demand Curve</a:t>
            </a:r>
          </a:p>
        </p:txBody>
      </p:sp>
      <p:sp>
        <p:nvSpPr>
          <p:cNvPr id="372741" name="Line 1029"/>
          <p:cNvSpPr>
            <a:spLocks noChangeShapeType="1"/>
          </p:cNvSpPr>
          <p:nvPr/>
        </p:nvSpPr>
        <p:spPr bwMode="auto">
          <a:xfrm>
            <a:off x="2209800" y="1663700"/>
            <a:ext cx="0" cy="42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742" name="Line 1030"/>
          <p:cNvSpPr>
            <a:spLocks noChangeShapeType="1"/>
          </p:cNvSpPr>
          <p:nvPr/>
        </p:nvSpPr>
        <p:spPr bwMode="auto">
          <a:xfrm>
            <a:off x="2203450" y="5919788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743" name="Rectangle 1031"/>
          <p:cNvSpPr>
            <a:spLocks noChangeArrowheads="1"/>
          </p:cNvSpPr>
          <p:nvPr/>
        </p:nvSpPr>
        <p:spPr bwMode="auto">
          <a:xfrm>
            <a:off x="1593850" y="1524000"/>
            <a:ext cx="549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$/Q</a:t>
            </a:r>
          </a:p>
        </p:txBody>
      </p:sp>
      <p:sp>
        <p:nvSpPr>
          <p:cNvPr id="372744" name="Rectangle 1032"/>
          <p:cNvSpPr>
            <a:spLocks noChangeArrowheads="1"/>
          </p:cNvSpPr>
          <p:nvPr/>
        </p:nvSpPr>
        <p:spPr bwMode="auto">
          <a:xfrm>
            <a:off x="6503988" y="5943600"/>
            <a:ext cx="10064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Quantity</a:t>
            </a:r>
          </a:p>
        </p:txBody>
      </p:sp>
      <p:grpSp>
        <p:nvGrpSpPr>
          <p:cNvPr id="2" name="Group 1061"/>
          <p:cNvGrpSpPr>
            <a:grpSpLocks/>
          </p:cNvGrpSpPr>
          <p:nvPr/>
        </p:nvGrpSpPr>
        <p:grpSpPr bwMode="auto">
          <a:xfrm>
            <a:off x="2635250" y="2032000"/>
            <a:ext cx="6356350" cy="4826000"/>
            <a:chOff x="1660" y="1280"/>
            <a:chExt cx="4004" cy="3040"/>
          </a:xfrm>
        </p:grpSpPr>
        <p:sp>
          <p:nvSpPr>
            <p:cNvPr id="372762" name="Rectangle 1050"/>
            <p:cNvSpPr>
              <a:spLocks noChangeArrowheads="1"/>
            </p:cNvSpPr>
            <p:nvPr/>
          </p:nvSpPr>
          <p:spPr bwMode="auto">
            <a:xfrm>
              <a:off x="3615" y="4091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MR</a:t>
              </a:r>
            </a:p>
          </p:txBody>
        </p:sp>
        <p:sp>
          <p:nvSpPr>
            <p:cNvPr id="372746" name="Line 1034"/>
            <p:cNvSpPr>
              <a:spLocks noChangeShapeType="1"/>
            </p:cNvSpPr>
            <p:nvPr/>
          </p:nvSpPr>
          <p:spPr bwMode="auto">
            <a:xfrm>
              <a:off x="2849" y="2229"/>
              <a:ext cx="1023" cy="92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8" name="Rectangle 1036"/>
            <p:cNvSpPr>
              <a:spLocks noChangeArrowheads="1"/>
            </p:cNvSpPr>
            <p:nvPr/>
          </p:nvSpPr>
          <p:spPr bwMode="auto">
            <a:xfrm>
              <a:off x="3619" y="3170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372754" name="Line 1042"/>
            <p:cNvSpPr>
              <a:spLocks noChangeShapeType="1"/>
            </p:cNvSpPr>
            <p:nvPr/>
          </p:nvSpPr>
          <p:spPr bwMode="auto">
            <a:xfrm>
              <a:off x="2849" y="3093"/>
              <a:ext cx="831" cy="116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64" name="Rectangle 1052"/>
            <p:cNvSpPr>
              <a:spLocks noChangeArrowheads="1"/>
            </p:cNvSpPr>
            <p:nvPr/>
          </p:nvSpPr>
          <p:spPr bwMode="auto">
            <a:xfrm>
              <a:off x="3849" y="1702"/>
              <a:ext cx="1815" cy="46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If the producer lowers price, the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competitors will follow and the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 demand will be inelastic.</a:t>
              </a:r>
            </a:p>
          </p:txBody>
        </p:sp>
        <p:sp>
          <p:nvSpPr>
            <p:cNvPr id="372766" name="Line 1054"/>
            <p:cNvSpPr>
              <a:spLocks noChangeShapeType="1"/>
            </p:cNvSpPr>
            <p:nvPr/>
          </p:nvSpPr>
          <p:spPr bwMode="auto">
            <a:xfrm>
              <a:off x="1804" y="1280"/>
              <a:ext cx="1023" cy="92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67" name="Line 1055"/>
            <p:cNvSpPr>
              <a:spLocks noChangeShapeType="1"/>
            </p:cNvSpPr>
            <p:nvPr/>
          </p:nvSpPr>
          <p:spPr bwMode="auto">
            <a:xfrm>
              <a:off x="1660" y="1568"/>
              <a:ext cx="1167" cy="1503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62"/>
          <p:cNvGrpSpPr>
            <a:grpSpLocks/>
          </p:cNvGrpSpPr>
          <p:nvPr/>
        </p:nvGrpSpPr>
        <p:grpSpPr bwMode="auto">
          <a:xfrm>
            <a:off x="2236788" y="1827213"/>
            <a:ext cx="4689475" cy="3200400"/>
            <a:chOff x="1409" y="1151"/>
            <a:chExt cx="2954" cy="2016"/>
          </a:xfrm>
        </p:grpSpPr>
        <p:sp>
          <p:nvSpPr>
            <p:cNvPr id="372745" name="Line 1033"/>
            <p:cNvSpPr>
              <a:spLocks noChangeShapeType="1"/>
            </p:cNvSpPr>
            <p:nvPr/>
          </p:nvSpPr>
          <p:spPr bwMode="auto">
            <a:xfrm>
              <a:off x="1409" y="1941"/>
              <a:ext cx="1407" cy="255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53" name="Line 1041"/>
            <p:cNvSpPr>
              <a:spLocks noChangeShapeType="1"/>
            </p:cNvSpPr>
            <p:nvPr/>
          </p:nvSpPr>
          <p:spPr bwMode="auto">
            <a:xfrm>
              <a:off x="1409" y="1941"/>
              <a:ext cx="1407" cy="639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63" name="Rectangle 1051"/>
            <p:cNvSpPr>
              <a:spLocks noChangeArrowheads="1"/>
            </p:cNvSpPr>
            <p:nvPr/>
          </p:nvSpPr>
          <p:spPr bwMode="auto">
            <a:xfrm>
              <a:off x="2543" y="1151"/>
              <a:ext cx="1784" cy="46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If the producer raises price, the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competitors will not and the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 demand will be elastic.</a:t>
              </a:r>
            </a:p>
          </p:txBody>
        </p:sp>
        <p:sp>
          <p:nvSpPr>
            <p:cNvPr id="372765" name="Line 1053"/>
            <p:cNvSpPr>
              <a:spLocks noChangeShapeType="1"/>
            </p:cNvSpPr>
            <p:nvPr/>
          </p:nvSpPr>
          <p:spPr bwMode="auto">
            <a:xfrm>
              <a:off x="2956" y="2240"/>
              <a:ext cx="1407" cy="255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68" name="Line 1056"/>
            <p:cNvSpPr>
              <a:spLocks noChangeShapeType="1"/>
            </p:cNvSpPr>
            <p:nvPr/>
          </p:nvSpPr>
          <p:spPr bwMode="auto">
            <a:xfrm>
              <a:off x="2956" y="2672"/>
              <a:ext cx="1215" cy="495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3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Kinked Demand Curve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>
            <a:off x="2209800" y="1663700"/>
            <a:ext cx="0" cy="426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>
            <a:off x="2203450" y="5919788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593850" y="1524000"/>
            <a:ext cx="549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$/Q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236788" y="3081338"/>
            <a:ext cx="4260850" cy="1876425"/>
            <a:chOff x="1409" y="1941"/>
            <a:chExt cx="2684" cy="1182"/>
          </a:xfrm>
        </p:grpSpPr>
        <p:sp>
          <p:nvSpPr>
            <p:cNvPr id="296972" name="Rectangle 12"/>
            <p:cNvSpPr>
              <a:spLocks noChangeArrowheads="1"/>
            </p:cNvSpPr>
            <p:nvPr/>
          </p:nvSpPr>
          <p:spPr bwMode="auto">
            <a:xfrm>
              <a:off x="3875" y="2859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296969" name="Line 9"/>
            <p:cNvSpPr>
              <a:spLocks noChangeShapeType="1"/>
            </p:cNvSpPr>
            <p:nvPr/>
          </p:nvSpPr>
          <p:spPr bwMode="auto">
            <a:xfrm>
              <a:off x="1409" y="1941"/>
              <a:ext cx="1407" cy="255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0" name="Line 10"/>
            <p:cNvSpPr>
              <a:spLocks noChangeShapeType="1"/>
            </p:cNvSpPr>
            <p:nvPr/>
          </p:nvSpPr>
          <p:spPr bwMode="auto">
            <a:xfrm>
              <a:off x="2816" y="2196"/>
              <a:ext cx="1023" cy="92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747838" y="3319463"/>
            <a:ext cx="2962275" cy="2989262"/>
            <a:chOff x="1101" y="2091"/>
            <a:chExt cx="1866" cy="1883"/>
          </a:xfrm>
        </p:grpSpPr>
        <p:sp>
          <p:nvSpPr>
            <p:cNvPr id="296971" name="Oval 11"/>
            <p:cNvSpPr>
              <a:spLocks noChangeArrowheads="1"/>
            </p:cNvSpPr>
            <p:nvPr/>
          </p:nvSpPr>
          <p:spPr bwMode="auto">
            <a:xfrm>
              <a:off x="2784" y="2164"/>
              <a:ext cx="96" cy="9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3" name="Line 13"/>
            <p:cNvSpPr>
              <a:spLocks noChangeShapeType="1"/>
            </p:cNvSpPr>
            <p:nvPr/>
          </p:nvSpPr>
          <p:spPr bwMode="auto">
            <a:xfrm flipH="1">
              <a:off x="1385" y="2212"/>
              <a:ext cx="14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4" name="Rectangle 14"/>
            <p:cNvSpPr>
              <a:spLocks noChangeArrowheads="1"/>
            </p:cNvSpPr>
            <p:nvPr/>
          </p:nvSpPr>
          <p:spPr bwMode="auto">
            <a:xfrm>
              <a:off x="1101" y="2091"/>
              <a:ext cx="2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P*</a:t>
              </a:r>
            </a:p>
          </p:txBody>
        </p:sp>
        <p:sp>
          <p:nvSpPr>
            <p:cNvPr id="296975" name="Line 15"/>
            <p:cNvSpPr>
              <a:spLocks noChangeShapeType="1"/>
            </p:cNvSpPr>
            <p:nvPr/>
          </p:nvSpPr>
          <p:spPr bwMode="auto">
            <a:xfrm>
              <a:off x="2832" y="2269"/>
              <a:ext cx="0" cy="1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6" name="Rectangle 16"/>
            <p:cNvSpPr>
              <a:spLocks noChangeArrowheads="1"/>
            </p:cNvSpPr>
            <p:nvPr/>
          </p:nvSpPr>
          <p:spPr bwMode="auto">
            <a:xfrm>
              <a:off x="2685" y="3745"/>
              <a:ext cx="2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Q*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236788" y="3081338"/>
            <a:ext cx="3570287" cy="3611562"/>
            <a:chOff x="1409" y="1941"/>
            <a:chExt cx="2249" cy="2275"/>
          </a:xfrm>
        </p:grpSpPr>
        <p:sp>
          <p:nvSpPr>
            <p:cNvPr id="296977" name="Line 17"/>
            <p:cNvSpPr>
              <a:spLocks noChangeShapeType="1"/>
            </p:cNvSpPr>
            <p:nvPr/>
          </p:nvSpPr>
          <p:spPr bwMode="auto">
            <a:xfrm>
              <a:off x="1409" y="1941"/>
              <a:ext cx="1407" cy="639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8" name="Line 18"/>
            <p:cNvSpPr>
              <a:spLocks noChangeShapeType="1"/>
            </p:cNvSpPr>
            <p:nvPr/>
          </p:nvSpPr>
          <p:spPr bwMode="auto">
            <a:xfrm>
              <a:off x="2827" y="3049"/>
              <a:ext cx="831" cy="116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>
              <a:off x="2832" y="2613"/>
              <a:ext cx="0" cy="44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730625" y="1644650"/>
            <a:ext cx="4441825" cy="3394075"/>
            <a:chOff x="2350" y="1036"/>
            <a:chExt cx="2798" cy="2138"/>
          </a:xfrm>
        </p:grpSpPr>
        <p:sp>
          <p:nvSpPr>
            <p:cNvPr id="296981" name="Freeform 21"/>
            <p:cNvSpPr>
              <a:spLocks/>
            </p:cNvSpPr>
            <p:nvPr/>
          </p:nvSpPr>
          <p:spPr bwMode="auto">
            <a:xfrm>
              <a:off x="2350" y="2262"/>
              <a:ext cx="1588" cy="912"/>
            </a:xfrm>
            <a:custGeom>
              <a:avLst/>
              <a:gdLst/>
              <a:ahLst/>
              <a:cxnLst>
                <a:cxn ang="0">
                  <a:pos x="0" y="911"/>
                </a:cxn>
                <a:cxn ang="0">
                  <a:pos x="113" y="870"/>
                </a:cxn>
                <a:cxn ang="0">
                  <a:pos x="226" y="829"/>
                </a:cxn>
                <a:cxn ang="0">
                  <a:pos x="352" y="782"/>
                </a:cxn>
                <a:cxn ang="0">
                  <a:pos x="485" y="721"/>
                </a:cxn>
                <a:cxn ang="0">
                  <a:pos x="554" y="685"/>
                </a:cxn>
                <a:cxn ang="0">
                  <a:pos x="636" y="648"/>
                </a:cxn>
                <a:cxn ang="0">
                  <a:pos x="793" y="561"/>
                </a:cxn>
                <a:cxn ang="0">
                  <a:pos x="957" y="473"/>
                </a:cxn>
                <a:cxn ang="0">
                  <a:pos x="1108" y="381"/>
                </a:cxn>
                <a:cxn ang="0">
                  <a:pos x="1241" y="288"/>
                </a:cxn>
                <a:cxn ang="0">
                  <a:pos x="1360" y="196"/>
                </a:cxn>
                <a:cxn ang="0">
                  <a:pos x="1587" y="0"/>
                </a:cxn>
              </a:cxnLst>
              <a:rect l="0" t="0" r="r" b="b"/>
              <a:pathLst>
                <a:path w="1588" h="912">
                  <a:moveTo>
                    <a:pt x="0" y="911"/>
                  </a:moveTo>
                  <a:lnTo>
                    <a:pt x="113" y="870"/>
                  </a:lnTo>
                  <a:lnTo>
                    <a:pt x="226" y="829"/>
                  </a:lnTo>
                  <a:lnTo>
                    <a:pt x="352" y="782"/>
                  </a:lnTo>
                  <a:lnTo>
                    <a:pt x="485" y="721"/>
                  </a:lnTo>
                  <a:lnTo>
                    <a:pt x="554" y="685"/>
                  </a:lnTo>
                  <a:lnTo>
                    <a:pt x="636" y="648"/>
                  </a:lnTo>
                  <a:lnTo>
                    <a:pt x="793" y="561"/>
                  </a:lnTo>
                  <a:lnTo>
                    <a:pt x="957" y="473"/>
                  </a:lnTo>
                  <a:lnTo>
                    <a:pt x="1108" y="381"/>
                  </a:lnTo>
                  <a:lnTo>
                    <a:pt x="1241" y="288"/>
                  </a:lnTo>
                  <a:lnTo>
                    <a:pt x="1360" y="196"/>
                  </a:lnTo>
                  <a:lnTo>
                    <a:pt x="1587" y="0"/>
                  </a:lnTo>
                </a:path>
              </a:pathLst>
            </a:custGeom>
            <a:noFill/>
            <a:ln w="50800" cap="rnd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0" name="Freeform 20"/>
            <p:cNvSpPr>
              <a:spLocks/>
            </p:cNvSpPr>
            <p:nvPr/>
          </p:nvSpPr>
          <p:spPr bwMode="auto">
            <a:xfrm>
              <a:off x="2350" y="1971"/>
              <a:ext cx="1588" cy="915"/>
            </a:xfrm>
            <a:custGeom>
              <a:avLst/>
              <a:gdLst/>
              <a:ahLst/>
              <a:cxnLst>
                <a:cxn ang="0">
                  <a:pos x="0" y="914"/>
                </a:cxn>
                <a:cxn ang="0">
                  <a:pos x="113" y="877"/>
                </a:cxn>
                <a:cxn ang="0">
                  <a:pos x="226" y="834"/>
                </a:cxn>
                <a:cxn ang="0">
                  <a:pos x="352" y="783"/>
                </a:cxn>
                <a:cxn ang="0">
                  <a:pos x="485" y="722"/>
                </a:cxn>
                <a:cxn ang="0">
                  <a:pos x="554" y="689"/>
                </a:cxn>
                <a:cxn ang="0">
                  <a:pos x="636" y="647"/>
                </a:cxn>
                <a:cxn ang="0">
                  <a:pos x="793" y="567"/>
                </a:cxn>
                <a:cxn ang="0">
                  <a:pos x="957" y="478"/>
                </a:cxn>
                <a:cxn ang="0">
                  <a:pos x="1108" y="384"/>
                </a:cxn>
                <a:cxn ang="0">
                  <a:pos x="1241" y="295"/>
                </a:cxn>
                <a:cxn ang="0">
                  <a:pos x="1360" y="197"/>
                </a:cxn>
                <a:cxn ang="0">
                  <a:pos x="1587" y="0"/>
                </a:cxn>
              </a:cxnLst>
              <a:rect l="0" t="0" r="r" b="b"/>
              <a:pathLst>
                <a:path w="1588" h="915">
                  <a:moveTo>
                    <a:pt x="0" y="914"/>
                  </a:moveTo>
                  <a:lnTo>
                    <a:pt x="113" y="877"/>
                  </a:lnTo>
                  <a:lnTo>
                    <a:pt x="226" y="834"/>
                  </a:lnTo>
                  <a:lnTo>
                    <a:pt x="352" y="783"/>
                  </a:lnTo>
                  <a:lnTo>
                    <a:pt x="485" y="722"/>
                  </a:lnTo>
                  <a:lnTo>
                    <a:pt x="554" y="689"/>
                  </a:lnTo>
                  <a:lnTo>
                    <a:pt x="636" y="647"/>
                  </a:lnTo>
                  <a:lnTo>
                    <a:pt x="793" y="567"/>
                  </a:lnTo>
                  <a:lnTo>
                    <a:pt x="957" y="478"/>
                  </a:lnTo>
                  <a:lnTo>
                    <a:pt x="1108" y="384"/>
                  </a:lnTo>
                  <a:lnTo>
                    <a:pt x="1241" y="295"/>
                  </a:lnTo>
                  <a:lnTo>
                    <a:pt x="1360" y="197"/>
                  </a:lnTo>
                  <a:lnTo>
                    <a:pt x="1587" y="0"/>
                  </a:lnTo>
                </a:path>
              </a:pathLst>
            </a:custGeom>
            <a:noFill/>
            <a:ln w="50800" cap="rnd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982" name="Rectangle 22"/>
            <p:cNvSpPr>
              <a:spLocks noChangeArrowheads="1"/>
            </p:cNvSpPr>
            <p:nvPr/>
          </p:nvSpPr>
          <p:spPr bwMode="auto">
            <a:xfrm>
              <a:off x="4019" y="2091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MC</a:t>
              </a:r>
            </a:p>
          </p:txBody>
        </p:sp>
        <p:sp>
          <p:nvSpPr>
            <p:cNvPr id="296983" name="Rectangle 23"/>
            <p:cNvSpPr>
              <a:spLocks noChangeArrowheads="1"/>
            </p:cNvSpPr>
            <p:nvPr/>
          </p:nvSpPr>
          <p:spPr bwMode="auto">
            <a:xfrm>
              <a:off x="4019" y="1729"/>
              <a:ext cx="37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MC</a:t>
              </a:r>
              <a:r>
                <a:rPr lang="en-US" sz="1800" i="1">
                  <a:solidFill>
                    <a:schemeClr val="tx1"/>
                  </a:solidFill>
                  <a:latin typeface="Arial" charset="0"/>
                </a:rPr>
                <a:t>’</a:t>
              </a:r>
            </a:p>
          </p:txBody>
        </p:sp>
        <p:sp>
          <p:nvSpPr>
            <p:cNvPr id="296984" name="Line 24"/>
            <p:cNvSpPr>
              <a:spLocks noChangeShapeType="1"/>
            </p:cNvSpPr>
            <p:nvPr/>
          </p:nvSpPr>
          <p:spPr bwMode="auto">
            <a:xfrm>
              <a:off x="3648" y="2277"/>
              <a:ext cx="0" cy="159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85" name="Rectangle 25"/>
            <p:cNvSpPr>
              <a:spLocks noChangeArrowheads="1"/>
            </p:cNvSpPr>
            <p:nvPr/>
          </p:nvSpPr>
          <p:spPr bwMode="auto">
            <a:xfrm>
              <a:off x="3222" y="1036"/>
              <a:ext cx="1926" cy="60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So long as marginal cost is in the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vertical region of the marginal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 revenue curve, price and output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will remain constant. </a:t>
              </a:r>
            </a:p>
          </p:txBody>
        </p:sp>
      </p:grpSp>
      <p:sp>
        <p:nvSpPr>
          <p:cNvPr id="296986" name="Rectangle 26"/>
          <p:cNvSpPr>
            <a:spLocks noChangeArrowheads="1"/>
          </p:cNvSpPr>
          <p:nvPr/>
        </p:nvSpPr>
        <p:spPr bwMode="auto">
          <a:xfrm>
            <a:off x="5880100" y="6494463"/>
            <a:ext cx="536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MR</a:t>
            </a:r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6503988" y="5943600"/>
            <a:ext cx="10064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Quantity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61060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Monopolistic Competition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/>
            <a:r>
              <a:rPr lang="en-US" dirty="0"/>
              <a:t>Characteristics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dirty="0"/>
              <a:t>Many firms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dirty="0"/>
              <a:t>Free entry and exit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dirty="0"/>
              <a:t>Differentiated product</a:t>
            </a:r>
          </a:p>
          <a:p>
            <a:pPr marL="552450" indent="-552450"/>
            <a:endParaRPr lang="en-US" dirty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Monopolistic Competition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amount of monopoly power depends on the degree of differentiation</a:t>
            </a:r>
          </a:p>
          <a:p>
            <a:r>
              <a:rPr lang="en-US"/>
              <a:t>Examples of this very common market structure include:</a:t>
            </a:r>
          </a:p>
          <a:p>
            <a:pPr lvl="1"/>
            <a:r>
              <a:rPr lang="en-US"/>
              <a:t>Toothpaste</a:t>
            </a:r>
          </a:p>
          <a:p>
            <a:pPr lvl="1"/>
            <a:r>
              <a:rPr lang="en-US"/>
              <a:t>Soap</a:t>
            </a:r>
          </a:p>
          <a:p>
            <a:pPr lvl="1"/>
            <a:r>
              <a:rPr lang="en-US"/>
              <a:t>Cold remedies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Monopolistic Competition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important characteristics</a:t>
            </a:r>
          </a:p>
          <a:p>
            <a:pPr lvl="1"/>
            <a:r>
              <a:rPr lang="en-US"/>
              <a:t>Differentiated but highly substitutable products</a:t>
            </a:r>
          </a:p>
          <a:p>
            <a:pPr lvl="1"/>
            <a:r>
              <a:rPr lang="en-US"/>
              <a:t>Free entry and exit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52482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590800"/>
            <a:ext cx="24574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51054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1054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51054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8" name="Rectangle 5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Monopolistically Competitive</a:t>
            </a:r>
            <a:br>
              <a:rPr lang="en-US"/>
            </a:br>
            <a:r>
              <a:rPr lang="en-US"/>
              <a:t>Firm in the Short and Long Run</a:t>
            </a:r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762000" y="1966913"/>
            <a:ext cx="0" cy="3935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5029200" y="1966913"/>
            <a:ext cx="0" cy="3935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776288" y="5915025"/>
            <a:ext cx="39354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5043488" y="5915025"/>
            <a:ext cx="39354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3881438" y="5948363"/>
            <a:ext cx="10064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Quantity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300038" y="1871663"/>
            <a:ext cx="5095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$/Q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8078788" y="5910263"/>
            <a:ext cx="10064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Quantity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4491038" y="1871663"/>
            <a:ext cx="5095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 charset="0"/>
              </a:rPr>
              <a:t>$/Q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081088" y="2038350"/>
            <a:ext cx="3463925" cy="2598738"/>
            <a:chOff x="681" y="1284"/>
            <a:chExt cx="2182" cy="1637"/>
          </a:xfrm>
        </p:grpSpPr>
        <p:sp>
          <p:nvSpPr>
            <p:cNvPr id="98317" name="Freeform 13"/>
            <p:cNvSpPr>
              <a:spLocks/>
            </p:cNvSpPr>
            <p:nvPr/>
          </p:nvSpPr>
          <p:spPr bwMode="auto">
            <a:xfrm>
              <a:off x="681" y="1896"/>
              <a:ext cx="1997" cy="54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7" y="32"/>
                </a:cxn>
                <a:cxn ang="0">
                  <a:pos x="34" y="48"/>
                </a:cxn>
                <a:cxn ang="0">
                  <a:pos x="81" y="93"/>
                </a:cxn>
                <a:cxn ang="0">
                  <a:pos x="133" y="145"/>
                </a:cxn>
                <a:cxn ang="0">
                  <a:pos x="193" y="201"/>
                </a:cxn>
                <a:cxn ang="0">
                  <a:pos x="257" y="262"/>
                </a:cxn>
                <a:cxn ang="0">
                  <a:pos x="321" y="318"/>
                </a:cxn>
                <a:cxn ang="0">
                  <a:pos x="381" y="367"/>
                </a:cxn>
                <a:cxn ang="0">
                  <a:pos x="437" y="407"/>
                </a:cxn>
                <a:cxn ang="0">
                  <a:pos x="488" y="435"/>
                </a:cxn>
                <a:cxn ang="0">
                  <a:pos x="535" y="459"/>
                </a:cxn>
                <a:cxn ang="0">
                  <a:pos x="587" y="479"/>
                </a:cxn>
                <a:cxn ang="0">
                  <a:pos x="634" y="496"/>
                </a:cxn>
                <a:cxn ang="0">
                  <a:pos x="728" y="520"/>
                </a:cxn>
                <a:cxn ang="0">
                  <a:pos x="827" y="536"/>
                </a:cxn>
                <a:cxn ang="0">
                  <a:pos x="929" y="544"/>
                </a:cxn>
                <a:cxn ang="0">
                  <a:pos x="1032" y="544"/>
                </a:cxn>
                <a:cxn ang="0">
                  <a:pos x="1135" y="536"/>
                </a:cxn>
                <a:cxn ang="0">
                  <a:pos x="1234" y="520"/>
                </a:cxn>
                <a:cxn ang="0">
                  <a:pos x="1328" y="500"/>
                </a:cxn>
                <a:cxn ang="0">
                  <a:pos x="1422" y="479"/>
                </a:cxn>
                <a:cxn ang="0">
                  <a:pos x="1465" y="463"/>
                </a:cxn>
                <a:cxn ang="0">
                  <a:pos x="1512" y="443"/>
                </a:cxn>
                <a:cxn ang="0">
                  <a:pos x="1559" y="419"/>
                </a:cxn>
                <a:cxn ang="0">
                  <a:pos x="1606" y="391"/>
                </a:cxn>
                <a:cxn ang="0">
                  <a:pos x="1658" y="351"/>
                </a:cxn>
                <a:cxn ang="0">
                  <a:pos x="1709" y="302"/>
                </a:cxn>
                <a:cxn ang="0">
                  <a:pos x="1765" y="250"/>
                </a:cxn>
                <a:cxn ang="0">
                  <a:pos x="1820" y="193"/>
                </a:cxn>
                <a:cxn ang="0">
                  <a:pos x="1872" y="137"/>
                </a:cxn>
                <a:cxn ang="0">
                  <a:pos x="1919" y="85"/>
                </a:cxn>
                <a:cxn ang="0">
                  <a:pos x="1962" y="36"/>
                </a:cxn>
                <a:cxn ang="0">
                  <a:pos x="1996" y="0"/>
                </a:cxn>
              </a:cxnLst>
              <a:rect l="0" t="0" r="r" b="b"/>
              <a:pathLst>
                <a:path w="1997" h="545">
                  <a:moveTo>
                    <a:pt x="0" y="16"/>
                  </a:moveTo>
                  <a:lnTo>
                    <a:pt x="17" y="32"/>
                  </a:lnTo>
                  <a:lnTo>
                    <a:pt x="34" y="48"/>
                  </a:lnTo>
                  <a:lnTo>
                    <a:pt x="81" y="93"/>
                  </a:lnTo>
                  <a:lnTo>
                    <a:pt x="133" y="145"/>
                  </a:lnTo>
                  <a:lnTo>
                    <a:pt x="193" y="201"/>
                  </a:lnTo>
                  <a:lnTo>
                    <a:pt x="257" y="262"/>
                  </a:lnTo>
                  <a:lnTo>
                    <a:pt x="321" y="318"/>
                  </a:lnTo>
                  <a:lnTo>
                    <a:pt x="381" y="367"/>
                  </a:lnTo>
                  <a:lnTo>
                    <a:pt x="437" y="407"/>
                  </a:lnTo>
                  <a:lnTo>
                    <a:pt x="488" y="435"/>
                  </a:lnTo>
                  <a:lnTo>
                    <a:pt x="535" y="459"/>
                  </a:lnTo>
                  <a:lnTo>
                    <a:pt x="587" y="479"/>
                  </a:lnTo>
                  <a:lnTo>
                    <a:pt x="634" y="496"/>
                  </a:lnTo>
                  <a:lnTo>
                    <a:pt x="728" y="520"/>
                  </a:lnTo>
                  <a:lnTo>
                    <a:pt x="827" y="536"/>
                  </a:lnTo>
                  <a:lnTo>
                    <a:pt x="929" y="544"/>
                  </a:lnTo>
                  <a:lnTo>
                    <a:pt x="1032" y="544"/>
                  </a:lnTo>
                  <a:lnTo>
                    <a:pt x="1135" y="536"/>
                  </a:lnTo>
                  <a:lnTo>
                    <a:pt x="1234" y="520"/>
                  </a:lnTo>
                  <a:lnTo>
                    <a:pt x="1328" y="500"/>
                  </a:lnTo>
                  <a:lnTo>
                    <a:pt x="1422" y="479"/>
                  </a:lnTo>
                  <a:lnTo>
                    <a:pt x="1465" y="463"/>
                  </a:lnTo>
                  <a:lnTo>
                    <a:pt x="1512" y="443"/>
                  </a:lnTo>
                  <a:lnTo>
                    <a:pt x="1559" y="419"/>
                  </a:lnTo>
                  <a:lnTo>
                    <a:pt x="1606" y="391"/>
                  </a:lnTo>
                  <a:lnTo>
                    <a:pt x="1658" y="351"/>
                  </a:lnTo>
                  <a:lnTo>
                    <a:pt x="1709" y="302"/>
                  </a:lnTo>
                  <a:lnTo>
                    <a:pt x="1765" y="250"/>
                  </a:lnTo>
                  <a:lnTo>
                    <a:pt x="1820" y="193"/>
                  </a:lnTo>
                  <a:lnTo>
                    <a:pt x="1872" y="137"/>
                  </a:lnTo>
                  <a:lnTo>
                    <a:pt x="1919" y="85"/>
                  </a:lnTo>
                  <a:lnTo>
                    <a:pt x="1962" y="36"/>
                  </a:lnTo>
                  <a:lnTo>
                    <a:pt x="1996" y="0"/>
                  </a:lnTo>
                </a:path>
              </a:pathLst>
            </a:custGeom>
            <a:noFill/>
            <a:ln w="50800" cap="rnd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Freeform 14"/>
            <p:cNvSpPr>
              <a:spLocks/>
            </p:cNvSpPr>
            <p:nvPr/>
          </p:nvSpPr>
          <p:spPr bwMode="auto">
            <a:xfrm>
              <a:off x="1151" y="1573"/>
              <a:ext cx="1105" cy="1348"/>
            </a:xfrm>
            <a:custGeom>
              <a:avLst/>
              <a:gdLst/>
              <a:ahLst/>
              <a:cxnLst>
                <a:cxn ang="0">
                  <a:pos x="0" y="1347"/>
                </a:cxn>
                <a:cxn ang="0">
                  <a:pos x="18" y="1328"/>
                </a:cxn>
                <a:cxn ang="0">
                  <a:pos x="36" y="1309"/>
                </a:cxn>
                <a:cxn ang="0">
                  <a:pos x="87" y="1256"/>
                </a:cxn>
                <a:cxn ang="0">
                  <a:pos x="148" y="1194"/>
                </a:cxn>
                <a:cxn ang="0">
                  <a:pos x="213" y="1127"/>
                </a:cxn>
                <a:cxn ang="0">
                  <a:pos x="354" y="989"/>
                </a:cxn>
                <a:cxn ang="0">
                  <a:pos x="418" y="917"/>
                </a:cxn>
                <a:cxn ang="0">
                  <a:pos x="480" y="855"/>
                </a:cxn>
                <a:cxn ang="0">
                  <a:pos x="592" y="740"/>
                </a:cxn>
                <a:cxn ang="0">
                  <a:pos x="704" y="626"/>
                </a:cxn>
                <a:cxn ang="0">
                  <a:pos x="805" y="516"/>
                </a:cxn>
                <a:cxn ang="0">
                  <a:pos x="851" y="458"/>
                </a:cxn>
                <a:cxn ang="0">
                  <a:pos x="891" y="406"/>
                </a:cxn>
                <a:cxn ang="0">
                  <a:pos x="927" y="353"/>
                </a:cxn>
                <a:cxn ang="0">
                  <a:pos x="963" y="296"/>
                </a:cxn>
                <a:cxn ang="0">
                  <a:pos x="1021" y="181"/>
                </a:cxn>
                <a:cxn ang="0">
                  <a:pos x="1046" y="129"/>
                </a:cxn>
                <a:cxn ang="0">
                  <a:pos x="1068" y="81"/>
                </a:cxn>
                <a:cxn ang="0">
                  <a:pos x="1086" y="38"/>
                </a:cxn>
                <a:cxn ang="0">
                  <a:pos x="1104" y="0"/>
                </a:cxn>
              </a:cxnLst>
              <a:rect l="0" t="0" r="r" b="b"/>
              <a:pathLst>
                <a:path w="1105" h="1348">
                  <a:moveTo>
                    <a:pt x="0" y="1347"/>
                  </a:moveTo>
                  <a:lnTo>
                    <a:pt x="18" y="1328"/>
                  </a:lnTo>
                  <a:lnTo>
                    <a:pt x="36" y="1309"/>
                  </a:lnTo>
                  <a:lnTo>
                    <a:pt x="87" y="1256"/>
                  </a:lnTo>
                  <a:lnTo>
                    <a:pt x="148" y="1194"/>
                  </a:lnTo>
                  <a:lnTo>
                    <a:pt x="213" y="1127"/>
                  </a:lnTo>
                  <a:lnTo>
                    <a:pt x="354" y="989"/>
                  </a:lnTo>
                  <a:lnTo>
                    <a:pt x="418" y="917"/>
                  </a:lnTo>
                  <a:lnTo>
                    <a:pt x="480" y="855"/>
                  </a:lnTo>
                  <a:lnTo>
                    <a:pt x="592" y="740"/>
                  </a:lnTo>
                  <a:lnTo>
                    <a:pt x="704" y="626"/>
                  </a:lnTo>
                  <a:lnTo>
                    <a:pt x="805" y="516"/>
                  </a:lnTo>
                  <a:lnTo>
                    <a:pt x="851" y="458"/>
                  </a:lnTo>
                  <a:lnTo>
                    <a:pt x="891" y="406"/>
                  </a:lnTo>
                  <a:lnTo>
                    <a:pt x="927" y="353"/>
                  </a:lnTo>
                  <a:lnTo>
                    <a:pt x="963" y="296"/>
                  </a:lnTo>
                  <a:lnTo>
                    <a:pt x="1021" y="181"/>
                  </a:lnTo>
                  <a:lnTo>
                    <a:pt x="1046" y="129"/>
                  </a:lnTo>
                  <a:lnTo>
                    <a:pt x="1068" y="81"/>
                  </a:lnTo>
                  <a:lnTo>
                    <a:pt x="1086" y="38"/>
                  </a:lnTo>
                  <a:lnTo>
                    <a:pt x="1104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2147" y="1284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MC</a:t>
              </a: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2541" y="1611"/>
              <a:ext cx="32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AC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408613" y="2038350"/>
            <a:ext cx="3479800" cy="2598738"/>
            <a:chOff x="3407" y="1284"/>
            <a:chExt cx="2192" cy="1637"/>
          </a:xfrm>
        </p:grpSpPr>
        <p:sp>
          <p:nvSpPr>
            <p:cNvPr id="98319" name="Freeform 15"/>
            <p:cNvSpPr>
              <a:spLocks/>
            </p:cNvSpPr>
            <p:nvPr/>
          </p:nvSpPr>
          <p:spPr bwMode="auto">
            <a:xfrm>
              <a:off x="3407" y="1896"/>
              <a:ext cx="1998" cy="54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7" y="32"/>
                </a:cxn>
                <a:cxn ang="0">
                  <a:pos x="34" y="48"/>
                </a:cxn>
                <a:cxn ang="0">
                  <a:pos x="86" y="93"/>
                </a:cxn>
                <a:cxn ang="0">
                  <a:pos x="138" y="145"/>
                </a:cxn>
                <a:cxn ang="0">
                  <a:pos x="199" y="201"/>
                </a:cxn>
                <a:cxn ang="0">
                  <a:pos x="259" y="262"/>
                </a:cxn>
                <a:cxn ang="0">
                  <a:pos x="328" y="318"/>
                </a:cxn>
                <a:cxn ang="0">
                  <a:pos x="389" y="367"/>
                </a:cxn>
                <a:cxn ang="0">
                  <a:pos x="441" y="407"/>
                </a:cxn>
                <a:cxn ang="0">
                  <a:pos x="493" y="435"/>
                </a:cxn>
                <a:cxn ang="0">
                  <a:pos x="544" y="459"/>
                </a:cxn>
                <a:cxn ang="0">
                  <a:pos x="588" y="479"/>
                </a:cxn>
                <a:cxn ang="0">
                  <a:pos x="640" y="496"/>
                </a:cxn>
                <a:cxn ang="0">
                  <a:pos x="735" y="520"/>
                </a:cxn>
                <a:cxn ang="0">
                  <a:pos x="830" y="536"/>
                </a:cxn>
                <a:cxn ang="0">
                  <a:pos x="933" y="544"/>
                </a:cxn>
                <a:cxn ang="0">
                  <a:pos x="1037" y="544"/>
                </a:cxn>
                <a:cxn ang="0">
                  <a:pos x="1132" y="536"/>
                </a:cxn>
                <a:cxn ang="0">
                  <a:pos x="1236" y="520"/>
                </a:cxn>
                <a:cxn ang="0">
                  <a:pos x="1331" y="500"/>
                </a:cxn>
                <a:cxn ang="0">
                  <a:pos x="1426" y="479"/>
                </a:cxn>
                <a:cxn ang="0">
                  <a:pos x="1470" y="463"/>
                </a:cxn>
                <a:cxn ang="0">
                  <a:pos x="1513" y="443"/>
                </a:cxn>
                <a:cxn ang="0">
                  <a:pos x="1556" y="419"/>
                </a:cxn>
                <a:cxn ang="0">
                  <a:pos x="1608" y="391"/>
                </a:cxn>
                <a:cxn ang="0">
                  <a:pos x="1660" y="351"/>
                </a:cxn>
                <a:cxn ang="0">
                  <a:pos x="1712" y="302"/>
                </a:cxn>
                <a:cxn ang="0">
                  <a:pos x="1764" y="250"/>
                </a:cxn>
                <a:cxn ang="0">
                  <a:pos x="1824" y="193"/>
                </a:cxn>
                <a:cxn ang="0">
                  <a:pos x="1876" y="137"/>
                </a:cxn>
                <a:cxn ang="0">
                  <a:pos x="1919" y="85"/>
                </a:cxn>
                <a:cxn ang="0">
                  <a:pos x="1962" y="36"/>
                </a:cxn>
                <a:cxn ang="0">
                  <a:pos x="1997" y="0"/>
                </a:cxn>
              </a:cxnLst>
              <a:rect l="0" t="0" r="r" b="b"/>
              <a:pathLst>
                <a:path w="1998" h="545">
                  <a:moveTo>
                    <a:pt x="0" y="16"/>
                  </a:moveTo>
                  <a:lnTo>
                    <a:pt x="17" y="32"/>
                  </a:lnTo>
                  <a:lnTo>
                    <a:pt x="34" y="48"/>
                  </a:lnTo>
                  <a:lnTo>
                    <a:pt x="86" y="93"/>
                  </a:lnTo>
                  <a:lnTo>
                    <a:pt x="138" y="145"/>
                  </a:lnTo>
                  <a:lnTo>
                    <a:pt x="199" y="201"/>
                  </a:lnTo>
                  <a:lnTo>
                    <a:pt x="259" y="262"/>
                  </a:lnTo>
                  <a:lnTo>
                    <a:pt x="328" y="318"/>
                  </a:lnTo>
                  <a:lnTo>
                    <a:pt x="389" y="367"/>
                  </a:lnTo>
                  <a:lnTo>
                    <a:pt x="441" y="407"/>
                  </a:lnTo>
                  <a:lnTo>
                    <a:pt x="493" y="435"/>
                  </a:lnTo>
                  <a:lnTo>
                    <a:pt x="544" y="459"/>
                  </a:lnTo>
                  <a:lnTo>
                    <a:pt x="588" y="479"/>
                  </a:lnTo>
                  <a:lnTo>
                    <a:pt x="640" y="496"/>
                  </a:lnTo>
                  <a:lnTo>
                    <a:pt x="735" y="520"/>
                  </a:lnTo>
                  <a:lnTo>
                    <a:pt x="830" y="536"/>
                  </a:lnTo>
                  <a:lnTo>
                    <a:pt x="933" y="544"/>
                  </a:lnTo>
                  <a:lnTo>
                    <a:pt x="1037" y="544"/>
                  </a:lnTo>
                  <a:lnTo>
                    <a:pt x="1132" y="536"/>
                  </a:lnTo>
                  <a:lnTo>
                    <a:pt x="1236" y="520"/>
                  </a:lnTo>
                  <a:lnTo>
                    <a:pt x="1331" y="500"/>
                  </a:lnTo>
                  <a:lnTo>
                    <a:pt x="1426" y="479"/>
                  </a:lnTo>
                  <a:lnTo>
                    <a:pt x="1470" y="463"/>
                  </a:lnTo>
                  <a:lnTo>
                    <a:pt x="1513" y="443"/>
                  </a:lnTo>
                  <a:lnTo>
                    <a:pt x="1556" y="419"/>
                  </a:lnTo>
                  <a:lnTo>
                    <a:pt x="1608" y="391"/>
                  </a:lnTo>
                  <a:lnTo>
                    <a:pt x="1660" y="351"/>
                  </a:lnTo>
                  <a:lnTo>
                    <a:pt x="1712" y="302"/>
                  </a:lnTo>
                  <a:lnTo>
                    <a:pt x="1764" y="250"/>
                  </a:lnTo>
                  <a:lnTo>
                    <a:pt x="1824" y="193"/>
                  </a:lnTo>
                  <a:lnTo>
                    <a:pt x="1876" y="137"/>
                  </a:lnTo>
                  <a:lnTo>
                    <a:pt x="1919" y="85"/>
                  </a:lnTo>
                  <a:lnTo>
                    <a:pt x="1962" y="36"/>
                  </a:lnTo>
                  <a:lnTo>
                    <a:pt x="1997" y="0"/>
                  </a:lnTo>
                </a:path>
              </a:pathLst>
            </a:custGeom>
            <a:noFill/>
            <a:ln w="50800" cap="rnd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Freeform 16"/>
            <p:cNvSpPr>
              <a:spLocks/>
            </p:cNvSpPr>
            <p:nvPr/>
          </p:nvSpPr>
          <p:spPr bwMode="auto">
            <a:xfrm>
              <a:off x="3882" y="1573"/>
              <a:ext cx="1101" cy="1348"/>
            </a:xfrm>
            <a:custGeom>
              <a:avLst/>
              <a:gdLst/>
              <a:ahLst/>
              <a:cxnLst>
                <a:cxn ang="0">
                  <a:pos x="0" y="1347"/>
                </a:cxn>
                <a:cxn ang="0">
                  <a:pos x="40" y="1309"/>
                </a:cxn>
                <a:cxn ang="0">
                  <a:pos x="88" y="1256"/>
                </a:cxn>
                <a:cxn ang="0">
                  <a:pos x="143" y="1194"/>
                </a:cxn>
                <a:cxn ang="0">
                  <a:pos x="215" y="1127"/>
                </a:cxn>
                <a:cxn ang="0">
                  <a:pos x="351" y="989"/>
                </a:cxn>
                <a:cxn ang="0">
                  <a:pos x="414" y="917"/>
                </a:cxn>
                <a:cxn ang="0">
                  <a:pos x="478" y="855"/>
                </a:cxn>
                <a:cxn ang="0">
                  <a:pos x="590" y="740"/>
                </a:cxn>
                <a:cxn ang="0">
                  <a:pos x="701" y="626"/>
                </a:cxn>
                <a:cxn ang="0">
                  <a:pos x="797" y="516"/>
                </a:cxn>
                <a:cxn ang="0">
                  <a:pos x="885" y="406"/>
                </a:cxn>
                <a:cxn ang="0">
                  <a:pos x="957" y="296"/>
                </a:cxn>
                <a:cxn ang="0">
                  <a:pos x="1012" y="181"/>
                </a:cxn>
                <a:cxn ang="0">
                  <a:pos x="1036" y="129"/>
                </a:cxn>
                <a:cxn ang="0">
                  <a:pos x="1060" y="81"/>
                </a:cxn>
                <a:cxn ang="0">
                  <a:pos x="1084" y="38"/>
                </a:cxn>
                <a:cxn ang="0">
                  <a:pos x="1100" y="0"/>
                </a:cxn>
              </a:cxnLst>
              <a:rect l="0" t="0" r="r" b="b"/>
              <a:pathLst>
                <a:path w="1101" h="1348">
                  <a:moveTo>
                    <a:pt x="0" y="1347"/>
                  </a:moveTo>
                  <a:lnTo>
                    <a:pt x="40" y="1309"/>
                  </a:lnTo>
                  <a:lnTo>
                    <a:pt x="88" y="1256"/>
                  </a:lnTo>
                  <a:lnTo>
                    <a:pt x="143" y="1194"/>
                  </a:lnTo>
                  <a:lnTo>
                    <a:pt x="215" y="1127"/>
                  </a:lnTo>
                  <a:lnTo>
                    <a:pt x="351" y="989"/>
                  </a:lnTo>
                  <a:lnTo>
                    <a:pt x="414" y="917"/>
                  </a:lnTo>
                  <a:lnTo>
                    <a:pt x="478" y="855"/>
                  </a:lnTo>
                  <a:lnTo>
                    <a:pt x="590" y="740"/>
                  </a:lnTo>
                  <a:lnTo>
                    <a:pt x="701" y="626"/>
                  </a:lnTo>
                  <a:lnTo>
                    <a:pt x="797" y="516"/>
                  </a:lnTo>
                  <a:lnTo>
                    <a:pt x="885" y="406"/>
                  </a:lnTo>
                  <a:lnTo>
                    <a:pt x="957" y="296"/>
                  </a:lnTo>
                  <a:lnTo>
                    <a:pt x="1012" y="181"/>
                  </a:lnTo>
                  <a:lnTo>
                    <a:pt x="1036" y="129"/>
                  </a:lnTo>
                  <a:lnTo>
                    <a:pt x="1060" y="81"/>
                  </a:lnTo>
                  <a:lnTo>
                    <a:pt x="1084" y="38"/>
                  </a:lnTo>
                  <a:lnTo>
                    <a:pt x="1100" y="0"/>
                  </a:lnTo>
                </a:path>
              </a:pathLst>
            </a:custGeom>
            <a:noFill/>
            <a:ln w="50800" cap="rnd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4883" y="1284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MC</a:t>
              </a:r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5277" y="1611"/>
              <a:ext cx="32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AC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88988" y="2513013"/>
            <a:ext cx="4090987" cy="3074987"/>
            <a:chOff x="497" y="1583"/>
            <a:chExt cx="2577" cy="1937"/>
          </a:xfrm>
        </p:grpSpPr>
        <p:sp>
          <p:nvSpPr>
            <p:cNvPr id="98325" name="Line 21"/>
            <p:cNvSpPr>
              <a:spLocks noChangeShapeType="1"/>
            </p:cNvSpPr>
            <p:nvPr/>
          </p:nvSpPr>
          <p:spPr bwMode="auto">
            <a:xfrm>
              <a:off x="497" y="1583"/>
              <a:ext cx="2223" cy="1071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6" name="Line 22"/>
            <p:cNvSpPr>
              <a:spLocks noChangeShapeType="1"/>
            </p:cNvSpPr>
            <p:nvPr/>
          </p:nvSpPr>
          <p:spPr bwMode="auto">
            <a:xfrm>
              <a:off x="497" y="1583"/>
              <a:ext cx="1791" cy="1695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7" name="Rectangle 23"/>
            <p:cNvSpPr>
              <a:spLocks noChangeArrowheads="1"/>
            </p:cNvSpPr>
            <p:nvPr/>
          </p:nvSpPr>
          <p:spPr bwMode="auto">
            <a:xfrm>
              <a:off x="2723" y="2628"/>
              <a:ext cx="351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D</a:t>
              </a:r>
              <a:r>
                <a:rPr lang="en-US" sz="1800" baseline="-25000">
                  <a:solidFill>
                    <a:schemeClr val="tx1"/>
                  </a:solidFill>
                  <a:latin typeface="Arial" charset="0"/>
                </a:rPr>
                <a:t>SR</a:t>
              </a:r>
            </a:p>
          </p:txBody>
        </p:sp>
        <p:sp>
          <p:nvSpPr>
            <p:cNvPr id="98328" name="Rectangle 24"/>
            <p:cNvSpPr>
              <a:spLocks noChangeArrowheads="1"/>
            </p:cNvSpPr>
            <p:nvPr/>
          </p:nvSpPr>
          <p:spPr bwMode="auto">
            <a:xfrm>
              <a:off x="2301" y="3291"/>
              <a:ext cx="471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MR</a:t>
              </a:r>
              <a:r>
                <a:rPr lang="en-US" sz="1800" baseline="-25000">
                  <a:solidFill>
                    <a:schemeClr val="tx1"/>
                  </a:solidFill>
                  <a:latin typeface="Arial" charset="0"/>
                </a:rPr>
                <a:t>SR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5026025" y="3198813"/>
            <a:ext cx="3595688" cy="2541587"/>
            <a:chOff x="3166" y="2015"/>
            <a:chExt cx="2265" cy="1601"/>
          </a:xfrm>
        </p:grpSpPr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3166" y="2015"/>
              <a:ext cx="1906" cy="916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Line 26"/>
            <p:cNvSpPr>
              <a:spLocks noChangeShapeType="1"/>
            </p:cNvSpPr>
            <p:nvPr/>
          </p:nvSpPr>
          <p:spPr bwMode="auto">
            <a:xfrm>
              <a:off x="3166" y="2015"/>
              <a:ext cx="1522" cy="1440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5085" y="2907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D</a:t>
              </a:r>
              <a:r>
                <a:rPr lang="en-US" sz="1800" baseline="-25000">
                  <a:solidFill>
                    <a:schemeClr val="tx1"/>
                  </a:solidFill>
                  <a:latin typeface="Arial" charset="0"/>
                </a:rPr>
                <a:t>LR</a:t>
              </a:r>
            </a:p>
          </p:txBody>
        </p:sp>
        <p:sp>
          <p:nvSpPr>
            <p:cNvPr id="98332" name="Rectangle 28"/>
            <p:cNvSpPr>
              <a:spLocks noChangeArrowheads="1"/>
            </p:cNvSpPr>
            <p:nvPr/>
          </p:nvSpPr>
          <p:spPr bwMode="auto">
            <a:xfrm>
              <a:off x="4701" y="3387"/>
              <a:ext cx="4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MR</a:t>
              </a:r>
              <a:r>
                <a:rPr lang="en-US" sz="1800" baseline="-25000">
                  <a:solidFill>
                    <a:schemeClr val="tx1"/>
                  </a:solidFill>
                  <a:latin typeface="Arial" charset="0"/>
                </a:rPr>
                <a:t>LR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300038" y="3014663"/>
            <a:ext cx="2322512" cy="3259137"/>
            <a:chOff x="189" y="1899"/>
            <a:chExt cx="1463" cy="2053"/>
          </a:xfrm>
        </p:grpSpPr>
        <p:sp>
          <p:nvSpPr>
            <p:cNvPr id="98333" name="Line 29"/>
            <p:cNvSpPr>
              <a:spLocks noChangeShapeType="1"/>
            </p:cNvSpPr>
            <p:nvPr/>
          </p:nvSpPr>
          <p:spPr bwMode="auto">
            <a:xfrm flipV="1">
              <a:off x="1499" y="2135"/>
              <a:ext cx="0" cy="15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4" name="Oval 30"/>
            <p:cNvSpPr>
              <a:spLocks noChangeArrowheads="1"/>
            </p:cNvSpPr>
            <p:nvPr/>
          </p:nvSpPr>
          <p:spPr bwMode="auto">
            <a:xfrm>
              <a:off x="1440" y="199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5" name="Oval 31"/>
            <p:cNvSpPr>
              <a:spLocks noChangeArrowheads="1"/>
            </p:cNvSpPr>
            <p:nvPr/>
          </p:nvSpPr>
          <p:spPr bwMode="auto">
            <a:xfrm>
              <a:off x="1451" y="251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1293" y="3723"/>
              <a:ext cx="3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Q</a:t>
              </a:r>
              <a:r>
                <a:rPr lang="en-US" sz="1800" baseline="-25000">
                  <a:solidFill>
                    <a:schemeClr val="tx1"/>
                  </a:solidFill>
                  <a:latin typeface="Arial" charset="0"/>
                </a:rPr>
                <a:t>SR</a:t>
              </a:r>
            </a:p>
          </p:txBody>
        </p:sp>
        <p:sp>
          <p:nvSpPr>
            <p:cNvPr id="98337" name="Line 33"/>
            <p:cNvSpPr>
              <a:spLocks noChangeShapeType="1"/>
            </p:cNvSpPr>
            <p:nvPr/>
          </p:nvSpPr>
          <p:spPr bwMode="auto">
            <a:xfrm flipH="1">
              <a:off x="473" y="2046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189" y="1899"/>
              <a:ext cx="34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P</a:t>
              </a:r>
              <a:r>
                <a:rPr lang="en-US" sz="1800" baseline="-25000">
                  <a:solidFill>
                    <a:schemeClr val="tx1"/>
                  </a:solidFill>
                  <a:latin typeface="Arial" charset="0"/>
                </a:rPr>
                <a:t>SR</a:t>
              </a:r>
            </a:p>
          </p:txBody>
        </p:sp>
        <p:sp>
          <p:nvSpPr>
            <p:cNvPr id="98339" name="Line 35"/>
            <p:cNvSpPr>
              <a:spLocks noChangeShapeType="1"/>
            </p:cNvSpPr>
            <p:nvPr/>
          </p:nvSpPr>
          <p:spPr bwMode="auto">
            <a:xfrm flipH="1">
              <a:off x="473" y="243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4491038" y="3624263"/>
            <a:ext cx="2085975" cy="2649537"/>
            <a:chOff x="2829" y="2283"/>
            <a:chExt cx="1314" cy="1669"/>
          </a:xfrm>
        </p:grpSpPr>
        <p:sp>
          <p:nvSpPr>
            <p:cNvPr id="98340" name="Line 36"/>
            <p:cNvSpPr>
              <a:spLocks noChangeShapeType="1"/>
            </p:cNvSpPr>
            <p:nvPr/>
          </p:nvSpPr>
          <p:spPr bwMode="auto">
            <a:xfrm flipV="1">
              <a:off x="3984" y="2375"/>
              <a:ext cx="0" cy="1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3789" y="3723"/>
              <a:ext cx="3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Q</a:t>
              </a:r>
              <a:r>
                <a:rPr lang="en-US" sz="1800" baseline="-25000">
                  <a:solidFill>
                    <a:schemeClr val="tx1"/>
                  </a:solidFill>
                  <a:latin typeface="Arial" charset="0"/>
                </a:rPr>
                <a:t>LR</a:t>
              </a:r>
            </a:p>
          </p:txBody>
        </p:sp>
        <p:sp>
          <p:nvSpPr>
            <p:cNvPr id="98342" name="Oval 38"/>
            <p:cNvSpPr>
              <a:spLocks noChangeArrowheads="1"/>
            </p:cNvSpPr>
            <p:nvPr/>
          </p:nvSpPr>
          <p:spPr bwMode="auto">
            <a:xfrm>
              <a:off x="3936" y="275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3" name="Oval 39"/>
            <p:cNvSpPr>
              <a:spLocks noChangeArrowheads="1"/>
            </p:cNvSpPr>
            <p:nvPr/>
          </p:nvSpPr>
          <p:spPr bwMode="auto">
            <a:xfrm>
              <a:off x="3936" y="233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4" name="Line 40"/>
            <p:cNvSpPr>
              <a:spLocks noChangeShapeType="1"/>
            </p:cNvSpPr>
            <p:nvPr/>
          </p:nvSpPr>
          <p:spPr bwMode="auto">
            <a:xfrm flipH="1">
              <a:off x="3161" y="2382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Rectangle 41"/>
            <p:cNvSpPr>
              <a:spLocks noChangeArrowheads="1"/>
            </p:cNvSpPr>
            <p:nvPr/>
          </p:nvSpPr>
          <p:spPr bwMode="auto">
            <a:xfrm>
              <a:off x="2829" y="2283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</a:rPr>
                <a:t>P</a:t>
              </a:r>
              <a:r>
                <a:rPr lang="en-US" sz="1800" baseline="-25000">
                  <a:solidFill>
                    <a:schemeClr val="tx1"/>
                  </a:solidFill>
                  <a:latin typeface="Arial" charset="0"/>
                </a:rPr>
                <a:t>LR</a:t>
              </a:r>
            </a:p>
          </p:txBody>
        </p:sp>
      </p:grp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1830388" y="1892300"/>
            <a:ext cx="1298575" cy="376238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Short Run</a:t>
            </a:r>
          </a:p>
        </p:txBody>
      </p:sp>
      <p:sp>
        <p:nvSpPr>
          <p:cNvPr id="98347" name="Rectangle 43"/>
          <p:cNvSpPr>
            <a:spLocks noChangeArrowheads="1"/>
          </p:cNvSpPr>
          <p:nvPr/>
        </p:nvSpPr>
        <p:spPr bwMode="auto">
          <a:xfrm>
            <a:off x="6402388" y="1892300"/>
            <a:ext cx="1260475" cy="376238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Long Run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Monopolistically Competitive</a:t>
            </a:r>
            <a:br>
              <a:rPr lang="en-US"/>
            </a:br>
            <a:r>
              <a:rPr lang="en-US"/>
              <a:t>Firm in the Short and Long Run</a:t>
            </a:r>
          </a:p>
        </p:txBody>
      </p:sp>
      <p:sp>
        <p:nvSpPr>
          <p:cNvPr id="10036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Short run</a:t>
            </a:r>
          </a:p>
          <a:p>
            <a:pPr lvl="1"/>
            <a:r>
              <a:rPr lang="en-US"/>
              <a:t>Downward sloping demand – differentiated product</a:t>
            </a:r>
          </a:p>
          <a:p>
            <a:pPr lvl="1"/>
            <a:r>
              <a:rPr lang="en-US"/>
              <a:t>Demand is relatively elastic – good substitutes</a:t>
            </a:r>
          </a:p>
          <a:p>
            <a:pPr lvl="1"/>
            <a:r>
              <a:rPr lang="en-US"/>
              <a:t>MR &lt; P</a:t>
            </a:r>
          </a:p>
          <a:p>
            <a:pPr lvl="1"/>
            <a:r>
              <a:rPr lang="en-US"/>
              <a:t>Profits are maximized when MR = MC</a:t>
            </a:r>
          </a:p>
          <a:p>
            <a:pPr lvl="1"/>
            <a:r>
              <a:rPr lang="en-US"/>
              <a:t>This firm is making economic profits</a:t>
            </a:r>
          </a:p>
        </p:txBody>
      </p:sp>
    </p:spTree>
  </p:cSld>
  <p:clrMapOvr>
    <a:masterClrMapping/>
  </p:clrMapOvr>
  <p:transition spd="med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Monopolistically Competitive</a:t>
            </a:r>
            <a:br>
              <a:rPr lang="en-US"/>
            </a:br>
            <a:r>
              <a:rPr lang="en-US"/>
              <a:t>Firm in the Short and Long Run</a:t>
            </a:r>
          </a:p>
        </p:txBody>
      </p:sp>
      <p:sp>
        <p:nvSpPr>
          <p:cNvPr id="10240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 run</a:t>
            </a:r>
          </a:p>
          <a:p>
            <a:pPr lvl="1"/>
            <a:r>
              <a:rPr lang="en-US"/>
              <a:t>Profits will attract new firms to the industry   (no barriers to entry)</a:t>
            </a:r>
          </a:p>
          <a:p>
            <a:pPr lvl="1"/>
            <a:r>
              <a:rPr lang="en-US"/>
              <a:t>The old firm’s demand will decrease to DLR</a:t>
            </a:r>
          </a:p>
          <a:p>
            <a:pPr lvl="1"/>
            <a:r>
              <a:rPr lang="en-US"/>
              <a:t>Firm’s output and price will fall</a:t>
            </a:r>
          </a:p>
          <a:p>
            <a:pPr lvl="1"/>
            <a:r>
              <a:rPr lang="en-US"/>
              <a:t>Industry output will rise</a:t>
            </a:r>
          </a:p>
          <a:p>
            <a:pPr lvl="1"/>
            <a:r>
              <a:rPr lang="en-US"/>
              <a:t>No economic profit (P = AC)</a:t>
            </a:r>
          </a:p>
          <a:p>
            <a:pPr lvl="1"/>
            <a:r>
              <a:rPr lang="en-US"/>
              <a:t>P &gt; MC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some monopoly power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set-1 (T2)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Q1.</a:t>
            </a:r>
            <a:r>
              <a:rPr lang="en-US" dirty="0" smtClean="0"/>
              <a:t> Let demand and cost functions be given as:</a:t>
            </a:r>
          </a:p>
          <a:p>
            <a:pPr algn="ctr">
              <a:buNone/>
            </a:pPr>
            <a:r>
              <a:rPr lang="en-US" b="1" dirty="0" smtClean="0"/>
              <a:t>P=100-0.5(q</a:t>
            </a:r>
            <a:r>
              <a:rPr lang="en-US" b="1" baseline="-25000" dirty="0" smtClean="0"/>
              <a:t>1</a:t>
            </a:r>
            <a:r>
              <a:rPr lang="en-US" b="1" dirty="0" smtClean="0"/>
              <a:t>+q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</a:p>
          <a:p>
            <a:pPr algn="ctr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1</a:t>
            </a:r>
            <a:r>
              <a:rPr lang="en-US" b="1" dirty="0" smtClean="0"/>
              <a:t>=5q</a:t>
            </a:r>
            <a:r>
              <a:rPr lang="en-US" b="1" baseline="-25000" dirty="0" smtClean="0"/>
              <a:t>1</a:t>
            </a:r>
          </a:p>
          <a:p>
            <a:pPr algn="ctr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r>
              <a:rPr lang="en-US" b="1" dirty="0" smtClean="0"/>
              <a:t>=0.5q</a:t>
            </a:r>
            <a:r>
              <a:rPr lang="en-US" b="1" baseline="-25000" dirty="0" smtClean="0"/>
              <a:t>2</a:t>
            </a:r>
            <a:r>
              <a:rPr lang="en-US" b="1" baseline="30000" dirty="0" smtClean="0"/>
              <a:t>2</a:t>
            </a:r>
          </a:p>
          <a:p>
            <a:pPr algn="just">
              <a:buNone/>
            </a:pPr>
            <a:endParaRPr lang="en-US" baseline="30000" dirty="0" smtClean="0"/>
          </a:p>
          <a:p>
            <a:pPr algn="just">
              <a:buNone/>
            </a:pPr>
            <a:r>
              <a:rPr lang="en-US" dirty="0" smtClean="0"/>
              <a:t>Find the reaction functions and Cournot equilibrium solution.</a:t>
            </a:r>
          </a:p>
          <a:p>
            <a:pPr algn="ctr">
              <a:buNone/>
            </a:pPr>
            <a:r>
              <a:rPr lang="en-US" dirty="0" smtClean="0"/>
              <a:t>(P=? q</a:t>
            </a:r>
            <a:r>
              <a:rPr lang="en-US" baseline="-25000" dirty="0" smtClean="0"/>
              <a:t>1</a:t>
            </a:r>
            <a:r>
              <a:rPr lang="en-US" dirty="0" smtClean="0"/>
              <a:t>=? q</a:t>
            </a:r>
            <a:r>
              <a:rPr lang="en-US" baseline="-25000" dirty="0" smtClean="0"/>
              <a:t>2</a:t>
            </a:r>
            <a:r>
              <a:rPr lang="en-US" dirty="0" smtClean="0"/>
              <a:t>=? ∏</a:t>
            </a:r>
            <a:r>
              <a:rPr lang="en-US" baseline="-25000" dirty="0" smtClean="0"/>
              <a:t>1</a:t>
            </a:r>
            <a:r>
              <a:rPr lang="en-US" dirty="0" smtClean="0"/>
              <a:t>=? ∏</a:t>
            </a:r>
            <a:r>
              <a:rPr lang="en-US" baseline="-25000" dirty="0" smtClean="0"/>
              <a:t>2</a:t>
            </a:r>
            <a:r>
              <a:rPr lang="en-US" dirty="0" smtClean="0"/>
              <a:t>=?)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Q2. Suppose that the two firms face a linear demand curve </a:t>
            </a:r>
            <a:r>
              <a:rPr lang="en-US" b="1" dirty="0" smtClean="0"/>
              <a:t>P(y)= a-by </a:t>
            </a:r>
            <a:r>
              <a:rPr lang="en-US" dirty="0" smtClean="0"/>
              <a:t>and have </a:t>
            </a:r>
            <a:r>
              <a:rPr lang="en-US" i="1" u="sng" dirty="0" smtClean="0"/>
              <a:t>constant marginal costs</a:t>
            </a:r>
            <a:r>
              <a:rPr lang="en-US" dirty="0" smtClean="0"/>
              <a:t>, </a:t>
            </a:r>
            <a:r>
              <a:rPr lang="en-US" b="1" dirty="0" smtClean="0"/>
              <a:t>c</a:t>
            </a:r>
            <a:r>
              <a:rPr lang="en-US" dirty="0" smtClean="0"/>
              <a:t>, for each firm.</a:t>
            </a:r>
          </a:p>
          <a:p>
            <a:pPr algn="just">
              <a:buNone/>
            </a:pPr>
            <a:r>
              <a:rPr lang="en-US" dirty="0" smtClean="0"/>
              <a:t>Solve for Cournot equilibrium output.</a:t>
            </a:r>
          </a:p>
          <a:p>
            <a:pPr algn="ctr">
              <a:buNone/>
            </a:pPr>
            <a:r>
              <a:rPr lang="en-US" b="1" dirty="0" smtClean="0"/>
              <a:t>y = total output= y</a:t>
            </a:r>
            <a:r>
              <a:rPr lang="en-US" b="1" baseline="-25000" dirty="0" smtClean="0"/>
              <a:t>1</a:t>
            </a:r>
            <a:r>
              <a:rPr lang="en-US" b="1" dirty="0" smtClean="0"/>
              <a:t> + y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577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i="1" dirty="0" smtClean="0"/>
              <a:t>Thanking </a:t>
            </a:r>
            <a:br>
              <a:rPr lang="en-US" sz="3600" b="1" i="1" dirty="0" smtClean="0"/>
            </a:br>
            <a:r>
              <a:rPr lang="en-US" sz="3600" b="1" i="1" dirty="0" smtClean="0"/>
              <a:t>BITS PILANI, K.K.BIRLA GOA CAMPUS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FontTx/>
              <a:buNone/>
              <a:defRPr/>
            </a:pPr>
            <a:r>
              <a:rPr lang="en-US" sz="3800" b="1" dirty="0" smtClean="0">
                <a:solidFill>
                  <a:srgbClr val="002060"/>
                </a:solidFill>
              </a:rPr>
              <a:t>Under the aegis of </a:t>
            </a:r>
          </a:p>
          <a:p>
            <a:pPr algn="ctr">
              <a:buFontTx/>
              <a:buNone/>
              <a:defRPr/>
            </a:pPr>
            <a:r>
              <a:rPr lang="en-US" sz="4700" b="1" dirty="0" smtClean="0">
                <a:solidFill>
                  <a:srgbClr val="002060"/>
                </a:solidFill>
              </a:rPr>
              <a:t>Department of Economics</a:t>
            </a:r>
          </a:p>
          <a:p>
            <a:pPr algn="ctr">
              <a:buFontTx/>
              <a:buNone/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Mridula Goel (HOD)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Debashish Pattanaik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Aswini Kumar Mishra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Kubendran N.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Dr. Indranil De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Ms. Ambili K.</a:t>
            </a:r>
          </a:p>
          <a:p>
            <a:pPr algn="ctr">
              <a:buFontTx/>
              <a:buNone/>
              <a:defRPr/>
            </a:pPr>
            <a:r>
              <a:rPr lang="en-US" b="1" i="1" dirty="0" smtClean="0"/>
              <a:t>Mr. Swagat Kishore Mishra</a:t>
            </a:r>
            <a:endParaRPr lang="en-US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057F7-C64D-40DF-A460-F4DBF90F04C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Oligopoly</a:t>
            </a:r>
          </a:p>
          <a:p>
            <a:pPr algn="just">
              <a:buNone/>
            </a:pPr>
            <a:r>
              <a:rPr lang="en-US" dirty="0" smtClean="0"/>
              <a:t>A market structure in which only a few sellers offer similar or identical products.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To understand the behavior of oligopolies, let’s consider an oligopoly with only two members, called a </a:t>
            </a:r>
            <a:r>
              <a:rPr lang="en-US" b="1" i="1" dirty="0" smtClean="0"/>
              <a:t>duopoly</a:t>
            </a:r>
            <a:r>
              <a:rPr lang="en-US" i="1" dirty="0" smtClean="0"/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The analysis of oligopoly offers an opportunity to introduce </a:t>
            </a:r>
            <a:r>
              <a:rPr lang="en-US" b="1" dirty="0" smtClean="0"/>
              <a:t>game theory, </a:t>
            </a: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study of how people behave in strategic situations.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752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Game theory</a:t>
            </a:r>
          </a:p>
          <a:p>
            <a:pPr>
              <a:buNone/>
            </a:pPr>
            <a:r>
              <a:rPr lang="en-US" dirty="0" smtClean="0"/>
              <a:t>The study of how people behave in strategic situations.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836376" cy="398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057400"/>
            <a:ext cx="3124200" cy="264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267200" y="502920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(It is named after economic theorist John Nash, whose life was portrayed in the book and movie </a:t>
            </a:r>
            <a:r>
              <a:rPr lang="en-US" sz="2400" b="1" i="1" dirty="0" smtClean="0"/>
              <a:t>A Beautiful Mind.)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20030"/>
            <a:ext cx="7035722" cy="400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" y="2286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The Prisoners’ Dilemma In this game between two criminals suspected of committing a crime, the sentence that each receives depends both on his or her decision whether to confess or remain silent and on the decision made by the other.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Oligopoly models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Cournot model (Nash equilibrium)</a:t>
            </a:r>
          </a:p>
          <a:p>
            <a:pPr>
              <a:buNone/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Kinked demand curve model</a:t>
            </a:r>
          </a:p>
          <a:p>
            <a:pPr>
              <a:buNone/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 smtClean="0"/>
              <a:t>Cartel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Oligopoly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Cournot Model</a:t>
            </a:r>
          </a:p>
          <a:p>
            <a:pPr lvl="1"/>
            <a:r>
              <a:rPr lang="en-US"/>
              <a:t>Oligopoly model in which firms produce a homogeneous good, each firm treats the output of its competitors as fixed, and all firms decide simultaneously how much to produce</a:t>
            </a:r>
          </a:p>
          <a:p>
            <a:pPr lvl="1"/>
            <a:r>
              <a:rPr lang="en-US"/>
              <a:t>Firm will adjust its output based on what it thinks the other firm will produce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236788" y="4648200"/>
            <a:ext cx="4656137" cy="1603375"/>
            <a:chOff x="1409" y="2928"/>
            <a:chExt cx="2933" cy="1010"/>
          </a:xfrm>
        </p:grpSpPr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>
              <a:off x="1409" y="3076"/>
              <a:ext cx="2559" cy="0"/>
            </a:xfrm>
            <a:prstGeom prst="line">
              <a:avLst/>
            </a:prstGeom>
            <a:noFill/>
            <a:ln w="508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1" name="Rectangle 19"/>
            <p:cNvSpPr>
              <a:spLocks noChangeArrowheads="1"/>
            </p:cNvSpPr>
            <p:nvPr/>
          </p:nvSpPr>
          <p:spPr bwMode="auto">
            <a:xfrm>
              <a:off x="3980" y="2928"/>
              <a:ext cx="36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MC</a:t>
              </a:r>
              <a:r>
                <a:rPr lang="en-US" sz="1600" baseline="-250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>
              <a:off x="2688" y="3085"/>
              <a:ext cx="0" cy="6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4" name="Rectangle 22"/>
            <p:cNvSpPr>
              <a:spLocks noChangeArrowheads="1"/>
            </p:cNvSpPr>
            <p:nvPr/>
          </p:nvSpPr>
          <p:spPr bwMode="auto">
            <a:xfrm>
              <a:off x="2541" y="3728"/>
              <a:ext cx="25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50</a:t>
              </a:r>
            </a:p>
          </p:txBody>
        </p:sp>
        <p:sp>
          <p:nvSpPr>
            <p:cNvPr id="151573" name="Oval 21"/>
            <p:cNvSpPr>
              <a:spLocks noChangeArrowheads="1"/>
            </p:cNvSpPr>
            <p:nvPr/>
          </p:nvSpPr>
          <p:spPr bwMode="auto">
            <a:xfrm>
              <a:off x="2640" y="302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060450" y="3316288"/>
            <a:ext cx="7516813" cy="2935287"/>
            <a:chOff x="668" y="2089"/>
            <a:chExt cx="4735" cy="1849"/>
          </a:xfrm>
        </p:grpSpPr>
        <p:sp>
          <p:nvSpPr>
            <p:cNvPr id="151556" name="Line 4"/>
            <p:cNvSpPr>
              <a:spLocks noChangeShapeType="1"/>
            </p:cNvSpPr>
            <p:nvPr/>
          </p:nvSpPr>
          <p:spPr bwMode="auto">
            <a:xfrm>
              <a:off x="1409" y="2613"/>
              <a:ext cx="1119" cy="807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2" name="Line 30"/>
            <p:cNvSpPr>
              <a:spLocks noChangeShapeType="1"/>
            </p:cNvSpPr>
            <p:nvPr/>
          </p:nvSpPr>
          <p:spPr bwMode="auto">
            <a:xfrm>
              <a:off x="1409" y="2613"/>
              <a:ext cx="495" cy="831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3" name="Rectangle 31"/>
            <p:cNvSpPr>
              <a:spLocks noChangeArrowheads="1"/>
            </p:cNvSpPr>
            <p:nvPr/>
          </p:nvSpPr>
          <p:spPr bwMode="auto">
            <a:xfrm>
              <a:off x="668" y="2832"/>
              <a:ext cx="59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MR</a:t>
              </a:r>
              <a:r>
                <a:rPr lang="en-US" sz="16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(75)</a:t>
              </a:r>
            </a:p>
          </p:txBody>
        </p:sp>
        <p:sp>
          <p:nvSpPr>
            <p:cNvPr id="151584" name="Rectangle 32"/>
            <p:cNvSpPr>
              <a:spLocks noChangeArrowheads="1"/>
            </p:cNvSpPr>
            <p:nvPr/>
          </p:nvSpPr>
          <p:spPr bwMode="auto">
            <a:xfrm>
              <a:off x="764" y="2448"/>
              <a:ext cx="4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D</a:t>
              </a:r>
              <a:r>
                <a:rPr lang="en-US" sz="16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(75)</a:t>
              </a:r>
            </a:p>
          </p:txBody>
        </p:sp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>
              <a:off x="1169" y="2709"/>
              <a:ext cx="495" cy="11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>
              <a:off x="1121" y="3093"/>
              <a:ext cx="639" cy="15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>
              <a:off x="1680" y="3085"/>
              <a:ext cx="0" cy="6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8" name="Rectangle 36"/>
            <p:cNvSpPr>
              <a:spLocks noChangeArrowheads="1"/>
            </p:cNvSpPr>
            <p:nvPr/>
          </p:nvSpPr>
          <p:spPr bwMode="auto">
            <a:xfrm>
              <a:off x="1533" y="3728"/>
              <a:ext cx="36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12.5</a:t>
              </a:r>
            </a:p>
          </p:txBody>
        </p:sp>
        <p:sp>
          <p:nvSpPr>
            <p:cNvPr id="151589" name="Oval 37"/>
            <p:cNvSpPr>
              <a:spLocks noChangeArrowheads="1"/>
            </p:cNvSpPr>
            <p:nvPr/>
          </p:nvSpPr>
          <p:spPr bwMode="auto">
            <a:xfrm>
              <a:off x="1632" y="302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3" name="Rectangle 41"/>
            <p:cNvSpPr>
              <a:spLocks noChangeArrowheads="1"/>
            </p:cNvSpPr>
            <p:nvPr/>
          </p:nvSpPr>
          <p:spPr bwMode="auto">
            <a:xfrm>
              <a:off x="3438" y="2089"/>
              <a:ext cx="1965" cy="46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If Firm 1 thinks Firm 2 will produce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 75 units, its demand curve is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shifted to the left by this amount.  </a:t>
              </a:r>
            </a:p>
          </p:txBody>
        </p:sp>
      </p:grpSp>
      <p:sp>
        <p:nvSpPr>
          <p:cNvPr id="15155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Firm 1’s Output Decision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2227263" y="1681163"/>
            <a:ext cx="0" cy="4265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2220913" y="5937250"/>
            <a:ext cx="4276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6318250" y="5943600"/>
            <a:ext cx="4429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Q</a:t>
            </a:r>
            <a:r>
              <a:rPr lang="en-US" sz="1800" baseline="-250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1746250" y="1524000"/>
            <a:ext cx="4175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</a:rPr>
              <a:t>P</a:t>
            </a:r>
            <a:r>
              <a:rPr lang="en-US" sz="1800" baseline="-2500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36788" y="1585913"/>
            <a:ext cx="4808537" cy="3652837"/>
            <a:chOff x="1409" y="999"/>
            <a:chExt cx="3029" cy="2301"/>
          </a:xfrm>
        </p:grpSpPr>
        <p:sp>
          <p:nvSpPr>
            <p:cNvPr id="151564" name="Line 12"/>
            <p:cNvSpPr>
              <a:spLocks noChangeShapeType="1"/>
            </p:cNvSpPr>
            <p:nvPr/>
          </p:nvSpPr>
          <p:spPr bwMode="auto">
            <a:xfrm>
              <a:off x="1409" y="1173"/>
              <a:ext cx="2271" cy="164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2060" y="1152"/>
              <a:ext cx="41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D</a:t>
              </a:r>
              <a:r>
                <a:rPr lang="en-US" sz="16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151566" name="Line 14"/>
            <p:cNvSpPr>
              <a:spLocks noChangeShapeType="1"/>
            </p:cNvSpPr>
            <p:nvPr/>
          </p:nvSpPr>
          <p:spPr bwMode="auto">
            <a:xfrm flipH="1">
              <a:off x="2145" y="1461"/>
              <a:ext cx="127" cy="15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>
              <a:off x="1409" y="1173"/>
              <a:ext cx="1407" cy="2127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8" name="Rectangle 16"/>
            <p:cNvSpPr>
              <a:spLocks noChangeArrowheads="1"/>
            </p:cNvSpPr>
            <p:nvPr/>
          </p:nvSpPr>
          <p:spPr bwMode="auto">
            <a:xfrm>
              <a:off x="2396" y="2352"/>
              <a:ext cx="51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MR</a:t>
              </a:r>
              <a:r>
                <a:rPr lang="en-US" sz="16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 flipH="1">
              <a:off x="2529" y="2613"/>
              <a:ext cx="127" cy="15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0" name="Rectangle 38"/>
            <p:cNvSpPr>
              <a:spLocks noChangeArrowheads="1"/>
            </p:cNvSpPr>
            <p:nvPr/>
          </p:nvSpPr>
          <p:spPr bwMode="auto">
            <a:xfrm>
              <a:off x="2475" y="999"/>
              <a:ext cx="1963" cy="3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Firm 1 and market demand curve, D</a:t>
              </a:r>
              <a:r>
                <a:rPr lang="en-US" sz="14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(0), if Firm 2 produces nothing.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236788" y="2346325"/>
            <a:ext cx="6073775" cy="3905250"/>
            <a:chOff x="1409" y="1478"/>
            <a:chExt cx="3826" cy="2460"/>
          </a:xfrm>
        </p:grpSpPr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>
              <a:off x="1409" y="2133"/>
              <a:ext cx="1839" cy="1332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6" name="Line 24"/>
            <p:cNvSpPr>
              <a:spLocks noChangeShapeType="1"/>
            </p:cNvSpPr>
            <p:nvPr/>
          </p:nvSpPr>
          <p:spPr bwMode="auto">
            <a:xfrm>
              <a:off x="1409" y="2133"/>
              <a:ext cx="783" cy="1215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7" name="Rectangle 25"/>
            <p:cNvSpPr>
              <a:spLocks noChangeArrowheads="1"/>
            </p:cNvSpPr>
            <p:nvPr/>
          </p:nvSpPr>
          <p:spPr bwMode="auto">
            <a:xfrm>
              <a:off x="3260" y="3360"/>
              <a:ext cx="48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D</a:t>
              </a:r>
              <a:r>
                <a:rPr lang="en-US" sz="16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(50)</a:t>
              </a:r>
            </a:p>
          </p:txBody>
        </p:sp>
        <p:sp>
          <p:nvSpPr>
            <p:cNvPr id="151578" name="Rectangle 26"/>
            <p:cNvSpPr>
              <a:spLocks noChangeArrowheads="1"/>
            </p:cNvSpPr>
            <p:nvPr/>
          </p:nvSpPr>
          <p:spPr bwMode="auto">
            <a:xfrm>
              <a:off x="1964" y="3360"/>
              <a:ext cx="59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MR</a:t>
              </a:r>
              <a:r>
                <a:rPr lang="en-US" sz="1600" baseline="-25000">
                  <a:solidFill>
                    <a:schemeClr val="tx1"/>
                  </a:solidFill>
                  <a:latin typeface="Arial" charset="0"/>
                </a:rPr>
                <a:t>1</a:t>
              </a:r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(50)</a:t>
              </a:r>
            </a:p>
          </p:txBody>
        </p:sp>
        <p:sp>
          <p:nvSpPr>
            <p:cNvPr id="151579" name="Line 27"/>
            <p:cNvSpPr>
              <a:spLocks noChangeShapeType="1"/>
            </p:cNvSpPr>
            <p:nvPr/>
          </p:nvSpPr>
          <p:spPr bwMode="auto">
            <a:xfrm>
              <a:off x="2016" y="3085"/>
              <a:ext cx="0" cy="6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0" name="Rectangle 28"/>
            <p:cNvSpPr>
              <a:spLocks noChangeArrowheads="1"/>
            </p:cNvSpPr>
            <p:nvPr/>
          </p:nvSpPr>
          <p:spPr bwMode="auto">
            <a:xfrm>
              <a:off x="1869" y="3728"/>
              <a:ext cx="25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charset="0"/>
                </a:rPr>
                <a:t>25</a:t>
              </a:r>
            </a:p>
          </p:txBody>
        </p:sp>
        <p:sp>
          <p:nvSpPr>
            <p:cNvPr id="151581" name="Oval 29"/>
            <p:cNvSpPr>
              <a:spLocks noChangeArrowheads="1"/>
            </p:cNvSpPr>
            <p:nvPr/>
          </p:nvSpPr>
          <p:spPr bwMode="auto">
            <a:xfrm>
              <a:off x="1968" y="302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2" name="Rectangle 40"/>
            <p:cNvSpPr>
              <a:spLocks noChangeArrowheads="1"/>
            </p:cNvSpPr>
            <p:nvPr/>
          </p:nvSpPr>
          <p:spPr bwMode="auto">
            <a:xfrm>
              <a:off x="3270" y="1478"/>
              <a:ext cx="1965" cy="46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If Firm 1 thinks Firm 2 will produce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 50 units, its demand curve is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shifted to the left by this amount.  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1290</Words>
  <Application>Microsoft Office PowerPoint</Application>
  <PresentationFormat>On-screen Show (4:3)</PresentationFormat>
  <Paragraphs>287</Paragraphs>
  <Slides>35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Principles of Economics</vt:lpstr>
      <vt:lpstr>Contents </vt:lpstr>
      <vt:lpstr>Markets </vt:lpstr>
      <vt:lpstr>Slide 4</vt:lpstr>
      <vt:lpstr>Slide 5</vt:lpstr>
      <vt:lpstr>Slide 6</vt:lpstr>
      <vt:lpstr>Oligopoly models</vt:lpstr>
      <vt:lpstr>Oligopoly</vt:lpstr>
      <vt:lpstr>Firm 1’s Output Decision</vt:lpstr>
      <vt:lpstr>Oligopoly</vt:lpstr>
      <vt:lpstr>Reaction Curves and Cournot Equilibrium</vt:lpstr>
      <vt:lpstr>Reaction Curves and Cournot Equilibrium</vt:lpstr>
      <vt:lpstr>Cournot Equilibrium</vt:lpstr>
      <vt:lpstr>The Linear Demand Curve</vt:lpstr>
      <vt:lpstr>Oligopoly Example</vt:lpstr>
      <vt:lpstr>Oligopoly Example</vt:lpstr>
      <vt:lpstr>Oligopoly Example</vt:lpstr>
      <vt:lpstr>Duopoly Example</vt:lpstr>
      <vt:lpstr>Observations of Oligopoly Behavior</vt:lpstr>
      <vt:lpstr>Observations of Oligopoly Behavior</vt:lpstr>
      <vt:lpstr>Price Rigidity</vt:lpstr>
      <vt:lpstr>Price Rigidity</vt:lpstr>
      <vt:lpstr>Price Rigidity</vt:lpstr>
      <vt:lpstr>The Kinked Demand Curve</vt:lpstr>
      <vt:lpstr>The Kinked Demand Curve</vt:lpstr>
      <vt:lpstr>Slide 26</vt:lpstr>
      <vt:lpstr>Monopolistic Competition</vt:lpstr>
      <vt:lpstr>Monopolistic Competition</vt:lpstr>
      <vt:lpstr>Monopolistic Competition</vt:lpstr>
      <vt:lpstr>A Monopolistically Competitive Firm in the Short and Long Run</vt:lpstr>
      <vt:lpstr>A Monopolistically Competitive Firm in the Short and Long Run</vt:lpstr>
      <vt:lpstr>A Monopolistically Competitive Firm in the Short and Long Run</vt:lpstr>
      <vt:lpstr>Practice set-1 (T2)</vt:lpstr>
      <vt:lpstr>Slide 34</vt:lpstr>
      <vt:lpstr>Thanking  BITS PILANI, K.K.BIRLA GOA CAMPUS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Theory and Cost function</dc:title>
  <dc:creator>bits</dc:creator>
  <cp:lastModifiedBy>admin</cp:lastModifiedBy>
  <cp:revision>117</cp:revision>
  <dcterms:created xsi:type="dcterms:W3CDTF">2012-02-13T22:23:19Z</dcterms:created>
  <dcterms:modified xsi:type="dcterms:W3CDTF">2012-11-05T23:03:29Z</dcterms:modified>
</cp:coreProperties>
</file>