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76"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295" r:id="rId52"/>
    <p:sldId id="297" r:id="rId53"/>
    <p:sldId id="298" r:id="rId54"/>
    <p:sldId id="299" r:id="rId55"/>
    <p:sldId id="300" r:id="rId56"/>
    <p:sldId id="296" r:id="rId57"/>
    <p:sldId id="261" r:id="rId5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005"/>
    <a:srgbClr val="EDB214"/>
    <a:srgbClr val="996721"/>
    <a:srgbClr val="E4A805"/>
    <a:srgbClr val="E44405"/>
    <a:srgbClr val="71560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84" autoAdjust="0"/>
    <p:restoredTop sz="94660"/>
  </p:normalViewPr>
  <p:slideViewPr>
    <p:cSldViewPr>
      <p:cViewPr varScale="1">
        <p:scale>
          <a:sx n="68" d="100"/>
          <a:sy n="68" d="100"/>
        </p:scale>
        <p:origin x="-15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0692E8-0AFC-4965-8382-F815E9BD9222}" type="datetimeFigureOut">
              <a:rPr lang="fr-FR"/>
              <a:pPr>
                <a:defRPr/>
              </a:pPr>
              <a:t>10/11/2012</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C17DD7B-744B-429E-A110-30A598B0ED47}" type="slidenum">
              <a:rPr lang="fr-CA"/>
              <a:pPr>
                <a:defRPr/>
              </a:pPr>
              <a:t>‹#›</a:t>
            </a:fld>
            <a:endParaRPr lang="fr-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5"/>
          </p:nvPr>
        </p:nvSpPr>
        <p:spPr>
          <a:ln/>
        </p:spPr>
        <p:txBody>
          <a:bodyPr/>
          <a:lstStyle/>
          <a:p>
            <a:fld id="{4A08750C-5EF0-4D67-A408-E59F3FE0B34C}" type="slidenum">
              <a:rPr lang="en-US"/>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B82CC32-4F42-4304-90D8-43D827FF155B}" type="slidenum">
              <a:rPr lang="en-US"/>
              <a:pPr/>
              <a:t>12</a:t>
            </a:fld>
            <a:endParaRPr lang="en-US"/>
          </a:p>
        </p:txBody>
      </p:sp>
      <p:sp>
        <p:nvSpPr>
          <p:cNvPr id="31746" name="Rectangle 2"/>
          <p:cNvSpPr>
            <a:spLocks noGrp="1" noRot="1" noChangeAspect="1" noChangeArrowheads="1" noTextEdit="1"/>
          </p:cNvSpPr>
          <p:nvPr>
            <p:ph type="sldImg"/>
          </p:nvPr>
        </p:nvSpPr>
        <p:spPr>
          <a:xfrm>
            <a:off x="1150938" y="692150"/>
            <a:ext cx="4556125" cy="3416300"/>
          </a:xfrm>
          <a:ln cap="flat"/>
        </p:spPr>
      </p:sp>
      <p:sp>
        <p:nvSpPr>
          <p:cNvPr id="317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0BA77D8-886A-44A1-9367-AFB1D081E868}" type="slidenum">
              <a:rPr lang="en-US"/>
              <a:pPr/>
              <a:t>13</a:t>
            </a:fld>
            <a:endParaRPr lang="en-US"/>
          </a:p>
        </p:txBody>
      </p:sp>
      <p:sp>
        <p:nvSpPr>
          <p:cNvPr id="3379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3379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6BE378-FB03-4BAF-87C9-B932C55B6235}" type="slidenum">
              <a:rPr lang="en-US"/>
              <a:pPr/>
              <a:t>14</a:t>
            </a:fld>
            <a:endParaRPr lang="en-US"/>
          </a:p>
        </p:txBody>
      </p:sp>
      <p:sp>
        <p:nvSpPr>
          <p:cNvPr id="3584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358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FA02CF1-57CC-43AE-9B6E-9D25379DFD9D}" type="slidenum">
              <a:rPr lang="en-US"/>
              <a:pPr/>
              <a:t>15</a:t>
            </a:fld>
            <a:endParaRPr lang="en-US"/>
          </a:p>
        </p:txBody>
      </p:sp>
      <p:sp>
        <p:nvSpPr>
          <p:cNvPr id="37890" name="Rectangle 2"/>
          <p:cNvSpPr>
            <a:spLocks noGrp="1" noRot="1" noChangeAspect="1" noChangeArrowheads="1" noTextEdit="1"/>
          </p:cNvSpPr>
          <p:nvPr>
            <p:ph type="sldImg"/>
          </p:nvPr>
        </p:nvSpPr>
        <p:spPr>
          <a:xfrm>
            <a:off x="1150938" y="692150"/>
            <a:ext cx="4556125" cy="3416300"/>
          </a:xfrm>
          <a:ln cap="flat"/>
        </p:spPr>
      </p:sp>
      <p:sp>
        <p:nvSpPr>
          <p:cNvPr id="378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8C87530-9F55-4A71-A8F1-183293CB94D3}" type="slidenum">
              <a:rPr lang="en-US"/>
              <a:pPr/>
              <a:t>16</a:t>
            </a:fld>
            <a:endParaRPr lang="en-US"/>
          </a:p>
        </p:txBody>
      </p:sp>
      <p:sp>
        <p:nvSpPr>
          <p:cNvPr id="3993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399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F374DA0-C9C9-4118-BDE5-7C5BAFEB4FB8}" type="slidenum">
              <a:rPr lang="en-US"/>
              <a:pPr/>
              <a:t>17</a:t>
            </a:fld>
            <a:endParaRPr lang="en-US"/>
          </a:p>
        </p:txBody>
      </p:sp>
      <p:sp>
        <p:nvSpPr>
          <p:cNvPr id="4198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19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56B9585-C39C-43F6-8B2A-923F4DB9924B}" type="slidenum">
              <a:rPr lang="en-US"/>
              <a:pPr/>
              <a:t>18</a:t>
            </a:fld>
            <a:endParaRPr lang="en-US"/>
          </a:p>
        </p:txBody>
      </p:sp>
      <p:sp>
        <p:nvSpPr>
          <p:cNvPr id="4403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40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48BB01-5C49-4DBB-A25E-3447AEE704E2}" type="slidenum">
              <a:rPr lang="en-US"/>
              <a:pPr/>
              <a:t>19</a:t>
            </a:fld>
            <a:endParaRPr lang="en-US"/>
          </a:p>
        </p:txBody>
      </p:sp>
      <p:sp>
        <p:nvSpPr>
          <p:cNvPr id="4608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608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72DAB82-121C-4C1F-985F-1CA1CC4B6194}" type="slidenum">
              <a:rPr lang="en-US"/>
              <a:pPr/>
              <a:t>20</a:t>
            </a:fld>
            <a:endParaRPr lang="en-US"/>
          </a:p>
        </p:txBody>
      </p:sp>
      <p:sp>
        <p:nvSpPr>
          <p:cNvPr id="4813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813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C710209-3794-4990-AF5C-891BCFBC7CD2}" type="slidenum">
              <a:rPr lang="en-US"/>
              <a:pPr/>
              <a:t>21</a:t>
            </a:fld>
            <a:endParaRPr lang="en-US"/>
          </a:p>
        </p:txBody>
      </p:sp>
      <p:sp>
        <p:nvSpPr>
          <p:cNvPr id="5017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01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A12E443-3216-47A5-9BBB-FC5FF9928030}" type="slidenum">
              <a:rPr lang="en-US"/>
              <a:pPr/>
              <a:t>4</a:t>
            </a:fld>
            <a:endParaRPr lang="en-US"/>
          </a:p>
        </p:txBody>
      </p:sp>
      <p:sp>
        <p:nvSpPr>
          <p:cNvPr id="717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1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70C662E-1833-441B-8BC1-CDFE2C3AFE0E}" type="slidenum">
              <a:rPr lang="en-US"/>
              <a:pPr/>
              <a:t>22</a:t>
            </a:fld>
            <a:endParaRPr lang="en-US"/>
          </a:p>
        </p:txBody>
      </p:sp>
      <p:sp>
        <p:nvSpPr>
          <p:cNvPr id="5222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22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763FE6-1424-496B-8F25-3005A91A71CF}" type="slidenum">
              <a:rPr lang="en-US"/>
              <a:pPr/>
              <a:t>23</a:t>
            </a:fld>
            <a:endParaRPr lang="en-US"/>
          </a:p>
        </p:txBody>
      </p:sp>
      <p:sp>
        <p:nvSpPr>
          <p:cNvPr id="5427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427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D06F73-2C7B-4F2E-9023-1B02F73CBE46}" type="slidenum">
              <a:rPr lang="en-US"/>
              <a:pPr/>
              <a:t>24</a:t>
            </a:fld>
            <a:endParaRPr lang="en-US"/>
          </a:p>
        </p:txBody>
      </p:sp>
      <p:sp>
        <p:nvSpPr>
          <p:cNvPr id="5632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63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BE32F76-2969-4567-B70F-4AD6DE91C8BF}" type="slidenum">
              <a:rPr lang="en-US"/>
              <a:pPr/>
              <a:t>25</a:t>
            </a:fld>
            <a:endParaRPr lang="en-US"/>
          </a:p>
        </p:txBody>
      </p:sp>
      <p:sp>
        <p:nvSpPr>
          <p:cNvPr id="5837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583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32E1A40-26E7-442B-83BE-76B87BA87D0B}" type="slidenum">
              <a:rPr lang="en-US"/>
              <a:pPr/>
              <a:t>26</a:t>
            </a:fld>
            <a:endParaRPr lang="en-US"/>
          </a:p>
        </p:txBody>
      </p:sp>
      <p:sp>
        <p:nvSpPr>
          <p:cNvPr id="6041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04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9F3F20-2540-4CC9-B8E3-3AA4E999F2DE}" type="slidenum">
              <a:rPr lang="en-US"/>
              <a:pPr/>
              <a:t>27</a:t>
            </a:fld>
            <a:endParaRPr lang="en-US"/>
          </a:p>
        </p:txBody>
      </p:sp>
      <p:sp>
        <p:nvSpPr>
          <p:cNvPr id="62466" name="Rectangle 2"/>
          <p:cNvSpPr>
            <a:spLocks noGrp="1" noRot="1" noChangeAspect="1" noChangeArrowheads="1" noTextEdit="1"/>
          </p:cNvSpPr>
          <p:nvPr>
            <p:ph type="sldImg"/>
          </p:nvPr>
        </p:nvSpPr>
        <p:spPr>
          <a:xfrm>
            <a:off x="1150938" y="692150"/>
            <a:ext cx="4556125" cy="3416300"/>
          </a:xfrm>
          <a:ln cap="flat"/>
        </p:spPr>
      </p:sp>
      <p:sp>
        <p:nvSpPr>
          <p:cNvPr id="624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3DFEB32-E76E-4E8C-A218-0C13750DEABF}" type="slidenum">
              <a:rPr lang="en-US"/>
              <a:pPr/>
              <a:t>28</a:t>
            </a:fld>
            <a:endParaRPr lang="en-US"/>
          </a:p>
        </p:txBody>
      </p:sp>
      <p:sp>
        <p:nvSpPr>
          <p:cNvPr id="6451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45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290FA76-065E-4D20-BD38-76964933AA70}" type="slidenum">
              <a:rPr lang="en-US"/>
              <a:pPr/>
              <a:t>29</a:t>
            </a:fld>
            <a:endParaRPr lang="en-US"/>
          </a:p>
        </p:txBody>
      </p:sp>
      <p:sp>
        <p:nvSpPr>
          <p:cNvPr id="6656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65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8643056-8112-472D-84AE-CAB15EBC0965}" type="slidenum">
              <a:rPr lang="en-US"/>
              <a:pPr/>
              <a:t>30</a:t>
            </a:fld>
            <a:endParaRPr lang="en-US"/>
          </a:p>
        </p:txBody>
      </p:sp>
      <p:sp>
        <p:nvSpPr>
          <p:cNvPr id="6861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686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5846857-D008-435A-81B9-03413DC0BB56}" type="slidenum">
              <a:rPr lang="en-US"/>
              <a:pPr/>
              <a:t>31</a:t>
            </a:fld>
            <a:endParaRPr lang="en-US"/>
          </a:p>
        </p:txBody>
      </p:sp>
      <p:sp>
        <p:nvSpPr>
          <p:cNvPr id="7065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06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17ACB1D-B2F0-440D-88A6-F8765F023E53}" type="slidenum">
              <a:rPr lang="en-US"/>
              <a:pPr/>
              <a:t>5</a:t>
            </a:fld>
            <a:endParaRPr lang="en-US"/>
          </a:p>
        </p:txBody>
      </p:sp>
      <p:sp>
        <p:nvSpPr>
          <p:cNvPr id="921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2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0F4C73-795F-44DF-ADAC-F750953C198B}" type="slidenum">
              <a:rPr lang="en-US"/>
              <a:pPr/>
              <a:t>32</a:t>
            </a:fld>
            <a:endParaRPr lang="en-US"/>
          </a:p>
        </p:txBody>
      </p:sp>
      <p:sp>
        <p:nvSpPr>
          <p:cNvPr id="7270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270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AA5F54D-94EA-4D55-B025-C97530914877}" type="slidenum">
              <a:rPr lang="en-US"/>
              <a:pPr/>
              <a:t>33</a:t>
            </a:fld>
            <a:endParaRPr lang="en-US"/>
          </a:p>
        </p:txBody>
      </p:sp>
      <p:sp>
        <p:nvSpPr>
          <p:cNvPr id="7475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475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B0EA271-EBDC-4702-B5F7-D05F828CA79F}" type="slidenum">
              <a:rPr lang="en-US"/>
              <a:pPr/>
              <a:t>34</a:t>
            </a:fld>
            <a:endParaRPr lang="en-US"/>
          </a:p>
        </p:txBody>
      </p:sp>
      <p:sp>
        <p:nvSpPr>
          <p:cNvPr id="7680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68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20760C7-F700-409C-8C1A-5AA969D98EFB}" type="slidenum">
              <a:rPr lang="en-US"/>
              <a:pPr/>
              <a:t>35</a:t>
            </a:fld>
            <a:endParaRPr lang="en-US"/>
          </a:p>
        </p:txBody>
      </p:sp>
      <p:sp>
        <p:nvSpPr>
          <p:cNvPr id="7885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7885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8E2EAB9-E696-4900-B0DD-6B82692173CF}" type="slidenum">
              <a:rPr lang="en-US"/>
              <a:pPr/>
              <a:t>36</a:t>
            </a:fld>
            <a:endParaRPr lang="en-US"/>
          </a:p>
        </p:txBody>
      </p:sp>
      <p:sp>
        <p:nvSpPr>
          <p:cNvPr id="80898"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8089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604B210-67FA-40C6-B3EA-9E73569FA0EC}" type="slidenum">
              <a:rPr lang="en-US"/>
              <a:pPr/>
              <a:t>37</a:t>
            </a:fld>
            <a:endParaRPr lang="en-US"/>
          </a:p>
        </p:txBody>
      </p:sp>
      <p:sp>
        <p:nvSpPr>
          <p:cNvPr id="8294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829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D3E09EC-F9F3-4E16-9603-C0FA8DF08393}" type="slidenum">
              <a:rPr lang="en-US"/>
              <a:pPr/>
              <a:t>38</a:t>
            </a:fld>
            <a:endParaRPr lang="en-US"/>
          </a:p>
        </p:txBody>
      </p:sp>
      <p:sp>
        <p:nvSpPr>
          <p:cNvPr id="84994" name="Rectangle 2"/>
          <p:cNvSpPr>
            <a:spLocks noGrp="1" noRot="1" noChangeAspect="1" noChangeArrowheads="1" noTextEdit="1"/>
          </p:cNvSpPr>
          <p:nvPr>
            <p:ph type="sldImg"/>
          </p:nvPr>
        </p:nvSpPr>
        <p:spPr>
          <a:xfrm>
            <a:off x="1150938" y="692150"/>
            <a:ext cx="4556125" cy="3416300"/>
          </a:xfrm>
          <a:ln cap="flat"/>
        </p:spPr>
      </p:sp>
      <p:sp>
        <p:nvSpPr>
          <p:cNvPr id="8499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5D70896-7B60-4F19-954C-D377694767C3}" type="slidenum">
              <a:rPr lang="en-US"/>
              <a:pPr/>
              <a:t>39</a:t>
            </a:fld>
            <a:endParaRPr lang="en-US"/>
          </a:p>
        </p:txBody>
      </p:sp>
      <p:sp>
        <p:nvSpPr>
          <p:cNvPr id="87042" name="Rectangle 2"/>
          <p:cNvSpPr>
            <a:spLocks noGrp="1" noRot="1" noChangeAspect="1" noChangeArrowheads="1" noTextEdit="1"/>
          </p:cNvSpPr>
          <p:nvPr>
            <p:ph type="sldImg"/>
          </p:nvPr>
        </p:nvSpPr>
        <p:spPr>
          <a:xfrm>
            <a:off x="1150938" y="692150"/>
            <a:ext cx="4556125" cy="3416300"/>
          </a:xfrm>
          <a:ln cap="flat"/>
        </p:spPr>
      </p:sp>
      <p:sp>
        <p:nvSpPr>
          <p:cNvPr id="8704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EBBD7DC-9A8B-4C07-A658-6B10B665970B}" type="slidenum">
              <a:rPr lang="en-US"/>
              <a:pPr/>
              <a:t>40</a:t>
            </a:fld>
            <a:endParaRPr lang="en-US"/>
          </a:p>
        </p:txBody>
      </p:sp>
      <p:sp>
        <p:nvSpPr>
          <p:cNvPr id="89090" name="Rectangle 2"/>
          <p:cNvSpPr>
            <a:spLocks noGrp="1" noRot="1" noChangeAspect="1" noChangeArrowheads="1" noTextEdit="1"/>
          </p:cNvSpPr>
          <p:nvPr>
            <p:ph type="sldImg"/>
          </p:nvPr>
        </p:nvSpPr>
        <p:spPr>
          <a:xfrm>
            <a:off x="1150938" y="692150"/>
            <a:ext cx="4556125" cy="3416300"/>
          </a:xfrm>
          <a:ln cap="flat"/>
        </p:spPr>
      </p:sp>
      <p:sp>
        <p:nvSpPr>
          <p:cNvPr id="890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0AC283C-D218-4D08-8653-DD1854C72BD7}" type="slidenum">
              <a:rPr lang="en-US"/>
              <a:pPr/>
              <a:t>41</a:t>
            </a:fld>
            <a:endParaRPr lang="en-US"/>
          </a:p>
        </p:txBody>
      </p:sp>
      <p:sp>
        <p:nvSpPr>
          <p:cNvPr id="91138" name="Rectangle 2"/>
          <p:cNvSpPr>
            <a:spLocks noGrp="1" noRot="1" noChangeAspect="1" noChangeArrowheads="1" noTextEdit="1"/>
          </p:cNvSpPr>
          <p:nvPr>
            <p:ph type="sldImg"/>
          </p:nvPr>
        </p:nvSpPr>
        <p:spPr>
          <a:xfrm>
            <a:off x="1150938" y="692150"/>
            <a:ext cx="4556125" cy="3416300"/>
          </a:xfrm>
          <a:ln cap="flat"/>
        </p:spPr>
      </p:sp>
      <p:sp>
        <p:nvSpPr>
          <p:cNvPr id="9113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DFC478B-6E15-48F4-9DAF-6325EE5E0707}" type="slidenum">
              <a:rPr lang="en-US"/>
              <a:pPr/>
              <a:t>6</a:t>
            </a:fld>
            <a:endParaRPr lang="en-US"/>
          </a:p>
        </p:txBody>
      </p:sp>
      <p:sp>
        <p:nvSpPr>
          <p:cNvPr id="11266"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126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7A1DB32-D857-4A42-B56C-74880F1E3BFE}" type="slidenum">
              <a:rPr lang="en-US"/>
              <a:pPr/>
              <a:t>42</a:t>
            </a:fld>
            <a:endParaRPr lang="en-US"/>
          </a:p>
        </p:txBody>
      </p:sp>
      <p:sp>
        <p:nvSpPr>
          <p:cNvPr id="93186" name="Rectangle 2"/>
          <p:cNvSpPr>
            <a:spLocks noGrp="1" noRot="1" noChangeAspect="1" noChangeArrowheads="1" noTextEdit="1"/>
          </p:cNvSpPr>
          <p:nvPr>
            <p:ph type="sldImg"/>
          </p:nvPr>
        </p:nvSpPr>
        <p:spPr>
          <a:xfrm>
            <a:off x="1150938" y="692150"/>
            <a:ext cx="4556125" cy="3416300"/>
          </a:xfrm>
          <a:ln cap="flat"/>
        </p:spPr>
      </p:sp>
      <p:sp>
        <p:nvSpPr>
          <p:cNvPr id="9318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3E6F761-1B73-46AB-8157-1800646E7612}" type="slidenum">
              <a:rPr lang="en-US"/>
              <a:pPr/>
              <a:t>43</a:t>
            </a:fld>
            <a:endParaRPr lang="en-US"/>
          </a:p>
        </p:txBody>
      </p:sp>
      <p:sp>
        <p:nvSpPr>
          <p:cNvPr id="9523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52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C9A009-202E-4ABD-A7E9-17E41885F861}" type="slidenum">
              <a:rPr lang="en-US"/>
              <a:pPr/>
              <a:t>44</a:t>
            </a:fld>
            <a:endParaRPr lang="en-US"/>
          </a:p>
        </p:txBody>
      </p:sp>
      <p:sp>
        <p:nvSpPr>
          <p:cNvPr id="9728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728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34BC425-9A7A-42F7-9C2A-EAFC3F9D529A}" type="slidenum">
              <a:rPr lang="en-US"/>
              <a:pPr/>
              <a:t>45</a:t>
            </a:fld>
            <a:endParaRPr lang="en-US"/>
          </a:p>
        </p:txBody>
      </p:sp>
      <p:sp>
        <p:nvSpPr>
          <p:cNvPr id="9933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9933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8EC87D5-EF68-4437-BFDD-F53C66D9CA7D}" type="slidenum">
              <a:rPr lang="en-US"/>
              <a:pPr/>
              <a:t>46</a:t>
            </a:fld>
            <a:endParaRPr lang="en-US"/>
          </a:p>
        </p:txBody>
      </p:sp>
      <p:sp>
        <p:nvSpPr>
          <p:cNvPr id="101378" name="Rectangle 2"/>
          <p:cNvSpPr>
            <a:spLocks noGrp="1" noRot="1" noChangeAspect="1" noChangeArrowheads="1" noTextEdit="1"/>
          </p:cNvSpPr>
          <p:nvPr>
            <p:ph type="sldImg"/>
          </p:nvPr>
        </p:nvSpPr>
        <p:spPr>
          <a:xfrm>
            <a:off x="1150938" y="692150"/>
            <a:ext cx="4556125" cy="3416300"/>
          </a:xfrm>
          <a:ln cap="flat"/>
        </p:spPr>
      </p:sp>
      <p:sp>
        <p:nvSpPr>
          <p:cNvPr id="1013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FD8F838-DCE2-441B-A752-5EEAB1DC712F}" type="slidenum">
              <a:rPr lang="en-US"/>
              <a:pPr/>
              <a:t>47</a:t>
            </a:fld>
            <a:endParaRPr lang="en-US"/>
          </a:p>
        </p:txBody>
      </p:sp>
      <p:sp>
        <p:nvSpPr>
          <p:cNvPr id="103426" name="Rectangle 2"/>
          <p:cNvSpPr>
            <a:spLocks noGrp="1" noRot="1" noChangeAspect="1" noChangeArrowheads="1" noTextEdit="1"/>
          </p:cNvSpPr>
          <p:nvPr>
            <p:ph type="sldImg"/>
          </p:nvPr>
        </p:nvSpPr>
        <p:spPr>
          <a:xfrm>
            <a:off x="1150938" y="692150"/>
            <a:ext cx="4556125" cy="3416300"/>
          </a:xfrm>
          <a:ln cap="flat"/>
        </p:spPr>
      </p:sp>
      <p:sp>
        <p:nvSpPr>
          <p:cNvPr id="1034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FEC1DF8-B362-4D21-A018-0C4865CC6F6B}" type="slidenum">
              <a:rPr lang="en-US"/>
              <a:pPr/>
              <a:t>48</a:t>
            </a:fld>
            <a:endParaRPr lang="en-US"/>
          </a:p>
        </p:txBody>
      </p:sp>
      <p:sp>
        <p:nvSpPr>
          <p:cNvPr id="105474" name="Rectangle 2"/>
          <p:cNvSpPr>
            <a:spLocks noGrp="1" noRot="1" noChangeAspect="1" noChangeArrowheads="1" noTextEdit="1"/>
          </p:cNvSpPr>
          <p:nvPr>
            <p:ph type="sldImg"/>
          </p:nvPr>
        </p:nvSpPr>
        <p:spPr>
          <a:xfrm>
            <a:off x="1150938" y="692150"/>
            <a:ext cx="4556125" cy="3416300"/>
          </a:xfrm>
          <a:ln cap="flat"/>
        </p:spPr>
      </p:sp>
      <p:sp>
        <p:nvSpPr>
          <p:cNvPr id="10547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6CCCE17-5642-46DF-9DBA-00DF17C387BF}" type="slidenum">
              <a:rPr lang="en-US"/>
              <a:pPr/>
              <a:t>49</a:t>
            </a:fld>
            <a:endParaRPr lang="en-US"/>
          </a:p>
        </p:txBody>
      </p:sp>
      <p:sp>
        <p:nvSpPr>
          <p:cNvPr id="107522" name="Rectangle 2"/>
          <p:cNvSpPr>
            <a:spLocks noGrp="1" noRot="1" noChangeAspect="1" noChangeArrowheads="1" noTextEdit="1"/>
          </p:cNvSpPr>
          <p:nvPr>
            <p:ph type="sldImg"/>
          </p:nvPr>
        </p:nvSpPr>
        <p:spPr>
          <a:xfrm>
            <a:off x="1150938" y="692150"/>
            <a:ext cx="4556125" cy="3416300"/>
          </a:xfrm>
          <a:ln cap="flat"/>
        </p:spPr>
      </p:sp>
      <p:sp>
        <p:nvSpPr>
          <p:cNvPr id="1075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88B280F-FE06-4095-B2F0-53359466833D}" type="slidenum">
              <a:rPr lang="en-US"/>
              <a:pPr/>
              <a:t>50</a:t>
            </a:fld>
            <a:endParaRPr lang="en-US"/>
          </a:p>
        </p:txBody>
      </p:sp>
      <p:sp>
        <p:nvSpPr>
          <p:cNvPr id="109570" name="Rectangle 2"/>
          <p:cNvSpPr>
            <a:spLocks noGrp="1" noRot="1" noChangeAspect="1" noChangeArrowheads="1" noTextEdit="1"/>
          </p:cNvSpPr>
          <p:nvPr>
            <p:ph type="sldImg"/>
          </p:nvPr>
        </p:nvSpPr>
        <p:spPr>
          <a:xfrm>
            <a:off x="1150938" y="692150"/>
            <a:ext cx="4556125" cy="3416300"/>
          </a:xfrm>
          <a:ln cap="flat"/>
        </p:spPr>
      </p:sp>
      <p:sp>
        <p:nvSpPr>
          <p:cNvPr id="1095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ADE4955-CBC4-4AB1-99DA-50FEC488931F}" type="slidenum">
              <a:rPr lang="en-US"/>
              <a:pPr/>
              <a:t>7</a:t>
            </a:fld>
            <a:endParaRPr lang="en-US"/>
          </a:p>
        </p:txBody>
      </p:sp>
      <p:sp>
        <p:nvSpPr>
          <p:cNvPr id="13314"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331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4F2A886-C129-4035-88DC-08F4B1210A6B}" type="slidenum">
              <a:rPr lang="en-US"/>
              <a:pPr/>
              <a:t>8</a:t>
            </a:fld>
            <a:endParaRPr lang="en-US"/>
          </a:p>
        </p:txBody>
      </p:sp>
      <p:sp>
        <p:nvSpPr>
          <p:cNvPr id="15362"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536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AE11959-3DDF-44D2-A0A7-0DD96837F5E9}" type="slidenum">
              <a:rPr lang="en-US"/>
              <a:pPr/>
              <a:t>9</a:t>
            </a:fld>
            <a:endParaRPr lang="en-US"/>
          </a:p>
        </p:txBody>
      </p:sp>
      <p:sp>
        <p:nvSpPr>
          <p:cNvPr id="17410"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174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EB8A3D2-F657-4C39-BE46-CD9CADF12628}" type="slidenum">
              <a:rPr lang="en-US"/>
              <a:pPr/>
              <a:t>10</a:t>
            </a:fld>
            <a:endParaRPr lang="en-US"/>
          </a:p>
        </p:txBody>
      </p:sp>
      <p:sp>
        <p:nvSpPr>
          <p:cNvPr id="19458" name="Rectangle 2"/>
          <p:cNvSpPr>
            <a:spLocks noGrp="1" noRot="1" noChangeAspect="1" noChangeArrowheads="1" noTextEdit="1"/>
          </p:cNvSpPr>
          <p:nvPr>
            <p:ph type="sldImg"/>
          </p:nvPr>
        </p:nvSpPr>
        <p:spPr>
          <a:xfrm>
            <a:off x="1150938" y="692150"/>
            <a:ext cx="4556125" cy="3416300"/>
          </a:xfrm>
          <a:ln cap="flat"/>
        </p:spPr>
      </p:sp>
      <p:sp>
        <p:nvSpPr>
          <p:cNvPr id="1945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12825A60-81B8-49E8-8218-2F5385C21585}" type="slidenum">
              <a:rPr lang="en-US"/>
              <a:pPr/>
              <a:t>11</a:t>
            </a:fld>
            <a:endParaRPr lang="en-US"/>
          </a:p>
        </p:txBody>
      </p:sp>
      <p:sp>
        <p:nvSpPr>
          <p:cNvPr id="111618" name="Rectangle 2"/>
          <p:cNvSpPr>
            <a:spLocks noChangeArrowheads="1"/>
          </p:cNvSpPr>
          <p:nvPr/>
        </p:nvSpPr>
        <p:spPr bwMode="auto">
          <a:xfrm>
            <a:off x="3884613" y="0"/>
            <a:ext cx="2973387" cy="455613"/>
          </a:xfrm>
          <a:prstGeom prst="rect">
            <a:avLst/>
          </a:prstGeom>
          <a:noFill/>
          <a:ln w="9525">
            <a:noFill/>
            <a:miter lim="800000"/>
            <a:headEnd/>
            <a:tailEnd/>
          </a:ln>
          <a:effectLst/>
        </p:spPr>
        <p:txBody>
          <a:bodyPr wrap="none" anchor="ctr"/>
          <a:lstStyle/>
          <a:p>
            <a:endParaRPr lang="en-US"/>
          </a:p>
        </p:txBody>
      </p:sp>
      <p:sp>
        <p:nvSpPr>
          <p:cNvPr id="11161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49" tIns="0" rIns="19049" bIns="0" anchor="b"/>
          <a:lstStyle/>
          <a:p>
            <a:pPr algn="r"/>
            <a:r>
              <a:rPr lang="en-US" sz="1000">
                <a:latin typeface="Times New Roman" pitchFamily="18" charset="0"/>
              </a:rPr>
              <a:t>7</a:t>
            </a:r>
          </a:p>
        </p:txBody>
      </p:sp>
      <p:sp>
        <p:nvSpPr>
          <p:cNvPr id="11162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p>
        </p:txBody>
      </p:sp>
      <p:sp>
        <p:nvSpPr>
          <p:cNvPr id="111621" name="Rectangle 5"/>
          <p:cNvSpPr>
            <a:spLocks noChangeArrowheads="1"/>
          </p:cNvSpPr>
          <p:nvPr/>
        </p:nvSpPr>
        <p:spPr bwMode="auto">
          <a:xfrm>
            <a:off x="-1588" y="0"/>
            <a:ext cx="2971801" cy="455613"/>
          </a:xfrm>
          <a:prstGeom prst="rect">
            <a:avLst/>
          </a:prstGeom>
          <a:noFill/>
          <a:ln w="9525">
            <a:noFill/>
            <a:miter lim="800000"/>
            <a:headEnd/>
            <a:tailEnd/>
          </a:ln>
          <a:effectLst/>
        </p:spPr>
        <p:txBody>
          <a:bodyPr wrap="none" anchor="ctr"/>
          <a:lstStyle/>
          <a:p>
            <a:endParaRPr lang="en-US"/>
          </a:p>
        </p:txBody>
      </p:sp>
      <p:sp>
        <p:nvSpPr>
          <p:cNvPr id="111622" name="Rectangle 6"/>
          <p:cNvSpPr>
            <a:spLocks noGrp="1" noRot="1" noChangeAspect="1" noChangeArrowheads="1" noTextEdit="1"/>
          </p:cNvSpPr>
          <p:nvPr>
            <p:ph type="sldImg"/>
          </p:nvPr>
        </p:nvSpPr>
        <p:spPr>
          <a:xfrm>
            <a:off x="1152525" y="692150"/>
            <a:ext cx="4554538" cy="3416300"/>
          </a:xfrm>
          <a:ln cap="flat"/>
        </p:spPr>
      </p:sp>
      <p:sp>
        <p:nvSpPr>
          <p:cNvPr id="111623" name="Rectangle 7"/>
          <p:cNvSpPr>
            <a:spLocks noGrp="1" noChangeArrowheads="1"/>
          </p:cNvSpPr>
          <p:nvPr>
            <p:ph type="body" idx="1"/>
          </p:nvPr>
        </p:nvSpPr>
        <p:spPr>
          <a:ln/>
        </p:spPr>
        <p:txBody>
          <a:bodyPr lIns="92066" tIns="46033" rIns="92066" bIns="46033"/>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707DB80C-D2CF-4493-8C7B-C71386D47380}" type="datetime1">
              <a:rPr lang="fr-FR" smtClean="0"/>
              <a:pPr>
                <a:defRPr/>
              </a:pPr>
              <a:t>10/11/2012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6DD7B78C-81EF-43F8-B184-B220A7F5F8EF}"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90D19AF8-5A19-4934-AB8F-071AA0C6D14B}" type="datetime1">
              <a:rPr lang="fr-FR" smtClean="0"/>
              <a:pPr>
                <a:defRPr/>
              </a:pPr>
              <a:t>10/11/2012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E10D2A2-3BE4-4EC2-AA3F-25DC58938039}"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773FBA7-D434-42CB-93A4-C512D16CA98E}" type="datetime1">
              <a:rPr lang="fr-FR" smtClean="0"/>
              <a:pPr>
                <a:defRPr/>
              </a:pPr>
              <a:t>10/11/2012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977333A-EC4B-4BF5-8284-22E06ACA7E4A}" type="slidenum">
              <a:rPr lang="fr-CA"/>
              <a:pPr>
                <a:defRPr/>
              </a:pPr>
              <a:t>‹#›</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ED6402B-C215-4013-90E6-4EB15AAC20A3}" type="datetime1">
              <a:rPr lang="fr-FR" smtClean="0"/>
              <a:pPr>
                <a:defRPr/>
              </a:pPr>
              <a:t>10/11/2012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707307D-6BF2-45C0-AE1C-0066DC8C925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5A676C8-BAAC-4FCD-93D3-63D6A6312444}" type="datetime1">
              <a:rPr lang="fr-FR" smtClean="0"/>
              <a:pPr>
                <a:defRPr/>
              </a:pPr>
              <a:t>10/11/2012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BFF14E3-E422-452A-957A-46EE6AEA04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43A63CF4-2DC0-49A8-B006-AD5ADBF105BC}" type="datetime1">
              <a:rPr lang="fr-FR" smtClean="0"/>
              <a:pPr>
                <a:defRPr/>
              </a:pPr>
              <a:t>10/11/2012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2CCD8CB-56FC-407F-84A5-2D723B5FBE6C}"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0C6C5F99-1669-4067-911B-79C5136514D9}" type="datetime1">
              <a:rPr lang="fr-FR" smtClean="0"/>
              <a:pPr>
                <a:defRPr/>
              </a:pPr>
              <a:t>10/11/2012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68405CAF-7774-47CC-93FC-712889D0AE9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2962C0F8-155B-47E8-9C63-22D04DE81074}" type="datetime1">
              <a:rPr lang="fr-FR" smtClean="0"/>
              <a:pPr>
                <a:defRPr/>
              </a:pPr>
              <a:t>10/11/2012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3C154E5-EF64-44ED-9AB9-7A9514B1BB10}"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8B1D1BC2-DE6B-4D47-8400-B720051910CB}" type="datetime1">
              <a:rPr lang="fr-FR" smtClean="0"/>
              <a:pPr>
                <a:defRPr/>
              </a:pPr>
              <a:t>10/11/2012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9EC82395-30D0-4F0A-ACB1-769645B03F07}"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8A473F2-16D9-4477-ADD8-221869ECABA8}" type="datetime1">
              <a:rPr lang="fr-FR" smtClean="0"/>
              <a:pPr>
                <a:defRPr/>
              </a:pPr>
              <a:t>10/11/2012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B7C9C59-82D0-4C79-83DC-00E6CF97306F}"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5CE5572-CFEE-43DA-899F-401FADD6513F}" type="datetime1">
              <a:rPr lang="fr-FR" smtClean="0"/>
              <a:pPr>
                <a:defRPr/>
              </a:pPr>
              <a:t>10/11/2012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90BA7CBF-F8B1-4759-B106-FB532066E44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CEFAF0-0392-47B3-96BA-B8A9C73B5790}" type="datetime1">
              <a:rPr lang="fr-FR" smtClean="0"/>
              <a:pPr>
                <a:defRPr/>
              </a:pPr>
              <a:t>10/11/2012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14CE4B-474C-454A-82C5-010791202DCE}"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52800"/>
            <a:ext cx="7772400" cy="2057400"/>
          </a:xfrm>
        </p:spPr>
        <p:txBody>
          <a:bodyPr/>
          <a:lstStyle/>
          <a:p>
            <a:pPr eaLnBrk="1" hangingPunct="1"/>
            <a:r>
              <a:rPr lang="fr-CA" sz="4000" b="1" dirty="0" smtClean="0">
                <a:solidFill>
                  <a:srgbClr val="EDB214"/>
                </a:solidFill>
              </a:rPr>
              <a:t>Macroeconomics </a:t>
            </a:r>
            <a:br>
              <a:rPr lang="fr-CA" sz="4000" b="1" dirty="0" smtClean="0">
                <a:solidFill>
                  <a:srgbClr val="EDB214"/>
                </a:solidFill>
              </a:rPr>
            </a:br>
            <a:r>
              <a:rPr lang="fr-CA" sz="4000" b="1" dirty="0" smtClean="0">
                <a:solidFill>
                  <a:srgbClr val="EDB214"/>
                </a:solidFill>
              </a:rPr>
              <a:t>of</a:t>
            </a:r>
            <a:br>
              <a:rPr lang="fr-CA" sz="4000" b="1" dirty="0" smtClean="0">
                <a:solidFill>
                  <a:srgbClr val="EDB214"/>
                </a:solidFill>
              </a:rPr>
            </a:br>
            <a:r>
              <a:rPr lang="fr-CA" sz="4000" b="1" dirty="0" smtClean="0">
                <a:solidFill>
                  <a:srgbClr val="EDB214"/>
                </a:solidFill>
              </a:rPr>
              <a:t>National Income Accounting</a:t>
            </a:r>
          </a:p>
        </p:txBody>
      </p:sp>
      <p:sp>
        <p:nvSpPr>
          <p:cNvPr id="2051" name="Sous-titre 2"/>
          <p:cNvSpPr>
            <a:spLocks noGrp="1"/>
          </p:cNvSpPr>
          <p:nvPr>
            <p:ph type="subTitle" idx="1"/>
          </p:nvPr>
        </p:nvSpPr>
        <p:spPr>
          <a:xfrm>
            <a:off x="1676400" y="5334000"/>
            <a:ext cx="5867400" cy="685801"/>
          </a:xfrm>
        </p:spPr>
        <p:txBody>
          <a:bodyPr/>
          <a:lstStyle/>
          <a:p>
            <a:pPr eaLnBrk="1" hangingPunct="1"/>
            <a:r>
              <a:rPr lang="fr-CA" sz="2400" dirty="0" smtClean="0">
                <a:solidFill>
                  <a:srgbClr val="996721"/>
                </a:solidFill>
              </a:rPr>
              <a:t>Swagat Kishore Mishra</a:t>
            </a:r>
          </a:p>
        </p:txBody>
      </p:sp>
      <p:sp>
        <p:nvSpPr>
          <p:cNvPr id="4" name="Date Placeholder 3"/>
          <p:cNvSpPr>
            <a:spLocks noGrp="1"/>
          </p:cNvSpPr>
          <p:nvPr>
            <p:ph type="dt" sz="half" idx="10"/>
          </p:nvPr>
        </p:nvSpPr>
        <p:spPr/>
        <p:txBody>
          <a:bodyPr/>
          <a:lstStyle/>
          <a:p>
            <a:pPr>
              <a:defRPr/>
            </a:pPr>
            <a:fld id="{F2B28FC6-9156-4F78-9911-8379B640A408}" type="datetime1">
              <a:rPr lang="fr-FR" smtClean="0"/>
              <a:pPr>
                <a:defRPr/>
              </a:pPr>
              <a:t>10/11/2012</a:t>
            </a:fld>
            <a:endParaRPr lang="fr-CA"/>
          </a:p>
        </p:txBody>
      </p:sp>
      <p:sp>
        <p:nvSpPr>
          <p:cNvPr id="5" name="Slide Number Placeholder 4"/>
          <p:cNvSpPr>
            <a:spLocks noGrp="1"/>
          </p:cNvSpPr>
          <p:nvPr>
            <p:ph type="sldNum" sz="quarter" idx="12"/>
          </p:nvPr>
        </p:nvSpPr>
        <p:spPr/>
        <p:txBody>
          <a:bodyPr/>
          <a:lstStyle/>
          <a:p>
            <a:pPr>
              <a:defRPr/>
            </a:pPr>
            <a:fld id="{6DD7B78C-81EF-43F8-B184-B220A7F5F8EF}" type="slidenum">
              <a:rPr lang="fr-CA" smtClean="0"/>
              <a:pPr>
                <a:defRPr/>
              </a:pPr>
              <a:t>1</a:t>
            </a:fld>
            <a:endParaRPr lang="fr-CA" dirty="0"/>
          </a:p>
        </p:txBody>
      </p:sp>
      <p:sp>
        <p:nvSpPr>
          <p:cNvPr id="6" name="TextBox 5"/>
          <p:cNvSpPr txBox="1"/>
          <p:nvPr/>
        </p:nvSpPr>
        <p:spPr>
          <a:xfrm>
            <a:off x="3962400" y="6096000"/>
            <a:ext cx="1595309" cy="369332"/>
          </a:xfrm>
          <a:prstGeom prst="rect">
            <a:avLst/>
          </a:prstGeom>
          <a:noFill/>
        </p:spPr>
        <p:txBody>
          <a:bodyPr wrap="none" rtlCol="0">
            <a:spAutoFit/>
          </a:bodyPr>
          <a:lstStyle/>
          <a:p>
            <a:r>
              <a:rPr lang="en-US" b="1" dirty="0" smtClean="0"/>
              <a:t>LECTURE 30</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762000" y="1219200"/>
            <a:ext cx="7772400" cy="1143000"/>
          </a:xfrm>
          <a:noFill/>
          <a:ln/>
        </p:spPr>
        <p:txBody>
          <a:bodyPr/>
          <a:lstStyle/>
          <a:p>
            <a:r>
              <a:rPr lang="en-US" sz="3600">
                <a:effectLst/>
              </a:rPr>
              <a:t>The Circular-Flow Diagram</a:t>
            </a:r>
            <a:endParaRPr lang="en-US" sz="3600">
              <a:effectLst/>
              <a:latin typeface="Tahoma" pitchFamily="34" charset="0"/>
            </a:endParaRPr>
          </a:p>
        </p:txBody>
      </p:sp>
      <p:sp>
        <p:nvSpPr>
          <p:cNvPr id="18435" name="Rectangle 3"/>
          <p:cNvSpPr>
            <a:spLocks noGrp="1" noChangeArrowheads="1"/>
          </p:cNvSpPr>
          <p:nvPr>
            <p:ph type="subTitle" idx="1"/>
          </p:nvPr>
        </p:nvSpPr>
        <p:spPr>
          <a:xfrm>
            <a:off x="1444625" y="2892425"/>
            <a:ext cx="6372225" cy="1987550"/>
          </a:xfrm>
          <a:noFill/>
          <a:ln/>
        </p:spPr>
        <p:txBody>
          <a:bodyPr/>
          <a:lstStyle/>
          <a:p>
            <a:pPr algn="l"/>
            <a:r>
              <a:rPr lang="en-US" sz="3600">
                <a:solidFill>
                  <a:srgbClr val="474A81"/>
                </a:solidFill>
              </a:rPr>
              <a:t>The equality of income and expenditure can be illustrated with the</a:t>
            </a:r>
            <a:r>
              <a:rPr lang="en-US" sz="3600"/>
              <a:t> </a:t>
            </a:r>
            <a:r>
              <a:rPr lang="en-US" sz="3600">
                <a:solidFill>
                  <a:srgbClr val="A50021"/>
                </a:solidFill>
              </a:rPr>
              <a:t>circular-flow diagram</a:t>
            </a:r>
            <a:r>
              <a:rPr lang="en-US" sz="3600">
                <a:solidFill>
                  <a:srgbClr val="474A81"/>
                </a:solidFill>
              </a:rPr>
              <a:t>.</a:t>
            </a:r>
            <a:endParaRPr 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out)">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304800"/>
            <a:ext cx="7772400" cy="1143000"/>
          </a:xfrm>
          <a:noFill/>
          <a:ln/>
        </p:spPr>
        <p:txBody>
          <a:bodyPr/>
          <a:lstStyle/>
          <a:p>
            <a:r>
              <a:rPr lang="en-US" sz="3600">
                <a:solidFill>
                  <a:srgbClr val="7A0014"/>
                </a:solidFill>
                <a:effectLst/>
              </a:rPr>
              <a:t>The Circular-Flow Diagram</a:t>
            </a:r>
            <a:endParaRPr lang="en-US" sz="3600">
              <a:solidFill>
                <a:srgbClr val="7A0014"/>
              </a:solidFill>
              <a:latin typeface="Tahoma" pitchFamily="34" charset="0"/>
            </a:endParaRPr>
          </a:p>
        </p:txBody>
      </p:sp>
      <p:sp>
        <p:nvSpPr>
          <p:cNvPr id="110595" name="Oval 3"/>
          <p:cNvSpPr>
            <a:spLocks noChangeArrowheads="1"/>
          </p:cNvSpPr>
          <p:nvPr/>
        </p:nvSpPr>
        <p:spPr bwMode="auto">
          <a:xfrm>
            <a:off x="381000" y="3124200"/>
            <a:ext cx="1828800" cy="1295400"/>
          </a:xfrm>
          <a:prstGeom prst="ellipse">
            <a:avLst/>
          </a:prstGeom>
          <a:solidFill>
            <a:srgbClr val="FFCC00"/>
          </a:solidFill>
          <a:ln w="12700">
            <a:solidFill>
              <a:schemeClr val="tx1"/>
            </a:solidFill>
            <a:round/>
            <a:headEnd type="none" w="sm" len="sm"/>
            <a:tailEnd type="none" w="sm" len="sm"/>
          </a:ln>
          <a:effectLst/>
        </p:spPr>
        <p:txBody>
          <a:bodyPr wrap="none" anchor="ctr"/>
          <a:lstStyle/>
          <a:p>
            <a:pPr algn="ctr"/>
            <a:r>
              <a:rPr lang="en-US" sz="2400" b="1" i="0">
                <a:solidFill>
                  <a:srgbClr val="000099"/>
                </a:solidFill>
                <a:latin typeface="Times New Roman" pitchFamily="18" charset="0"/>
              </a:rPr>
              <a:t>Firms</a:t>
            </a:r>
          </a:p>
        </p:txBody>
      </p:sp>
      <p:sp>
        <p:nvSpPr>
          <p:cNvPr id="110596" name="Oval 4"/>
          <p:cNvSpPr>
            <a:spLocks noChangeArrowheads="1"/>
          </p:cNvSpPr>
          <p:nvPr/>
        </p:nvSpPr>
        <p:spPr bwMode="auto">
          <a:xfrm>
            <a:off x="6705600" y="3276600"/>
            <a:ext cx="1828800" cy="1295400"/>
          </a:xfrm>
          <a:prstGeom prst="ellipse">
            <a:avLst/>
          </a:prstGeom>
          <a:solidFill>
            <a:srgbClr val="FFCC00"/>
          </a:solidFill>
          <a:ln w="12700">
            <a:solidFill>
              <a:schemeClr val="tx1"/>
            </a:solidFill>
            <a:round/>
            <a:headEnd type="none" w="sm" len="sm"/>
            <a:tailEnd type="none" w="sm" len="sm"/>
          </a:ln>
          <a:effectLst/>
        </p:spPr>
        <p:txBody>
          <a:bodyPr wrap="none" anchor="ctr"/>
          <a:lstStyle/>
          <a:p>
            <a:pPr algn="ctr"/>
            <a:r>
              <a:rPr lang="en-US" sz="2400" b="1" i="0">
                <a:solidFill>
                  <a:srgbClr val="000099"/>
                </a:solidFill>
                <a:latin typeface="Times New Roman" pitchFamily="18" charset="0"/>
              </a:rPr>
              <a:t>Households</a:t>
            </a:r>
          </a:p>
        </p:txBody>
      </p:sp>
      <p:sp>
        <p:nvSpPr>
          <p:cNvPr id="110597" name="Rectangle 5"/>
          <p:cNvSpPr>
            <a:spLocks noChangeArrowheads="1"/>
          </p:cNvSpPr>
          <p:nvPr/>
        </p:nvSpPr>
        <p:spPr bwMode="auto">
          <a:xfrm>
            <a:off x="3276600" y="5181600"/>
            <a:ext cx="2286000" cy="1219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sz="2400" b="1" i="0">
                <a:latin typeface="Times New Roman" pitchFamily="18" charset="0"/>
              </a:rPr>
              <a:t>Market for </a:t>
            </a:r>
          </a:p>
          <a:p>
            <a:pPr algn="ctr"/>
            <a:r>
              <a:rPr lang="en-US" sz="2400" b="1" i="0">
                <a:latin typeface="Times New Roman" pitchFamily="18" charset="0"/>
              </a:rPr>
              <a:t>Factors </a:t>
            </a:r>
          </a:p>
          <a:p>
            <a:pPr algn="ctr"/>
            <a:r>
              <a:rPr lang="en-US" sz="2400" b="1" i="0">
                <a:latin typeface="Times New Roman" pitchFamily="18" charset="0"/>
              </a:rPr>
              <a:t>of Production</a:t>
            </a:r>
          </a:p>
        </p:txBody>
      </p:sp>
      <p:sp>
        <p:nvSpPr>
          <p:cNvPr id="110598" name="Rectangle 6"/>
          <p:cNvSpPr>
            <a:spLocks noChangeArrowheads="1"/>
          </p:cNvSpPr>
          <p:nvPr/>
        </p:nvSpPr>
        <p:spPr bwMode="auto">
          <a:xfrm>
            <a:off x="3276600" y="1447800"/>
            <a:ext cx="2286000" cy="1219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sz="2400" b="1" i="0">
                <a:latin typeface="Times New Roman" pitchFamily="18" charset="0"/>
              </a:rPr>
              <a:t>Market for </a:t>
            </a:r>
          </a:p>
          <a:p>
            <a:pPr algn="ctr"/>
            <a:r>
              <a:rPr lang="en-US" sz="2400" b="1" i="0">
                <a:latin typeface="Times New Roman" pitchFamily="18" charset="0"/>
              </a:rPr>
              <a:t>Goods </a:t>
            </a:r>
          </a:p>
          <a:p>
            <a:pPr algn="ctr"/>
            <a:r>
              <a:rPr lang="en-US" sz="2400" b="1" i="0">
                <a:latin typeface="Times New Roman" pitchFamily="18" charset="0"/>
              </a:rPr>
              <a:t>and Services</a:t>
            </a:r>
          </a:p>
        </p:txBody>
      </p:sp>
      <p:graphicFrame>
        <p:nvGraphicFramePr>
          <p:cNvPr id="110599" name="Object 7"/>
          <p:cNvGraphicFramePr>
            <a:graphicFrameLocks noChangeAspect="1"/>
          </p:cNvGraphicFramePr>
          <p:nvPr/>
        </p:nvGraphicFramePr>
        <p:xfrm>
          <a:off x="4514850" y="3244850"/>
          <a:ext cx="112713" cy="214313"/>
        </p:xfrm>
        <a:graphic>
          <a:graphicData uri="http://schemas.openxmlformats.org/presentationml/2006/ole">
            <p:oleObj spid="_x0000_s8194" name="Equation" r:id="rId4" imgW="114120" imgH="215640" progId="Equation.3">
              <p:embed/>
            </p:oleObj>
          </a:graphicData>
        </a:graphic>
      </p:graphicFrame>
      <p:grpSp>
        <p:nvGrpSpPr>
          <p:cNvPr id="2" name="Group 8"/>
          <p:cNvGrpSpPr>
            <a:grpSpLocks/>
          </p:cNvGrpSpPr>
          <p:nvPr/>
        </p:nvGrpSpPr>
        <p:grpSpPr bwMode="auto">
          <a:xfrm>
            <a:off x="1066800" y="1371600"/>
            <a:ext cx="6553200" cy="1905000"/>
            <a:chOff x="672" y="912"/>
            <a:chExt cx="4128" cy="1200"/>
          </a:xfrm>
        </p:grpSpPr>
        <p:sp>
          <p:nvSpPr>
            <p:cNvPr id="110601" name="Text Box 9"/>
            <p:cNvSpPr txBox="1">
              <a:spLocks noChangeArrowheads="1"/>
            </p:cNvSpPr>
            <p:nvPr/>
          </p:nvSpPr>
          <p:spPr bwMode="auto">
            <a:xfrm>
              <a:off x="3696" y="912"/>
              <a:ext cx="1104" cy="250"/>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0"/>
                <a:t>Spending</a:t>
              </a:r>
            </a:p>
          </p:txBody>
        </p:sp>
        <p:sp>
          <p:nvSpPr>
            <p:cNvPr id="110602" name="Text Box 10"/>
            <p:cNvSpPr txBox="1">
              <a:spLocks noChangeArrowheads="1"/>
            </p:cNvSpPr>
            <p:nvPr/>
          </p:nvSpPr>
          <p:spPr bwMode="auto">
            <a:xfrm>
              <a:off x="1056" y="912"/>
              <a:ext cx="1104" cy="250"/>
            </a:xfrm>
            <a:prstGeom prst="rect">
              <a:avLst/>
            </a:prstGeom>
            <a:noFill/>
            <a:ln w="12700">
              <a:noFill/>
              <a:miter lim="800000"/>
              <a:headEnd type="none" w="sm" len="sm"/>
              <a:tailEnd type="none" w="sm" len="sm"/>
            </a:ln>
            <a:effectLst/>
          </p:spPr>
          <p:txBody>
            <a:bodyPr>
              <a:spAutoFit/>
            </a:bodyPr>
            <a:lstStyle/>
            <a:p>
              <a:pPr>
                <a:spcBef>
                  <a:spcPct val="50000"/>
                </a:spcBef>
              </a:pPr>
              <a:r>
                <a:rPr lang="en-US" sz="2000" b="1" i="0"/>
                <a:t>Revenue</a:t>
              </a:r>
            </a:p>
          </p:txBody>
        </p:sp>
        <p:cxnSp>
          <p:nvCxnSpPr>
            <p:cNvPr id="110603" name="AutoShape 11"/>
            <p:cNvCxnSpPr>
              <a:cxnSpLocks noChangeShapeType="1"/>
              <a:endCxn id="110596" idx="0"/>
            </p:cNvCxnSpPr>
            <p:nvPr/>
          </p:nvCxnSpPr>
          <p:spPr bwMode="auto">
            <a:xfrm>
              <a:off x="3504" y="1200"/>
              <a:ext cx="1296" cy="912"/>
            </a:xfrm>
            <a:prstGeom prst="bentConnector2">
              <a:avLst/>
            </a:prstGeom>
            <a:noFill/>
            <a:ln w="57150">
              <a:solidFill>
                <a:srgbClr val="474A81"/>
              </a:solidFill>
              <a:miter lim="800000"/>
              <a:headEnd type="triangle" w="med" len="med"/>
              <a:tailEnd/>
            </a:ln>
            <a:effectLst/>
          </p:spPr>
        </p:cxnSp>
        <p:sp>
          <p:nvSpPr>
            <p:cNvPr id="110604" name="Line 12"/>
            <p:cNvSpPr>
              <a:spLocks noChangeShapeType="1"/>
            </p:cNvSpPr>
            <p:nvPr/>
          </p:nvSpPr>
          <p:spPr bwMode="auto">
            <a:xfrm flipH="1">
              <a:off x="672" y="1200"/>
              <a:ext cx="1392" cy="0"/>
            </a:xfrm>
            <a:prstGeom prst="line">
              <a:avLst/>
            </a:prstGeom>
            <a:noFill/>
            <a:ln w="57150">
              <a:solidFill>
                <a:srgbClr val="474A81"/>
              </a:solidFill>
              <a:round/>
              <a:headEnd type="none" w="sm" len="sm"/>
              <a:tailEnd type="none" w="sm" len="sm"/>
            </a:ln>
            <a:effectLst/>
          </p:spPr>
          <p:txBody>
            <a:bodyPr wrap="none" anchor="ctr"/>
            <a:lstStyle/>
            <a:p>
              <a:endParaRPr lang="en-US"/>
            </a:p>
          </p:txBody>
        </p:sp>
        <p:sp>
          <p:nvSpPr>
            <p:cNvPr id="110605" name="Line 13"/>
            <p:cNvSpPr>
              <a:spLocks noChangeShapeType="1"/>
            </p:cNvSpPr>
            <p:nvPr/>
          </p:nvSpPr>
          <p:spPr bwMode="auto">
            <a:xfrm>
              <a:off x="672" y="1200"/>
              <a:ext cx="0" cy="864"/>
            </a:xfrm>
            <a:prstGeom prst="line">
              <a:avLst/>
            </a:prstGeom>
            <a:noFill/>
            <a:ln w="57150">
              <a:solidFill>
                <a:srgbClr val="474A81"/>
              </a:solidFill>
              <a:round/>
              <a:headEnd/>
              <a:tailEnd type="triangle" w="med" len="med"/>
            </a:ln>
            <a:effectLst/>
          </p:spPr>
          <p:txBody>
            <a:bodyPr wrap="none" anchor="ctr"/>
            <a:lstStyle/>
            <a:p>
              <a:endParaRPr lang="en-US"/>
            </a:p>
          </p:txBody>
        </p:sp>
      </p:grpSp>
      <p:grpSp>
        <p:nvGrpSpPr>
          <p:cNvPr id="3" name="Group 14"/>
          <p:cNvGrpSpPr>
            <a:grpSpLocks/>
          </p:cNvGrpSpPr>
          <p:nvPr/>
        </p:nvGrpSpPr>
        <p:grpSpPr bwMode="auto">
          <a:xfrm>
            <a:off x="990600" y="4419600"/>
            <a:ext cx="6629400" cy="2301875"/>
            <a:chOff x="624" y="2832"/>
            <a:chExt cx="4176" cy="1450"/>
          </a:xfrm>
        </p:grpSpPr>
        <p:sp>
          <p:nvSpPr>
            <p:cNvPr id="110607" name="Text Box 15"/>
            <p:cNvSpPr txBox="1">
              <a:spLocks noChangeArrowheads="1"/>
            </p:cNvSpPr>
            <p:nvPr/>
          </p:nvSpPr>
          <p:spPr bwMode="auto">
            <a:xfrm>
              <a:off x="672" y="3840"/>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Wages, rent, and profit</a:t>
              </a:r>
            </a:p>
          </p:txBody>
        </p:sp>
        <p:sp>
          <p:nvSpPr>
            <p:cNvPr id="110608" name="Text Box 16"/>
            <p:cNvSpPr txBox="1">
              <a:spLocks noChangeArrowheads="1"/>
            </p:cNvSpPr>
            <p:nvPr/>
          </p:nvSpPr>
          <p:spPr bwMode="auto">
            <a:xfrm>
              <a:off x="3648" y="3840"/>
              <a:ext cx="1104" cy="250"/>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Income</a:t>
              </a:r>
            </a:p>
          </p:txBody>
        </p:sp>
        <p:sp>
          <p:nvSpPr>
            <p:cNvPr id="110609" name="Line 17"/>
            <p:cNvSpPr>
              <a:spLocks noChangeShapeType="1"/>
            </p:cNvSpPr>
            <p:nvPr/>
          </p:nvSpPr>
          <p:spPr bwMode="auto">
            <a:xfrm>
              <a:off x="624" y="2832"/>
              <a:ext cx="0" cy="960"/>
            </a:xfrm>
            <a:prstGeom prst="line">
              <a:avLst/>
            </a:prstGeom>
            <a:noFill/>
            <a:ln w="57150">
              <a:solidFill>
                <a:srgbClr val="474A81"/>
              </a:solidFill>
              <a:round/>
              <a:headEnd type="none" w="sm" len="sm"/>
              <a:tailEnd type="none" w="sm" len="sm"/>
            </a:ln>
            <a:effectLst/>
          </p:spPr>
          <p:txBody>
            <a:bodyPr wrap="none" anchor="ctr"/>
            <a:lstStyle/>
            <a:p>
              <a:endParaRPr lang="en-US"/>
            </a:p>
          </p:txBody>
        </p:sp>
        <p:sp>
          <p:nvSpPr>
            <p:cNvPr id="110610" name="Line 18"/>
            <p:cNvSpPr>
              <a:spLocks noChangeShapeType="1"/>
            </p:cNvSpPr>
            <p:nvPr/>
          </p:nvSpPr>
          <p:spPr bwMode="auto">
            <a:xfrm>
              <a:off x="624" y="3792"/>
              <a:ext cx="1440" cy="0"/>
            </a:xfrm>
            <a:prstGeom prst="line">
              <a:avLst/>
            </a:prstGeom>
            <a:noFill/>
            <a:ln w="57150">
              <a:solidFill>
                <a:srgbClr val="474A81"/>
              </a:solidFill>
              <a:round/>
              <a:headEnd/>
              <a:tailEnd type="triangle" w="med" len="med"/>
            </a:ln>
            <a:effectLst/>
          </p:spPr>
          <p:txBody>
            <a:bodyPr wrap="none" anchor="ctr"/>
            <a:lstStyle/>
            <a:p>
              <a:endParaRPr lang="en-US"/>
            </a:p>
          </p:txBody>
        </p:sp>
        <p:sp>
          <p:nvSpPr>
            <p:cNvPr id="110611" name="Line 19"/>
            <p:cNvSpPr>
              <a:spLocks noChangeShapeType="1"/>
            </p:cNvSpPr>
            <p:nvPr/>
          </p:nvSpPr>
          <p:spPr bwMode="auto">
            <a:xfrm>
              <a:off x="3504" y="3840"/>
              <a:ext cx="1296" cy="0"/>
            </a:xfrm>
            <a:prstGeom prst="line">
              <a:avLst/>
            </a:prstGeom>
            <a:noFill/>
            <a:ln w="57150">
              <a:solidFill>
                <a:srgbClr val="474A81"/>
              </a:solidFill>
              <a:round/>
              <a:headEnd type="none" w="sm" len="sm"/>
              <a:tailEnd type="none" w="sm" len="sm"/>
            </a:ln>
            <a:effectLst/>
          </p:spPr>
          <p:txBody>
            <a:bodyPr wrap="none" anchor="ctr"/>
            <a:lstStyle/>
            <a:p>
              <a:endParaRPr lang="en-US"/>
            </a:p>
          </p:txBody>
        </p:sp>
        <p:sp>
          <p:nvSpPr>
            <p:cNvPr id="110612" name="Line 20"/>
            <p:cNvSpPr>
              <a:spLocks noChangeShapeType="1"/>
            </p:cNvSpPr>
            <p:nvPr/>
          </p:nvSpPr>
          <p:spPr bwMode="auto">
            <a:xfrm flipV="1">
              <a:off x="4800" y="2928"/>
              <a:ext cx="0" cy="912"/>
            </a:xfrm>
            <a:prstGeom prst="line">
              <a:avLst/>
            </a:prstGeom>
            <a:noFill/>
            <a:ln w="57150">
              <a:solidFill>
                <a:srgbClr val="474A81"/>
              </a:solidFill>
              <a:round/>
              <a:headEnd type="none" w="sm" len="sm"/>
              <a:tailEnd type="triangle" w="med" len="med"/>
            </a:ln>
            <a:effectLst/>
          </p:spPr>
          <p:txBody>
            <a:bodyPr wrap="none" anchor="ctr"/>
            <a:lstStyle/>
            <a:p>
              <a:endParaRPr lang="en-US"/>
            </a:p>
          </p:txBody>
        </p:sp>
      </p:grpSp>
      <p:grpSp>
        <p:nvGrpSpPr>
          <p:cNvPr id="4" name="Group 21"/>
          <p:cNvGrpSpPr>
            <a:grpSpLocks/>
          </p:cNvGrpSpPr>
          <p:nvPr/>
        </p:nvGrpSpPr>
        <p:grpSpPr bwMode="auto">
          <a:xfrm>
            <a:off x="1295400" y="2057400"/>
            <a:ext cx="6172200" cy="1219200"/>
            <a:chOff x="816" y="1344"/>
            <a:chExt cx="3888" cy="768"/>
          </a:xfrm>
        </p:grpSpPr>
        <p:sp>
          <p:nvSpPr>
            <p:cNvPr id="110614" name="Text Box 22"/>
            <p:cNvSpPr txBox="1">
              <a:spLocks noChangeArrowheads="1"/>
            </p:cNvSpPr>
            <p:nvPr/>
          </p:nvSpPr>
          <p:spPr bwMode="auto">
            <a:xfrm>
              <a:off x="864" y="1344"/>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Goods &amp; Services sold</a:t>
              </a:r>
            </a:p>
          </p:txBody>
        </p:sp>
        <p:sp>
          <p:nvSpPr>
            <p:cNvPr id="110615" name="Text Box 23"/>
            <p:cNvSpPr txBox="1">
              <a:spLocks noChangeArrowheads="1"/>
            </p:cNvSpPr>
            <p:nvPr/>
          </p:nvSpPr>
          <p:spPr bwMode="auto">
            <a:xfrm>
              <a:off x="3456" y="1392"/>
              <a:ext cx="1248" cy="634"/>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Goods &amp; Services bought</a:t>
              </a:r>
            </a:p>
          </p:txBody>
        </p:sp>
        <p:sp>
          <p:nvSpPr>
            <p:cNvPr id="110616" name="Line 24"/>
            <p:cNvSpPr>
              <a:spLocks noChangeShapeType="1"/>
            </p:cNvSpPr>
            <p:nvPr/>
          </p:nvSpPr>
          <p:spPr bwMode="auto">
            <a:xfrm>
              <a:off x="3504" y="1392"/>
              <a:ext cx="1104" cy="0"/>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17" name="Line 25"/>
            <p:cNvSpPr>
              <a:spLocks noChangeShapeType="1"/>
            </p:cNvSpPr>
            <p:nvPr/>
          </p:nvSpPr>
          <p:spPr bwMode="auto">
            <a:xfrm>
              <a:off x="4608" y="1392"/>
              <a:ext cx="0" cy="720"/>
            </a:xfrm>
            <a:prstGeom prst="line">
              <a:avLst/>
            </a:prstGeom>
            <a:noFill/>
            <a:ln w="57150">
              <a:solidFill>
                <a:srgbClr val="DE381C"/>
              </a:solidFill>
              <a:round/>
              <a:headEnd type="none" w="sm" len="sm"/>
              <a:tailEnd type="triangle" w="med" len="med"/>
            </a:ln>
            <a:effectLst/>
          </p:spPr>
          <p:txBody>
            <a:bodyPr wrap="none" anchor="ctr"/>
            <a:lstStyle/>
            <a:p>
              <a:endParaRPr lang="en-US"/>
            </a:p>
          </p:txBody>
        </p:sp>
        <p:sp>
          <p:nvSpPr>
            <p:cNvPr id="110618" name="Line 26"/>
            <p:cNvSpPr>
              <a:spLocks noChangeShapeType="1"/>
            </p:cNvSpPr>
            <p:nvPr/>
          </p:nvSpPr>
          <p:spPr bwMode="auto">
            <a:xfrm flipV="1">
              <a:off x="816" y="1344"/>
              <a:ext cx="0" cy="672"/>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19" name="Line 27"/>
            <p:cNvSpPr>
              <a:spLocks noChangeShapeType="1"/>
            </p:cNvSpPr>
            <p:nvPr/>
          </p:nvSpPr>
          <p:spPr bwMode="auto">
            <a:xfrm>
              <a:off x="816" y="1344"/>
              <a:ext cx="1248" cy="0"/>
            </a:xfrm>
            <a:prstGeom prst="line">
              <a:avLst/>
            </a:prstGeom>
            <a:noFill/>
            <a:ln w="57150">
              <a:solidFill>
                <a:srgbClr val="DE381C"/>
              </a:solidFill>
              <a:round/>
              <a:headEnd type="none" w="sm" len="sm"/>
              <a:tailEnd type="triangle" w="med" len="med"/>
            </a:ln>
            <a:effectLst/>
          </p:spPr>
          <p:txBody>
            <a:bodyPr wrap="none" anchor="ctr"/>
            <a:lstStyle/>
            <a:p>
              <a:endParaRPr lang="en-US"/>
            </a:p>
          </p:txBody>
        </p:sp>
      </p:grpSp>
      <p:grpSp>
        <p:nvGrpSpPr>
          <p:cNvPr id="5" name="Group 28"/>
          <p:cNvGrpSpPr>
            <a:grpSpLocks/>
          </p:cNvGrpSpPr>
          <p:nvPr/>
        </p:nvGrpSpPr>
        <p:grpSpPr bwMode="auto">
          <a:xfrm>
            <a:off x="1295400" y="4419600"/>
            <a:ext cx="6172200" cy="1371600"/>
            <a:chOff x="816" y="2832"/>
            <a:chExt cx="3888" cy="864"/>
          </a:xfrm>
        </p:grpSpPr>
        <p:sp>
          <p:nvSpPr>
            <p:cNvPr id="110621" name="Line 29"/>
            <p:cNvSpPr>
              <a:spLocks noChangeShapeType="1"/>
            </p:cNvSpPr>
            <p:nvPr/>
          </p:nvSpPr>
          <p:spPr bwMode="auto">
            <a:xfrm>
              <a:off x="4656" y="2880"/>
              <a:ext cx="0" cy="816"/>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22" name="Text Box 30"/>
            <p:cNvSpPr txBox="1">
              <a:spLocks noChangeArrowheads="1"/>
            </p:cNvSpPr>
            <p:nvPr/>
          </p:nvSpPr>
          <p:spPr bwMode="auto">
            <a:xfrm>
              <a:off x="3456" y="3168"/>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Labor, land, and capital</a:t>
              </a:r>
            </a:p>
          </p:txBody>
        </p:sp>
        <p:sp>
          <p:nvSpPr>
            <p:cNvPr id="110623" name="Text Box 31"/>
            <p:cNvSpPr txBox="1">
              <a:spLocks noChangeArrowheads="1"/>
            </p:cNvSpPr>
            <p:nvPr/>
          </p:nvSpPr>
          <p:spPr bwMode="auto">
            <a:xfrm>
              <a:off x="816" y="3168"/>
              <a:ext cx="1248" cy="44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000" b="1" i="0"/>
                <a:t>Inputs for production</a:t>
              </a:r>
            </a:p>
          </p:txBody>
        </p:sp>
        <p:sp>
          <p:nvSpPr>
            <p:cNvPr id="110624" name="Line 32"/>
            <p:cNvSpPr>
              <a:spLocks noChangeShapeType="1"/>
            </p:cNvSpPr>
            <p:nvPr/>
          </p:nvSpPr>
          <p:spPr bwMode="auto">
            <a:xfrm flipH="1">
              <a:off x="816" y="3648"/>
              <a:ext cx="1248" cy="0"/>
            </a:xfrm>
            <a:prstGeom prst="line">
              <a:avLst/>
            </a:prstGeom>
            <a:noFill/>
            <a:ln w="57150">
              <a:solidFill>
                <a:srgbClr val="DE381C"/>
              </a:solidFill>
              <a:round/>
              <a:headEnd type="none" w="sm" len="sm"/>
              <a:tailEnd type="none" w="sm" len="sm"/>
            </a:ln>
            <a:effectLst/>
          </p:spPr>
          <p:txBody>
            <a:bodyPr wrap="none" anchor="ctr"/>
            <a:lstStyle/>
            <a:p>
              <a:endParaRPr lang="en-US"/>
            </a:p>
          </p:txBody>
        </p:sp>
        <p:sp>
          <p:nvSpPr>
            <p:cNvPr id="110625" name="Line 33"/>
            <p:cNvSpPr>
              <a:spLocks noChangeShapeType="1"/>
            </p:cNvSpPr>
            <p:nvPr/>
          </p:nvSpPr>
          <p:spPr bwMode="auto">
            <a:xfrm flipV="1">
              <a:off x="816" y="2832"/>
              <a:ext cx="0" cy="816"/>
            </a:xfrm>
            <a:prstGeom prst="line">
              <a:avLst/>
            </a:prstGeom>
            <a:noFill/>
            <a:ln w="57150">
              <a:solidFill>
                <a:srgbClr val="DE381C"/>
              </a:solidFill>
              <a:round/>
              <a:headEnd type="none" w="sm" len="sm"/>
              <a:tailEnd type="triangle" w="med" len="med"/>
            </a:ln>
            <a:effectLst/>
          </p:spPr>
          <p:txBody>
            <a:bodyPr wrap="none" anchor="ctr"/>
            <a:lstStyle/>
            <a:p>
              <a:endParaRPr lang="en-US"/>
            </a:p>
          </p:txBody>
        </p:sp>
        <p:sp>
          <p:nvSpPr>
            <p:cNvPr id="110626" name="Line 34"/>
            <p:cNvSpPr>
              <a:spLocks noChangeShapeType="1"/>
            </p:cNvSpPr>
            <p:nvPr/>
          </p:nvSpPr>
          <p:spPr bwMode="auto">
            <a:xfrm flipH="1">
              <a:off x="3504" y="3696"/>
              <a:ext cx="1152" cy="0"/>
            </a:xfrm>
            <a:prstGeom prst="line">
              <a:avLst/>
            </a:prstGeom>
            <a:noFill/>
            <a:ln w="57150">
              <a:solidFill>
                <a:srgbClr val="DE381C"/>
              </a:solidFill>
              <a:round/>
              <a:headEnd type="none" w="sm" len="sm"/>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dissolve">
                                      <p:cBhvr>
                                        <p:cTn id="7" dur="500"/>
                                        <p:tgtEl>
                                          <p:spTgt spid="1105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dissolve">
                                      <p:cBhvr>
                                        <p:cTn id="12" dur="500"/>
                                        <p:tgtEl>
                                          <p:spTgt spid="1105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0595"/>
                                        </p:tgtEl>
                                        <p:attrNameLst>
                                          <p:attrName>style.visibility</p:attrName>
                                        </p:attrNameLst>
                                      </p:cBhvr>
                                      <p:to>
                                        <p:strVal val="visible"/>
                                      </p:to>
                                    </p:set>
                                    <p:animEffect transition="in" filter="dissolve">
                                      <p:cBhvr>
                                        <p:cTn id="17" dur="500"/>
                                        <p:tgtEl>
                                          <p:spTgt spid="11059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0596"/>
                                        </p:tgtEl>
                                        <p:attrNameLst>
                                          <p:attrName>style.visibility</p:attrName>
                                        </p:attrNameLst>
                                      </p:cBhvr>
                                      <p:to>
                                        <p:strVal val="visible"/>
                                      </p:to>
                                    </p:set>
                                    <p:animEffect transition="in" filter="dissolve">
                                      <p:cBhvr>
                                        <p:cTn id="22" dur="500"/>
                                        <p:tgtEl>
                                          <p:spTgt spid="1105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autoUpdateAnimBg="0"/>
      <p:bldP spid="110596" grpId="0" animBg="1" autoUpdateAnimBg="0"/>
      <p:bldP spid="110597" grpId="0" animBg="1" autoUpdateAnimBg="0"/>
      <p:bldP spid="11059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
        <p:nvSpPr>
          <p:cNvPr id="30723" name="Rectangle 3"/>
          <p:cNvSpPr>
            <a:spLocks noGrp="1" noChangeArrowheads="1"/>
          </p:cNvSpPr>
          <p:nvPr>
            <p:ph type="body" idx="1"/>
          </p:nvPr>
        </p:nvSpPr>
        <p:spPr>
          <a:xfrm>
            <a:off x="1371600" y="2362200"/>
            <a:ext cx="6324600" cy="2438400"/>
          </a:xfrm>
          <a:noFill/>
          <a:ln w="50800">
            <a:solidFill>
              <a:srgbClr val="474A81"/>
            </a:solidFill>
          </a:ln>
        </p:spPr>
        <p:txBody>
          <a:bodyPr/>
          <a:lstStyle/>
          <a:p>
            <a:pPr marL="0" indent="0" algn="ctr">
              <a:buSzPct val="70000"/>
              <a:buFont typeface="Monotype Sorts" pitchFamily="2" charset="2"/>
              <a:buNone/>
              <a:tabLst>
                <a:tab pos="857250" algn="l"/>
              </a:tabLst>
            </a:pPr>
            <a:r>
              <a:rPr lang="en-US" sz="3600">
                <a:solidFill>
                  <a:srgbClr val="A50021"/>
                </a:solidFill>
              </a:rPr>
              <a:t>GDP</a:t>
            </a:r>
            <a:r>
              <a:rPr lang="en-US" sz="3600">
                <a:solidFill>
                  <a:srgbClr val="474A81"/>
                </a:solidFill>
              </a:rPr>
              <a:t> is the market value of all final goods and services produced within a country in a given period of 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
        <p:nvSpPr>
          <p:cNvPr id="32771" name="Rectangle 3"/>
          <p:cNvSpPr>
            <a:spLocks noGrp="1" noChangeArrowheads="1"/>
          </p:cNvSpPr>
          <p:nvPr>
            <p:ph type="body" idx="1"/>
          </p:nvPr>
        </p:nvSpPr>
        <p:spPr>
          <a:noFill/>
          <a:ln/>
        </p:spPr>
        <p:txBody>
          <a:bodyPr/>
          <a:lstStyle/>
          <a:p>
            <a:pPr>
              <a:buSzPct val="70000"/>
            </a:pPr>
            <a:r>
              <a:rPr lang="en-US">
                <a:solidFill>
                  <a:srgbClr val="474A81"/>
                </a:solidFill>
              </a:rPr>
              <a:t>Output is valued at </a:t>
            </a:r>
            <a:r>
              <a:rPr lang="en-US">
                <a:solidFill>
                  <a:srgbClr val="A50021"/>
                </a:solidFill>
              </a:rPr>
              <a:t>market prices</a:t>
            </a:r>
            <a:r>
              <a:rPr lang="en-US">
                <a:solidFill>
                  <a:srgbClr val="474A81"/>
                </a:solidFill>
              </a:rPr>
              <a:t>.</a:t>
            </a:r>
          </a:p>
          <a:p>
            <a:pPr>
              <a:buSzPct val="70000"/>
            </a:pPr>
            <a:r>
              <a:rPr lang="en-US">
                <a:solidFill>
                  <a:srgbClr val="474A81"/>
                </a:solidFill>
              </a:rPr>
              <a:t>It records only the value of </a:t>
            </a:r>
            <a:r>
              <a:rPr lang="en-US">
                <a:solidFill>
                  <a:srgbClr val="A50021"/>
                </a:solidFill>
              </a:rPr>
              <a:t>final goods</a:t>
            </a:r>
            <a:r>
              <a:rPr lang="en-US">
                <a:solidFill>
                  <a:srgbClr val="474A81"/>
                </a:solidFill>
              </a:rPr>
              <a:t>, not </a:t>
            </a:r>
            <a:r>
              <a:rPr lang="en-US">
                <a:solidFill>
                  <a:srgbClr val="A50021"/>
                </a:solidFill>
              </a:rPr>
              <a:t>intermediate goods</a:t>
            </a:r>
            <a:r>
              <a:rPr lang="en-US">
                <a:solidFill>
                  <a:srgbClr val="474A81"/>
                </a:solidFill>
              </a:rPr>
              <a:t> (the value is counted only once).</a:t>
            </a:r>
          </a:p>
          <a:p>
            <a:pPr>
              <a:buSzPct val="70000"/>
            </a:pPr>
            <a:r>
              <a:rPr lang="en-US">
                <a:solidFill>
                  <a:srgbClr val="474A81"/>
                </a:solidFill>
              </a:rPr>
              <a:t>It includes both </a:t>
            </a:r>
            <a:r>
              <a:rPr lang="en-US">
                <a:solidFill>
                  <a:srgbClr val="A50021"/>
                </a:solidFill>
              </a:rPr>
              <a:t>tangible goods</a:t>
            </a:r>
            <a:r>
              <a:rPr lang="en-US">
                <a:solidFill>
                  <a:srgbClr val="474A81"/>
                </a:solidFill>
              </a:rPr>
              <a:t> (food, clothing, cars) and </a:t>
            </a:r>
            <a:r>
              <a:rPr lang="en-US">
                <a:solidFill>
                  <a:srgbClr val="A50021"/>
                </a:solidFill>
              </a:rPr>
              <a:t>intangible services</a:t>
            </a:r>
            <a:r>
              <a:rPr lang="en-US">
                <a:solidFill>
                  <a:srgbClr val="474A81"/>
                </a:solidFill>
              </a:rPr>
              <a:t> (haircuts, housecleaning, doctor visits).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subTnLst>
                                    <p:animClr>
                                      <p:cBhvr override="childStyle">
                                        <p:cTn dur="1" fill="hold" display="0" masterRel="nextClick" afterEffect="1"/>
                                        <p:tgtEl>
                                          <p:spTgt spid="3277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subTnLst>
                                    <p:animClr>
                                      <p:cBhvr override="childStyle">
                                        <p:cTn dur="1" fill="hold" display="0" masterRel="nextClick" afterEffect="1"/>
                                        <p:tgtEl>
                                          <p:spTgt spid="32771">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subTnLst>
                                    <p:animClr>
                                      <p:cBhvr override="childStyle">
                                        <p:cTn dur="1" fill="hold" display="0" masterRel="nextClick" afterEffect="1"/>
                                        <p:tgtEl>
                                          <p:spTgt spid="32771">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
        <p:nvSpPr>
          <p:cNvPr id="34819" name="Rectangle 3"/>
          <p:cNvSpPr>
            <a:spLocks noGrp="1" noChangeArrowheads="1"/>
          </p:cNvSpPr>
          <p:nvPr>
            <p:ph type="body" idx="1"/>
          </p:nvPr>
        </p:nvSpPr>
        <p:spPr>
          <a:xfrm>
            <a:off x="682625" y="1981200"/>
            <a:ext cx="7772400" cy="3352800"/>
          </a:xfrm>
          <a:noFill/>
          <a:ln/>
        </p:spPr>
        <p:txBody>
          <a:bodyPr/>
          <a:lstStyle/>
          <a:p>
            <a:pPr>
              <a:buSzPct val="70000"/>
            </a:pPr>
            <a:r>
              <a:rPr lang="en-US">
                <a:solidFill>
                  <a:srgbClr val="474A81"/>
                </a:solidFill>
              </a:rPr>
              <a:t>It includes goods and services </a:t>
            </a:r>
            <a:r>
              <a:rPr lang="en-US">
                <a:solidFill>
                  <a:srgbClr val="A50021"/>
                </a:solidFill>
              </a:rPr>
              <a:t>currently produced</a:t>
            </a:r>
            <a:r>
              <a:rPr lang="en-US">
                <a:solidFill>
                  <a:srgbClr val="474A81"/>
                </a:solidFill>
              </a:rPr>
              <a:t>, not transactions involving goods produced in the past.</a:t>
            </a:r>
          </a:p>
          <a:p>
            <a:pPr>
              <a:buSzPct val="70000"/>
            </a:pPr>
            <a:r>
              <a:rPr lang="en-US">
                <a:solidFill>
                  <a:srgbClr val="474A81"/>
                </a:solidFill>
              </a:rPr>
              <a:t>It measures the value of production </a:t>
            </a:r>
            <a:r>
              <a:rPr lang="en-US">
                <a:solidFill>
                  <a:srgbClr val="A50021"/>
                </a:solidFill>
              </a:rPr>
              <a:t>within the geographic confines of a country.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subTnLst>
                                    <p:animClr>
                                      <p:cBhvr override="childStyle">
                                        <p:cTn dur="1" fill="hold" display="0" masterRel="nextClick" afterEffect="1"/>
                                        <p:tgtEl>
                                          <p:spTgt spid="3481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subTnLst>
                                    <p:animClr>
                                      <p:cBhvr override="childStyle">
                                        <p:cTn dur="1" fill="hold" display="0" masterRel="nextClick" afterEffect="1"/>
                                        <p:tgtEl>
                                          <p:spTgt spid="3481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949325" y="1981200"/>
            <a:ext cx="7239000" cy="2286000"/>
          </a:xfrm>
          <a:noFill/>
          <a:ln/>
        </p:spPr>
        <p:txBody>
          <a:bodyPr/>
          <a:lstStyle/>
          <a:p>
            <a:pPr>
              <a:buSzPct val="70000"/>
            </a:pPr>
            <a:r>
              <a:rPr lang="en-US">
                <a:solidFill>
                  <a:srgbClr val="474A81"/>
                </a:solidFill>
              </a:rPr>
              <a:t>It measures the value of production that takes place </a:t>
            </a:r>
            <a:r>
              <a:rPr lang="en-US">
                <a:solidFill>
                  <a:srgbClr val="A50021"/>
                </a:solidFill>
              </a:rPr>
              <a:t>within a specific interval of time</a:t>
            </a:r>
            <a:r>
              <a:rPr lang="en-US">
                <a:solidFill>
                  <a:srgbClr val="474A81"/>
                </a:solidFill>
              </a:rPr>
              <a:t>, usually a year or a quarter (three months). </a:t>
            </a:r>
          </a:p>
        </p:txBody>
      </p:sp>
      <p:sp>
        <p:nvSpPr>
          <p:cNvPr id="36867" name="Rectangle 3"/>
          <p:cNvSpPr>
            <a:spLocks noGrp="1" noChangeArrowheads="1"/>
          </p:cNvSpPr>
          <p:nvPr>
            <p:ph type="title"/>
          </p:nvPr>
        </p:nvSpPr>
        <p:spPr>
          <a:noFill/>
          <a:ln/>
        </p:spPr>
        <p:txBody>
          <a:bodyPr/>
          <a:lstStyle/>
          <a:p>
            <a:r>
              <a:rPr lang="en-US" sz="3600">
                <a:effectLst/>
              </a:rPr>
              <a:t>The Measurement of GDP</a:t>
            </a:r>
            <a:endParaRPr lang="en-US" sz="3600">
              <a:effectLst/>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wipe(left)">
                                      <p:cBhvr>
                                        <p:cTn id="7" dur="500"/>
                                        <p:tgtEl>
                                          <p:spTgt spid="36866">
                                            <p:txEl>
                                              <p:pRg st="0" end="0"/>
                                            </p:txEl>
                                          </p:spTgt>
                                        </p:tgtEl>
                                      </p:cBhvr>
                                    </p:animEffect>
                                  </p:childTnLst>
                                  <p:subTnLst>
                                    <p:animClr>
                                      <p:cBhvr override="childStyle">
                                        <p:cTn dur="1" fill="hold" display="0" masterRel="nextClick" afterEffect="1"/>
                                        <p:tgtEl>
                                          <p:spTgt spid="36866">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85800" y="1066800"/>
            <a:ext cx="7772400" cy="1143000"/>
          </a:xfrm>
          <a:noFill/>
          <a:ln/>
        </p:spPr>
        <p:txBody>
          <a:bodyPr/>
          <a:lstStyle/>
          <a:p>
            <a:r>
              <a:rPr lang="en-US" sz="3600">
                <a:effectLst/>
              </a:rPr>
              <a:t>What Is Counted in GDP?</a:t>
            </a:r>
            <a:endParaRPr lang="en-US" sz="3600">
              <a:effectLst/>
              <a:latin typeface="Tahoma" pitchFamily="34" charset="0"/>
            </a:endParaRPr>
          </a:p>
        </p:txBody>
      </p:sp>
      <p:sp>
        <p:nvSpPr>
          <p:cNvPr id="38915" name="Rectangle 3"/>
          <p:cNvSpPr>
            <a:spLocks noGrp="1" noChangeArrowheads="1"/>
          </p:cNvSpPr>
          <p:nvPr>
            <p:ph type="subTitle" idx="1"/>
          </p:nvPr>
        </p:nvSpPr>
        <p:spPr>
          <a:xfrm>
            <a:off x="1749425" y="2587625"/>
            <a:ext cx="5610225" cy="1758950"/>
          </a:xfrm>
          <a:noFill/>
          <a:ln/>
        </p:spPr>
        <p:txBody>
          <a:bodyPr/>
          <a:lstStyle/>
          <a:p>
            <a:pPr algn="l"/>
            <a:r>
              <a:rPr lang="en-US" sz="3600">
                <a:solidFill>
                  <a:srgbClr val="474A81"/>
                </a:solidFill>
              </a:rPr>
              <a:t>GDP includes all items produced in the economy and sold legally in markets.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arn(inVertical)">
                                      <p:cBhvr>
                                        <p:cTn id="7" dur="5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609600"/>
            <a:ext cx="7772400" cy="1143000"/>
          </a:xfrm>
          <a:noFill/>
          <a:ln/>
        </p:spPr>
        <p:txBody>
          <a:bodyPr/>
          <a:lstStyle/>
          <a:p>
            <a:r>
              <a:rPr lang="en-US" sz="3600">
                <a:effectLst/>
              </a:rPr>
              <a:t>What Is Not Counted in GDP?</a:t>
            </a:r>
            <a:endParaRPr lang="en-US" sz="3600">
              <a:effectLst/>
              <a:latin typeface="Tahoma" pitchFamily="34" charset="0"/>
            </a:endParaRPr>
          </a:p>
        </p:txBody>
      </p:sp>
      <p:sp>
        <p:nvSpPr>
          <p:cNvPr id="40963" name="Rectangle 3"/>
          <p:cNvSpPr>
            <a:spLocks noGrp="1" noChangeArrowheads="1"/>
          </p:cNvSpPr>
          <p:nvPr>
            <p:ph type="body" idx="1"/>
          </p:nvPr>
        </p:nvSpPr>
        <p:spPr>
          <a:xfrm>
            <a:off x="911225" y="2130425"/>
            <a:ext cx="7096125" cy="2749550"/>
          </a:xfrm>
          <a:noFill/>
          <a:ln/>
        </p:spPr>
        <p:txBody>
          <a:bodyPr/>
          <a:lstStyle/>
          <a:p>
            <a:pPr>
              <a:buClr>
                <a:schemeClr val="bg2"/>
              </a:buClr>
              <a:buSzPct val="70000"/>
            </a:pPr>
            <a:r>
              <a:rPr lang="en-US">
                <a:solidFill>
                  <a:srgbClr val="474A81"/>
                </a:solidFill>
              </a:rPr>
              <a:t>GDP excludes most items that are produced and consumed at home and that never enter the marketplace.</a:t>
            </a:r>
          </a:p>
          <a:p>
            <a:pPr>
              <a:buClr>
                <a:schemeClr val="bg2"/>
              </a:buClr>
              <a:buSzPct val="70000"/>
            </a:pPr>
            <a:r>
              <a:rPr lang="en-US">
                <a:solidFill>
                  <a:srgbClr val="474A81"/>
                </a:solidFill>
              </a:rPr>
              <a:t>It excludes items produced and sold illicitly, such as illegal drugs.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arn(inHorizontal)">
                                      <p:cBhvr>
                                        <p:cTn id="7" dur="500"/>
                                        <p:tgtEl>
                                          <p:spTgt spid="40963">
                                            <p:txEl>
                                              <p:pRg st="0" end="0"/>
                                            </p:txEl>
                                          </p:spTgt>
                                        </p:tgtEl>
                                      </p:cBhvr>
                                    </p:animEffect>
                                  </p:childTnLst>
                                  <p:subTnLst>
                                    <p:animClr>
                                      <p:cBhvr override="childStyle">
                                        <p:cTn dur="1" fill="hold" display="0" masterRel="nextClick" afterEffect="1"/>
                                        <p:tgtEl>
                                          <p:spTgt spid="4096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arn(inHorizontal)">
                                      <p:cBhvr>
                                        <p:cTn id="12" dur="500"/>
                                        <p:tgtEl>
                                          <p:spTgt spid="40963">
                                            <p:txEl>
                                              <p:pRg st="1" end="1"/>
                                            </p:txEl>
                                          </p:spTgt>
                                        </p:tgtEl>
                                      </p:cBhvr>
                                    </p:animEffect>
                                  </p:childTnLst>
                                  <p:subTnLst>
                                    <p:animClr>
                                      <p:cBhvr override="childStyle">
                                        <p:cTn dur="1" fill="hold" display="0" masterRel="nextClick" afterEffect="1"/>
                                        <p:tgtEl>
                                          <p:spTgt spid="40963">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sz="3600">
                <a:effectLst/>
              </a:rPr>
              <a:t>Other Measures of Income</a:t>
            </a:r>
            <a:endParaRPr lang="en-US" sz="3600">
              <a:effectLst/>
              <a:latin typeface="Tahoma" pitchFamily="34" charset="0"/>
            </a:endParaRPr>
          </a:p>
        </p:txBody>
      </p:sp>
      <p:sp>
        <p:nvSpPr>
          <p:cNvPr id="43011" name="Rectangle 3"/>
          <p:cNvSpPr>
            <a:spLocks noGrp="1" noChangeArrowheads="1"/>
          </p:cNvSpPr>
          <p:nvPr>
            <p:ph type="body" idx="1"/>
          </p:nvPr>
        </p:nvSpPr>
        <p:spPr>
          <a:xfrm>
            <a:off x="987425" y="1981200"/>
            <a:ext cx="7162800" cy="2971800"/>
          </a:xfrm>
          <a:noFill/>
          <a:ln/>
        </p:spPr>
        <p:txBody>
          <a:bodyPr/>
          <a:lstStyle/>
          <a:p>
            <a:pPr>
              <a:buSzPct val="70000"/>
            </a:pPr>
            <a:r>
              <a:rPr lang="en-US" sz="3600">
                <a:solidFill>
                  <a:srgbClr val="474A81"/>
                </a:solidFill>
              </a:rPr>
              <a:t>Gross National Product (GNP)</a:t>
            </a:r>
          </a:p>
          <a:p>
            <a:pPr>
              <a:buSzPct val="70000"/>
            </a:pPr>
            <a:r>
              <a:rPr lang="en-US" sz="3600">
                <a:solidFill>
                  <a:srgbClr val="474A81"/>
                </a:solidFill>
              </a:rPr>
              <a:t>Net National Product (NNP)</a:t>
            </a:r>
          </a:p>
          <a:p>
            <a:pPr>
              <a:buSzPct val="70000"/>
            </a:pPr>
            <a:r>
              <a:rPr lang="en-US" sz="3600">
                <a:solidFill>
                  <a:srgbClr val="474A81"/>
                </a:solidFill>
              </a:rPr>
              <a:t>National Income</a:t>
            </a:r>
          </a:p>
          <a:p>
            <a:pPr>
              <a:buSzPct val="70000"/>
            </a:pPr>
            <a:r>
              <a:rPr lang="en-US" sz="3600">
                <a:solidFill>
                  <a:srgbClr val="474A81"/>
                </a:solidFill>
              </a:rPr>
              <a:t>Personal Income</a:t>
            </a:r>
          </a:p>
          <a:p>
            <a:pPr>
              <a:buSzPct val="70000"/>
            </a:pPr>
            <a:r>
              <a:rPr lang="en-US" sz="3600">
                <a:solidFill>
                  <a:srgbClr val="474A81"/>
                </a:solidFill>
              </a:rPr>
              <a:t>Disposable Personal Income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out)">
                                      <p:cBhvr>
                                        <p:cTn id="7" dur="500"/>
                                        <p:tgtEl>
                                          <p:spTgt spid="43011">
                                            <p:txEl>
                                              <p:pRg st="0" end="0"/>
                                            </p:txEl>
                                          </p:spTgt>
                                        </p:tgtEl>
                                      </p:cBhvr>
                                    </p:animEffect>
                                  </p:childTnLst>
                                  <p:subTnLst>
                                    <p:animClr>
                                      <p:cBhvr override="childStyle">
                                        <p:cTn dur="1" fill="hold" display="0" masterRel="nextClick" afterEffect="1"/>
                                        <p:tgtEl>
                                          <p:spTgt spid="4301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ox(out)">
                                      <p:cBhvr>
                                        <p:cTn id="12" dur="500"/>
                                        <p:tgtEl>
                                          <p:spTgt spid="43011">
                                            <p:txEl>
                                              <p:pRg st="1" end="1"/>
                                            </p:txEl>
                                          </p:spTgt>
                                        </p:tgtEl>
                                      </p:cBhvr>
                                    </p:animEffect>
                                  </p:childTnLst>
                                  <p:subTnLst>
                                    <p:animClr>
                                      <p:cBhvr override="childStyle">
                                        <p:cTn dur="1" fill="hold" display="0" masterRel="nextClick" afterEffect="1"/>
                                        <p:tgtEl>
                                          <p:spTgt spid="43011">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ox(out)">
                                      <p:cBhvr>
                                        <p:cTn id="17" dur="500"/>
                                        <p:tgtEl>
                                          <p:spTgt spid="43011">
                                            <p:txEl>
                                              <p:pRg st="2" end="2"/>
                                            </p:txEl>
                                          </p:spTgt>
                                        </p:tgtEl>
                                      </p:cBhvr>
                                    </p:animEffect>
                                  </p:childTnLst>
                                  <p:subTnLst>
                                    <p:animClr>
                                      <p:cBhvr override="childStyle">
                                        <p:cTn dur="1" fill="hold" display="0" masterRel="nextClick" afterEffect="1"/>
                                        <p:tgtEl>
                                          <p:spTgt spid="43011">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box(out)">
                                      <p:cBhvr>
                                        <p:cTn id="22" dur="500"/>
                                        <p:tgtEl>
                                          <p:spTgt spid="43011">
                                            <p:txEl>
                                              <p:pRg st="3" end="3"/>
                                            </p:txEl>
                                          </p:spTgt>
                                        </p:tgtEl>
                                      </p:cBhvr>
                                    </p:animEffect>
                                  </p:childTnLst>
                                  <p:subTnLst>
                                    <p:animClr>
                                      <p:cBhvr override="childStyle">
                                        <p:cTn dur="1" fill="hold" display="0" masterRel="nextClick" afterEffect="1"/>
                                        <p:tgtEl>
                                          <p:spTgt spid="43011">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box(out)">
                                      <p:cBhvr>
                                        <p:cTn id="27" dur="500"/>
                                        <p:tgtEl>
                                          <p:spTgt spid="43011">
                                            <p:txEl>
                                              <p:pRg st="4" end="4"/>
                                            </p:txEl>
                                          </p:spTgt>
                                        </p:tgtEl>
                                      </p:cBhvr>
                                    </p:animEffect>
                                  </p:childTnLst>
                                  <p:subTnLst>
                                    <p:animClr>
                                      <p:cBhvr override="childStyle">
                                        <p:cTn dur="1" fill="hold" display="0" masterRel="nextClick" afterEffect="1"/>
                                        <p:tgtEl>
                                          <p:spTgt spid="43011">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sz="3600">
                <a:effectLst/>
              </a:rPr>
              <a:t>Gross National Product</a:t>
            </a:r>
            <a:endParaRPr lang="en-US" sz="3600">
              <a:effectLst/>
              <a:latin typeface="Tahoma" pitchFamily="34" charset="0"/>
            </a:endParaRPr>
          </a:p>
        </p:txBody>
      </p:sp>
      <p:sp>
        <p:nvSpPr>
          <p:cNvPr id="45059" name="Rectangle 3"/>
          <p:cNvSpPr>
            <a:spLocks noGrp="1" noChangeArrowheads="1"/>
          </p:cNvSpPr>
          <p:nvPr>
            <p:ph type="body" idx="1"/>
          </p:nvPr>
        </p:nvSpPr>
        <p:spPr>
          <a:xfrm>
            <a:off x="685800" y="1981200"/>
            <a:ext cx="7772400" cy="3505200"/>
          </a:xfrm>
          <a:noFill/>
          <a:ln/>
        </p:spPr>
        <p:txBody>
          <a:bodyPr/>
          <a:lstStyle/>
          <a:p>
            <a:pPr>
              <a:buSzPct val="70000"/>
            </a:pPr>
            <a:r>
              <a:rPr lang="en-US">
                <a:solidFill>
                  <a:srgbClr val="A50021"/>
                </a:solidFill>
              </a:rPr>
              <a:t>Gross national product (GNP)</a:t>
            </a:r>
            <a:r>
              <a:rPr lang="en-US">
                <a:solidFill>
                  <a:srgbClr val="474A81"/>
                </a:solidFill>
              </a:rPr>
              <a:t> is the total income earned by a nation’s permanent residents (called nationals).</a:t>
            </a:r>
          </a:p>
          <a:p>
            <a:pPr>
              <a:buSzPct val="70000"/>
            </a:pPr>
            <a:r>
              <a:rPr lang="en-US">
                <a:solidFill>
                  <a:srgbClr val="474A81"/>
                </a:solidFill>
              </a:rPr>
              <a:t>It differs from GDP by including income that our citizens earn abroad and excluding income that foreigners earn 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45059">
                                            <p:txEl>
                                              <p:pRg st="0" end="0"/>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4505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10/11/2012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a:t>
            </a:fld>
            <a:endParaRPr lang="fr-CA"/>
          </a:p>
        </p:txBody>
      </p:sp>
      <p:sp>
        <p:nvSpPr>
          <p:cNvPr id="6" name="Content Placeholder 2"/>
          <p:cNvSpPr>
            <a:spLocks noGrp="1"/>
          </p:cNvSpPr>
          <p:nvPr>
            <p:ph idx="1"/>
          </p:nvPr>
        </p:nvSpPr>
        <p:spPr>
          <a:xfrm>
            <a:off x="2209800" y="2362200"/>
            <a:ext cx="6629400" cy="3810000"/>
          </a:xfrm>
        </p:spPr>
        <p:txBody>
          <a:bodyPr/>
          <a:lstStyle/>
          <a:p>
            <a:pPr lvl="1" algn="ctr">
              <a:buNone/>
            </a:pPr>
            <a:endParaRPr lang="en-US" i="1" dirty="0" smtClean="0">
              <a:latin typeface="Book Antiqua" pitchFamily="18" charset="0"/>
            </a:endParaRPr>
          </a:p>
          <a:p>
            <a:pPr lvl="1" algn="ctr">
              <a:buBlip>
                <a:blip r:embed="rId2"/>
              </a:buBlip>
            </a:pPr>
            <a:r>
              <a:rPr lang="en-US" i="1" dirty="0" smtClean="0">
                <a:latin typeface="Book Antiqua" pitchFamily="18" charset="0"/>
              </a:rPr>
              <a:t>National Income </a:t>
            </a:r>
            <a:r>
              <a:rPr lang="en-US" i="1" dirty="0" smtClean="0">
                <a:latin typeface="Book Antiqua" pitchFamily="18" charset="0"/>
              </a:rPr>
              <a:t>Estimation</a:t>
            </a:r>
          </a:p>
          <a:p>
            <a:pPr lvl="1" algn="ctr">
              <a:buBlip>
                <a:blip r:embed="rId2"/>
              </a:buBlip>
            </a:pPr>
            <a:r>
              <a:rPr lang="en-US" i="1" dirty="0" smtClean="0">
                <a:latin typeface="Book Antiqua" pitchFamily="18" charset="0"/>
              </a:rPr>
              <a:t>Macroeconomic parameters</a:t>
            </a:r>
            <a:endParaRPr lang="en-US" i="1" dirty="0" smtClean="0">
              <a:latin typeface="Book Antiqua" pitchFamily="18" charset="0"/>
            </a:endParaRPr>
          </a:p>
        </p:txBody>
      </p:sp>
      <p:sp>
        <p:nvSpPr>
          <p:cNvPr id="9" name="Titre 1"/>
          <p:cNvSpPr>
            <a:spLocks noGrp="1"/>
          </p:cNvSpPr>
          <p:nvPr>
            <p:ph type="title"/>
          </p:nvPr>
        </p:nvSpPr>
        <p:spPr>
          <a:xfrm>
            <a:off x="5867400" y="304800"/>
            <a:ext cx="3048000" cy="1143000"/>
          </a:xfrm>
        </p:spPr>
        <p:txBody>
          <a:bodyPr/>
          <a:lstStyle/>
          <a:p>
            <a:pPr algn="l" eaLnBrk="1" hangingPunct="1"/>
            <a:r>
              <a:rPr lang="fr-CA" sz="7200" b="1" dirty="0" smtClean="0">
                <a:solidFill>
                  <a:srgbClr val="996721"/>
                </a:solidFill>
                <a:effectLst>
                  <a:outerShdw blurRad="38100" dist="38100" dir="2700000" algn="tl">
                    <a:srgbClr val="000000">
                      <a:alpha val="43137"/>
                    </a:srgbClr>
                  </a:outerShdw>
                </a:effectLst>
              </a:rPr>
              <a:t>Outline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sz="3600">
                <a:effectLst/>
              </a:rPr>
              <a:t>Net National Product (NNP)</a:t>
            </a:r>
            <a:endParaRPr lang="en-US" sz="3600">
              <a:effectLst/>
              <a:latin typeface="Tahoma" pitchFamily="34" charset="0"/>
            </a:endParaRPr>
          </a:p>
        </p:txBody>
      </p:sp>
      <p:sp>
        <p:nvSpPr>
          <p:cNvPr id="47107" name="Rectangle 3"/>
          <p:cNvSpPr>
            <a:spLocks noGrp="1" noChangeArrowheads="1"/>
          </p:cNvSpPr>
          <p:nvPr>
            <p:ph type="body" idx="1"/>
          </p:nvPr>
        </p:nvSpPr>
        <p:spPr>
          <a:xfrm>
            <a:off x="685800" y="1981200"/>
            <a:ext cx="7772400" cy="3733800"/>
          </a:xfrm>
          <a:noFill/>
          <a:ln/>
        </p:spPr>
        <p:txBody>
          <a:bodyPr/>
          <a:lstStyle/>
          <a:p>
            <a:pPr>
              <a:buSzPct val="70000"/>
            </a:pPr>
            <a:r>
              <a:rPr lang="en-US" sz="3400">
                <a:solidFill>
                  <a:srgbClr val="A50021"/>
                </a:solidFill>
              </a:rPr>
              <a:t>Net National Product (NNP)</a:t>
            </a:r>
            <a:r>
              <a:rPr lang="en-US" sz="3400">
                <a:solidFill>
                  <a:srgbClr val="474A81"/>
                </a:solidFill>
              </a:rPr>
              <a:t> is the total income of the nation’s residents (GNP) minus losses from depreciation.</a:t>
            </a:r>
          </a:p>
          <a:p>
            <a:pPr>
              <a:buSzPct val="70000"/>
            </a:pPr>
            <a:r>
              <a:rPr lang="en-US" sz="3400">
                <a:solidFill>
                  <a:srgbClr val="A50021"/>
                </a:solidFill>
              </a:rPr>
              <a:t>Depreciation</a:t>
            </a:r>
            <a:r>
              <a:rPr lang="en-US" sz="3400">
                <a:solidFill>
                  <a:srgbClr val="474A81"/>
                </a:solidFill>
              </a:rPr>
              <a:t> is the wear and tear on the economy’s stock of equipment and structures.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47107">
                                            <p:txEl>
                                              <p:pRg st="0" end="0"/>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47107">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effectLst/>
              </a:rPr>
              <a:t>National Income</a:t>
            </a:r>
            <a:endParaRPr lang="en-US">
              <a:effectLst/>
              <a:latin typeface="Tahoma" pitchFamily="34" charset="0"/>
            </a:endParaRPr>
          </a:p>
        </p:txBody>
      </p:sp>
      <p:sp>
        <p:nvSpPr>
          <p:cNvPr id="49155" name="Rectangle 3"/>
          <p:cNvSpPr>
            <a:spLocks noGrp="1" noChangeArrowheads="1"/>
          </p:cNvSpPr>
          <p:nvPr>
            <p:ph type="body" idx="1"/>
          </p:nvPr>
        </p:nvSpPr>
        <p:spPr>
          <a:xfrm>
            <a:off x="682625" y="1981200"/>
            <a:ext cx="7772400" cy="3657600"/>
          </a:xfrm>
          <a:noFill/>
          <a:ln/>
        </p:spPr>
        <p:txBody>
          <a:bodyPr/>
          <a:lstStyle/>
          <a:p>
            <a:pPr>
              <a:buSzPct val="70000"/>
            </a:pPr>
            <a:r>
              <a:rPr lang="en-US">
                <a:solidFill>
                  <a:srgbClr val="A50021"/>
                </a:solidFill>
              </a:rPr>
              <a:t>National Income</a:t>
            </a:r>
            <a:r>
              <a:rPr lang="en-US">
                <a:solidFill>
                  <a:srgbClr val="474A81"/>
                </a:solidFill>
              </a:rPr>
              <a:t> is the total income earned by a nation’s residents in the production of goods and services.</a:t>
            </a:r>
          </a:p>
          <a:p>
            <a:pPr>
              <a:buSzPct val="70000"/>
            </a:pPr>
            <a:r>
              <a:rPr lang="en-US">
                <a:solidFill>
                  <a:srgbClr val="474A81"/>
                </a:solidFill>
              </a:rPr>
              <a:t>It differs from NNP by excluding </a:t>
            </a:r>
            <a:r>
              <a:rPr lang="en-US">
                <a:solidFill>
                  <a:srgbClr val="A50021"/>
                </a:solidFill>
              </a:rPr>
              <a:t>indirect business taxes</a:t>
            </a:r>
            <a:r>
              <a:rPr lang="en-US">
                <a:solidFill>
                  <a:srgbClr val="474A81"/>
                </a:solidFill>
              </a:rPr>
              <a:t> (such as sales taxes) and including business subsidies.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arn(outHorizontal)">
                                      <p:cBhvr>
                                        <p:cTn id="7" dur="500"/>
                                        <p:tgtEl>
                                          <p:spTgt spid="49155">
                                            <p:txEl>
                                              <p:pRg st="0" end="0"/>
                                            </p:txEl>
                                          </p:spTgt>
                                        </p:tgtEl>
                                      </p:cBhvr>
                                    </p:animEffect>
                                  </p:childTnLst>
                                  <p:subTnLst>
                                    <p:animClr>
                                      <p:cBhvr override="childStyle">
                                        <p:cTn dur="1" fill="hold" display="0" masterRel="nextClick" afterEffect="1"/>
                                        <p:tgtEl>
                                          <p:spTgt spid="49155">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arn(outHorizontal)">
                                      <p:cBhvr>
                                        <p:cTn id="12" dur="500"/>
                                        <p:tgtEl>
                                          <p:spTgt spid="49155">
                                            <p:txEl>
                                              <p:pRg st="1" end="1"/>
                                            </p:txEl>
                                          </p:spTgt>
                                        </p:tgtEl>
                                      </p:cBhvr>
                                    </p:animEffect>
                                  </p:childTnLst>
                                  <p:subTnLst>
                                    <p:animClr>
                                      <p:cBhvr override="childStyle">
                                        <p:cTn dur="1" fill="hold" display="0" masterRel="nextClick" afterEffect="1"/>
                                        <p:tgtEl>
                                          <p:spTgt spid="49155">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effectLst/>
              </a:rPr>
              <a:t>Personal Income</a:t>
            </a:r>
            <a:endParaRPr lang="en-US">
              <a:effectLst/>
              <a:latin typeface="Tahoma" pitchFamily="34" charset="0"/>
            </a:endParaRPr>
          </a:p>
        </p:txBody>
      </p:sp>
      <p:sp>
        <p:nvSpPr>
          <p:cNvPr id="51203" name="Rectangle 3"/>
          <p:cNvSpPr>
            <a:spLocks noGrp="1" noChangeArrowheads="1"/>
          </p:cNvSpPr>
          <p:nvPr>
            <p:ph type="body" idx="1"/>
          </p:nvPr>
        </p:nvSpPr>
        <p:spPr>
          <a:xfrm>
            <a:off x="381000" y="1600200"/>
            <a:ext cx="8378825" cy="4648200"/>
          </a:xfrm>
          <a:noFill/>
          <a:ln/>
        </p:spPr>
        <p:txBody>
          <a:bodyPr/>
          <a:lstStyle/>
          <a:p>
            <a:pPr>
              <a:buSzPct val="70000"/>
            </a:pPr>
            <a:r>
              <a:rPr lang="en-US">
                <a:solidFill>
                  <a:srgbClr val="A50021"/>
                </a:solidFill>
              </a:rPr>
              <a:t>Personal income</a:t>
            </a:r>
            <a:r>
              <a:rPr lang="en-US">
                <a:solidFill>
                  <a:srgbClr val="474A81"/>
                </a:solidFill>
              </a:rPr>
              <a:t> is the income that households and noncorporate businesses receive.</a:t>
            </a:r>
          </a:p>
          <a:p>
            <a:pPr>
              <a:buSzPct val="70000"/>
            </a:pPr>
            <a:r>
              <a:rPr lang="en-US">
                <a:solidFill>
                  <a:srgbClr val="474A81"/>
                </a:solidFill>
              </a:rPr>
              <a:t>Unlike national income, it excludes </a:t>
            </a:r>
            <a:r>
              <a:rPr lang="en-US">
                <a:solidFill>
                  <a:srgbClr val="A50021"/>
                </a:solidFill>
              </a:rPr>
              <a:t>retained earnings</a:t>
            </a:r>
            <a:r>
              <a:rPr lang="en-US">
                <a:solidFill>
                  <a:srgbClr val="474A81"/>
                </a:solidFill>
              </a:rPr>
              <a:t>, which is income that corporations have earned but have not paid out to their owners. </a:t>
            </a:r>
          </a:p>
          <a:p>
            <a:pPr>
              <a:buSzPct val="70000"/>
            </a:pPr>
            <a:r>
              <a:rPr lang="en-US">
                <a:solidFill>
                  <a:srgbClr val="474A81"/>
                </a:solidFill>
              </a:rPr>
              <a:t>In addition, it includes household’s </a:t>
            </a:r>
            <a:r>
              <a:rPr lang="en-US">
                <a:solidFill>
                  <a:srgbClr val="A50021"/>
                </a:solidFill>
              </a:rPr>
              <a:t>interest income</a:t>
            </a:r>
            <a:r>
              <a:rPr lang="en-US">
                <a:solidFill>
                  <a:srgbClr val="474A81"/>
                </a:solidFill>
              </a:rPr>
              <a:t> and government </a:t>
            </a:r>
            <a:r>
              <a:rPr lang="en-US">
                <a:solidFill>
                  <a:srgbClr val="A50021"/>
                </a:solidFill>
              </a:rPr>
              <a:t>transfers</a:t>
            </a:r>
            <a:r>
              <a:rPr lang="en-US">
                <a:solidFill>
                  <a:srgbClr val="474A8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subTnLst>
                                    <p:animClr>
                                      <p:cBhvr override="childStyle">
                                        <p:cTn dur="1" fill="hold" display="0" masterRel="nextClick" afterEffect="1"/>
                                        <p:tgtEl>
                                          <p:spTgt spid="5120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wipe(left)">
                                      <p:cBhvr>
                                        <p:cTn id="12" dur="500"/>
                                        <p:tgtEl>
                                          <p:spTgt spid="51203">
                                            <p:txEl>
                                              <p:pRg st="1" end="1"/>
                                            </p:txEl>
                                          </p:spTgt>
                                        </p:tgtEl>
                                      </p:cBhvr>
                                    </p:animEffect>
                                  </p:childTnLst>
                                  <p:subTnLst>
                                    <p:animClr>
                                      <p:cBhvr override="childStyle">
                                        <p:cTn dur="1" fill="hold" display="0" masterRel="nextClick" afterEffect="1"/>
                                        <p:tgtEl>
                                          <p:spTgt spid="5120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wipe(left)">
                                      <p:cBhvr>
                                        <p:cTn id="17" dur="500"/>
                                        <p:tgtEl>
                                          <p:spTgt spid="51203">
                                            <p:txEl>
                                              <p:pRg st="2" end="2"/>
                                            </p:txEl>
                                          </p:spTgt>
                                        </p:tgtEl>
                                      </p:cBhvr>
                                    </p:animEffect>
                                  </p:childTnLst>
                                  <p:subTnLst>
                                    <p:animClr>
                                      <p:cBhvr override="childStyle">
                                        <p:cTn dur="1" fill="hold" display="0" masterRel="nextClick" afterEffect="1"/>
                                        <p:tgtEl>
                                          <p:spTgt spid="51203">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sz="3600">
                <a:effectLst/>
              </a:rPr>
              <a:t>Disposable Personal Income</a:t>
            </a:r>
            <a:endParaRPr lang="en-US" sz="3600">
              <a:effectLst/>
              <a:latin typeface="Tahoma" pitchFamily="34" charset="0"/>
            </a:endParaRPr>
          </a:p>
        </p:txBody>
      </p:sp>
      <p:sp>
        <p:nvSpPr>
          <p:cNvPr id="53251" name="Rectangle 3"/>
          <p:cNvSpPr>
            <a:spLocks noGrp="1" noChangeArrowheads="1"/>
          </p:cNvSpPr>
          <p:nvPr>
            <p:ph type="body" idx="1"/>
          </p:nvPr>
        </p:nvSpPr>
        <p:spPr>
          <a:xfrm>
            <a:off x="682625" y="1981200"/>
            <a:ext cx="7772400" cy="4114800"/>
          </a:xfrm>
          <a:noFill/>
          <a:ln/>
        </p:spPr>
        <p:txBody>
          <a:bodyPr/>
          <a:lstStyle/>
          <a:p>
            <a:pPr>
              <a:buSzPct val="70000"/>
            </a:pPr>
            <a:r>
              <a:rPr lang="en-US">
                <a:solidFill>
                  <a:srgbClr val="A50021"/>
                </a:solidFill>
              </a:rPr>
              <a:t>Disposable personal income</a:t>
            </a:r>
            <a:r>
              <a:rPr lang="en-US">
                <a:solidFill>
                  <a:srgbClr val="474A81"/>
                </a:solidFill>
              </a:rPr>
              <a:t> is the income that household and noncorporate businesses have left after satisfying all their obligations to the government.</a:t>
            </a:r>
          </a:p>
          <a:p>
            <a:pPr>
              <a:buSzPct val="70000"/>
            </a:pPr>
            <a:r>
              <a:rPr lang="en-US">
                <a:solidFill>
                  <a:srgbClr val="474A81"/>
                </a:solidFill>
              </a:rPr>
              <a:t>It equals personal income minus personal taxes and certain nontax payments.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arn(inHorizontal)">
                                      <p:cBhvr>
                                        <p:cTn id="7" dur="500"/>
                                        <p:tgtEl>
                                          <p:spTgt spid="53251">
                                            <p:txEl>
                                              <p:pRg st="0" end="0"/>
                                            </p:txEl>
                                          </p:spTgt>
                                        </p:tgtEl>
                                      </p:cBhvr>
                                    </p:animEffect>
                                  </p:childTnLst>
                                  <p:subTnLst>
                                    <p:animClr>
                                      <p:cBhvr override="childStyle">
                                        <p:cTn dur="1" fill="hold" display="0" masterRel="nextClick" afterEffect="1"/>
                                        <p:tgtEl>
                                          <p:spTgt spid="5325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arn(inHorizontal)">
                                      <p:cBhvr>
                                        <p:cTn id="12" dur="500"/>
                                        <p:tgtEl>
                                          <p:spTgt spid="53251">
                                            <p:txEl>
                                              <p:pRg st="1" end="1"/>
                                            </p:txEl>
                                          </p:spTgt>
                                        </p:tgtEl>
                                      </p:cBhvr>
                                    </p:animEffect>
                                  </p:childTnLst>
                                  <p:subTnLst>
                                    <p:animClr>
                                      <p:cBhvr override="childStyle">
                                        <p:cTn dur="1" fill="hold" display="0" masterRel="nextClick" afterEffect="1"/>
                                        <p:tgtEl>
                                          <p:spTgt spid="5325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sz="3600">
                <a:effectLst/>
              </a:rPr>
              <a:t>The Components of GDP</a:t>
            </a:r>
            <a:endParaRPr lang="en-US" sz="3600">
              <a:effectLst/>
              <a:latin typeface="Tahoma" pitchFamily="34" charset="0"/>
            </a:endParaRPr>
          </a:p>
        </p:txBody>
      </p:sp>
      <p:sp>
        <p:nvSpPr>
          <p:cNvPr id="55299" name="Rectangle 3"/>
          <p:cNvSpPr>
            <a:spLocks noGrp="1" noChangeArrowheads="1"/>
          </p:cNvSpPr>
          <p:nvPr>
            <p:ph type="body" idx="1"/>
          </p:nvPr>
        </p:nvSpPr>
        <p:spPr>
          <a:xfrm>
            <a:off x="600075" y="1974850"/>
            <a:ext cx="7937500" cy="3898900"/>
          </a:xfrm>
          <a:noFill/>
          <a:ln w="25400" cap="flat">
            <a:solidFill>
              <a:srgbClr val="000000"/>
            </a:solidFill>
          </a:ln>
        </p:spPr>
        <p:txBody>
          <a:bodyPr/>
          <a:lstStyle/>
          <a:p>
            <a:pPr>
              <a:buFont typeface="Monotype Sorts" pitchFamily="2" charset="2"/>
              <a:buNone/>
            </a:pPr>
            <a:r>
              <a:rPr lang="en-US" sz="3400">
                <a:solidFill>
                  <a:srgbClr val="474A81"/>
                </a:solidFill>
              </a:rPr>
              <a:t>GDP (</a:t>
            </a:r>
            <a:r>
              <a:rPr lang="en-US" sz="3400" i="1">
                <a:solidFill>
                  <a:srgbClr val="474A81"/>
                </a:solidFill>
                <a:latin typeface="Tahoma" pitchFamily="34" charset="0"/>
              </a:rPr>
              <a:t>Y </a:t>
            </a:r>
            <a:r>
              <a:rPr lang="en-US" sz="3400">
                <a:solidFill>
                  <a:srgbClr val="474A81"/>
                </a:solidFill>
              </a:rPr>
              <a:t>) is the sum of the following:</a:t>
            </a:r>
            <a:endParaRPr lang="en-US">
              <a:solidFill>
                <a:srgbClr val="474A81"/>
              </a:solidFill>
            </a:endParaRPr>
          </a:p>
          <a:p>
            <a:pPr lvl="1">
              <a:buClr>
                <a:schemeClr val="bg2"/>
              </a:buClr>
              <a:buSzPct val="70000"/>
              <a:buFont typeface="Monotype Sorts" pitchFamily="2" charset="2"/>
              <a:buChar char="u"/>
            </a:pPr>
            <a:r>
              <a:rPr lang="en-US">
                <a:solidFill>
                  <a:srgbClr val="474A81"/>
                </a:solidFill>
                <a:latin typeface="Monotype Sorts" pitchFamily="2" charset="2"/>
              </a:rPr>
              <a:t>	 </a:t>
            </a:r>
            <a:r>
              <a:rPr lang="en-US">
                <a:solidFill>
                  <a:srgbClr val="474A81"/>
                </a:solidFill>
              </a:rPr>
              <a:t>Consumption </a:t>
            </a:r>
            <a:r>
              <a:rPr lang="en-US" i="1">
                <a:solidFill>
                  <a:srgbClr val="474A81"/>
                </a:solidFill>
                <a:latin typeface="Arial" charset="0"/>
              </a:rPr>
              <a:t>(</a:t>
            </a:r>
            <a:r>
              <a:rPr lang="en-US" i="1">
                <a:solidFill>
                  <a:srgbClr val="474A81"/>
                </a:solidFill>
                <a:latin typeface="Tahoma" pitchFamily="34" charset="0"/>
              </a:rPr>
              <a:t>C</a:t>
            </a:r>
            <a:r>
              <a:rPr lang="en-US" i="1">
                <a:solidFill>
                  <a:srgbClr val="474A81"/>
                </a:solidFill>
                <a:latin typeface="Arial" charset="0"/>
              </a:rPr>
              <a:t>)</a:t>
            </a:r>
            <a:endParaRPr lang="en-US">
              <a:solidFill>
                <a:srgbClr val="474A81"/>
              </a:solidFill>
            </a:endParaRPr>
          </a:p>
          <a:p>
            <a:pPr lvl="1">
              <a:buClr>
                <a:schemeClr val="bg2"/>
              </a:buClr>
              <a:buSzPct val="70000"/>
              <a:buFont typeface="Monotype Sorts" pitchFamily="2" charset="2"/>
              <a:buChar char="u"/>
            </a:pPr>
            <a:r>
              <a:rPr lang="en-US">
                <a:solidFill>
                  <a:srgbClr val="474A81"/>
                </a:solidFill>
                <a:latin typeface="Monotype Sorts" pitchFamily="2" charset="2"/>
              </a:rPr>
              <a:t>	</a:t>
            </a:r>
            <a:r>
              <a:rPr lang="en-US">
                <a:solidFill>
                  <a:srgbClr val="474A81"/>
                </a:solidFill>
              </a:rPr>
              <a:t> Investment </a:t>
            </a:r>
            <a:r>
              <a:rPr lang="en-US" i="1">
                <a:solidFill>
                  <a:srgbClr val="474A81"/>
                </a:solidFill>
                <a:latin typeface="Arial" charset="0"/>
              </a:rPr>
              <a:t>(</a:t>
            </a:r>
            <a:r>
              <a:rPr lang="en-US" i="1">
                <a:solidFill>
                  <a:srgbClr val="474A81"/>
                </a:solidFill>
                <a:latin typeface="Tahoma" pitchFamily="34" charset="0"/>
              </a:rPr>
              <a:t>I</a:t>
            </a:r>
            <a:r>
              <a:rPr lang="en-US" i="1">
                <a:solidFill>
                  <a:srgbClr val="474A81"/>
                </a:solidFill>
                <a:latin typeface="Arial" charset="0"/>
              </a:rPr>
              <a:t>)</a:t>
            </a:r>
            <a:endParaRPr lang="en-US">
              <a:solidFill>
                <a:srgbClr val="474A81"/>
              </a:solidFill>
            </a:endParaRPr>
          </a:p>
          <a:p>
            <a:pPr lvl="1">
              <a:buClr>
                <a:schemeClr val="bg2"/>
              </a:buClr>
              <a:buSzPct val="70000"/>
              <a:buFont typeface="Monotype Sorts" pitchFamily="2" charset="2"/>
              <a:buChar char="u"/>
            </a:pPr>
            <a:r>
              <a:rPr lang="en-US">
                <a:solidFill>
                  <a:srgbClr val="474A81"/>
                </a:solidFill>
                <a:latin typeface="Monotype Sorts" pitchFamily="2" charset="2"/>
              </a:rPr>
              <a:t>	</a:t>
            </a:r>
            <a:r>
              <a:rPr lang="en-US">
                <a:solidFill>
                  <a:srgbClr val="474A81"/>
                </a:solidFill>
              </a:rPr>
              <a:t> Government Purchases </a:t>
            </a:r>
            <a:r>
              <a:rPr lang="en-US" i="1">
                <a:solidFill>
                  <a:srgbClr val="474A81"/>
                </a:solidFill>
                <a:latin typeface="Arial" charset="0"/>
              </a:rPr>
              <a:t>(</a:t>
            </a:r>
            <a:r>
              <a:rPr lang="en-US" i="1">
                <a:solidFill>
                  <a:srgbClr val="474A81"/>
                </a:solidFill>
                <a:latin typeface="Tahoma" pitchFamily="34" charset="0"/>
              </a:rPr>
              <a:t>G</a:t>
            </a:r>
            <a:r>
              <a:rPr lang="en-US" i="1">
                <a:solidFill>
                  <a:srgbClr val="474A81"/>
                </a:solidFill>
                <a:latin typeface="Arial" charset="0"/>
              </a:rPr>
              <a:t>)</a:t>
            </a:r>
            <a:endParaRPr lang="en-US">
              <a:solidFill>
                <a:srgbClr val="474A81"/>
              </a:solidFill>
            </a:endParaRPr>
          </a:p>
          <a:p>
            <a:pPr lvl="1">
              <a:buClr>
                <a:schemeClr val="bg2"/>
              </a:buClr>
              <a:buSzPct val="70000"/>
              <a:buFont typeface="Monotype Sorts" pitchFamily="2" charset="2"/>
              <a:buChar char="u"/>
            </a:pPr>
            <a:r>
              <a:rPr lang="en-US">
                <a:solidFill>
                  <a:srgbClr val="474A81"/>
                </a:solidFill>
                <a:latin typeface="Monotype Sorts" pitchFamily="2" charset="2"/>
              </a:rPr>
              <a:t>	</a:t>
            </a:r>
            <a:r>
              <a:rPr lang="en-US">
                <a:solidFill>
                  <a:srgbClr val="474A81"/>
                </a:solidFill>
              </a:rPr>
              <a:t> Net Exports </a:t>
            </a:r>
            <a:r>
              <a:rPr lang="en-US" i="1">
                <a:solidFill>
                  <a:srgbClr val="474A81"/>
                </a:solidFill>
                <a:latin typeface="Arial" charset="0"/>
              </a:rPr>
              <a:t>(</a:t>
            </a:r>
            <a:r>
              <a:rPr lang="en-US" i="1">
                <a:solidFill>
                  <a:srgbClr val="474A81"/>
                </a:solidFill>
                <a:latin typeface="Tahoma" pitchFamily="34" charset="0"/>
              </a:rPr>
              <a:t>NX</a:t>
            </a:r>
            <a:r>
              <a:rPr lang="en-US" i="1">
                <a:solidFill>
                  <a:srgbClr val="474A81"/>
                </a:solidFill>
                <a:latin typeface="Arial" charset="0"/>
              </a:rPr>
              <a:t>)</a:t>
            </a:r>
            <a:endParaRPr lang="en-US"/>
          </a:p>
          <a:p>
            <a:pPr algn="ctr">
              <a:spcBef>
                <a:spcPct val="42000"/>
              </a:spcBef>
              <a:buFont typeface="Monotype Sorts" pitchFamily="2" charset="2"/>
              <a:buNone/>
            </a:pPr>
            <a:r>
              <a:rPr lang="en-US" sz="4400">
                <a:solidFill>
                  <a:srgbClr val="A50021"/>
                </a:solidFill>
                <a:latin typeface="Tahoma" pitchFamily="34" charset="0"/>
              </a:rPr>
              <a:t>Y = C + I + G + NX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arn(outVertical)">
                                      <p:cBhvr>
                                        <p:cTn id="7" dur="500"/>
                                        <p:tgtEl>
                                          <p:spTgt spid="55299">
                                            <p:txEl>
                                              <p:pRg st="0" end="0"/>
                                            </p:txEl>
                                          </p:spTgt>
                                        </p:tgtEl>
                                      </p:cBhvr>
                                    </p:animEffect>
                                  </p:childTnLst>
                                  <p:subTnLst>
                                    <p:animClr>
                                      <p:cBhvr override="childStyle">
                                        <p:cTn dur="1" fill="hold" display="0" masterRel="nextClick" afterEffect="1"/>
                                        <p:tgtEl>
                                          <p:spTgt spid="5529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arn(outVertical)">
                                      <p:cBhvr>
                                        <p:cTn id="12" dur="500"/>
                                        <p:tgtEl>
                                          <p:spTgt spid="55299">
                                            <p:txEl>
                                              <p:pRg st="1" end="1"/>
                                            </p:txEl>
                                          </p:spTgt>
                                        </p:tgtEl>
                                      </p:cBhvr>
                                    </p:animEffect>
                                  </p:childTnLst>
                                  <p:subTnLst>
                                    <p:animClr>
                                      <p:cBhvr override="childStyle">
                                        <p:cTn dur="1" fill="hold" display="0" masterRel="nextClick" afterEffect="1"/>
                                        <p:tgtEl>
                                          <p:spTgt spid="55299">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arn(outVertical)">
                                      <p:cBhvr>
                                        <p:cTn id="17" dur="500"/>
                                        <p:tgtEl>
                                          <p:spTgt spid="55299">
                                            <p:txEl>
                                              <p:pRg st="2" end="2"/>
                                            </p:txEl>
                                          </p:spTgt>
                                        </p:tgtEl>
                                      </p:cBhvr>
                                    </p:animEffect>
                                  </p:childTnLst>
                                  <p:subTnLst>
                                    <p:animClr>
                                      <p:cBhvr override="childStyle">
                                        <p:cTn dur="1" fill="hold" display="0" masterRel="nextClick" afterEffect="1"/>
                                        <p:tgtEl>
                                          <p:spTgt spid="55299">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barn(outVertical)">
                                      <p:cBhvr>
                                        <p:cTn id="22" dur="500"/>
                                        <p:tgtEl>
                                          <p:spTgt spid="55299">
                                            <p:txEl>
                                              <p:pRg st="3" end="3"/>
                                            </p:txEl>
                                          </p:spTgt>
                                        </p:tgtEl>
                                      </p:cBhvr>
                                    </p:animEffect>
                                  </p:childTnLst>
                                  <p:subTnLst>
                                    <p:animClr>
                                      <p:cBhvr override="childStyle">
                                        <p:cTn dur="1" fill="hold" display="0" masterRel="nextClick" afterEffect="1"/>
                                        <p:tgtEl>
                                          <p:spTgt spid="55299">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barn(outVertical)">
                                      <p:cBhvr>
                                        <p:cTn id="27" dur="500"/>
                                        <p:tgtEl>
                                          <p:spTgt spid="55299">
                                            <p:txEl>
                                              <p:pRg st="4" end="4"/>
                                            </p:txEl>
                                          </p:spTgt>
                                        </p:tgtEl>
                                      </p:cBhvr>
                                    </p:animEffect>
                                  </p:childTnLst>
                                  <p:subTnLst>
                                    <p:animClr>
                                      <p:cBhvr override="childStyle">
                                        <p:cTn dur="1" fill="hold" display="0" masterRel="nextClick" afterEffect="1"/>
                                        <p:tgtEl>
                                          <p:spTgt spid="55299">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5299">
                                            <p:txEl>
                                              <p:pRg st="5" end="5"/>
                                            </p:txEl>
                                          </p:spTgt>
                                        </p:tgtEl>
                                        <p:attrNameLst>
                                          <p:attrName>style.visibility</p:attrName>
                                        </p:attrNameLst>
                                      </p:cBhvr>
                                      <p:to>
                                        <p:strVal val="visible"/>
                                      </p:to>
                                    </p:set>
                                    <p:animEffect transition="in" filter="barn(outVertical)">
                                      <p:cBhvr>
                                        <p:cTn id="32" dur="500"/>
                                        <p:tgtEl>
                                          <p:spTgt spid="55299">
                                            <p:txEl>
                                              <p:pRg st="5" end="5"/>
                                            </p:txEl>
                                          </p:spTgt>
                                        </p:tgtEl>
                                      </p:cBhvr>
                                    </p:animEffect>
                                  </p:childTnLst>
                                  <p:subTnLst>
                                    <p:animClr>
                                      <p:cBhvr override="childStyle">
                                        <p:cTn dur="1" fill="hold" display="0" masterRel="nextClick" afterEffect="1"/>
                                        <p:tgtEl>
                                          <p:spTgt spid="55299">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effectLst/>
              </a:rPr>
              <a:t>The Components of GDP</a:t>
            </a:r>
            <a:endParaRPr lang="en-US">
              <a:effectLst/>
              <a:latin typeface="Tahoma" pitchFamily="34" charset="0"/>
            </a:endParaRPr>
          </a:p>
        </p:txBody>
      </p:sp>
      <p:sp>
        <p:nvSpPr>
          <p:cNvPr id="57347" name="Rectangle 3"/>
          <p:cNvSpPr>
            <a:spLocks noGrp="1" noChangeArrowheads="1"/>
          </p:cNvSpPr>
          <p:nvPr>
            <p:ph type="body" idx="1"/>
          </p:nvPr>
        </p:nvSpPr>
        <p:spPr>
          <a:xfrm>
            <a:off x="682625" y="1981200"/>
            <a:ext cx="7772400" cy="4114800"/>
          </a:xfrm>
          <a:noFill/>
          <a:ln/>
        </p:spPr>
        <p:txBody>
          <a:bodyPr/>
          <a:lstStyle/>
          <a:p>
            <a:pPr>
              <a:buSzPct val="70000"/>
            </a:pPr>
            <a:r>
              <a:rPr lang="en-US" sz="3400">
                <a:solidFill>
                  <a:srgbClr val="A50021"/>
                </a:solidFill>
              </a:rPr>
              <a:t>Consumption </a:t>
            </a:r>
            <a:r>
              <a:rPr lang="en-US" sz="3400" i="1">
                <a:solidFill>
                  <a:srgbClr val="A50021"/>
                </a:solidFill>
                <a:latin typeface="Arial" charset="0"/>
              </a:rPr>
              <a:t>(C)</a:t>
            </a:r>
            <a:r>
              <a:rPr lang="en-US" sz="3400">
                <a:solidFill>
                  <a:srgbClr val="A50021"/>
                </a:solidFill>
              </a:rPr>
              <a:t>:</a:t>
            </a:r>
            <a:endParaRPr lang="en-US">
              <a:solidFill>
                <a:srgbClr val="9933FF"/>
              </a:solidFill>
            </a:endParaRPr>
          </a:p>
          <a:p>
            <a:pPr lvl="1">
              <a:buClr>
                <a:schemeClr val="bg2"/>
              </a:buClr>
              <a:buSzPct val="70000"/>
              <a:buFont typeface="Monotype Sorts" pitchFamily="2" charset="2"/>
              <a:buChar char="u"/>
            </a:pPr>
            <a:r>
              <a:rPr lang="en-US">
                <a:solidFill>
                  <a:srgbClr val="474A81"/>
                </a:solidFill>
              </a:rPr>
              <a:t>The spending by households on goods and services, with the exception of purchases of new housing.</a:t>
            </a:r>
            <a:endParaRPr lang="en-US" sz="2400"/>
          </a:p>
          <a:p>
            <a:pPr>
              <a:buSzPct val="70000"/>
            </a:pPr>
            <a:r>
              <a:rPr lang="en-US" sz="3400">
                <a:solidFill>
                  <a:srgbClr val="A50021"/>
                </a:solidFill>
              </a:rPr>
              <a:t>Investment </a:t>
            </a:r>
            <a:r>
              <a:rPr lang="en-US" sz="3400" i="1">
                <a:solidFill>
                  <a:srgbClr val="A50021"/>
                </a:solidFill>
                <a:latin typeface="Arial" charset="0"/>
              </a:rPr>
              <a:t>(I)</a:t>
            </a:r>
            <a:r>
              <a:rPr lang="en-US" sz="3400">
                <a:solidFill>
                  <a:srgbClr val="A50021"/>
                </a:solidFill>
              </a:rPr>
              <a:t>:</a:t>
            </a:r>
            <a:endParaRPr lang="en-US" sz="2800">
              <a:solidFill>
                <a:srgbClr val="9933FF"/>
              </a:solidFill>
            </a:endParaRPr>
          </a:p>
          <a:p>
            <a:pPr lvl="1">
              <a:buClr>
                <a:schemeClr val="bg2"/>
              </a:buClr>
              <a:buSzPct val="70000"/>
              <a:buFont typeface="Monotype Sorts" pitchFamily="2" charset="2"/>
              <a:buChar char="u"/>
            </a:pPr>
            <a:r>
              <a:rPr lang="en-US">
                <a:solidFill>
                  <a:srgbClr val="474A81"/>
                </a:solidFill>
              </a:rPr>
              <a:t>The spending on capital equipment, 	inventories, and structures, including 	new housing.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subTnLst>
                                    <p:animClr>
                                      <p:cBhvr override="childStyle">
                                        <p:cTn dur="1" fill="hold" display="0" masterRel="nextClick" afterEffect="1"/>
                                        <p:tgtEl>
                                          <p:spTgt spid="5734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left)">
                                      <p:cBhvr>
                                        <p:cTn id="12" dur="500"/>
                                        <p:tgtEl>
                                          <p:spTgt spid="57347">
                                            <p:txEl>
                                              <p:pRg st="1" end="1"/>
                                            </p:txEl>
                                          </p:spTgt>
                                        </p:tgtEl>
                                      </p:cBhvr>
                                    </p:animEffect>
                                  </p:childTnLst>
                                  <p:subTnLst>
                                    <p:animClr>
                                      <p:cBhvr override="childStyle">
                                        <p:cTn dur="1" fill="hold" display="0" masterRel="nextClick" afterEffect="1"/>
                                        <p:tgtEl>
                                          <p:spTgt spid="5734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wipe(left)">
                                      <p:cBhvr>
                                        <p:cTn id="17" dur="500"/>
                                        <p:tgtEl>
                                          <p:spTgt spid="57347">
                                            <p:txEl>
                                              <p:pRg st="2" end="2"/>
                                            </p:txEl>
                                          </p:spTgt>
                                        </p:tgtEl>
                                      </p:cBhvr>
                                    </p:animEffect>
                                  </p:childTnLst>
                                  <p:subTnLst>
                                    <p:animClr>
                                      <p:cBhvr override="childStyle">
                                        <p:cTn dur="1" fill="hold" display="0" masterRel="nextClick" afterEffect="1"/>
                                        <p:tgtEl>
                                          <p:spTgt spid="5734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wipe(left)">
                                      <p:cBhvr>
                                        <p:cTn id="22" dur="500"/>
                                        <p:tgtEl>
                                          <p:spTgt spid="57347">
                                            <p:txEl>
                                              <p:pRg st="3" end="3"/>
                                            </p:txEl>
                                          </p:spTgt>
                                        </p:tgtEl>
                                      </p:cBhvr>
                                    </p:animEffect>
                                  </p:childTnLst>
                                  <p:subTnLst>
                                    <p:animClr>
                                      <p:cBhvr override="childStyle">
                                        <p:cTn dur="1" fill="hold" display="0" masterRel="nextClick" afterEffect="1"/>
                                        <p:tgtEl>
                                          <p:spTgt spid="5734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sz="3600">
                <a:effectLst/>
              </a:rPr>
              <a:t>The Components of GDP</a:t>
            </a:r>
            <a:endParaRPr lang="en-US" sz="3600">
              <a:effectLst/>
              <a:latin typeface="Tahoma" pitchFamily="34" charset="0"/>
            </a:endParaRPr>
          </a:p>
        </p:txBody>
      </p:sp>
      <p:sp>
        <p:nvSpPr>
          <p:cNvPr id="59395" name="Rectangle 3"/>
          <p:cNvSpPr>
            <a:spLocks noGrp="1" noChangeArrowheads="1"/>
          </p:cNvSpPr>
          <p:nvPr>
            <p:ph type="body" idx="1"/>
          </p:nvPr>
        </p:nvSpPr>
        <p:spPr>
          <a:xfrm>
            <a:off x="682625" y="1752600"/>
            <a:ext cx="7772400" cy="4114800"/>
          </a:xfrm>
          <a:noFill/>
          <a:ln/>
        </p:spPr>
        <p:txBody>
          <a:bodyPr/>
          <a:lstStyle/>
          <a:p>
            <a:pPr>
              <a:buSzPct val="70000"/>
            </a:pPr>
            <a:r>
              <a:rPr lang="en-US" sz="3400">
                <a:solidFill>
                  <a:srgbClr val="A50021"/>
                </a:solidFill>
              </a:rPr>
              <a:t>Government Purchases </a:t>
            </a:r>
            <a:r>
              <a:rPr lang="en-US" sz="3400" i="1">
                <a:solidFill>
                  <a:srgbClr val="A50021"/>
                </a:solidFill>
                <a:latin typeface="Arial" charset="0"/>
              </a:rPr>
              <a:t>(G)</a:t>
            </a:r>
            <a:r>
              <a:rPr lang="en-US" sz="3400">
                <a:solidFill>
                  <a:srgbClr val="A50021"/>
                </a:solidFill>
              </a:rPr>
              <a:t>:</a:t>
            </a:r>
            <a:endParaRPr lang="en-US">
              <a:solidFill>
                <a:srgbClr val="9933FF"/>
              </a:solidFill>
            </a:endParaRPr>
          </a:p>
          <a:p>
            <a:pPr lvl="1">
              <a:buClr>
                <a:schemeClr val="bg2"/>
              </a:buClr>
              <a:buSzPct val="70000"/>
              <a:buFont typeface="Monotype Sorts" pitchFamily="2" charset="2"/>
              <a:buChar char="u"/>
            </a:pPr>
            <a:r>
              <a:rPr lang="en-US">
                <a:solidFill>
                  <a:srgbClr val="474A81"/>
                </a:solidFill>
              </a:rPr>
              <a:t>The spending on goods and services by local, state, and federal governments.</a:t>
            </a:r>
          </a:p>
          <a:p>
            <a:pPr lvl="1">
              <a:buClr>
                <a:schemeClr val="bg2"/>
              </a:buClr>
              <a:buSzPct val="70000"/>
              <a:buFont typeface="Monotype Sorts" pitchFamily="2" charset="2"/>
              <a:buChar char="u"/>
            </a:pPr>
            <a:r>
              <a:rPr lang="en-US">
                <a:solidFill>
                  <a:srgbClr val="474A81"/>
                </a:solidFill>
              </a:rPr>
              <a:t>Does </a:t>
            </a:r>
            <a:r>
              <a:rPr lang="en-US" u="sng">
                <a:solidFill>
                  <a:srgbClr val="474A81"/>
                </a:solidFill>
              </a:rPr>
              <a:t>not</a:t>
            </a:r>
            <a:r>
              <a:rPr lang="en-US">
                <a:solidFill>
                  <a:srgbClr val="474A81"/>
                </a:solidFill>
              </a:rPr>
              <a:t> include transfer payments because they are not made in exchange for currently produced goods or services.</a:t>
            </a:r>
            <a:endParaRPr lang="en-US"/>
          </a:p>
          <a:p>
            <a:pPr>
              <a:buSzPct val="70000"/>
            </a:pPr>
            <a:r>
              <a:rPr lang="en-US" sz="3400">
                <a:solidFill>
                  <a:srgbClr val="A50021"/>
                </a:solidFill>
              </a:rPr>
              <a:t>Net Exports</a:t>
            </a:r>
            <a:r>
              <a:rPr lang="en-US" sz="3400" i="1">
                <a:solidFill>
                  <a:srgbClr val="A50021"/>
                </a:solidFill>
              </a:rPr>
              <a:t> </a:t>
            </a:r>
            <a:r>
              <a:rPr lang="en-US" sz="3400" i="1">
                <a:solidFill>
                  <a:srgbClr val="A50021"/>
                </a:solidFill>
                <a:latin typeface="Arial" charset="0"/>
              </a:rPr>
              <a:t>(NX)</a:t>
            </a:r>
            <a:r>
              <a:rPr lang="en-US" sz="3400" i="1">
                <a:solidFill>
                  <a:srgbClr val="A50021"/>
                </a:solidFill>
              </a:rPr>
              <a:t>:</a:t>
            </a:r>
            <a:endParaRPr lang="en-US">
              <a:solidFill>
                <a:srgbClr val="9933FF"/>
              </a:solidFill>
            </a:endParaRPr>
          </a:p>
          <a:p>
            <a:pPr lvl="1">
              <a:buClr>
                <a:schemeClr val="bg2"/>
              </a:buClr>
              <a:buSzPct val="70000"/>
              <a:buFont typeface="Monotype Sorts" pitchFamily="2" charset="2"/>
              <a:buChar char="u"/>
            </a:pPr>
            <a:r>
              <a:rPr lang="en-US">
                <a:solidFill>
                  <a:srgbClr val="474A81"/>
                </a:solidFill>
              </a:rPr>
              <a:t>Exports minus imports.</a:t>
            </a:r>
            <a:endParaRPr lang="en-US" sz="2400">
              <a:solidFill>
                <a:srgbClr val="474A8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subTnLst>
                                    <p:animClr>
                                      <p:cBhvr override="childStyle">
                                        <p:cTn dur="1" fill="hold" display="0" masterRel="nextClick" afterEffect="1"/>
                                        <p:tgtEl>
                                          <p:spTgt spid="59395">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subTnLst>
                                    <p:animClr>
                                      <p:cBhvr override="childStyle">
                                        <p:cTn dur="1" fill="hold" display="0" masterRel="nextClick" afterEffect="1"/>
                                        <p:tgtEl>
                                          <p:spTgt spid="59395">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left)">
                                      <p:cBhvr>
                                        <p:cTn id="17" dur="500"/>
                                        <p:tgtEl>
                                          <p:spTgt spid="59395">
                                            <p:txEl>
                                              <p:pRg st="2" end="2"/>
                                            </p:txEl>
                                          </p:spTgt>
                                        </p:tgtEl>
                                      </p:cBhvr>
                                    </p:animEffect>
                                  </p:childTnLst>
                                  <p:subTnLst>
                                    <p:animClr>
                                      <p:cBhvr override="childStyle">
                                        <p:cTn dur="1" fill="hold" display="0" masterRel="nextClick" afterEffect="1"/>
                                        <p:tgtEl>
                                          <p:spTgt spid="59395">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left)">
                                      <p:cBhvr>
                                        <p:cTn id="22" dur="500"/>
                                        <p:tgtEl>
                                          <p:spTgt spid="59395">
                                            <p:txEl>
                                              <p:pRg st="3" end="3"/>
                                            </p:txEl>
                                          </p:spTgt>
                                        </p:tgtEl>
                                      </p:cBhvr>
                                    </p:animEffect>
                                  </p:childTnLst>
                                  <p:subTnLst>
                                    <p:animClr>
                                      <p:cBhvr override="childStyle">
                                        <p:cTn dur="1" fill="hold" display="0" masterRel="nextClick" afterEffect="1"/>
                                        <p:tgtEl>
                                          <p:spTgt spid="59395">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left)">
                                      <p:cBhvr>
                                        <p:cTn id="27" dur="500"/>
                                        <p:tgtEl>
                                          <p:spTgt spid="59395">
                                            <p:txEl>
                                              <p:pRg st="4" end="4"/>
                                            </p:txEl>
                                          </p:spTgt>
                                        </p:tgtEl>
                                      </p:cBhvr>
                                    </p:animEffect>
                                  </p:childTnLst>
                                  <p:subTnLst>
                                    <p:animClr>
                                      <p:cBhvr override="childStyle">
                                        <p:cTn dur="1" fill="hold" display="0" masterRel="nextClick" afterEffect="1"/>
                                        <p:tgtEl>
                                          <p:spTgt spid="59395">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2625" y="685800"/>
            <a:ext cx="7772400" cy="1143000"/>
          </a:xfrm>
          <a:noFill/>
          <a:ln/>
        </p:spPr>
        <p:txBody>
          <a:bodyPr/>
          <a:lstStyle/>
          <a:p>
            <a:r>
              <a:rPr lang="en-US" sz="3600">
                <a:effectLst/>
              </a:rPr>
              <a:t>GDP and Its Components (1998)</a:t>
            </a:r>
            <a:endParaRPr lang="en-US" sz="3600">
              <a:effectLst/>
              <a:latin typeface="Tahoma" pitchFamily="34" charset="0"/>
            </a:endParaRPr>
          </a:p>
        </p:txBody>
      </p:sp>
      <p:graphicFrame>
        <p:nvGraphicFramePr>
          <p:cNvPr id="61443" name="Object 3"/>
          <p:cNvGraphicFramePr>
            <a:graphicFrameLocks/>
          </p:cNvGraphicFramePr>
          <p:nvPr/>
        </p:nvGraphicFramePr>
        <p:xfrm>
          <a:off x="-3175" y="2371725"/>
          <a:ext cx="9156700" cy="3187700"/>
        </p:xfrm>
        <a:graphic>
          <a:graphicData uri="http://schemas.openxmlformats.org/presentationml/2006/ole">
            <p:oleObj spid="_x0000_s9218" name="Document" r:id="rId4" imgW="9156600" imgH="3187440" progId="">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2228850" y="2371725"/>
            <a:ext cx="4689475" cy="3792538"/>
            <a:chOff x="1404" y="1494"/>
            <a:chExt cx="2954" cy="2389"/>
          </a:xfrm>
        </p:grpSpPr>
        <p:sp>
          <p:nvSpPr>
            <p:cNvPr id="63490" name="Freeform 2"/>
            <p:cNvSpPr>
              <a:spLocks/>
            </p:cNvSpPr>
            <p:nvPr/>
          </p:nvSpPr>
          <p:spPr bwMode="auto">
            <a:xfrm>
              <a:off x="1404" y="2538"/>
              <a:ext cx="2954" cy="1345"/>
            </a:xfrm>
            <a:custGeom>
              <a:avLst/>
              <a:gdLst/>
              <a:ahLst/>
              <a:cxnLst>
                <a:cxn ang="0">
                  <a:pos x="2947" y="90"/>
                </a:cxn>
                <a:cxn ang="0">
                  <a:pos x="2926" y="200"/>
                </a:cxn>
                <a:cxn ang="0">
                  <a:pos x="2888" y="306"/>
                </a:cxn>
                <a:cxn ang="0">
                  <a:pos x="2836" y="407"/>
                </a:cxn>
                <a:cxn ang="0">
                  <a:pos x="2767" y="505"/>
                </a:cxn>
                <a:cxn ang="0">
                  <a:pos x="2686" y="599"/>
                </a:cxn>
                <a:cxn ang="0">
                  <a:pos x="2590" y="686"/>
                </a:cxn>
                <a:cxn ang="0">
                  <a:pos x="2483" y="764"/>
                </a:cxn>
                <a:cxn ang="0">
                  <a:pos x="2366" y="834"/>
                </a:cxn>
                <a:cxn ang="0">
                  <a:pos x="2237" y="895"/>
                </a:cxn>
                <a:cxn ang="0">
                  <a:pos x="2101" y="947"/>
                </a:cxn>
                <a:cxn ang="0">
                  <a:pos x="1957" y="987"/>
                </a:cxn>
                <a:cxn ang="0">
                  <a:pos x="1809" y="1018"/>
                </a:cxn>
                <a:cxn ang="0">
                  <a:pos x="1655" y="1037"/>
                </a:cxn>
                <a:cxn ang="0">
                  <a:pos x="1502" y="1045"/>
                </a:cxn>
                <a:cxn ang="0">
                  <a:pos x="1348" y="1041"/>
                </a:cxn>
                <a:cxn ang="0">
                  <a:pos x="1195" y="1025"/>
                </a:cxn>
                <a:cxn ang="0">
                  <a:pos x="1045" y="999"/>
                </a:cxn>
                <a:cxn ang="0">
                  <a:pos x="899" y="962"/>
                </a:cxn>
                <a:cxn ang="0">
                  <a:pos x="761" y="914"/>
                </a:cxn>
                <a:cxn ang="0">
                  <a:pos x="630" y="855"/>
                </a:cxn>
                <a:cxn ang="0">
                  <a:pos x="507" y="787"/>
                </a:cxn>
                <a:cxn ang="0">
                  <a:pos x="396" y="713"/>
                </a:cxn>
                <a:cxn ang="0">
                  <a:pos x="298" y="628"/>
                </a:cxn>
                <a:cxn ang="0">
                  <a:pos x="212" y="538"/>
                </a:cxn>
                <a:cxn ang="0">
                  <a:pos x="139" y="442"/>
                </a:cxn>
                <a:cxn ang="0">
                  <a:pos x="81" y="340"/>
                </a:cxn>
                <a:cxn ang="0">
                  <a:pos x="37" y="234"/>
                </a:cxn>
                <a:cxn ang="0">
                  <a:pos x="10" y="127"/>
                </a:cxn>
                <a:cxn ang="0">
                  <a:pos x="0" y="18"/>
                </a:cxn>
                <a:cxn ang="0">
                  <a:pos x="4" y="373"/>
                </a:cxn>
                <a:cxn ang="0">
                  <a:pos x="22" y="480"/>
                </a:cxn>
                <a:cxn ang="0">
                  <a:pos x="58" y="588"/>
                </a:cxn>
                <a:cxn ang="0">
                  <a:pos x="108" y="691"/>
                </a:cxn>
                <a:cxn ang="0">
                  <a:pos x="173" y="789"/>
                </a:cxn>
                <a:cxn ang="0">
                  <a:pos x="252" y="883"/>
                </a:cxn>
                <a:cxn ang="0">
                  <a:pos x="346" y="970"/>
                </a:cxn>
                <a:cxn ang="0">
                  <a:pos x="452" y="1050"/>
                </a:cxn>
                <a:cxn ang="0">
                  <a:pos x="567" y="1121"/>
                </a:cxn>
                <a:cxn ang="0">
                  <a:pos x="694" y="1185"/>
                </a:cxn>
                <a:cxn ang="0">
                  <a:pos x="830" y="1239"/>
                </a:cxn>
                <a:cxn ang="0">
                  <a:pos x="972" y="1281"/>
                </a:cxn>
                <a:cxn ang="0">
                  <a:pos x="1120" y="1313"/>
                </a:cxn>
                <a:cxn ang="0">
                  <a:pos x="1271" y="1333"/>
                </a:cxn>
                <a:cxn ang="0">
                  <a:pos x="1425" y="1342"/>
                </a:cxn>
                <a:cxn ang="0">
                  <a:pos x="1579" y="1340"/>
                </a:cxn>
                <a:cxn ang="0">
                  <a:pos x="1732" y="1327"/>
                </a:cxn>
                <a:cxn ang="0">
                  <a:pos x="1884" y="1304"/>
                </a:cxn>
                <a:cxn ang="0">
                  <a:pos x="2030" y="1267"/>
                </a:cxn>
                <a:cxn ang="0">
                  <a:pos x="2170" y="1221"/>
                </a:cxn>
                <a:cxn ang="0">
                  <a:pos x="2302" y="1166"/>
                </a:cxn>
                <a:cxn ang="0">
                  <a:pos x="2425" y="1098"/>
                </a:cxn>
                <a:cxn ang="0">
                  <a:pos x="2538" y="1025"/>
                </a:cxn>
                <a:cxn ang="0">
                  <a:pos x="2640" y="943"/>
                </a:cxn>
                <a:cxn ang="0">
                  <a:pos x="2728" y="853"/>
                </a:cxn>
                <a:cxn ang="0">
                  <a:pos x="2803" y="757"/>
                </a:cxn>
                <a:cxn ang="0">
                  <a:pos x="2863" y="657"/>
                </a:cxn>
                <a:cxn ang="0">
                  <a:pos x="2909" y="551"/>
                </a:cxn>
                <a:cxn ang="0">
                  <a:pos x="2938" y="444"/>
                </a:cxn>
                <a:cxn ang="0">
                  <a:pos x="2951" y="336"/>
                </a:cxn>
              </a:cxnLst>
              <a:rect l="0" t="0" r="r" b="b"/>
              <a:pathLst>
                <a:path w="2954" h="1345">
                  <a:moveTo>
                    <a:pt x="2953" y="0"/>
                  </a:moveTo>
                  <a:lnTo>
                    <a:pt x="2953" y="18"/>
                  </a:lnTo>
                  <a:lnTo>
                    <a:pt x="2951" y="37"/>
                  </a:lnTo>
                  <a:lnTo>
                    <a:pt x="2951" y="54"/>
                  </a:lnTo>
                  <a:lnTo>
                    <a:pt x="2949" y="73"/>
                  </a:lnTo>
                  <a:lnTo>
                    <a:pt x="2947" y="90"/>
                  </a:lnTo>
                  <a:lnTo>
                    <a:pt x="2945" y="110"/>
                  </a:lnTo>
                  <a:lnTo>
                    <a:pt x="2942" y="127"/>
                  </a:lnTo>
                  <a:lnTo>
                    <a:pt x="2938" y="144"/>
                  </a:lnTo>
                  <a:lnTo>
                    <a:pt x="2934" y="163"/>
                  </a:lnTo>
                  <a:lnTo>
                    <a:pt x="2930" y="181"/>
                  </a:lnTo>
                  <a:lnTo>
                    <a:pt x="2926" y="200"/>
                  </a:lnTo>
                  <a:lnTo>
                    <a:pt x="2920" y="217"/>
                  </a:lnTo>
                  <a:lnTo>
                    <a:pt x="2915" y="234"/>
                  </a:lnTo>
                  <a:lnTo>
                    <a:pt x="2909" y="252"/>
                  </a:lnTo>
                  <a:lnTo>
                    <a:pt x="2903" y="271"/>
                  </a:lnTo>
                  <a:lnTo>
                    <a:pt x="2895" y="288"/>
                  </a:lnTo>
                  <a:lnTo>
                    <a:pt x="2888" y="306"/>
                  </a:lnTo>
                  <a:lnTo>
                    <a:pt x="2880" y="323"/>
                  </a:lnTo>
                  <a:lnTo>
                    <a:pt x="2872" y="340"/>
                  </a:lnTo>
                  <a:lnTo>
                    <a:pt x="2863" y="357"/>
                  </a:lnTo>
                  <a:lnTo>
                    <a:pt x="2855" y="375"/>
                  </a:lnTo>
                  <a:lnTo>
                    <a:pt x="2846" y="392"/>
                  </a:lnTo>
                  <a:lnTo>
                    <a:pt x="2836" y="407"/>
                  </a:lnTo>
                  <a:lnTo>
                    <a:pt x="2824" y="425"/>
                  </a:lnTo>
                  <a:lnTo>
                    <a:pt x="2815" y="442"/>
                  </a:lnTo>
                  <a:lnTo>
                    <a:pt x="2803" y="457"/>
                  </a:lnTo>
                  <a:lnTo>
                    <a:pt x="2792" y="474"/>
                  </a:lnTo>
                  <a:lnTo>
                    <a:pt x="2780" y="490"/>
                  </a:lnTo>
                  <a:lnTo>
                    <a:pt x="2767" y="505"/>
                  </a:lnTo>
                  <a:lnTo>
                    <a:pt x="2755" y="522"/>
                  </a:lnTo>
                  <a:lnTo>
                    <a:pt x="2742" y="538"/>
                  </a:lnTo>
                  <a:lnTo>
                    <a:pt x="2728" y="553"/>
                  </a:lnTo>
                  <a:lnTo>
                    <a:pt x="2715" y="569"/>
                  </a:lnTo>
                  <a:lnTo>
                    <a:pt x="2700" y="584"/>
                  </a:lnTo>
                  <a:lnTo>
                    <a:pt x="2686" y="599"/>
                  </a:lnTo>
                  <a:lnTo>
                    <a:pt x="2671" y="615"/>
                  </a:lnTo>
                  <a:lnTo>
                    <a:pt x="2656" y="628"/>
                  </a:lnTo>
                  <a:lnTo>
                    <a:pt x="2640" y="643"/>
                  </a:lnTo>
                  <a:lnTo>
                    <a:pt x="2623" y="657"/>
                  </a:lnTo>
                  <a:lnTo>
                    <a:pt x="2608" y="670"/>
                  </a:lnTo>
                  <a:lnTo>
                    <a:pt x="2590" y="686"/>
                  </a:lnTo>
                  <a:lnTo>
                    <a:pt x="2573" y="699"/>
                  </a:lnTo>
                  <a:lnTo>
                    <a:pt x="2556" y="713"/>
                  </a:lnTo>
                  <a:lnTo>
                    <a:pt x="2538" y="726"/>
                  </a:lnTo>
                  <a:lnTo>
                    <a:pt x="2521" y="738"/>
                  </a:lnTo>
                  <a:lnTo>
                    <a:pt x="2502" y="751"/>
                  </a:lnTo>
                  <a:lnTo>
                    <a:pt x="2483" y="764"/>
                  </a:lnTo>
                  <a:lnTo>
                    <a:pt x="2464" y="776"/>
                  </a:lnTo>
                  <a:lnTo>
                    <a:pt x="2444" y="787"/>
                  </a:lnTo>
                  <a:lnTo>
                    <a:pt x="2425" y="799"/>
                  </a:lnTo>
                  <a:lnTo>
                    <a:pt x="2406" y="812"/>
                  </a:lnTo>
                  <a:lnTo>
                    <a:pt x="2385" y="822"/>
                  </a:lnTo>
                  <a:lnTo>
                    <a:pt x="2366" y="834"/>
                  </a:lnTo>
                  <a:lnTo>
                    <a:pt x="2345" y="845"/>
                  </a:lnTo>
                  <a:lnTo>
                    <a:pt x="2323" y="855"/>
                  </a:lnTo>
                  <a:lnTo>
                    <a:pt x="2302" y="866"/>
                  </a:lnTo>
                  <a:lnTo>
                    <a:pt x="2281" y="876"/>
                  </a:lnTo>
                  <a:lnTo>
                    <a:pt x="2258" y="885"/>
                  </a:lnTo>
                  <a:lnTo>
                    <a:pt x="2237" y="895"/>
                  </a:lnTo>
                  <a:lnTo>
                    <a:pt x="2214" y="905"/>
                  </a:lnTo>
                  <a:lnTo>
                    <a:pt x="2193" y="914"/>
                  </a:lnTo>
                  <a:lnTo>
                    <a:pt x="2170" y="922"/>
                  </a:lnTo>
                  <a:lnTo>
                    <a:pt x="2147" y="929"/>
                  </a:lnTo>
                  <a:lnTo>
                    <a:pt x="2124" y="939"/>
                  </a:lnTo>
                  <a:lnTo>
                    <a:pt x="2101" y="947"/>
                  </a:lnTo>
                  <a:lnTo>
                    <a:pt x="2078" y="954"/>
                  </a:lnTo>
                  <a:lnTo>
                    <a:pt x="2053" y="962"/>
                  </a:lnTo>
                  <a:lnTo>
                    <a:pt x="2030" y="968"/>
                  </a:lnTo>
                  <a:lnTo>
                    <a:pt x="2005" y="976"/>
                  </a:lnTo>
                  <a:lnTo>
                    <a:pt x="1982" y="981"/>
                  </a:lnTo>
                  <a:lnTo>
                    <a:pt x="1957" y="987"/>
                  </a:lnTo>
                  <a:lnTo>
                    <a:pt x="1932" y="993"/>
                  </a:lnTo>
                  <a:lnTo>
                    <a:pt x="1909" y="999"/>
                  </a:lnTo>
                  <a:lnTo>
                    <a:pt x="1884" y="1004"/>
                  </a:lnTo>
                  <a:lnTo>
                    <a:pt x="1859" y="1008"/>
                  </a:lnTo>
                  <a:lnTo>
                    <a:pt x="1834" y="1014"/>
                  </a:lnTo>
                  <a:lnTo>
                    <a:pt x="1809" y="1018"/>
                  </a:lnTo>
                  <a:lnTo>
                    <a:pt x="1784" y="1022"/>
                  </a:lnTo>
                  <a:lnTo>
                    <a:pt x="1757" y="1025"/>
                  </a:lnTo>
                  <a:lnTo>
                    <a:pt x="1732" y="1027"/>
                  </a:lnTo>
                  <a:lnTo>
                    <a:pt x="1707" y="1031"/>
                  </a:lnTo>
                  <a:lnTo>
                    <a:pt x="1682" y="1033"/>
                  </a:lnTo>
                  <a:lnTo>
                    <a:pt x="1655" y="1037"/>
                  </a:lnTo>
                  <a:lnTo>
                    <a:pt x="1630" y="1039"/>
                  </a:lnTo>
                  <a:lnTo>
                    <a:pt x="1605" y="1041"/>
                  </a:lnTo>
                  <a:lnTo>
                    <a:pt x="1579" y="1041"/>
                  </a:lnTo>
                  <a:lnTo>
                    <a:pt x="1554" y="1043"/>
                  </a:lnTo>
                  <a:lnTo>
                    <a:pt x="1529" y="1043"/>
                  </a:lnTo>
                  <a:lnTo>
                    <a:pt x="1502" y="1045"/>
                  </a:lnTo>
                  <a:lnTo>
                    <a:pt x="1477" y="1045"/>
                  </a:lnTo>
                  <a:lnTo>
                    <a:pt x="1450" y="1045"/>
                  </a:lnTo>
                  <a:lnTo>
                    <a:pt x="1425" y="1043"/>
                  </a:lnTo>
                  <a:lnTo>
                    <a:pt x="1400" y="1043"/>
                  </a:lnTo>
                  <a:lnTo>
                    <a:pt x="1373" y="1041"/>
                  </a:lnTo>
                  <a:lnTo>
                    <a:pt x="1348" y="1041"/>
                  </a:lnTo>
                  <a:lnTo>
                    <a:pt x="1321" y="1039"/>
                  </a:lnTo>
                  <a:lnTo>
                    <a:pt x="1296" y="1037"/>
                  </a:lnTo>
                  <a:lnTo>
                    <a:pt x="1271" y="1033"/>
                  </a:lnTo>
                  <a:lnTo>
                    <a:pt x="1244" y="1031"/>
                  </a:lnTo>
                  <a:lnTo>
                    <a:pt x="1220" y="1027"/>
                  </a:lnTo>
                  <a:lnTo>
                    <a:pt x="1195" y="1025"/>
                  </a:lnTo>
                  <a:lnTo>
                    <a:pt x="1170" y="1022"/>
                  </a:lnTo>
                  <a:lnTo>
                    <a:pt x="1145" y="1018"/>
                  </a:lnTo>
                  <a:lnTo>
                    <a:pt x="1120" y="1014"/>
                  </a:lnTo>
                  <a:lnTo>
                    <a:pt x="1095" y="1008"/>
                  </a:lnTo>
                  <a:lnTo>
                    <a:pt x="1070" y="1004"/>
                  </a:lnTo>
                  <a:lnTo>
                    <a:pt x="1045" y="999"/>
                  </a:lnTo>
                  <a:lnTo>
                    <a:pt x="1020" y="993"/>
                  </a:lnTo>
                  <a:lnTo>
                    <a:pt x="995" y="987"/>
                  </a:lnTo>
                  <a:lnTo>
                    <a:pt x="972" y="981"/>
                  </a:lnTo>
                  <a:lnTo>
                    <a:pt x="947" y="976"/>
                  </a:lnTo>
                  <a:lnTo>
                    <a:pt x="924" y="968"/>
                  </a:lnTo>
                  <a:lnTo>
                    <a:pt x="899" y="962"/>
                  </a:lnTo>
                  <a:lnTo>
                    <a:pt x="876" y="954"/>
                  </a:lnTo>
                  <a:lnTo>
                    <a:pt x="853" y="947"/>
                  </a:lnTo>
                  <a:lnTo>
                    <a:pt x="830" y="939"/>
                  </a:lnTo>
                  <a:lnTo>
                    <a:pt x="807" y="929"/>
                  </a:lnTo>
                  <a:lnTo>
                    <a:pt x="784" y="922"/>
                  </a:lnTo>
                  <a:lnTo>
                    <a:pt x="761" y="914"/>
                  </a:lnTo>
                  <a:lnTo>
                    <a:pt x="738" y="905"/>
                  </a:lnTo>
                  <a:lnTo>
                    <a:pt x="717" y="895"/>
                  </a:lnTo>
                  <a:lnTo>
                    <a:pt x="694" y="885"/>
                  </a:lnTo>
                  <a:lnTo>
                    <a:pt x="672" y="876"/>
                  </a:lnTo>
                  <a:lnTo>
                    <a:pt x="651" y="866"/>
                  </a:lnTo>
                  <a:lnTo>
                    <a:pt x="630" y="855"/>
                  </a:lnTo>
                  <a:lnTo>
                    <a:pt x="609" y="845"/>
                  </a:lnTo>
                  <a:lnTo>
                    <a:pt x="588" y="834"/>
                  </a:lnTo>
                  <a:lnTo>
                    <a:pt x="567" y="822"/>
                  </a:lnTo>
                  <a:lnTo>
                    <a:pt x="548" y="812"/>
                  </a:lnTo>
                  <a:lnTo>
                    <a:pt x="527" y="799"/>
                  </a:lnTo>
                  <a:lnTo>
                    <a:pt x="507" y="787"/>
                  </a:lnTo>
                  <a:lnTo>
                    <a:pt x="488" y="776"/>
                  </a:lnTo>
                  <a:lnTo>
                    <a:pt x="469" y="764"/>
                  </a:lnTo>
                  <a:lnTo>
                    <a:pt x="452" y="751"/>
                  </a:lnTo>
                  <a:lnTo>
                    <a:pt x="432" y="738"/>
                  </a:lnTo>
                  <a:lnTo>
                    <a:pt x="415" y="726"/>
                  </a:lnTo>
                  <a:lnTo>
                    <a:pt x="396" y="713"/>
                  </a:lnTo>
                  <a:lnTo>
                    <a:pt x="379" y="699"/>
                  </a:lnTo>
                  <a:lnTo>
                    <a:pt x="361" y="686"/>
                  </a:lnTo>
                  <a:lnTo>
                    <a:pt x="346" y="670"/>
                  </a:lnTo>
                  <a:lnTo>
                    <a:pt x="329" y="657"/>
                  </a:lnTo>
                  <a:lnTo>
                    <a:pt x="313" y="643"/>
                  </a:lnTo>
                  <a:lnTo>
                    <a:pt x="298" y="628"/>
                  </a:lnTo>
                  <a:lnTo>
                    <a:pt x="283" y="615"/>
                  </a:lnTo>
                  <a:lnTo>
                    <a:pt x="267" y="599"/>
                  </a:lnTo>
                  <a:lnTo>
                    <a:pt x="252" y="584"/>
                  </a:lnTo>
                  <a:lnTo>
                    <a:pt x="239" y="569"/>
                  </a:lnTo>
                  <a:lnTo>
                    <a:pt x="225" y="553"/>
                  </a:lnTo>
                  <a:lnTo>
                    <a:pt x="212" y="538"/>
                  </a:lnTo>
                  <a:lnTo>
                    <a:pt x="198" y="522"/>
                  </a:lnTo>
                  <a:lnTo>
                    <a:pt x="185" y="505"/>
                  </a:lnTo>
                  <a:lnTo>
                    <a:pt x="173" y="490"/>
                  </a:lnTo>
                  <a:lnTo>
                    <a:pt x="162" y="474"/>
                  </a:lnTo>
                  <a:lnTo>
                    <a:pt x="150" y="457"/>
                  </a:lnTo>
                  <a:lnTo>
                    <a:pt x="139" y="442"/>
                  </a:lnTo>
                  <a:lnTo>
                    <a:pt x="127" y="425"/>
                  </a:lnTo>
                  <a:lnTo>
                    <a:pt x="118" y="407"/>
                  </a:lnTo>
                  <a:lnTo>
                    <a:pt x="108" y="392"/>
                  </a:lnTo>
                  <a:lnTo>
                    <a:pt x="98" y="375"/>
                  </a:lnTo>
                  <a:lnTo>
                    <a:pt x="89" y="357"/>
                  </a:lnTo>
                  <a:lnTo>
                    <a:pt x="81" y="340"/>
                  </a:lnTo>
                  <a:lnTo>
                    <a:pt x="72" y="323"/>
                  </a:lnTo>
                  <a:lnTo>
                    <a:pt x="64" y="306"/>
                  </a:lnTo>
                  <a:lnTo>
                    <a:pt x="58" y="288"/>
                  </a:lnTo>
                  <a:lnTo>
                    <a:pt x="50" y="271"/>
                  </a:lnTo>
                  <a:lnTo>
                    <a:pt x="45" y="252"/>
                  </a:lnTo>
                  <a:lnTo>
                    <a:pt x="37" y="234"/>
                  </a:lnTo>
                  <a:lnTo>
                    <a:pt x="33" y="217"/>
                  </a:lnTo>
                  <a:lnTo>
                    <a:pt x="27" y="200"/>
                  </a:lnTo>
                  <a:lnTo>
                    <a:pt x="22" y="181"/>
                  </a:lnTo>
                  <a:lnTo>
                    <a:pt x="18" y="163"/>
                  </a:lnTo>
                  <a:lnTo>
                    <a:pt x="14" y="144"/>
                  </a:lnTo>
                  <a:lnTo>
                    <a:pt x="10" y="127"/>
                  </a:lnTo>
                  <a:lnTo>
                    <a:pt x="8" y="110"/>
                  </a:lnTo>
                  <a:lnTo>
                    <a:pt x="6" y="90"/>
                  </a:lnTo>
                  <a:lnTo>
                    <a:pt x="4" y="73"/>
                  </a:lnTo>
                  <a:lnTo>
                    <a:pt x="2" y="54"/>
                  </a:lnTo>
                  <a:lnTo>
                    <a:pt x="0" y="37"/>
                  </a:lnTo>
                  <a:lnTo>
                    <a:pt x="0" y="18"/>
                  </a:lnTo>
                  <a:lnTo>
                    <a:pt x="0" y="0"/>
                  </a:lnTo>
                  <a:lnTo>
                    <a:pt x="0" y="300"/>
                  </a:lnTo>
                  <a:lnTo>
                    <a:pt x="0" y="317"/>
                  </a:lnTo>
                  <a:lnTo>
                    <a:pt x="0" y="336"/>
                  </a:lnTo>
                  <a:lnTo>
                    <a:pt x="2" y="354"/>
                  </a:lnTo>
                  <a:lnTo>
                    <a:pt x="4" y="373"/>
                  </a:lnTo>
                  <a:lnTo>
                    <a:pt x="6" y="390"/>
                  </a:lnTo>
                  <a:lnTo>
                    <a:pt x="8" y="409"/>
                  </a:lnTo>
                  <a:lnTo>
                    <a:pt x="10" y="426"/>
                  </a:lnTo>
                  <a:lnTo>
                    <a:pt x="14" y="444"/>
                  </a:lnTo>
                  <a:lnTo>
                    <a:pt x="18" y="463"/>
                  </a:lnTo>
                  <a:lnTo>
                    <a:pt x="22" y="480"/>
                  </a:lnTo>
                  <a:lnTo>
                    <a:pt x="27" y="499"/>
                  </a:lnTo>
                  <a:lnTo>
                    <a:pt x="33" y="517"/>
                  </a:lnTo>
                  <a:lnTo>
                    <a:pt x="37" y="534"/>
                  </a:lnTo>
                  <a:lnTo>
                    <a:pt x="45" y="551"/>
                  </a:lnTo>
                  <a:lnTo>
                    <a:pt x="50" y="570"/>
                  </a:lnTo>
                  <a:lnTo>
                    <a:pt x="58" y="588"/>
                  </a:lnTo>
                  <a:lnTo>
                    <a:pt x="64" y="605"/>
                  </a:lnTo>
                  <a:lnTo>
                    <a:pt x="72" y="622"/>
                  </a:lnTo>
                  <a:lnTo>
                    <a:pt x="81" y="640"/>
                  </a:lnTo>
                  <a:lnTo>
                    <a:pt x="89" y="657"/>
                  </a:lnTo>
                  <a:lnTo>
                    <a:pt x="98" y="674"/>
                  </a:lnTo>
                  <a:lnTo>
                    <a:pt x="108" y="691"/>
                  </a:lnTo>
                  <a:lnTo>
                    <a:pt x="118" y="707"/>
                  </a:lnTo>
                  <a:lnTo>
                    <a:pt x="127" y="724"/>
                  </a:lnTo>
                  <a:lnTo>
                    <a:pt x="139" y="741"/>
                  </a:lnTo>
                  <a:lnTo>
                    <a:pt x="150" y="757"/>
                  </a:lnTo>
                  <a:lnTo>
                    <a:pt x="162" y="774"/>
                  </a:lnTo>
                  <a:lnTo>
                    <a:pt x="173" y="789"/>
                  </a:lnTo>
                  <a:lnTo>
                    <a:pt x="185" y="805"/>
                  </a:lnTo>
                  <a:lnTo>
                    <a:pt x="198" y="822"/>
                  </a:lnTo>
                  <a:lnTo>
                    <a:pt x="212" y="837"/>
                  </a:lnTo>
                  <a:lnTo>
                    <a:pt x="225" y="853"/>
                  </a:lnTo>
                  <a:lnTo>
                    <a:pt x="239" y="868"/>
                  </a:lnTo>
                  <a:lnTo>
                    <a:pt x="252" y="883"/>
                  </a:lnTo>
                  <a:lnTo>
                    <a:pt x="267" y="899"/>
                  </a:lnTo>
                  <a:lnTo>
                    <a:pt x="283" y="914"/>
                  </a:lnTo>
                  <a:lnTo>
                    <a:pt x="298" y="928"/>
                  </a:lnTo>
                  <a:lnTo>
                    <a:pt x="313" y="943"/>
                  </a:lnTo>
                  <a:lnTo>
                    <a:pt x="329" y="956"/>
                  </a:lnTo>
                  <a:lnTo>
                    <a:pt x="346" y="970"/>
                  </a:lnTo>
                  <a:lnTo>
                    <a:pt x="361" y="985"/>
                  </a:lnTo>
                  <a:lnTo>
                    <a:pt x="379" y="999"/>
                  </a:lnTo>
                  <a:lnTo>
                    <a:pt x="396" y="1012"/>
                  </a:lnTo>
                  <a:lnTo>
                    <a:pt x="415" y="1025"/>
                  </a:lnTo>
                  <a:lnTo>
                    <a:pt x="432" y="1037"/>
                  </a:lnTo>
                  <a:lnTo>
                    <a:pt x="452" y="1050"/>
                  </a:lnTo>
                  <a:lnTo>
                    <a:pt x="469" y="1064"/>
                  </a:lnTo>
                  <a:lnTo>
                    <a:pt x="488" y="1075"/>
                  </a:lnTo>
                  <a:lnTo>
                    <a:pt x="507" y="1087"/>
                  </a:lnTo>
                  <a:lnTo>
                    <a:pt x="527" y="1098"/>
                  </a:lnTo>
                  <a:lnTo>
                    <a:pt x="548" y="1112"/>
                  </a:lnTo>
                  <a:lnTo>
                    <a:pt x="567" y="1121"/>
                  </a:lnTo>
                  <a:lnTo>
                    <a:pt x="588" y="1133"/>
                  </a:lnTo>
                  <a:lnTo>
                    <a:pt x="609" y="1145"/>
                  </a:lnTo>
                  <a:lnTo>
                    <a:pt x="630" y="1154"/>
                  </a:lnTo>
                  <a:lnTo>
                    <a:pt x="651" y="1166"/>
                  </a:lnTo>
                  <a:lnTo>
                    <a:pt x="672" y="1175"/>
                  </a:lnTo>
                  <a:lnTo>
                    <a:pt x="694" y="1185"/>
                  </a:lnTo>
                  <a:lnTo>
                    <a:pt x="717" y="1194"/>
                  </a:lnTo>
                  <a:lnTo>
                    <a:pt x="738" y="1204"/>
                  </a:lnTo>
                  <a:lnTo>
                    <a:pt x="761" y="1214"/>
                  </a:lnTo>
                  <a:lnTo>
                    <a:pt x="784" y="1221"/>
                  </a:lnTo>
                  <a:lnTo>
                    <a:pt x="807" y="1229"/>
                  </a:lnTo>
                  <a:lnTo>
                    <a:pt x="830" y="1239"/>
                  </a:lnTo>
                  <a:lnTo>
                    <a:pt x="853" y="1246"/>
                  </a:lnTo>
                  <a:lnTo>
                    <a:pt x="876" y="1254"/>
                  </a:lnTo>
                  <a:lnTo>
                    <a:pt x="899" y="1262"/>
                  </a:lnTo>
                  <a:lnTo>
                    <a:pt x="924" y="1267"/>
                  </a:lnTo>
                  <a:lnTo>
                    <a:pt x="947" y="1275"/>
                  </a:lnTo>
                  <a:lnTo>
                    <a:pt x="972" y="1281"/>
                  </a:lnTo>
                  <a:lnTo>
                    <a:pt x="995" y="1287"/>
                  </a:lnTo>
                  <a:lnTo>
                    <a:pt x="1020" y="1292"/>
                  </a:lnTo>
                  <a:lnTo>
                    <a:pt x="1045" y="1298"/>
                  </a:lnTo>
                  <a:lnTo>
                    <a:pt x="1070" y="1304"/>
                  </a:lnTo>
                  <a:lnTo>
                    <a:pt x="1095" y="1308"/>
                  </a:lnTo>
                  <a:lnTo>
                    <a:pt x="1120" y="1313"/>
                  </a:lnTo>
                  <a:lnTo>
                    <a:pt x="1145" y="1317"/>
                  </a:lnTo>
                  <a:lnTo>
                    <a:pt x="1170" y="1321"/>
                  </a:lnTo>
                  <a:lnTo>
                    <a:pt x="1195" y="1325"/>
                  </a:lnTo>
                  <a:lnTo>
                    <a:pt x="1220" y="1327"/>
                  </a:lnTo>
                  <a:lnTo>
                    <a:pt x="1244" y="1331"/>
                  </a:lnTo>
                  <a:lnTo>
                    <a:pt x="1271" y="1333"/>
                  </a:lnTo>
                  <a:lnTo>
                    <a:pt x="1296" y="1337"/>
                  </a:lnTo>
                  <a:lnTo>
                    <a:pt x="1321" y="1338"/>
                  </a:lnTo>
                  <a:lnTo>
                    <a:pt x="1348" y="1340"/>
                  </a:lnTo>
                  <a:lnTo>
                    <a:pt x="1373" y="1340"/>
                  </a:lnTo>
                  <a:lnTo>
                    <a:pt x="1400" y="1342"/>
                  </a:lnTo>
                  <a:lnTo>
                    <a:pt x="1425" y="1342"/>
                  </a:lnTo>
                  <a:lnTo>
                    <a:pt x="1450" y="1344"/>
                  </a:lnTo>
                  <a:lnTo>
                    <a:pt x="1477" y="1344"/>
                  </a:lnTo>
                  <a:lnTo>
                    <a:pt x="1502" y="1344"/>
                  </a:lnTo>
                  <a:lnTo>
                    <a:pt x="1529" y="1342"/>
                  </a:lnTo>
                  <a:lnTo>
                    <a:pt x="1554" y="1342"/>
                  </a:lnTo>
                  <a:lnTo>
                    <a:pt x="1579" y="1340"/>
                  </a:lnTo>
                  <a:lnTo>
                    <a:pt x="1605" y="1340"/>
                  </a:lnTo>
                  <a:lnTo>
                    <a:pt x="1630" y="1338"/>
                  </a:lnTo>
                  <a:lnTo>
                    <a:pt x="1655" y="1337"/>
                  </a:lnTo>
                  <a:lnTo>
                    <a:pt x="1682" y="1333"/>
                  </a:lnTo>
                  <a:lnTo>
                    <a:pt x="1707" y="1331"/>
                  </a:lnTo>
                  <a:lnTo>
                    <a:pt x="1732" y="1327"/>
                  </a:lnTo>
                  <a:lnTo>
                    <a:pt x="1757" y="1325"/>
                  </a:lnTo>
                  <a:lnTo>
                    <a:pt x="1784" y="1321"/>
                  </a:lnTo>
                  <a:lnTo>
                    <a:pt x="1809" y="1317"/>
                  </a:lnTo>
                  <a:lnTo>
                    <a:pt x="1834" y="1313"/>
                  </a:lnTo>
                  <a:lnTo>
                    <a:pt x="1859" y="1308"/>
                  </a:lnTo>
                  <a:lnTo>
                    <a:pt x="1884" y="1304"/>
                  </a:lnTo>
                  <a:lnTo>
                    <a:pt x="1909" y="1298"/>
                  </a:lnTo>
                  <a:lnTo>
                    <a:pt x="1932" y="1292"/>
                  </a:lnTo>
                  <a:lnTo>
                    <a:pt x="1957" y="1287"/>
                  </a:lnTo>
                  <a:lnTo>
                    <a:pt x="1982" y="1281"/>
                  </a:lnTo>
                  <a:lnTo>
                    <a:pt x="2005" y="1275"/>
                  </a:lnTo>
                  <a:lnTo>
                    <a:pt x="2030" y="1267"/>
                  </a:lnTo>
                  <a:lnTo>
                    <a:pt x="2053" y="1262"/>
                  </a:lnTo>
                  <a:lnTo>
                    <a:pt x="2078" y="1254"/>
                  </a:lnTo>
                  <a:lnTo>
                    <a:pt x="2101" y="1246"/>
                  </a:lnTo>
                  <a:lnTo>
                    <a:pt x="2124" y="1239"/>
                  </a:lnTo>
                  <a:lnTo>
                    <a:pt x="2147" y="1229"/>
                  </a:lnTo>
                  <a:lnTo>
                    <a:pt x="2170" y="1221"/>
                  </a:lnTo>
                  <a:lnTo>
                    <a:pt x="2193" y="1214"/>
                  </a:lnTo>
                  <a:lnTo>
                    <a:pt x="2214" y="1204"/>
                  </a:lnTo>
                  <a:lnTo>
                    <a:pt x="2237" y="1194"/>
                  </a:lnTo>
                  <a:lnTo>
                    <a:pt x="2258" y="1185"/>
                  </a:lnTo>
                  <a:lnTo>
                    <a:pt x="2281" y="1175"/>
                  </a:lnTo>
                  <a:lnTo>
                    <a:pt x="2302" y="1166"/>
                  </a:lnTo>
                  <a:lnTo>
                    <a:pt x="2323" y="1154"/>
                  </a:lnTo>
                  <a:lnTo>
                    <a:pt x="2345" y="1145"/>
                  </a:lnTo>
                  <a:lnTo>
                    <a:pt x="2366" y="1133"/>
                  </a:lnTo>
                  <a:lnTo>
                    <a:pt x="2385" y="1121"/>
                  </a:lnTo>
                  <a:lnTo>
                    <a:pt x="2406" y="1112"/>
                  </a:lnTo>
                  <a:lnTo>
                    <a:pt x="2425" y="1098"/>
                  </a:lnTo>
                  <a:lnTo>
                    <a:pt x="2444" y="1087"/>
                  </a:lnTo>
                  <a:lnTo>
                    <a:pt x="2464" y="1075"/>
                  </a:lnTo>
                  <a:lnTo>
                    <a:pt x="2483" y="1064"/>
                  </a:lnTo>
                  <a:lnTo>
                    <a:pt x="2502" y="1050"/>
                  </a:lnTo>
                  <a:lnTo>
                    <a:pt x="2521" y="1037"/>
                  </a:lnTo>
                  <a:lnTo>
                    <a:pt x="2538" y="1025"/>
                  </a:lnTo>
                  <a:lnTo>
                    <a:pt x="2556" y="1012"/>
                  </a:lnTo>
                  <a:lnTo>
                    <a:pt x="2573" y="999"/>
                  </a:lnTo>
                  <a:lnTo>
                    <a:pt x="2590" y="985"/>
                  </a:lnTo>
                  <a:lnTo>
                    <a:pt x="2608" y="970"/>
                  </a:lnTo>
                  <a:lnTo>
                    <a:pt x="2623" y="956"/>
                  </a:lnTo>
                  <a:lnTo>
                    <a:pt x="2640" y="943"/>
                  </a:lnTo>
                  <a:lnTo>
                    <a:pt x="2656" y="928"/>
                  </a:lnTo>
                  <a:lnTo>
                    <a:pt x="2671" y="914"/>
                  </a:lnTo>
                  <a:lnTo>
                    <a:pt x="2686" y="899"/>
                  </a:lnTo>
                  <a:lnTo>
                    <a:pt x="2700" y="883"/>
                  </a:lnTo>
                  <a:lnTo>
                    <a:pt x="2715" y="868"/>
                  </a:lnTo>
                  <a:lnTo>
                    <a:pt x="2728" y="853"/>
                  </a:lnTo>
                  <a:lnTo>
                    <a:pt x="2742" y="837"/>
                  </a:lnTo>
                  <a:lnTo>
                    <a:pt x="2755" y="822"/>
                  </a:lnTo>
                  <a:lnTo>
                    <a:pt x="2767" y="805"/>
                  </a:lnTo>
                  <a:lnTo>
                    <a:pt x="2780" y="789"/>
                  </a:lnTo>
                  <a:lnTo>
                    <a:pt x="2792" y="774"/>
                  </a:lnTo>
                  <a:lnTo>
                    <a:pt x="2803" y="757"/>
                  </a:lnTo>
                  <a:lnTo>
                    <a:pt x="2815" y="741"/>
                  </a:lnTo>
                  <a:lnTo>
                    <a:pt x="2824" y="724"/>
                  </a:lnTo>
                  <a:lnTo>
                    <a:pt x="2836" y="707"/>
                  </a:lnTo>
                  <a:lnTo>
                    <a:pt x="2846" y="691"/>
                  </a:lnTo>
                  <a:lnTo>
                    <a:pt x="2855" y="674"/>
                  </a:lnTo>
                  <a:lnTo>
                    <a:pt x="2863" y="657"/>
                  </a:lnTo>
                  <a:lnTo>
                    <a:pt x="2872" y="640"/>
                  </a:lnTo>
                  <a:lnTo>
                    <a:pt x="2880" y="622"/>
                  </a:lnTo>
                  <a:lnTo>
                    <a:pt x="2888" y="605"/>
                  </a:lnTo>
                  <a:lnTo>
                    <a:pt x="2895" y="588"/>
                  </a:lnTo>
                  <a:lnTo>
                    <a:pt x="2903" y="570"/>
                  </a:lnTo>
                  <a:lnTo>
                    <a:pt x="2909" y="551"/>
                  </a:lnTo>
                  <a:lnTo>
                    <a:pt x="2915" y="534"/>
                  </a:lnTo>
                  <a:lnTo>
                    <a:pt x="2920" y="517"/>
                  </a:lnTo>
                  <a:lnTo>
                    <a:pt x="2926" y="499"/>
                  </a:lnTo>
                  <a:lnTo>
                    <a:pt x="2930" y="480"/>
                  </a:lnTo>
                  <a:lnTo>
                    <a:pt x="2934" y="463"/>
                  </a:lnTo>
                  <a:lnTo>
                    <a:pt x="2938" y="444"/>
                  </a:lnTo>
                  <a:lnTo>
                    <a:pt x="2942" y="426"/>
                  </a:lnTo>
                  <a:lnTo>
                    <a:pt x="2945" y="409"/>
                  </a:lnTo>
                  <a:lnTo>
                    <a:pt x="2947" y="390"/>
                  </a:lnTo>
                  <a:lnTo>
                    <a:pt x="2949" y="373"/>
                  </a:lnTo>
                  <a:lnTo>
                    <a:pt x="2951" y="354"/>
                  </a:lnTo>
                  <a:lnTo>
                    <a:pt x="2951" y="336"/>
                  </a:lnTo>
                  <a:lnTo>
                    <a:pt x="2953" y="317"/>
                  </a:lnTo>
                  <a:lnTo>
                    <a:pt x="2953" y="300"/>
                  </a:lnTo>
                  <a:lnTo>
                    <a:pt x="2953"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3491" name="Freeform 3"/>
            <p:cNvSpPr>
              <a:spLocks/>
            </p:cNvSpPr>
            <p:nvPr/>
          </p:nvSpPr>
          <p:spPr bwMode="auto">
            <a:xfrm>
              <a:off x="1404" y="1799"/>
              <a:ext cx="2954" cy="1785"/>
            </a:xfrm>
            <a:custGeom>
              <a:avLst/>
              <a:gdLst/>
              <a:ahLst/>
              <a:cxnLst>
                <a:cxn ang="0">
                  <a:pos x="2556" y="27"/>
                </a:cxn>
                <a:cxn ang="0">
                  <a:pos x="2623" y="81"/>
                </a:cxn>
                <a:cxn ang="0">
                  <a:pos x="2686" y="140"/>
                </a:cxn>
                <a:cxn ang="0">
                  <a:pos x="2742" y="202"/>
                </a:cxn>
                <a:cxn ang="0">
                  <a:pos x="2792" y="265"/>
                </a:cxn>
                <a:cxn ang="0">
                  <a:pos x="2836" y="330"/>
                </a:cxn>
                <a:cxn ang="0">
                  <a:pos x="2872" y="399"/>
                </a:cxn>
                <a:cxn ang="0">
                  <a:pos x="2903" y="469"/>
                </a:cxn>
                <a:cxn ang="0">
                  <a:pos x="2926" y="540"/>
                </a:cxn>
                <a:cxn ang="0">
                  <a:pos x="2942" y="611"/>
                </a:cxn>
                <a:cxn ang="0">
                  <a:pos x="2951" y="684"/>
                </a:cxn>
                <a:cxn ang="0">
                  <a:pos x="2953" y="757"/>
                </a:cxn>
                <a:cxn ang="0">
                  <a:pos x="2947" y="829"/>
                </a:cxn>
                <a:cxn ang="0">
                  <a:pos x="2934" y="902"/>
                </a:cxn>
                <a:cxn ang="0">
                  <a:pos x="2915" y="973"/>
                </a:cxn>
                <a:cxn ang="0">
                  <a:pos x="2888" y="1045"/>
                </a:cxn>
                <a:cxn ang="0">
                  <a:pos x="2855" y="1114"/>
                </a:cxn>
                <a:cxn ang="0">
                  <a:pos x="2815" y="1181"/>
                </a:cxn>
                <a:cxn ang="0">
                  <a:pos x="2767" y="1244"/>
                </a:cxn>
                <a:cxn ang="0">
                  <a:pos x="2715" y="1308"/>
                </a:cxn>
                <a:cxn ang="0">
                  <a:pos x="2656" y="1367"/>
                </a:cxn>
                <a:cxn ang="0">
                  <a:pos x="2590" y="1425"/>
                </a:cxn>
                <a:cxn ang="0">
                  <a:pos x="2521" y="1477"/>
                </a:cxn>
                <a:cxn ang="0">
                  <a:pos x="2444" y="1526"/>
                </a:cxn>
                <a:cxn ang="0">
                  <a:pos x="2366" y="1573"/>
                </a:cxn>
                <a:cxn ang="0">
                  <a:pos x="2281" y="1615"/>
                </a:cxn>
                <a:cxn ang="0">
                  <a:pos x="2193" y="1653"/>
                </a:cxn>
                <a:cxn ang="0">
                  <a:pos x="2101" y="1686"/>
                </a:cxn>
                <a:cxn ang="0">
                  <a:pos x="2005" y="1715"/>
                </a:cxn>
                <a:cxn ang="0">
                  <a:pos x="1909" y="1738"/>
                </a:cxn>
                <a:cxn ang="0">
                  <a:pos x="1809" y="1757"/>
                </a:cxn>
                <a:cxn ang="0">
                  <a:pos x="1707" y="1770"/>
                </a:cxn>
                <a:cxn ang="0">
                  <a:pos x="1605" y="1780"/>
                </a:cxn>
                <a:cxn ang="0">
                  <a:pos x="1502" y="1784"/>
                </a:cxn>
                <a:cxn ang="0">
                  <a:pos x="1400" y="1782"/>
                </a:cxn>
                <a:cxn ang="0">
                  <a:pos x="1296" y="1776"/>
                </a:cxn>
                <a:cxn ang="0">
                  <a:pos x="1195" y="1764"/>
                </a:cxn>
                <a:cxn ang="0">
                  <a:pos x="1095" y="1747"/>
                </a:cxn>
                <a:cxn ang="0">
                  <a:pos x="995" y="1726"/>
                </a:cxn>
                <a:cxn ang="0">
                  <a:pos x="899" y="1701"/>
                </a:cxn>
                <a:cxn ang="0">
                  <a:pos x="807" y="1668"/>
                </a:cxn>
                <a:cxn ang="0">
                  <a:pos x="717" y="1634"/>
                </a:cxn>
                <a:cxn ang="0">
                  <a:pos x="630" y="1594"/>
                </a:cxn>
                <a:cxn ang="0">
                  <a:pos x="548" y="1551"/>
                </a:cxn>
                <a:cxn ang="0">
                  <a:pos x="469" y="1503"/>
                </a:cxn>
                <a:cxn ang="0">
                  <a:pos x="396" y="1452"/>
                </a:cxn>
                <a:cxn ang="0">
                  <a:pos x="329" y="1396"/>
                </a:cxn>
                <a:cxn ang="0">
                  <a:pos x="267" y="1338"/>
                </a:cxn>
                <a:cxn ang="0">
                  <a:pos x="212" y="1277"/>
                </a:cxn>
                <a:cxn ang="0">
                  <a:pos x="162" y="1213"/>
                </a:cxn>
                <a:cxn ang="0">
                  <a:pos x="118" y="1146"/>
                </a:cxn>
                <a:cxn ang="0">
                  <a:pos x="81" y="1079"/>
                </a:cxn>
                <a:cxn ang="0">
                  <a:pos x="50" y="1010"/>
                </a:cxn>
                <a:cxn ang="0">
                  <a:pos x="27" y="939"/>
                </a:cxn>
                <a:cxn ang="0">
                  <a:pos x="10" y="866"/>
                </a:cxn>
                <a:cxn ang="0">
                  <a:pos x="2" y="793"/>
                </a:cxn>
                <a:cxn ang="0">
                  <a:pos x="0" y="720"/>
                </a:cxn>
                <a:cxn ang="0">
                  <a:pos x="6" y="647"/>
                </a:cxn>
                <a:cxn ang="0">
                  <a:pos x="18" y="576"/>
                </a:cxn>
                <a:cxn ang="0">
                  <a:pos x="37" y="503"/>
                </a:cxn>
                <a:cxn ang="0">
                  <a:pos x="64" y="434"/>
                </a:cxn>
              </a:cxnLst>
              <a:rect l="0" t="0" r="r" b="b"/>
              <a:pathLst>
                <a:path w="2954" h="1785">
                  <a:moveTo>
                    <a:pt x="2521" y="0"/>
                  </a:moveTo>
                  <a:lnTo>
                    <a:pt x="2521" y="0"/>
                  </a:lnTo>
                  <a:lnTo>
                    <a:pt x="2538" y="14"/>
                  </a:lnTo>
                  <a:lnTo>
                    <a:pt x="2556" y="27"/>
                  </a:lnTo>
                  <a:lnTo>
                    <a:pt x="2573" y="40"/>
                  </a:lnTo>
                  <a:lnTo>
                    <a:pt x="2590" y="54"/>
                  </a:lnTo>
                  <a:lnTo>
                    <a:pt x="2608" y="67"/>
                  </a:lnTo>
                  <a:lnTo>
                    <a:pt x="2623" y="81"/>
                  </a:lnTo>
                  <a:lnTo>
                    <a:pt x="2640" y="96"/>
                  </a:lnTo>
                  <a:lnTo>
                    <a:pt x="2656" y="110"/>
                  </a:lnTo>
                  <a:lnTo>
                    <a:pt x="2671" y="125"/>
                  </a:lnTo>
                  <a:lnTo>
                    <a:pt x="2686" y="140"/>
                  </a:lnTo>
                  <a:lnTo>
                    <a:pt x="2700" y="156"/>
                  </a:lnTo>
                  <a:lnTo>
                    <a:pt x="2715" y="169"/>
                  </a:lnTo>
                  <a:lnTo>
                    <a:pt x="2728" y="184"/>
                  </a:lnTo>
                  <a:lnTo>
                    <a:pt x="2742" y="202"/>
                  </a:lnTo>
                  <a:lnTo>
                    <a:pt x="2755" y="217"/>
                  </a:lnTo>
                  <a:lnTo>
                    <a:pt x="2767" y="232"/>
                  </a:lnTo>
                  <a:lnTo>
                    <a:pt x="2780" y="248"/>
                  </a:lnTo>
                  <a:lnTo>
                    <a:pt x="2792" y="265"/>
                  </a:lnTo>
                  <a:lnTo>
                    <a:pt x="2803" y="280"/>
                  </a:lnTo>
                  <a:lnTo>
                    <a:pt x="2815" y="298"/>
                  </a:lnTo>
                  <a:lnTo>
                    <a:pt x="2824" y="313"/>
                  </a:lnTo>
                  <a:lnTo>
                    <a:pt x="2836" y="330"/>
                  </a:lnTo>
                  <a:lnTo>
                    <a:pt x="2846" y="348"/>
                  </a:lnTo>
                  <a:lnTo>
                    <a:pt x="2855" y="365"/>
                  </a:lnTo>
                  <a:lnTo>
                    <a:pt x="2863" y="382"/>
                  </a:lnTo>
                  <a:lnTo>
                    <a:pt x="2872" y="399"/>
                  </a:lnTo>
                  <a:lnTo>
                    <a:pt x="2880" y="417"/>
                  </a:lnTo>
                  <a:lnTo>
                    <a:pt x="2888" y="434"/>
                  </a:lnTo>
                  <a:lnTo>
                    <a:pt x="2895" y="451"/>
                  </a:lnTo>
                  <a:lnTo>
                    <a:pt x="2903" y="469"/>
                  </a:lnTo>
                  <a:lnTo>
                    <a:pt x="2909" y="486"/>
                  </a:lnTo>
                  <a:lnTo>
                    <a:pt x="2915" y="503"/>
                  </a:lnTo>
                  <a:lnTo>
                    <a:pt x="2920" y="522"/>
                  </a:lnTo>
                  <a:lnTo>
                    <a:pt x="2926" y="540"/>
                  </a:lnTo>
                  <a:lnTo>
                    <a:pt x="2930" y="557"/>
                  </a:lnTo>
                  <a:lnTo>
                    <a:pt x="2934" y="576"/>
                  </a:lnTo>
                  <a:lnTo>
                    <a:pt x="2938" y="593"/>
                  </a:lnTo>
                  <a:lnTo>
                    <a:pt x="2942" y="611"/>
                  </a:lnTo>
                  <a:lnTo>
                    <a:pt x="2945" y="630"/>
                  </a:lnTo>
                  <a:lnTo>
                    <a:pt x="2947" y="647"/>
                  </a:lnTo>
                  <a:lnTo>
                    <a:pt x="2949" y="666"/>
                  </a:lnTo>
                  <a:lnTo>
                    <a:pt x="2951" y="684"/>
                  </a:lnTo>
                  <a:lnTo>
                    <a:pt x="2951" y="703"/>
                  </a:lnTo>
                  <a:lnTo>
                    <a:pt x="2953" y="720"/>
                  </a:lnTo>
                  <a:lnTo>
                    <a:pt x="2953" y="739"/>
                  </a:lnTo>
                  <a:lnTo>
                    <a:pt x="2953" y="757"/>
                  </a:lnTo>
                  <a:lnTo>
                    <a:pt x="2951" y="776"/>
                  </a:lnTo>
                  <a:lnTo>
                    <a:pt x="2951" y="793"/>
                  </a:lnTo>
                  <a:lnTo>
                    <a:pt x="2949" y="812"/>
                  </a:lnTo>
                  <a:lnTo>
                    <a:pt x="2947" y="829"/>
                  </a:lnTo>
                  <a:lnTo>
                    <a:pt x="2945" y="849"/>
                  </a:lnTo>
                  <a:lnTo>
                    <a:pt x="2942" y="866"/>
                  </a:lnTo>
                  <a:lnTo>
                    <a:pt x="2938" y="883"/>
                  </a:lnTo>
                  <a:lnTo>
                    <a:pt x="2934" y="902"/>
                  </a:lnTo>
                  <a:lnTo>
                    <a:pt x="2930" y="920"/>
                  </a:lnTo>
                  <a:lnTo>
                    <a:pt x="2926" y="939"/>
                  </a:lnTo>
                  <a:lnTo>
                    <a:pt x="2920" y="956"/>
                  </a:lnTo>
                  <a:lnTo>
                    <a:pt x="2915" y="973"/>
                  </a:lnTo>
                  <a:lnTo>
                    <a:pt x="2909" y="991"/>
                  </a:lnTo>
                  <a:lnTo>
                    <a:pt x="2903" y="1010"/>
                  </a:lnTo>
                  <a:lnTo>
                    <a:pt x="2895" y="1027"/>
                  </a:lnTo>
                  <a:lnTo>
                    <a:pt x="2888" y="1045"/>
                  </a:lnTo>
                  <a:lnTo>
                    <a:pt x="2880" y="1062"/>
                  </a:lnTo>
                  <a:lnTo>
                    <a:pt x="2872" y="1079"/>
                  </a:lnTo>
                  <a:lnTo>
                    <a:pt x="2863" y="1096"/>
                  </a:lnTo>
                  <a:lnTo>
                    <a:pt x="2855" y="1114"/>
                  </a:lnTo>
                  <a:lnTo>
                    <a:pt x="2846" y="1131"/>
                  </a:lnTo>
                  <a:lnTo>
                    <a:pt x="2836" y="1146"/>
                  </a:lnTo>
                  <a:lnTo>
                    <a:pt x="2824" y="1164"/>
                  </a:lnTo>
                  <a:lnTo>
                    <a:pt x="2815" y="1181"/>
                  </a:lnTo>
                  <a:lnTo>
                    <a:pt x="2803" y="1196"/>
                  </a:lnTo>
                  <a:lnTo>
                    <a:pt x="2792" y="1213"/>
                  </a:lnTo>
                  <a:lnTo>
                    <a:pt x="2780" y="1229"/>
                  </a:lnTo>
                  <a:lnTo>
                    <a:pt x="2767" y="1244"/>
                  </a:lnTo>
                  <a:lnTo>
                    <a:pt x="2755" y="1261"/>
                  </a:lnTo>
                  <a:lnTo>
                    <a:pt x="2742" y="1277"/>
                  </a:lnTo>
                  <a:lnTo>
                    <a:pt x="2728" y="1292"/>
                  </a:lnTo>
                  <a:lnTo>
                    <a:pt x="2715" y="1308"/>
                  </a:lnTo>
                  <a:lnTo>
                    <a:pt x="2700" y="1323"/>
                  </a:lnTo>
                  <a:lnTo>
                    <a:pt x="2686" y="1338"/>
                  </a:lnTo>
                  <a:lnTo>
                    <a:pt x="2671" y="1354"/>
                  </a:lnTo>
                  <a:lnTo>
                    <a:pt x="2656" y="1367"/>
                  </a:lnTo>
                  <a:lnTo>
                    <a:pt x="2640" y="1382"/>
                  </a:lnTo>
                  <a:lnTo>
                    <a:pt x="2623" y="1396"/>
                  </a:lnTo>
                  <a:lnTo>
                    <a:pt x="2608" y="1409"/>
                  </a:lnTo>
                  <a:lnTo>
                    <a:pt x="2590" y="1425"/>
                  </a:lnTo>
                  <a:lnTo>
                    <a:pt x="2573" y="1438"/>
                  </a:lnTo>
                  <a:lnTo>
                    <a:pt x="2556" y="1452"/>
                  </a:lnTo>
                  <a:lnTo>
                    <a:pt x="2538" y="1465"/>
                  </a:lnTo>
                  <a:lnTo>
                    <a:pt x="2521" y="1477"/>
                  </a:lnTo>
                  <a:lnTo>
                    <a:pt x="2502" y="1490"/>
                  </a:lnTo>
                  <a:lnTo>
                    <a:pt x="2483" y="1503"/>
                  </a:lnTo>
                  <a:lnTo>
                    <a:pt x="2464" y="1515"/>
                  </a:lnTo>
                  <a:lnTo>
                    <a:pt x="2444" y="1526"/>
                  </a:lnTo>
                  <a:lnTo>
                    <a:pt x="2425" y="1538"/>
                  </a:lnTo>
                  <a:lnTo>
                    <a:pt x="2406" y="1551"/>
                  </a:lnTo>
                  <a:lnTo>
                    <a:pt x="2385" y="1561"/>
                  </a:lnTo>
                  <a:lnTo>
                    <a:pt x="2366" y="1573"/>
                  </a:lnTo>
                  <a:lnTo>
                    <a:pt x="2345" y="1584"/>
                  </a:lnTo>
                  <a:lnTo>
                    <a:pt x="2323" y="1594"/>
                  </a:lnTo>
                  <a:lnTo>
                    <a:pt x="2302" y="1605"/>
                  </a:lnTo>
                  <a:lnTo>
                    <a:pt x="2281" y="1615"/>
                  </a:lnTo>
                  <a:lnTo>
                    <a:pt x="2258" y="1624"/>
                  </a:lnTo>
                  <a:lnTo>
                    <a:pt x="2237" y="1634"/>
                  </a:lnTo>
                  <a:lnTo>
                    <a:pt x="2214" y="1644"/>
                  </a:lnTo>
                  <a:lnTo>
                    <a:pt x="2193" y="1653"/>
                  </a:lnTo>
                  <a:lnTo>
                    <a:pt x="2170" y="1661"/>
                  </a:lnTo>
                  <a:lnTo>
                    <a:pt x="2147" y="1668"/>
                  </a:lnTo>
                  <a:lnTo>
                    <a:pt x="2124" y="1678"/>
                  </a:lnTo>
                  <a:lnTo>
                    <a:pt x="2101" y="1686"/>
                  </a:lnTo>
                  <a:lnTo>
                    <a:pt x="2078" y="1693"/>
                  </a:lnTo>
                  <a:lnTo>
                    <a:pt x="2053" y="1701"/>
                  </a:lnTo>
                  <a:lnTo>
                    <a:pt x="2030" y="1707"/>
                  </a:lnTo>
                  <a:lnTo>
                    <a:pt x="2005" y="1715"/>
                  </a:lnTo>
                  <a:lnTo>
                    <a:pt x="1982" y="1720"/>
                  </a:lnTo>
                  <a:lnTo>
                    <a:pt x="1957" y="1726"/>
                  </a:lnTo>
                  <a:lnTo>
                    <a:pt x="1932" y="1732"/>
                  </a:lnTo>
                  <a:lnTo>
                    <a:pt x="1909" y="1738"/>
                  </a:lnTo>
                  <a:lnTo>
                    <a:pt x="1884" y="1743"/>
                  </a:lnTo>
                  <a:lnTo>
                    <a:pt x="1859" y="1747"/>
                  </a:lnTo>
                  <a:lnTo>
                    <a:pt x="1834" y="1753"/>
                  </a:lnTo>
                  <a:lnTo>
                    <a:pt x="1809" y="1757"/>
                  </a:lnTo>
                  <a:lnTo>
                    <a:pt x="1784" y="1761"/>
                  </a:lnTo>
                  <a:lnTo>
                    <a:pt x="1757" y="1764"/>
                  </a:lnTo>
                  <a:lnTo>
                    <a:pt x="1732" y="1766"/>
                  </a:lnTo>
                  <a:lnTo>
                    <a:pt x="1707" y="1770"/>
                  </a:lnTo>
                  <a:lnTo>
                    <a:pt x="1682" y="1772"/>
                  </a:lnTo>
                  <a:lnTo>
                    <a:pt x="1655" y="1776"/>
                  </a:lnTo>
                  <a:lnTo>
                    <a:pt x="1630" y="1778"/>
                  </a:lnTo>
                  <a:lnTo>
                    <a:pt x="1605" y="1780"/>
                  </a:lnTo>
                  <a:lnTo>
                    <a:pt x="1579" y="1780"/>
                  </a:lnTo>
                  <a:lnTo>
                    <a:pt x="1554" y="1782"/>
                  </a:lnTo>
                  <a:lnTo>
                    <a:pt x="1529" y="1782"/>
                  </a:lnTo>
                  <a:lnTo>
                    <a:pt x="1502" y="1784"/>
                  </a:lnTo>
                  <a:lnTo>
                    <a:pt x="1477" y="1784"/>
                  </a:lnTo>
                  <a:lnTo>
                    <a:pt x="1450" y="1784"/>
                  </a:lnTo>
                  <a:lnTo>
                    <a:pt x="1425" y="1782"/>
                  </a:lnTo>
                  <a:lnTo>
                    <a:pt x="1400" y="1782"/>
                  </a:lnTo>
                  <a:lnTo>
                    <a:pt x="1373" y="1780"/>
                  </a:lnTo>
                  <a:lnTo>
                    <a:pt x="1348" y="1780"/>
                  </a:lnTo>
                  <a:lnTo>
                    <a:pt x="1321" y="1778"/>
                  </a:lnTo>
                  <a:lnTo>
                    <a:pt x="1296" y="1776"/>
                  </a:lnTo>
                  <a:lnTo>
                    <a:pt x="1271" y="1772"/>
                  </a:lnTo>
                  <a:lnTo>
                    <a:pt x="1244" y="1770"/>
                  </a:lnTo>
                  <a:lnTo>
                    <a:pt x="1220" y="1766"/>
                  </a:lnTo>
                  <a:lnTo>
                    <a:pt x="1195" y="1764"/>
                  </a:lnTo>
                  <a:lnTo>
                    <a:pt x="1170" y="1761"/>
                  </a:lnTo>
                  <a:lnTo>
                    <a:pt x="1145" y="1757"/>
                  </a:lnTo>
                  <a:lnTo>
                    <a:pt x="1120" y="1753"/>
                  </a:lnTo>
                  <a:lnTo>
                    <a:pt x="1095" y="1747"/>
                  </a:lnTo>
                  <a:lnTo>
                    <a:pt x="1070" y="1743"/>
                  </a:lnTo>
                  <a:lnTo>
                    <a:pt x="1045" y="1738"/>
                  </a:lnTo>
                  <a:lnTo>
                    <a:pt x="1020" y="1732"/>
                  </a:lnTo>
                  <a:lnTo>
                    <a:pt x="995" y="1726"/>
                  </a:lnTo>
                  <a:lnTo>
                    <a:pt x="972" y="1720"/>
                  </a:lnTo>
                  <a:lnTo>
                    <a:pt x="947" y="1715"/>
                  </a:lnTo>
                  <a:lnTo>
                    <a:pt x="924" y="1707"/>
                  </a:lnTo>
                  <a:lnTo>
                    <a:pt x="899" y="1701"/>
                  </a:lnTo>
                  <a:lnTo>
                    <a:pt x="876" y="1693"/>
                  </a:lnTo>
                  <a:lnTo>
                    <a:pt x="853" y="1686"/>
                  </a:lnTo>
                  <a:lnTo>
                    <a:pt x="830" y="1678"/>
                  </a:lnTo>
                  <a:lnTo>
                    <a:pt x="807" y="1668"/>
                  </a:lnTo>
                  <a:lnTo>
                    <a:pt x="784" y="1661"/>
                  </a:lnTo>
                  <a:lnTo>
                    <a:pt x="761" y="1653"/>
                  </a:lnTo>
                  <a:lnTo>
                    <a:pt x="738" y="1644"/>
                  </a:lnTo>
                  <a:lnTo>
                    <a:pt x="717" y="1634"/>
                  </a:lnTo>
                  <a:lnTo>
                    <a:pt x="694" y="1624"/>
                  </a:lnTo>
                  <a:lnTo>
                    <a:pt x="672" y="1615"/>
                  </a:lnTo>
                  <a:lnTo>
                    <a:pt x="651" y="1605"/>
                  </a:lnTo>
                  <a:lnTo>
                    <a:pt x="630" y="1594"/>
                  </a:lnTo>
                  <a:lnTo>
                    <a:pt x="609" y="1584"/>
                  </a:lnTo>
                  <a:lnTo>
                    <a:pt x="588" y="1573"/>
                  </a:lnTo>
                  <a:lnTo>
                    <a:pt x="567" y="1561"/>
                  </a:lnTo>
                  <a:lnTo>
                    <a:pt x="548" y="1551"/>
                  </a:lnTo>
                  <a:lnTo>
                    <a:pt x="527" y="1538"/>
                  </a:lnTo>
                  <a:lnTo>
                    <a:pt x="507" y="1526"/>
                  </a:lnTo>
                  <a:lnTo>
                    <a:pt x="488" y="1515"/>
                  </a:lnTo>
                  <a:lnTo>
                    <a:pt x="469" y="1503"/>
                  </a:lnTo>
                  <a:lnTo>
                    <a:pt x="452" y="1490"/>
                  </a:lnTo>
                  <a:lnTo>
                    <a:pt x="432" y="1477"/>
                  </a:lnTo>
                  <a:lnTo>
                    <a:pt x="415" y="1465"/>
                  </a:lnTo>
                  <a:lnTo>
                    <a:pt x="396" y="1452"/>
                  </a:lnTo>
                  <a:lnTo>
                    <a:pt x="379" y="1438"/>
                  </a:lnTo>
                  <a:lnTo>
                    <a:pt x="361" y="1425"/>
                  </a:lnTo>
                  <a:lnTo>
                    <a:pt x="346" y="1409"/>
                  </a:lnTo>
                  <a:lnTo>
                    <a:pt x="329" y="1396"/>
                  </a:lnTo>
                  <a:lnTo>
                    <a:pt x="313" y="1382"/>
                  </a:lnTo>
                  <a:lnTo>
                    <a:pt x="298" y="1367"/>
                  </a:lnTo>
                  <a:lnTo>
                    <a:pt x="283" y="1354"/>
                  </a:lnTo>
                  <a:lnTo>
                    <a:pt x="267" y="1338"/>
                  </a:lnTo>
                  <a:lnTo>
                    <a:pt x="252" y="1323"/>
                  </a:lnTo>
                  <a:lnTo>
                    <a:pt x="239" y="1308"/>
                  </a:lnTo>
                  <a:lnTo>
                    <a:pt x="225" y="1292"/>
                  </a:lnTo>
                  <a:lnTo>
                    <a:pt x="212" y="1277"/>
                  </a:lnTo>
                  <a:lnTo>
                    <a:pt x="198" y="1261"/>
                  </a:lnTo>
                  <a:lnTo>
                    <a:pt x="185" y="1244"/>
                  </a:lnTo>
                  <a:lnTo>
                    <a:pt x="173" y="1229"/>
                  </a:lnTo>
                  <a:lnTo>
                    <a:pt x="162" y="1213"/>
                  </a:lnTo>
                  <a:lnTo>
                    <a:pt x="150" y="1196"/>
                  </a:lnTo>
                  <a:lnTo>
                    <a:pt x="139" y="1181"/>
                  </a:lnTo>
                  <a:lnTo>
                    <a:pt x="127" y="1164"/>
                  </a:lnTo>
                  <a:lnTo>
                    <a:pt x="118" y="1146"/>
                  </a:lnTo>
                  <a:lnTo>
                    <a:pt x="108" y="1131"/>
                  </a:lnTo>
                  <a:lnTo>
                    <a:pt x="98" y="1114"/>
                  </a:lnTo>
                  <a:lnTo>
                    <a:pt x="89" y="1096"/>
                  </a:lnTo>
                  <a:lnTo>
                    <a:pt x="81" y="1079"/>
                  </a:lnTo>
                  <a:lnTo>
                    <a:pt x="72" y="1062"/>
                  </a:lnTo>
                  <a:lnTo>
                    <a:pt x="64" y="1045"/>
                  </a:lnTo>
                  <a:lnTo>
                    <a:pt x="58" y="1027"/>
                  </a:lnTo>
                  <a:lnTo>
                    <a:pt x="50" y="1010"/>
                  </a:lnTo>
                  <a:lnTo>
                    <a:pt x="45" y="991"/>
                  </a:lnTo>
                  <a:lnTo>
                    <a:pt x="37" y="973"/>
                  </a:lnTo>
                  <a:lnTo>
                    <a:pt x="33" y="956"/>
                  </a:lnTo>
                  <a:lnTo>
                    <a:pt x="27" y="939"/>
                  </a:lnTo>
                  <a:lnTo>
                    <a:pt x="22" y="920"/>
                  </a:lnTo>
                  <a:lnTo>
                    <a:pt x="18" y="902"/>
                  </a:lnTo>
                  <a:lnTo>
                    <a:pt x="14" y="883"/>
                  </a:lnTo>
                  <a:lnTo>
                    <a:pt x="10" y="866"/>
                  </a:lnTo>
                  <a:lnTo>
                    <a:pt x="8" y="849"/>
                  </a:lnTo>
                  <a:lnTo>
                    <a:pt x="6" y="829"/>
                  </a:lnTo>
                  <a:lnTo>
                    <a:pt x="4" y="812"/>
                  </a:lnTo>
                  <a:lnTo>
                    <a:pt x="2" y="793"/>
                  </a:lnTo>
                  <a:lnTo>
                    <a:pt x="0" y="776"/>
                  </a:lnTo>
                  <a:lnTo>
                    <a:pt x="0" y="757"/>
                  </a:lnTo>
                  <a:lnTo>
                    <a:pt x="0" y="739"/>
                  </a:lnTo>
                  <a:lnTo>
                    <a:pt x="0" y="720"/>
                  </a:lnTo>
                  <a:lnTo>
                    <a:pt x="0" y="703"/>
                  </a:lnTo>
                  <a:lnTo>
                    <a:pt x="2" y="684"/>
                  </a:lnTo>
                  <a:lnTo>
                    <a:pt x="4" y="666"/>
                  </a:lnTo>
                  <a:lnTo>
                    <a:pt x="6" y="647"/>
                  </a:lnTo>
                  <a:lnTo>
                    <a:pt x="8" y="630"/>
                  </a:lnTo>
                  <a:lnTo>
                    <a:pt x="10" y="611"/>
                  </a:lnTo>
                  <a:lnTo>
                    <a:pt x="14" y="593"/>
                  </a:lnTo>
                  <a:lnTo>
                    <a:pt x="18" y="576"/>
                  </a:lnTo>
                  <a:lnTo>
                    <a:pt x="22" y="557"/>
                  </a:lnTo>
                  <a:lnTo>
                    <a:pt x="27" y="540"/>
                  </a:lnTo>
                  <a:lnTo>
                    <a:pt x="33" y="522"/>
                  </a:lnTo>
                  <a:lnTo>
                    <a:pt x="37" y="503"/>
                  </a:lnTo>
                  <a:lnTo>
                    <a:pt x="45" y="486"/>
                  </a:lnTo>
                  <a:lnTo>
                    <a:pt x="50" y="469"/>
                  </a:lnTo>
                  <a:lnTo>
                    <a:pt x="58" y="451"/>
                  </a:lnTo>
                  <a:lnTo>
                    <a:pt x="64" y="434"/>
                  </a:lnTo>
                  <a:lnTo>
                    <a:pt x="72" y="417"/>
                  </a:lnTo>
                  <a:lnTo>
                    <a:pt x="1477" y="739"/>
                  </a:lnTo>
                  <a:lnTo>
                    <a:pt x="2521"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3492" name="Freeform 4"/>
            <p:cNvSpPr>
              <a:spLocks/>
            </p:cNvSpPr>
            <p:nvPr/>
          </p:nvSpPr>
          <p:spPr bwMode="auto">
            <a:xfrm>
              <a:off x="1476" y="1599"/>
              <a:ext cx="1406" cy="940"/>
            </a:xfrm>
            <a:custGeom>
              <a:avLst/>
              <a:gdLst/>
              <a:ahLst/>
              <a:cxnLst>
                <a:cxn ang="0">
                  <a:pos x="0" y="617"/>
                </a:cxn>
                <a:cxn ang="0">
                  <a:pos x="0" y="617"/>
                </a:cxn>
                <a:cxn ang="0">
                  <a:pos x="9" y="599"/>
                </a:cxn>
                <a:cxn ang="0">
                  <a:pos x="17" y="582"/>
                </a:cxn>
                <a:cxn ang="0">
                  <a:pos x="26" y="565"/>
                </a:cxn>
                <a:cxn ang="0">
                  <a:pos x="36" y="548"/>
                </a:cxn>
                <a:cxn ang="0">
                  <a:pos x="46" y="530"/>
                </a:cxn>
                <a:cxn ang="0">
                  <a:pos x="55" y="513"/>
                </a:cxn>
                <a:cxn ang="0">
                  <a:pos x="67" y="498"/>
                </a:cxn>
                <a:cxn ang="0">
                  <a:pos x="78" y="480"/>
                </a:cxn>
                <a:cxn ang="0">
                  <a:pos x="90" y="465"/>
                </a:cxn>
                <a:cxn ang="0">
                  <a:pos x="101" y="448"/>
                </a:cxn>
                <a:cxn ang="0">
                  <a:pos x="113" y="432"/>
                </a:cxn>
                <a:cxn ang="0">
                  <a:pos x="126" y="417"/>
                </a:cxn>
                <a:cxn ang="0">
                  <a:pos x="140" y="402"/>
                </a:cxn>
                <a:cxn ang="0">
                  <a:pos x="153" y="384"/>
                </a:cxn>
                <a:cxn ang="0">
                  <a:pos x="167" y="369"/>
                </a:cxn>
                <a:cxn ang="0">
                  <a:pos x="180" y="356"/>
                </a:cxn>
                <a:cxn ang="0">
                  <a:pos x="195" y="340"/>
                </a:cxn>
                <a:cxn ang="0">
                  <a:pos x="211" y="325"/>
                </a:cxn>
                <a:cxn ang="0">
                  <a:pos x="226" y="310"/>
                </a:cxn>
                <a:cxn ang="0">
                  <a:pos x="241" y="296"/>
                </a:cxn>
                <a:cxn ang="0">
                  <a:pos x="257" y="281"/>
                </a:cxn>
                <a:cxn ang="0">
                  <a:pos x="274" y="267"/>
                </a:cxn>
                <a:cxn ang="0">
                  <a:pos x="289" y="254"/>
                </a:cxn>
                <a:cxn ang="0">
                  <a:pos x="307" y="240"/>
                </a:cxn>
                <a:cxn ang="0">
                  <a:pos x="324" y="227"/>
                </a:cxn>
                <a:cxn ang="0">
                  <a:pos x="343" y="214"/>
                </a:cxn>
                <a:cxn ang="0">
                  <a:pos x="360" y="200"/>
                </a:cxn>
                <a:cxn ang="0">
                  <a:pos x="380" y="187"/>
                </a:cxn>
                <a:cxn ang="0">
                  <a:pos x="397" y="175"/>
                </a:cxn>
                <a:cxn ang="0">
                  <a:pos x="416" y="162"/>
                </a:cxn>
                <a:cxn ang="0">
                  <a:pos x="435" y="150"/>
                </a:cxn>
                <a:cxn ang="0">
                  <a:pos x="455" y="139"/>
                </a:cxn>
                <a:cxn ang="0">
                  <a:pos x="476" y="127"/>
                </a:cxn>
                <a:cxn ang="0">
                  <a:pos x="495" y="116"/>
                </a:cxn>
                <a:cxn ang="0">
                  <a:pos x="516" y="104"/>
                </a:cxn>
                <a:cxn ang="0">
                  <a:pos x="537" y="94"/>
                </a:cxn>
                <a:cxn ang="0">
                  <a:pos x="558" y="83"/>
                </a:cxn>
                <a:cxn ang="0">
                  <a:pos x="579" y="73"/>
                </a:cxn>
                <a:cxn ang="0">
                  <a:pos x="600" y="64"/>
                </a:cxn>
                <a:cxn ang="0">
                  <a:pos x="622" y="52"/>
                </a:cxn>
                <a:cxn ang="0">
                  <a:pos x="645" y="43"/>
                </a:cxn>
                <a:cxn ang="0">
                  <a:pos x="666" y="35"/>
                </a:cxn>
                <a:cxn ang="0">
                  <a:pos x="689" y="25"/>
                </a:cxn>
                <a:cxn ang="0">
                  <a:pos x="712" y="16"/>
                </a:cxn>
                <a:cxn ang="0">
                  <a:pos x="735" y="8"/>
                </a:cxn>
                <a:cxn ang="0">
                  <a:pos x="758" y="0"/>
                </a:cxn>
                <a:cxn ang="0">
                  <a:pos x="1405" y="939"/>
                </a:cxn>
                <a:cxn ang="0">
                  <a:pos x="0" y="617"/>
                </a:cxn>
              </a:cxnLst>
              <a:rect l="0" t="0" r="r" b="b"/>
              <a:pathLst>
                <a:path w="1406" h="940">
                  <a:moveTo>
                    <a:pt x="0" y="617"/>
                  </a:moveTo>
                  <a:lnTo>
                    <a:pt x="0" y="617"/>
                  </a:lnTo>
                  <a:lnTo>
                    <a:pt x="9" y="599"/>
                  </a:lnTo>
                  <a:lnTo>
                    <a:pt x="17" y="582"/>
                  </a:lnTo>
                  <a:lnTo>
                    <a:pt x="26" y="565"/>
                  </a:lnTo>
                  <a:lnTo>
                    <a:pt x="36" y="548"/>
                  </a:lnTo>
                  <a:lnTo>
                    <a:pt x="46" y="530"/>
                  </a:lnTo>
                  <a:lnTo>
                    <a:pt x="55" y="513"/>
                  </a:lnTo>
                  <a:lnTo>
                    <a:pt x="67" y="498"/>
                  </a:lnTo>
                  <a:lnTo>
                    <a:pt x="78" y="480"/>
                  </a:lnTo>
                  <a:lnTo>
                    <a:pt x="90" y="465"/>
                  </a:lnTo>
                  <a:lnTo>
                    <a:pt x="101" y="448"/>
                  </a:lnTo>
                  <a:lnTo>
                    <a:pt x="113" y="432"/>
                  </a:lnTo>
                  <a:lnTo>
                    <a:pt x="126" y="417"/>
                  </a:lnTo>
                  <a:lnTo>
                    <a:pt x="140" y="402"/>
                  </a:lnTo>
                  <a:lnTo>
                    <a:pt x="153" y="384"/>
                  </a:lnTo>
                  <a:lnTo>
                    <a:pt x="167" y="369"/>
                  </a:lnTo>
                  <a:lnTo>
                    <a:pt x="180" y="356"/>
                  </a:lnTo>
                  <a:lnTo>
                    <a:pt x="195" y="340"/>
                  </a:lnTo>
                  <a:lnTo>
                    <a:pt x="211" y="325"/>
                  </a:lnTo>
                  <a:lnTo>
                    <a:pt x="226" y="310"/>
                  </a:lnTo>
                  <a:lnTo>
                    <a:pt x="241" y="296"/>
                  </a:lnTo>
                  <a:lnTo>
                    <a:pt x="257" y="281"/>
                  </a:lnTo>
                  <a:lnTo>
                    <a:pt x="274" y="267"/>
                  </a:lnTo>
                  <a:lnTo>
                    <a:pt x="289" y="254"/>
                  </a:lnTo>
                  <a:lnTo>
                    <a:pt x="307" y="240"/>
                  </a:lnTo>
                  <a:lnTo>
                    <a:pt x="324" y="227"/>
                  </a:lnTo>
                  <a:lnTo>
                    <a:pt x="343" y="214"/>
                  </a:lnTo>
                  <a:lnTo>
                    <a:pt x="360" y="200"/>
                  </a:lnTo>
                  <a:lnTo>
                    <a:pt x="380" y="187"/>
                  </a:lnTo>
                  <a:lnTo>
                    <a:pt x="397" y="175"/>
                  </a:lnTo>
                  <a:lnTo>
                    <a:pt x="416" y="162"/>
                  </a:lnTo>
                  <a:lnTo>
                    <a:pt x="435" y="150"/>
                  </a:lnTo>
                  <a:lnTo>
                    <a:pt x="455" y="139"/>
                  </a:lnTo>
                  <a:lnTo>
                    <a:pt x="476" y="127"/>
                  </a:lnTo>
                  <a:lnTo>
                    <a:pt x="495" y="116"/>
                  </a:lnTo>
                  <a:lnTo>
                    <a:pt x="516" y="104"/>
                  </a:lnTo>
                  <a:lnTo>
                    <a:pt x="537" y="94"/>
                  </a:lnTo>
                  <a:lnTo>
                    <a:pt x="558" y="83"/>
                  </a:lnTo>
                  <a:lnTo>
                    <a:pt x="579" y="73"/>
                  </a:lnTo>
                  <a:lnTo>
                    <a:pt x="600" y="64"/>
                  </a:lnTo>
                  <a:lnTo>
                    <a:pt x="622" y="52"/>
                  </a:lnTo>
                  <a:lnTo>
                    <a:pt x="645" y="43"/>
                  </a:lnTo>
                  <a:lnTo>
                    <a:pt x="666" y="35"/>
                  </a:lnTo>
                  <a:lnTo>
                    <a:pt x="689" y="25"/>
                  </a:lnTo>
                  <a:lnTo>
                    <a:pt x="712" y="16"/>
                  </a:lnTo>
                  <a:lnTo>
                    <a:pt x="735" y="8"/>
                  </a:lnTo>
                  <a:lnTo>
                    <a:pt x="758" y="0"/>
                  </a:lnTo>
                  <a:lnTo>
                    <a:pt x="1405" y="939"/>
                  </a:lnTo>
                  <a:lnTo>
                    <a:pt x="0" y="617"/>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3493" name="Freeform 5"/>
            <p:cNvSpPr>
              <a:spLocks/>
            </p:cNvSpPr>
            <p:nvPr/>
          </p:nvSpPr>
          <p:spPr bwMode="auto">
            <a:xfrm>
              <a:off x="2234" y="1494"/>
              <a:ext cx="1635" cy="1045"/>
            </a:xfrm>
            <a:custGeom>
              <a:avLst/>
              <a:gdLst/>
              <a:ahLst/>
              <a:cxnLst>
                <a:cxn ang="0">
                  <a:pos x="0" y="105"/>
                </a:cxn>
                <a:cxn ang="0">
                  <a:pos x="46" y="90"/>
                </a:cxn>
                <a:cxn ang="0">
                  <a:pos x="94" y="75"/>
                </a:cxn>
                <a:cxn ang="0">
                  <a:pos x="142" y="63"/>
                </a:cxn>
                <a:cxn ang="0">
                  <a:pos x="190" y="50"/>
                </a:cxn>
                <a:cxn ang="0">
                  <a:pos x="240" y="40"/>
                </a:cxn>
                <a:cxn ang="0">
                  <a:pos x="290" y="31"/>
                </a:cxn>
                <a:cxn ang="0">
                  <a:pos x="340" y="23"/>
                </a:cxn>
                <a:cxn ang="0">
                  <a:pos x="390" y="15"/>
                </a:cxn>
                <a:cxn ang="0">
                  <a:pos x="441" y="9"/>
                </a:cxn>
                <a:cxn ang="0">
                  <a:pos x="491" y="6"/>
                </a:cxn>
                <a:cxn ang="0">
                  <a:pos x="543" y="2"/>
                </a:cxn>
                <a:cxn ang="0">
                  <a:pos x="595" y="0"/>
                </a:cxn>
                <a:cxn ang="0">
                  <a:pos x="647" y="0"/>
                </a:cxn>
                <a:cxn ang="0">
                  <a:pos x="699" y="0"/>
                </a:cxn>
                <a:cxn ang="0">
                  <a:pos x="749" y="2"/>
                </a:cxn>
                <a:cxn ang="0">
                  <a:pos x="800" y="6"/>
                </a:cxn>
                <a:cxn ang="0">
                  <a:pos x="852" y="9"/>
                </a:cxn>
                <a:cxn ang="0">
                  <a:pos x="902" y="15"/>
                </a:cxn>
                <a:cxn ang="0">
                  <a:pos x="954" y="23"/>
                </a:cxn>
                <a:cxn ang="0">
                  <a:pos x="1004" y="31"/>
                </a:cxn>
                <a:cxn ang="0">
                  <a:pos x="1054" y="40"/>
                </a:cxn>
                <a:cxn ang="0">
                  <a:pos x="1102" y="50"/>
                </a:cxn>
                <a:cxn ang="0">
                  <a:pos x="1152" y="63"/>
                </a:cxn>
                <a:cxn ang="0">
                  <a:pos x="1200" y="75"/>
                </a:cxn>
                <a:cxn ang="0">
                  <a:pos x="1248" y="90"/>
                </a:cxn>
                <a:cxn ang="0">
                  <a:pos x="1294" y="105"/>
                </a:cxn>
                <a:cxn ang="0">
                  <a:pos x="1340" y="121"/>
                </a:cxn>
                <a:cxn ang="0">
                  <a:pos x="1384" y="140"/>
                </a:cxn>
                <a:cxn ang="0">
                  <a:pos x="1428" y="157"/>
                </a:cxn>
                <a:cxn ang="0">
                  <a:pos x="1472" y="178"/>
                </a:cxn>
                <a:cxn ang="0">
                  <a:pos x="1515" y="199"/>
                </a:cxn>
                <a:cxn ang="0">
                  <a:pos x="1555" y="221"/>
                </a:cxn>
                <a:cxn ang="0">
                  <a:pos x="1595" y="244"/>
                </a:cxn>
                <a:cxn ang="0">
                  <a:pos x="1634" y="267"/>
                </a:cxn>
                <a:cxn ang="0">
                  <a:pos x="0" y="105"/>
                </a:cxn>
              </a:cxnLst>
              <a:rect l="0" t="0" r="r" b="b"/>
              <a:pathLst>
                <a:path w="1635" h="1045">
                  <a:moveTo>
                    <a:pt x="0" y="105"/>
                  </a:moveTo>
                  <a:lnTo>
                    <a:pt x="0" y="105"/>
                  </a:lnTo>
                  <a:lnTo>
                    <a:pt x="23" y="98"/>
                  </a:lnTo>
                  <a:lnTo>
                    <a:pt x="46" y="90"/>
                  </a:lnTo>
                  <a:lnTo>
                    <a:pt x="69" y="82"/>
                  </a:lnTo>
                  <a:lnTo>
                    <a:pt x="94" y="75"/>
                  </a:lnTo>
                  <a:lnTo>
                    <a:pt x="117" y="69"/>
                  </a:lnTo>
                  <a:lnTo>
                    <a:pt x="142" y="63"/>
                  </a:lnTo>
                  <a:lnTo>
                    <a:pt x="165" y="55"/>
                  </a:lnTo>
                  <a:lnTo>
                    <a:pt x="190" y="50"/>
                  </a:lnTo>
                  <a:lnTo>
                    <a:pt x="215" y="46"/>
                  </a:lnTo>
                  <a:lnTo>
                    <a:pt x="240" y="40"/>
                  </a:lnTo>
                  <a:lnTo>
                    <a:pt x="265" y="34"/>
                  </a:lnTo>
                  <a:lnTo>
                    <a:pt x="290" y="31"/>
                  </a:lnTo>
                  <a:lnTo>
                    <a:pt x="315" y="27"/>
                  </a:lnTo>
                  <a:lnTo>
                    <a:pt x="340" y="23"/>
                  </a:lnTo>
                  <a:lnTo>
                    <a:pt x="365" y="19"/>
                  </a:lnTo>
                  <a:lnTo>
                    <a:pt x="390" y="15"/>
                  </a:lnTo>
                  <a:lnTo>
                    <a:pt x="414" y="11"/>
                  </a:lnTo>
                  <a:lnTo>
                    <a:pt x="441" y="9"/>
                  </a:lnTo>
                  <a:lnTo>
                    <a:pt x="466" y="7"/>
                  </a:lnTo>
                  <a:lnTo>
                    <a:pt x="491" y="6"/>
                  </a:lnTo>
                  <a:lnTo>
                    <a:pt x="518" y="4"/>
                  </a:lnTo>
                  <a:lnTo>
                    <a:pt x="543" y="2"/>
                  </a:lnTo>
                  <a:lnTo>
                    <a:pt x="570" y="0"/>
                  </a:lnTo>
                  <a:lnTo>
                    <a:pt x="595" y="0"/>
                  </a:lnTo>
                  <a:lnTo>
                    <a:pt x="620" y="0"/>
                  </a:lnTo>
                  <a:lnTo>
                    <a:pt x="647" y="0"/>
                  </a:lnTo>
                  <a:lnTo>
                    <a:pt x="672" y="0"/>
                  </a:lnTo>
                  <a:lnTo>
                    <a:pt x="699" y="0"/>
                  </a:lnTo>
                  <a:lnTo>
                    <a:pt x="724" y="0"/>
                  </a:lnTo>
                  <a:lnTo>
                    <a:pt x="749" y="2"/>
                  </a:lnTo>
                  <a:lnTo>
                    <a:pt x="775" y="4"/>
                  </a:lnTo>
                  <a:lnTo>
                    <a:pt x="800" y="6"/>
                  </a:lnTo>
                  <a:lnTo>
                    <a:pt x="825" y="7"/>
                  </a:lnTo>
                  <a:lnTo>
                    <a:pt x="852" y="9"/>
                  </a:lnTo>
                  <a:lnTo>
                    <a:pt x="877" y="11"/>
                  </a:lnTo>
                  <a:lnTo>
                    <a:pt x="902" y="15"/>
                  </a:lnTo>
                  <a:lnTo>
                    <a:pt x="927" y="19"/>
                  </a:lnTo>
                  <a:lnTo>
                    <a:pt x="954" y="23"/>
                  </a:lnTo>
                  <a:lnTo>
                    <a:pt x="979" y="27"/>
                  </a:lnTo>
                  <a:lnTo>
                    <a:pt x="1004" y="31"/>
                  </a:lnTo>
                  <a:lnTo>
                    <a:pt x="1029" y="34"/>
                  </a:lnTo>
                  <a:lnTo>
                    <a:pt x="1054" y="40"/>
                  </a:lnTo>
                  <a:lnTo>
                    <a:pt x="1079" y="46"/>
                  </a:lnTo>
                  <a:lnTo>
                    <a:pt x="1102" y="50"/>
                  </a:lnTo>
                  <a:lnTo>
                    <a:pt x="1127" y="55"/>
                  </a:lnTo>
                  <a:lnTo>
                    <a:pt x="1152" y="63"/>
                  </a:lnTo>
                  <a:lnTo>
                    <a:pt x="1175" y="69"/>
                  </a:lnTo>
                  <a:lnTo>
                    <a:pt x="1200" y="75"/>
                  </a:lnTo>
                  <a:lnTo>
                    <a:pt x="1223" y="82"/>
                  </a:lnTo>
                  <a:lnTo>
                    <a:pt x="1248" y="90"/>
                  </a:lnTo>
                  <a:lnTo>
                    <a:pt x="1271" y="98"/>
                  </a:lnTo>
                  <a:lnTo>
                    <a:pt x="1294" y="105"/>
                  </a:lnTo>
                  <a:lnTo>
                    <a:pt x="1317" y="113"/>
                  </a:lnTo>
                  <a:lnTo>
                    <a:pt x="1340" y="121"/>
                  </a:lnTo>
                  <a:lnTo>
                    <a:pt x="1363" y="130"/>
                  </a:lnTo>
                  <a:lnTo>
                    <a:pt x="1384" y="140"/>
                  </a:lnTo>
                  <a:lnTo>
                    <a:pt x="1407" y="148"/>
                  </a:lnTo>
                  <a:lnTo>
                    <a:pt x="1428" y="157"/>
                  </a:lnTo>
                  <a:lnTo>
                    <a:pt x="1451" y="169"/>
                  </a:lnTo>
                  <a:lnTo>
                    <a:pt x="1472" y="178"/>
                  </a:lnTo>
                  <a:lnTo>
                    <a:pt x="1493" y="188"/>
                  </a:lnTo>
                  <a:lnTo>
                    <a:pt x="1515" y="199"/>
                  </a:lnTo>
                  <a:lnTo>
                    <a:pt x="1536" y="209"/>
                  </a:lnTo>
                  <a:lnTo>
                    <a:pt x="1555" y="221"/>
                  </a:lnTo>
                  <a:lnTo>
                    <a:pt x="1576" y="232"/>
                  </a:lnTo>
                  <a:lnTo>
                    <a:pt x="1595" y="244"/>
                  </a:lnTo>
                  <a:lnTo>
                    <a:pt x="1614" y="255"/>
                  </a:lnTo>
                  <a:lnTo>
                    <a:pt x="1634" y="267"/>
                  </a:lnTo>
                  <a:lnTo>
                    <a:pt x="647" y="1044"/>
                  </a:lnTo>
                  <a:lnTo>
                    <a:pt x="0" y="105"/>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3494" name="Freeform 6"/>
            <p:cNvSpPr>
              <a:spLocks/>
            </p:cNvSpPr>
            <p:nvPr/>
          </p:nvSpPr>
          <p:spPr bwMode="auto">
            <a:xfrm>
              <a:off x="2881" y="1761"/>
              <a:ext cx="1045" cy="778"/>
            </a:xfrm>
            <a:custGeom>
              <a:avLst/>
              <a:gdLst/>
              <a:ahLst/>
              <a:cxnLst>
                <a:cxn ang="0">
                  <a:pos x="987" y="0"/>
                </a:cxn>
                <a:cxn ang="0">
                  <a:pos x="987" y="0"/>
                </a:cxn>
                <a:cxn ang="0">
                  <a:pos x="1006" y="13"/>
                </a:cxn>
                <a:cxn ang="0">
                  <a:pos x="1025" y="25"/>
                </a:cxn>
                <a:cxn ang="0">
                  <a:pos x="1044" y="38"/>
                </a:cxn>
                <a:cxn ang="0">
                  <a:pos x="0" y="777"/>
                </a:cxn>
                <a:cxn ang="0">
                  <a:pos x="987" y="0"/>
                </a:cxn>
              </a:cxnLst>
              <a:rect l="0" t="0" r="r" b="b"/>
              <a:pathLst>
                <a:path w="1045" h="778">
                  <a:moveTo>
                    <a:pt x="987" y="0"/>
                  </a:moveTo>
                  <a:lnTo>
                    <a:pt x="987" y="0"/>
                  </a:lnTo>
                  <a:lnTo>
                    <a:pt x="1006" y="13"/>
                  </a:lnTo>
                  <a:lnTo>
                    <a:pt x="1025" y="25"/>
                  </a:lnTo>
                  <a:lnTo>
                    <a:pt x="1044" y="38"/>
                  </a:lnTo>
                  <a:lnTo>
                    <a:pt x="0" y="777"/>
                  </a:lnTo>
                  <a:lnTo>
                    <a:pt x="987" y="0"/>
                  </a:lnTo>
                </a:path>
              </a:pathLst>
            </a:custGeom>
            <a:solidFill>
              <a:srgbClr val="51DC00"/>
            </a:solidFill>
            <a:ln w="12700" cap="rnd" cmpd="sng">
              <a:solidFill>
                <a:srgbClr val="000000"/>
              </a:solidFill>
              <a:prstDash val="solid"/>
              <a:round/>
              <a:headEnd type="none" w="sm" len="sm"/>
              <a:tailEnd type="none" w="sm" len="sm"/>
            </a:ln>
            <a:effectLst/>
          </p:spPr>
          <p:txBody>
            <a:bodyPr/>
            <a:lstStyle/>
            <a:p>
              <a:endParaRPr lang="en-US"/>
            </a:p>
          </p:txBody>
        </p:sp>
      </p:grpSp>
      <p:sp>
        <p:nvSpPr>
          <p:cNvPr id="63496" name="Rectangle 8"/>
          <p:cNvSpPr>
            <a:spLocks noGrp="1" noChangeArrowheads="1"/>
          </p:cNvSpPr>
          <p:nvPr>
            <p:ph type="title"/>
          </p:nvPr>
        </p:nvSpPr>
        <p:spPr>
          <a:xfrm>
            <a:off x="533400" y="533400"/>
            <a:ext cx="7772400" cy="1143000"/>
          </a:xfrm>
          <a:noFill/>
          <a:ln/>
        </p:spPr>
        <p:txBody>
          <a:bodyPr/>
          <a:lstStyle/>
          <a:p>
            <a:r>
              <a:rPr lang="en-US" sz="3600">
                <a:effectLst/>
              </a:rPr>
              <a:t>GDP and Its Components (1998)</a:t>
            </a:r>
            <a:endParaRPr lang="en-US" sz="3600">
              <a:effectLst/>
              <a:latin typeface="Tahoma" pitchFamily="34" charset="0"/>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660525" y="974725"/>
            <a:ext cx="5695950" cy="762000"/>
          </a:xfrm>
          <a:prstGeom prst="rect">
            <a:avLst/>
          </a:prstGeom>
          <a:noFill/>
          <a:ln w="9525">
            <a:noFill/>
            <a:miter lim="800000"/>
            <a:headEnd/>
            <a:tailEnd/>
          </a:ln>
          <a:effectLst/>
        </p:spPr>
        <p:txBody>
          <a:bodyPr wrap="none" anchor="ctr"/>
          <a:lstStyle/>
          <a:p>
            <a:endParaRPr lang="en-US"/>
          </a:p>
        </p:txBody>
      </p:sp>
      <p:grpSp>
        <p:nvGrpSpPr>
          <p:cNvPr id="2" name="Group 10"/>
          <p:cNvGrpSpPr>
            <a:grpSpLocks/>
          </p:cNvGrpSpPr>
          <p:nvPr/>
        </p:nvGrpSpPr>
        <p:grpSpPr bwMode="auto">
          <a:xfrm>
            <a:off x="2986088" y="2398713"/>
            <a:ext cx="4011612" cy="3738562"/>
            <a:chOff x="1881" y="1511"/>
            <a:chExt cx="2527" cy="2355"/>
          </a:xfrm>
        </p:grpSpPr>
        <p:sp>
          <p:nvSpPr>
            <p:cNvPr id="65539" name="Freeform 3"/>
            <p:cNvSpPr>
              <a:spLocks/>
            </p:cNvSpPr>
            <p:nvPr/>
          </p:nvSpPr>
          <p:spPr bwMode="auto">
            <a:xfrm>
              <a:off x="3048" y="1766"/>
              <a:ext cx="869" cy="862"/>
            </a:xfrm>
            <a:custGeom>
              <a:avLst/>
              <a:gdLst/>
              <a:ahLst/>
              <a:cxnLst>
                <a:cxn ang="0">
                  <a:pos x="0" y="613"/>
                </a:cxn>
                <a:cxn ang="0">
                  <a:pos x="868" y="0"/>
                </a:cxn>
                <a:cxn ang="0">
                  <a:pos x="868" y="248"/>
                </a:cxn>
                <a:cxn ang="0">
                  <a:pos x="0" y="861"/>
                </a:cxn>
                <a:cxn ang="0">
                  <a:pos x="0" y="613"/>
                </a:cxn>
              </a:cxnLst>
              <a:rect l="0" t="0" r="r" b="b"/>
              <a:pathLst>
                <a:path w="869" h="862">
                  <a:moveTo>
                    <a:pt x="0" y="613"/>
                  </a:moveTo>
                  <a:lnTo>
                    <a:pt x="868" y="0"/>
                  </a:lnTo>
                  <a:lnTo>
                    <a:pt x="868" y="248"/>
                  </a:lnTo>
                  <a:lnTo>
                    <a:pt x="0" y="861"/>
                  </a:lnTo>
                  <a:lnTo>
                    <a:pt x="0" y="613"/>
                  </a:lnTo>
                </a:path>
              </a:pathLst>
            </a:custGeom>
            <a:solidFill>
              <a:srgbClr val="007F00"/>
            </a:solidFill>
            <a:ln w="12700" cap="rnd" cmpd="sng">
              <a:solidFill>
                <a:srgbClr val="000000"/>
              </a:solidFill>
              <a:prstDash val="solid"/>
              <a:round/>
              <a:headEnd type="none" w="sm" len="sm"/>
              <a:tailEnd type="none" w="sm" len="sm"/>
            </a:ln>
            <a:effectLst/>
          </p:spPr>
          <p:txBody>
            <a:bodyPr/>
            <a:lstStyle/>
            <a:p>
              <a:endParaRPr lang="en-US"/>
            </a:p>
          </p:txBody>
        </p:sp>
        <p:sp>
          <p:nvSpPr>
            <p:cNvPr id="65540" name="Freeform 4"/>
            <p:cNvSpPr>
              <a:spLocks/>
            </p:cNvSpPr>
            <p:nvPr/>
          </p:nvSpPr>
          <p:spPr bwMode="auto">
            <a:xfrm>
              <a:off x="1881" y="2112"/>
              <a:ext cx="1168" cy="516"/>
            </a:xfrm>
            <a:custGeom>
              <a:avLst/>
              <a:gdLst/>
              <a:ahLst/>
              <a:cxnLst>
                <a:cxn ang="0">
                  <a:pos x="1167" y="267"/>
                </a:cxn>
                <a:cxn ang="0">
                  <a:pos x="0" y="0"/>
                </a:cxn>
                <a:cxn ang="0">
                  <a:pos x="0" y="248"/>
                </a:cxn>
                <a:cxn ang="0">
                  <a:pos x="1167" y="515"/>
                </a:cxn>
                <a:cxn ang="0">
                  <a:pos x="1167" y="267"/>
                </a:cxn>
              </a:cxnLst>
              <a:rect l="0" t="0" r="r" b="b"/>
              <a:pathLst>
                <a:path w="1168" h="516">
                  <a:moveTo>
                    <a:pt x="1167" y="267"/>
                  </a:moveTo>
                  <a:lnTo>
                    <a:pt x="0" y="0"/>
                  </a:lnTo>
                  <a:lnTo>
                    <a:pt x="0" y="248"/>
                  </a:lnTo>
                  <a:lnTo>
                    <a:pt x="1167" y="515"/>
                  </a:lnTo>
                  <a:lnTo>
                    <a:pt x="1167" y="267"/>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5541" name="Freeform 5"/>
            <p:cNvSpPr>
              <a:spLocks/>
            </p:cNvSpPr>
            <p:nvPr/>
          </p:nvSpPr>
          <p:spPr bwMode="auto">
            <a:xfrm>
              <a:off x="1952" y="2749"/>
              <a:ext cx="2456" cy="1117"/>
            </a:xfrm>
            <a:custGeom>
              <a:avLst/>
              <a:gdLst/>
              <a:ahLst/>
              <a:cxnLst>
                <a:cxn ang="0">
                  <a:pos x="2449" y="75"/>
                </a:cxn>
                <a:cxn ang="0">
                  <a:pos x="2432" y="166"/>
                </a:cxn>
                <a:cxn ang="0">
                  <a:pos x="2401" y="254"/>
                </a:cxn>
                <a:cxn ang="0">
                  <a:pos x="2357" y="338"/>
                </a:cxn>
                <a:cxn ang="0">
                  <a:pos x="2301" y="421"/>
                </a:cxn>
                <a:cxn ang="0">
                  <a:pos x="2232" y="498"/>
                </a:cxn>
                <a:cxn ang="0">
                  <a:pos x="2154" y="569"/>
                </a:cxn>
                <a:cxn ang="0">
                  <a:pos x="2063" y="634"/>
                </a:cxn>
                <a:cxn ang="0">
                  <a:pos x="1966" y="694"/>
                </a:cxn>
                <a:cxn ang="0">
                  <a:pos x="1860" y="743"/>
                </a:cxn>
                <a:cxn ang="0">
                  <a:pos x="1747" y="786"/>
                </a:cxn>
                <a:cxn ang="0">
                  <a:pos x="1626" y="820"/>
                </a:cxn>
                <a:cxn ang="0">
                  <a:pos x="1503" y="845"/>
                </a:cxn>
                <a:cxn ang="0">
                  <a:pos x="1376" y="861"/>
                </a:cxn>
                <a:cxn ang="0">
                  <a:pos x="1248" y="868"/>
                </a:cxn>
                <a:cxn ang="0">
                  <a:pos x="1121" y="864"/>
                </a:cxn>
                <a:cxn ang="0">
                  <a:pos x="992" y="851"/>
                </a:cxn>
                <a:cxn ang="0">
                  <a:pos x="867" y="830"/>
                </a:cxn>
                <a:cxn ang="0">
                  <a:pos x="746" y="799"/>
                </a:cxn>
                <a:cxn ang="0">
                  <a:pos x="631" y="759"/>
                </a:cxn>
                <a:cxn ang="0">
                  <a:pos x="522" y="711"/>
                </a:cxn>
                <a:cxn ang="0">
                  <a:pos x="422" y="655"/>
                </a:cxn>
                <a:cxn ang="0">
                  <a:pos x="330" y="592"/>
                </a:cxn>
                <a:cxn ang="0">
                  <a:pos x="247" y="523"/>
                </a:cxn>
                <a:cxn ang="0">
                  <a:pos x="174" y="448"/>
                </a:cxn>
                <a:cxn ang="0">
                  <a:pos x="115" y="367"/>
                </a:cxn>
                <a:cxn ang="0">
                  <a:pos x="67" y="283"/>
                </a:cxn>
                <a:cxn ang="0">
                  <a:pos x="30" y="194"/>
                </a:cxn>
                <a:cxn ang="0">
                  <a:pos x="9" y="106"/>
                </a:cxn>
                <a:cxn ang="0">
                  <a:pos x="0" y="16"/>
                </a:cxn>
                <a:cxn ang="0">
                  <a:pos x="2" y="308"/>
                </a:cxn>
                <a:cxn ang="0">
                  <a:pos x="17" y="398"/>
                </a:cxn>
                <a:cxn ang="0">
                  <a:pos x="48" y="486"/>
                </a:cxn>
                <a:cxn ang="0">
                  <a:pos x="88" y="573"/>
                </a:cxn>
                <a:cxn ang="0">
                  <a:pos x="144" y="655"/>
                </a:cxn>
                <a:cxn ang="0">
                  <a:pos x="209" y="734"/>
                </a:cxn>
                <a:cxn ang="0">
                  <a:pos x="286" y="805"/>
                </a:cxn>
                <a:cxn ang="0">
                  <a:pos x="374" y="872"/>
                </a:cxn>
                <a:cxn ang="0">
                  <a:pos x="472" y="932"/>
                </a:cxn>
                <a:cxn ang="0">
                  <a:pos x="576" y="983"/>
                </a:cxn>
                <a:cxn ang="0">
                  <a:pos x="689" y="1028"/>
                </a:cxn>
                <a:cxn ang="0">
                  <a:pos x="808" y="1062"/>
                </a:cxn>
                <a:cxn ang="0">
                  <a:pos x="931" y="1089"/>
                </a:cxn>
                <a:cxn ang="0">
                  <a:pos x="1056" y="1106"/>
                </a:cxn>
                <a:cxn ang="0">
                  <a:pos x="1184" y="1114"/>
                </a:cxn>
                <a:cxn ang="0">
                  <a:pos x="1313" y="1114"/>
                </a:cxn>
                <a:cxn ang="0">
                  <a:pos x="1439" y="1102"/>
                </a:cxn>
                <a:cxn ang="0">
                  <a:pos x="1566" y="1081"/>
                </a:cxn>
                <a:cxn ang="0">
                  <a:pos x="1687" y="1053"/>
                </a:cxn>
                <a:cxn ang="0">
                  <a:pos x="1802" y="1014"/>
                </a:cxn>
                <a:cxn ang="0">
                  <a:pos x="1914" y="966"/>
                </a:cxn>
                <a:cxn ang="0">
                  <a:pos x="2015" y="912"/>
                </a:cxn>
                <a:cxn ang="0">
                  <a:pos x="2109" y="851"/>
                </a:cxn>
                <a:cxn ang="0">
                  <a:pos x="2194" y="782"/>
                </a:cxn>
                <a:cxn ang="0">
                  <a:pos x="2269" y="707"/>
                </a:cxn>
                <a:cxn ang="0">
                  <a:pos x="2330" y="628"/>
                </a:cxn>
                <a:cxn ang="0">
                  <a:pos x="2380" y="544"/>
                </a:cxn>
                <a:cxn ang="0">
                  <a:pos x="2419" y="457"/>
                </a:cxn>
                <a:cxn ang="0">
                  <a:pos x="2444" y="369"/>
                </a:cxn>
                <a:cxn ang="0">
                  <a:pos x="2453" y="279"/>
                </a:cxn>
              </a:cxnLst>
              <a:rect l="0" t="0" r="r" b="b"/>
              <a:pathLst>
                <a:path w="2456" h="1117">
                  <a:moveTo>
                    <a:pt x="2455" y="0"/>
                  </a:moveTo>
                  <a:lnTo>
                    <a:pt x="2455" y="16"/>
                  </a:lnTo>
                  <a:lnTo>
                    <a:pt x="2453" y="31"/>
                  </a:lnTo>
                  <a:lnTo>
                    <a:pt x="2453" y="45"/>
                  </a:lnTo>
                  <a:lnTo>
                    <a:pt x="2451" y="60"/>
                  </a:lnTo>
                  <a:lnTo>
                    <a:pt x="2449" y="75"/>
                  </a:lnTo>
                  <a:lnTo>
                    <a:pt x="2447" y="91"/>
                  </a:lnTo>
                  <a:lnTo>
                    <a:pt x="2445" y="106"/>
                  </a:lnTo>
                  <a:lnTo>
                    <a:pt x="2444" y="121"/>
                  </a:lnTo>
                  <a:lnTo>
                    <a:pt x="2440" y="135"/>
                  </a:lnTo>
                  <a:lnTo>
                    <a:pt x="2436" y="150"/>
                  </a:lnTo>
                  <a:lnTo>
                    <a:pt x="2432" y="166"/>
                  </a:lnTo>
                  <a:lnTo>
                    <a:pt x="2428" y="181"/>
                  </a:lnTo>
                  <a:lnTo>
                    <a:pt x="2422" y="194"/>
                  </a:lnTo>
                  <a:lnTo>
                    <a:pt x="2419" y="210"/>
                  </a:lnTo>
                  <a:lnTo>
                    <a:pt x="2413" y="225"/>
                  </a:lnTo>
                  <a:lnTo>
                    <a:pt x="2407" y="239"/>
                  </a:lnTo>
                  <a:lnTo>
                    <a:pt x="2401" y="254"/>
                  </a:lnTo>
                  <a:lnTo>
                    <a:pt x="2394" y="267"/>
                  </a:lnTo>
                  <a:lnTo>
                    <a:pt x="2388" y="283"/>
                  </a:lnTo>
                  <a:lnTo>
                    <a:pt x="2380" y="296"/>
                  </a:lnTo>
                  <a:lnTo>
                    <a:pt x="2372" y="311"/>
                  </a:lnTo>
                  <a:lnTo>
                    <a:pt x="2365" y="325"/>
                  </a:lnTo>
                  <a:lnTo>
                    <a:pt x="2357" y="338"/>
                  </a:lnTo>
                  <a:lnTo>
                    <a:pt x="2348" y="354"/>
                  </a:lnTo>
                  <a:lnTo>
                    <a:pt x="2340" y="367"/>
                  </a:lnTo>
                  <a:lnTo>
                    <a:pt x="2330" y="381"/>
                  </a:lnTo>
                  <a:lnTo>
                    <a:pt x="2321" y="394"/>
                  </a:lnTo>
                  <a:lnTo>
                    <a:pt x="2311" y="407"/>
                  </a:lnTo>
                  <a:lnTo>
                    <a:pt x="2301" y="421"/>
                  </a:lnTo>
                  <a:lnTo>
                    <a:pt x="2290" y="434"/>
                  </a:lnTo>
                  <a:lnTo>
                    <a:pt x="2278" y="448"/>
                  </a:lnTo>
                  <a:lnTo>
                    <a:pt x="2269" y="459"/>
                  </a:lnTo>
                  <a:lnTo>
                    <a:pt x="2257" y="473"/>
                  </a:lnTo>
                  <a:lnTo>
                    <a:pt x="2244" y="486"/>
                  </a:lnTo>
                  <a:lnTo>
                    <a:pt x="2232" y="498"/>
                  </a:lnTo>
                  <a:lnTo>
                    <a:pt x="2221" y="509"/>
                  </a:lnTo>
                  <a:lnTo>
                    <a:pt x="2207" y="523"/>
                  </a:lnTo>
                  <a:lnTo>
                    <a:pt x="2194" y="534"/>
                  </a:lnTo>
                  <a:lnTo>
                    <a:pt x="2181" y="546"/>
                  </a:lnTo>
                  <a:lnTo>
                    <a:pt x="2167" y="557"/>
                  </a:lnTo>
                  <a:lnTo>
                    <a:pt x="2154" y="569"/>
                  </a:lnTo>
                  <a:lnTo>
                    <a:pt x="2138" y="580"/>
                  </a:lnTo>
                  <a:lnTo>
                    <a:pt x="2125" y="592"/>
                  </a:lnTo>
                  <a:lnTo>
                    <a:pt x="2109" y="603"/>
                  </a:lnTo>
                  <a:lnTo>
                    <a:pt x="2094" y="613"/>
                  </a:lnTo>
                  <a:lnTo>
                    <a:pt x="2079" y="624"/>
                  </a:lnTo>
                  <a:lnTo>
                    <a:pt x="2063" y="634"/>
                  </a:lnTo>
                  <a:lnTo>
                    <a:pt x="2048" y="646"/>
                  </a:lnTo>
                  <a:lnTo>
                    <a:pt x="2033" y="655"/>
                  </a:lnTo>
                  <a:lnTo>
                    <a:pt x="2015" y="665"/>
                  </a:lnTo>
                  <a:lnTo>
                    <a:pt x="2000" y="674"/>
                  </a:lnTo>
                  <a:lnTo>
                    <a:pt x="1983" y="684"/>
                  </a:lnTo>
                  <a:lnTo>
                    <a:pt x="1966" y="694"/>
                  </a:lnTo>
                  <a:lnTo>
                    <a:pt x="1948" y="701"/>
                  </a:lnTo>
                  <a:lnTo>
                    <a:pt x="1931" y="711"/>
                  </a:lnTo>
                  <a:lnTo>
                    <a:pt x="1914" y="718"/>
                  </a:lnTo>
                  <a:lnTo>
                    <a:pt x="1896" y="728"/>
                  </a:lnTo>
                  <a:lnTo>
                    <a:pt x="1877" y="736"/>
                  </a:lnTo>
                  <a:lnTo>
                    <a:pt x="1860" y="743"/>
                  </a:lnTo>
                  <a:lnTo>
                    <a:pt x="1841" y="751"/>
                  </a:lnTo>
                  <a:lnTo>
                    <a:pt x="1822" y="759"/>
                  </a:lnTo>
                  <a:lnTo>
                    <a:pt x="1802" y="766"/>
                  </a:lnTo>
                  <a:lnTo>
                    <a:pt x="1785" y="772"/>
                  </a:lnTo>
                  <a:lnTo>
                    <a:pt x="1766" y="780"/>
                  </a:lnTo>
                  <a:lnTo>
                    <a:pt x="1747" y="786"/>
                  </a:lnTo>
                  <a:lnTo>
                    <a:pt x="1726" y="793"/>
                  </a:lnTo>
                  <a:lnTo>
                    <a:pt x="1706" y="799"/>
                  </a:lnTo>
                  <a:lnTo>
                    <a:pt x="1687" y="805"/>
                  </a:lnTo>
                  <a:lnTo>
                    <a:pt x="1666" y="811"/>
                  </a:lnTo>
                  <a:lnTo>
                    <a:pt x="1647" y="814"/>
                  </a:lnTo>
                  <a:lnTo>
                    <a:pt x="1626" y="820"/>
                  </a:lnTo>
                  <a:lnTo>
                    <a:pt x="1607" y="826"/>
                  </a:lnTo>
                  <a:lnTo>
                    <a:pt x="1585" y="830"/>
                  </a:lnTo>
                  <a:lnTo>
                    <a:pt x="1566" y="834"/>
                  </a:lnTo>
                  <a:lnTo>
                    <a:pt x="1545" y="838"/>
                  </a:lnTo>
                  <a:lnTo>
                    <a:pt x="1524" y="841"/>
                  </a:lnTo>
                  <a:lnTo>
                    <a:pt x="1503" y="845"/>
                  </a:lnTo>
                  <a:lnTo>
                    <a:pt x="1482" y="849"/>
                  </a:lnTo>
                  <a:lnTo>
                    <a:pt x="1461" y="851"/>
                  </a:lnTo>
                  <a:lnTo>
                    <a:pt x="1439" y="855"/>
                  </a:lnTo>
                  <a:lnTo>
                    <a:pt x="1418" y="857"/>
                  </a:lnTo>
                  <a:lnTo>
                    <a:pt x="1397" y="859"/>
                  </a:lnTo>
                  <a:lnTo>
                    <a:pt x="1376" y="861"/>
                  </a:lnTo>
                  <a:lnTo>
                    <a:pt x="1355" y="862"/>
                  </a:lnTo>
                  <a:lnTo>
                    <a:pt x="1334" y="864"/>
                  </a:lnTo>
                  <a:lnTo>
                    <a:pt x="1313" y="866"/>
                  </a:lnTo>
                  <a:lnTo>
                    <a:pt x="1292" y="866"/>
                  </a:lnTo>
                  <a:lnTo>
                    <a:pt x="1271" y="866"/>
                  </a:lnTo>
                  <a:lnTo>
                    <a:pt x="1248" y="868"/>
                  </a:lnTo>
                  <a:lnTo>
                    <a:pt x="1226" y="868"/>
                  </a:lnTo>
                  <a:lnTo>
                    <a:pt x="1205" y="868"/>
                  </a:lnTo>
                  <a:lnTo>
                    <a:pt x="1184" y="866"/>
                  </a:lnTo>
                  <a:lnTo>
                    <a:pt x="1163" y="866"/>
                  </a:lnTo>
                  <a:lnTo>
                    <a:pt x="1142" y="866"/>
                  </a:lnTo>
                  <a:lnTo>
                    <a:pt x="1121" y="864"/>
                  </a:lnTo>
                  <a:lnTo>
                    <a:pt x="1098" y="862"/>
                  </a:lnTo>
                  <a:lnTo>
                    <a:pt x="1077" y="861"/>
                  </a:lnTo>
                  <a:lnTo>
                    <a:pt x="1056" y="859"/>
                  </a:lnTo>
                  <a:lnTo>
                    <a:pt x="1034" y="857"/>
                  </a:lnTo>
                  <a:lnTo>
                    <a:pt x="1013" y="855"/>
                  </a:lnTo>
                  <a:lnTo>
                    <a:pt x="992" y="851"/>
                  </a:lnTo>
                  <a:lnTo>
                    <a:pt x="971" y="849"/>
                  </a:lnTo>
                  <a:lnTo>
                    <a:pt x="950" y="845"/>
                  </a:lnTo>
                  <a:lnTo>
                    <a:pt x="931" y="841"/>
                  </a:lnTo>
                  <a:lnTo>
                    <a:pt x="910" y="838"/>
                  </a:lnTo>
                  <a:lnTo>
                    <a:pt x="889" y="834"/>
                  </a:lnTo>
                  <a:lnTo>
                    <a:pt x="867" y="830"/>
                  </a:lnTo>
                  <a:lnTo>
                    <a:pt x="848" y="826"/>
                  </a:lnTo>
                  <a:lnTo>
                    <a:pt x="827" y="820"/>
                  </a:lnTo>
                  <a:lnTo>
                    <a:pt x="808" y="814"/>
                  </a:lnTo>
                  <a:lnTo>
                    <a:pt x="787" y="811"/>
                  </a:lnTo>
                  <a:lnTo>
                    <a:pt x="768" y="805"/>
                  </a:lnTo>
                  <a:lnTo>
                    <a:pt x="746" y="799"/>
                  </a:lnTo>
                  <a:lnTo>
                    <a:pt x="727" y="793"/>
                  </a:lnTo>
                  <a:lnTo>
                    <a:pt x="708" y="786"/>
                  </a:lnTo>
                  <a:lnTo>
                    <a:pt x="689" y="780"/>
                  </a:lnTo>
                  <a:lnTo>
                    <a:pt x="670" y="772"/>
                  </a:lnTo>
                  <a:lnTo>
                    <a:pt x="650" y="766"/>
                  </a:lnTo>
                  <a:lnTo>
                    <a:pt x="631" y="759"/>
                  </a:lnTo>
                  <a:lnTo>
                    <a:pt x="612" y="751"/>
                  </a:lnTo>
                  <a:lnTo>
                    <a:pt x="595" y="743"/>
                  </a:lnTo>
                  <a:lnTo>
                    <a:pt x="576" y="736"/>
                  </a:lnTo>
                  <a:lnTo>
                    <a:pt x="558" y="728"/>
                  </a:lnTo>
                  <a:lnTo>
                    <a:pt x="541" y="718"/>
                  </a:lnTo>
                  <a:lnTo>
                    <a:pt x="522" y="711"/>
                  </a:lnTo>
                  <a:lnTo>
                    <a:pt x="505" y="701"/>
                  </a:lnTo>
                  <a:lnTo>
                    <a:pt x="487" y="694"/>
                  </a:lnTo>
                  <a:lnTo>
                    <a:pt x="472" y="684"/>
                  </a:lnTo>
                  <a:lnTo>
                    <a:pt x="455" y="674"/>
                  </a:lnTo>
                  <a:lnTo>
                    <a:pt x="437" y="665"/>
                  </a:lnTo>
                  <a:lnTo>
                    <a:pt x="422" y="655"/>
                  </a:lnTo>
                  <a:lnTo>
                    <a:pt x="405" y="646"/>
                  </a:lnTo>
                  <a:lnTo>
                    <a:pt x="389" y="634"/>
                  </a:lnTo>
                  <a:lnTo>
                    <a:pt x="374" y="624"/>
                  </a:lnTo>
                  <a:lnTo>
                    <a:pt x="359" y="613"/>
                  </a:lnTo>
                  <a:lnTo>
                    <a:pt x="343" y="603"/>
                  </a:lnTo>
                  <a:lnTo>
                    <a:pt x="330" y="592"/>
                  </a:lnTo>
                  <a:lnTo>
                    <a:pt x="315" y="580"/>
                  </a:lnTo>
                  <a:lnTo>
                    <a:pt x="301" y="569"/>
                  </a:lnTo>
                  <a:lnTo>
                    <a:pt x="286" y="557"/>
                  </a:lnTo>
                  <a:lnTo>
                    <a:pt x="272" y="546"/>
                  </a:lnTo>
                  <a:lnTo>
                    <a:pt x="259" y="534"/>
                  </a:lnTo>
                  <a:lnTo>
                    <a:pt x="247" y="523"/>
                  </a:lnTo>
                  <a:lnTo>
                    <a:pt x="234" y="509"/>
                  </a:lnTo>
                  <a:lnTo>
                    <a:pt x="220" y="498"/>
                  </a:lnTo>
                  <a:lnTo>
                    <a:pt x="209" y="486"/>
                  </a:lnTo>
                  <a:lnTo>
                    <a:pt x="197" y="473"/>
                  </a:lnTo>
                  <a:lnTo>
                    <a:pt x="186" y="459"/>
                  </a:lnTo>
                  <a:lnTo>
                    <a:pt x="174" y="448"/>
                  </a:lnTo>
                  <a:lnTo>
                    <a:pt x="163" y="434"/>
                  </a:lnTo>
                  <a:lnTo>
                    <a:pt x="153" y="421"/>
                  </a:lnTo>
                  <a:lnTo>
                    <a:pt x="144" y="407"/>
                  </a:lnTo>
                  <a:lnTo>
                    <a:pt x="132" y="394"/>
                  </a:lnTo>
                  <a:lnTo>
                    <a:pt x="123" y="381"/>
                  </a:lnTo>
                  <a:lnTo>
                    <a:pt x="115" y="367"/>
                  </a:lnTo>
                  <a:lnTo>
                    <a:pt x="105" y="354"/>
                  </a:lnTo>
                  <a:lnTo>
                    <a:pt x="98" y="338"/>
                  </a:lnTo>
                  <a:lnTo>
                    <a:pt x="88" y="325"/>
                  </a:lnTo>
                  <a:lnTo>
                    <a:pt x="80" y="311"/>
                  </a:lnTo>
                  <a:lnTo>
                    <a:pt x="73" y="296"/>
                  </a:lnTo>
                  <a:lnTo>
                    <a:pt x="67" y="283"/>
                  </a:lnTo>
                  <a:lnTo>
                    <a:pt x="59" y="267"/>
                  </a:lnTo>
                  <a:lnTo>
                    <a:pt x="53" y="254"/>
                  </a:lnTo>
                  <a:lnTo>
                    <a:pt x="48" y="239"/>
                  </a:lnTo>
                  <a:lnTo>
                    <a:pt x="42" y="225"/>
                  </a:lnTo>
                  <a:lnTo>
                    <a:pt x="36" y="210"/>
                  </a:lnTo>
                  <a:lnTo>
                    <a:pt x="30" y="194"/>
                  </a:lnTo>
                  <a:lnTo>
                    <a:pt x="27" y="181"/>
                  </a:lnTo>
                  <a:lnTo>
                    <a:pt x="21" y="166"/>
                  </a:lnTo>
                  <a:lnTo>
                    <a:pt x="17" y="150"/>
                  </a:lnTo>
                  <a:lnTo>
                    <a:pt x="15" y="135"/>
                  </a:lnTo>
                  <a:lnTo>
                    <a:pt x="11" y="121"/>
                  </a:lnTo>
                  <a:lnTo>
                    <a:pt x="9" y="106"/>
                  </a:lnTo>
                  <a:lnTo>
                    <a:pt x="5" y="91"/>
                  </a:lnTo>
                  <a:lnTo>
                    <a:pt x="4" y="75"/>
                  </a:lnTo>
                  <a:lnTo>
                    <a:pt x="2" y="60"/>
                  </a:lnTo>
                  <a:lnTo>
                    <a:pt x="2" y="45"/>
                  </a:lnTo>
                  <a:lnTo>
                    <a:pt x="0" y="31"/>
                  </a:lnTo>
                  <a:lnTo>
                    <a:pt x="0" y="16"/>
                  </a:lnTo>
                  <a:lnTo>
                    <a:pt x="0" y="0"/>
                  </a:lnTo>
                  <a:lnTo>
                    <a:pt x="0" y="248"/>
                  </a:lnTo>
                  <a:lnTo>
                    <a:pt x="0" y="263"/>
                  </a:lnTo>
                  <a:lnTo>
                    <a:pt x="0" y="279"/>
                  </a:lnTo>
                  <a:lnTo>
                    <a:pt x="2" y="292"/>
                  </a:lnTo>
                  <a:lnTo>
                    <a:pt x="2" y="308"/>
                  </a:lnTo>
                  <a:lnTo>
                    <a:pt x="4" y="323"/>
                  </a:lnTo>
                  <a:lnTo>
                    <a:pt x="5" y="338"/>
                  </a:lnTo>
                  <a:lnTo>
                    <a:pt x="9" y="354"/>
                  </a:lnTo>
                  <a:lnTo>
                    <a:pt x="11" y="369"/>
                  </a:lnTo>
                  <a:lnTo>
                    <a:pt x="15" y="383"/>
                  </a:lnTo>
                  <a:lnTo>
                    <a:pt x="17" y="398"/>
                  </a:lnTo>
                  <a:lnTo>
                    <a:pt x="21" y="413"/>
                  </a:lnTo>
                  <a:lnTo>
                    <a:pt x="27" y="429"/>
                  </a:lnTo>
                  <a:lnTo>
                    <a:pt x="30" y="442"/>
                  </a:lnTo>
                  <a:lnTo>
                    <a:pt x="36" y="457"/>
                  </a:lnTo>
                  <a:lnTo>
                    <a:pt x="42" y="473"/>
                  </a:lnTo>
                  <a:lnTo>
                    <a:pt x="48" y="486"/>
                  </a:lnTo>
                  <a:lnTo>
                    <a:pt x="53" y="502"/>
                  </a:lnTo>
                  <a:lnTo>
                    <a:pt x="59" y="515"/>
                  </a:lnTo>
                  <a:lnTo>
                    <a:pt x="67" y="530"/>
                  </a:lnTo>
                  <a:lnTo>
                    <a:pt x="73" y="544"/>
                  </a:lnTo>
                  <a:lnTo>
                    <a:pt x="80" y="559"/>
                  </a:lnTo>
                  <a:lnTo>
                    <a:pt x="88" y="573"/>
                  </a:lnTo>
                  <a:lnTo>
                    <a:pt x="98" y="586"/>
                  </a:lnTo>
                  <a:lnTo>
                    <a:pt x="105" y="601"/>
                  </a:lnTo>
                  <a:lnTo>
                    <a:pt x="115" y="615"/>
                  </a:lnTo>
                  <a:lnTo>
                    <a:pt x="123" y="628"/>
                  </a:lnTo>
                  <a:lnTo>
                    <a:pt x="132" y="642"/>
                  </a:lnTo>
                  <a:lnTo>
                    <a:pt x="144" y="655"/>
                  </a:lnTo>
                  <a:lnTo>
                    <a:pt x="153" y="669"/>
                  </a:lnTo>
                  <a:lnTo>
                    <a:pt x="163" y="682"/>
                  </a:lnTo>
                  <a:lnTo>
                    <a:pt x="174" y="695"/>
                  </a:lnTo>
                  <a:lnTo>
                    <a:pt x="186" y="707"/>
                  </a:lnTo>
                  <a:lnTo>
                    <a:pt x="197" y="720"/>
                  </a:lnTo>
                  <a:lnTo>
                    <a:pt x="209" y="734"/>
                  </a:lnTo>
                  <a:lnTo>
                    <a:pt x="220" y="745"/>
                  </a:lnTo>
                  <a:lnTo>
                    <a:pt x="234" y="757"/>
                  </a:lnTo>
                  <a:lnTo>
                    <a:pt x="247" y="770"/>
                  </a:lnTo>
                  <a:lnTo>
                    <a:pt x="259" y="782"/>
                  </a:lnTo>
                  <a:lnTo>
                    <a:pt x="272" y="793"/>
                  </a:lnTo>
                  <a:lnTo>
                    <a:pt x="286" y="805"/>
                  </a:lnTo>
                  <a:lnTo>
                    <a:pt x="301" y="816"/>
                  </a:lnTo>
                  <a:lnTo>
                    <a:pt x="315" y="828"/>
                  </a:lnTo>
                  <a:lnTo>
                    <a:pt x="330" y="839"/>
                  </a:lnTo>
                  <a:lnTo>
                    <a:pt x="343" y="851"/>
                  </a:lnTo>
                  <a:lnTo>
                    <a:pt x="359" y="861"/>
                  </a:lnTo>
                  <a:lnTo>
                    <a:pt x="374" y="872"/>
                  </a:lnTo>
                  <a:lnTo>
                    <a:pt x="389" y="882"/>
                  </a:lnTo>
                  <a:lnTo>
                    <a:pt x="405" y="893"/>
                  </a:lnTo>
                  <a:lnTo>
                    <a:pt x="422" y="903"/>
                  </a:lnTo>
                  <a:lnTo>
                    <a:pt x="437" y="912"/>
                  </a:lnTo>
                  <a:lnTo>
                    <a:pt x="455" y="922"/>
                  </a:lnTo>
                  <a:lnTo>
                    <a:pt x="472" y="932"/>
                  </a:lnTo>
                  <a:lnTo>
                    <a:pt x="487" y="941"/>
                  </a:lnTo>
                  <a:lnTo>
                    <a:pt x="505" y="949"/>
                  </a:lnTo>
                  <a:lnTo>
                    <a:pt x="522" y="958"/>
                  </a:lnTo>
                  <a:lnTo>
                    <a:pt x="541" y="966"/>
                  </a:lnTo>
                  <a:lnTo>
                    <a:pt x="558" y="976"/>
                  </a:lnTo>
                  <a:lnTo>
                    <a:pt x="576" y="983"/>
                  </a:lnTo>
                  <a:lnTo>
                    <a:pt x="595" y="991"/>
                  </a:lnTo>
                  <a:lnTo>
                    <a:pt x="612" y="999"/>
                  </a:lnTo>
                  <a:lnTo>
                    <a:pt x="631" y="1006"/>
                  </a:lnTo>
                  <a:lnTo>
                    <a:pt x="650" y="1014"/>
                  </a:lnTo>
                  <a:lnTo>
                    <a:pt x="670" y="1020"/>
                  </a:lnTo>
                  <a:lnTo>
                    <a:pt x="689" y="1028"/>
                  </a:lnTo>
                  <a:lnTo>
                    <a:pt x="708" y="1033"/>
                  </a:lnTo>
                  <a:lnTo>
                    <a:pt x="727" y="1041"/>
                  </a:lnTo>
                  <a:lnTo>
                    <a:pt x="746" y="1047"/>
                  </a:lnTo>
                  <a:lnTo>
                    <a:pt x="768" y="1053"/>
                  </a:lnTo>
                  <a:lnTo>
                    <a:pt x="787" y="1058"/>
                  </a:lnTo>
                  <a:lnTo>
                    <a:pt x="808" y="1062"/>
                  </a:lnTo>
                  <a:lnTo>
                    <a:pt x="827" y="1068"/>
                  </a:lnTo>
                  <a:lnTo>
                    <a:pt x="848" y="1074"/>
                  </a:lnTo>
                  <a:lnTo>
                    <a:pt x="867" y="1078"/>
                  </a:lnTo>
                  <a:lnTo>
                    <a:pt x="889" y="1081"/>
                  </a:lnTo>
                  <a:lnTo>
                    <a:pt x="910" y="1085"/>
                  </a:lnTo>
                  <a:lnTo>
                    <a:pt x="931" y="1089"/>
                  </a:lnTo>
                  <a:lnTo>
                    <a:pt x="950" y="1093"/>
                  </a:lnTo>
                  <a:lnTo>
                    <a:pt x="971" y="1097"/>
                  </a:lnTo>
                  <a:lnTo>
                    <a:pt x="992" y="1099"/>
                  </a:lnTo>
                  <a:lnTo>
                    <a:pt x="1013" y="1102"/>
                  </a:lnTo>
                  <a:lnTo>
                    <a:pt x="1034" y="1104"/>
                  </a:lnTo>
                  <a:lnTo>
                    <a:pt x="1056" y="1106"/>
                  </a:lnTo>
                  <a:lnTo>
                    <a:pt x="1077" y="1108"/>
                  </a:lnTo>
                  <a:lnTo>
                    <a:pt x="1098" y="1110"/>
                  </a:lnTo>
                  <a:lnTo>
                    <a:pt x="1121" y="1112"/>
                  </a:lnTo>
                  <a:lnTo>
                    <a:pt x="1142" y="1114"/>
                  </a:lnTo>
                  <a:lnTo>
                    <a:pt x="1163" y="1114"/>
                  </a:lnTo>
                  <a:lnTo>
                    <a:pt x="1184" y="1114"/>
                  </a:lnTo>
                  <a:lnTo>
                    <a:pt x="1205" y="1116"/>
                  </a:lnTo>
                  <a:lnTo>
                    <a:pt x="1226" y="1116"/>
                  </a:lnTo>
                  <a:lnTo>
                    <a:pt x="1248" y="1116"/>
                  </a:lnTo>
                  <a:lnTo>
                    <a:pt x="1271" y="1114"/>
                  </a:lnTo>
                  <a:lnTo>
                    <a:pt x="1292" y="1114"/>
                  </a:lnTo>
                  <a:lnTo>
                    <a:pt x="1313" y="1114"/>
                  </a:lnTo>
                  <a:lnTo>
                    <a:pt x="1334" y="1112"/>
                  </a:lnTo>
                  <a:lnTo>
                    <a:pt x="1355" y="1110"/>
                  </a:lnTo>
                  <a:lnTo>
                    <a:pt x="1376" y="1108"/>
                  </a:lnTo>
                  <a:lnTo>
                    <a:pt x="1397" y="1106"/>
                  </a:lnTo>
                  <a:lnTo>
                    <a:pt x="1418" y="1104"/>
                  </a:lnTo>
                  <a:lnTo>
                    <a:pt x="1439" y="1102"/>
                  </a:lnTo>
                  <a:lnTo>
                    <a:pt x="1461" y="1099"/>
                  </a:lnTo>
                  <a:lnTo>
                    <a:pt x="1482" y="1097"/>
                  </a:lnTo>
                  <a:lnTo>
                    <a:pt x="1503" y="1093"/>
                  </a:lnTo>
                  <a:lnTo>
                    <a:pt x="1524" y="1089"/>
                  </a:lnTo>
                  <a:lnTo>
                    <a:pt x="1545" y="1085"/>
                  </a:lnTo>
                  <a:lnTo>
                    <a:pt x="1566" y="1081"/>
                  </a:lnTo>
                  <a:lnTo>
                    <a:pt x="1585" y="1078"/>
                  </a:lnTo>
                  <a:lnTo>
                    <a:pt x="1607" y="1074"/>
                  </a:lnTo>
                  <a:lnTo>
                    <a:pt x="1626" y="1068"/>
                  </a:lnTo>
                  <a:lnTo>
                    <a:pt x="1647" y="1062"/>
                  </a:lnTo>
                  <a:lnTo>
                    <a:pt x="1666" y="1058"/>
                  </a:lnTo>
                  <a:lnTo>
                    <a:pt x="1687" y="1053"/>
                  </a:lnTo>
                  <a:lnTo>
                    <a:pt x="1706" y="1047"/>
                  </a:lnTo>
                  <a:lnTo>
                    <a:pt x="1726" y="1041"/>
                  </a:lnTo>
                  <a:lnTo>
                    <a:pt x="1747" y="1033"/>
                  </a:lnTo>
                  <a:lnTo>
                    <a:pt x="1766" y="1028"/>
                  </a:lnTo>
                  <a:lnTo>
                    <a:pt x="1785" y="1020"/>
                  </a:lnTo>
                  <a:lnTo>
                    <a:pt x="1802" y="1014"/>
                  </a:lnTo>
                  <a:lnTo>
                    <a:pt x="1822" y="1006"/>
                  </a:lnTo>
                  <a:lnTo>
                    <a:pt x="1841" y="999"/>
                  </a:lnTo>
                  <a:lnTo>
                    <a:pt x="1860" y="991"/>
                  </a:lnTo>
                  <a:lnTo>
                    <a:pt x="1877" y="983"/>
                  </a:lnTo>
                  <a:lnTo>
                    <a:pt x="1896" y="976"/>
                  </a:lnTo>
                  <a:lnTo>
                    <a:pt x="1914" y="966"/>
                  </a:lnTo>
                  <a:lnTo>
                    <a:pt x="1931" y="958"/>
                  </a:lnTo>
                  <a:lnTo>
                    <a:pt x="1948" y="949"/>
                  </a:lnTo>
                  <a:lnTo>
                    <a:pt x="1966" y="941"/>
                  </a:lnTo>
                  <a:lnTo>
                    <a:pt x="1983" y="932"/>
                  </a:lnTo>
                  <a:lnTo>
                    <a:pt x="2000" y="922"/>
                  </a:lnTo>
                  <a:lnTo>
                    <a:pt x="2015" y="912"/>
                  </a:lnTo>
                  <a:lnTo>
                    <a:pt x="2033" y="903"/>
                  </a:lnTo>
                  <a:lnTo>
                    <a:pt x="2048" y="893"/>
                  </a:lnTo>
                  <a:lnTo>
                    <a:pt x="2063" y="882"/>
                  </a:lnTo>
                  <a:lnTo>
                    <a:pt x="2079" y="872"/>
                  </a:lnTo>
                  <a:lnTo>
                    <a:pt x="2094" y="861"/>
                  </a:lnTo>
                  <a:lnTo>
                    <a:pt x="2109" y="851"/>
                  </a:lnTo>
                  <a:lnTo>
                    <a:pt x="2125" y="839"/>
                  </a:lnTo>
                  <a:lnTo>
                    <a:pt x="2138" y="828"/>
                  </a:lnTo>
                  <a:lnTo>
                    <a:pt x="2154" y="816"/>
                  </a:lnTo>
                  <a:lnTo>
                    <a:pt x="2167" y="805"/>
                  </a:lnTo>
                  <a:lnTo>
                    <a:pt x="2181" y="793"/>
                  </a:lnTo>
                  <a:lnTo>
                    <a:pt x="2194" y="782"/>
                  </a:lnTo>
                  <a:lnTo>
                    <a:pt x="2207" y="770"/>
                  </a:lnTo>
                  <a:lnTo>
                    <a:pt x="2221" y="757"/>
                  </a:lnTo>
                  <a:lnTo>
                    <a:pt x="2232" y="745"/>
                  </a:lnTo>
                  <a:lnTo>
                    <a:pt x="2244" y="734"/>
                  </a:lnTo>
                  <a:lnTo>
                    <a:pt x="2257" y="720"/>
                  </a:lnTo>
                  <a:lnTo>
                    <a:pt x="2269" y="707"/>
                  </a:lnTo>
                  <a:lnTo>
                    <a:pt x="2278" y="695"/>
                  </a:lnTo>
                  <a:lnTo>
                    <a:pt x="2290" y="682"/>
                  </a:lnTo>
                  <a:lnTo>
                    <a:pt x="2301" y="669"/>
                  </a:lnTo>
                  <a:lnTo>
                    <a:pt x="2311" y="655"/>
                  </a:lnTo>
                  <a:lnTo>
                    <a:pt x="2321" y="642"/>
                  </a:lnTo>
                  <a:lnTo>
                    <a:pt x="2330" y="628"/>
                  </a:lnTo>
                  <a:lnTo>
                    <a:pt x="2340" y="615"/>
                  </a:lnTo>
                  <a:lnTo>
                    <a:pt x="2348" y="601"/>
                  </a:lnTo>
                  <a:lnTo>
                    <a:pt x="2357" y="586"/>
                  </a:lnTo>
                  <a:lnTo>
                    <a:pt x="2365" y="573"/>
                  </a:lnTo>
                  <a:lnTo>
                    <a:pt x="2372" y="559"/>
                  </a:lnTo>
                  <a:lnTo>
                    <a:pt x="2380" y="544"/>
                  </a:lnTo>
                  <a:lnTo>
                    <a:pt x="2388" y="530"/>
                  </a:lnTo>
                  <a:lnTo>
                    <a:pt x="2394" y="515"/>
                  </a:lnTo>
                  <a:lnTo>
                    <a:pt x="2401" y="502"/>
                  </a:lnTo>
                  <a:lnTo>
                    <a:pt x="2407" y="486"/>
                  </a:lnTo>
                  <a:lnTo>
                    <a:pt x="2413" y="473"/>
                  </a:lnTo>
                  <a:lnTo>
                    <a:pt x="2419" y="457"/>
                  </a:lnTo>
                  <a:lnTo>
                    <a:pt x="2422" y="442"/>
                  </a:lnTo>
                  <a:lnTo>
                    <a:pt x="2428" y="429"/>
                  </a:lnTo>
                  <a:lnTo>
                    <a:pt x="2432" y="413"/>
                  </a:lnTo>
                  <a:lnTo>
                    <a:pt x="2436" y="398"/>
                  </a:lnTo>
                  <a:lnTo>
                    <a:pt x="2440" y="383"/>
                  </a:lnTo>
                  <a:lnTo>
                    <a:pt x="2444" y="369"/>
                  </a:lnTo>
                  <a:lnTo>
                    <a:pt x="2445" y="354"/>
                  </a:lnTo>
                  <a:lnTo>
                    <a:pt x="2447" y="338"/>
                  </a:lnTo>
                  <a:lnTo>
                    <a:pt x="2449" y="323"/>
                  </a:lnTo>
                  <a:lnTo>
                    <a:pt x="2451" y="308"/>
                  </a:lnTo>
                  <a:lnTo>
                    <a:pt x="2453" y="292"/>
                  </a:lnTo>
                  <a:lnTo>
                    <a:pt x="2453" y="279"/>
                  </a:lnTo>
                  <a:lnTo>
                    <a:pt x="2455" y="263"/>
                  </a:lnTo>
                  <a:lnTo>
                    <a:pt x="2455" y="248"/>
                  </a:lnTo>
                  <a:lnTo>
                    <a:pt x="2455"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5542" name="Freeform 6"/>
            <p:cNvSpPr>
              <a:spLocks/>
            </p:cNvSpPr>
            <p:nvPr/>
          </p:nvSpPr>
          <p:spPr bwMode="auto">
            <a:xfrm>
              <a:off x="1952" y="2135"/>
              <a:ext cx="2456" cy="1483"/>
            </a:xfrm>
            <a:custGeom>
              <a:avLst/>
              <a:gdLst/>
              <a:ahLst/>
              <a:cxnLst>
                <a:cxn ang="0">
                  <a:pos x="2125" y="21"/>
                </a:cxn>
                <a:cxn ang="0">
                  <a:pos x="2181" y="67"/>
                </a:cxn>
                <a:cxn ang="0">
                  <a:pos x="2232" y="115"/>
                </a:cxn>
                <a:cxn ang="0">
                  <a:pos x="2278" y="167"/>
                </a:cxn>
                <a:cxn ang="0">
                  <a:pos x="2321" y="221"/>
                </a:cxn>
                <a:cxn ang="0">
                  <a:pos x="2357" y="275"/>
                </a:cxn>
                <a:cxn ang="0">
                  <a:pos x="2388" y="332"/>
                </a:cxn>
                <a:cxn ang="0">
                  <a:pos x="2413" y="390"/>
                </a:cxn>
                <a:cxn ang="0">
                  <a:pos x="2432" y="449"/>
                </a:cxn>
                <a:cxn ang="0">
                  <a:pos x="2445" y="509"/>
                </a:cxn>
                <a:cxn ang="0">
                  <a:pos x="2453" y="568"/>
                </a:cxn>
                <a:cxn ang="0">
                  <a:pos x="2455" y="630"/>
                </a:cxn>
                <a:cxn ang="0">
                  <a:pos x="2449" y="689"/>
                </a:cxn>
                <a:cxn ang="0">
                  <a:pos x="2440" y="749"/>
                </a:cxn>
                <a:cxn ang="0">
                  <a:pos x="2422" y="808"/>
                </a:cxn>
                <a:cxn ang="0">
                  <a:pos x="2401" y="868"/>
                </a:cxn>
                <a:cxn ang="0">
                  <a:pos x="2372" y="925"/>
                </a:cxn>
                <a:cxn ang="0">
                  <a:pos x="2340" y="981"/>
                </a:cxn>
                <a:cxn ang="0">
                  <a:pos x="2301" y="1035"/>
                </a:cxn>
                <a:cxn ang="0">
                  <a:pos x="2257" y="1087"/>
                </a:cxn>
                <a:cxn ang="0">
                  <a:pos x="2207" y="1137"/>
                </a:cxn>
                <a:cxn ang="0">
                  <a:pos x="2154" y="1183"/>
                </a:cxn>
                <a:cxn ang="0">
                  <a:pos x="2094" y="1227"/>
                </a:cxn>
                <a:cxn ang="0">
                  <a:pos x="2033" y="1269"/>
                </a:cxn>
                <a:cxn ang="0">
                  <a:pos x="1966" y="1308"/>
                </a:cxn>
                <a:cxn ang="0">
                  <a:pos x="1896" y="1342"/>
                </a:cxn>
                <a:cxn ang="0">
                  <a:pos x="1822" y="1373"/>
                </a:cxn>
                <a:cxn ang="0">
                  <a:pos x="1747" y="1400"/>
                </a:cxn>
                <a:cxn ang="0">
                  <a:pos x="1666" y="1425"/>
                </a:cxn>
                <a:cxn ang="0">
                  <a:pos x="1585" y="1444"/>
                </a:cxn>
                <a:cxn ang="0">
                  <a:pos x="1503" y="1459"/>
                </a:cxn>
                <a:cxn ang="0">
                  <a:pos x="1418" y="1471"/>
                </a:cxn>
                <a:cxn ang="0">
                  <a:pos x="1334" y="1478"/>
                </a:cxn>
                <a:cxn ang="0">
                  <a:pos x="1248" y="1482"/>
                </a:cxn>
                <a:cxn ang="0">
                  <a:pos x="1163" y="1480"/>
                </a:cxn>
                <a:cxn ang="0">
                  <a:pos x="1077" y="1475"/>
                </a:cxn>
                <a:cxn ang="0">
                  <a:pos x="992" y="1465"/>
                </a:cxn>
                <a:cxn ang="0">
                  <a:pos x="910" y="1452"/>
                </a:cxn>
                <a:cxn ang="0">
                  <a:pos x="827" y="1434"/>
                </a:cxn>
                <a:cxn ang="0">
                  <a:pos x="746" y="1413"/>
                </a:cxn>
                <a:cxn ang="0">
                  <a:pos x="670" y="1386"/>
                </a:cxn>
                <a:cxn ang="0">
                  <a:pos x="595" y="1357"/>
                </a:cxn>
                <a:cxn ang="0">
                  <a:pos x="522" y="1325"/>
                </a:cxn>
                <a:cxn ang="0">
                  <a:pos x="455" y="1288"/>
                </a:cxn>
                <a:cxn ang="0">
                  <a:pos x="389" y="1248"/>
                </a:cxn>
                <a:cxn ang="0">
                  <a:pos x="330" y="1206"/>
                </a:cxn>
                <a:cxn ang="0">
                  <a:pos x="272" y="1160"/>
                </a:cxn>
                <a:cxn ang="0">
                  <a:pos x="220" y="1112"/>
                </a:cxn>
                <a:cxn ang="0">
                  <a:pos x="174" y="1062"/>
                </a:cxn>
                <a:cxn ang="0">
                  <a:pos x="132" y="1008"/>
                </a:cxn>
                <a:cxn ang="0">
                  <a:pos x="98" y="952"/>
                </a:cxn>
                <a:cxn ang="0">
                  <a:pos x="67" y="897"/>
                </a:cxn>
                <a:cxn ang="0">
                  <a:pos x="42" y="839"/>
                </a:cxn>
                <a:cxn ang="0">
                  <a:pos x="21" y="780"/>
                </a:cxn>
                <a:cxn ang="0">
                  <a:pos x="9" y="720"/>
                </a:cxn>
                <a:cxn ang="0">
                  <a:pos x="2" y="659"/>
                </a:cxn>
                <a:cxn ang="0">
                  <a:pos x="0" y="599"/>
                </a:cxn>
                <a:cxn ang="0">
                  <a:pos x="4" y="538"/>
                </a:cxn>
                <a:cxn ang="0">
                  <a:pos x="15" y="478"/>
                </a:cxn>
                <a:cxn ang="0">
                  <a:pos x="30" y="419"/>
                </a:cxn>
                <a:cxn ang="0">
                  <a:pos x="53" y="361"/>
                </a:cxn>
              </a:cxnLst>
              <a:rect l="0" t="0" r="r" b="b"/>
              <a:pathLst>
                <a:path w="2456" h="1483">
                  <a:moveTo>
                    <a:pt x="2094" y="0"/>
                  </a:moveTo>
                  <a:lnTo>
                    <a:pt x="2094" y="0"/>
                  </a:lnTo>
                  <a:lnTo>
                    <a:pt x="2109" y="12"/>
                  </a:lnTo>
                  <a:lnTo>
                    <a:pt x="2125" y="21"/>
                  </a:lnTo>
                  <a:lnTo>
                    <a:pt x="2138" y="33"/>
                  </a:lnTo>
                  <a:lnTo>
                    <a:pt x="2154" y="44"/>
                  </a:lnTo>
                  <a:lnTo>
                    <a:pt x="2167" y="56"/>
                  </a:lnTo>
                  <a:lnTo>
                    <a:pt x="2181" y="67"/>
                  </a:lnTo>
                  <a:lnTo>
                    <a:pt x="2194" y="79"/>
                  </a:lnTo>
                  <a:lnTo>
                    <a:pt x="2207" y="92"/>
                  </a:lnTo>
                  <a:lnTo>
                    <a:pt x="2221" y="104"/>
                  </a:lnTo>
                  <a:lnTo>
                    <a:pt x="2232" y="115"/>
                  </a:lnTo>
                  <a:lnTo>
                    <a:pt x="2244" y="129"/>
                  </a:lnTo>
                  <a:lnTo>
                    <a:pt x="2257" y="142"/>
                  </a:lnTo>
                  <a:lnTo>
                    <a:pt x="2269" y="154"/>
                  </a:lnTo>
                  <a:lnTo>
                    <a:pt x="2278" y="167"/>
                  </a:lnTo>
                  <a:lnTo>
                    <a:pt x="2290" y="181"/>
                  </a:lnTo>
                  <a:lnTo>
                    <a:pt x="2301" y="194"/>
                  </a:lnTo>
                  <a:lnTo>
                    <a:pt x="2311" y="207"/>
                  </a:lnTo>
                  <a:lnTo>
                    <a:pt x="2321" y="221"/>
                  </a:lnTo>
                  <a:lnTo>
                    <a:pt x="2330" y="234"/>
                  </a:lnTo>
                  <a:lnTo>
                    <a:pt x="2340" y="248"/>
                  </a:lnTo>
                  <a:lnTo>
                    <a:pt x="2348" y="261"/>
                  </a:lnTo>
                  <a:lnTo>
                    <a:pt x="2357" y="275"/>
                  </a:lnTo>
                  <a:lnTo>
                    <a:pt x="2365" y="288"/>
                  </a:lnTo>
                  <a:lnTo>
                    <a:pt x="2372" y="303"/>
                  </a:lnTo>
                  <a:lnTo>
                    <a:pt x="2380" y="317"/>
                  </a:lnTo>
                  <a:lnTo>
                    <a:pt x="2388" y="332"/>
                  </a:lnTo>
                  <a:lnTo>
                    <a:pt x="2394" y="346"/>
                  </a:lnTo>
                  <a:lnTo>
                    <a:pt x="2401" y="361"/>
                  </a:lnTo>
                  <a:lnTo>
                    <a:pt x="2407" y="374"/>
                  </a:lnTo>
                  <a:lnTo>
                    <a:pt x="2413" y="390"/>
                  </a:lnTo>
                  <a:lnTo>
                    <a:pt x="2419" y="403"/>
                  </a:lnTo>
                  <a:lnTo>
                    <a:pt x="2422" y="419"/>
                  </a:lnTo>
                  <a:lnTo>
                    <a:pt x="2428" y="434"/>
                  </a:lnTo>
                  <a:lnTo>
                    <a:pt x="2432" y="449"/>
                  </a:lnTo>
                  <a:lnTo>
                    <a:pt x="2436" y="463"/>
                  </a:lnTo>
                  <a:lnTo>
                    <a:pt x="2440" y="478"/>
                  </a:lnTo>
                  <a:lnTo>
                    <a:pt x="2444" y="493"/>
                  </a:lnTo>
                  <a:lnTo>
                    <a:pt x="2445" y="509"/>
                  </a:lnTo>
                  <a:lnTo>
                    <a:pt x="2447" y="524"/>
                  </a:lnTo>
                  <a:lnTo>
                    <a:pt x="2449" y="538"/>
                  </a:lnTo>
                  <a:lnTo>
                    <a:pt x="2451" y="553"/>
                  </a:lnTo>
                  <a:lnTo>
                    <a:pt x="2453" y="568"/>
                  </a:lnTo>
                  <a:lnTo>
                    <a:pt x="2453" y="584"/>
                  </a:lnTo>
                  <a:lnTo>
                    <a:pt x="2455" y="599"/>
                  </a:lnTo>
                  <a:lnTo>
                    <a:pt x="2455" y="614"/>
                  </a:lnTo>
                  <a:lnTo>
                    <a:pt x="2455" y="630"/>
                  </a:lnTo>
                  <a:lnTo>
                    <a:pt x="2453" y="645"/>
                  </a:lnTo>
                  <a:lnTo>
                    <a:pt x="2453" y="659"/>
                  </a:lnTo>
                  <a:lnTo>
                    <a:pt x="2451" y="674"/>
                  </a:lnTo>
                  <a:lnTo>
                    <a:pt x="2449" y="689"/>
                  </a:lnTo>
                  <a:lnTo>
                    <a:pt x="2447" y="705"/>
                  </a:lnTo>
                  <a:lnTo>
                    <a:pt x="2445" y="720"/>
                  </a:lnTo>
                  <a:lnTo>
                    <a:pt x="2444" y="735"/>
                  </a:lnTo>
                  <a:lnTo>
                    <a:pt x="2440" y="749"/>
                  </a:lnTo>
                  <a:lnTo>
                    <a:pt x="2436" y="764"/>
                  </a:lnTo>
                  <a:lnTo>
                    <a:pt x="2432" y="780"/>
                  </a:lnTo>
                  <a:lnTo>
                    <a:pt x="2428" y="795"/>
                  </a:lnTo>
                  <a:lnTo>
                    <a:pt x="2422" y="808"/>
                  </a:lnTo>
                  <a:lnTo>
                    <a:pt x="2419" y="824"/>
                  </a:lnTo>
                  <a:lnTo>
                    <a:pt x="2413" y="839"/>
                  </a:lnTo>
                  <a:lnTo>
                    <a:pt x="2407" y="853"/>
                  </a:lnTo>
                  <a:lnTo>
                    <a:pt x="2401" y="868"/>
                  </a:lnTo>
                  <a:lnTo>
                    <a:pt x="2394" y="881"/>
                  </a:lnTo>
                  <a:lnTo>
                    <a:pt x="2388" y="897"/>
                  </a:lnTo>
                  <a:lnTo>
                    <a:pt x="2380" y="910"/>
                  </a:lnTo>
                  <a:lnTo>
                    <a:pt x="2372" y="925"/>
                  </a:lnTo>
                  <a:lnTo>
                    <a:pt x="2365" y="939"/>
                  </a:lnTo>
                  <a:lnTo>
                    <a:pt x="2357" y="952"/>
                  </a:lnTo>
                  <a:lnTo>
                    <a:pt x="2348" y="968"/>
                  </a:lnTo>
                  <a:lnTo>
                    <a:pt x="2340" y="981"/>
                  </a:lnTo>
                  <a:lnTo>
                    <a:pt x="2330" y="995"/>
                  </a:lnTo>
                  <a:lnTo>
                    <a:pt x="2321" y="1008"/>
                  </a:lnTo>
                  <a:lnTo>
                    <a:pt x="2311" y="1021"/>
                  </a:lnTo>
                  <a:lnTo>
                    <a:pt x="2301" y="1035"/>
                  </a:lnTo>
                  <a:lnTo>
                    <a:pt x="2290" y="1048"/>
                  </a:lnTo>
                  <a:lnTo>
                    <a:pt x="2278" y="1062"/>
                  </a:lnTo>
                  <a:lnTo>
                    <a:pt x="2269" y="1073"/>
                  </a:lnTo>
                  <a:lnTo>
                    <a:pt x="2257" y="1087"/>
                  </a:lnTo>
                  <a:lnTo>
                    <a:pt x="2244" y="1100"/>
                  </a:lnTo>
                  <a:lnTo>
                    <a:pt x="2232" y="1112"/>
                  </a:lnTo>
                  <a:lnTo>
                    <a:pt x="2221" y="1123"/>
                  </a:lnTo>
                  <a:lnTo>
                    <a:pt x="2207" y="1137"/>
                  </a:lnTo>
                  <a:lnTo>
                    <a:pt x="2194" y="1148"/>
                  </a:lnTo>
                  <a:lnTo>
                    <a:pt x="2181" y="1160"/>
                  </a:lnTo>
                  <a:lnTo>
                    <a:pt x="2167" y="1171"/>
                  </a:lnTo>
                  <a:lnTo>
                    <a:pt x="2154" y="1183"/>
                  </a:lnTo>
                  <a:lnTo>
                    <a:pt x="2138" y="1194"/>
                  </a:lnTo>
                  <a:lnTo>
                    <a:pt x="2125" y="1206"/>
                  </a:lnTo>
                  <a:lnTo>
                    <a:pt x="2109" y="1217"/>
                  </a:lnTo>
                  <a:lnTo>
                    <a:pt x="2094" y="1227"/>
                  </a:lnTo>
                  <a:lnTo>
                    <a:pt x="2079" y="1238"/>
                  </a:lnTo>
                  <a:lnTo>
                    <a:pt x="2063" y="1248"/>
                  </a:lnTo>
                  <a:lnTo>
                    <a:pt x="2048" y="1260"/>
                  </a:lnTo>
                  <a:lnTo>
                    <a:pt x="2033" y="1269"/>
                  </a:lnTo>
                  <a:lnTo>
                    <a:pt x="2015" y="1279"/>
                  </a:lnTo>
                  <a:lnTo>
                    <a:pt x="2000" y="1288"/>
                  </a:lnTo>
                  <a:lnTo>
                    <a:pt x="1983" y="1298"/>
                  </a:lnTo>
                  <a:lnTo>
                    <a:pt x="1966" y="1308"/>
                  </a:lnTo>
                  <a:lnTo>
                    <a:pt x="1948" y="1315"/>
                  </a:lnTo>
                  <a:lnTo>
                    <a:pt x="1931" y="1325"/>
                  </a:lnTo>
                  <a:lnTo>
                    <a:pt x="1914" y="1332"/>
                  </a:lnTo>
                  <a:lnTo>
                    <a:pt x="1896" y="1342"/>
                  </a:lnTo>
                  <a:lnTo>
                    <a:pt x="1877" y="1350"/>
                  </a:lnTo>
                  <a:lnTo>
                    <a:pt x="1860" y="1357"/>
                  </a:lnTo>
                  <a:lnTo>
                    <a:pt x="1841" y="1365"/>
                  </a:lnTo>
                  <a:lnTo>
                    <a:pt x="1822" y="1373"/>
                  </a:lnTo>
                  <a:lnTo>
                    <a:pt x="1802" y="1380"/>
                  </a:lnTo>
                  <a:lnTo>
                    <a:pt x="1785" y="1386"/>
                  </a:lnTo>
                  <a:lnTo>
                    <a:pt x="1766" y="1394"/>
                  </a:lnTo>
                  <a:lnTo>
                    <a:pt x="1747" y="1400"/>
                  </a:lnTo>
                  <a:lnTo>
                    <a:pt x="1726" y="1407"/>
                  </a:lnTo>
                  <a:lnTo>
                    <a:pt x="1706" y="1413"/>
                  </a:lnTo>
                  <a:lnTo>
                    <a:pt x="1687" y="1419"/>
                  </a:lnTo>
                  <a:lnTo>
                    <a:pt x="1666" y="1425"/>
                  </a:lnTo>
                  <a:lnTo>
                    <a:pt x="1647" y="1428"/>
                  </a:lnTo>
                  <a:lnTo>
                    <a:pt x="1626" y="1434"/>
                  </a:lnTo>
                  <a:lnTo>
                    <a:pt x="1607" y="1440"/>
                  </a:lnTo>
                  <a:lnTo>
                    <a:pt x="1585" y="1444"/>
                  </a:lnTo>
                  <a:lnTo>
                    <a:pt x="1566" y="1448"/>
                  </a:lnTo>
                  <a:lnTo>
                    <a:pt x="1545" y="1452"/>
                  </a:lnTo>
                  <a:lnTo>
                    <a:pt x="1524" y="1455"/>
                  </a:lnTo>
                  <a:lnTo>
                    <a:pt x="1503" y="1459"/>
                  </a:lnTo>
                  <a:lnTo>
                    <a:pt x="1482" y="1463"/>
                  </a:lnTo>
                  <a:lnTo>
                    <a:pt x="1461" y="1465"/>
                  </a:lnTo>
                  <a:lnTo>
                    <a:pt x="1439" y="1469"/>
                  </a:lnTo>
                  <a:lnTo>
                    <a:pt x="1418" y="1471"/>
                  </a:lnTo>
                  <a:lnTo>
                    <a:pt x="1397" y="1473"/>
                  </a:lnTo>
                  <a:lnTo>
                    <a:pt x="1376" y="1475"/>
                  </a:lnTo>
                  <a:lnTo>
                    <a:pt x="1355" y="1476"/>
                  </a:lnTo>
                  <a:lnTo>
                    <a:pt x="1334" y="1478"/>
                  </a:lnTo>
                  <a:lnTo>
                    <a:pt x="1313" y="1480"/>
                  </a:lnTo>
                  <a:lnTo>
                    <a:pt x="1292" y="1480"/>
                  </a:lnTo>
                  <a:lnTo>
                    <a:pt x="1271" y="1480"/>
                  </a:lnTo>
                  <a:lnTo>
                    <a:pt x="1248" y="1482"/>
                  </a:lnTo>
                  <a:lnTo>
                    <a:pt x="1226" y="1482"/>
                  </a:lnTo>
                  <a:lnTo>
                    <a:pt x="1205" y="1482"/>
                  </a:lnTo>
                  <a:lnTo>
                    <a:pt x="1184" y="1480"/>
                  </a:lnTo>
                  <a:lnTo>
                    <a:pt x="1163" y="1480"/>
                  </a:lnTo>
                  <a:lnTo>
                    <a:pt x="1142" y="1480"/>
                  </a:lnTo>
                  <a:lnTo>
                    <a:pt x="1121" y="1478"/>
                  </a:lnTo>
                  <a:lnTo>
                    <a:pt x="1098" y="1476"/>
                  </a:lnTo>
                  <a:lnTo>
                    <a:pt x="1077" y="1475"/>
                  </a:lnTo>
                  <a:lnTo>
                    <a:pt x="1056" y="1473"/>
                  </a:lnTo>
                  <a:lnTo>
                    <a:pt x="1034" y="1471"/>
                  </a:lnTo>
                  <a:lnTo>
                    <a:pt x="1013" y="1469"/>
                  </a:lnTo>
                  <a:lnTo>
                    <a:pt x="992" y="1465"/>
                  </a:lnTo>
                  <a:lnTo>
                    <a:pt x="971" y="1463"/>
                  </a:lnTo>
                  <a:lnTo>
                    <a:pt x="950" y="1459"/>
                  </a:lnTo>
                  <a:lnTo>
                    <a:pt x="931" y="1455"/>
                  </a:lnTo>
                  <a:lnTo>
                    <a:pt x="910" y="1452"/>
                  </a:lnTo>
                  <a:lnTo>
                    <a:pt x="889" y="1448"/>
                  </a:lnTo>
                  <a:lnTo>
                    <a:pt x="867" y="1444"/>
                  </a:lnTo>
                  <a:lnTo>
                    <a:pt x="848" y="1440"/>
                  </a:lnTo>
                  <a:lnTo>
                    <a:pt x="827" y="1434"/>
                  </a:lnTo>
                  <a:lnTo>
                    <a:pt x="808" y="1428"/>
                  </a:lnTo>
                  <a:lnTo>
                    <a:pt x="787" y="1425"/>
                  </a:lnTo>
                  <a:lnTo>
                    <a:pt x="768" y="1419"/>
                  </a:lnTo>
                  <a:lnTo>
                    <a:pt x="746" y="1413"/>
                  </a:lnTo>
                  <a:lnTo>
                    <a:pt x="727" y="1407"/>
                  </a:lnTo>
                  <a:lnTo>
                    <a:pt x="708" y="1400"/>
                  </a:lnTo>
                  <a:lnTo>
                    <a:pt x="689" y="1394"/>
                  </a:lnTo>
                  <a:lnTo>
                    <a:pt x="670" y="1386"/>
                  </a:lnTo>
                  <a:lnTo>
                    <a:pt x="650" y="1380"/>
                  </a:lnTo>
                  <a:lnTo>
                    <a:pt x="631" y="1373"/>
                  </a:lnTo>
                  <a:lnTo>
                    <a:pt x="612" y="1365"/>
                  </a:lnTo>
                  <a:lnTo>
                    <a:pt x="595" y="1357"/>
                  </a:lnTo>
                  <a:lnTo>
                    <a:pt x="576" y="1350"/>
                  </a:lnTo>
                  <a:lnTo>
                    <a:pt x="558" y="1342"/>
                  </a:lnTo>
                  <a:lnTo>
                    <a:pt x="541" y="1332"/>
                  </a:lnTo>
                  <a:lnTo>
                    <a:pt x="522" y="1325"/>
                  </a:lnTo>
                  <a:lnTo>
                    <a:pt x="505" y="1315"/>
                  </a:lnTo>
                  <a:lnTo>
                    <a:pt x="487" y="1308"/>
                  </a:lnTo>
                  <a:lnTo>
                    <a:pt x="472" y="1298"/>
                  </a:lnTo>
                  <a:lnTo>
                    <a:pt x="455" y="1288"/>
                  </a:lnTo>
                  <a:lnTo>
                    <a:pt x="437" y="1279"/>
                  </a:lnTo>
                  <a:lnTo>
                    <a:pt x="422" y="1269"/>
                  </a:lnTo>
                  <a:lnTo>
                    <a:pt x="405" y="1260"/>
                  </a:lnTo>
                  <a:lnTo>
                    <a:pt x="389" y="1248"/>
                  </a:lnTo>
                  <a:lnTo>
                    <a:pt x="374" y="1238"/>
                  </a:lnTo>
                  <a:lnTo>
                    <a:pt x="359" y="1227"/>
                  </a:lnTo>
                  <a:lnTo>
                    <a:pt x="343" y="1217"/>
                  </a:lnTo>
                  <a:lnTo>
                    <a:pt x="330" y="1206"/>
                  </a:lnTo>
                  <a:lnTo>
                    <a:pt x="315" y="1194"/>
                  </a:lnTo>
                  <a:lnTo>
                    <a:pt x="301" y="1183"/>
                  </a:lnTo>
                  <a:lnTo>
                    <a:pt x="286" y="1171"/>
                  </a:lnTo>
                  <a:lnTo>
                    <a:pt x="272" y="1160"/>
                  </a:lnTo>
                  <a:lnTo>
                    <a:pt x="259" y="1148"/>
                  </a:lnTo>
                  <a:lnTo>
                    <a:pt x="247" y="1137"/>
                  </a:lnTo>
                  <a:lnTo>
                    <a:pt x="234" y="1123"/>
                  </a:lnTo>
                  <a:lnTo>
                    <a:pt x="220" y="1112"/>
                  </a:lnTo>
                  <a:lnTo>
                    <a:pt x="209" y="1100"/>
                  </a:lnTo>
                  <a:lnTo>
                    <a:pt x="197" y="1087"/>
                  </a:lnTo>
                  <a:lnTo>
                    <a:pt x="186" y="1073"/>
                  </a:lnTo>
                  <a:lnTo>
                    <a:pt x="174" y="1062"/>
                  </a:lnTo>
                  <a:lnTo>
                    <a:pt x="163" y="1048"/>
                  </a:lnTo>
                  <a:lnTo>
                    <a:pt x="153" y="1035"/>
                  </a:lnTo>
                  <a:lnTo>
                    <a:pt x="144" y="1021"/>
                  </a:lnTo>
                  <a:lnTo>
                    <a:pt x="132" y="1008"/>
                  </a:lnTo>
                  <a:lnTo>
                    <a:pt x="123" y="995"/>
                  </a:lnTo>
                  <a:lnTo>
                    <a:pt x="115" y="981"/>
                  </a:lnTo>
                  <a:lnTo>
                    <a:pt x="105" y="968"/>
                  </a:lnTo>
                  <a:lnTo>
                    <a:pt x="98" y="952"/>
                  </a:lnTo>
                  <a:lnTo>
                    <a:pt x="88" y="939"/>
                  </a:lnTo>
                  <a:lnTo>
                    <a:pt x="80" y="925"/>
                  </a:lnTo>
                  <a:lnTo>
                    <a:pt x="73" y="910"/>
                  </a:lnTo>
                  <a:lnTo>
                    <a:pt x="67" y="897"/>
                  </a:lnTo>
                  <a:lnTo>
                    <a:pt x="59" y="881"/>
                  </a:lnTo>
                  <a:lnTo>
                    <a:pt x="53" y="868"/>
                  </a:lnTo>
                  <a:lnTo>
                    <a:pt x="48" y="853"/>
                  </a:lnTo>
                  <a:lnTo>
                    <a:pt x="42" y="839"/>
                  </a:lnTo>
                  <a:lnTo>
                    <a:pt x="36" y="824"/>
                  </a:lnTo>
                  <a:lnTo>
                    <a:pt x="30" y="808"/>
                  </a:lnTo>
                  <a:lnTo>
                    <a:pt x="27" y="795"/>
                  </a:lnTo>
                  <a:lnTo>
                    <a:pt x="21" y="780"/>
                  </a:lnTo>
                  <a:lnTo>
                    <a:pt x="17" y="764"/>
                  </a:lnTo>
                  <a:lnTo>
                    <a:pt x="15" y="749"/>
                  </a:lnTo>
                  <a:lnTo>
                    <a:pt x="11" y="735"/>
                  </a:lnTo>
                  <a:lnTo>
                    <a:pt x="9" y="720"/>
                  </a:lnTo>
                  <a:lnTo>
                    <a:pt x="5" y="705"/>
                  </a:lnTo>
                  <a:lnTo>
                    <a:pt x="4" y="689"/>
                  </a:lnTo>
                  <a:lnTo>
                    <a:pt x="2" y="674"/>
                  </a:lnTo>
                  <a:lnTo>
                    <a:pt x="2" y="659"/>
                  </a:lnTo>
                  <a:lnTo>
                    <a:pt x="0" y="645"/>
                  </a:lnTo>
                  <a:lnTo>
                    <a:pt x="0" y="630"/>
                  </a:lnTo>
                  <a:lnTo>
                    <a:pt x="0" y="614"/>
                  </a:lnTo>
                  <a:lnTo>
                    <a:pt x="0" y="599"/>
                  </a:lnTo>
                  <a:lnTo>
                    <a:pt x="0" y="584"/>
                  </a:lnTo>
                  <a:lnTo>
                    <a:pt x="2" y="568"/>
                  </a:lnTo>
                  <a:lnTo>
                    <a:pt x="2" y="553"/>
                  </a:lnTo>
                  <a:lnTo>
                    <a:pt x="4" y="538"/>
                  </a:lnTo>
                  <a:lnTo>
                    <a:pt x="5" y="524"/>
                  </a:lnTo>
                  <a:lnTo>
                    <a:pt x="9" y="509"/>
                  </a:lnTo>
                  <a:lnTo>
                    <a:pt x="11" y="493"/>
                  </a:lnTo>
                  <a:lnTo>
                    <a:pt x="15" y="478"/>
                  </a:lnTo>
                  <a:lnTo>
                    <a:pt x="17" y="463"/>
                  </a:lnTo>
                  <a:lnTo>
                    <a:pt x="21" y="449"/>
                  </a:lnTo>
                  <a:lnTo>
                    <a:pt x="27" y="434"/>
                  </a:lnTo>
                  <a:lnTo>
                    <a:pt x="30" y="419"/>
                  </a:lnTo>
                  <a:lnTo>
                    <a:pt x="36" y="403"/>
                  </a:lnTo>
                  <a:lnTo>
                    <a:pt x="42" y="390"/>
                  </a:lnTo>
                  <a:lnTo>
                    <a:pt x="48" y="374"/>
                  </a:lnTo>
                  <a:lnTo>
                    <a:pt x="53" y="361"/>
                  </a:lnTo>
                  <a:lnTo>
                    <a:pt x="59" y="346"/>
                  </a:lnTo>
                  <a:lnTo>
                    <a:pt x="1226" y="614"/>
                  </a:lnTo>
                  <a:lnTo>
                    <a:pt x="2094"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5543" name="Freeform 7"/>
            <p:cNvSpPr>
              <a:spLocks/>
            </p:cNvSpPr>
            <p:nvPr/>
          </p:nvSpPr>
          <p:spPr bwMode="auto">
            <a:xfrm>
              <a:off x="1881" y="1597"/>
              <a:ext cx="1168" cy="783"/>
            </a:xfrm>
            <a:custGeom>
              <a:avLst/>
              <a:gdLst/>
              <a:ahLst/>
              <a:cxnLst>
                <a:cxn ang="0">
                  <a:pos x="0" y="513"/>
                </a:cxn>
                <a:cxn ang="0">
                  <a:pos x="0" y="513"/>
                </a:cxn>
                <a:cxn ang="0">
                  <a:pos x="7" y="500"/>
                </a:cxn>
                <a:cxn ang="0">
                  <a:pos x="13" y="484"/>
                </a:cxn>
                <a:cxn ang="0">
                  <a:pos x="21" y="471"/>
                </a:cxn>
                <a:cxn ang="0">
                  <a:pos x="28" y="455"/>
                </a:cxn>
                <a:cxn ang="0">
                  <a:pos x="38" y="442"/>
                </a:cxn>
                <a:cxn ang="0">
                  <a:pos x="46" y="429"/>
                </a:cxn>
                <a:cxn ang="0">
                  <a:pos x="55" y="415"/>
                </a:cxn>
                <a:cxn ang="0">
                  <a:pos x="63" y="402"/>
                </a:cxn>
                <a:cxn ang="0">
                  <a:pos x="73" y="388"/>
                </a:cxn>
                <a:cxn ang="0">
                  <a:pos x="84" y="375"/>
                </a:cxn>
                <a:cxn ang="0">
                  <a:pos x="94" y="361"/>
                </a:cxn>
                <a:cxn ang="0">
                  <a:pos x="103" y="348"/>
                </a:cxn>
                <a:cxn ang="0">
                  <a:pos x="115" y="335"/>
                </a:cxn>
                <a:cxn ang="0">
                  <a:pos x="126" y="321"/>
                </a:cxn>
                <a:cxn ang="0">
                  <a:pos x="138" y="310"/>
                </a:cxn>
                <a:cxn ang="0">
                  <a:pos x="149" y="296"/>
                </a:cxn>
                <a:cxn ang="0">
                  <a:pos x="161" y="283"/>
                </a:cxn>
                <a:cxn ang="0">
                  <a:pos x="174" y="271"/>
                </a:cxn>
                <a:cxn ang="0">
                  <a:pos x="188" y="260"/>
                </a:cxn>
                <a:cxn ang="0">
                  <a:pos x="199" y="246"/>
                </a:cxn>
                <a:cxn ang="0">
                  <a:pos x="213" y="235"/>
                </a:cxn>
                <a:cxn ang="0">
                  <a:pos x="226" y="223"/>
                </a:cxn>
                <a:cxn ang="0">
                  <a:pos x="242" y="212"/>
                </a:cxn>
                <a:cxn ang="0">
                  <a:pos x="255" y="200"/>
                </a:cxn>
                <a:cxn ang="0">
                  <a:pos x="270" y="189"/>
                </a:cxn>
                <a:cxn ang="0">
                  <a:pos x="284" y="179"/>
                </a:cxn>
                <a:cxn ang="0">
                  <a:pos x="299" y="168"/>
                </a:cxn>
                <a:cxn ang="0">
                  <a:pos x="314" y="158"/>
                </a:cxn>
                <a:cxn ang="0">
                  <a:pos x="330" y="146"/>
                </a:cxn>
                <a:cxn ang="0">
                  <a:pos x="345" y="137"/>
                </a:cxn>
                <a:cxn ang="0">
                  <a:pos x="362" y="127"/>
                </a:cxn>
                <a:cxn ang="0">
                  <a:pos x="378" y="116"/>
                </a:cxn>
                <a:cxn ang="0">
                  <a:pos x="395" y="106"/>
                </a:cxn>
                <a:cxn ang="0">
                  <a:pos x="412" y="98"/>
                </a:cxn>
                <a:cxn ang="0">
                  <a:pos x="428" y="89"/>
                </a:cxn>
                <a:cxn ang="0">
                  <a:pos x="445" y="79"/>
                </a:cxn>
                <a:cxn ang="0">
                  <a:pos x="462" y="70"/>
                </a:cxn>
                <a:cxn ang="0">
                  <a:pos x="482" y="62"/>
                </a:cxn>
                <a:cxn ang="0">
                  <a:pos x="499" y="54"/>
                </a:cxn>
                <a:cxn ang="0">
                  <a:pos x="516" y="45"/>
                </a:cxn>
                <a:cxn ang="0">
                  <a:pos x="535" y="37"/>
                </a:cxn>
                <a:cxn ang="0">
                  <a:pos x="553" y="29"/>
                </a:cxn>
                <a:cxn ang="0">
                  <a:pos x="572" y="22"/>
                </a:cxn>
                <a:cxn ang="0">
                  <a:pos x="591" y="16"/>
                </a:cxn>
                <a:cxn ang="0">
                  <a:pos x="610" y="8"/>
                </a:cxn>
                <a:cxn ang="0">
                  <a:pos x="629" y="0"/>
                </a:cxn>
                <a:cxn ang="0">
                  <a:pos x="1167" y="782"/>
                </a:cxn>
                <a:cxn ang="0">
                  <a:pos x="0" y="513"/>
                </a:cxn>
              </a:cxnLst>
              <a:rect l="0" t="0" r="r" b="b"/>
              <a:pathLst>
                <a:path w="1168" h="783">
                  <a:moveTo>
                    <a:pt x="0" y="513"/>
                  </a:moveTo>
                  <a:lnTo>
                    <a:pt x="0" y="513"/>
                  </a:lnTo>
                  <a:lnTo>
                    <a:pt x="7" y="500"/>
                  </a:lnTo>
                  <a:lnTo>
                    <a:pt x="13" y="484"/>
                  </a:lnTo>
                  <a:lnTo>
                    <a:pt x="21" y="471"/>
                  </a:lnTo>
                  <a:lnTo>
                    <a:pt x="28" y="455"/>
                  </a:lnTo>
                  <a:lnTo>
                    <a:pt x="38" y="442"/>
                  </a:lnTo>
                  <a:lnTo>
                    <a:pt x="46" y="429"/>
                  </a:lnTo>
                  <a:lnTo>
                    <a:pt x="55" y="415"/>
                  </a:lnTo>
                  <a:lnTo>
                    <a:pt x="63" y="402"/>
                  </a:lnTo>
                  <a:lnTo>
                    <a:pt x="73" y="388"/>
                  </a:lnTo>
                  <a:lnTo>
                    <a:pt x="84" y="375"/>
                  </a:lnTo>
                  <a:lnTo>
                    <a:pt x="94" y="361"/>
                  </a:lnTo>
                  <a:lnTo>
                    <a:pt x="103" y="348"/>
                  </a:lnTo>
                  <a:lnTo>
                    <a:pt x="115" y="335"/>
                  </a:lnTo>
                  <a:lnTo>
                    <a:pt x="126" y="321"/>
                  </a:lnTo>
                  <a:lnTo>
                    <a:pt x="138" y="310"/>
                  </a:lnTo>
                  <a:lnTo>
                    <a:pt x="149" y="296"/>
                  </a:lnTo>
                  <a:lnTo>
                    <a:pt x="161" y="283"/>
                  </a:lnTo>
                  <a:lnTo>
                    <a:pt x="174" y="271"/>
                  </a:lnTo>
                  <a:lnTo>
                    <a:pt x="188" y="260"/>
                  </a:lnTo>
                  <a:lnTo>
                    <a:pt x="199" y="246"/>
                  </a:lnTo>
                  <a:lnTo>
                    <a:pt x="213" y="235"/>
                  </a:lnTo>
                  <a:lnTo>
                    <a:pt x="226" y="223"/>
                  </a:lnTo>
                  <a:lnTo>
                    <a:pt x="242" y="212"/>
                  </a:lnTo>
                  <a:lnTo>
                    <a:pt x="255" y="200"/>
                  </a:lnTo>
                  <a:lnTo>
                    <a:pt x="270" y="189"/>
                  </a:lnTo>
                  <a:lnTo>
                    <a:pt x="284" y="179"/>
                  </a:lnTo>
                  <a:lnTo>
                    <a:pt x="299" y="168"/>
                  </a:lnTo>
                  <a:lnTo>
                    <a:pt x="314" y="158"/>
                  </a:lnTo>
                  <a:lnTo>
                    <a:pt x="330" y="146"/>
                  </a:lnTo>
                  <a:lnTo>
                    <a:pt x="345" y="137"/>
                  </a:lnTo>
                  <a:lnTo>
                    <a:pt x="362" y="127"/>
                  </a:lnTo>
                  <a:lnTo>
                    <a:pt x="378" y="116"/>
                  </a:lnTo>
                  <a:lnTo>
                    <a:pt x="395" y="106"/>
                  </a:lnTo>
                  <a:lnTo>
                    <a:pt x="412" y="98"/>
                  </a:lnTo>
                  <a:lnTo>
                    <a:pt x="428" y="89"/>
                  </a:lnTo>
                  <a:lnTo>
                    <a:pt x="445" y="79"/>
                  </a:lnTo>
                  <a:lnTo>
                    <a:pt x="462" y="70"/>
                  </a:lnTo>
                  <a:lnTo>
                    <a:pt x="482" y="62"/>
                  </a:lnTo>
                  <a:lnTo>
                    <a:pt x="499" y="54"/>
                  </a:lnTo>
                  <a:lnTo>
                    <a:pt x="516" y="45"/>
                  </a:lnTo>
                  <a:lnTo>
                    <a:pt x="535" y="37"/>
                  </a:lnTo>
                  <a:lnTo>
                    <a:pt x="553" y="29"/>
                  </a:lnTo>
                  <a:lnTo>
                    <a:pt x="572" y="22"/>
                  </a:lnTo>
                  <a:lnTo>
                    <a:pt x="591" y="16"/>
                  </a:lnTo>
                  <a:lnTo>
                    <a:pt x="610" y="8"/>
                  </a:lnTo>
                  <a:lnTo>
                    <a:pt x="629" y="0"/>
                  </a:lnTo>
                  <a:lnTo>
                    <a:pt x="1167" y="782"/>
                  </a:lnTo>
                  <a:lnTo>
                    <a:pt x="0" y="513"/>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5544" name="Freeform 8"/>
            <p:cNvSpPr>
              <a:spLocks/>
            </p:cNvSpPr>
            <p:nvPr/>
          </p:nvSpPr>
          <p:spPr bwMode="auto">
            <a:xfrm>
              <a:off x="2510" y="1511"/>
              <a:ext cx="1361" cy="869"/>
            </a:xfrm>
            <a:custGeom>
              <a:avLst/>
              <a:gdLst/>
              <a:ahLst/>
              <a:cxnLst>
                <a:cxn ang="0">
                  <a:pos x="0" y="86"/>
                </a:cxn>
                <a:cxn ang="0">
                  <a:pos x="39" y="75"/>
                </a:cxn>
                <a:cxn ang="0">
                  <a:pos x="79" y="63"/>
                </a:cxn>
                <a:cxn ang="0">
                  <a:pos x="119" y="52"/>
                </a:cxn>
                <a:cxn ang="0">
                  <a:pos x="160" y="42"/>
                </a:cxn>
                <a:cxn ang="0">
                  <a:pos x="200" y="33"/>
                </a:cxn>
                <a:cxn ang="0">
                  <a:pos x="242" y="25"/>
                </a:cxn>
                <a:cxn ang="0">
                  <a:pos x="283" y="19"/>
                </a:cxn>
                <a:cxn ang="0">
                  <a:pos x="325" y="14"/>
                </a:cxn>
                <a:cxn ang="0">
                  <a:pos x="367" y="8"/>
                </a:cxn>
                <a:cxn ang="0">
                  <a:pos x="409" y="4"/>
                </a:cxn>
                <a:cxn ang="0">
                  <a:pos x="453" y="2"/>
                </a:cxn>
                <a:cxn ang="0">
                  <a:pos x="496" y="0"/>
                </a:cxn>
                <a:cxn ang="0">
                  <a:pos x="538" y="0"/>
                </a:cxn>
                <a:cxn ang="0">
                  <a:pos x="582" y="0"/>
                </a:cxn>
                <a:cxn ang="0">
                  <a:pos x="624" y="2"/>
                </a:cxn>
                <a:cxn ang="0">
                  <a:pos x="666" y="4"/>
                </a:cxn>
                <a:cxn ang="0">
                  <a:pos x="709" y="8"/>
                </a:cxn>
                <a:cxn ang="0">
                  <a:pos x="751" y="14"/>
                </a:cxn>
                <a:cxn ang="0">
                  <a:pos x="793" y="19"/>
                </a:cxn>
                <a:cxn ang="0">
                  <a:pos x="835" y="25"/>
                </a:cxn>
                <a:cxn ang="0">
                  <a:pos x="878" y="33"/>
                </a:cxn>
                <a:cxn ang="0">
                  <a:pos x="918" y="42"/>
                </a:cxn>
                <a:cxn ang="0">
                  <a:pos x="958" y="52"/>
                </a:cxn>
                <a:cxn ang="0">
                  <a:pos x="999" y="63"/>
                </a:cxn>
                <a:cxn ang="0">
                  <a:pos x="1037" y="75"/>
                </a:cxn>
                <a:cxn ang="0">
                  <a:pos x="1077" y="86"/>
                </a:cxn>
                <a:cxn ang="0">
                  <a:pos x="1114" y="102"/>
                </a:cxn>
                <a:cxn ang="0">
                  <a:pos x="1152" y="115"/>
                </a:cxn>
                <a:cxn ang="0">
                  <a:pos x="1189" y="131"/>
                </a:cxn>
                <a:cxn ang="0">
                  <a:pos x="1225" y="148"/>
                </a:cxn>
                <a:cxn ang="0">
                  <a:pos x="1260" y="165"/>
                </a:cxn>
                <a:cxn ang="0">
                  <a:pos x="1294" y="184"/>
                </a:cxn>
                <a:cxn ang="0">
                  <a:pos x="1327" y="202"/>
                </a:cxn>
                <a:cxn ang="0">
                  <a:pos x="1360" y="223"/>
                </a:cxn>
                <a:cxn ang="0">
                  <a:pos x="0" y="86"/>
                </a:cxn>
              </a:cxnLst>
              <a:rect l="0" t="0" r="r" b="b"/>
              <a:pathLst>
                <a:path w="1361" h="869">
                  <a:moveTo>
                    <a:pt x="0" y="86"/>
                  </a:moveTo>
                  <a:lnTo>
                    <a:pt x="0" y="86"/>
                  </a:lnTo>
                  <a:lnTo>
                    <a:pt x="20" y="81"/>
                  </a:lnTo>
                  <a:lnTo>
                    <a:pt x="39" y="75"/>
                  </a:lnTo>
                  <a:lnTo>
                    <a:pt x="58" y="69"/>
                  </a:lnTo>
                  <a:lnTo>
                    <a:pt x="79" y="63"/>
                  </a:lnTo>
                  <a:lnTo>
                    <a:pt x="98" y="58"/>
                  </a:lnTo>
                  <a:lnTo>
                    <a:pt x="119" y="52"/>
                  </a:lnTo>
                  <a:lnTo>
                    <a:pt x="139" y="46"/>
                  </a:lnTo>
                  <a:lnTo>
                    <a:pt x="160" y="42"/>
                  </a:lnTo>
                  <a:lnTo>
                    <a:pt x="179" y="38"/>
                  </a:lnTo>
                  <a:lnTo>
                    <a:pt x="200" y="33"/>
                  </a:lnTo>
                  <a:lnTo>
                    <a:pt x="221" y="29"/>
                  </a:lnTo>
                  <a:lnTo>
                    <a:pt x="242" y="25"/>
                  </a:lnTo>
                  <a:lnTo>
                    <a:pt x="261" y="21"/>
                  </a:lnTo>
                  <a:lnTo>
                    <a:pt x="283" y="19"/>
                  </a:lnTo>
                  <a:lnTo>
                    <a:pt x="304" y="15"/>
                  </a:lnTo>
                  <a:lnTo>
                    <a:pt x="325" y="14"/>
                  </a:lnTo>
                  <a:lnTo>
                    <a:pt x="346" y="10"/>
                  </a:lnTo>
                  <a:lnTo>
                    <a:pt x="367" y="8"/>
                  </a:lnTo>
                  <a:lnTo>
                    <a:pt x="388" y="6"/>
                  </a:lnTo>
                  <a:lnTo>
                    <a:pt x="409" y="4"/>
                  </a:lnTo>
                  <a:lnTo>
                    <a:pt x="432" y="2"/>
                  </a:lnTo>
                  <a:lnTo>
                    <a:pt x="453" y="2"/>
                  </a:lnTo>
                  <a:lnTo>
                    <a:pt x="475" y="0"/>
                  </a:lnTo>
                  <a:lnTo>
                    <a:pt x="496" y="0"/>
                  </a:lnTo>
                  <a:lnTo>
                    <a:pt x="517" y="0"/>
                  </a:lnTo>
                  <a:lnTo>
                    <a:pt x="538" y="0"/>
                  </a:lnTo>
                  <a:lnTo>
                    <a:pt x="559" y="0"/>
                  </a:lnTo>
                  <a:lnTo>
                    <a:pt x="582" y="0"/>
                  </a:lnTo>
                  <a:lnTo>
                    <a:pt x="603" y="0"/>
                  </a:lnTo>
                  <a:lnTo>
                    <a:pt x="624" y="2"/>
                  </a:lnTo>
                  <a:lnTo>
                    <a:pt x="645" y="2"/>
                  </a:lnTo>
                  <a:lnTo>
                    <a:pt x="666" y="4"/>
                  </a:lnTo>
                  <a:lnTo>
                    <a:pt x="688" y="6"/>
                  </a:lnTo>
                  <a:lnTo>
                    <a:pt x="709" y="8"/>
                  </a:lnTo>
                  <a:lnTo>
                    <a:pt x="730" y="10"/>
                  </a:lnTo>
                  <a:lnTo>
                    <a:pt x="751" y="14"/>
                  </a:lnTo>
                  <a:lnTo>
                    <a:pt x="772" y="15"/>
                  </a:lnTo>
                  <a:lnTo>
                    <a:pt x="793" y="19"/>
                  </a:lnTo>
                  <a:lnTo>
                    <a:pt x="814" y="21"/>
                  </a:lnTo>
                  <a:lnTo>
                    <a:pt x="835" y="25"/>
                  </a:lnTo>
                  <a:lnTo>
                    <a:pt x="857" y="29"/>
                  </a:lnTo>
                  <a:lnTo>
                    <a:pt x="878" y="33"/>
                  </a:lnTo>
                  <a:lnTo>
                    <a:pt x="897" y="38"/>
                  </a:lnTo>
                  <a:lnTo>
                    <a:pt x="918" y="42"/>
                  </a:lnTo>
                  <a:lnTo>
                    <a:pt x="937" y="46"/>
                  </a:lnTo>
                  <a:lnTo>
                    <a:pt x="958" y="52"/>
                  </a:lnTo>
                  <a:lnTo>
                    <a:pt x="977" y="58"/>
                  </a:lnTo>
                  <a:lnTo>
                    <a:pt x="999" y="63"/>
                  </a:lnTo>
                  <a:lnTo>
                    <a:pt x="1018" y="69"/>
                  </a:lnTo>
                  <a:lnTo>
                    <a:pt x="1037" y="75"/>
                  </a:lnTo>
                  <a:lnTo>
                    <a:pt x="1058" y="81"/>
                  </a:lnTo>
                  <a:lnTo>
                    <a:pt x="1077" y="86"/>
                  </a:lnTo>
                  <a:lnTo>
                    <a:pt x="1097" y="94"/>
                  </a:lnTo>
                  <a:lnTo>
                    <a:pt x="1114" y="102"/>
                  </a:lnTo>
                  <a:lnTo>
                    <a:pt x="1133" y="108"/>
                  </a:lnTo>
                  <a:lnTo>
                    <a:pt x="1152" y="115"/>
                  </a:lnTo>
                  <a:lnTo>
                    <a:pt x="1171" y="123"/>
                  </a:lnTo>
                  <a:lnTo>
                    <a:pt x="1189" y="131"/>
                  </a:lnTo>
                  <a:lnTo>
                    <a:pt x="1208" y="140"/>
                  </a:lnTo>
                  <a:lnTo>
                    <a:pt x="1225" y="148"/>
                  </a:lnTo>
                  <a:lnTo>
                    <a:pt x="1242" y="156"/>
                  </a:lnTo>
                  <a:lnTo>
                    <a:pt x="1260" y="165"/>
                  </a:lnTo>
                  <a:lnTo>
                    <a:pt x="1277" y="175"/>
                  </a:lnTo>
                  <a:lnTo>
                    <a:pt x="1294" y="184"/>
                  </a:lnTo>
                  <a:lnTo>
                    <a:pt x="1312" y="192"/>
                  </a:lnTo>
                  <a:lnTo>
                    <a:pt x="1327" y="202"/>
                  </a:lnTo>
                  <a:lnTo>
                    <a:pt x="1344" y="213"/>
                  </a:lnTo>
                  <a:lnTo>
                    <a:pt x="1360" y="223"/>
                  </a:lnTo>
                  <a:lnTo>
                    <a:pt x="538" y="868"/>
                  </a:lnTo>
                  <a:lnTo>
                    <a:pt x="0" y="86"/>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5545" name="Freeform 9"/>
            <p:cNvSpPr>
              <a:spLocks/>
            </p:cNvSpPr>
            <p:nvPr/>
          </p:nvSpPr>
          <p:spPr bwMode="auto">
            <a:xfrm>
              <a:off x="3048" y="1734"/>
              <a:ext cx="869" cy="646"/>
            </a:xfrm>
            <a:custGeom>
              <a:avLst/>
              <a:gdLst/>
              <a:ahLst/>
              <a:cxnLst>
                <a:cxn ang="0">
                  <a:pos x="822" y="0"/>
                </a:cxn>
                <a:cxn ang="0">
                  <a:pos x="822" y="0"/>
                </a:cxn>
                <a:cxn ang="0">
                  <a:pos x="837" y="9"/>
                </a:cxn>
                <a:cxn ang="0">
                  <a:pos x="852" y="21"/>
                </a:cxn>
                <a:cxn ang="0">
                  <a:pos x="868" y="31"/>
                </a:cxn>
                <a:cxn ang="0">
                  <a:pos x="0" y="645"/>
                </a:cxn>
                <a:cxn ang="0">
                  <a:pos x="822" y="0"/>
                </a:cxn>
              </a:cxnLst>
              <a:rect l="0" t="0" r="r" b="b"/>
              <a:pathLst>
                <a:path w="869" h="646">
                  <a:moveTo>
                    <a:pt x="822" y="0"/>
                  </a:moveTo>
                  <a:lnTo>
                    <a:pt x="822" y="0"/>
                  </a:lnTo>
                  <a:lnTo>
                    <a:pt x="837" y="9"/>
                  </a:lnTo>
                  <a:lnTo>
                    <a:pt x="852" y="21"/>
                  </a:lnTo>
                  <a:lnTo>
                    <a:pt x="868" y="31"/>
                  </a:lnTo>
                  <a:lnTo>
                    <a:pt x="0" y="645"/>
                  </a:lnTo>
                  <a:lnTo>
                    <a:pt x="822"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65547" name="Rectangle 11"/>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65548" name="Rectangle 12"/>
          <p:cNvSpPr>
            <a:spLocks noChangeArrowheads="1"/>
          </p:cNvSpPr>
          <p:nvPr/>
        </p:nvSpPr>
        <p:spPr bwMode="auto">
          <a:xfrm>
            <a:off x="60325" y="4367213"/>
            <a:ext cx="2530475" cy="920750"/>
          </a:xfrm>
          <a:prstGeom prst="rect">
            <a:avLst/>
          </a:prstGeom>
          <a:noFill/>
          <a:ln w="9525">
            <a:noFill/>
            <a:miter lim="800000"/>
            <a:headEnd/>
            <a:tailEnd/>
          </a:ln>
          <a:effectLst/>
        </p:spPr>
        <p:txBody>
          <a:bodyPr wrap="none" lIns="92075" tIns="46038" rIns="92075" bIns="46038">
            <a:spAutoFit/>
          </a:bodyPr>
          <a:lstStyle/>
          <a:p>
            <a:pPr>
              <a:lnSpc>
                <a:spcPct val="85000"/>
              </a:lnSpc>
            </a:pPr>
            <a:r>
              <a:rPr lang="en-US" sz="3200" b="1" i="0">
                <a:latin typeface="Times New Roman" pitchFamily="18" charset="0"/>
              </a:rPr>
              <a:t>Consumption</a:t>
            </a:r>
          </a:p>
          <a:p>
            <a:pPr>
              <a:lnSpc>
                <a:spcPct val="85000"/>
              </a:lnSpc>
            </a:pPr>
            <a:r>
              <a:rPr lang="en-US" sz="3200" b="1" i="0">
                <a:latin typeface="Times New Roman" pitchFamily="18" charset="0"/>
              </a:rPr>
              <a:t>         68 %</a:t>
            </a:r>
          </a:p>
        </p:txBody>
      </p:sp>
      <p:sp>
        <p:nvSpPr>
          <p:cNvPr id="65549" name="Line 13"/>
          <p:cNvSpPr>
            <a:spLocks noChangeShapeType="1"/>
          </p:cNvSpPr>
          <p:nvPr/>
        </p:nvSpPr>
        <p:spPr bwMode="auto">
          <a:xfrm flipV="1">
            <a:off x="2441575" y="4727575"/>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100"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10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102" name="Rectangle 6"/>
          <p:cNvSpPr>
            <a:spLocks noGrp="1" noChangeArrowheads="1"/>
          </p:cNvSpPr>
          <p:nvPr>
            <p:ph type="ctrTitle"/>
          </p:nvPr>
        </p:nvSpPr>
        <p:spPr>
          <a:xfrm>
            <a:off x="3276600" y="1752600"/>
            <a:ext cx="5638800" cy="1143000"/>
          </a:xfrm>
          <a:noFill/>
          <a:ln/>
        </p:spPr>
        <p:txBody>
          <a:bodyPr/>
          <a:lstStyle/>
          <a:p>
            <a:r>
              <a:rPr lang="en-US" sz="3800">
                <a:effectLst/>
              </a:rPr>
              <a:t>Measuring a Nation’s Income</a:t>
            </a:r>
            <a:endParaRPr lang="en-US" sz="3800">
              <a:effectLst/>
              <a:latin typeface="Tahoma" pitchFamily="34" charset="0"/>
            </a:endParaRPr>
          </a:p>
        </p:txBody>
      </p:sp>
      <p:pic>
        <p:nvPicPr>
          <p:cNvPr id="4107" name="Picture 11" descr="A:\chap22.jpg"/>
          <p:cNvPicPr>
            <a:picLocks noChangeAspect="1" noChangeArrowheads="1"/>
          </p:cNvPicPr>
          <p:nvPr/>
        </p:nvPicPr>
        <p:blipFill>
          <a:blip r:embed="rId3"/>
          <a:srcRect/>
          <a:stretch>
            <a:fillRect/>
          </a:stretch>
        </p:blipFill>
        <p:spPr bwMode="auto">
          <a:xfrm>
            <a:off x="0" y="0"/>
            <a:ext cx="3048000" cy="6808788"/>
          </a:xfrm>
          <a:prstGeom prst="rect">
            <a:avLst/>
          </a:prstGeom>
          <a:noFill/>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06400" y="1928813"/>
            <a:ext cx="2282825"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Investment</a:t>
            </a:r>
          </a:p>
          <a:p>
            <a:pPr algn="ctr">
              <a:lnSpc>
                <a:spcPct val="85000"/>
              </a:lnSpc>
            </a:pPr>
            <a:r>
              <a:rPr lang="en-US" sz="3200" b="1" i="0">
                <a:latin typeface="Book Antiqua" pitchFamily="18" charset="0"/>
              </a:rPr>
              <a:t>16%</a:t>
            </a:r>
          </a:p>
        </p:txBody>
      </p:sp>
      <p:grpSp>
        <p:nvGrpSpPr>
          <p:cNvPr id="2" name="Group 10"/>
          <p:cNvGrpSpPr>
            <a:grpSpLocks/>
          </p:cNvGrpSpPr>
          <p:nvPr/>
        </p:nvGrpSpPr>
        <p:grpSpPr bwMode="auto">
          <a:xfrm>
            <a:off x="2241550" y="2498725"/>
            <a:ext cx="4664075" cy="3540125"/>
            <a:chOff x="1412" y="1574"/>
            <a:chExt cx="2938" cy="2230"/>
          </a:xfrm>
        </p:grpSpPr>
        <p:sp>
          <p:nvSpPr>
            <p:cNvPr id="67587" name="Freeform 3"/>
            <p:cNvSpPr>
              <a:spLocks/>
            </p:cNvSpPr>
            <p:nvPr/>
          </p:nvSpPr>
          <p:spPr bwMode="auto">
            <a:xfrm>
              <a:off x="2579" y="1904"/>
              <a:ext cx="541" cy="1030"/>
            </a:xfrm>
            <a:custGeom>
              <a:avLst/>
              <a:gdLst/>
              <a:ahLst/>
              <a:cxnLst>
                <a:cxn ang="0">
                  <a:pos x="540" y="782"/>
                </a:cxn>
                <a:cxn ang="0">
                  <a:pos x="0" y="0"/>
                </a:cxn>
                <a:cxn ang="0">
                  <a:pos x="0" y="248"/>
                </a:cxn>
                <a:cxn ang="0">
                  <a:pos x="540" y="1029"/>
                </a:cxn>
                <a:cxn ang="0">
                  <a:pos x="540" y="782"/>
                </a:cxn>
              </a:cxnLst>
              <a:rect l="0" t="0" r="r" b="b"/>
              <a:pathLst>
                <a:path w="541" h="1030">
                  <a:moveTo>
                    <a:pt x="540" y="782"/>
                  </a:moveTo>
                  <a:lnTo>
                    <a:pt x="0" y="0"/>
                  </a:lnTo>
                  <a:lnTo>
                    <a:pt x="0" y="248"/>
                  </a:lnTo>
                  <a:lnTo>
                    <a:pt x="540" y="1029"/>
                  </a:lnTo>
                  <a:lnTo>
                    <a:pt x="540" y="782"/>
                  </a:lnTo>
                </a:path>
              </a:pathLst>
            </a:custGeom>
            <a:solidFill>
              <a:srgbClr val="7C2D5B"/>
            </a:solidFill>
            <a:ln w="12700" cap="rnd" cmpd="sng">
              <a:solidFill>
                <a:srgbClr val="000000"/>
              </a:solidFill>
              <a:prstDash val="solid"/>
              <a:round/>
              <a:headEnd type="none" w="sm" len="sm"/>
              <a:tailEnd type="none" w="sm" len="sm"/>
            </a:ln>
            <a:effectLst/>
          </p:spPr>
          <p:txBody>
            <a:bodyPr/>
            <a:lstStyle/>
            <a:p>
              <a:endParaRPr lang="en-US"/>
            </a:p>
          </p:txBody>
        </p:sp>
        <p:sp>
          <p:nvSpPr>
            <p:cNvPr id="67588" name="Freeform 4"/>
            <p:cNvSpPr>
              <a:spLocks/>
            </p:cNvSpPr>
            <p:nvPr/>
          </p:nvSpPr>
          <p:spPr bwMode="auto">
            <a:xfrm>
              <a:off x="1412" y="2087"/>
              <a:ext cx="1170" cy="517"/>
            </a:xfrm>
            <a:custGeom>
              <a:avLst/>
              <a:gdLst/>
              <a:ahLst/>
              <a:cxnLst>
                <a:cxn ang="0">
                  <a:pos x="1169" y="268"/>
                </a:cxn>
                <a:cxn ang="0">
                  <a:pos x="0" y="0"/>
                </a:cxn>
                <a:cxn ang="0">
                  <a:pos x="0" y="247"/>
                </a:cxn>
                <a:cxn ang="0">
                  <a:pos x="1169" y="516"/>
                </a:cxn>
                <a:cxn ang="0">
                  <a:pos x="1169" y="268"/>
                </a:cxn>
              </a:cxnLst>
              <a:rect l="0" t="0" r="r" b="b"/>
              <a:pathLst>
                <a:path w="1170" h="517">
                  <a:moveTo>
                    <a:pt x="1169" y="268"/>
                  </a:moveTo>
                  <a:lnTo>
                    <a:pt x="0" y="0"/>
                  </a:lnTo>
                  <a:lnTo>
                    <a:pt x="0" y="247"/>
                  </a:lnTo>
                  <a:lnTo>
                    <a:pt x="1169" y="516"/>
                  </a:lnTo>
                  <a:lnTo>
                    <a:pt x="1169" y="268"/>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7589" name="Freeform 5"/>
            <p:cNvSpPr>
              <a:spLocks/>
            </p:cNvSpPr>
            <p:nvPr/>
          </p:nvSpPr>
          <p:spPr bwMode="auto">
            <a:xfrm>
              <a:off x="1890" y="2686"/>
              <a:ext cx="2460" cy="1118"/>
            </a:xfrm>
            <a:custGeom>
              <a:avLst/>
              <a:gdLst/>
              <a:ahLst/>
              <a:cxnLst>
                <a:cxn ang="0">
                  <a:pos x="2454" y="74"/>
                </a:cxn>
                <a:cxn ang="0">
                  <a:pos x="2436" y="165"/>
                </a:cxn>
                <a:cxn ang="0">
                  <a:pos x="2406" y="253"/>
                </a:cxn>
                <a:cxn ang="0">
                  <a:pos x="2362" y="339"/>
                </a:cxn>
                <a:cxn ang="0">
                  <a:pos x="2304" y="420"/>
                </a:cxn>
                <a:cxn ang="0">
                  <a:pos x="2237" y="499"/>
                </a:cxn>
                <a:cxn ang="0">
                  <a:pos x="2158" y="570"/>
                </a:cxn>
                <a:cxn ang="0">
                  <a:pos x="2068" y="635"/>
                </a:cxn>
                <a:cxn ang="0">
                  <a:pos x="1970" y="695"/>
                </a:cxn>
                <a:cxn ang="0">
                  <a:pos x="1862" y="744"/>
                </a:cxn>
                <a:cxn ang="0">
                  <a:pos x="1749" y="787"/>
                </a:cxn>
                <a:cxn ang="0">
                  <a:pos x="1630" y="821"/>
                </a:cxn>
                <a:cxn ang="0">
                  <a:pos x="1505" y="846"/>
                </a:cxn>
                <a:cxn ang="0">
                  <a:pos x="1379" y="862"/>
                </a:cxn>
                <a:cxn ang="0">
                  <a:pos x="1250" y="869"/>
                </a:cxn>
                <a:cxn ang="0">
                  <a:pos x="1121" y="865"/>
                </a:cxn>
                <a:cxn ang="0">
                  <a:pos x="995" y="852"/>
                </a:cxn>
                <a:cxn ang="0">
                  <a:pos x="870" y="831"/>
                </a:cxn>
                <a:cxn ang="0">
                  <a:pos x="749" y="800"/>
                </a:cxn>
                <a:cxn ang="0">
                  <a:pos x="634" y="760"/>
                </a:cxn>
                <a:cxn ang="0">
                  <a:pos x="524" y="712"/>
                </a:cxn>
                <a:cxn ang="0">
                  <a:pos x="423" y="656"/>
                </a:cxn>
                <a:cxn ang="0">
                  <a:pos x="330" y="593"/>
                </a:cxn>
                <a:cxn ang="0">
                  <a:pos x="248" y="522"/>
                </a:cxn>
                <a:cxn ang="0">
                  <a:pos x="175" y="447"/>
                </a:cxn>
                <a:cxn ang="0">
                  <a:pos x="115" y="366"/>
                </a:cxn>
                <a:cxn ang="0">
                  <a:pos x="67" y="282"/>
                </a:cxn>
                <a:cxn ang="0">
                  <a:pos x="31" y="195"/>
                </a:cxn>
                <a:cxn ang="0">
                  <a:pos x="10" y="105"/>
                </a:cxn>
                <a:cxn ang="0">
                  <a:pos x="0" y="15"/>
                </a:cxn>
                <a:cxn ang="0">
                  <a:pos x="2" y="307"/>
                </a:cxn>
                <a:cxn ang="0">
                  <a:pos x="17" y="397"/>
                </a:cxn>
                <a:cxn ang="0">
                  <a:pos x="48" y="487"/>
                </a:cxn>
                <a:cxn ang="0">
                  <a:pos x="89" y="572"/>
                </a:cxn>
                <a:cxn ang="0">
                  <a:pos x="144" y="654"/>
                </a:cxn>
                <a:cxn ang="0">
                  <a:pos x="209" y="733"/>
                </a:cxn>
                <a:cxn ang="0">
                  <a:pos x="288" y="806"/>
                </a:cxn>
                <a:cxn ang="0">
                  <a:pos x="375" y="873"/>
                </a:cxn>
                <a:cxn ang="0">
                  <a:pos x="472" y="933"/>
                </a:cxn>
                <a:cxn ang="0">
                  <a:pos x="578" y="984"/>
                </a:cxn>
                <a:cxn ang="0">
                  <a:pos x="689" y="1029"/>
                </a:cxn>
                <a:cxn ang="0">
                  <a:pos x="808" y="1063"/>
                </a:cxn>
                <a:cxn ang="0">
                  <a:pos x="931" y="1090"/>
                </a:cxn>
                <a:cxn ang="0">
                  <a:pos x="1058" y="1107"/>
                </a:cxn>
                <a:cxn ang="0">
                  <a:pos x="1187" y="1115"/>
                </a:cxn>
                <a:cxn ang="0">
                  <a:pos x="1315" y="1115"/>
                </a:cxn>
                <a:cxn ang="0">
                  <a:pos x="1442" y="1103"/>
                </a:cxn>
                <a:cxn ang="0">
                  <a:pos x="1569" y="1082"/>
                </a:cxn>
                <a:cxn ang="0">
                  <a:pos x="1690" y="1054"/>
                </a:cxn>
                <a:cxn ang="0">
                  <a:pos x="1807" y="1015"/>
                </a:cxn>
                <a:cxn ang="0">
                  <a:pos x="1916" y="967"/>
                </a:cxn>
                <a:cxn ang="0">
                  <a:pos x="2020" y="913"/>
                </a:cxn>
                <a:cxn ang="0">
                  <a:pos x="2114" y="850"/>
                </a:cxn>
                <a:cxn ang="0">
                  <a:pos x="2198" y="783"/>
                </a:cxn>
                <a:cxn ang="0">
                  <a:pos x="2271" y="708"/>
                </a:cxn>
                <a:cxn ang="0">
                  <a:pos x="2335" y="627"/>
                </a:cxn>
                <a:cxn ang="0">
                  <a:pos x="2385" y="545"/>
                </a:cxn>
                <a:cxn ang="0">
                  <a:pos x="2423" y="456"/>
                </a:cxn>
                <a:cxn ang="0">
                  <a:pos x="2448" y="368"/>
                </a:cxn>
                <a:cxn ang="0">
                  <a:pos x="2458" y="278"/>
                </a:cxn>
              </a:cxnLst>
              <a:rect l="0" t="0" r="r" b="b"/>
              <a:pathLst>
                <a:path w="2460" h="1118">
                  <a:moveTo>
                    <a:pt x="2459" y="0"/>
                  </a:moveTo>
                  <a:lnTo>
                    <a:pt x="2459" y="15"/>
                  </a:lnTo>
                  <a:lnTo>
                    <a:pt x="2458" y="30"/>
                  </a:lnTo>
                  <a:lnTo>
                    <a:pt x="2458" y="44"/>
                  </a:lnTo>
                  <a:lnTo>
                    <a:pt x="2456" y="59"/>
                  </a:lnTo>
                  <a:lnTo>
                    <a:pt x="2454" y="74"/>
                  </a:lnTo>
                  <a:lnTo>
                    <a:pt x="2452" y="90"/>
                  </a:lnTo>
                  <a:lnTo>
                    <a:pt x="2450" y="105"/>
                  </a:lnTo>
                  <a:lnTo>
                    <a:pt x="2448" y="120"/>
                  </a:lnTo>
                  <a:lnTo>
                    <a:pt x="2444" y="136"/>
                  </a:lnTo>
                  <a:lnTo>
                    <a:pt x="2440" y="149"/>
                  </a:lnTo>
                  <a:lnTo>
                    <a:pt x="2436" y="165"/>
                  </a:lnTo>
                  <a:lnTo>
                    <a:pt x="2433" y="180"/>
                  </a:lnTo>
                  <a:lnTo>
                    <a:pt x="2427" y="195"/>
                  </a:lnTo>
                  <a:lnTo>
                    <a:pt x="2423" y="209"/>
                  </a:lnTo>
                  <a:lnTo>
                    <a:pt x="2417" y="224"/>
                  </a:lnTo>
                  <a:lnTo>
                    <a:pt x="2411" y="240"/>
                  </a:lnTo>
                  <a:lnTo>
                    <a:pt x="2406" y="253"/>
                  </a:lnTo>
                  <a:lnTo>
                    <a:pt x="2398" y="268"/>
                  </a:lnTo>
                  <a:lnTo>
                    <a:pt x="2392" y="282"/>
                  </a:lnTo>
                  <a:lnTo>
                    <a:pt x="2385" y="297"/>
                  </a:lnTo>
                  <a:lnTo>
                    <a:pt x="2377" y="311"/>
                  </a:lnTo>
                  <a:lnTo>
                    <a:pt x="2369" y="324"/>
                  </a:lnTo>
                  <a:lnTo>
                    <a:pt x="2362" y="339"/>
                  </a:lnTo>
                  <a:lnTo>
                    <a:pt x="2352" y="353"/>
                  </a:lnTo>
                  <a:lnTo>
                    <a:pt x="2344" y="366"/>
                  </a:lnTo>
                  <a:lnTo>
                    <a:pt x="2335" y="380"/>
                  </a:lnTo>
                  <a:lnTo>
                    <a:pt x="2325" y="393"/>
                  </a:lnTo>
                  <a:lnTo>
                    <a:pt x="2315" y="407"/>
                  </a:lnTo>
                  <a:lnTo>
                    <a:pt x="2304" y="420"/>
                  </a:lnTo>
                  <a:lnTo>
                    <a:pt x="2294" y="433"/>
                  </a:lnTo>
                  <a:lnTo>
                    <a:pt x="2283" y="447"/>
                  </a:lnTo>
                  <a:lnTo>
                    <a:pt x="2271" y="460"/>
                  </a:lnTo>
                  <a:lnTo>
                    <a:pt x="2260" y="472"/>
                  </a:lnTo>
                  <a:lnTo>
                    <a:pt x="2248" y="485"/>
                  </a:lnTo>
                  <a:lnTo>
                    <a:pt x="2237" y="499"/>
                  </a:lnTo>
                  <a:lnTo>
                    <a:pt x="2223" y="510"/>
                  </a:lnTo>
                  <a:lnTo>
                    <a:pt x="2212" y="522"/>
                  </a:lnTo>
                  <a:lnTo>
                    <a:pt x="2198" y="535"/>
                  </a:lnTo>
                  <a:lnTo>
                    <a:pt x="2185" y="547"/>
                  </a:lnTo>
                  <a:lnTo>
                    <a:pt x="2171" y="558"/>
                  </a:lnTo>
                  <a:lnTo>
                    <a:pt x="2158" y="570"/>
                  </a:lnTo>
                  <a:lnTo>
                    <a:pt x="2143" y="581"/>
                  </a:lnTo>
                  <a:lnTo>
                    <a:pt x="2129" y="593"/>
                  </a:lnTo>
                  <a:lnTo>
                    <a:pt x="2114" y="602"/>
                  </a:lnTo>
                  <a:lnTo>
                    <a:pt x="2099" y="614"/>
                  </a:lnTo>
                  <a:lnTo>
                    <a:pt x="2083" y="625"/>
                  </a:lnTo>
                  <a:lnTo>
                    <a:pt x="2068" y="635"/>
                  </a:lnTo>
                  <a:lnTo>
                    <a:pt x="2052" y="645"/>
                  </a:lnTo>
                  <a:lnTo>
                    <a:pt x="2035" y="656"/>
                  </a:lnTo>
                  <a:lnTo>
                    <a:pt x="2020" y="666"/>
                  </a:lnTo>
                  <a:lnTo>
                    <a:pt x="2003" y="675"/>
                  </a:lnTo>
                  <a:lnTo>
                    <a:pt x="1987" y="685"/>
                  </a:lnTo>
                  <a:lnTo>
                    <a:pt x="1970" y="695"/>
                  </a:lnTo>
                  <a:lnTo>
                    <a:pt x="1953" y="702"/>
                  </a:lnTo>
                  <a:lnTo>
                    <a:pt x="1935" y="712"/>
                  </a:lnTo>
                  <a:lnTo>
                    <a:pt x="1916" y="720"/>
                  </a:lnTo>
                  <a:lnTo>
                    <a:pt x="1899" y="729"/>
                  </a:lnTo>
                  <a:lnTo>
                    <a:pt x="1882" y="737"/>
                  </a:lnTo>
                  <a:lnTo>
                    <a:pt x="1862" y="744"/>
                  </a:lnTo>
                  <a:lnTo>
                    <a:pt x="1845" y="752"/>
                  </a:lnTo>
                  <a:lnTo>
                    <a:pt x="1826" y="760"/>
                  </a:lnTo>
                  <a:lnTo>
                    <a:pt x="1807" y="768"/>
                  </a:lnTo>
                  <a:lnTo>
                    <a:pt x="1788" y="773"/>
                  </a:lnTo>
                  <a:lnTo>
                    <a:pt x="1768" y="781"/>
                  </a:lnTo>
                  <a:lnTo>
                    <a:pt x="1749" y="787"/>
                  </a:lnTo>
                  <a:lnTo>
                    <a:pt x="1730" y="794"/>
                  </a:lnTo>
                  <a:lnTo>
                    <a:pt x="1711" y="800"/>
                  </a:lnTo>
                  <a:lnTo>
                    <a:pt x="1690" y="806"/>
                  </a:lnTo>
                  <a:lnTo>
                    <a:pt x="1670" y="812"/>
                  </a:lnTo>
                  <a:lnTo>
                    <a:pt x="1649" y="816"/>
                  </a:lnTo>
                  <a:lnTo>
                    <a:pt x="1630" y="821"/>
                  </a:lnTo>
                  <a:lnTo>
                    <a:pt x="1609" y="827"/>
                  </a:lnTo>
                  <a:lnTo>
                    <a:pt x="1590" y="831"/>
                  </a:lnTo>
                  <a:lnTo>
                    <a:pt x="1569" y="835"/>
                  </a:lnTo>
                  <a:lnTo>
                    <a:pt x="1548" y="839"/>
                  </a:lnTo>
                  <a:lnTo>
                    <a:pt x="1526" y="842"/>
                  </a:lnTo>
                  <a:lnTo>
                    <a:pt x="1505" y="846"/>
                  </a:lnTo>
                  <a:lnTo>
                    <a:pt x="1484" y="850"/>
                  </a:lnTo>
                  <a:lnTo>
                    <a:pt x="1463" y="852"/>
                  </a:lnTo>
                  <a:lnTo>
                    <a:pt x="1442" y="856"/>
                  </a:lnTo>
                  <a:lnTo>
                    <a:pt x="1421" y="858"/>
                  </a:lnTo>
                  <a:lnTo>
                    <a:pt x="1400" y="860"/>
                  </a:lnTo>
                  <a:lnTo>
                    <a:pt x="1379" y="862"/>
                  </a:lnTo>
                  <a:lnTo>
                    <a:pt x="1357" y="864"/>
                  </a:lnTo>
                  <a:lnTo>
                    <a:pt x="1336" y="865"/>
                  </a:lnTo>
                  <a:lnTo>
                    <a:pt x="1315" y="867"/>
                  </a:lnTo>
                  <a:lnTo>
                    <a:pt x="1294" y="867"/>
                  </a:lnTo>
                  <a:lnTo>
                    <a:pt x="1273" y="867"/>
                  </a:lnTo>
                  <a:lnTo>
                    <a:pt x="1250" y="869"/>
                  </a:lnTo>
                  <a:lnTo>
                    <a:pt x="1229" y="869"/>
                  </a:lnTo>
                  <a:lnTo>
                    <a:pt x="1208" y="869"/>
                  </a:lnTo>
                  <a:lnTo>
                    <a:pt x="1187" y="867"/>
                  </a:lnTo>
                  <a:lnTo>
                    <a:pt x="1166" y="867"/>
                  </a:lnTo>
                  <a:lnTo>
                    <a:pt x="1144" y="867"/>
                  </a:lnTo>
                  <a:lnTo>
                    <a:pt x="1121" y="865"/>
                  </a:lnTo>
                  <a:lnTo>
                    <a:pt x="1100" y="864"/>
                  </a:lnTo>
                  <a:lnTo>
                    <a:pt x="1079" y="862"/>
                  </a:lnTo>
                  <a:lnTo>
                    <a:pt x="1058" y="860"/>
                  </a:lnTo>
                  <a:lnTo>
                    <a:pt x="1037" y="858"/>
                  </a:lnTo>
                  <a:lnTo>
                    <a:pt x="1016" y="856"/>
                  </a:lnTo>
                  <a:lnTo>
                    <a:pt x="995" y="852"/>
                  </a:lnTo>
                  <a:lnTo>
                    <a:pt x="974" y="850"/>
                  </a:lnTo>
                  <a:lnTo>
                    <a:pt x="952" y="846"/>
                  </a:lnTo>
                  <a:lnTo>
                    <a:pt x="931" y="842"/>
                  </a:lnTo>
                  <a:lnTo>
                    <a:pt x="910" y="839"/>
                  </a:lnTo>
                  <a:lnTo>
                    <a:pt x="891" y="835"/>
                  </a:lnTo>
                  <a:lnTo>
                    <a:pt x="870" y="831"/>
                  </a:lnTo>
                  <a:lnTo>
                    <a:pt x="849" y="827"/>
                  </a:lnTo>
                  <a:lnTo>
                    <a:pt x="830" y="821"/>
                  </a:lnTo>
                  <a:lnTo>
                    <a:pt x="808" y="816"/>
                  </a:lnTo>
                  <a:lnTo>
                    <a:pt x="789" y="812"/>
                  </a:lnTo>
                  <a:lnTo>
                    <a:pt x="768" y="806"/>
                  </a:lnTo>
                  <a:lnTo>
                    <a:pt x="749" y="800"/>
                  </a:lnTo>
                  <a:lnTo>
                    <a:pt x="730" y="794"/>
                  </a:lnTo>
                  <a:lnTo>
                    <a:pt x="711" y="787"/>
                  </a:lnTo>
                  <a:lnTo>
                    <a:pt x="689" y="781"/>
                  </a:lnTo>
                  <a:lnTo>
                    <a:pt x="670" y="773"/>
                  </a:lnTo>
                  <a:lnTo>
                    <a:pt x="653" y="768"/>
                  </a:lnTo>
                  <a:lnTo>
                    <a:pt x="634" y="760"/>
                  </a:lnTo>
                  <a:lnTo>
                    <a:pt x="615" y="752"/>
                  </a:lnTo>
                  <a:lnTo>
                    <a:pt x="595" y="744"/>
                  </a:lnTo>
                  <a:lnTo>
                    <a:pt x="578" y="737"/>
                  </a:lnTo>
                  <a:lnTo>
                    <a:pt x="559" y="729"/>
                  </a:lnTo>
                  <a:lnTo>
                    <a:pt x="542" y="720"/>
                  </a:lnTo>
                  <a:lnTo>
                    <a:pt x="524" y="712"/>
                  </a:lnTo>
                  <a:lnTo>
                    <a:pt x="507" y="702"/>
                  </a:lnTo>
                  <a:lnTo>
                    <a:pt x="490" y="695"/>
                  </a:lnTo>
                  <a:lnTo>
                    <a:pt x="472" y="685"/>
                  </a:lnTo>
                  <a:lnTo>
                    <a:pt x="455" y="675"/>
                  </a:lnTo>
                  <a:lnTo>
                    <a:pt x="440" y="666"/>
                  </a:lnTo>
                  <a:lnTo>
                    <a:pt x="423" y="656"/>
                  </a:lnTo>
                  <a:lnTo>
                    <a:pt x="407" y="645"/>
                  </a:lnTo>
                  <a:lnTo>
                    <a:pt x="390" y="635"/>
                  </a:lnTo>
                  <a:lnTo>
                    <a:pt x="375" y="625"/>
                  </a:lnTo>
                  <a:lnTo>
                    <a:pt x="359" y="614"/>
                  </a:lnTo>
                  <a:lnTo>
                    <a:pt x="346" y="602"/>
                  </a:lnTo>
                  <a:lnTo>
                    <a:pt x="330" y="593"/>
                  </a:lnTo>
                  <a:lnTo>
                    <a:pt x="315" y="581"/>
                  </a:lnTo>
                  <a:lnTo>
                    <a:pt x="302" y="570"/>
                  </a:lnTo>
                  <a:lnTo>
                    <a:pt x="288" y="558"/>
                  </a:lnTo>
                  <a:lnTo>
                    <a:pt x="273" y="547"/>
                  </a:lnTo>
                  <a:lnTo>
                    <a:pt x="261" y="535"/>
                  </a:lnTo>
                  <a:lnTo>
                    <a:pt x="248" y="522"/>
                  </a:lnTo>
                  <a:lnTo>
                    <a:pt x="234" y="510"/>
                  </a:lnTo>
                  <a:lnTo>
                    <a:pt x="223" y="499"/>
                  </a:lnTo>
                  <a:lnTo>
                    <a:pt x="209" y="485"/>
                  </a:lnTo>
                  <a:lnTo>
                    <a:pt x="198" y="472"/>
                  </a:lnTo>
                  <a:lnTo>
                    <a:pt x="186" y="460"/>
                  </a:lnTo>
                  <a:lnTo>
                    <a:pt x="175" y="447"/>
                  </a:lnTo>
                  <a:lnTo>
                    <a:pt x="165" y="433"/>
                  </a:lnTo>
                  <a:lnTo>
                    <a:pt x="154" y="420"/>
                  </a:lnTo>
                  <a:lnTo>
                    <a:pt x="144" y="407"/>
                  </a:lnTo>
                  <a:lnTo>
                    <a:pt x="135" y="393"/>
                  </a:lnTo>
                  <a:lnTo>
                    <a:pt x="125" y="380"/>
                  </a:lnTo>
                  <a:lnTo>
                    <a:pt x="115" y="366"/>
                  </a:lnTo>
                  <a:lnTo>
                    <a:pt x="106" y="353"/>
                  </a:lnTo>
                  <a:lnTo>
                    <a:pt x="98" y="339"/>
                  </a:lnTo>
                  <a:lnTo>
                    <a:pt x="89" y="324"/>
                  </a:lnTo>
                  <a:lnTo>
                    <a:pt x="81" y="311"/>
                  </a:lnTo>
                  <a:lnTo>
                    <a:pt x="73" y="297"/>
                  </a:lnTo>
                  <a:lnTo>
                    <a:pt x="67" y="282"/>
                  </a:lnTo>
                  <a:lnTo>
                    <a:pt x="60" y="268"/>
                  </a:lnTo>
                  <a:lnTo>
                    <a:pt x="54" y="253"/>
                  </a:lnTo>
                  <a:lnTo>
                    <a:pt x="48" y="240"/>
                  </a:lnTo>
                  <a:lnTo>
                    <a:pt x="42" y="224"/>
                  </a:lnTo>
                  <a:lnTo>
                    <a:pt x="37" y="209"/>
                  </a:lnTo>
                  <a:lnTo>
                    <a:pt x="31" y="195"/>
                  </a:lnTo>
                  <a:lnTo>
                    <a:pt x="27" y="180"/>
                  </a:lnTo>
                  <a:lnTo>
                    <a:pt x="23" y="165"/>
                  </a:lnTo>
                  <a:lnTo>
                    <a:pt x="17" y="149"/>
                  </a:lnTo>
                  <a:lnTo>
                    <a:pt x="16" y="136"/>
                  </a:lnTo>
                  <a:lnTo>
                    <a:pt x="12" y="120"/>
                  </a:lnTo>
                  <a:lnTo>
                    <a:pt x="10" y="105"/>
                  </a:lnTo>
                  <a:lnTo>
                    <a:pt x="6" y="90"/>
                  </a:lnTo>
                  <a:lnTo>
                    <a:pt x="4" y="74"/>
                  </a:lnTo>
                  <a:lnTo>
                    <a:pt x="2" y="59"/>
                  </a:lnTo>
                  <a:lnTo>
                    <a:pt x="2" y="44"/>
                  </a:lnTo>
                  <a:lnTo>
                    <a:pt x="0" y="30"/>
                  </a:lnTo>
                  <a:lnTo>
                    <a:pt x="0" y="15"/>
                  </a:lnTo>
                  <a:lnTo>
                    <a:pt x="0" y="0"/>
                  </a:lnTo>
                  <a:lnTo>
                    <a:pt x="0" y="247"/>
                  </a:lnTo>
                  <a:lnTo>
                    <a:pt x="0" y="263"/>
                  </a:lnTo>
                  <a:lnTo>
                    <a:pt x="0" y="278"/>
                  </a:lnTo>
                  <a:lnTo>
                    <a:pt x="2" y="291"/>
                  </a:lnTo>
                  <a:lnTo>
                    <a:pt x="2" y="307"/>
                  </a:lnTo>
                  <a:lnTo>
                    <a:pt x="4" y="322"/>
                  </a:lnTo>
                  <a:lnTo>
                    <a:pt x="6" y="337"/>
                  </a:lnTo>
                  <a:lnTo>
                    <a:pt x="10" y="353"/>
                  </a:lnTo>
                  <a:lnTo>
                    <a:pt x="12" y="368"/>
                  </a:lnTo>
                  <a:lnTo>
                    <a:pt x="16" y="384"/>
                  </a:lnTo>
                  <a:lnTo>
                    <a:pt x="17" y="397"/>
                  </a:lnTo>
                  <a:lnTo>
                    <a:pt x="23" y="412"/>
                  </a:lnTo>
                  <a:lnTo>
                    <a:pt x="27" y="428"/>
                  </a:lnTo>
                  <a:lnTo>
                    <a:pt x="31" y="443"/>
                  </a:lnTo>
                  <a:lnTo>
                    <a:pt x="37" y="456"/>
                  </a:lnTo>
                  <a:lnTo>
                    <a:pt x="42" y="472"/>
                  </a:lnTo>
                  <a:lnTo>
                    <a:pt x="48" y="487"/>
                  </a:lnTo>
                  <a:lnTo>
                    <a:pt x="54" y="501"/>
                  </a:lnTo>
                  <a:lnTo>
                    <a:pt x="60" y="516"/>
                  </a:lnTo>
                  <a:lnTo>
                    <a:pt x="67" y="529"/>
                  </a:lnTo>
                  <a:lnTo>
                    <a:pt x="73" y="545"/>
                  </a:lnTo>
                  <a:lnTo>
                    <a:pt x="81" y="558"/>
                  </a:lnTo>
                  <a:lnTo>
                    <a:pt x="89" y="572"/>
                  </a:lnTo>
                  <a:lnTo>
                    <a:pt x="98" y="587"/>
                  </a:lnTo>
                  <a:lnTo>
                    <a:pt x="106" y="600"/>
                  </a:lnTo>
                  <a:lnTo>
                    <a:pt x="115" y="614"/>
                  </a:lnTo>
                  <a:lnTo>
                    <a:pt x="125" y="627"/>
                  </a:lnTo>
                  <a:lnTo>
                    <a:pt x="135" y="641"/>
                  </a:lnTo>
                  <a:lnTo>
                    <a:pt x="144" y="654"/>
                  </a:lnTo>
                  <a:lnTo>
                    <a:pt x="154" y="668"/>
                  </a:lnTo>
                  <a:lnTo>
                    <a:pt x="165" y="681"/>
                  </a:lnTo>
                  <a:lnTo>
                    <a:pt x="175" y="695"/>
                  </a:lnTo>
                  <a:lnTo>
                    <a:pt x="186" y="708"/>
                  </a:lnTo>
                  <a:lnTo>
                    <a:pt x="198" y="720"/>
                  </a:lnTo>
                  <a:lnTo>
                    <a:pt x="209" y="733"/>
                  </a:lnTo>
                  <a:lnTo>
                    <a:pt x="223" y="746"/>
                  </a:lnTo>
                  <a:lnTo>
                    <a:pt x="234" y="758"/>
                  </a:lnTo>
                  <a:lnTo>
                    <a:pt x="248" y="769"/>
                  </a:lnTo>
                  <a:lnTo>
                    <a:pt x="261" y="783"/>
                  </a:lnTo>
                  <a:lnTo>
                    <a:pt x="273" y="794"/>
                  </a:lnTo>
                  <a:lnTo>
                    <a:pt x="288" y="806"/>
                  </a:lnTo>
                  <a:lnTo>
                    <a:pt x="302" y="817"/>
                  </a:lnTo>
                  <a:lnTo>
                    <a:pt x="315" y="829"/>
                  </a:lnTo>
                  <a:lnTo>
                    <a:pt x="330" y="840"/>
                  </a:lnTo>
                  <a:lnTo>
                    <a:pt x="346" y="850"/>
                  </a:lnTo>
                  <a:lnTo>
                    <a:pt x="359" y="862"/>
                  </a:lnTo>
                  <a:lnTo>
                    <a:pt x="375" y="873"/>
                  </a:lnTo>
                  <a:lnTo>
                    <a:pt x="390" y="883"/>
                  </a:lnTo>
                  <a:lnTo>
                    <a:pt x="407" y="892"/>
                  </a:lnTo>
                  <a:lnTo>
                    <a:pt x="423" y="904"/>
                  </a:lnTo>
                  <a:lnTo>
                    <a:pt x="440" y="913"/>
                  </a:lnTo>
                  <a:lnTo>
                    <a:pt x="455" y="923"/>
                  </a:lnTo>
                  <a:lnTo>
                    <a:pt x="472" y="933"/>
                  </a:lnTo>
                  <a:lnTo>
                    <a:pt x="490" y="942"/>
                  </a:lnTo>
                  <a:lnTo>
                    <a:pt x="507" y="950"/>
                  </a:lnTo>
                  <a:lnTo>
                    <a:pt x="524" y="959"/>
                  </a:lnTo>
                  <a:lnTo>
                    <a:pt x="542" y="967"/>
                  </a:lnTo>
                  <a:lnTo>
                    <a:pt x="559" y="977"/>
                  </a:lnTo>
                  <a:lnTo>
                    <a:pt x="578" y="984"/>
                  </a:lnTo>
                  <a:lnTo>
                    <a:pt x="595" y="992"/>
                  </a:lnTo>
                  <a:lnTo>
                    <a:pt x="615" y="1000"/>
                  </a:lnTo>
                  <a:lnTo>
                    <a:pt x="634" y="1007"/>
                  </a:lnTo>
                  <a:lnTo>
                    <a:pt x="653" y="1015"/>
                  </a:lnTo>
                  <a:lnTo>
                    <a:pt x="670" y="1021"/>
                  </a:lnTo>
                  <a:lnTo>
                    <a:pt x="689" y="1029"/>
                  </a:lnTo>
                  <a:lnTo>
                    <a:pt x="711" y="1034"/>
                  </a:lnTo>
                  <a:lnTo>
                    <a:pt x="730" y="1042"/>
                  </a:lnTo>
                  <a:lnTo>
                    <a:pt x="749" y="1048"/>
                  </a:lnTo>
                  <a:lnTo>
                    <a:pt x="768" y="1054"/>
                  </a:lnTo>
                  <a:lnTo>
                    <a:pt x="789" y="1059"/>
                  </a:lnTo>
                  <a:lnTo>
                    <a:pt x="808" y="1063"/>
                  </a:lnTo>
                  <a:lnTo>
                    <a:pt x="830" y="1069"/>
                  </a:lnTo>
                  <a:lnTo>
                    <a:pt x="849" y="1075"/>
                  </a:lnTo>
                  <a:lnTo>
                    <a:pt x="870" y="1079"/>
                  </a:lnTo>
                  <a:lnTo>
                    <a:pt x="891" y="1082"/>
                  </a:lnTo>
                  <a:lnTo>
                    <a:pt x="910" y="1086"/>
                  </a:lnTo>
                  <a:lnTo>
                    <a:pt x="931" y="1090"/>
                  </a:lnTo>
                  <a:lnTo>
                    <a:pt x="952" y="1094"/>
                  </a:lnTo>
                  <a:lnTo>
                    <a:pt x="974" y="1098"/>
                  </a:lnTo>
                  <a:lnTo>
                    <a:pt x="995" y="1100"/>
                  </a:lnTo>
                  <a:lnTo>
                    <a:pt x="1016" y="1103"/>
                  </a:lnTo>
                  <a:lnTo>
                    <a:pt x="1037" y="1105"/>
                  </a:lnTo>
                  <a:lnTo>
                    <a:pt x="1058" y="1107"/>
                  </a:lnTo>
                  <a:lnTo>
                    <a:pt x="1079" y="1109"/>
                  </a:lnTo>
                  <a:lnTo>
                    <a:pt x="1100" y="1111"/>
                  </a:lnTo>
                  <a:lnTo>
                    <a:pt x="1121" y="1113"/>
                  </a:lnTo>
                  <a:lnTo>
                    <a:pt x="1144" y="1115"/>
                  </a:lnTo>
                  <a:lnTo>
                    <a:pt x="1166" y="1115"/>
                  </a:lnTo>
                  <a:lnTo>
                    <a:pt x="1187" y="1115"/>
                  </a:lnTo>
                  <a:lnTo>
                    <a:pt x="1208" y="1117"/>
                  </a:lnTo>
                  <a:lnTo>
                    <a:pt x="1229" y="1117"/>
                  </a:lnTo>
                  <a:lnTo>
                    <a:pt x="1250" y="1117"/>
                  </a:lnTo>
                  <a:lnTo>
                    <a:pt x="1273" y="1115"/>
                  </a:lnTo>
                  <a:lnTo>
                    <a:pt x="1294" y="1115"/>
                  </a:lnTo>
                  <a:lnTo>
                    <a:pt x="1315" y="1115"/>
                  </a:lnTo>
                  <a:lnTo>
                    <a:pt x="1336" y="1113"/>
                  </a:lnTo>
                  <a:lnTo>
                    <a:pt x="1357" y="1111"/>
                  </a:lnTo>
                  <a:lnTo>
                    <a:pt x="1379" y="1109"/>
                  </a:lnTo>
                  <a:lnTo>
                    <a:pt x="1400" y="1107"/>
                  </a:lnTo>
                  <a:lnTo>
                    <a:pt x="1421" y="1105"/>
                  </a:lnTo>
                  <a:lnTo>
                    <a:pt x="1442" y="1103"/>
                  </a:lnTo>
                  <a:lnTo>
                    <a:pt x="1463" y="1100"/>
                  </a:lnTo>
                  <a:lnTo>
                    <a:pt x="1484" y="1098"/>
                  </a:lnTo>
                  <a:lnTo>
                    <a:pt x="1505" y="1094"/>
                  </a:lnTo>
                  <a:lnTo>
                    <a:pt x="1526" y="1090"/>
                  </a:lnTo>
                  <a:lnTo>
                    <a:pt x="1548" y="1086"/>
                  </a:lnTo>
                  <a:lnTo>
                    <a:pt x="1569" y="1082"/>
                  </a:lnTo>
                  <a:lnTo>
                    <a:pt x="1590" y="1079"/>
                  </a:lnTo>
                  <a:lnTo>
                    <a:pt x="1609" y="1075"/>
                  </a:lnTo>
                  <a:lnTo>
                    <a:pt x="1630" y="1069"/>
                  </a:lnTo>
                  <a:lnTo>
                    <a:pt x="1649" y="1063"/>
                  </a:lnTo>
                  <a:lnTo>
                    <a:pt x="1670" y="1059"/>
                  </a:lnTo>
                  <a:lnTo>
                    <a:pt x="1690" y="1054"/>
                  </a:lnTo>
                  <a:lnTo>
                    <a:pt x="1711" y="1048"/>
                  </a:lnTo>
                  <a:lnTo>
                    <a:pt x="1730" y="1042"/>
                  </a:lnTo>
                  <a:lnTo>
                    <a:pt x="1749" y="1034"/>
                  </a:lnTo>
                  <a:lnTo>
                    <a:pt x="1768" y="1029"/>
                  </a:lnTo>
                  <a:lnTo>
                    <a:pt x="1788" y="1021"/>
                  </a:lnTo>
                  <a:lnTo>
                    <a:pt x="1807" y="1015"/>
                  </a:lnTo>
                  <a:lnTo>
                    <a:pt x="1826" y="1007"/>
                  </a:lnTo>
                  <a:lnTo>
                    <a:pt x="1845" y="1000"/>
                  </a:lnTo>
                  <a:lnTo>
                    <a:pt x="1862" y="992"/>
                  </a:lnTo>
                  <a:lnTo>
                    <a:pt x="1882" y="984"/>
                  </a:lnTo>
                  <a:lnTo>
                    <a:pt x="1899" y="977"/>
                  </a:lnTo>
                  <a:lnTo>
                    <a:pt x="1916" y="967"/>
                  </a:lnTo>
                  <a:lnTo>
                    <a:pt x="1935" y="959"/>
                  </a:lnTo>
                  <a:lnTo>
                    <a:pt x="1953" y="950"/>
                  </a:lnTo>
                  <a:lnTo>
                    <a:pt x="1970" y="942"/>
                  </a:lnTo>
                  <a:lnTo>
                    <a:pt x="1987" y="933"/>
                  </a:lnTo>
                  <a:lnTo>
                    <a:pt x="2003" y="923"/>
                  </a:lnTo>
                  <a:lnTo>
                    <a:pt x="2020" y="913"/>
                  </a:lnTo>
                  <a:lnTo>
                    <a:pt x="2035" y="904"/>
                  </a:lnTo>
                  <a:lnTo>
                    <a:pt x="2052" y="892"/>
                  </a:lnTo>
                  <a:lnTo>
                    <a:pt x="2068" y="883"/>
                  </a:lnTo>
                  <a:lnTo>
                    <a:pt x="2083" y="873"/>
                  </a:lnTo>
                  <a:lnTo>
                    <a:pt x="2099" y="862"/>
                  </a:lnTo>
                  <a:lnTo>
                    <a:pt x="2114" y="850"/>
                  </a:lnTo>
                  <a:lnTo>
                    <a:pt x="2129" y="840"/>
                  </a:lnTo>
                  <a:lnTo>
                    <a:pt x="2143" y="829"/>
                  </a:lnTo>
                  <a:lnTo>
                    <a:pt x="2158" y="817"/>
                  </a:lnTo>
                  <a:lnTo>
                    <a:pt x="2171" y="806"/>
                  </a:lnTo>
                  <a:lnTo>
                    <a:pt x="2185" y="794"/>
                  </a:lnTo>
                  <a:lnTo>
                    <a:pt x="2198" y="783"/>
                  </a:lnTo>
                  <a:lnTo>
                    <a:pt x="2212" y="769"/>
                  </a:lnTo>
                  <a:lnTo>
                    <a:pt x="2223" y="758"/>
                  </a:lnTo>
                  <a:lnTo>
                    <a:pt x="2237" y="746"/>
                  </a:lnTo>
                  <a:lnTo>
                    <a:pt x="2248" y="733"/>
                  </a:lnTo>
                  <a:lnTo>
                    <a:pt x="2260" y="720"/>
                  </a:lnTo>
                  <a:lnTo>
                    <a:pt x="2271" y="708"/>
                  </a:lnTo>
                  <a:lnTo>
                    <a:pt x="2283" y="695"/>
                  </a:lnTo>
                  <a:lnTo>
                    <a:pt x="2294" y="681"/>
                  </a:lnTo>
                  <a:lnTo>
                    <a:pt x="2304" y="668"/>
                  </a:lnTo>
                  <a:lnTo>
                    <a:pt x="2315" y="654"/>
                  </a:lnTo>
                  <a:lnTo>
                    <a:pt x="2325" y="641"/>
                  </a:lnTo>
                  <a:lnTo>
                    <a:pt x="2335" y="627"/>
                  </a:lnTo>
                  <a:lnTo>
                    <a:pt x="2344" y="614"/>
                  </a:lnTo>
                  <a:lnTo>
                    <a:pt x="2352" y="600"/>
                  </a:lnTo>
                  <a:lnTo>
                    <a:pt x="2362" y="587"/>
                  </a:lnTo>
                  <a:lnTo>
                    <a:pt x="2369" y="572"/>
                  </a:lnTo>
                  <a:lnTo>
                    <a:pt x="2377" y="558"/>
                  </a:lnTo>
                  <a:lnTo>
                    <a:pt x="2385" y="545"/>
                  </a:lnTo>
                  <a:lnTo>
                    <a:pt x="2392" y="529"/>
                  </a:lnTo>
                  <a:lnTo>
                    <a:pt x="2398" y="516"/>
                  </a:lnTo>
                  <a:lnTo>
                    <a:pt x="2406" y="501"/>
                  </a:lnTo>
                  <a:lnTo>
                    <a:pt x="2411" y="487"/>
                  </a:lnTo>
                  <a:lnTo>
                    <a:pt x="2417" y="472"/>
                  </a:lnTo>
                  <a:lnTo>
                    <a:pt x="2423" y="456"/>
                  </a:lnTo>
                  <a:lnTo>
                    <a:pt x="2427" y="443"/>
                  </a:lnTo>
                  <a:lnTo>
                    <a:pt x="2433" y="428"/>
                  </a:lnTo>
                  <a:lnTo>
                    <a:pt x="2436" y="412"/>
                  </a:lnTo>
                  <a:lnTo>
                    <a:pt x="2440" y="397"/>
                  </a:lnTo>
                  <a:lnTo>
                    <a:pt x="2444" y="384"/>
                  </a:lnTo>
                  <a:lnTo>
                    <a:pt x="2448" y="368"/>
                  </a:lnTo>
                  <a:lnTo>
                    <a:pt x="2450" y="353"/>
                  </a:lnTo>
                  <a:lnTo>
                    <a:pt x="2452" y="337"/>
                  </a:lnTo>
                  <a:lnTo>
                    <a:pt x="2454" y="322"/>
                  </a:lnTo>
                  <a:lnTo>
                    <a:pt x="2456" y="307"/>
                  </a:lnTo>
                  <a:lnTo>
                    <a:pt x="2458" y="291"/>
                  </a:lnTo>
                  <a:lnTo>
                    <a:pt x="2458" y="278"/>
                  </a:lnTo>
                  <a:lnTo>
                    <a:pt x="2459" y="263"/>
                  </a:lnTo>
                  <a:lnTo>
                    <a:pt x="2459" y="247"/>
                  </a:lnTo>
                  <a:lnTo>
                    <a:pt x="2459"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7590" name="Freeform 6"/>
            <p:cNvSpPr>
              <a:spLocks/>
            </p:cNvSpPr>
            <p:nvPr/>
          </p:nvSpPr>
          <p:spPr bwMode="auto">
            <a:xfrm>
              <a:off x="1890" y="2069"/>
              <a:ext cx="2460" cy="1487"/>
            </a:xfrm>
            <a:custGeom>
              <a:avLst/>
              <a:gdLst/>
              <a:ahLst/>
              <a:cxnLst>
                <a:cxn ang="0">
                  <a:pos x="2129" y="23"/>
                </a:cxn>
                <a:cxn ang="0">
                  <a:pos x="2185" y="69"/>
                </a:cxn>
                <a:cxn ang="0">
                  <a:pos x="2237" y="117"/>
                </a:cxn>
                <a:cxn ang="0">
                  <a:pos x="2283" y="167"/>
                </a:cxn>
                <a:cxn ang="0">
                  <a:pos x="2325" y="221"/>
                </a:cxn>
                <a:cxn ang="0">
                  <a:pos x="2362" y="277"/>
                </a:cxn>
                <a:cxn ang="0">
                  <a:pos x="2392" y="332"/>
                </a:cxn>
                <a:cxn ang="0">
                  <a:pos x="2417" y="392"/>
                </a:cxn>
                <a:cxn ang="0">
                  <a:pos x="2436" y="449"/>
                </a:cxn>
                <a:cxn ang="0">
                  <a:pos x="2450" y="511"/>
                </a:cxn>
                <a:cxn ang="0">
                  <a:pos x="2458" y="570"/>
                </a:cxn>
                <a:cxn ang="0">
                  <a:pos x="2459" y="632"/>
                </a:cxn>
                <a:cxn ang="0">
                  <a:pos x="2454" y="691"/>
                </a:cxn>
                <a:cxn ang="0">
                  <a:pos x="2444" y="753"/>
                </a:cxn>
                <a:cxn ang="0">
                  <a:pos x="2427" y="812"/>
                </a:cxn>
                <a:cxn ang="0">
                  <a:pos x="2406" y="870"/>
                </a:cxn>
                <a:cxn ang="0">
                  <a:pos x="2377" y="928"/>
                </a:cxn>
                <a:cxn ang="0">
                  <a:pos x="2344" y="983"/>
                </a:cxn>
                <a:cxn ang="0">
                  <a:pos x="2304" y="1037"/>
                </a:cxn>
                <a:cxn ang="0">
                  <a:pos x="2260" y="1089"/>
                </a:cxn>
                <a:cxn ang="0">
                  <a:pos x="2212" y="1139"/>
                </a:cxn>
                <a:cxn ang="0">
                  <a:pos x="2158" y="1187"/>
                </a:cxn>
                <a:cxn ang="0">
                  <a:pos x="2099" y="1231"/>
                </a:cxn>
                <a:cxn ang="0">
                  <a:pos x="2035" y="1273"/>
                </a:cxn>
                <a:cxn ang="0">
                  <a:pos x="1970" y="1312"/>
                </a:cxn>
                <a:cxn ang="0">
                  <a:pos x="1899" y="1346"/>
                </a:cxn>
                <a:cxn ang="0">
                  <a:pos x="1826" y="1377"/>
                </a:cxn>
                <a:cxn ang="0">
                  <a:pos x="1749" y="1404"/>
                </a:cxn>
                <a:cxn ang="0">
                  <a:pos x="1670" y="1429"/>
                </a:cxn>
                <a:cxn ang="0">
                  <a:pos x="1590" y="1448"/>
                </a:cxn>
                <a:cxn ang="0">
                  <a:pos x="1505" y="1463"/>
                </a:cxn>
                <a:cxn ang="0">
                  <a:pos x="1421" y="1475"/>
                </a:cxn>
                <a:cxn ang="0">
                  <a:pos x="1336" y="1482"/>
                </a:cxn>
                <a:cxn ang="0">
                  <a:pos x="1250" y="1486"/>
                </a:cxn>
                <a:cxn ang="0">
                  <a:pos x="1166" y="1484"/>
                </a:cxn>
                <a:cxn ang="0">
                  <a:pos x="1079" y="1479"/>
                </a:cxn>
                <a:cxn ang="0">
                  <a:pos x="995" y="1469"/>
                </a:cxn>
                <a:cxn ang="0">
                  <a:pos x="910" y="1456"/>
                </a:cxn>
                <a:cxn ang="0">
                  <a:pos x="830" y="1438"/>
                </a:cxn>
                <a:cxn ang="0">
                  <a:pos x="749" y="1417"/>
                </a:cxn>
                <a:cxn ang="0">
                  <a:pos x="670" y="1390"/>
                </a:cxn>
                <a:cxn ang="0">
                  <a:pos x="595" y="1361"/>
                </a:cxn>
                <a:cxn ang="0">
                  <a:pos x="524" y="1329"/>
                </a:cxn>
                <a:cxn ang="0">
                  <a:pos x="455" y="1292"/>
                </a:cxn>
                <a:cxn ang="0">
                  <a:pos x="390" y="1252"/>
                </a:cxn>
                <a:cxn ang="0">
                  <a:pos x="330" y="1210"/>
                </a:cxn>
                <a:cxn ang="0">
                  <a:pos x="273" y="1164"/>
                </a:cxn>
                <a:cxn ang="0">
                  <a:pos x="223" y="1116"/>
                </a:cxn>
                <a:cxn ang="0">
                  <a:pos x="175" y="1064"/>
                </a:cxn>
                <a:cxn ang="0">
                  <a:pos x="135" y="1010"/>
                </a:cxn>
                <a:cxn ang="0">
                  <a:pos x="98" y="956"/>
                </a:cxn>
                <a:cxn ang="0">
                  <a:pos x="67" y="899"/>
                </a:cxn>
                <a:cxn ang="0">
                  <a:pos x="42" y="841"/>
                </a:cxn>
                <a:cxn ang="0">
                  <a:pos x="23" y="782"/>
                </a:cxn>
                <a:cxn ang="0">
                  <a:pos x="10" y="722"/>
                </a:cxn>
                <a:cxn ang="0">
                  <a:pos x="2" y="661"/>
                </a:cxn>
                <a:cxn ang="0">
                  <a:pos x="0" y="601"/>
                </a:cxn>
                <a:cxn ang="0">
                  <a:pos x="4" y="540"/>
                </a:cxn>
                <a:cxn ang="0">
                  <a:pos x="16" y="480"/>
                </a:cxn>
                <a:cxn ang="0">
                  <a:pos x="31" y="421"/>
                </a:cxn>
                <a:cxn ang="0">
                  <a:pos x="54" y="361"/>
                </a:cxn>
              </a:cxnLst>
              <a:rect l="0" t="0" r="r" b="b"/>
              <a:pathLst>
                <a:path w="2460" h="1487">
                  <a:moveTo>
                    <a:pt x="2099" y="0"/>
                  </a:moveTo>
                  <a:lnTo>
                    <a:pt x="2099" y="0"/>
                  </a:lnTo>
                  <a:lnTo>
                    <a:pt x="2114" y="12"/>
                  </a:lnTo>
                  <a:lnTo>
                    <a:pt x="2129" y="23"/>
                  </a:lnTo>
                  <a:lnTo>
                    <a:pt x="2143" y="35"/>
                  </a:lnTo>
                  <a:lnTo>
                    <a:pt x="2158" y="46"/>
                  </a:lnTo>
                  <a:lnTo>
                    <a:pt x="2171" y="58"/>
                  </a:lnTo>
                  <a:lnTo>
                    <a:pt x="2185" y="69"/>
                  </a:lnTo>
                  <a:lnTo>
                    <a:pt x="2198" y="81"/>
                  </a:lnTo>
                  <a:lnTo>
                    <a:pt x="2212" y="92"/>
                  </a:lnTo>
                  <a:lnTo>
                    <a:pt x="2223" y="104"/>
                  </a:lnTo>
                  <a:lnTo>
                    <a:pt x="2237" y="117"/>
                  </a:lnTo>
                  <a:lnTo>
                    <a:pt x="2248" y="129"/>
                  </a:lnTo>
                  <a:lnTo>
                    <a:pt x="2260" y="142"/>
                  </a:lnTo>
                  <a:lnTo>
                    <a:pt x="2271" y="156"/>
                  </a:lnTo>
                  <a:lnTo>
                    <a:pt x="2283" y="167"/>
                  </a:lnTo>
                  <a:lnTo>
                    <a:pt x="2294" y="181"/>
                  </a:lnTo>
                  <a:lnTo>
                    <a:pt x="2304" y="194"/>
                  </a:lnTo>
                  <a:lnTo>
                    <a:pt x="2315" y="208"/>
                  </a:lnTo>
                  <a:lnTo>
                    <a:pt x="2325" y="221"/>
                  </a:lnTo>
                  <a:lnTo>
                    <a:pt x="2335" y="234"/>
                  </a:lnTo>
                  <a:lnTo>
                    <a:pt x="2344" y="248"/>
                  </a:lnTo>
                  <a:lnTo>
                    <a:pt x="2352" y="261"/>
                  </a:lnTo>
                  <a:lnTo>
                    <a:pt x="2362" y="277"/>
                  </a:lnTo>
                  <a:lnTo>
                    <a:pt x="2369" y="290"/>
                  </a:lnTo>
                  <a:lnTo>
                    <a:pt x="2377" y="304"/>
                  </a:lnTo>
                  <a:lnTo>
                    <a:pt x="2385" y="319"/>
                  </a:lnTo>
                  <a:lnTo>
                    <a:pt x="2392" y="332"/>
                  </a:lnTo>
                  <a:lnTo>
                    <a:pt x="2398" y="348"/>
                  </a:lnTo>
                  <a:lnTo>
                    <a:pt x="2406" y="361"/>
                  </a:lnTo>
                  <a:lnTo>
                    <a:pt x="2411" y="377"/>
                  </a:lnTo>
                  <a:lnTo>
                    <a:pt x="2417" y="392"/>
                  </a:lnTo>
                  <a:lnTo>
                    <a:pt x="2423" y="405"/>
                  </a:lnTo>
                  <a:lnTo>
                    <a:pt x="2427" y="421"/>
                  </a:lnTo>
                  <a:lnTo>
                    <a:pt x="2433" y="436"/>
                  </a:lnTo>
                  <a:lnTo>
                    <a:pt x="2436" y="449"/>
                  </a:lnTo>
                  <a:lnTo>
                    <a:pt x="2440" y="465"/>
                  </a:lnTo>
                  <a:lnTo>
                    <a:pt x="2444" y="480"/>
                  </a:lnTo>
                  <a:lnTo>
                    <a:pt x="2448" y="496"/>
                  </a:lnTo>
                  <a:lnTo>
                    <a:pt x="2450" y="511"/>
                  </a:lnTo>
                  <a:lnTo>
                    <a:pt x="2452" y="524"/>
                  </a:lnTo>
                  <a:lnTo>
                    <a:pt x="2454" y="540"/>
                  </a:lnTo>
                  <a:lnTo>
                    <a:pt x="2456" y="555"/>
                  </a:lnTo>
                  <a:lnTo>
                    <a:pt x="2458" y="570"/>
                  </a:lnTo>
                  <a:lnTo>
                    <a:pt x="2458" y="586"/>
                  </a:lnTo>
                  <a:lnTo>
                    <a:pt x="2459" y="601"/>
                  </a:lnTo>
                  <a:lnTo>
                    <a:pt x="2459" y="617"/>
                  </a:lnTo>
                  <a:lnTo>
                    <a:pt x="2459" y="632"/>
                  </a:lnTo>
                  <a:lnTo>
                    <a:pt x="2458" y="647"/>
                  </a:lnTo>
                  <a:lnTo>
                    <a:pt x="2458" y="661"/>
                  </a:lnTo>
                  <a:lnTo>
                    <a:pt x="2456" y="676"/>
                  </a:lnTo>
                  <a:lnTo>
                    <a:pt x="2454" y="691"/>
                  </a:lnTo>
                  <a:lnTo>
                    <a:pt x="2452" y="707"/>
                  </a:lnTo>
                  <a:lnTo>
                    <a:pt x="2450" y="722"/>
                  </a:lnTo>
                  <a:lnTo>
                    <a:pt x="2448" y="737"/>
                  </a:lnTo>
                  <a:lnTo>
                    <a:pt x="2444" y="753"/>
                  </a:lnTo>
                  <a:lnTo>
                    <a:pt x="2440" y="766"/>
                  </a:lnTo>
                  <a:lnTo>
                    <a:pt x="2436" y="782"/>
                  </a:lnTo>
                  <a:lnTo>
                    <a:pt x="2433" y="797"/>
                  </a:lnTo>
                  <a:lnTo>
                    <a:pt x="2427" y="812"/>
                  </a:lnTo>
                  <a:lnTo>
                    <a:pt x="2423" y="826"/>
                  </a:lnTo>
                  <a:lnTo>
                    <a:pt x="2417" y="841"/>
                  </a:lnTo>
                  <a:lnTo>
                    <a:pt x="2411" y="857"/>
                  </a:lnTo>
                  <a:lnTo>
                    <a:pt x="2406" y="870"/>
                  </a:lnTo>
                  <a:lnTo>
                    <a:pt x="2398" y="885"/>
                  </a:lnTo>
                  <a:lnTo>
                    <a:pt x="2392" y="899"/>
                  </a:lnTo>
                  <a:lnTo>
                    <a:pt x="2385" y="914"/>
                  </a:lnTo>
                  <a:lnTo>
                    <a:pt x="2377" y="928"/>
                  </a:lnTo>
                  <a:lnTo>
                    <a:pt x="2369" y="941"/>
                  </a:lnTo>
                  <a:lnTo>
                    <a:pt x="2362" y="956"/>
                  </a:lnTo>
                  <a:lnTo>
                    <a:pt x="2352" y="970"/>
                  </a:lnTo>
                  <a:lnTo>
                    <a:pt x="2344" y="983"/>
                  </a:lnTo>
                  <a:lnTo>
                    <a:pt x="2335" y="997"/>
                  </a:lnTo>
                  <a:lnTo>
                    <a:pt x="2325" y="1010"/>
                  </a:lnTo>
                  <a:lnTo>
                    <a:pt x="2315" y="1024"/>
                  </a:lnTo>
                  <a:lnTo>
                    <a:pt x="2304" y="1037"/>
                  </a:lnTo>
                  <a:lnTo>
                    <a:pt x="2294" y="1050"/>
                  </a:lnTo>
                  <a:lnTo>
                    <a:pt x="2283" y="1064"/>
                  </a:lnTo>
                  <a:lnTo>
                    <a:pt x="2271" y="1077"/>
                  </a:lnTo>
                  <a:lnTo>
                    <a:pt x="2260" y="1089"/>
                  </a:lnTo>
                  <a:lnTo>
                    <a:pt x="2248" y="1102"/>
                  </a:lnTo>
                  <a:lnTo>
                    <a:pt x="2237" y="1116"/>
                  </a:lnTo>
                  <a:lnTo>
                    <a:pt x="2223" y="1127"/>
                  </a:lnTo>
                  <a:lnTo>
                    <a:pt x="2212" y="1139"/>
                  </a:lnTo>
                  <a:lnTo>
                    <a:pt x="2198" y="1152"/>
                  </a:lnTo>
                  <a:lnTo>
                    <a:pt x="2185" y="1164"/>
                  </a:lnTo>
                  <a:lnTo>
                    <a:pt x="2171" y="1175"/>
                  </a:lnTo>
                  <a:lnTo>
                    <a:pt x="2158" y="1187"/>
                  </a:lnTo>
                  <a:lnTo>
                    <a:pt x="2143" y="1198"/>
                  </a:lnTo>
                  <a:lnTo>
                    <a:pt x="2129" y="1210"/>
                  </a:lnTo>
                  <a:lnTo>
                    <a:pt x="2114" y="1219"/>
                  </a:lnTo>
                  <a:lnTo>
                    <a:pt x="2099" y="1231"/>
                  </a:lnTo>
                  <a:lnTo>
                    <a:pt x="2083" y="1242"/>
                  </a:lnTo>
                  <a:lnTo>
                    <a:pt x="2068" y="1252"/>
                  </a:lnTo>
                  <a:lnTo>
                    <a:pt x="2052" y="1262"/>
                  </a:lnTo>
                  <a:lnTo>
                    <a:pt x="2035" y="1273"/>
                  </a:lnTo>
                  <a:lnTo>
                    <a:pt x="2020" y="1283"/>
                  </a:lnTo>
                  <a:lnTo>
                    <a:pt x="2003" y="1292"/>
                  </a:lnTo>
                  <a:lnTo>
                    <a:pt x="1987" y="1302"/>
                  </a:lnTo>
                  <a:lnTo>
                    <a:pt x="1970" y="1312"/>
                  </a:lnTo>
                  <a:lnTo>
                    <a:pt x="1953" y="1319"/>
                  </a:lnTo>
                  <a:lnTo>
                    <a:pt x="1935" y="1329"/>
                  </a:lnTo>
                  <a:lnTo>
                    <a:pt x="1916" y="1337"/>
                  </a:lnTo>
                  <a:lnTo>
                    <a:pt x="1899" y="1346"/>
                  </a:lnTo>
                  <a:lnTo>
                    <a:pt x="1882" y="1354"/>
                  </a:lnTo>
                  <a:lnTo>
                    <a:pt x="1862" y="1361"/>
                  </a:lnTo>
                  <a:lnTo>
                    <a:pt x="1845" y="1369"/>
                  </a:lnTo>
                  <a:lnTo>
                    <a:pt x="1826" y="1377"/>
                  </a:lnTo>
                  <a:lnTo>
                    <a:pt x="1807" y="1385"/>
                  </a:lnTo>
                  <a:lnTo>
                    <a:pt x="1788" y="1390"/>
                  </a:lnTo>
                  <a:lnTo>
                    <a:pt x="1768" y="1398"/>
                  </a:lnTo>
                  <a:lnTo>
                    <a:pt x="1749" y="1404"/>
                  </a:lnTo>
                  <a:lnTo>
                    <a:pt x="1730" y="1411"/>
                  </a:lnTo>
                  <a:lnTo>
                    <a:pt x="1711" y="1417"/>
                  </a:lnTo>
                  <a:lnTo>
                    <a:pt x="1690" y="1423"/>
                  </a:lnTo>
                  <a:lnTo>
                    <a:pt x="1670" y="1429"/>
                  </a:lnTo>
                  <a:lnTo>
                    <a:pt x="1649" y="1433"/>
                  </a:lnTo>
                  <a:lnTo>
                    <a:pt x="1630" y="1438"/>
                  </a:lnTo>
                  <a:lnTo>
                    <a:pt x="1609" y="1444"/>
                  </a:lnTo>
                  <a:lnTo>
                    <a:pt x="1590" y="1448"/>
                  </a:lnTo>
                  <a:lnTo>
                    <a:pt x="1569" y="1452"/>
                  </a:lnTo>
                  <a:lnTo>
                    <a:pt x="1548" y="1456"/>
                  </a:lnTo>
                  <a:lnTo>
                    <a:pt x="1526" y="1459"/>
                  </a:lnTo>
                  <a:lnTo>
                    <a:pt x="1505" y="1463"/>
                  </a:lnTo>
                  <a:lnTo>
                    <a:pt x="1484" y="1467"/>
                  </a:lnTo>
                  <a:lnTo>
                    <a:pt x="1463" y="1469"/>
                  </a:lnTo>
                  <a:lnTo>
                    <a:pt x="1442" y="1473"/>
                  </a:lnTo>
                  <a:lnTo>
                    <a:pt x="1421" y="1475"/>
                  </a:lnTo>
                  <a:lnTo>
                    <a:pt x="1400" y="1477"/>
                  </a:lnTo>
                  <a:lnTo>
                    <a:pt x="1379" y="1479"/>
                  </a:lnTo>
                  <a:lnTo>
                    <a:pt x="1357" y="1481"/>
                  </a:lnTo>
                  <a:lnTo>
                    <a:pt x="1336" y="1482"/>
                  </a:lnTo>
                  <a:lnTo>
                    <a:pt x="1315" y="1484"/>
                  </a:lnTo>
                  <a:lnTo>
                    <a:pt x="1294" y="1484"/>
                  </a:lnTo>
                  <a:lnTo>
                    <a:pt x="1273" y="1484"/>
                  </a:lnTo>
                  <a:lnTo>
                    <a:pt x="1250" y="1486"/>
                  </a:lnTo>
                  <a:lnTo>
                    <a:pt x="1229" y="1486"/>
                  </a:lnTo>
                  <a:lnTo>
                    <a:pt x="1208" y="1486"/>
                  </a:lnTo>
                  <a:lnTo>
                    <a:pt x="1187" y="1484"/>
                  </a:lnTo>
                  <a:lnTo>
                    <a:pt x="1166" y="1484"/>
                  </a:lnTo>
                  <a:lnTo>
                    <a:pt x="1144" y="1484"/>
                  </a:lnTo>
                  <a:lnTo>
                    <a:pt x="1121" y="1482"/>
                  </a:lnTo>
                  <a:lnTo>
                    <a:pt x="1100" y="1481"/>
                  </a:lnTo>
                  <a:lnTo>
                    <a:pt x="1079" y="1479"/>
                  </a:lnTo>
                  <a:lnTo>
                    <a:pt x="1058" y="1477"/>
                  </a:lnTo>
                  <a:lnTo>
                    <a:pt x="1037" y="1475"/>
                  </a:lnTo>
                  <a:lnTo>
                    <a:pt x="1016" y="1473"/>
                  </a:lnTo>
                  <a:lnTo>
                    <a:pt x="995" y="1469"/>
                  </a:lnTo>
                  <a:lnTo>
                    <a:pt x="974" y="1467"/>
                  </a:lnTo>
                  <a:lnTo>
                    <a:pt x="952" y="1463"/>
                  </a:lnTo>
                  <a:lnTo>
                    <a:pt x="931" y="1459"/>
                  </a:lnTo>
                  <a:lnTo>
                    <a:pt x="910" y="1456"/>
                  </a:lnTo>
                  <a:lnTo>
                    <a:pt x="891" y="1452"/>
                  </a:lnTo>
                  <a:lnTo>
                    <a:pt x="870" y="1448"/>
                  </a:lnTo>
                  <a:lnTo>
                    <a:pt x="849" y="1444"/>
                  </a:lnTo>
                  <a:lnTo>
                    <a:pt x="830" y="1438"/>
                  </a:lnTo>
                  <a:lnTo>
                    <a:pt x="808" y="1433"/>
                  </a:lnTo>
                  <a:lnTo>
                    <a:pt x="789" y="1429"/>
                  </a:lnTo>
                  <a:lnTo>
                    <a:pt x="768" y="1423"/>
                  </a:lnTo>
                  <a:lnTo>
                    <a:pt x="749" y="1417"/>
                  </a:lnTo>
                  <a:lnTo>
                    <a:pt x="730" y="1411"/>
                  </a:lnTo>
                  <a:lnTo>
                    <a:pt x="711" y="1404"/>
                  </a:lnTo>
                  <a:lnTo>
                    <a:pt x="689" y="1398"/>
                  </a:lnTo>
                  <a:lnTo>
                    <a:pt x="670" y="1390"/>
                  </a:lnTo>
                  <a:lnTo>
                    <a:pt x="653" y="1385"/>
                  </a:lnTo>
                  <a:lnTo>
                    <a:pt x="634" y="1377"/>
                  </a:lnTo>
                  <a:lnTo>
                    <a:pt x="615" y="1369"/>
                  </a:lnTo>
                  <a:lnTo>
                    <a:pt x="595" y="1361"/>
                  </a:lnTo>
                  <a:lnTo>
                    <a:pt x="578" y="1354"/>
                  </a:lnTo>
                  <a:lnTo>
                    <a:pt x="559" y="1346"/>
                  </a:lnTo>
                  <a:lnTo>
                    <a:pt x="542" y="1337"/>
                  </a:lnTo>
                  <a:lnTo>
                    <a:pt x="524" y="1329"/>
                  </a:lnTo>
                  <a:lnTo>
                    <a:pt x="507" y="1319"/>
                  </a:lnTo>
                  <a:lnTo>
                    <a:pt x="490" y="1312"/>
                  </a:lnTo>
                  <a:lnTo>
                    <a:pt x="472" y="1302"/>
                  </a:lnTo>
                  <a:lnTo>
                    <a:pt x="455" y="1292"/>
                  </a:lnTo>
                  <a:lnTo>
                    <a:pt x="440" y="1283"/>
                  </a:lnTo>
                  <a:lnTo>
                    <a:pt x="423" y="1273"/>
                  </a:lnTo>
                  <a:lnTo>
                    <a:pt x="407" y="1262"/>
                  </a:lnTo>
                  <a:lnTo>
                    <a:pt x="390" y="1252"/>
                  </a:lnTo>
                  <a:lnTo>
                    <a:pt x="375" y="1242"/>
                  </a:lnTo>
                  <a:lnTo>
                    <a:pt x="359" y="1231"/>
                  </a:lnTo>
                  <a:lnTo>
                    <a:pt x="346" y="1219"/>
                  </a:lnTo>
                  <a:lnTo>
                    <a:pt x="330" y="1210"/>
                  </a:lnTo>
                  <a:lnTo>
                    <a:pt x="315" y="1198"/>
                  </a:lnTo>
                  <a:lnTo>
                    <a:pt x="302" y="1187"/>
                  </a:lnTo>
                  <a:lnTo>
                    <a:pt x="288" y="1175"/>
                  </a:lnTo>
                  <a:lnTo>
                    <a:pt x="273" y="1164"/>
                  </a:lnTo>
                  <a:lnTo>
                    <a:pt x="261" y="1152"/>
                  </a:lnTo>
                  <a:lnTo>
                    <a:pt x="248" y="1139"/>
                  </a:lnTo>
                  <a:lnTo>
                    <a:pt x="234" y="1127"/>
                  </a:lnTo>
                  <a:lnTo>
                    <a:pt x="223" y="1116"/>
                  </a:lnTo>
                  <a:lnTo>
                    <a:pt x="209" y="1102"/>
                  </a:lnTo>
                  <a:lnTo>
                    <a:pt x="198" y="1089"/>
                  </a:lnTo>
                  <a:lnTo>
                    <a:pt x="186" y="1077"/>
                  </a:lnTo>
                  <a:lnTo>
                    <a:pt x="175" y="1064"/>
                  </a:lnTo>
                  <a:lnTo>
                    <a:pt x="165" y="1050"/>
                  </a:lnTo>
                  <a:lnTo>
                    <a:pt x="154" y="1037"/>
                  </a:lnTo>
                  <a:lnTo>
                    <a:pt x="144" y="1024"/>
                  </a:lnTo>
                  <a:lnTo>
                    <a:pt x="135" y="1010"/>
                  </a:lnTo>
                  <a:lnTo>
                    <a:pt x="125" y="997"/>
                  </a:lnTo>
                  <a:lnTo>
                    <a:pt x="115" y="983"/>
                  </a:lnTo>
                  <a:lnTo>
                    <a:pt x="106" y="970"/>
                  </a:lnTo>
                  <a:lnTo>
                    <a:pt x="98" y="956"/>
                  </a:lnTo>
                  <a:lnTo>
                    <a:pt x="89" y="941"/>
                  </a:lnTo>
                  <a:lnTo>
                    <a:pt x="81" y="928"/>
                  </a:lnTo>
                  <a:lnTo>
                    <a:pt x="73" y="914"/>
                  </a:lnTo>
                  <a:lnTo>
                    <a:pt x="67" y="899"/>
                  </a:lnTo>
                  <a:lnTo>
                    <a:pt x="60" y="885"/>
                  </a:lnTo>
                  <a:lnTo>
                    <a:pt x="54" y="870"/>
                  </a:lnTo>
                  <a:lnTo>
                    <a:pt x="48" y="857"/>
                  </a:lnTo>
                  <a:lnTo>
                    <a:pt x="42" y="841"/>
                  </a:lnTo>
                  <a:lnTo>
                    <a:pt x="37" y="826"/>
                  </a:lnTo>
                  <a:lnTo>
                    <a:pt x="31" y="812"/>
                  </a:lnTo>
                  <a:lnTo>
                    <a:pt x="27" y="797"/>
                  </a:lnTo>
                  <a:lnTo>
                    <a:pt x="23" y="782"/>
                  </a:lnTo>
                  <a:lnTo>
                    <a:pt x="17" y="766"/>
                  </a:lnTo>
                  <a:lnTo>
                    <a:pt x="16" y="753"/>
                  </a:lnTo>
                  <a:lnTo>
                    <a:pt x="12" y="737"/>
                  </a:lnTo>
                  <a:lnTo>
                    <a:pt x="10" y="722"/>
                  </a:lnTo>
                  <a:lnTo>
                    <a:pt x="6" y="707"/>
                  </a:lnTo>
                  <a:lnTo>
                    <a:pt x="4" y="691"/>
                  </a:lnTo>
                  <a:lnTo>
                    <a:pt x="2" y="676"/>
                  </a:lnTo>
                  <a:lnTo>
                    <a:pt x="2" y="661"/>
                  </a:lnTo>
                  <a:lnTo>
                    <a:pt x="0" y="647"/>
                  </a:lnTo>
                  <a:lnTo>
                    <a:pt x="0" y="632"/>
                  </a:lnTo>
                  <a:lnTo>
                    <a:pt x="0" y="617"/>
                  </a:lnTo>
                  <a:lnTo>
                    <a:pt x="0" y="601"/>
                  </a:lnTo>
                  <a:lnTo>
                    <a:pt x="0" y="586"/>
                  </a:lnTo>
                  <a:lnTo>
                    <a:pt x="2" y="570"/>
                  </a:lnTo>
                  <a:lnTo>
                    <a:pt x="2" y="555"/>
                  </a:lnTo>
                  <a:lnTo>
                    <a:pt x="4" y="540"/>
                  </a:lnTo>
                  <a:lnTo>
                    <a:pt x="6" y="524"/>
                  </a:lnTo>
                  <a:lnTo>
                    <a:pt x="10" y="511"/>
                  </a:lnTo>
                  <a:lnTo>
                    <a:pt x="12" y="496"/>
                  </a:lnTo>
                  <a:lnTo>
                    <a:pt x="16" y="480"/>
                  </a:lnTo>
                  <a:lnTo>
                    <a:pt x="17" y="465"/>
                  </a:lnTo>
                  <a:lnTo>
                    <a:pt x="23" y="449"/>
                  </a:lnTo>
                  <a:lnTo>
                    <a:pt x="27" y="436"/>
                  </a:lnTo>
                  <a:lnTo>
                    <a:pt x="31" y="421"/>
                  </a:lnTo>
                  <a:lnTo>
                    <a:pt x="37" y="405"/>
                  </a:lnTo>
                  <a:lnTo>
                    <a:pt x="42" y="392"/>
                  </a:lnTo>
                  <a:lnTo>
                    <a:pt x="48" y="377"/>
                  </a:lnTo>
                  <a:lnTo>
                    <a:pt x="54" y="361"/>
                  </a:lnTo>
                  <a:lnTo>
                    <a:pt x="60" y="348"/>
                  </a:lnTo>
                  <a:lnTo>
                    <a:pt x="1229" y="617"/>
                  </a:lnTo>
                  <a:lnTo>
                    <a:pt x="2099"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7591" name="Freeform 7"/>
            <p:cNvSpPr>
              <a:spLocks/>
            </p:cNvSpPr>
            <p:nvPr/>
          </p:nvSpPr>
          <p:spPr bwMode="auto">
            <a:xfrm>
              <a:off x="1412" y="1574"/>
              <a:ext cx="1170" cy="782"/>
            </a:xfrm>
            <a:custGeom>
              <a:avLst/>
              <a:gdLst/>
              <a:ahLst/>
              <a:cxnLst>
                <a:cxn ang="0">
                  <a:pos x="0" y="513"/>
                </a:cxn>
                <a:cxn ang="0">
                  <a:pos x="0" y="513"/>
                </a:cxn>
                <a:cxn ang="0">
                  <a:pos x="8" y="497"/>
                </a:cxn>
                <a:cxn ang="0">
                  <a:pos x="14" y="484"/>
                </a:cxn>
                <a:cxn ang="0">
                  <a:pos x="21" y="468"/>
                </a:cxn>
                <a:cxn ang="0">
                  <a:pos x="29" y="455"/>
                </a:cxn>
                <a:cxn ang="0">
                  <a:pos x="39" y="441"/>
                </a:cxn>
                <a:cxn ang="0">
                  <a:pos x="46" y="426"/>
                </a:cxn>
                <a:cxn ang="0">
                  <a:pos x="56" y="413"/>
                </a:cxn>
                <a:cxn ang="0">
                  <a:pos x="65" y="399"/>
                </a:cxn>
                <a:cxn ang="0">
                  <a:pos x="75" y="386"/>
                </a:cxn>
                <a:cxn ang="0">
                  <a:pos x="85" y="372"/>
                </a:cxn>
                <a:cxn ang="0">
                  <a:pos x="94" y="359"/>
                </a:cxn>
                <a:cxn ang="0">
                  <a:pos x="106" y="345"/>
                </a:cxn>
                <a:cxn ang="0">
                  <a:pos x="115" y="332"/>
                </a:cxn>
                <a:cxn ang="0">
                  <a:pos x="127" y="321"/>
                </a:cxn>
                <a:cxn ang="0">
                  <a:pos x="138" y="307"/>
                </a:cxn>
                <a:cxn ang="0">
                  <a:pos x="150" y="294"/>
                </a:cxn>
                <a:cxn ang="0">
                  <a:pos x="163" y="282"/>
                </a:cxn>
                <a:cxn ang="0">
                  <a:pos x="175" y="269"/>
                </a:cxn>
                <a:cxn ang="0">
                  <a:pos x="188" y="257"/>
                </a:cxn>
                <a:cxn ang="0">
                  <a:pos x="202" y="246"/>
                </a:cxn>
                <a:cxn ang="0">
                  <a:pos x="213" y="234"/>
                </a:cxn>
                <a:cxn ang="0">
                  <a:pos x="229" y="223"/>
                </a:cxn>
                <a:cxn ang="0">
                  <a:pos x="242" y="211"/>
                </a:cxn>
                <a:cxn ang="0">
                  <a:pos x="256" y="200"/>
                </a:cxn>
                <a:cxn ang="0">
                  <a:pos x="271" y="188"/>
                </a:cxn>
                <a:cxn ang="0">
                  <a:pos x="286" y="177"/>
                </a:cxn>
                <a:cxn ang="0">
                  <a:pos x="300" y="165"/>
                </a:cxn>
                <a:cxn ang="0">
                  <a:pos x="315" y="155"/>
                </a:cxn>
                <a:cxn ang="0">
                  <a:pos x="330" y="144"/>
                </a:cxn>
                <a:cxn ang="0">
                  <a:pos x="348" y="134"/>
                </a:cxn>
                <a:cxn ang="0">
                  <a:pos x="363" y="125"/>
                </a:cxn>
                <a:cxn ang="0">
                  <a:pos x="380" y="115"/>
                </a:cxn>
                <a:cxn ang="0">
                  <a:pos x="396" y="105"/>
                </a:cxn>
                <a:cxn ang="0">
                  <a:pos x="413" y="96"/>
                </a:cxn>
                <a:cxn ang="0">
                  <a:pos x="430" y="86"/>
                </a:cxn>
                <a:cxn ang="0">
                  <a:pos x="448" y="77"/>
                </a:cxn>
                <a:cxn ang="0">
                  <a:pos x="465" y="69"/>
                </a:cxn>
                <a:cxn ang="0">
                  <a:pos x="482" y="59"/>
                </a:cxn>
                <a:cxn ang="0">
                  <a:pos x="499" y="52"/>
                </a:cxn>
                <a:cxn ang="0">
                  <a:pos x="519" y="44"/>
                </a:cxn>
                <a:cxn ang="0">
                  <a:pos x="536" y="34"/>
                </a:cxn>
                <a:cxn ang="0">
                  <a:pos x="555" y="27"/>
                </a:cxn>
                <a:cxn ang="0">
                  <a:pos x="574" y="21"/>
                </a:cxn>
                <a:cxn ang="0">
                  <a:pos x="593" y="13"/>
                </a:cxn>
                <a:cxn ang="0">
                  <a:pos x="611" y="6"/>
                </a:cxn>
                <a:cxn ang="0">
                  <a:pos x="630" y="0"/>
                </a:cxn>
                <a:cxn ang="0">
                  <a:pos x="1169" y="781"/>
                </a:cxn>
                <a:cxn ang="0">
                  <a:pos x="0" y="513"/>
                </a:cxn>
              </a:cxnLst>
              <a:rect l="0" t="0" r="r" b="b"/>
              <a:pathLst>
                <a:path w="1170" h="782">
                  <a:moveTo>
                    <a:pt x="0" y="513"/>
                  </a:moveTo>
                  <a:lnTo>
                    <a:pt x="0" y="513"/>
                  </a:lnTo>
                  <a:lnTo>
                    <a:pt x="8" y="497"/>
                  </a:lnTo>
                  <a:lnTo>
                    <a:pt x="14" y="484"/>
                  </a:lnTo>
                  <a:lnTo>
                    <a:pt x="21" y="468"/>
                  </a:lnTo>
                  <a:lnTo>
                    <a:pt x="29" y="455"/>
                  </a:lnTo>
                  <a:lnTo>
                    <a:pt x="39" y="441"/>
                  </a:lnTo>
                  <a:lnTo>
                    <a:pt x="46" y="426"/>
                  </a:lnTo>
                  <a:lnTo>
                    <a:pt x="56" y="413"/>
                  </a:lnTo>
                  <a:lnTo>
                    <a:pt x="65" y="399"/>
                  </a:lnTo>
                  <a:lnTo>
                    <a:pt x="75" y="386"/>
                  </a:lnTo>
                  <a:lnTo>
                    <a:pt x="85" y="372"/>
                  </a:lnTo>
                  <a:lnTo>
                    <a:pt x="94" y="359"/>
                  </a:lnTo>
                  <a:lnTo>
                    <a:pt x="106" y="345"/>
                  </a:lnTo>
                  <a:lnTo>
                    <a:pt x="115" y="332"/>
                  </a:lnTo>
                  <a:lnTo>
                    <a:pt x="127" y="321"/>
                  </a:lnTo>
                  <a:lnTo>
                    <a:pt x="138" y="307"/>
                  </a:lnTo>
                  <a:lnTo>
                    <a:pt x="150" y="294"/>
                  </a:lnTo>
                  <a:lnTo>
                    <a:pt x="163" y="282"/>
                  </a:lnTo>
                  <a:lnTo>
                    <a:pt x="175" y="269"/>
                  </a:lnTo>
                  <a:lnTo>
                    <a:pt x="188" y="257"/>
                  </a:lnTo>
                  <a:lnTo>
                    <a:pt x="202" y="246"/>
                  </a:lnTo>
                  <a:lnTo>
                    <a:pt x="213" y="234"/>
                  </a:lnTo>
                  <a:lnTo>
                    <a:pt x="229" y="223"/>
                  </a:lnTo>
                  <a:lnTo>
                    <a:pt x="242" y="211"/>
                  </a:lnTo>
                  <a:lnTo>
                    <a:pt x="256" y="200"/>
                  </a:lnTo>
                  <a:lnTo>
                    <a:pt x="271" y="188"/>
                  </a:lnTo>
                  <a:lnTo>
                    <a:pt x="286" y="177"/>
                  </a:lnTo>
                  <a:lnTo>
                    <a:pt x="300" y="165"/>
                  </a:lnTo>
                  <a:lnTo>
                    <a:pt x="315" y="155"/>
                  </a:lnTo>
                  <a:lnTo>
                    <a:pt x="330" y="144"/>
                  </a:lnTo>
                  <a:lnTo>
                    <a:pt x="348" y="134"/>
                  </a:lnTo>
                  <a:lnTo>
                    <a:pt x="363" y="125"/>
                  </a:lnTo>
                  <a:lnTo>
                    <a:pt x="380" y="115"/>
                  </a:lnTo>
                  <a:lnTo>
                    <a:pt x="396" y="105"/>
                  </a:lnTo>
                  <a:lnTo>
                    <a:pt x="413" y="96"/>
                  </a:lnTo>
                  <a:lnTo>
                    <a:pt x="430" y="86"/>
                  </a:lnTo>
                  <a:lnTo>
                    <a:pt x="448" y="77"/>
                  </a:lnTo>
                  <a:lnTo>
                    <a:pt x="465" y="69"/>
                  </a:lnTo>
                  <a:lnTo>
                    <a:pt x="482" y="59"/>
                  </a:lnTo>
                  <a:lnTo>
                    <a:pt x="499" y="52"/>
                  </a:lnTo>
                  <a:lnTo>
                    <a:pt x="519" y="44"/>
                  </a:lnTo>
                  <a:lnTo>
                    <a:pt x="536" y="34"/>
                  </a:lnTo>
                  <a:lnTo>
                    <a:pt x="555" y="27"/>
                  </a:lnTo>
                  <a:lnTo>
                    <a:pt x="574" y="21"/>
                  </a:lnTo>
                  <a:lnTo>
                    <a:pt x="593" y="13"/>
                  </a:lnTo>
                  <a:lnTo>
                    <a:pt x="611" y="6"/>
                  </a:lnTo>
                  <a:lnTo>
                    <a:pt x="630" y="0"/>
                  </a:lnTo>
                  <a:lnTo>
                    <a:pt x="1169" y="781"/>
                  </a:lnTo>
                  <a:lnTo>
                    <a:pt x="0" y="513"/>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7592" name="Freeform 8"/>
            <p:cNvSpPr>
              <a:spLocks/>
            </p:cNvSpPr>
            <p:nvPr/>
          </p:nvSpPr>
          <p:spPr bwMode="auto">
            <a:xfrm>
              <a:off x="2579" y="1816"/>
              <a:ext cx="1364" cy="871"/>
            </a:xfrm>
            <a:custGeom>
              <a:avLst/>
              <a:gdLst/>
              <a:ahLst/>
              <a:cxnLst>
                <a:cxn ang="0">
                  <a:pos x="0" y="88"/>
                </a:cxn>
                <a:cxn ang="0">
                  <a:pos x="41" y="75"/>
                </a:cxn>
                <a:cxn ang="0">
                  <a:pos x="79" y="63"/>
                </a:cxn>
                <a:cxn ang="0">
                  <a:pos x="119" y="52"/>
                </a:cxn>
                <a:cxn ang="0">
                  <a:pos x="160" y="42"/>
                </a:cxn>
                <a:cxn ang="0">
                  <a:pos x="202" y="32"/>
                </a:cxn>
                <a:cxn ang="0">
                  <a:pos x="242" y="25"/>
                </a:cxn>
                <a:cxn ang="0">
                  <a:pos x="285" y="19"/>
                </a:cxn>
                <a:cxn ang="0">
                  <a:pos x="327" y="13"/>
                </a:cxn>
                <a:cxn ang="0">
                  <a:pos x="369" y="7"/>
                </a:cxn>
                <a:cxn ang="0">
                  <a:pos x="411" y="4"/>
                </a:cxn>
                <a:cxn ang="0">
                  <a:pos x="455" y="2"/>
                </a:cxn>
                <a:cxn ang="0">
                  <a:pos x="498" y="0"/>
                </a:cxn>
                <a:cxn ang="0">
                  <a:pos x="540" y="0"/>
                </a:cxn>
                <a:cxn ang="0">
                  <a:pos x="584" y="0"/>
                </a:cxn>
                <a:cxn ang="0">
                  <a:pos x="626" y="2"/>
                </a:cxn>
                <a:cxn ang="0">
                  <a:pos x="668" y="4"/>
                </a:cxn>
                <a:cxn ang="0">
                  <a:pos x="711" y="7"/>
                </a:cxn>
                <a:cxn ang="0">
                  <a:pos x="753" y="13"/>
                </a:cxn>
                <a:cxn ang="0">
                  <a:pos x="795" y="19"/>
                </a:cxn>
                <a:cxn ang="0">
                  <a:pos x="837" y="25"/>
                </a:cxn>
                <a:cxn ang="0">
                  <a:pos x="880" y="32"/>
                </a:cxn>
                <a:cxn ang="0">
                  <a:pos x="920" y="42"/>
                </a:cxn>
                <a:cxn ang="0">
                  <a:pos x="960" y="52"/>
                </a:cxn>
                <a:cxn ang="0">
                  <a:pos x="1001" y="63"/>
                </a:cxn>
                <a:cxn ang="0">
                  <a:pos x="1041" y="75"/>
                </a:cxn>
                <a:cxn ang="0">
                  <a:pos x="1079" y="88"/>
                </a:cxn>
                <a:cxn ang="0">
                  <a:pos x="1118" y="102"/>
                </a:cxn>
                <a:cxn ang="0">
                  <a:pos x="1156" y="115"/>
                </a:cxn>
                <a:cxn ang="0">
                  <a:pos x="1193" y="132"/>
                </a:cxn>
                <a:cxn ang="0">
                  <a:pos x="1227" y="148"/>
                </a:cxn>
                <a:cxn ang="0">
                  <a:pos x="1264" y="165"/>
                </a:cxn>
                <a:cxn ang="0">
                  <a:pos x="1298" y="184"/>
                </a:cxn>
                <a:cxn ang="0">
                  <a:pos x="1331" y="203"/>
                </a:cxn>
                <a:cxn ang="0">
                  <a:pos x="1363" y="223"/>
                </a:cxn>
                <a:cxn ang="0">
                  <a:pos x="0" y="88"/>
                </a:cxn>
              </a:cxnLst>
              <a:rect l="0" t="0" r="r" b="b"/>
              <a:pathLst>
                <a:path w="1364" h="871">
                  <a:moveTo>
                    <a:pt x="0" y="88"/>
                  </a:moveTo>
                  <a:lnTo>
                    <a:pt x="0" y="88"/>
                  </a:lnTo>
                  <a:lnTo>
                    <a:pt x="22" y="80"/>
                  </a:lnTo>
                  <a:lnTo>
                    <a:pt x="41" y="75"/>
                  </a:lnTo>
                  <a:lnTo>
                    <a:pt x="60" y="69"/>
                  </a:lnTo>
                  <a:lnTo>
                    <a:pt x="79" y="63"/>
                  </a:lnTo>
                  <a:lnTo>
                    <a:pt x="100" y="57"/>
                  </a:lnTo>
                  <a:lnTo>
                    <a:pt x="119" y="52"/>
                  </a:lnTo>
                  <a:lnTo>
                    <a:pt x="141" y="46"/>
                  </a:lnTo>
                  <a:lnTo>
                    <a:pt x="160" y="42"/>
                  </a:lnTo>
                  <a:lnTo>
                    <a:pt x="181" y="38"/>
                  </a:lnTo>
                  <a:lnTo>
                    <a:pt x="202" y="32"/>
                  </a:lnTo>
                  <a:lnTo>
                    <a:pt x="221" y="29"/>
                  </a:lnTo>
                  <a:lnTo>
                    <a:pt x="242" y="25"/>
                  </a:lnTo>
                  <a:lnTo>
                    <a:pt x="263" y="21"/>
                  </a:lnTo>
                  <a:lnTo>
                    <a:pt x="285" y="19"/>
                  </a:lnTo>
                  <a:lnTo>
                    <a:pt x="306" y="15"/>
                  </a:lnTo>
                  <a:lnTo>
                    <a:pt x="327" y="13"/>
                  </a:lnTo>
                  <a:lnTo>
                    <a:pt x="348" y="9"/>
                  </a:lnTo>
                  <a:lnTo>
                    <a:pt x="369" y="7"/>
                  </a:lnTo>
                  <a:lnTo>
                    <a:pt x="390" y="6"/>
                  </a:lnTo>
                  <a:lnTo>
                    <a:pt x="411" y="4"/>
                  </a:lnTo>
                  <a:lnTo>
                    <a:pt x="432" y="2"/>
                  </a:lnTo>
                  <a:lnTo>
                    <a:pt x="455" y="2"/>
                  </a:lnTo>
                  <a:lnTo>
                    <a:pt x="477" y="0"/>
                  </a:lnTo>
                  <a:lnTo>
                    <a:pt x="498" y="0"/>
                  </a:lnTo>
                  <a:lnTo>
                    <a:pt x="519" y="0"/>
                  </a:lnTo>
                  <a:lnTo>
                    <a:pt x="540" y="0"/>
                  </a:lnTo>
                  <a:lnTo>
                    <a:pt x="561" y="0"/>
                  </a:lnTo>
                  <a:lnTo>
                    <a:pt x="584" y="0"/>
                  </a:lnTo>
                  <a:lnTo>
                    <a:pt x="605" y="0"/>
                  </a:lnTo>
                  <a:lnTo>
                    <a:pt x="626" y="2"/>
                  </a:lnTo>
                  <a:lnTo>
                    <a:pt x="647" y="2"/>
                  </a:lnTo>
                  <a:lnTo>
                    <a:pt x="668" y="4"/>
                  </a:lnTo>
                  <a:lnTo>
                    <a:pt x="690" y="6"/>
                  </a:lnTo>
                  <a:lnTo>
                    <a:pt x="711" y="7"/>
                  </a:lnTo>
                  <a:lnTo>
                    <a:pt x="732" y="9"/>
                  </a:lnTo>
                  <a:lnTo>
                    <a:pt x="753" y="13"/>
                  </a:lnTo>
                  <a:lnTo>
                    <a:pt x="774" y="15"/>
                  </a:lnTo>
                  <a:lnTo>
                    <a:pt x="795" y="19"/>
                  </a:lnTo>
                  <a:lnTo>
                    <a:pt x="816" y="21"/>
                  </a:lnTo>
                  <a:lnTo>
                    <a:pt x="837" y="25"/>
                  </a:lnTo>
                  <a:lnTo>
                    <a:pt x="859" y="29"/>
                  </a:lnTo>
                  <a:lnTo>
                    <a:pt x="880" y="32"/>
                  </a:lnTo>
                  <a:lnTo>
                    <a:pt x="901" y="38"/>
                  </a:lnTo>
                  <a:lnTo>
                    <a:pt x="920" y="42"/>
                  </a:lnTo>
                  <a:lnTo>
                    <a:pt x="941" y="46"/>
                  </a:lnTo>
                  <a:lnTo>
                    <a:pt x="960" y="52"/>
                  </a:lnTo>
                  <a:lnTo>
                    <a:pt x="981" y="57"/>
                  </a:lnTo>
                  <a:lnTo>
                    <a:pt x="1001" y="63"/>
                  </a:lnTo>
                  <a:lnTo>
                    <a:pt x="1022" y="69"/>
                  </a:lnTo>
                  <a:lnTo>
                    <a:pt x="1041" y="75"/>
                  </a:lnTo>
                  <a:lnTo>
                    <a:pt x="1060" y="80"/>
                  </a:lnTo>
                  <a:lnTo>
                    <a:pt x="1079" y="88"/>
                  </a:lnTo>
                  <a:lnTo>
                    <a:pt x="1099" y="94"/>
                  </a:lnTo>
                  <a:lnTo>
                    <a:pt x="1118" y="102"/>
                  </a:lnTo>
                  <a:lnTo>
                    <a:pt x="1137" y="109"/>
                  </a:lnTo>
                  <a:lnTo>
                    <a:pt x="1156" y="115"/>
                  </a:lnTo>
                  <a:lnTo>
                    <a:pt x="1173" y="123"/>
                  </a:lnTo>
                  <a:lnTo>
                    <a:pt x="1193" y="132"/>
                  </a:lnTo>
                  <a:lnTo>
                    <a:pt x="1210" y="140"/>
                  </a:lnTo>
                  <a:lnTo>
                    <a:pt x="1227" y="148"/>
                  </a:lnTo>
                  <a:lnTo>
                    <a:pt x="1246" y="157"/>
                  </a:lnTo>
                  <a:lnTo>
                    <a:pt x="1264" y="165"/>
                  </a:lnTo>
                  <a:lnTo>
                    <a:pt x="1281" y="175"/>
                  </a:lnTo>
                  <a:lnTo>
                    <a:pt x="1298" y="184"/>
                  </a:lnTo>
                  <a:lnTo>
                    <a:pt x="1314" y="194"/>
                  </a:lnTo>
                  <a:lnTo>
                    <a:pt x="1331" y="203"/>
                  </a:lnTo>
                  <a:lnTo>
                    <a:pt x="1346" y="213"/>
                  </a:lnTo>
                  <a:lnTo>
                    <a:pt x="1363" y="223"/>
                  </a:lnTo>
                  <a:lnTo>
                    <a:pt x="540" y="870"/>
                  </a:lnTo>
                  <a:lnTo>
                    <a:pt x="0" y="88"/>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7593" name="Freeform 9"/>
            <p:cNvSpPr>
              <a:spLocks/>
            </p:cNvSpPr>
            <p:nvPr/>
          </p:nvSpPr>
          <p:spPr bwMode="auto">
            <a:xfrm>
              <a:off x="3119" y="2039"/>
              <a:ext cx="871" cy="648"/>
            </a:xfrm>
            <a:custGeom>
              <a:avLst/>
              <a:gdLst/>
              <a:ahLst/>
              <a:cxnLst>
                <a:cxn ang="0">
                  <a:pos x="823" y="0"/>
                </a:cxn>
                <a:cxn ang="0">
                  <a:pos x="823" y="0"/>
                </a:cxn>
                <a:cxn ang="0">
                  <a:pos x="839" y="9"/>
                </a:cxn>
                <a:cxn ang="0">
                  <a:pos x="854" y="21"/>
                </a:cxn>
                <a:cxn ang="0">
                  <a:pos x="870" y="30"/>
                </a:cxn>
                <a:cxn ang="0">
                  <a:pos x="0" y="647"/>
                </a:cxn>
                <a:cxn ang="0">
                  <a:pos x="823" y="0"/>
                </a:cxn>
              </a:cxnLst>
              <a:rect l="0" t="0" r="r" b="b"/>
              <a:pathLst>
                <a:path w="871" h="648">
                  <a:moveTo>
                    <a:pt x="823" y="0"/>
                  </a:moveTo>
                  <a:lnTo>
                    <a:pt x="823" y="0"/>
                  </a:lnTo>
                  <a:lnTo>
                    <a:pt x="839" y="9"/>
                  </a:lnTo>
                  <a:lnTo>
                    <a:pt x="854" y="21"/>
                  </a:lnTo>
                  <a:lnTo>
                    <a:pt x="870" y="30"/>
                  </a:lnTo>
                  <a:lnTo>
                    <a:pt x="0" y="647"/>
                  </a:lnTo>
                  <a:lnTo>
                    <a:pt x="823"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67595" name="Rectangle 11"/>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67596" name="Rectangle 12"/>
          <p:cNvSpPr>
            <a:spLocks noChangeArrowheads="1"/>
          </p:cNvSpPr>
          <p:nvPr/>
        </p:nvSpPr>
        <p:spPr bwMode="auto">
          <a:xfrm>
            <a:off x="60325" y="4367213"/>
            <a:ext cx="2533650" cy="920750"/>
          </a:xfrm>
          <a:prstGeom prst="rect">
            <a:avLst/>
          </a:prstGeom>
          <a:noFill/>
          <a:ln w="9525">
            <a:noFill/>
            <a:miter lim="800000"/>
            <a:headEnd/>
            <a:tailEnd/>
          </a:ln>
          <a:effectLst/>
        </p:spPr>
        <p:txBody>
          <a:bodyPr wrap="none" lIns="92075" tIns="46038" rIns="92075" bIns="46038">
            <a:spAutoFit/>
          </a:bodyPr>
          <a:lstStyle/>
          <a:p>
            <a:pPr>
              <a:lnSpc>
                <a:spcPct val="85000"/>
              </a:lnSpc>
            </a:pPr>
            <a:r>
              <a:rPr lang="en-US" sz="3200" b="1" i="0">
                <a:latin typeface="Times New Roman" pitchFamily="18" charset="0"/>
              </a:rPr>
              <a:t>Consumption</a:t>
            </a:r>
          </a:p>
          <a:p>
            <a:pPr>
              <a:lnSpc>
                <a:spcPct val="85000"/>
              </a:lnSpc>
            </a:pPr>
            <a:r>
              <a:rPr lang="en-US" sz="3200" b="1" i="0">
                <a:latin typeface="Times New Roman" pitchFamily="18" charset="0"/>
              </a:rPr>
              <a:t>         68 %</a:t>
            </a:r>
          </a:p>
        </p:txBody>
      </p:sp>
      <p:sp>
        <p:nvSpPr>
          <p:cNvPr id="67597" name="Line 13"/>
          <p:cNvSpPr>
            <a:spLocks noChangeShapeType="1"/>
          </p:cNvSpPr>
          <p:nvPr/>
        </p:nvSpPr>
        <p:spPr bwMode="auto">
          <a:xfrm flipV="1">
            <a:off x="2441575" y="4727575"/>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660525" y="974725"/>
            <a:ext cx="5695950" cy="762000"/>
          </a:xfrm>
          <a:prstGeom prst="rect">
            <a:avLst/>
          </a:prstGeom>
          <a:noFill/>
          <a:ln w="9525">
            <a:noFill/>
            <a:miter lim="800000"/>
            <a:headEnd/>
            <a:tailEnd/>
          </a:ln>
          <a:effectLst/>
        </p:spPr>
        <p:txBody>
          <a:bodyPr wrap="none" anchor="ctr"/>
          <a:lstStyle/>
          <a:p>
            <a:endParaRPr lang="en-US"/>
          </a:p>
        </p:txBody>
      </p:sp>
      <p:sp>
        <p:nvSpPr>
          <p:cNvPr id="69635" name="Rectangle 3"/>
          <p:cNvSpPr>
            <a:spLocks noChangeArrowheads="1"/>
          </p:cNvSpPr>
          <p:nvPr/>
        </p:nvSpPr>
        <p:spPr bwMode="auto">
          <a:xfrm>
            <a:off x="60325" y="4367213"/>
            <a:ext cx="2533650" cy="920750"/>
          </a:xfrm>
          <a:prstGeom prst="rect">
            <a:avLst/>
          </a:prstGeom>
          <a:noFill/>
          <a:ln w="9525">
            <a:noFill/>
            <a:miter lim="800000"/>
            <a:headEnd/>
            <a:tailEnd/>
          </a:ln>
          <a:effectLst/>
        </p:spPr>
        <p:txBody>
          <a:bodyPr wrap="none" lIns="92075" tIns="46038" rIns="92075" bIns="46038">
            <a:spAutoFit/>
          </a:bodyPr>
          <a:lstStyle/>
          <a:p>
            <a:pPr>
              <a:lnSpc>
                <a:spcPct val="85000"/>
              </a:lnSpc>
            </a:pPr>
            <a:r>
              <a:rPr lang="en-US" sz="3200" b="1" i="0">
                <a:latin typeface="Times New Roman" pitchFamily="18" charset="0"/>
              </a:rPr>
              <a:t>Consumption</a:t>
            </a:r>
          </a:p>
          <a:p>
            <a:pPr>
              <a:lnSpc>
                <a:spcPct val="85000"/>
              </a:lnSpc>
            </a:pPr>
            <a:r>
              <a:rPr lang="en-US" sz="3200" b="1" i="0">
                <a:latin typeface="Times New Roman" pitchFamily="18" charset="0"/>
              </a:rPr>
              <a:t>         68 %</a:t>
            </a:r>
          </a:p>
        </p:txBody>
      </p:sp>
      <p:sp>
        <p:nvSpPr>
          <p:cNvPr id="69636" name="Rectangle 4"/>
          <p:cNvSpPr>
            <a:spLocks noChangeArrowheads="1"/>
          </p:cNvSpPr>
          <p:nvPr/>
        </p:nvSpPr>
        <p:spPr bwMode="auto">
          <a:xfrm>
            <a:off x="5991225" y="1547813"/>
            <a:ext cx="2632075" cy="1335087"/>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Government </a:t>
            </a:r>
          </a:p>
          <a:p>
            <a:pPr algn="ctr">
              <a:lnSpc>
                <a:spcPct val="85000"/>
              </a:lnSpc>
            </a:pPr>
            <a:r>
              <a:rPr lang="en-US" sz="3200" b="1" i="0">
                <a:latin typeface="Book Antiqua" pitchFamily="18" charset="0"/>
              </a:rPr>
              <a:t>Purchases</a:t>
            </a:r>
          </a:p>
          <a:p>
            <a:pPr algn="ctr">
              <a:lnSpc>
                <a:spcPct val="85000"/>
              </a:lnSpc>
            </a:pPr>
            <a:r>
              <a:rPr lang="en-US" sz="3200" b="1" i="0">
                <a:latin typeface="Book Antiqua" pitchFamily="18" charset="0"/>
              </a:rPr>
              <a:t>18%</a:t>
            </a:r>
          </a:p>
        </p:txBody>
      </p:sp>
      <p:grpSp>
        <p:nvGrpSpPr>
          <p:cNvPr id="2" name="Group 12"/>
          <p:cNvGrpSpPr>
            <a:grpSpLocks/>
          </p:cNvGrpSpPr>
          <p:nvPr/>
        </p:nvGrpSpPr>
        <p:grpSpPr bwMode="auto">
          <a:xfrm>
            <a:off x="2622550" y="2363788"/>
            <a:ext cx="3902075" cy="3808412"/>
            <a:chOff x="1652" y="1489"/>
            <a:chExt cx="2458" cy="2399"/>
          </a:xfrm>
        </p:grpSpPr>
        <p:sp>
          <p:nvSpPr>
            <p:cNvPr id="69637" name="Freeform 5"/>
            <p:cNvSpPr>
              <a:spLocks/>
            </p:cNvSpPr>
            <p:nvPr/>
          </p:nvSpPr>
          <p:spPr bwMode="auto">
            <a:xfrm>
              <a:off x="2426" y="1577"/>
              <a:ext cx="538" cy="1028"/>
            </a:xfrm>
            <a:custGeom>
              <a:avLst/>
              <a:gdLst/>
              <a:ahLst/>
              <a:cxnLst>
                <a:cxn ang="0">
                  <a:pos x="537" y="779"/>
                </a:cxn>
                <a:cxn ang="0">
                  <a:pos x="0" y="0"/>
                </a:cxn>
                <a:cxn ang="0">
                  <a:pos x="0" y="248"/>
                </a:cxn>
                <a:cxn ang="0">
                  <a:pos x="537" y="1027"/>
                </a:cxn>
                <a:cxn ang="0">
                  <a:pos x="537" y="779"/>
                </a:cxn>
              </a:cxnLst>
              <a:rect l="0" t="0" r="r" b="b"/>
              <a:pathLst>
                <a:path w="538" h="1028">
                  <a:moveTo>
                    <a:pt x="537" y="779"/>
                  </a:moveTo>
                  <a:lnTo>
                    <a:pt x="0" y="0"/>
                  </a:lnTo>
                  <a:lnTo>
                    <a:pt x="0" y="248"/>
                  </a:lnTo>
                  <a:lnTo>
                    <a:pt x="537" y="1027"/>
                  </a:lnTo>
                  <a:lnTo>
                    <a:pt x="537" y="779"/>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9638" name="Freeform 6"/>
            <p:cNvSpPr>
              <a:spLocks/>
            </p:cNvSpPr>
            <p:nvPr/>
          </p:nvSpPr>
          <p:spPr bwMode="auto">
            <a:xfrm>
              <a:off x="2963" y="1711"/>
              <a:ext cx="823" cy="894"/>
            </a:xfrm>
            <a:custGeom>
              <a:avLst/>
              <a:gdLst/>
              <a:ahLst/>
              <a:cxnLst>
                <a:cxn ang="0">
                  <a:pos x="0" y="645"/>
                </a:cxn>
                <a:cxn ang="0">
                  <a:pos x="822" y="0"/>
                </a:cxn>
                <a:cxn ang="0">
                  <a:pos x="822" y="248"/>
                </a:cxn>
                <a:cxn ang="0">
                  <a:pos x="0" y="893"/>
                </a:cxn>
                <a:cxn ang="0">
                  <a:pos x="0" y="645"/>
                </a:cxn>
              </a:cxnLst>
              <a:rect l="0" t="0" r="r" b="b"/>
              <a:pathLst>
                <a:path w="823" h="894">
                  <a:moveTo>
                    <a:pt x="0" y="645"/>
                  </a:moveTo>
                  <a:lnTo>
                    <a:pt x="822" y="0"/>
                  </a:lnTo>
                  <a:lnTo>
                    <a:pt x="822" y="248"/>
                  </a:lnTo>
                  <a:lnTo>
                    <a:pt x="0" y="893"/>
                  </a:lnTo>
                  <a:lnTo>
                    <a:pt x="0" y="645"/>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9639" name="Freeform 7"/>
            <p:cNvSpPr>
              <a:spLocks/>
            </p:cNvSpPr>
            <p:nvPr/>
          </p:nvSpPr>
          <p:spPr bwMode="auto">
            <a:xfrm>
              <a:off x="1652" y="2769"/>
              <a:ext cx="2458" cy="1119"/>
            </a:xfrm>
            <a:custGeom>
              <a:avLst/>
              <a:gdLst/>
              <a:ahLst/>
              <a:cxnLst>
                <a:cxn ang="0">
                  <a:pos x="2451" y="77"/>
                </a:cxn>
                <a:cxn ang="0">
                  <a:pos x="2434" y="167"/>
                </a:cxn>
                <a:cxn ang="0">
                  <a:pos x="2403" y="256"/>
                </a:cxn>
                <a:cxn ang="0">
                  <a:pos x="2359" y="340"/>
                </a:cxn>
                <a:cxn ang="0">
                  <a:pos x="2304" y="423"/>
                </a:cxn>
                <a:cxn ang="0">
                  <a:pos x="2234" y="499"/>
                </a:cxn>
                <a:cxn ang="0">
                  <a:pos x="2156" y="570"/>
                </a:cxn>
                <a:cxn ang="0">
                  <a:pos x="2066" y="636"/>
                </a:cxn>
                <a:cxn ang="0">
                  <a:pos x="1968" y="695"/>
                </a:cxn>
                <a:cxn ang="0">
                  <a:pos x="1860" y="745"/>
                </a:cxn>
                <a:cxn ang="0">
                  <a:pos x="1747" y="787"/>
                </a:cxn>
                <a:cxn ang="0">
                  <a:pos x="1628" y="822"/>
                </a:cxn>
                <a:cxn ang="0">
                  <a:pos x="1505" y="847"/>
                </a:cxn>
                <a:cxn ang="0">
                  <a:pos x="1378" y="862"/>
                </a:cxn>
                <a:cxn ang="0">
                  <a:pos x="1250" y="870"/>
                </a:cxn>
                <a:cxn ang="0">
                  <a:pos x="1121" y="866"/>
                </a:cxn>
                <a:cxn ang="0">
                  <a:pos x="994" y="853"/>
                </a:cxn>
                <a:cxn ang="0">
                  <a:pos x="870" y="832"/>
                </a:cxn>
                <a:cxn ang="0">
                  <a:pos x="749" y="801"/>
                </a:cxn>
                <a:cxn ang="0">
                  <a:pos x="631" y="761"/>
                </a:cxn>
                <a:cxn ang="0">
                  <a:pos x="524" y="713"/>
                </a:cxn>
                <a:cxn ang="0">
                  <a:pos x="422" y="657"/>
                </a:cxn>
                <a:cxn ang="0">
                  <a:pos x="330" y="593"/>
                </a:cxn>
                <a:cxn ang="0">
                  <a:pos x="248" y="524"/>
                </a:cxn>
                <a:cxn ang="0">
                  <a:pos x="175" y="448"/>
                </a:cxn>
                <a:cxn ang="0">
                  <a:pos x="115" y="367"/>
                </a:cxn>
                <a:cxn ang="0">
                  <a:pos x="67" y="284"/>
                </a:cxn>
                <a:cxn ang="0">
                  <a:pos x="31" y="196"/>
                </a:cxn>
                <a:cxn ang="0">
                  <a:pos x="9" y="106"/>
                </a:cxn>
                <a:cxn ang="0">
                  <a:pos x="0" y="16"/>
                </a:cxn>
                <a:cxn ang="0">
                  <a:pos x="2" y="309"/>
                </a:cxn>
                <a:cxn ang="0">
                  <a:pos x="17" y="400"/>
                </a:cxn>
                <a:cxn ang="0">
                  <a:pos x="48" y="488"/>
                </a:cxn>
                <a:cxn ang="0">
                  <a:pos x="88" y="574"/>
                </a:cxn>
                <a:cxn ang="0">
                  <a:pos x="144" y="657"/>
                </a:cxn>
                <a:cxn ang="0">
                  <a:pos x="209" y="734"/>
                </a:cxn>
                <a:cxn ang="0">
                  <a:pos x="286" y="807"/>
                </a:cxn>
                <a:cxn ang="0">
                  <a:pos x="374" y="874"/>
                </a:cxn>
                <a:cxn ang="0">
                  <a:pos x="472" y="933"/>
                </a:cxn>
                <a:cxn ang="0">
                  <a:pos x="578" y="985"/>
                </a:cxn>
                <a:cxn ang="0">
                  <a:pos x="689" y="1029"/>
                </a:cxn>
                <a:cxn ang="0">
                  <a:pos x="808" y="1064"/>
                </a:cxn>
                <a:cxn ang="0">
                  <a:pos x="931" y="1091"/>
                </a:cxn>
                <a:cxn ang="0">
                  <a:pos x="1058" y="1108"/>
                </a:cxn>
                <a:cxn ang="0">
                  <a:pos x="1184" y="1116"/>
                </a:cxn>
                <a:cxn ang="0">
                  <a:pos x="1313" y="1116"/>
                </a:cxn>
                <a:cxn ang="0">
                  <a:pos x="1442" y="1104"/>
                </a:cxn>
                <a:cxn ang="0">
                  <a:pos x="1566" y="1083"/>
                </a:cxn>
                <a:cxn ang="0">
                  <a:pos x="1689" y="1054"/>
                </a:cxn>
                <a:cxn ang="0">
                  <a:pos x="1804" y="1016"/>
                </a:cxn>
                <a:cxn ang="0">
                  <a:pos x="1916" y="968"/>
                </a:cxn>
                <a:cxn ang="0">
                  <a:pos x="2018" y="914"/>
                </a:cxn>
                <a:cxn ang="0">
                  <a:pos x="2112" y="853"/>
                </a:cxn>
                <a:cxn ang="0">
                  <a:pos x="2196" y="784"/>
                </a:cxn>
                <a:cxn ang="0">
                  <a:pos x="2271" y="709"/>
                </a:cxn>
                <a:cxn ang="0">
                  <a:pos x="2332" y="630"/>
                </a:cxn>
                <a:cxn ang="0">
                  <a:pos x="2382" y="545"/>
                </a:cxn>
                <a:cxn ang="0">
                  <a:pos x="2421" y="459"/>
                </a:cxn>
                <a:cxn ang="0">
                  <a:pos x="2446" y="369"/>
                </a:cxn>
                <a:cxn ang="0">
                  <a:pos x="2455" y="279"/>
                </a:cxn>
              </a:cxnLst>
              <a:rect l="0" t="0" r="r" b="b"/>
              <a:pathLst>
                <a:path w="2458" h="1119">
                  <a:moveTo>
                    <a:pt x="2457" y="0"/>
                  </a:moveTo>
                  <a:lnTo>
                    <a:pt x="2457" y="16"/>
                  </a:lnTo>
                  <a:lnTo>
                    <a:pt x="2455" y="31"/>
                  </a:lnTo>
                  <a:lnTo>
                    <a:pt x="2455" y="46"/>
                  </a:lnTo>
                  <a:lnTo>
                    <a:pt x="2453" y="62"/>
                  </a:lnTo>
                  <a:lnTo>
                    <a:pt x="2451" y="77"/>
                  </a:lnTo>
                  <a:lnTo>
                    <a:pt x="2450" y="92"/>
                  </a:lnTo>
                  <a:lnTo>
                    <a:pt x="2448" y="106"/>
                  </a:lnTo>
                  <a:lnTo>
                    <a:pt x="2446" y="121"/>
                  </a:lnTo>
                  <a:lnTo>
                    <a:pt x="2442" y="137"/>
                  </a:lnTo>
                  <a:lnTo>
                    <a:pt x="2438" y="152"/>
                  </a:lnTo>
                  <a:lnTo>
                    <a:pt x="2434" y="167"/>
                  </a:lnTo>
                  <a:lnTo>
                    <a:pt x="2430" y="181"/>
                  </a:lnTo>
                  <a:lnTo>
                    <a:pt x="2425" y="196"/>
                  </a:lnTo>
                  <a:lnTo>
                    <a:pt x="2421" y="211"/>
                  </a:lnTo>
                  <a:lnTo>
                    <a:pt x="2415" y="225"/>
                  </a:lnTo>
                  <a:lnTo>
                    <a:pt x="2409" y="240"/>
                  </a:lnTo>
                  <a:lnTo>
                    <a:pt x="2403" y="256"/>
                  </a:lnTo>
                  <a:lnTo>
                    <a:pt x="2396" y="269"/>
                  </a:lnTo>
                  <a:lnTo>
                    <a:pt x="2390" y="284"/>
                  </a:lnTo>
                  <a:lnTo>
                    <a:pt x="2382" y="298"/>
                  </a:lnTo>
                  <a:lnTo>
                    <a:pt x="2375" y="311"/>
                  </a:lnTo>
                  <a:lnTo>
                    <a:pt x="2367" y="327"/>
                  </a:lnTo>
                  <a:lnTo>
                    <a:pt x="2359" y="340"/>
                  </a:lnTo>
                  <a:lnTo>
                    <a:pt x="2350" y="353"/>
                  </a:lnTo>
                  <a:lnTo>
                    <a:pt x="2342" y="367"/>
                  </a:lnTo>
                  <a:lnTo>
                    <a:pt x="2332" y="382"/>
                  </a:lnTo>
                  <a:lnTo>
                    <a:pt x="2323" y="396"/>
                  </a:lnTo>
                  <a:lnTo>
                    <a:pt x="2313" y="409"/>
                  </a:lnTo>
                  <a:lnTo>
                    <a:pt x="2304" y="423"/>
                  </a:lnTo>
                  <a:lnTo>
                    <a:pt x="2292" y="436"/>
                  </a:lnTo>
                  <a:lnTo>
                    <a:pt x="2281" y="448"/>
                  </a:lnTo>
                  <a:lnTo>
                    <a:pt x="2271" y="461"/>
                  </a:lnTo>
                  <a:lnTo>
                    <a:pt x="2259" y="474"/>
                  </a:lnTo>
                  <a:lnTo>
                    <a:pt x="2246" y="486"/>
                  </a:lnTo>
                  <a:lnTo>
                    <a:pt x="2234" y="499"/>
                  </a:lnTo>
                  <a:lnTo>
                    <a:pt x="2223" y="511"/>
                  </a:lnTo>
                  <a:lnTo>
                    <a:pt x="2210" y="524"/>
                  </a:lnTo>
                  <a:lnTo>
                    <a:pt x="2196" y="536"/>
                  </a:lnTo>
                  <a:lnTo>
                    <a:pt x="2183" y="547"/>
                  </a:lnTo>
                  <a:lnTo>
                    <a:pt x="2169" y="559"/>
                  </a:lnTo>
                  <a:lnTo>
                    <a:pt x="2156" y="570"/>
                  </a:lnTo>
                  <a:lnTo>
                    <a:pt x="2140" y="582"/>
                  </a:lnTo>
                  <a:lnTo>
                    <a:pt x="2127" y="593"/>
                  </a:lnTo>
                  <a:lnTo>
                    <a:pt x="2112" y="605"/>
                  </a:lnTo>
                  <a:lnTo>
                    <a:pt x="2096" y="615"/>
                  </a:lnTo>
                  <a:lnTo>
                    <a:pt x="2081" y="626"/>
                  </a:lnTo>
                  <a:lnTo>
                    <a:pt x="2066" y="636"/>
                  </a:lnTo>
                  <a:lnTo>
                    <a:pt x="2050" y="647"/>
                  </a:lnTo>
                  <a:lnTo>
                    <a:pt x="2035" y="657"/>
                  </a:lnTo>
                  <a:lnTo>
                    <a:pt x="2018" y="666"/>
                  </a:lnTo>
                  <a:lnTo>
                    <a:pt x="2002" y="676"/>
                  </a:lnTo>
                  <a:lnTo>
                    <a:pt x="1985" y="686"/>
                  </a:lnTo>
                  <a:lnTo>
                    <a:pt x="1968" y="695"/>
                  </a:lnTo>
                  <a:lnTo>
                    <a:pt x="1950" y="703"/>
                  </a:lnTo>
                  <a:lnTo>
                    <a:pt x="1933" y="713"/>
                  </a:lnTo>
                  <a:lnTo>
                    <a:pt x="1916" y="720"/>
                  </a:lnTo>
                  <a:lnTo>
                    <a:pt x="1897" y="730"/>
                  </a:lnTo>
                  <a:lnTo>
                    <a:pt x="1879" y="737"/>
                  </a:lnTo>
                  <a:lnTo>
                    <a:pt x="1860" y="745"/>
                  </a:lnTo>
                  <a:lnTo>
                    <a:pt x="1843" y="753"/>
                  </a:lnTo>
                  <a:lnTo>
                    <a:pt x="1824" y="761"/>
                  </a:lnTo>
                  <a:lnTo>
                    <a:pt x="1804" y="768"/>
                  </a:lnTo>
                  <a:lnTo>
                    <a:pt x="1785" y="774"/>
                  </a:lnTo>
                  <a:lnTo>
                    <a:pt x="1766" y="782"/>
                  </a:lnTo>
                  <a:lnTo>
                    <a:pt x="1747" y="787"/>
                  </a:lnTo>
                  <a:lnTo>
                    <a:pt x="1728" y="795"/>
                  </a:lnTo>
                  <a:lnTo>
                    <a:pt x="1708" y="801"/>
                  </a:lnTo>
                  <a:lnTo>
                    <a:pt x="1689" y="807"/>
                  </a:lnTo>
                  <a:lnTo>
                    <a:pt x="1668" y="812"/>
                  </a:lnTo>
                  <a:lnTo>
                    <a:pt x="1649" y="816"/>
                  </a:lnTo>
                  <a:lnTo>
                    <a:pt x="1628" y="822"/>
                  </a:lnTo>
                  <a:lnTo>
                    <a:pt x="1609" y="828"/>
                  </a:lnTo>
                  <a:lnTo>
                    <a:pt x="1588" y="832"/>
                  </a:lnTo>
                  <a:lnTo>
                    <a:pt x="1566" y="835"/>
                  </a:lnTo>
                  <a:lnTo>
                    <a:pt x="1545" y="839"/>
                  </a:lnTo>
                  <a:lnTo>
                    <a:pt x="1526" y="843"/>
                  </a:lnTo>
                  <a:lnTo>
                    <a:pt x="1505" y="847"/>
                  </a:lnTo>
                  <a:lnTo>
                    <a:pt x="1484" y="851"/>
                  </a:lnTo>
                  <a:lnTo>
                    <a:pt x="1463" y="853"/>
                  </a:lnTo>
                  <a:lnTo>
                    <a:pt x="1442" y="857"/>
                  </a:lnTo>
                  <a:lnTo>
                    <a:pt x="1421" y="858"/>
                  </a:lnTo>
                  <a:lnTo>
                    <a:pt x="1399" y="860"/>
                  </a:lnTo>
                  <a:lnTo>
                    <a:pt x="1378" y="862"/>
                  </a:lnTo>
                  <a:lnTo>
                    <a:pt x="1357" y="864"/>
                  </a:lnTo>
                  <a:lnTo>
                    <a:pt x="1336" y="866"/>
                  </a:lnTo>
                  <a:lnTo>
                    <a:pt x="1313" y="868"/>
                  </a:lnTo>
                  <a:lnTo>
                    <a:pt x="1292" y="868"/>
                  </a:lnTo>
                  <a:lnTo>
                    <a:pt x="1271" y="868"/>
                  </a:lnTo>
                  <a:lnTo>
                    <a:pt x="1250" y="870"/>
                  </a:lnTo>
                  <a:lnTo>
                    <a:pt x="1229" y="870"/>
                  </a:lnTo>
                  <a:lnTo>
                    <a:pt x="1207" y="870"/>
                  </a:lnTo>
                  <a:lnTo>
                    <a:pt x="1184" y="868"/>
                  </a:lnTo>
                  <a:lnTo>
                    <a:pt x="1163" y="868"/>
                  </a:lnTo>
                  <a:lnTo>
                    <a:pt x="1142" y="868"/>
                  </a:lnTo>
                  <a:lnTo>
                    <a:pt x="1121" y="866"/>
                  </a:lnTo>
                  <a:lnTo>
                    <a:pt x="1100" y="864"/>
                  </a:lnTo>
                  <a:lnTo>
                    <a:pt x="1079" y="862"/>
                  </a:lnTo>
                  <a:lnTo>
                    <a:pt x="1058" y="860"/>
                  </a:lnTo>
                  <a:lnTo>
                    <a:pt x="1037" y="858"/>
                  </a:lnTo>
                  <a:lnTo>
                    <a:pt x="1015" y="857"/>
                  </a:lnTo>
                  <a:lnTo>
                    <a:pt x="994" y="853"/>
                  </a:lnTo>
                  <a:lnTo>
                    <a:pt x="973" y="851"/>
                  </a:lnTo>
                  <a:lnTo>
                    <a:pt x="952" y="847"/>
                  </a:lnTo>
                  <a:lnTo>
                    <a:pt x="931" y="843"/>
                  </a:lnTo>
                  <a:lnTo>
                    <a:pt x="910" y="839"/>
                  </a:lnTo>
                  <a:lnTo>
                    <a:pt x="889" y="835"/>
                  </a:lnTo>
                  <a:lnTo>
                    <a:pt x="870" y="832"/>
                  </a:lnTo>
                  <a:lnTo>
                    <a:pt x="848" y="828"/>
                  </a:lnTo>
                  <a:lnTo>
                    <a:pt x="827" y="822"/>
                  </a:lnTo>
                  <a:lnTo>
                    <a:pt x="808" y="816"/>
                  </a:lnTo>
                  <a:lnTo>
                    <a:pt x="787" y="812"/>
                  </a:lnTo>
                  <a:lnTo>
                    <a:pt x="768" y="807"/>
                  </a:lnTo>
                  <a:lnTo>
                    <a:pt x="749" y="801"/>
                  </a:lnTo>
                  <a:lnTo>
                    <a:pt x="727" y="795"/>
                  </a:lnTo>
                  <a:lnTo>
                    <a:pt x="708" y="787"/>
                  </a:lnTo>
                  <a:lnTo>
                    <a:pt x="689" y="782"/>
                  </a:lnTo>
                  <a:lnTo>
                    <a:pt x="670" y="774"/>
                  </a:lnTo>
                  <a:lnTo>
                    <a:pt x="651" y="768"/>
                  </a:lnTo>
                  <a:lnTo>
                    <a:pt x="631" y="761"/>
                  </a:lnTo>
                  <a:lnTo>
                    <a:pt x="614" y="753"/>
                  </a:lnTo>
                  <a:lnTo>
                    <a:pt x="595" y="745"/>
                  </a:lnTo>
                  <a:lnTo>
                    <a:pt x="578" y="737"/>
                  </a:lnTo>
                  <a:lnTo>
                    <a:pt x="559" y="730"/>
                  </a:lnTo>
                  <a:lnTo>
                    <a:pt x="541" y="720"/>
                  </a:lnTo>
                  <a:lnTo>
                    <a:pt x="524" y="713"/>
                  </a:lnTo>
                  <a:lnTo>
                    <a:pt x="507" y="703"/>
                  </a:lnTo>
                  <a:lnTo>
                    <a:pt x="489" y="695"/>
                  </a:lnTo>
                  <a:lnTo>
                    <a:pt x="472" y="686"/>
                  </a:lnTo>
                  <a:lnTo>
                    <a:pt x="455" y="676"/>
                  </a:lnTo>
                  <a:lnTo>
                    <a:pt x="438" y="666"/>
                  </a:lnTo>
                  <a:lnTo>
                    <a:pt x="422" y="657"/>
                  </a:lnTo>
                  <a:lnTo>
                    <a:pt x="407" y="647"/>
                  </a:lnTo>
                  <a:lnTo>
                    <a:pt x="390" y="636"/>
                  </a:lnTo>
                  <a:lnTo>
                    <a:pt x="374" y="626"/>
                  </a:lnTo>
                  <a:lnTo>
                    <a:pt x="359" y="615"/>
                  </a:lnTo>
                  <a:lnTo>
                    <a:pt x="344" y="605"/>
                  </a:lnTo>
                  <a:lnTo>
                    <a:pt x="330" y="593"/>
                  </a:lnTo>
                  <a:lnTo>
                    <a:pt x="315" y="582"/>
                  </a:lnTo>
                  <a:lnTo>
                    <a:pt x="301" y="570"/>
                  </a:lnTo>
                  <a:lnTo>
                    <a:pt x="286" y="559"/>
                  </a:lnTo>
                  <a:lnTo>
                    <a:pt x="273" y="547"/>
                  </a:lnTo>
                  <a:lnTo>
                    <a:pt x="259" y="536"/>
                  </a:lnTo>
                  <a:lnTo>
                    <a:pt x="248" y="524"/>
                  </a:lnTo>
                  <a:lnTo>
                    <a:pt x="234" y="511"/>
                  </a:lnTo>
                  <a:lnTo>
                    <a:pt x="221" y="499"/>
                  </a:lnTo>
                  <a:lnTo>
                    <a:pt x="209" y="486"/>
                  </a:lnTo>
                  <a:lnTo>
                    <a:pt x="198" y="474"/>
                  </a:lnTo>
                  <a:lnTo>
                    <a:pt x="186" y="461"/>
                  </a:lnTo>
                  <a:lnTo>
                    <a:pt x="175" y="448"/>
                  </a:lnTo>
                  <a:lnTo>
                    <a:pt x="163" y="436"/>
                  </a:lnTo>
                  <a:lnTo>
                    <a:pt x="153" y="423"/>
                  </a:lnTo>
                  <a:lnTo>
                    <a:pt x="144" y="409"/>
                  </a:lnTo>
                  <a:lnTo>
                    <a:pt x="132" y="396"/>
                  </a:lnTo>
                  <a:lnTo>
                    <a:pt x="125" y="382"/>
                  </a:lnTo>
                  <a:lnTo>
                    <a:pt x="115" y="367"/>
                  </a:lnTo>
                  <a:lnTo>
                    <a:pt x="105" y="353"/>
                  </a:lnTo>
                  <a:lnTo>
                    <a:pt x="98" y="340"/>
                  </a:lnTo>
                  <a:lnTo>
                    <a:pt x="88" y="327"/>
                  </a:lnTo>
                  <a:lnTo>
                    <a:pt x="81" y="311"/>
                  </a:lnTo>
                  <a:lnTo>
                    <a:pt x="73" y="298"/>
                  </a:lnTo>
                  <a:lnTo>
                    <a:pt x="67" y="284"/>
                  </a:lnTo>
                  <a:lnTo>
                    <a:pt x="59" y="269"/>
                  </a:lnTo>
                  <a:lnTo>
                    <a:pt x="54" y="256"/>
                  </a:lnTo>
                  <a:lnTo>
                    <a:pt x="48" y="240"/>
                  </a:lnTo>
                  <a:lnTo>
                    <a:pt x="42" y="225"/>
                  </a:lnTo>
                  <a:lnTo>
                    <a:pt x="36" y="211"/>
                  </a:lnTo>
                  <a:lnTo>
                    <a:pt x="31" y="196"/>
                  </a:lnTo>
                  <a:lnTo>
                    <a:pt x="27" y="181"/>
                  </a:lnTo>
                  <a:lnTo>
                    <a:pt x="23" y="167"/>
                  </a:lnTo>
                  <a:lnTo>
                    <a:pt x="17" y="152"/>
                  </a:lnTo>
                  <a:lnTo>
                    <a:pt x="15" y="137"/>
                  </a:lnTo>
                  <a:lnTo>
                    <a:pt x="11" y="121"/>
                  </a:lnTo>
                  <a:lnTo>
                    <a:pt x="9" y="106"/>
                  </a:lnTo>
                  <a:lnTo>
                    <a:pt x="6" y="92"/>
                  </a:lnTo>
                  <a:lnTo>
                    <a:pt x="4" y="77"/>
                  </a:lnTo>
                  <a:lnTo>
                    <a:pt x="2" y="62"/>
                  </a:lnTo>
                  <a:lnTo>
                    <a:pt x="2" y="46"/>
                  </a:lnTo>
                  <a:lnTo>
                    <a:pt x="0" y="31"/>
                  </a:lnTo>
                  <a:lnTo>
                    <a:pt x="0" y="16"/>
                  </a:lnTo>
                  <a:lnTo>
                    <a:pt x="0" y="0"/>
                  </a:lnTo>
                  <a:lnTo>
                    <a:pt x="0" y="248"/>
                  </a:lnTo>
                  <a:lnTo>
                    <a:pt x="0" y="263"/>
                  </a:lnTo>
                  <a:lnTo>
                    <a:pt x="0" y="279"/>
                  </a:lnTo>
                  <a:lnTo>
                    <a:pt x="2" y="294"/>
                  </a:lnTo>
                  <a:lnTo>
                    <a:pt x="2" y="309"/>
                  </a:lnTo>
                  <a:lnTo>
                    <a:pt x="4" y="325"/>
                  </a:lnTo>
                  <a:lnTo>
                    <a:pt x="6" y="340"/>
                  </a:lnTo>
                  <a:lnTo>
                    <a:pt x="9" y="353"/>
                  </a:lnTo>
                  <a:lnTo>
                    <a:pt x="11" y="369"/>
                  </a:lnTo>
                  <a:lnTo>
                    <a:pt x="15" y="384"/>
                  </a:lnTo>
                  <a:lnTo>
                    <a:pt x="17" y="400"/>
                  </a:lnTo>
                  <a:lnTo>
                    <a:pt x="23" y="415"/>
                  </a:lnTo>
                  <a:lnTo>
                    <a:pt x="27" y="428"/>
                  </a:lnTo>
                  <a:lnTo>
                    <a:pt x="31" y="444"/>
                  </a:lnTo>
                  <a:lnTo>
                    <a:pt x="36" y="459"/>
                  </a:lnTo>
                  <a:lnTo>
                    <a:pt x="42" y="473"/>
                  </a:lnTo>
                  <a:lnTo>
                    <a:pt x="48" y="488"/>
                  </a:lnTo>
                  <a:lnTo>
                    <a:pt x="54" y="503"/>
                  </a:lnTo>
                  <a:lnTo>
                    <a:pt x="59" y="517"/>
                  </a:lnTo>
                  <a:lnTo>
                    <a:pt x="67" y="532"/>
                  </a:lnTo>
                  <a:lnTo>
                    <a:pt x="73" y="545"/>
                  </a:lnTo>
                  <a:lnTo>
                    <a:pt x="81" y="559"/>
                  </a:lnTo>
                  <a:lnTo>
                    <a:pt x="88" y="574"/>
                  </a:lnTo>
                  <a:lnTo>
                    <a:pt x="98" y="588"/>
                  </a:lnTo>
                  <a:lnTo>
                    <a:pt x="105" y="601"/>
                  </a:lnTo>
                  <a:lnTo>
                    <a:pt x="115" y="615"/>
                  </a:lnTo>
                  <a:lnTo>
                    <a:pt x="125" y="630"/>
                  </a:lnTo>
                  <a:lnTo>
                    <a:pt x="132" y="643"/>
                  </a:lnTo>
                  <a:lnTo>
                    <a:pt x="144" y="657"/>
                  </a:lnTo>
                  <a:lnTo>
                    <a:pt x="153" y="670"/>
                  </a:lnTo>
                  <a:lnTo>
                    <a:pt x="163" y="684"/>
                  </a:lnTo>
                  <a:lnTo>
                    <a:pt x="175" y="695"/>
                  </a:lnTo>
                  <a:lnTo>
                    <a:pt x="186" y="709"/>
                  </a:lnTo>
                  <a:lnTo>
                    <a:pt x="198" y="722"/>
                  </a:lnTo>
                  <a:lnTo>
                    <a:pt x="209" y="734"/>
                  </a:lnTo>
                  <a:lnTo>
                    <a:pt x="221" y="747"/>
                  </a:lnTo>
                  <a:lnTo>
                    <a:pt x="234" y="759"/>
                  </a:lnTo>
                  <a:lnTo>
                    <a:pt x="248" y="772"/>
                  </a:lnTo>
                  <a:lnTo>
                    <a:pt x="259" y="784"/>
                  </a:lnTo>
                  <a:lnTo>
                    <a:pt x="273" y="795"/>
                  </a:lnTo>
                  <a:lnTo>
                    <a:pt x="286" y="807"/>
                  </a:lnTo>
                  <a:lnTo>
                    <a:pt x="301" y="818"/>
                  </a:lnTo>
                  <a:lnTo>
                    <a:pt x="315" y="830"/>
                  </a:lnTo>
                  <a:lnTo>
                    <a:pt x="330" y="841"/>
                  </a:lnTo>
                  <a:lnTo>
                    <a:pt x="344" y="853"/>
                  </a:lnTo>
                  <a:lnTo>
                    <a:pt x="359" y="862"/>
                  </a:lnTo>
                  <a:lnTo>
                    <a:pt x="374" y="874"/>
                  </a:lnTo>
                  <a:lnTo>
                    <a:pt x="390" y="883"/>
                  </a:lnTo>
                  <a:lnTo>
                    <a:pt x="407" y="895"/>
                  </a:lnTo>
                  <a:lnTo>
                    <a:pt x="422" y="904"/>
                  </a:lnTo>
                  <a:lnTo>
                    <a:pt x="438" y="914"/>
                  </a:lnTo>
                  <a:lnTo>
                    <a:pt x="455" y="924"/>
                  </a:lnTo>
                  <a:lnTo>
                    <a:pt x="472" y="933"/>
                  </a:lnTo>
                  <a:lnTo>
                    <a:pt x="489" y="943"/>
                  </a:lnTo>
                  <a:lnTo>
                    <a:pt x="507" y="951"/>
                  </a:lnTo>
                  <a:lnTo>
                    <a:pt x="524" y="960"/>
                  </a:lnTo>
                  <a:lnTo>
                    <a:pt x="541" y="968"/>
                  </a:lnTo>
                  <a:lnTo>
                    <a:pt x="559" y="977"/>
                  </a:lnTo>
                  <a:lnTo>
                    <a:pt x="578" y="985"/>
                  </a:lnTo>
                  <a:lnTo>
                    <a:pt x="595" y="993"/>
                  </a:lnTo>
                  <a:lnTo>
                    <a:pt x="614" y="1000"/>
                  </a:lnTo>
                  <a:lnTo>
                    <a:pt x="631" y="1008"/>
                  </a:lnTo>
                  <a:lnTo>
                    <a:pt x="651" y="1016"/>
                  </a:lnTo>
                  <a:lnTo>
                    <a:pt x="670" y="1022"/>
                  </a:lnTo>
                  <a:lnTo>
                    <a:pt x="689" y="1029"/>
                  </a:lnTo>
                  <a:lnTo>
                    <a:pt x="708" y="1035"/>
                  </a:lnTo>
                  <a:lnTo>
                    <a:pt x="727" y="1043"/>
                  </a:lnTo>
                  <a:lnTo>
                    <a:pt x="749" y="1048"/>
                  </a:lnTo>
                  <a:lnTo>
                    <a:pt x="768" y="1054"/>
                  </a:lnTo>
                  <a:lnTo>
                    <a:pt x="787" y="1060"/>
                  </a:lnTo>
                  <a:lnTo>
                    <a:pt x="808" y="1064"/>
                  </a:lnTo>
                  <a:lnTo>
                    <a:pt x="827" y="1070"/>
                  </a:lnTo>
                  <a:lnTo>
                    <a:pt x="848" y="1075"/>
                  </a:lnTo>
                  <a:lnTo>
                    <a:pt x="870" y="1079"/>
                  </a:lnTo>
                  <a:lnTo>
                    <a:pt x="889" y="1083"/>
                  </a:lnTo>
                  <a:lnTo>
                    <a:pt x="910" y="1087"/>
                  </a:lnTo>
                  <a:lnTo>
                    <a:pt x="931" y="1091"/>
                  </a:lnTo>
                  <a:lnTo>
                    <a:pt x="952" y="1095"/>
                  </a:lnTo>
                  <a:lnTo>
                    <a:pt x="973" y="1098"/>
                  </a:lnTo>
                  <a:lnTo>
                    <a:pt x="994" y="1100"/>
                  </a:lnTo>
                  <a:lnTo>
                    <a:pt x="1015" y="1104"/>
                  </a:lnTo>
                  <a:lnTo>
                    <a:pt x="1037" y="1106"/>
                  </a:lnTo>
                  <a:lnTo>
                    <a:pt x="1058" y="1108"/>
                  </a:lnTo>
                  <a:lnTo>
                    <a:pt x="1079" y="1110"/>
                  </a:lnTo>
                  <a:lnTo>
                    <a:pt x="1100" y="1112"/>
                  </a:lnTo>
                  <a:lnTo>
                    <a:pt x="1121" y="1114"/>
                  </a:lnTo>
                  <a:lnTo>
                    <a:pt x="1142" y="1116"/>
                  </a:lnTo>
                  <a:lnTo>
                    <a:pt x="1163" y="1116"/>
                  </a:lnTo>
                  <a:lnTo>
                    <a:pt x="1184" y="1116"/>
                  </a:lnTo>
                  <a:lnTo>
                    <a:pt x="1207" y="1118"/>
                  </a:lnTo>
                  <a:lnTo>
                    <a:pt x="1229" y="1118"/>
                  </a:lnTo>
                  <a:lnTo>
                    <a:pt x="1250" y="1118"/>
                  </a:lnTo>
                  <a:lnTo>
                    <a:pt x="1271" y="1116"/>
                  </a:lnTo>
                  <a:lnTo>
                    <a:pt x="1292" y="1116"/>
                  </a:lnTo>
                  <a:lnTo>
                    <a:pt x="1313" y="1116"/>
                  </a:lnTo>
                  <a:lnTo>
                    <a:pt x="1336" y="1114"/>
                  </a:lnTo>
                  <a:lnTo>
                    <a:pt x="1357" y="1112"/>
                  </a:lnTo>
                  <a:lnTo>
                    <a:pt x="1378" y="1110"/>
                  </a:lnTo>
                  <a:lnTo>
                    <a:pt x="1399" y="1108"/>
                  </a:lnTo>
                  <a:lnTo>
                    <a:pt x="1421" y="1106"/>
                  </a:lnTo>
                  <a:lnTo>
                    <a:pt x="1442" y="1104"/>
                  </a:lnTo>
                  <a:lnTo>
                    <a:pt x="1463" y="1100"/>
                  </a:lnTo>
                  <a:lnTo>
                    <a:pt x="1484" y="1098"/>
                  </a:lnTo>
                  <a:lnTo>
                    <a:pt x="1505" y="1095"/>
                  </a:lnTo>
                  <a:lnTo>
                    <a:pt x="1526" y="1091"/>
                  </a:lnTo>
                  <a:lnTo>
                    <a:pt x="1545" y="1087"/>
                  </a:lnTo>
                  <a:lnTo>
                    <a:pt x="1566" y="1083"/>
                  </a:lnTo>
                  <a:lnTo>
                    <a:pt x="1588" y="1079"/>
                  </a:lnTo>
                  <a:lnTo>
                    <a:pt x="1609" y="1075"/>
                  </a:lnTo>
                  <a:lnTo>
                    <a:pt x="1628" y="1070"/>
                  </a:lnTo>
                  <a:lnTo>
                    <a:pt x="1649" y="1064"/>
                  </a:lnTo>
                  <a:lnTo>
                    <a:pt x="1668" y="1060"/>
                  </a:lnTo>
                  <a:lnTo>
                    <a:pt x="1689" y="1054"/>
                  </a:lnTo>
                  <a:lnTo>
                    <a:pt x="1708" y="1048"/>
                  </a:lnTo>
                  <a:lnTo>
                    <a:pt x="1728" y="1043"/>
                  </a:lnTo>
                  <a:lnTo>
                    <a:pt x="1747" y="1035"/>
                  </a:lnTo>
                  <a:lnTo>
                    <a:pt x="1766" y="1029"/>
                  </a:lnTo>
                  <a:lnTo>
                    <a:pt x="1785" y="1022"/>
                  </a:lnTo>
                  <a:lnTo>
                    <a:pt x="1804" y="1016"/>
                  </a:lnTo>
                  <a:lnTo>
                    <a:pt x="1824" y="1008"/>
                  </a:lnTo>
                  <a:lnTo>
                    <a:pt x="1843" y="1000"/>
                  </a:lnTo>
                  <a:lnTo>
                    <a:pt x="1860" y="993"/>
                  </a:lnTo>
                  <a:lnTo>
                    <a:pt x="1879" y="985"/>
                  </a:lnTo>
                  <a:lnTo>
                    <a:pt x="1897" y="977"/>
                  </a:lnTo>
                  <a:lnTo>
                    <a:pt x="1916" y="968"/>
                  </a:lnTo>
                  <a:lnTo>
                    <a:pt x="1933" y="960"/>
                  </a:lnTo>
                  <a:lnTo>
                    <a:pt x="1950" y="951"/>
                  </a:lnTo>
                  <a:lnTo>
                    <a:pt x="1968" y="943"/>
                  </a:lnTo>
                  <a:lnTo>
                    <a:pt x="1985" y="933"/>
                  </a:lnTo>
                  <a:lnTo>
                    <a:pt x="2002" y="924"/>
                  </a:lnTo>
                  <a:lnTo>
                    <a:pt x="2018" y="914"/>
                  </a:lnTo>
                  <a:lnTo>
                    <a:pt x="2035" y="904"/>
                  </a:lnTo>
                  <a:lnTo>
                    <a:pt x="2050" y="895"/>
                  </a:lnTo>
                  <a:lnTo>
                    <a:pt x="2066" y="883"/>
                  </a:lnTo>
                  <a:lnTo>
                    <a:pt x="2081" y="874"/>
                  </a:lnTo>
                  <a:lnTo>
                    <a:pt x="2096" y="862"/>
                  </a:lnTo>
                  <a:lnTo>
                    <a:pt x="2112" y="853"/>
                  </a:lnTo>
                  <a:lnTo>
                    <a:pt x="2127" y="841"/>
                  </a:lnTo>
                  <a:lnTo>
                    <a:pt x="2140" y="830"/>
                  </a:lnTo>
                  <a:lnTo>
                    <a:pt x="2156" y="818"/>
                  </a:lnTo>
                  <a:lnTo>
                    <a:pt x="2169" y="807"/>
                  </a:lnTo>
                  <a:lnTo>
                    <a:pt x="2183" y="795"/>
                  </a:lnTo>
                  <a:lnTo>
                    <a:pt x="2196" y="784"/>
                  </a:lnTo>
                  <a:lnTo>
                    <a:pt x="2210" y="772"/>
                  </a:lnTo>
                  <a:lnTo>
                    <a:pt x="2223" y="759"/>
                  </a:lnTo>
                  <a:lnTo>
                    <a:pt x="2234" y="747"/>
                  </a:lnTo>
                  <a:lnTo>
                    <a:pt x="2246" y="734"/>
                  </a:lnTo>
                  <a:lnTo>
                    <a:pt x="2259" y="722"/>
                  </a:lnTo>
                  <a:lnTo>
                    <a:pt x="2271" y="709"/>
                  </a:lnTo>
                  <a:lnTo>
                    <a:pt x="2281" y="695"/>
                  </a:lnTo>
                  <a:lnTo>
                    <a:pt x="2292" y="684"/>
                  </a:lnTo>
                  <a:lnTo>
                    <a:pt x="2304" y="670"/>
                  </a:lnTo>
                  <a:lnTo>
                    <a:pt x="2313" y="657"/>
                  </a:lnTo>
                  <a:lnTo>
                    <a:pt x="2323" y="643"/>
                  </a:lnTo>
                  <a:lnTo>
                    <a:pt x="2332" y="630"/>
                  </a:lnTo>
                  <a:lnTo>
                    <a:pt x="2342" y="615"/>
                  </a:lnTo>
                  <a:lnTo>
                    <a:pt x="2350" y="601"/>
                  </a:lnTo>
                  <a:lnTo>
                    <a:pt x="2359" y="588"/>
                  </a:lnTo>
                  <a:lnTo>
                    <a:pt x="2367" y="574"/>
                  </a:lnTo>
                  <a:lnTo>
                    <a:pt x="2375" y="559"/>
                  </a:lnTo>
                  <a:lnTo>
                    <a:pt x="2382" y="545"/>
                  </a:lnTo>
                  <a:lnTo>
                    <a:pt x="2390" y="532"/>
                  </a:lnTo>
                  <a:lnTo>
                    <a:pt x="2396" y="517"/>
                  </a:lnTo>
                  <a:lnTo>
                    <a:pt x="2403" y="503"/>
                  </a:lnTo>
                  <a:lnTo>
                    <a:pt x="2409" y="488"/>
                  </a:lnTo>
                  <a:lnTo>
                    <a:pt x="2415" y="473"/>
                  </a:lnTo>
                  <a:lnTo>
                    <a:pt x="2421" y="459"/>
                  </a:lnTo>
                  <a:lnTo>
                    <a:pt x="2425" y="444"/>
                  </a:lnTo>
                  <a:lnTo>
                    <a:pt x="2430" y="428"/>
                  </a:lnTo>
                  <a:lnTo>
                    <a:pt x="2434" y="415"/>
                  </a:lnTo>
                  <a:lnTo>
                    <a:pt x="2438" y="400"/>
                  </a:lnTo>
                  <a:lnTo>
                    <a:pt x="2442" y="384"/>
                  </a:lnTo>
                  <a:lnTo>
                    <a:pt x="2446" y="369"/>
                  </a:lnTo>
                  <a:lnTo>
                    <a:pt x="2448" y="353"/>
                  </a:lnTo>
                  <a:lnTo>
                    <a:pt x="2450" y="340"/>
                  </a:lnTo>
                  <a:lnTo>
                    <a:pt x="2451" y="325"/>
                  </a:lnTo>
                  <a:lnTo>
                    <a:pt x="2453" y="309"/>
                  </a:lnTo>
                  <a:lnTo>
                    <a:pt x="2455" y="294"/>
                  </a:lnTo>
                  <a:lnTo>
                    <a:pt x="2455" y="279"/>
                  </a:lnTo>
                  <a:lnTo>
                    <a:pt x="2457" y="263"/>
                  </a:lnTo>
                  <a:lnTo>
                    <a:pt x="2457" y="248"/>
                  </a:lnTo>
                  <a:lnTo>
                    <a:pt x="2457"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69640" name="Freeform 8"/>
            <p:cNvSpPr>
              <a:spLocks/>
            </p:cNvSpPr>
            <p:nvPr/>
          </p:nvSpPr>
          <p:spPr bwMode="auto">
            <a:xfrm>
              <a:off x="1652" y="2155"/>
              <a:ext cx="2458" cy="1485"/>
            </a:xfrm>
            <a:custGeom>
              <a:avLst/>
              <a:gdLst/>
              <a:ahLst/>
              <a:cxnLst>
                <a:cxn ang="0">
                  <a:pos x="2127" y="23"/>
                </a:cxn>
                <a:cxn ang="0">
                  <a:pos x="2183" y="67"/>
                </a:cxn>
                <a:cxn ang="0">
                  <a:pos x="2234" y="117"/>
                </a:cxn>
                <a:cxn ang="0">
                  <a:pos x="2281" y="167"/>
                </a:cxn>
                <a:cxn ang="0">
                  <a:pos x="2323" y="221"/>
                </a:cxn>
                <a:cxn ang="0">
                  <a:pos x="2359" y="274"/>
                </a:cxn>
                <a:cxn ang="0">
                  <a:pos x="2390" y="332"/>
                </a:cxn>
                <a:cxn ang="0">
                  <a:pos x="2415" y="390"/>
                </a:cxn>
                <a:cxn ang="0">
                  <a:pos x="2434" y="449"/>
                </a:cxn>
                <a:cxn ang="0">
                  <a:pos x="2448" y="509"/>
                </a:cxn>
                <a:cxn ang="0">
                  <a:pos x="2455" y="570"/>
                </a:cxn>
                <a:cxn ang="0">
                  <a:pos x="2457" y="630"/>
                </a:cxn>
                <a:cxn ang="0">
                  <a:pos x="2451" y="691"/>
                </a:cxn>
                <a:cxn ang="0">
                  <a:pos x="2442" y="751"/>
                </a:cxn>
                <a:cxn ang="0">
                  <a:pos x="2425" y="810"/>
                </a:cxn>
                <a:cxn ang="0">
                  <a:pos x="2403" y="870"/>
                </a:cxn>
                <a:cxn ang="0">
                  <a:pos x="2375" y="925"/>
                </a:cxn>
                <a:cxn ang="0">
                  <a:pos x="2342" y="981"/>
                </a:cxn>
                <a:cxn ang="0">
                  <a:pos x="2304" y="1037"/>
                </a:cxn>
                <a:cxn ang="0">
                  <a:pos x="2259" y="1088"/>
                </a:cxn>
                <a:cxn ang="0">
                  <a:pos x="2210" y="1138"/>
                </a:cxn>
                <a:cxn ang="0">
                  <a:pos x="2156" y="1184"/>
                </a:cxn>
                <a:cxn ang="0">
                  <a:pos x="2096" y="1229"/>
                </a:cxn>
                <a:cxn ang="0">
                  <a:pos x="2035" y="1271"/>
                </a:cxn>
                <a:cxn ang="0">
                  <a:pos x="1968" y="1309"/>
                </a:cxn>
                <a:cxn ang="0">
                  <a:pos x="1897" y="1344"/>
                </a:cxn>
                <a:cxn ang="0">
                  <a:pos x="1824" y="1375"/>
                </a:cxn>
                <a:cxn ang="0">
                  <a:pos x="1747" y="1401"/>
                </a:cxn>
                <a:cxn ang="0">
                  <a:pos x="1668" y="1426"/>
                </a:cxn>
                <a:cxn ang="0">
                  <a:pos x="1588" y="1446"/>
                </a:cxn>
                <a:cxn ang="0">
                  <a:pos x="1505" y="1461"/>
                </a:cxn>
                <a:cxn ang="0">
                  <a:pos x="1421" y="1472"/>
                </a:cxn>
                <a:cxn ang="0">
                  <a:pos x="1336" y="1480"/>
                </a:cxn>
                <a:cxn ang="0">
                  <a:pos x="1250" y="1484"/>
                </a:cxn>
                <a:cxn ang="0">
                  <a:pos x="1163" y="1482"/>
                </a:cxn>
                <a:cxn ang="0">
                  <a:pos x="1079" y="1476"/>
                </a:cxn>
                <a:cxn ang="0">
                  <a:pos x="994" y="1467"/>
                </a:cxn>
                <a:cxn ang="0">
                  <a:pos x="910" y="1453"/>
                </a:cxn>
                <a:cxn ang="0">
                  <a:pos x="827" y="1436"/>
                </a:cxn>
                <a:cxn ang="0">
                  <a:pos x="749" y="1415"/>
                </a:cxn>
                <a:cxn ang="0">
                  <a:pos x="670" y="1388"/>
                </a:cxn>
                <a:cxn ang="0">
                  <a:pos x="595" y="1359"/>
                </a:cxn>
                <a:cxn ang="0">
                  <a:pos x="524" y="1327"/>
                </a:cxn>
                <a:cxn ang="0">
                  <a:pos x="455" y="1290"/>
                </a:cxn>
                <a:cxn ang="0">
                  <a:pos x="390" y="1250"/>
                </a:cxn>
                <a:cxn ang="0">
                  <a:pos x="330" y="1207"/>
                </a:cxn>
                <a:cxn ang="0">
                  <a:pos x="273" y="1161"/>
                </a:cxn>
                <a:cxn ang="0">
                  <a:pos x="221" y="1113"/>
                </a:cxn>
                <a:cxn ang="0">
                  <a:pos x="175" y="1062"/>
                </a:cxn>
                <a:cxn ang="0">
                  <a:pos x="132" y="1010"/>
                </a:cxn>
                <a:cxn ang="0">
                  <a:pos x="98" y="954"/>
                </a:cxn>
                <a:cxn ang="0">
                  <a:pos x="67" y="898"/>
                </a:cxn>
                <a:cxn ang="0">
                  <a:pos x="42" y="839"/>
                </a:cxn>
                <a:cxn ang="0">
                  <a:pos x="23" y="781"/>
                </a:cxn>
                <a:cxn ang="0">
                  <a:pos x="9" y="720"/>
                </a:cxn>
                <a:cxn ang="0">
                  <a:pos x="2" y="660"/>
                </a:cxn>
                <a:cxn ang="0">
                  <a:pos x="0" y="599"/>
                </a:cxn>
                <a:cxn ang="0">
                  <a:pos x="4" y="539"/>
                </a:cxn>
                <a:cxn ang="0">
                  <a:pos x="15" y="478"/>
                </a:cxn>
                <a:cxn ang="0">
                  <a:pos x="31" y="418"/>
                </a:cxn>
                <a:cxn ang="0">
                  <a:pos x="54" y="361"/>
                </a:cxn>
              </a:cxnLst>
              <a:rect l="0" t="0" r="r" b="b"/>
              <a:pathLst>
                <a:path w="2458" h="1485">
                  <a:moveTo>
                    <a:pt x="2096" y="0"/>
                  </a:moveTo>
                  <a:lnTo>
                    <a:pt x="2096" y="0"/>
                  </a:lnTo>
                  <a:lnTo>
                    <a:pt x="2112" y="11"/>
                  </a:lnTo>
                  <a:lnTo>
                    <a:pt x="2127" y="23"/>
                  </a:lnTo>
                  <a:lnTo>
                    <a:pt x="2140" y="32"/>
                  </a:lnTo>
                  <a:lnTo>
                    <a:pt x="2156" y="44"/>
                  </a:lnTo>
                  <a:lnTo>
                    <a:pt x="2169" y="55"/>
                  </a:lnTo>
                  <a:lnTo>
                    <a:pt x="2183" y="67"/>
                  </a:lnTo>
                  <a:lnTo>
                    <a:pt x="2196" y="80"/>
                  </a:lnTo>
                  <a:lnTo>
                    <a:pt x="2210" y="92"/>
                  </a:lnTo>
                  <a:lnTo>
                    <a:pt x="2223" y="103"/>
                  </a:lnTo>
                  <a:lnTo>
                    <a:pt x="2234" y="117"/>
                  </a:lnTo>
                  <a:lnTo>
                    <a:pt x="2246" y="128"/>
                  </a:lnTo>
                  <a:lnTo>
                    <a:pt x="2259" y="142"/>
                  </a:lnTo>
                  <a:lnTo>
                    <a:pt x="2271" y="153"/>
                  </a:lnTo>
                  <a:lnTo>
                    <a:pt x="2281" y="167"/>
                  </a:lnTo>
                  <a:lnTo>
                    <a:pt x="2292" y="180"/>
                  </a:lnTo>
                  <a:lnTo>
                    <a:pt x="2304" y="194"/>
                  </a:lnTo>
                  <a:lnTo>
                    <a:pt x="2313" y="207"/>
                  </a:lnTo>
                  <a:lnTo>
                    <a:pt x="2323" y="221"/>
                  </a:lnTo>
                  <a:lnTo>
                    <a:pt x="2332" y="234"/>
                  </a:lnTo>
                  <a:lnTo>
                    <a:pt x="2342" y="247"/>
                  </a:lnTo>
                  <a:lnTo>
                    <a:pt x="2350" y="261"/>
                  </a:lnTo>
                  <a:lnTo>
                    <a:pt x="2359" y="274"/>
                  </a:lnTo>
                  <a:lnTo>
                    <a:pt x="2367" y="290"/>
                  </a:lnTo>
                  <a:lnTo>
                    <a:pt x="2375" y="303"/>
                  </a:lnTo>
                  <a:lnTo>
                    <a:pt x="2382" y="317"/>
                  </a:lnTo>
                  <a:lnTo>
                    <a:pt x="2390" y="332"/>
                  </a:lnTo>
                  <a:lnTo>
                    <a:pt x="2396" y="345"/>
                  </a:lnTo>
                  <a:lnTo>
                    <a:pt x="2403" y="361"/>
                  </a:lnTo>
                  <a:lnTo>
                    <a:pt x="2409" y="376"/>
                  </a:lnTo>
                  <a:lnTo>
                    <a:pt x="2415" y="390"/>
                  </a:lnTo>
                  <a:lnTo>
                    <a:pt x="2421" y="405"/>
                  </a:lnTo>
                  <a:lnTo>
                    <a:pt x="2425" y="418"/>
                  </a:lnTo>
                  <a:lnTo>
                    <a:pt x="2430" y="434"/>
                  </a:lnTo>
                  <a:lnTo>
                    <a:pt x="2434" y="449"/>
                  </a:lnTo>
                  <a:lnTo>
                    <a:pt x="2438" y="464"/>
                  </a:lnTo>
                  <a:lnTo>
                    <a:pt x="2442" y="478"/>
                  </a:lnTo>
                  <a:lnTo>
                    <a:pt x="2446" y="493"/>
                  </a:lnTo>
                  <a:lnTo>
                    <a:pt x="2448" y="509"/>
                  </a:lnTo>
                  <a:lnTo>
                    <a:pt x="2450" y="524"/>
                  </a:lnTo>
                  <a:lnTo>
                    <a:pt x="2451" y="539"/>
                  </a:lnTo>
                  <a:lnTo>
                    <a:pt x="2453" y="555"/>
                  </a:lnTo>
                  <a:lnTo>
                    <a:pt x="2455" y="570"/>
                  </a:lnTo>
                  <a:lnTo>
                    <a:pt x="2455" y="583"/>
                  </a:lnTo>
                  <a:lnTo>
                    <a:pt x="2457" y="599"/>
                  </a:lnTo>
                  <a:lnTo>
                    <a:pt x="2457" y="614"/>
                  </a:lnTo>
                  <a:lnTo>
                    <a:pt x="2457" y="630"/>
                  </a:lnTo>
                  <a:lnTo>
                    <a:pt x="2455" y="645"/>
                  </a:lnTo>
                  <a:lnTo>
                    <a:pt x="2455" y="660"/>
                  </a:lnTo>
                  <a:lnTo>
                    <a:pt x="2453" y="676"/>
                  </a:lnTo>
                  <a:lnTo>
                    <a:pt x="2451" y="691"/>
                  </a:lnTo>
                  <a:lnTo>
                    <a:pt x="2450" y="706"/>
                  </a:lnTo>
                  <a:lnTo>
                    <a:pt x="2448" y="720"/>
                  </a:lnTo>
                  <a:lnTo>
                    <a:pt x="2446" y="735"/>
                  </a:lnTo>
                  <a:lnTo>
                    <a:pt x="2442" y="751"/>
                  </a:lnTo>
                  <a:lnTo>
                    <a:pt x="2438" y="766"/>
                  </a:lnTo>
                  <a:lnTo>
                    <a:pt x="2434" y="781"/>
                  </a:lnTo>
                  <a:lnTo>
                    <a:pt x="2430" y="795"/>
                  </a:lnTo>
                  <a:lnTo>
                    <a:pt x="2425" y="810"/>
                  </a:lnTo>
                  <a:lnTo>
                    <a:pt x="2421" y="825"/>
                  </a:lnTo>
                  <a:lnTo>
                    <a:pt x="2415" y="839"/>
                  </a:lnTo>
                  <a:lnTo>
                    <a:pt x="2409" y="854"/>
                  </a:lnTo>
                  <a:lnTo>
                    <a:pt x="2403" y="870"/>
                  </a:lnTo>
                  <a:lnTo>
                    <a:pt x="2396" y="883"/>
                  </a:lnTo>
                  <a:lnTo>
                    <a:pt x="2390" y="898"/>
                  </a:lnTo>
                  <a:lnTo>
                    <a:pt x="2382" y="912"/>
                  </a:lnTo>
                  <a:lnTo>
                    <a:pt x="2375" y="925"/>
                  </a:lnTo>
                  <a:lnTo>
                    <a:pt x="2367" y="941"/>
                  </a:lnTo>
                  <a:lnTo>
                    <a:pt x="2359" y="954"/>
                  </a:lnTo>
                  <a:lnTo>
                    <a:pt x="2350" y="967"/>
                  </a:lnTo>
                  <a:lnTo>
                    <a:pt x="2342" y="981"/>
                  </a:lnTo>
                  <a:lnTo>
                    <a:pt x="2332" y="996"/>
                  </a:lnTo>
                  <a:lnTo>
                    <a:pt x="2323" y="1010"/>
                  </a:lnTo>
                  <a:lnTo>
                    <a:pt x="2313" y="1023"/>
                  </a:lnTo>
                  <a:lnTo>
                    <a:pt x="2304" y="1037"/>
                  </a:lnTo>
                  <a:lnTo>
                    <a:pt x="2292" y="1050"/>
                  </a:lnTo>
                  <a:lnTo>
                    <a:pt x="2281" y="1062"/>
                  </a:lnTo>
                  <a:lnTo>
                    <a:pt x="2271" y="1075"/>
                  </a:lnTo>
                  <a:lnTo>
                    <a:pt x="2259" y="1088"/>
                  </a:lnTo>
                  <a:lnTo>
                    <a:pt x="2246" y="1100"/>
                  </a:lnTo>
                  <a:lnTo>
                    <a:pt x="2234" y="1113"/>
                  </a:lnTo>
                  <a:lnTo>
                    <a:pt x="2223" y="1125"/>
                  </a:lnTo>
                  <a:lnTo>
                    <a:pt x="2210" y="1138"/>
                  </a:lnTo>
                  <a:lnTo>
                    <a:pt x="2196" y="1150"/>
                  </a:lnTo>
                  <a:lnTo>
                    <a:pt x="2183" y="1161"/>
                  </a:lnTo>
                  <a:lnTo>
                    <a:pt x="2169" y="1173"/>
                  </a:lnTo>
                  <a:lnTo>
                    <a:pt x="2156" y="1184"/>
                  </a:lnTo>
                  <a:lnTo>
                    <a:pt x="2140" y="1196"/>
                  </a:lnTo>
                  <a:lnTo>
                    <a:pt x="2127" y="1207"/>
                  </a:lnTo>
                  <a:lnTo>
                    <a:pt x="2112" y="1219"/>
                  </a:lnTo>
                  <a:lnTo>
                    <a:pt x="2096" y="1229"/>
                  </a:lnTo>
                  <a:lnTo>
                    <a:pt x="2081" y="1240"/>
                  </a:lnTo>
                  <a:lnTo>
                    <a:pt x="2066" y="1250"/>
                  </a:lnTo>
                  <a:lnTo>
                    <a:pt x="2050" y="1261"/>
                  </a:lnTo>
                  <a:lnTo>
                    <a:pt x="2035" y="1271"/>
                  </a:lnTo>
                  <a:lnTo>
                    <a:pt x="2018" y="1280"/>
                  </a:lnTo>
                  <a:lnTo>
                    <a:pt x="2002" y="1290"/>
                  </a:lnTo>
                  <a:lnTo>
                    <a:pt x="1985" y="1300"/>
                  </a:lnTo>
                  <a:lnTo>
                    <a:pt x="1968" y="1309"/>
                  </a:lnTo>
                  <a:lnTo>
                    <a:pt x="1950" y="1317"/>
                  </a:lnTo>
                  <a:lnTo>
                    <a:pt x="1933" y="1327"/>
                  </a:lnTo>
                  <a:lnTo>
                    <a:pt x="1916" y="1334"/>
                  </a:lnTo>
                  <a:lnTo>
                    <a:pt x="1897" y="1344"/>
                  </a:lnTo>
                  <a:lnTo>
                    <a:pt x="1879" y="1351"/>
                  </a:lnTo>
                  <a:lnTo>
                    <a:pt x="1860" y="1359"/>
                  </a:lnTo>
                  <a:lnTo>
                    <a:pt x="1843" y="1367"/>
                  </a:lnTo>
                  <a:lnTo>
                    <a:pt x="1824" y="1375"/>
                  </a:lnTo>
                  <a:lnTo>
                    <a:pt x="1804" y="1382"/>
                  </a:lnTo>
                  <a:lnTo>
                    <a:pt x="1785" y="1388"/>
                  </a:lnTo>
                  <a:lnTo>
                    <a:pt x="1766" y="1396"/>
                  </a:lnTo>
                  <a:lnTo>
                    <a:pt x="1747" y="1401"/>
                  </a:lnTo>
                  <a:lnTo>
                    <a:pt x="1728" y="1409"/>
                  </a:lnTo>
                  <a:lnTo>
                    <a:pt x="1708" y="1415"/>
                  </a:lnTo>
                  <a:lnTo>
                    <a:pt x="1689" y="1421"/>
                  </a:lnTo>
                  <a:lnTo>
                    <a:pt x="1668" y="1426"/>
                  </a:lnTo>
                  <a:lnTo>
                    <a:pt x="1649" y="1430"/>
                  </a:lnTo>
                  <a:lnTo>
                    <a:pt x="1628" y="1436"/>
                  </a:lnTo>
                  <a:lnTo>
                    <a:pt x="1609" y="1442"/>
                  </a:lnTo>
                  <a:lnTo>
                    <a:pt x="1588" y="1446"/>
                  </a:lnTo>
                  <a:lnTo>
                    <a:pt x="1566" y="1449"/>
                  </a:lnTo>
                  <a:lnTo>
                    <a:pt x="1545" y="1453"/>
                  </a:lnTo>
                  <a:lnTo>
                    <a:pt x="1526" y="1457"/>
                  </a:lnTo>
                  <a:lnTo>
                    <a:pt x="1505" y="1461"/>
                  </a:lnTo>
                  <a:lnTo>
                    <a:pt x="1484" y="1465"/>
                  </a:lnTo>
                  <a:lnTo>
                    <a:pt x="1463" y="1467"/>
                  </a:lnTo>
                  <a:lnTo>
                    <a:pt x="1442" y="1471"/>
                  </a:lnTo>
                  <a:lnTo>
                    <a:pt x="1421" y="1472"/>
                  </a:lnTo>
                  <a:lnTo>
                    <a:pt x="1399" y="1474"/>
                  </a:lnTo>
                  <a:lnTo>
                    <a:pt x="1378" y="1476"/>
                  </a:lnTo>
                  <a:lnTo>
                    <a:pt x="1357" y="1478"/>
                  </a:lnTo>
                  <a:lnTo>
                    <a:pt x="1336" y="1480"/>
                  </a:lnTo>
                  <a:lnTo>
                    <a:pt x="1313" y="1482"/>
                  </a:lnTo>
                  <a:lnTo>
                    <a:pt x="1292" y="1482"/>
                  </a:lnTo>
                  <a:lnTo>
                    <a:pt x="1271" y="1482"/>
                  </a:lnTo>
                  <a:lnTo>
                    <a:pt x="1250" y="1484"/>
                  </a:lnTo>
                  <a:lnTo>
                    <a:pt x="1229" y="1484"/>
                  </a:lnTo>
                  <a:lnTo>
                    <a:pt x="1207" y="1484"/>
                  </a:lnTo>
                  <a:lnTo>
                    <a:pt x="1184" y="1482"/>
                  </a:lnTo>
                  <a:lnTo>
                    <a:pt x="1163" y="1482"/>
                  </a:lnTo>
                  <a:lnTo>
                    <a:pt x="1142" y="1482"/>
                  </a:lnTo>
                  <a:lnTo>
                    <a:pt x="1121" y="1480"/>
                  </a:lnTo>
                  <a:lnTo>
                    <a:pt x="1100" y="1478"/>
                  </a:lnTo>
                  <a:lnTo>
                    <a:pt x="1079" y="1476"/>
                  </a:lnTo>
                  <a:lnTo>
                    <a:pt x="1058" y="1474"/>
                  </a:lnTo>
                  <a:lnTo>
                    <a:pt x="1037" y="1472"/>
                  </a:lnTo>
                  <a:lnTo>
                    <a:pt x="1015" y="1471"/>
                  </a:lnTo>
                  <a:lnTo>
                    <a:pt x="994" y="1467"/>
                  </a:lnTo>
                  <a:lnTo>
                    <a:pt x="973" y="1465"/>
                  </a:lnTo>
                  <a:lnTo>
                    <a:pt x="952" y="1461"/>
                  </a:lnTo>
                  <a:lnTo>
                    <a:pt x="931" y="1457"/>
                  </a:lnTo>
                  <a:lnTo>
                    <a:pt x="910" y="1453"/>
                  </a:lnTo>
                  <a:lnTo>
                    <a:pt x="889" y="1449"/>
                  </a:lnTo>
                  <a:lnTo>
                    <a:pt x="870" y="1446"/>
                  </a:lnTo>
                  <a:lnTo>
                    <a:pt x="848" y="1442"/>
                  </a:lnTo>
                  <a:lnTo>
                    <a:pt x="827" y="1436"/>
                  </a:lnTo>
                  <a:lnTo>
                    <a:pt x="808" y="1430"/>
                  </a:lnTo>
                  <a:lnTo>
                    <a:pt x="787" y="1426"/>
                  </a:lnTo>
                  <a:lnTo>
                    <a:pt x="768" y="1421"/>
                  </a:lnTo>
                  <a:lnTo>
                    <a:pt x="749" y="1415"/>
                  </a:lnTo>
                  <a:lnTo>
                    <a:pt x="727" y="1409"/>
                  </a:lnTo>
                  <a:lnTo>
                    <a:pt x="708" y="1401"/>
                  </a:lnTo>
                  <a:lnTo>
                    <a:pt x="689" y="1396"/>
                  </a:lnTo>
                  <a:lnTo>
                    <a:pt x="670" y="1388"/>
                  </a:lnTo>
                  <a:lnTo>
                    <a:pt x="651" y="1382"/>
                  </a:lnTo>
                  <a:lnTo>
                    <a:pt x="631" y="1375"/>
                  </a:lnTo>
                  <a:lnTo>
                    <a:pt x="614" y="1367"/>
                  </a:lnTo>
                  <a:lnTo>
                    <a:pt x="595" y="1359"/>
                  </a:lnTo>
                  <a:lnTo>
                    <a:pt x="578" y="1351"/>
                  </a:lnTo>
                  <a:lnTo>
                    <a:pt x="559" y="1344"/>
                  </a:lnTo>
                  <a:lnTo>
                    <a:pt x="541" y="1334"/>
                  </a:lnTo>
                  <a:lnTo>
                    <a:pt x="524" y="1327"/>
                  </a:lnTo>
                  <a:lnTo>
                    <a:pt x="507" y="1317"/>
                  </a:lnTo>
                  <a:lnTo>
                    <a:pt x="489" y="1309"/>
                  </a:lnTo>
                  <a:lnTo>
                    <a:pt x="472" y="1300"/>
                  </a:lnTo>
                  <a:lnTo>
                    <a:pt x="455" y="1290"/>
                  </a:lnTo>
                  <a:lnTo>
                    <a:pt x="438" y="1280"/>
                  </a:lnTo>
                  <a:lnTo>
                    <a:pt x="422" y="1271"/>
                  </a:lnTo>
                  <a:lnTo>
                    <a:pt x="407" y="1261"/>
                  </a:lnTo>
                  <a:lnTo>
                    <a:pt x="390" y="1250"/>
                  </a:lnTo>
                  <a:lnTo>
                    <a:pt x="374" y="1240"/>
                  </a:lnTo>
                  <a:lnTo>
                    <a:pt x="359" y="1229"/>
                  </a:lnTo>
                  <a:lnTo>
                    <a:pt x="344" y="1219"/>
                  </a:lnTo>
                  <a:lnTo>
                    <a:pt x="330" y="1207"/>
                  </a:lnTo>
                  <a:lnTo>
                    <a:pt x="315" y="1196"/>
                  </a:lnTo>
                  <a:lnTo>
                    <a:pt x="301" y="1184"/>
                  </a:lnTo>
                  <a:lnTo>
                    <a:pt x="286" y="1173"/>
                  </a:lnTo>
                  <a:lnTo>
                    <a:pt x="273" y="1161"/>
                  </a:lnTo>
                  <a:lnTo>
                    <a:pt x="259" y="1150"/>
                  </a:lnTo>
                  <a:lnTo>
                    <a:pt x="248" y="1138"/>
                  </a:lnTo>
                  <a:lnTo>
                    <a:pt x="234" y="1125"/>
                  </a:lnTo>
                  <a:lnTo>
                    <a:pt x="221" y="1113"/>
                  </a:lnTo>
                  <a:lnTo>
                    <a:pt x="209" y="1100"/>
                  </a:lnTo>
                  <a:lnTo>
                    <a:pt x="198" y="1088"/>
                  </a:lnTo>
                  <a:lnTo>
                    <a:pt x="186" y="1075"/>
                  </a:lnTo>
                  <a:lnTo>
                    <a:pt x="175" y="1062"/>
                  </a:lnTo>
                  <a:lnTo>
                    <a:pt x="163" y="1050"/>
                  </a:lnTo>
                  <a:lnTo>
                    <a:pt x="153" y="1037"/>
                  </a:lnTo>
                  <a:lnTo>
                    <a:pt x="144" y="1023"/>
                  </a:lnTo>
                  <a:lnTo>
                    <a:pt x="132" y="1010"/>
                  </a:lnTo>
                  <a:lnTo>
                    <a:pt x="125" y="996"/>
                  </a:lnTo>
                  <a:lnTo>
                    <a:pt x="115" y="981"/>
                  </a:lnTo>
                  <a:lnTo>
                    <a:pt x="105" y="967"/>
                  </a:lnTo>
                  <a:lnTo>
                    <a:pt x="98" y="954"/>
                  </a:lnTo>
                  <a:lnTo>
                    <a:pt x="88" y="941"/>
                  </a:lnTo>
                  <a:lnTo>
                    <a:pt x="81" y="925"/>
                  </a:lnTo>
                  <a:lnTo>
                    <a:pt x="73" y="912"/>
                  </a:lnTo>
                  <a:lnTo>
                    <a:pt x="67" y="898"/>
                  </a:lnTo>
                  <a:lnTo>
                    <a:pt x="59" y="883"/>
                  </a:lnTo>
                  <a:lnTo>
                    <a:pt x="54" y="870"/>
                  </a:lnTo>
                  <a:lnTo>
                    <a:pt x="48" y="854"/>
                  </a:lnTo>
                  <a:lnTo>
                    <a:pt x="42" y="839"/>
                  </a:lnTo>
                  <a:lnTo>
                    <a:pt x="36" y="825"/>
                  </a:lnTo>
                  <a:lnTo>
                    <a:pt x="31" y="810"/>
                  </a:lnTo>
                  <a:lnTo>
                    <a:pt x="27" y="795"/>
                  </a:lnTo>
                  <a:lnTo>
                    <a:pt x="23" y="781"/>
                  </a:lnTo>
                  <a:lnTo>
                    <a:pt x="17" y="766"/>
                  </a:lnTo>
                  <a:lnTo>
                    <a:pt x="15" y="751"/>
                  </a:lnTo>
                  <a:lnTo>
                    <a:pt x="11" y="735"/>
                  </a:lnTo>
                  <a:lnTo>
                    <a:pt x="9" y="720"/>
                  </a:lnTo>
                  <a:lnTo>
                    <a:pt x="6" y="706"/>
                  </a:lnTo>
                  <a:lnTo>
                    <a:pt x="4" y="691"/>
                  </a:lnTo>
                  <a:lnTo>
                    <a:pt x="2" y="676"/>
                  </a:lnTo>
                  <a:lnTo>
                    <a:pt x="2" y="660"/>
                  </a:lnTo>
                  <a:lnTo>
                    <a:pt x="0" y="645"/>
                  </a:lnTo>
                  <a:lnTo>
                    <a:pt x="0" y="630"/>
                  </a:lnTo>
                  <a:lnTo>
                    <a:pt x="0" y="614"/>
                  </a:lnTo>
                  <a:lnTo>
                    <a:pt x="0" y="599"/>
                  </a:lnTo>
                  <a:lnTo>
                    <a:pt x="0" y="583"/>
                  </a:lnTo>
                  <a:lnTo>
                    <a:pt x="2" y="570"/>
                  </a:lnTo>
                  <a:lnTo>
                    <a:pt x="2" y="555"/>
                  </a:lnTo>
                  <a:lnTo>
                    <a:pt x="4" y="539"/>
                  </a:lnTo>
                  <a:lnTo>
                    <a:pt x="6" y="524"/>
                  </a:lnTo>
                  <a:lnTo>
                    <a:pt x="9" y="509"/>
                  </a:lnTo>
                  <a:lnTo>
                    <a:pt x="11" y="493"/>
                  </a:lnTo>
                  <a:lnTo>
                    <a:pt x="15" y="478"/>
                  </a:lnTo>
                  <a:lnTo>
                    <a:pt x="17" y="464"/>
                  </a:lnTo>
                  <a:lnTo>
                    <a:pt x="23" y="449"/>
                  </a:lnTo>
                  <a:lnTo>
                    <a:pt x="27" y="434"/>
                  </a:lnTo>
                  <a:lnTo>
                    <a:pt x="31" y="418"/>
                  </a:lnTo>
                  <a:lnTo>
                    <a:pt x="36" y="405"/>
                  </a:lnTo>
                  <a:lnTo>
                    <a:pt x="42" y="390"/>
                  </a:lnTo>
                  <a:lnTo>
                    <a:pt x="48" y="376"/>
                  </a:lnTo>
                  <a:lnTo>
                    <a:pt x="54" y="361"/>
                  </a:lnTo>
                  <a:lnTo>
                    <a:pt x="59" y="345"/>
                  </a:lnTo>
                  <a:lnTo>
                    <a:pt x="1229" y="614"/>
                  </a:lnTo>
                  <a:lnTo>
                    <a:pt x="2096"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69641" name="Freeform 9"/>
            <p:cNvSpPr>
              <a:spLocks/>
            </p:cNvSpPr>
            <p:nvPr/>
          </p:nvSpPr>
          <p:spPr bwMode="auto">
            <a:xfrm>
              <a:off x="1711" y="1990"/>
              <a:ext cx="1171" cy="780"/>
            </a:xfrm>
            <a:custGeom>
              <a:avLst/>
              <a:gdLst/>
              <a:ahLst/>
              <a:cxnLst>
                <a:cxn ang="0">
                  <a:pos x="0" y="510"/>
                </a:cxn>
                <a:cxn ang="0">
                  <a:pos x="0" y="510"/>
                </a:cxn>
                <a:cxn ang="0">
                  <a:pos x="8" y="497"/>
                </a:cxn>
                <a:cxn ang="0">
                  <a:pos x="14" y="482"/>
                </a:cxn>
                <a:cxn ang="0">
                  <a:pos x="22" y="468"/>
                </a:cxn>
                <a:cxn ang="0">
                  <a:pos x="29" y="455"/>
                </a:cxn>
                <a:cxn ang="0">
                  <a:pos x="39" y="439"/>
                </a:cxn>
                <a:cxn ang="0">
                  <a:pos x="46" y="426"/>
                </a:cxn>
                <a:cxn ang="0">
                  <a:pos x="56" y="412"/>
                </a:cxn>
                <a:cxn ang="0">
                  <a:pos x="66" y="399"/>
                </a:cxn>
                <a:cxn ang="0">
                  <a:pos x="73" y="386"/>
                </a:cxn>
                <a:cxn ang="0">
                  <a:pos x="85" y="372"/>
                </a:cxn>
                <a:cxn ang="0">
                  <a:pos x="94" y="359"/>
                </a:cxn>
                <a:cxn ang="0">
                  <a:pos x="104" y="345"/>
                </a:cxn>
                <a:cxn ang="0">
                  <a:pos x="116" y="332"/>
                </a:cxn>
                <a:cxn ang="0">
                  <a:pos x="127" y="318"/>
                </a:cxn>
                <a:cxn ang="0">
                  <a:pos x="139" y="307"/>
                </a:cxn>
                <a:cxn ang="0">
                  <a:pos x="150" y="293"/>
                </a:cxn>
                <a:cxn ang="0">
                  <a:pos x="162" y="282"/>
                </a:cxn>
                <a:cxn ang="0">
                  <a:pos x="175" y="268"/>
                </a:cxn>
                <a:cxn ang="0">
                  <a:pos x="189" y="257"/>
                </a:cxn>
                <a:cxn ang="0">
                  <a:pos x="200" y="245"/>
                </a:cxn>
                <a:cxn ang="0">
                  <a:pos x="214" y="232"/>
                </a:cxn>
                <a:cxn ang="0">
                  <a:pos x="227" y="220"/>
                </a:cxn>
                <a:cxn ang="0">
                  <a:pos x="242" y="209"/>
                </a:cxn>
                <a:cxn ang="0">
                  <a:pos x="256" y="197"/>
                </a:cxn>
                <a:cxn ang="0">
                  <a:pos x="271" y="188"/>
                </a:cxn>
                <a:cxn ang="0">
                  <a:pos x="285" y="176"/>
                </a:cxn>
                <a:cxn ang="0">
                  <a:pos x="300" y="165"/>
                </a:cxn>
                <a:cxn ang="0">
                  <a:pos x="315" y="155"/>
                </a:cxn>
                <a:cxn ang="0">
                  <a:pos x="331" y="144"/>
                </a:cxn>
                <a:cxn ang="0">
                  <a:pos x="348" y="134"/>
                </a:cxn>
                <a:cxn ang="0">
                  <a:pos x="363" y="125"/>
                </a:cxn>
                <a:cxn ang="0">
                  <a:pos x="379" y="115"/>
                </a:cxn>
                <a:cxn ang="0">
                  <a:pos x="396" y="105"/>
                </a:cxn>
                <a:cxn ang="0">
                  <a:pos x="413" y="96"/>
                </a:cxn>
                <a:cxn ang="0">
                  <a:pos x="430" y="86"/>
                </a:cxn>
                <a:cxn ang="0">
                  <a:pos x="448" y="77"/>
                </a:cxn>
                <a:cxn ang="0">
                  <a:pos x="465" y="69"/>
                </a:cxn>
                <a:cxn ang="0">
                  <a:pos x="482" y="59"/>
                </a:cxn>
                <a:cxn ang="0">
                  <a:pos x="500" y="52"/>
                </a:cxn>
                <a:cxn ang="0">
                  <a:pos x="519" y="44"/>
                </a:cxn>
                <a:cxn ang="0">
                  <a:pos x="536" y="34"/>
                </a:cxn>
                <a:cxn ang="0">
                  <a:pos x="555" y="27"/>
                </a:cxn>
                <a:cxn ang="0">
                  <a:pos x="572" y="19"/>
                </a:cxn>
                <a:cxn ang="0">
                  <a:pos x="592" y="13"/>
                </a:cxn>
                <a:cxn ang="0">
                  <a:pos x="611" y="5"/>
                </a:cxn>
                <a:cxn ang="0">
                  <a:pos x="630" y="0"/>
                </a:cxn>
                <a:cxn ang="0">
                  <a:pos x="1170" y="779"/>
                </a:cxn>
                <a:cxn ang="0">
                  <a:pos x="0" y="510"/>
                </a:cxn>
              </a:cxnLst>
              <a:rect l="0" t="0" r="r" b="b"/>
              <a:pathLst>
                <a:path w="1171" h="780">
                  <a:moveTo>
                    <a:pt x="0" y="510"/>
                  </a:moveTo>
                  <a:lnTo>
                    <a:pt x="0" y="510"/>
                  </a:lnTo>
                  <a:lnTo>
                    <a:pt x="8" y="497"/>
                  </a:lnTo>
                  <a:lnTo>
                    <a:pt x="14" y="482"/>
                  </a:lnTo>
                  <a:lnTo>
                    <a:pt x="22" y="468"/>
                  </a:lnTo>
                  <a:lnTo>
                    <a:pt x="29" y="455"/>
                  </a:lnTo>
                  <a:lnTo>
                    <a:pt x="39" y="439"/>
                  </a:lnTo>
                  <a:lnTo>
                    <a:pt x="46" y="426"/>
                  </a:lnTo>
                  <a:lnTo>
                    <a:pt x="56" y="412"/>
                  </a:lnTo>
                  <a:lnTo>
                    <a:pt x="66" y="399"/>
                  </a:lnTo>
                  <a:lnTo>
                    <a:pt x="73" y="386"/>
                  </a:lnTo>
                  <a:lnTo>
                    <a:pt x="85" y="372"/>
                  </a:lnTo>
                  <a:lnTo>
                    <a:pt x="94" y="359"/>
                  </a:lnTo>
                  <a:lnTo>
                    <a:pt x="104" y="345"/>
                  </a:lnTo>
                  <a:lnTo>
                    <a:pt x="116" y="332"/>
                  </a:lnTo>
                  <a:lnTo>
                    <a:pt x="127" y="318"/>
                  </a:lnTo>
                  <a:lnTo>
                    <a:pt x="139" y="307"/>
                  </a:lnTo>
                  <a:lnTo>
                    <a:pt x="150" y="293"/>
                  </a:lnTo>
                  <a:lnTo>
                    <a:pt x="162" y="282"/>
                  </a:lnTo>
                  <a:lnTo>
                    <a:pt x="175" y="268"/>
                  </a:lnTo>
                  <a:lnTo>
                    <a:pt x="189" y="257"/>
                  </a:lnTo>
                  <a:lnTo>
                    <a:pt x="200" y="245"/>
                  </a:lnTo>
                  <a:lnTo>
                    <a:pt x="214" y="232"/>
                  </a:lnTo>
                  <a:lnTo>
                    <a:pt x="227" y="220"/>
                  </a:lnTo>
                  <a:lnTo>
                    <a:pt x="242" y="209"/>
                  </a:lnTo>
                  <a:lnTo>
                    <a:pt x="256" y="197"/>
                  </a:lnTo>
                  <a:lnTo>
                    <a:pt x="271" y="188"/>
                  </a:lnTo>
                  <a:lnTo>
                    <a:pt x="285" y="176"/>
                  </a:lnTo>
                  <a:lnTo>
                    <a:pt x="300" y="165"/>
                  </a:lnTo>
                  <a:lnTo>
                    <a:pt x="315" y="155"/>
                  </a:lnTo>
                  <a:lnTo>
                    <a:pt x="331" y="144"/>
                  </a:lnTo>
                  <a:lnTo>
                    <a:pt x="348" y="134"/>
                  </a:lnTo>
                  <a:lnTo>
                    <a:pt x="363" y="125"/>
                  </a:lnTo>
                  <a:lnTo>
                    <a:pt x="379" y="115"/>
                  </a:lnTo>
                  <a:lnTo>
                    <a:pt x="396" y="105"/>
                  </a:lnTo>
                  <a:lnTo>
                    <a:pt x="413" y="96"/>
                  </a:lnTo>
                  <a:lnTo>
                    <a:pt x="430" y="86"/>
                  </a:lnTo>
                  <a:lnTo>
                    <a:pt x="448" y="77"/>
                  </a:lnTo>
                  <a:lnTo>
                    <a:pt x="465" y="69"/>
                  </a:lnTo>
                  <a:lnTo>
                    <a:pt x="482" y="59"/>
                  </a:lnTo>
                  <a:lnTo>
                    <a:pt x="500" y="52"/>
                  </a:lnTo>
                  <a:lnTo>
                    <a:pt x="519" y="44"/>
                  </a:lnTo>
                  <a:lnTo>
                    <a:pt x="536" y="34"/>
                  </a:lnTo>
                  <a:lnTo>
                    <a:pt x="555" y="27"/>
                  </a:lnTo>
                  <a:lnTo>
                    <a:pt x="572" y="19"/>
                  </a:lnTo>
                  <a:lnTo>
                    <a:pt x="592" y="13"/>
                  </a:lnTo>
                  <a:lnTo>
                    <a:pt x="611" y="5"/>
                  </a:lnTo>
                  <a:lnTo>
                    <a:pt x="630" y="0"/>
                  </a:lnTo>
                  <a:lnTo>
                    <a:pt x="1170" y="779"/>
                  </a:lnTo>
                  <a:lnTo>
                    <a:pt x="0" y="510"/>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69642" name="Freeform 10"/>
            <p:cNvSpPr>
              <a:spLocks/>
            </p:cNvSpPr>
            <p:nvPr/>
          </p:nvSpPr>
          <p:spPr bwMode="auto">
            <a:xfrm>
              <a:off x="2424" y="1489"/>
              <a:ext cx="1362" cy="868"/>
            </a:xfrm>
            <a:custGeom>
              <a:avLst/>
              <a:gdLst/>
              <a:ahLst/>
              <a:cxnLst>
                <a:cxn ang="0">
                  <a:pos x="0" y="88"/>
                </a:cxn>
                <a:cxn ang="0">
                  <a:pos x="38" y="74"/>
                </a:cxn>
                <a:cxn ang="0">
                  <a:pos x="78" y="63"/>
                </a:cxn>
                <a:cxn ang="0">
                  <a:pos x="119" y="51"/>
                </a:cxn>
                <a:cxn ang="0">
                  <a:pos x="159" y="42"/>
                </a:cxn>
                <a:cxn ang="0">
                  <a:pos x="199" y="32"/>
                </a:cxn>
                <a:cxn ang="0">
                  <a:pos x="242" y="25"/>
                </a:cxn>
                <a:cxn ang="0">
                  <a:pos x="284" y="19"/>
                </a:cxn>
                <a:cxn ang="0">
                  <a:pos x="326" y="13"/>
                </a:cxn>
                <a:cxn ang="0">
                  <a:pos x="368" y="7"/>
                </a:cxn>
                <a:cxn ang="0">
                  <a:pos x="410" y="3"/>
                </a:cxn>
                <a:cxn ang="0">
                  <a:pos x="453" y="2"/>
                </a:cxn>
                <a:cxn ang="0">
                  <a:pos x="495" y="0"/>
                </a:cxn>
                <a:cxn ang="0">
                  <a:pos x="539" y="0"/>
                </a:cxn>
                <a:cxn ang="0">
                  <a:pos x="581" y="0"/>
                </a:cxn>
                <a:cxn ang="0">
                  <a:pos x="624" y="2"/>
                </a:cxn>
                <a:cxn ang="0">
                  <a:pos x="668" y="3"/>
                </a:cxn>
                <a:cxn ang="0">
                  <a:pos x="710" y="7"/>
                </a:cxn>
                <a:cxn ang="0">
                  <a:pos x="752" y="13"/>
                </a:cxn>
                <a:cxn ang="0">
                  <a:pos x="794" y="19"/>
                </a:cxn>
                <a:cxn ang="0">
                  <a:pos x="837" y="25"/>
                </a:cxn>
                <a:cxn ang="0">
                  <a:pos x="877" y="32"/>
                </a:cxn>
                <a:cxn ang="0">
                  <a:pos x="919" y="42"/>
                </a:cxn>
                <a:cxn ang="0">
                  <a:pos x="960" y="51"/>
                </a:cxn>
                <a:cxn ang="0">
                  <a:pos x="1000" y="63"/>
                </a:cxn>
                <a:cxn ang="0">
                  <a:pos x="1038" y="74"/>
                </a:cxn>
                <a:cxn ang="0">
                  <a:pos x="1077" y="88"/>
                </a:cxn>
                <a:cxn ang="0">
                  <a:pos x="1115" y="101"/>
                </a:cxn>
                <a:cxn ang="0">
                  <a:pos x="1153" y="115"/>
                </a:cxn>
                <a:cxn ang="0">
                  <a:pos x="1190" y="132"/>
                </a:cxn>
                <a:cxn ang="0">
                  <a:pos x="1226" y="147"/>
                </a:cxn>
                <a:cxn ang="0">
                  <a:pos x="1261" y="165"/>
                </a:cxn>
                <a:cxn ang="0">
                  <a:pos x="1295" y="184"/>
                </a:cxn>
                <a:cxn ang="0">
                  <a:pos x="1328" y="203"/>
                </a:cxn>
                <a:cxn ang="0">
                  <a:pos x="1361" y="222"/>
                </a:cxn>
                <a:cxn ang="0">
                  <a:pos x="0" y="88"/>
                </a:cxn>
              </a:cxnLst>
              <a:rect l="0" t="0" r="r" b="b"/>
              <a:pathLst>
                <a:path w="1362" h="868">
                  <a:moveTo>
                    <a:pt x="0" y="88"/>
                  </a:moveTo>
                  <a:lnTo>
                    <a:pt x="0" y="88"/>
                  </a:lnTo>
                  <a:lnTo>
                    <a:pt x="19" y="80"/>
                  </a:lnTo>
                  <a:lnTo>
                    <a:pt x="38" y="74"/>
                  </a:lnTo>
                  <a:lnTo>
                    <a:pt x="59" y="69"/>
                  </a:lnTo>
                  <a:lnTo>
                    <a:pt x="78" y="63"/>
                  </a:lnTo>
                  <a:lnTo>
                    <a:pt x="98" y="57"/>
                  </a:lnTo>
                  <a:lnTo>
                    <a:pt x="119" y="51"/>
                  </a:lnTo>
                  <a:lnTo>
                    <a:pt x="138" y="46"/>
                  </a:lnTo>
                  <a:lnTo>
                    <a:pt x="159" y="42"/>
                  </a:lnTo>
                  <a:lnTo>
                    <a:pt x="180" y="38"/>
                  </a:lnTo>
                  <a:lnTo>
                    <a:pt x="199" y="32"/>
                  </a:lnTo>
                  <a:lnTo>
                    <a:pt x="220" y="28"/>
                  </a:lnTo>
                  <a:lnTo>
                    <a:pt x="242" y="25"/>
                  </a:lnTo>
                  <a:lnTo>
                    <a:pt x="263" y="21"/>
                  </a:lnTo>
                  <a:lnTo>
                    <a:pt x="284" y="19"/>
                  </a:lnTo>
                  <a:lnTo>
                    <a:pt x="305" y="15"/>
                  </a:lnTo>
                  <a:lnTo>
                    <a:pt x="326" y="13"/>
                  </a:lnTo>
                  <a:lnTo>
                    <a:pt x="347" y="9"/>
                  </a:lnTo>
                  <a:lnTo>
                    <a:pt x="368" y="7"/>
                  </a:lnTo>
                  <a:lnTo>
                    <a:pt x="389" y="5"/>
                  </a:lnTo>
                  <a:lnTo>
                    <a:pt x="410" y="3"/>
                  </a:lnTo>
                  <a:lnTo>
                    <a:pt x="432" y="2"/>
                  </a:lnTo>
                  <a:lnTo>
                    <a:pt x="453" y="2"/>
                  </a:lnTo>
                  <a:lnTo>
                    <a:pt x="474" y="0"/>
                  </a:lnTo>
                  <a:lnTo>
                    <a:pt x="495" y="0"/>
                  </a:lnTo>
                  <a:lnTo>
                    <a:pt x="518" y="0"/>
                  </a:lnTo>
                  <a:lnTo>
                    <a:pt x="539" y="0"/>
                  </a:lnTo>
                  <a:lnTo>
                    <a:pt x="560" y="0"/>
                  </a:lnTo>
                  <a:lnTo>
                    <a:pt x="581" y="0"/>
                  </a:lnTo>
                  <a:lnTo>
                    <a:pt x="602" y="0"/>
                  </a:lnTo>
                  <a:lnTo>
                    <a:pt x="624" y="2"/>
                  </a:lnTo>
                  <a:lnTo>
                    <a:pt x="647" y="2"/>
                  </a:lnTo>
                  <a:lnTo>
                    <a:pt x="668" y="3"/>
                  </a:lnTo>
                  <a:lnTo>
                    <a:pt x="689" y="5"/>
                  </a:lnTo>
                  <a:lnTo>
                    <a:pt x="710" y="7"/>
                  </a:lnTo>
                  <a:lnTo>
                    <a:pt x="731" y="9"/>
                  </a:lnTo>
                  <a:lnTo>
                    <a:pt x="752" y="13"/>
                  </a:lnTo>
                  <a:lnTo>
                    <a:pt x="773" y="15"/>
                  </a:lnTo>
                  <a:lnTo>
                    <a:pt x="794" y="19"/>
                  </a:lnTo>
                  <a:lnTo>
                    <a:pt x="816" y="21"/>
                  </a:lnTo>
                  <a:lnTo>
                    <a:pt x="837" y="25"/>
                  </a:lnTo>
                  <a:lnTo>
                    <a:pt x="856" y="28"/>
                  </a:lnTo>
                  <a:lnTo>
                    <a:pt x="877" y="32"/>
                  </a:lnTo>
                  <a:lnTo>
                    <a:pt x="898" y="38"/>
                  </a:lnTo>
                  <a:lnTo>
                    <a:pt x="919" y="42"/>
                  </a:lnTo>
                  <a:lnTo>
                    <a:pt x="938" y="46"/>
                  </a:lnTo>
                  <a:lnTo>
                    <a:pt x="960" y="51"/>
                  </a:lnTo>
                  <a:lnTo>
                    <a:pt x="979" y="57"/>
                  </a:lnTo>
                  <a:lnTo>
                    <a:pt x="1000" y="63"/>
                  </a:lnTo>
                  <a:lnTo>
                    <a:pt x="1019" y="69"/>
                  </a:lnTo>
                  <a:lnTo>
                    <a:pt x="1038" y="74"/>
                  </a:lnTo>
                  <a:lnTo>
                    <a:pt x="1057" y="80"/>
                  </a:lnTo>
                  <a:lnTo>
                    <a:pt x="1077" y="88"/>
                  </a:lnTo>
                  <a:lnTo>
                    <a:pt x="1096" y="94"/>
                  </a:lnTo>
                  <a:lnTo>
                    <a:pt x="1115" y="101"/>
                  </a:lnTo>
                  <a:lnTo>
                    <a:pt x="1134" y="107"/>
                  </a:lnTo>
                  <a:lnTo>
                    <a:pt x="1153" y="115"/>
                  </a:lnTo>
                  <a:lnTo>
                    <a:pt x="1171" y="122"/>
                  </a:lnTo>
                  <a:lnTo>
                    <a:pt x="1190" y="132"/>
                  </a:lnTo>
                  <a:lnTo>
                    <a:pt x="1207" y="140"/>
                  </a:lnTo>
                  <a:lnTo>
                    <a:pt x="1226" y="147"/>
                  </a:lnTo>
                  <a:lnTo>
                    <a:pt x="1244" y="157"/>
                  </a:lnTo>
                  <a:lnTo>
                    <a:pt x="1261" y="165"/>
                  </a:lnTo>
                  <a:lnTo>
                    <a:pt x="1278" y="174"/>
                  </a:lnTo>
                  <a:lnTo>
                    <a:pt x="1295" y="184"/>
                  </a:lnTo>
                  <a:lnTo>
                    <a:pt x="1313" y="194"/>
                  </a:lnTo>
                  <a:lnTo>
                    <a:pt x="1328" y="203"/>
                  </a:lnTo>
                  <a:lnTo>
                    <a:pt x="1345" y="213"/>
                  </a:lnTo>
                  <a:lnTo>
                    <a:pt x="1361" y="222"/>
                  </a:lnTo>
                  <a:lnTo>
                    <a:pt x="539" y="867"/>
                  </a:lnTo>
                  <a:lnTo>
                    <a:pt x="0" y="88"/>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69643" name="Freeform 11"/>
            <p:cNvSpPr>
              <a:spLocks/>
            </p:cNvSpPr>
            <p:nvPr/>
          </p:nvSpPr>
          <p:spPr bwMode="auto">
            <a:xfrm>
              <a:off x="2881" y="2124"/>
              <a:ext cx="868" cy="646"/>
            </a:xfrm>
            <a:custGeom>
              <a:avLst/>
              <a:gdLst/>
              <a:ahLst/>
              <a:cxnLst>
                <a:cxn ang="0">
                  <a:pos x="821" y="0"/>
                </a:cxn>
                <a:cxn ang="0">
                  <a:pos x="821" y="0"/>
                </a:cxn>
                <a:cxn ang="0">
                  <a:pos x="837" y="10"/>
                </a:cxn>
                <a:cxn ang="0">
                  <a:pos x="852" y="21"/>
                </a:cxn>
                <a:cxn ang="0">
                  <a:pos x="867" y="31"/>
                </a:cxn>
                <a:cxn ang="0">
                  <a:pos x="0" y="645"/>
                </a:cxn>
                <a:cxn ang="0">
                  <a:pos x="821" y="0"/>
                </a:cxn>
              </a:cxnLst>
              <a:rect l="0" t="0" r="r" b="b"/>
              <a:pathLst>
                <a:path w="868" h="646">
                  <a:moveTo>
                    <a:pt x="821" y="0"/>
                  </a:moveTo>
                  <a:lnTo>
                    <a:pt x="821" y="0"/>
                  </a:lnTo>
                  <a:lnTo>
                    <a:pt x="837" y="10"/>
                  </a:lnTo>
                  <a:lnTo>
                    <a:pt x="852" y="21"/>
                  </a:lnTo>
                  <a:lnTo>
                    <a:pt x="867" y="31"/>
                  </a:lnTo>
                  <a:lnTo>
                    <a:pt x="0" y="645"/>
                  </a:lnTo>
                  <a:lnTo>
                    <a:pt x="821"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69645" name="Rectangle 13"/>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69646" name="Line 14"/>
          <p:cNvSpPr>
            <a:spLocks noChangeShapeType="1"/>
          </p:cNvSpPr>
          <p:nvPr/>
        </p:nvSpPr>
        <p:spPr bwMode="auto">
          <a:xfrm flipV="1">
            <a:off x="2441575" y="4727575"/>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
        <p:nvSpPr>
          <p:cNvPr id="69647" name="Rectangle 15"/>
          <p:cNvSpPr>
            <a:spLocks noChangeArrowheads="1"/>
          </p:cNvSpPr>
          <p:nvPr/>
        </p:nvSpPr>
        <p:spPr bwMode="auto">
          <a:xfrm>
            <a:off x="406400" y="1928813"/>
            <a:ext cx="2282825"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Investment</a:t>
            </a:r>
          </a:p>
          <a:p>
            <a:pPr algn="ctr">
              <a:lnSpc>
                <a:spcPct val="85000"/>
              </a:lnSpc>
            </a:pPr>
            <a:r>
              <a:rPr lang="en-US" sz="3200" b="1" i="0">
                <a:latin typeface="Book Antiqua" pitchFamily="18" charset="0"/>
              </a:rPr>
              <a:t>16%</a:t>
            </a:r>
          </a:p>
        </p:txBody>
      </p:sp>
      <p:sp>
        <p:nvSpPr>
          <p:cNvPr id="69648" name="Line 16"/>
          <p:cNvSpPr>
            <a:spLocks noChangeShapeType="1"/>
          </p:cNvSpPr>
          <p:nvPr/>
        </p:nvSpPr>
        <p:spPr bwMode="auto">
          <a:xfrm>
            <a:off x="2216150" y="2444750"/>
            <a:ext cx="1289050" cy="1060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660525" y="974725"/>
            <a:ext cx="5695950" cy="762000"/>
          </a:xfrm>
          <a:prstGeom prst="rect">
            <a:avLst/>
          </a:prstGeom>
          <a:noFill/>
          <a:ln w="9525">
            <a:noFill/>
            <a:miter lim="800000"/>
            <a:headEnd/>
            <a:tailEnd/>
          </a:ln>
          <a:effectLst/>
        </p:spPr>
        <p:txBody>
          <a:bodyPr wrap="none" anchor="ctr"/>
          <a:lstStyle/>
          <a:p>
            <a:endParaRPr lang="en-US"/>
          </a:p>
        </p:txBody>
      </p:sp>
      <p:sp>
        <p:nvSpPr>
          <p:cNvPr id="71683" name="Rectangle 3"/>
          <p:cNvSpPr>
            <a:spLocks noChangeArrowheads="1"/>
          </p:cNvSpPr>
          <p:nvPr/>
        </p:nvSpPr>
        <p:spPr bwMode="auto">
          <a:xfrm>
            <a:off x="6870700" y="2127250"/>
            <a:ext cx="2273300"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Times New Roman" pitchFamily="18" charset="0"/>
              </a:rPr>
              <a:t>Net Exports</a:t>
            </a:r>
          </a:p>
          <a:p>
            <a:pPr algn="ctr">
              <a:lnSpc>
                <a:spcPct val="85000"/>
              </a:lnSpc>
            </a:pPr>
            <a:r>
              <a:rPr lang="en-US" sz="3200" b="1" i="0">
                <a:latin typeface="Times New Roman" pitchFamily="18" charset="0"/>
              </a:rPr>
              <a:t> -2 %</a:t>
            </a:r>
          </a:p>
        </p:txBody>
      </p:sp>
      <p:grpSp>
        <p:nvGrpSpPr>
          <p:cNvPr id="2" name="Group 11"/>
          <p:cNvGrpSpPr>
            <a:grpSpLocks/>
          </p:cNvGrpSpPr>
          <p:nvPr/>
        </p:nvGrpSpPr>
        <p:grpSpPr bwMode="auto">
          <a:xfrm>
            <a:off x="2536825" y="2743200"/>
            <a:ext cx="4173538" cy="3448050"/>
            <a:chOff x="1598" y="1728"/>
            <a:chExt cx="2629" cy="2172"/>
          </a:xfrm>
        </p:grpSpPr>
        <p:sp>
          <p:nvSpPr>
            <p:cNvPr id="71684" name="Freeform 4"/>
            <p:cNvSpPr>
              <a:spLocks/>
            </p:cNvSpPr>
            <p:nvPr/>
          </p:nvSpPr>
          <p:spPr bwMode="auto">
            <a:xfrm>
              <a:off x="2865" y="2081"/>
              <a:ext cx="848" cy="923"/>
            </a:xfrm>
            <a:custGeom>
              <a:avLst/>
              <a:gdLst/>
              <a:ahLst/>
              <a:cxnLst>
                <a:cxn ang="0">
                  <a:pos x="0" y="664"/>
                </a:cxn>
                <a:cxn ang="0">
                  <a:pos x="847" y="0"/>
                </a:cxn>
                <a:cxn ang="0">
                  <a:pos x="847" y="257"/>
                </a:cxn>
                <a:cxn ang="0">
                  <a:pos x="0" y="922"/>
                </a:cxn>
                <a:cxn ang="0">
                  <a:pos x="0" y="664"/>
                </a:cxn>
              </a:cxnLst>
              <a:rect l="0" t="0" r="r" b="b"/>
              <a:pathLst>
                <a:path w="848" h="923">
                  <a:moveTo>
                    <a:pt x="0" y="664"/>
                  </a:moveTo>
                  <a:lnTo>
                    <a:pt x="847" y="0"/>
                  </a:lnTo>
                  <a:lnTo>
                    <a:pt x="847" y="257"/>
                  </a:lnTo>
                  <a:lnTo>
                    <a:pt x="0" y="922"/>
                  </a:lnTo>
                  <a:lnTo>
                    <a:pt x="0" y="664"/>
                  </a:lnTo>
                </a:path>
              </a:pathLst>
            </a:custGeom>
            <a:solidFill>
              <a:srgbClr val="7C2D5B"/>
            </a:solidFill>
            <a:ln w="12700" cap="rnd" cmpd="sng">
              <a:solidFill>
                <a:srgbClr val="000000"/>
              </a:solidFill>
              <a:prstDash val="solid"/>
              <a:round/>
              <a:headEnd type="none" w="sm" len="sm"/>
              <a:tailEnd type="none" w="sm" len="sm"/>
            </a:ln>
            <a:effectLst/>
          </p:spPr>
          <p:txBody>
            <a:bodyPr/>
            <a:lstStyle/>
            <a:p>
              <a:endParaRPr lang="en-US"/>
            </a:p>
          </p:txBody>
        </p:sp>
        <p:sp>
          <p:nvSpPr>
            <p:cNvPr id="71685" name="Freeform 5"/>
            <p:cNvSpPr>
              <a:spLocks/>
            </p:cNvSpPr>
            <p:nvPr/>
          </p:nvSpPr>
          <p:spPr bwMode="auto">
            <a:xfrm>
              <a:off x="3331" y="1759"/>
              <a:ext cx="896" cy="891"/>
            </a:xfrm>
            <a:custGeom>
              <a:avLst/>
              <a:gdLst/>
              <a:ahLst/>
              <a:cxnLst>
                <a:cxn ang="0">
                  <a:pos x="0" y="633"/>
                </a:cxn>
                <a:cxn ang="0">
                  <a:pos x="895" y="0"/>
                </a:cxn>
                <a:cxn ang="0">
                  <a:pos x="895" y="257"/>
                </a:cxn>
                <a:cxn ang="0">
                  <a:pos x="0" y="890"/>
                </a:cxn>
                <a:cxn ang="0">
                  <a:pos x="0" y="633"/>
                </a:cxn>
              </a:cxnLst>
              <a:rect l="0" t="0" r="r" b="b"/>
              <a:pathLst>
                <a:path w="896" h="891">
                  <a:moveTo>
                    <a:pt x="0" y="633"/>
                  </a:moveTo>
                  <a:lnTo>
                    <a:pt x="895" y="0"/>
                  </a:lnTo>
                  <a:lnTo>
                    <a:pt x="895" y="257"/>
                  </a:lnTo>
                  <a:lnTo>
                    <a:pt x="0" y="890"/>
                  </a:lnTo>
                  <a:lnTo>
                    <a:pt x="0" y="633"/>
                  </a:lnTo>
                </a:path>
              </a:pathLst>
            </a:custGeom>
            <a:solidFill>
              <a:srgbClr val="007F00"/>
            </a:solidFill>
            <a:ln w="12700" cap="rnd" cmpd="sng">
              <a:solidFill>
                <a:srgbClr val="000000"/>
              </a:solidFill>
              <a:prstDash val="solid"/>
              <a:round/>
              <a:headEnd type="none" w="sm" len="sm"/>
              <a:tailEnd type="none" w="sm" len="sm"/>
            </a:ln>
            <a:effectLst/>
          </p:spPr>
          <p:txBody>
            <a:bodyPr/>
            <a:lstStyle/>
            <a:p>
              <a:endParaRPr lang="en-US"/>
            </a:p>
          </p:txBody>
        </p:sp>
        <p:sp>
          <p:nvSpPr>
            <p:cNvPr id="71686" name="Freeform 6"/>
            <p:cNvSpPr>
              <a:spLocks/>
            </p:cNvSpPr>
            <p:nvPr/>
          </p:nvSpPr>
          <p:spPr bwMode="auto">
            <a:xfrm>
              <a:off x="1598" y="2745"/>
              <a:ext cx="2535" cy="1155"/>
            </a:xfrm>
            <a:custGeom>
              <a:avLst/>
              <a:gdLst/>
              <a:ahLst/>
              <a:cxnLst>
                <a:cxn ang="0">
                  <a:pos x="2528" y="79"/>
                </a:cxn>
                <a:cxn ang="0">
                  <a:pos x="2511" y="171"/>
                </a:cxn>
                <a:cxn ang="0">
                  <a:pos x="2478" y="263"/>
                </a:cxn>
                <a:cxn ang="0">
                  <a:pos x="2432" y="352"/>
                </a:cxn>
                <a:cxn ang="0">
                  <a:pos x="2375" y="434"/>
                </a:cxn>
                <a:cxn ang="0">
                  <a:pos x="2304" y="515"/>
                </a:cxn>
                <a:cxn ang="0">
                  <a:pos x="2223" y="588"/>
                </a:cxn>
                <a:cxn ang="0">
                  <a:pos x="2131" y="655"/>
                </a:cxn>
                <a:cxn ang="0">
                  <a:pos x="2029" y="717"/>
                </a:cxn>
                <a:cxn ang="0">
                  <a:pos x="1920" y="768"/>
                </a:cxn>
                <a:cxn ang="0">
                  <a:pos x="1803" y="813"/>
                </a:cxn>
                <a:cxn ang="0">
                  <a:pos x="1680" y="847"/>
                </a:cxn>
                <a:cxn ang="0">
                  <a:pos x="1551" y="874"/>
                </a:cxn>
                <a:cxn ang="0">
                  <a:pos x="1421" y="889"/>
                </a:cxn>
                <a:cxn ang="0">
                  <a:pos x="1288" y="897"/>
                </a:cxn>
                <a:cxn ang="0">
                  <a:pos x="1156" y="893"/>
                </a:cxn>
                <a:cxn ang="0">
                  <a:pos x="1025" y="880"/>
                </a:cxn>
                <a:cxn ang="0">
                  <a:pos x="896" y="857"/>
                </a:cxn>
                <a:cxn ang="0">
                  <a:pos x="772" y="826"/>
                </a:cxn>
                <a:cxn ang="0">
                  <a:pos x="653" y="784"/>
                </a:cxn>
                <a:cxn ang="0">
                  <a:pos x="539" y="734"/>
                </a:cxn>
                <a:cxn ang="0">
                  <a:pos x="436" y="676"/>
                </a:cxn>
                <a:cxn ang="0">
                  <a:pos x="340" y="611"/>
                </a:cxn>
                <a:cxn ang="0">
                  <a:pos x="255" y="540"/>
                </a:cxn>
                <a:cxn ang="0">
                  <a:pos x="180" y="463"/>
                </a:cxn>
                <a:cxn ang="0">
                  <a:pos x="119" y="379"/>
                </a:cxn>
                <a:cxn ang="0">
                  <a:pos x="69" y="292"/>
                </a:cxn>
                <a:cxn ang="0">
                  <a:pos x="33" y="202"/>
                </a:cxn>
                <a:cxn ang="0">
                  <a:pos x="10" y="110"/>
                </a:cxn>
                <a:cxn ang="0">
                  <a:pos x="0" y="16"/>
                </a:cxn>
                <a:cxn ang="0">
                  <a:pos x="2" y="321"/>
                </a:cxn>
                <a:cxn ang="0">
                  <a:pos x="19" y="413"/>
                </a:cxn>
                <a:cxn ang="0">
                  <a:pos x="48" y="505"/>
                </a:cxn>
                <a:cxn ang="0">
                  <a:pos x="92" y="594"/>
                </a:cxn>
                <a:cxn ang="0">
                  <a:pos x="148" y="678"/>
                </a:cxn>
                <a:cxn ang="0">
                  <a:pos x="217" y="759"/>
                </a:cxn>
                <a:cxn ang="0">
                  <a:pos x="296" y="834"/>
                </a:cxn>
                <a:cxn ang="0">
                  <a:pos x="386" y="903"/>
                </a:cxn>
                <a:cxn ang="0">
                  <a:pos x="486" y="964"/>
                </a:cxn>
                <a:cxn ang="0">
                  <a:pos x="595" y="1018"/>
                </a:cxn>
                <a:cxn ang="0">
                  <a:pos x="710" y="1064"/>
                </a:cxn>
                <a:cxn ang="0">
                  <a:pos x="833" y="1101"/>
                </a:cxn>
                <a:cxn ang="0">
                  <a:pos x="960" y="1127"/>
                </a:cxn>
                <a:cxn ang="0">
                  <a:pos x="1090" y="1145"/>
                </a:cxn>
                <a:cxn ang="0">
                  <a:pos x="1223" y="1152"/>
                </a:cxn>
                <a:cxn ang="0">
                  <a:pos x="1355" y="1152"/>
                </a:cxn>
                <a:cxn ang="0">
                  <a:pos x="1486" y="1141"/>
                </a:cxn>
                <a:cxn ang="0">
                  <a:pos x="1616" y="1120"/>
                </a:cxn>
                <a:cxn ang="0">
                  <a:pos x="1741" y="1089"/>
                </a:cxn>
                <a:cxn ang="0">
                  <a:pos x="1862" y="1049"/>
                </a:cxn>
                <a:cxn ang="0">
                  <a:pos x="1975" y="1001"/>
                </a:cxn>
                <a:cxn ang="0">
                  <a:pos x="2081" y="945"/>
                </a:cxn>
                <a:cxn ang="0">
                  <a:pos x="2179" y="880"/>
                </a:cxn>
                <a:cxn ang="0">
                  <a:pos x="2265" y="809"/>
                </a:cxn>
                <a:cxn ang="0">
                  <a:pos x="2340" y="732"/>
                </a:cxn>
                <a:cxn ang="0">
                  <a:pos x="2405" y="651"/>
                </a:cxn>
                <a:cxn ang="0">
                  <a:pos x="2457" y="565"/>
                </a:cxn>
                <a:cxn ang="0">
                  <a:pos x="2496" y="475"/>
                </a:cxn>
                <a:cxn ang="0">
                  <a:pos x="2521" y="383"/>
                </a:cxn>
                <a:cxn ang="0">
                  <a:pos x="2532" y="290"/>
                </a:cxn>
              </a:cxnLst>
              <a:rect l="0" t="0" r="r" b="b"/>
              <a:pathLst>
                <a:path w="2535" h="1155">
                  <a:moveTo>
                    <a:pt x="2534" y="0"/>
                  </a:moveTo>
                  <a:lnTo>
                    <a:pt x="2534" y="16"/>
                  </a:lnTo>
                  <a:lnTo>
                    <a:pt x="2532" y="33"/>
                  </a:lnTo>
                  <a:lnTo>
                    <a:pt x="2532" y="48"/>
                  </a:lnTo>
                  <a:lnTo>
                    <a:pt x="2530" y="64"/>
                  </a:lnTo>
                  <a:lnTo>
                    <a:pt x="2528" y="79"/>
                  </a:lnTo>
                  <a:lnTo>
                    <a:pt x="2526" y="95"/>
                  </a:lnTo>
                  <a:lnTo>
                    <a:pt x="2524" y="110"/>
                  </a:lnTo>
                  <a:lnTo>
                    <a:pt x="2521" y="125"/>
                  </a:lnTo>
                  <a:lnTo>
                    <a:pt x="2519" y="141"/>
                  </a:lnTo>
                  <a:lnTo>
                    <a:pt x="2515" y="156"/>
                  </a:lnTo>
                  <a:lnTo>
                    <a:pt x="2511" y="171"/>
                  </a:lnTo>
                  <a:lnTo>
                    <a:pt x="2505" y="187"/>
                  </a:lnTo>
                  <a:lnTo>
                    <a:pt x="2501" y="202"/>
                  </a:lnTo>
                  <a:lnTo>
                    <a:pt x="2496" y="217"/>
                  </a:lnTo>
                  <a:lnTo>
                    <a:pt x="2490" y="233"/>
                  </a:lnTo>
                  <a:lnTo>
                    <a:pt x="2484" y="248"/>
                  </a:lnTo>
                  <a:lnTo>
                    <a:pt x="2478" y="263"/>
                  </a:lnTo>
                  <a:lnTo>
                    <a:pt x="2471" y="277"/>
                  </a:lnTo>
                  <a:lnTo>
                    <a:pt x="2465" y="292"/>
                  </a:lnTo>
                  <a:lnTo>
                    <a:pt x="2457" y="308"/>
                  </a:lnTo>
                  <a:lnTo>
                    <a:pt x="2450" y="321"/>
                  </a:lnTo>
                  <a:lnTo>
                    <a:pt x="2442" y="336"/>
                  </a:lnTo>
                  <a:lnTo>
                    <a:pt x="2432" y="352"/>
                  </a:lnTo>
                  <a:lnTo>
                    <a:pt x="2425" y="365"/>
                  </a:lnTo>
                  <a:lnTo>
                    <a:pt x="2415" y="379"/>
                  </a:lnTo>
                  <a:lnTo>
                    <a:pt x="2405" y="394"/>
                  </a:lnTo>
                  <a:lnTo>
                    <a:pt x="2396" y="407"/>
                  </a:lnTo>
                  <a:lnTo>
                    <a:pt x="2386" y="421"/>
                  </a:lnTo>
                  <a:lnTo>
                    <a:pt x="2375" y="434"/>
                  </a:lnTo>
                  <a:lnTo>
                    <a:pt x="2363" y="450"/>
                  </a:lnTo>
                  <a:lnTo>
                    <a:pt x="2352" y="463"/>
                  </a:lnTo>
                  <a:lnTo>
                    <a:pt x="2340" y="475"/>
                  </a:lnTo>
                  <a:lnTo>
                    <a:pt x="2329" y="488"/>
                  </a:lnTo>
                  <a:lnTo>
                    <a:pt x="2317" y="502"/>
                  </a:lnTo>
                  <a:lnTo>
                    <a:pt x="2304" y="515"/>
                  </a:lnTo>
                  <a:lnTo>
                    <a:pt x="2292" y="527"/>
                  </a:lnTo>
                  <a:lnTo>
                    <a:pt x="2279" y="540"/>
                  </a:lnTo>
                  <a:lnTo>
                    <a:pt x="2265" y="551"/>
                  </a:lnTo>
                  <a:lnTo>
                    <a:pt x="2252" y="565"/>
                  </a:lnTo>
                  <a:lnTo>
                    <a:pt x="2236" y="576"/>
                  </a:lnTo>
                  <a:lnTo>
                    <a:pt x="2223" y="588"/>
                  </a:lnTo>
                  <a:lnTo>
                    <a:pt x="2208" y="599"/>
                  </a:lnTo>
                  <a:lnTo>
                    <a:pt x="2192" y="611"/>
                  </a:lnTo>
                  <a:lnTo>
                    <a:pt x="2179" y="623"/>
                  </a:lnTo>
                  <a:lnTo>
                    <a:pt x="2162" y="634"/>
                  </a:lnTo>
                  <a:lnTo>
                    <a:pt x="2146" y="646"/>
                  </a:lnTo>
                  <a:lnTo>
                    <a:pt x="2131" y="655"/>
                  </a:lnTo>
                  <a:lnTo>
                    <a:pt x="2114" y="667"/>
                  </a:lnTo>
                  <a:lnTo>
                    <a:pt x="2098" y="676"/>
                  </a:lnTo>
                  <a:lnTo>
                    <a:pt x="2081" y="688"/>
                  </a:lnTo>
                  <a:lnTo>
                    <a:pt x="2064" y="697"/>
                  </a:lnTo>
                  <a:lnTo>
                    <a:pt x="2046" y="707"/>
                  </a:lnTo>
                  <a:lnTo>
                    <a:pt x="2029" y="717"/>
                  </a:lnTo>
                  <a:lnTo>
                    <a:pt x="2012" y="726"/>
                  </a:lnTo>
                  <a:lnTo>
                    <a:pt x="1993" y="734"/>
                  </a:lnTo>
                  <a:lnTo>
                    <a:pt x="1975" y="743"/>
                  </a:lnTo>
                  <a:lnTo>
                    <a:pt x="1956" y="751"/>
                  </a:lnTo>
                  <a:lnTo>
                    <a:pt x="1937" y="761"/>
                  </a:lnTo>
                  <a:lnTo>
                    <a:pt x="1920" y="768"/>
                  </a:lnTo>
                  <a:lnTo>
                    <a:pt x="1900" y="776"/>
                  </a:lnTo>
                  <a:lnTo>
                    <a:pt x="1881" y="784"/>
                  </a:lnTo>
                  <a:lnTo>
                    <a:pt x="1862" y="791"/>
                  </a:lnTo>
                  <a:lnTo>
                    <a:pt x="1841" y="799"/>
                  </a:lnTo>
                  <a:lnTo>
                    <a:pt x="1822" y="807"/>
                  </a:lnTo>
                  <a:lnTo>
                    <a:pt x="1803" y="813"/>
                  </a:lnTo>
                  <a:lnTo>
                    <a:pt x="1781" y="818"/>
                  </a:lnTo>
                  <a:lnTo>
                    <a:pt x="1762" y="826"/>
                  </a:lnTo>
                  <a:lnTo>
                    <a:pt x="1741" y="832"/>
                  </a:lnTo>
                  <a:lnTo>
                    <a:pt x="1720" y="838"/>
                  </a:lnTo>
                  <a:lnTo>
                    <a:pt x="1699" y="843"/>
                  </a:lnTo>
                  <a:lnTo>
                    <a:pt x="1680" y="847"/>
                  </a:lnTo>
                  <a:lnTo>
                    <a:pt x="1659" y="853"/>
                  </a:lnTo>
                  <a:lnTo>
                    <a:pt x="1637" y="857"/>
                  </a:lnTo>
                  <a:lnTo>
                    <a:pt x="1616" y="863"/>
                  </a:lnTo>
                  <a:lnTo>
                    <a:pt x="1595" y="866"/>
                  </a:lnTo>
                  <a:lnTo>
                    <a:pt x="1572" y="870"/>
                  </a:lnTo>
                  <a:lnTo>
                    <a:pt x="1551" y="874"/>
                  </a:lnTo>
                  <a:lnTo>
                    <a:pt x="1530" y="878"/>
                  </a:lnTo>
                  <a:lnTo>
                    <a:pt x="1509" y="880"/>
                  </a:lnTo>
                  <a:lnTo>
                    <a:pt x="1486" y="884"/>
                  </a:lnTo>
                  <a:lnTo>
                    <a:pt x="1465" y="886"/>
                  </a:lnTo>
                  <a:lnTo>
                    <a:pt x="1444" y="887"/>
                  </a:lnTo>
                  <a:lnTo>
                    <a:pt x="1421" y="889"/>
                  </a:lnTo>
                  <a:lnTo>
                    <a:pt x="1399" y="891"/>
                  </a:lnTo>
                  <a:lnTo>
                    <a:pt x="1376" y="893"/>
                  </a:lnTo>
                  <a:lnTo>
                    <a:pt x="1355" y="895"/>
                  </a:lnTo>
                  <a:lnTo>
                    <a:pt x="1332" y="895"/>
                  </a:lnTo>
                  <a:lnTo>
                    <a:pt x="1311" y="895"/>
                  </a:lnTo>
                  <a:lnTo>
                    <a:pt x="1288" y="897"/>
                  </a:lnTo>
                  <a:lnTo>
                    <a:pt x="1267" y="897"/>
                  </a:lnTo>
                  <a:lnTo>
                    <a:pt x="1244" y="897"/>
                  </a:lnTo>
                  <a:lnTo>
                    <a:pt x="1223" y="895"/>
                  </a:lnTo>
                  <a:lnTo>
                    <a:pt x="1200" y="895"/>
                  </a:lnTo>
                  <a:lnTo>
                    <a:pt x="1179" y="895"/>
                  </a:lnTo>
                  <a:lnTo>
                    <a:pt x="1156" y="893"/>
                  </a:lnTo>
                  <a:lnTo>
                    <a:pt x="1134" y="891"/>
                  </a:lnTo>
                  <a:lnTo>
                    <a:pt x="1111" y="889"/>
                  </a:lnTo>
                  <a:lnTo>
                    <a:pt x="1090" y="887"/>
                  </a:lnTo>
                  <a:lnTo>
                    <a:pt x="1069" y="886"/>
                  </a:lnTo>
                  <a:lnTo>
                    <a:pt x="1046" y="884"/>
                  </a:lnTo>
                  <a:lnTo>
                    <a:pt x="1025" y="880"/>
                  </a:lnTo>
                  <a:lnTo>
                    <a:pt x="1004" y="878"/>
                  </a:lnTo>
                  <a:lnTo>
                    <a:pt x="981" y="874"/>
                  </a:lnTo>
                  <a:lnTo>
                    <a:pt x="960" y="870"/>
                  </a:lnTo>
                  <a:lnTo>
                    <a:pt x="939" y="866"/>
                  </a:lnTo>
                  <a:lnTo>
                    <a:pt x="918" y="863"/>
                  </a:lnTo>
                  <a:lnTo>
                    <a:pt x="896" y="857"/>
                  </a:lnTo>
                  <a:lnTo>
                    <a:pt x="875" y="853"/>
                  </a:lnTo>
                  <a:lnTo>
                    <a:pt x="854" y="847"/>
                  </a:lnTo>
                  <a:lnTo>
                    <a:pt x="833" y="843"/>
                  </a:lnTo>
                  <a:lnTo>
                    <a:pt x="812" y="838"/>
                  </a:lnTo>
                  <a:lnTo>
                    <a:pt x="793" y="832"/>
                  </a:lnTo>
                  <a:lnTo>
                    <a:pt x="772" y="826"/>
                  </a:lnTo>
                  <a:lnTo>
                    <a:pt x="751" y="818"/>
                  </a:lnTo>
                  <a:lnTo>
                    <a:pt x="731" y="813"/>
                  </a:lnTo>
                  <a:lnTo>
                    <a:pt x="710" y="807"/>
                  </a:lnTo>
                  <a:lnTo>
                    <a:pt x="691" y="799"/>
                  </a:lnTo>
                  <a:lnTo>
                    <a:pt x="672" y="791"/>
                  </a:lnTo>
                  <a:lnTo>
                    <a:pt x="653" y="784"/>
                  </a:lnTo>
                  <a:lnTo>
                    <a:pt x="633" y="776"/>
                  </a:lnTo>
                  <a:lnTo>
                    <a:pt x="614" y="768"/>
                  </a:lnTo>
                  <a:lnTo>
                    <a:pt x="595" y="761"/>
                  </a:lnTo>
                  <a:lnTo>
                    <a:pt x="576" y="751"/>
                  </a:lnTo>
                  <a:lnTo>
                    <a:pt x="559" y="743"/>
                  </a:lnTo>
                  <a:lnTo>
                    <a:pt x="539" y="734"/>
                  </a:lnTo>
                  <a:lnTo>
                    <a:pt x="522" y="726"/>
                  </a:lnTo>
                  <a:lnTo>
                    <a:pt x="505" y="717"/>
                  </a:lnTo>
                  <a:lnTo>
                    <a:pt x="486" y="707"/>
                  </a:lnTo>
                  <a:lnTo>
                    <a:pt x="468" y="697"/>
                  </a:lnTo>
                  <a:lnTo>
                    <a:pt x="453" y="688"/>
                  </a:lnTo>
                  <a:lnTo>
                    <a:pt x="436" y="676"/>
                  </a:lnTo>
                  <a:lnTo>
                    <a:pt x="418" y="667"/>
                  </a:lnTo>
                  <a:lnTo>
                    <a:pt x="403" y="655"/>
                  </a:lnTo>
                  <a:lnTo>
                    <a:pt x="386" y="646"/>
                  </a:lnTo>
                  <a:lnTo>
                    <a:pt x="370" y="634"/>
                  </a:lnTo>
                  <a:lnTo>
                    <a:pt x="355" y="623"/>
                  </a:lnTo>
                  <a:lnTo>
                    <a:pt x="340" y="611"/>
                  </a:lnTo>
                  <a:lnTo>
                    <a:pt x="324" y="599"/>
                  </a:lnTo>
                  <a:lnTo>
                    <a:pt x="311" y="588"/>
                  </a:lnTo>
                  <a:lnTo>
                    <a:pt x="296" y="576"/>
                  </a:lnTo>
                  <a:lnTo>
                    <a:pt x="282" y="565"/>
                  </a:lnTo>
                  <a:lnTo>
                    <a:pt x="269" y="551"/>
                  </a:lnTo>
                  <a:lnTo>
                    <a:pt x="255" y="540"/>
                  </a:lnTo>
                  <a:lnTo>
                    <a:pt x="242" y="527"/>
                  </a:lnTo>
                  <a:lnTo>
                    <a:pt x="228" y="515"/>
                  </a:lnTo>
                  <a:lnTo>
                    <a:pt x="217" y="502"/>
                  </a:lnTo>
                  <a:lnTo>
                    <a:pt x="203" y="488"/>
                  </a:lnTo>
                  <a:lnTo>
                    <a:pt x="192" y="475"/>
                  </a:lnTo>
                  <a:lnTo>
                    <a:pt x="180" y="463"/>
                  </a:lnTo>
                  <a:lnTo>
                    <a:pt x="169" y="450"/>
                  </a:lnTo>
                  <a:lnTo>
                    <a:pt x="157" y="434"/>
                  </a:lnTo>
                  <a:lnTo>
                    <a:pt x="148" y="421"/>
                  </a:lnTo>
                  <a:lnTo>
                    <a:pt x="138" y="407"/>
                  </a:lnTo>
                  <a:lnTo>
                    <a:pt x="129" y="394"/>
                  </a:lnTo>
                  <a:lnTo>
                    <a:pt x="119" y="379"/>
                  </a:lnTo>
                  <a:lnTo>
                    <a:pt x="109" y="365"/>
                  </a:lnTo>
                  <a:lnTo>
                    <a:pt x="100" y="352"/>
                  </a:lnTo>
                  <a:lnTo>
                    <a:pt x="92" y="336"/>
                  </a:lnTo>
                  <a:lnTo>
                    <a:pt x="84" y="321"/>
                  </a:lnTo>
                  <a:lnTo>
                    <a:pt x="77" y="308"/>
                  </a:lnTo>
                  <a:lnTo>
                    <a:pt x="69" y="292"/>
                  </a:lnTo>
                  <a:lnTo>
                    <a:pt x="61" y="277"/>
                  </a:lnTo>
                  <a:lnTo>
                    <a:pt x="56" y="263"/>
                  </a:lnTo>
                  <a:lnTo>
                    <a:pt x="48" y="248"/>
                  </a:lnTo>
                  <a:lnTo>
                    <a:pt x="42" y="233"/>
                  </a:lnTo>
                  <a:lnTo>
                    <a:pt x="36" y="217"/>
                  </a:lnTo>
                  <a:lnTo>
                    <a:pt x="33" y="202"/>
                  </a:lnTo>
                  <a:lnTo>
                    <a:pt x="27" y="187"/>
                  </a:lnTo>
                  <a:lnTo>
                    <a:pt x="23" y="171"/>
                  </a:lnTo>
                  <a:lnTo>
                    <a:pt x="19" y="156"/>
                  </a:lnTo>
                  <a:lnTo>
                    <a:pt x="15" y="141"/>
                  </a:lnTo>
                  <a:lnTo>
                    <a:pt x="11" y="125"/>
                  </a:lnTo>
                  <a:lnTo>
                    <a:pt x="10" y="110"/>
                  </a:lnTo>
                  <a:lnTo>
                    <a:pt x="6" y="95"/>
                  </a:lnTo>
                  <a:lnTo>
                    <a:pt x="4" y="79"/>
                  </a:lnTo>
                  <a:lnTo>
                    <a:pt x="2" y="64"/>
                  </a:lnTo>
                  <a:lnTo>
                    <a:pt x="2" y="48"/>
                  </a:lnTo>
                  <a:lnTo>
                    <a:pt x="0" y="33"/>
                  </a:lnTo>
                  <a:lnTo>
                    <a:pt x="0" y="16"/>
                  </a:lnTo>
                  <a:lnTo>
                    <a:pt x="0" y="0"/>
                  </a:lnTo>
                  <a:lnTo>
                    <a:pt x="0" y="258"/>
                  </a:lnTo>
                  <a:lnTo>
                    <a:pt x="0" y="273"/>
                  </a:lnTo>
                  <a:lnTo>
                    <a:pt x="0" y="290"/>
                  </a:lnTo>
                  <a:lnTo>
                    <a:pt x="2" y="306"/>
                  </a:lnTo>
                  <a:lnTo>
                    <a:pt x="2" y="321"/>
                  </a:lnTo>
                  <a:lnTo>
                    <a:pt x="4" y="336"/>
                  </a:lnTo>
                  <a:lnTo>
                    <a:pt x="6" y="352"/>
                  </a:lnTo>
                  <a:lnTo>
                    <a:pt x="10" y="367"/>
                  </a:lnTo>
                  <a:lnTo>
                    <a:pt x="11" y="383"/>
                  </a:lnTo>
                  <a:lnTo>
                    <a:pt x="15" y="398"/>
                  </a:lnTo>
                  <a:lnTo>
                    <a:pt x="19" y="413"/>
                  </a:lnTo>
                  <a:lnTo>
                    <a:pt x="23" y="429"/>
                  </a:lnTo>
                  <a:lnTo>
                    <a:pt x="27" y="444"/>
                  </a:lnTo>
                  <a:lnTo>
                    <a:pt x="33" y="459"/>
                  </a:lnTo>
                  <a:lnTo>
                    <a:pt x="36" y="475"/>
                  </a:lnTo>
                  <a:lnTo>
                    <a:pt x="42" y="490"/>
                  </a:lnTo>
                  <a:lnTo>
                    <a:pt x="48" y="505"/>
                  </a:lnTo>
                  <a:lnTo>
                    <a:pt x="56" y="521"/>
                  </a:lnTo>
                  <a:lnTo>
                    <a:pt x="61" y="534"/>
                  </a:lnTo>
                  <a:lnTo>
                    <a:pt x="69" y="550"/>
                  </a:lnTo>
                  <a:lnTo>
                    <a:pt x="77" y="565"/>
                  </a:lnTo>
                  <a:lnTo>
                    <a:pt x="84" y="578"/>
                  </a:lnTo>
                  <a:lnTo>
                    <a:pt x="92" y="594"/>
                  </a:lnTo>
                  <a:lnTo>
                    <a:pt x="100" y="609"/>
                  </a:lnTo>
                  <a:lnTo>
                    <a:pt x="109" y="623"/>
                  </a:lnTo>
                  <a:lnTo>
                    <a:pt x="119" y="636"/>
                  </a:lnTo>
                  <a:lnTo>
                    <a:pt x="129" y="651"/>
                  </a:lnTo>
                  <a:lnTo>
                    <a:pt x="138" y="665"/>
                  </a:lnTo>
                  <a:lnTo>
                    <a:pt x="148" y="678"/>
                  </a:lnTo>
                  <a:lnTo>
                    <a:pt x="157" y="692"/>
                  </a:lnTo>
                  <a:lnTo>
                    <a:pt x="169" y="707"/>
                  </a:lnTo>
                  <a:lnTo>
                    <a:pt x="180" y="720"/>
                  </a:lnTo>
                  <a:lnTo>
                    <a:pt x="192" y="732"/>
                  </a:lnTo>
                  <a:lnTo>
                    <a:pt x="203" y="745"/>
                  </a:lnTo>
                  <a:lnTo>
                    <a:pt x="217" y="759"/>
                  </a:lnTo>
                  <a:lnTo>
                    <a:pt x="228" y="772"/>
                  </a:lnTo>
                  <a:lnTo>
                    <a:pt x="242" y="784"/>
                  </a:lnTo>
                  <a:lnTo>
                    <a:pt x="255" y="797"/>
                  </a:lnTo>
                  <a:lnTo>
                    <a:pt x="269" y="809"/>
                  </a:lnTo>
                  <a:lnTo>
                    <a:pt x="282" y="822"/>
                  </a:lnTo>
                  <a:lnTo>
                    <a:pt x="296" y="834"/>
                  </a:lnTo>
                  <a:lnTo>
                    <a:pt x="311" y="845"/>
                  </a:lnTo>
                  <a:lnTo>
                    <a:pt x="324" y="857"/>
                  </a:lnTo>
                  <a:lnTo>
                    <a:pt x="340" y="868"/>
                  </a:lnTo>
                  <a:lnTo>
                    <a:pt x="355" y="880"/>
                  </a:lnTo>
                  <a:lnTo>
                    <a:pt x="370" y="891"/>
                  </a:lnTo>
                  <a:lnTo>
                    <a:pt x="386" y="903"/>
                  </a:lnTo>
                  <a:lnTo>
                    <a:pt x="403" y="912"/>
                  </a:lnTo>
                  <a:lnTo>
                    <a:pt x="418" y="924"/>
                  </a:lnTo>
                  <a:lnTo>
                    <a:pt x="436" y="934"/>
                  </a:lnTo>
                  <a:lnTo>
                    <a:pt x="453" y="945"/>
                  </a:lnTo>
                  <a:lnTo>
                    <a:pt x="468" y="955"/>
                  </a:lnTo>
                  <a:lnTo>
                    <a:pt x="486" y="964"/>
                  </a:lnTo>
                  <a:lnTo>
                    <a:pt x="505" y="974"/>
                  </a:lnTo>
                  <a:lnTo>
                    <a:pt x="522" y="983"/>
                  </a:lnTo>
                  <a:lnTo>
                    <a:pt x="539" y="991"/>
                  </a:lnTo>
                  <a:lnTo>
                    <a:pt x="559" y="1001"/>
                  </a:lnTo>
                  <a:lnTo>
                    <a:pt x="576" y="1008"/>
                  </a:lnTo>
                  <a:lnTo>
                    <a:pt x="595" y="1018"/>
                  </a:lnTo>
                  <a:lnTo>
                    <a:pt x="614" y="1026"/>
                  </a:lnTo>
                  <a:lnTo>
                    <a:pt x="633" y="1033"/>
                  </a:lnTo>
                  <a:lnTo>
                    <a:pt x="653" y="1041"/>
                  </a:lnTo>
                  <a:lnTo>
                    <a:pt x="672" y="1049"/>
                  </a:lnTo>
                  <a:lnTo>
                    <a:pt x="691" y="1056"/>
                  </a:lnTo>
                  <a:lnTo>
                    <a:pt x="710" y="1064"/>
                  </a:lnTo>
                  <a:lnTo>
                    <a:pt x="731" y="1070"/>
                  </a:lnTo>
                  <a:lnTo>
                    <a:pt x="751" y="1076"/>
                  </a:lnTo>
                  <a:lnTo>
                    <a:pt x="772" y="1083"/>
                  </a:lnTo>
                  <a:lnTo>
                    <a:pt x="793" y="1089"/>
                  </a:lnTo>
                  <a:lnTo>
                    <a:pt x="812" y="1095"/>
                  </a:lnTo>
                  <a:lnTo>
                    <a:pt x="833" y="1101"/>
                  </a:lnTo>
                  <a:lnTo>
                    <a:pt x="854" y="1104"/>
                  </a:lnTo>
                  <a:lnTo>
                    <a:pt x="875" y="1110"/>
                  </a:lnTo>
                  <a:lnTo>
                    <a:pt x="896" y="1114"/>
                  </a:lnTo>
                  <a:lnTo>
                    <a:pt x="918" y="1120"/>
                  </a:lnTo>
                  <a:lnTo>
                    <a:pt x="939" y="1124"/>
                  </a:lnTo>
                  <a:lnTo>
                    <a:pt x="960" y="1127"/>
                  </a:lnTo>
                  <a:lnTo>
                    <a:pt x="981" y="1131"/>
                  </a:lnTo>
                  <a:lnTo>
                    <a:pt x="1004" y="1135"/>
                  </a:lnTo>
                  <a:lnTo>
                    <a:pt x="1025" y="1137"/>
                  </a:lnTo>
                  <a:lnTo>
                    <a:pt x="1046" y="1141"/>
                  </a:lnTo>
                  <a:lnTo>
                    <a:pt x="1069" y="1143"/>
                  </a:lnTo>
                  <a:lnTo>
                    <a:pt x="1090" y="1145"/>
                  </a:lnTo>
                  <a:lnTo>
                    <a:pt x="1111" y="1147"/>
                  </a:lnTo>
                  <a:lnTo>
                    <a:pt x="1134" y="1149"/>
                  </a:lnTo>
                  <a:lnTo>
                    <a:pt x="1156" y="1150"/>
                  </a:lnTo>
                  <a:lnTo>
                    <a:pt x="1179" y="1152"/>
                  </a:lnTo>
                  <a:lnTo>
                    <a:pt x="1200" y="1152"/>
                  </a:lnTo>
                  <a:lnTo>
                    <a:pt x="1223" y="1152"/>
                  </a:lnTo>
                  <a:lnTo>
                    <a:pt x="1244" y="1154"/>
                  </a:lnTo>
                  <a:lnTo>
                    <a:pt x="1267" y="1154"/>
                  </a:lnTo>
                  <a:lnTo>
                    <a:pt x="1288" y="1154"/>
                  </a:lnTo>
                  <a:lnTo>
                    <a:pt x="1311" y="1152"/>
                  </a:lnTo>
                  <a:lnTo>
                    <a:pt x="1332" y="1152"/>
                  </a:lnTo>
                  <a:lnTo>
                    <a:pt x="1355" y="1152"/>
                  </a:lnTo>
                  <a:lnTo>
                    <a:pt x="1376" y="1150"/>
                  </a:lnTo>
                  <a:lnTo>
                    <a:pt x="1399" y="1149"/>
                  </a:lnTo>
                  <a:lnTo>
                    <a:pt x="1421" y="1147"/>
                  </a:lnTo>
                  <a:lnTo>
                    <a:pt x="1444" y="1145"/>
                  </a:lnTo>
                  <a:lnTo>
                    <a:pt x="1465" y="1143"/>
                  </a:lnTo>
                  <a:lnTo>
                    <a:pt x="1486" y="1141"/>
                  </a:lnTo>
                  <a:lnTo>
                    <a:pt x="1509" y="1137"/>
                  </a:lnTo>
                  <a:lnTo>
                    <a:pt x="1530" y="1135"/>
                  </a:lnTo>
                  <a:lnTo>
                    <a:pt x="1551" y="1131"/>
                  </a:lnTo>
                  <a:lnTo>
                    <a:pt x="1572" y="1127"/>
                  </a:lnTo>
                  <a:lnTo>
                    <a:pt x="1595" y="1124"/>
                  </a:lnTo>
                  <a:lnTo>
                    <a:pt x="1616" y="1120"/>
                  </a:lnTo>
                  <a:lnTo>
                    <a:pt x="1637" y="1114"/>
                  </a:lnTo>
                  <a:lnTo>
                    <a:pt x="1659" y="1110"/>
                  </a:lnTo>
                  <a:lnTo>
                    <a:pt x="1680" y="1104"/>
                  </a:lnTo>
                  <a:lnTo>
                    <a:pt x="1699" y="1101"/>
                  </a:lnTo>
                  <a:lnTo>
                    <a:pt x="1720" y="1095"/>
                  </a:lnTo>
                  <a:lnTo>
                    <a:pt x="1741" y="1089"/>
                  </a:lnTo>
                  <a:lnTo>
                    <a:pt x="1762" y="1083"/>
                  </a:lnTo>
                  <a:lnTo>
                    <a:pt x="1781" y="1076"/>
                  </a:lnTo>
                  <a:lnTo>
                    <a:pt x="1803" y="1070"/>
                  </a:lnTo>
                  <a:lnTo>
                    <a:pt x="1822" y="1064"/>
                  </a:lnTo>
                  <a:lnTo>
                    <a:pt x="1841" y="1056"/>
                  </a:lnTo>
                  <a:lnTo>
                    <a:pt x="1862" y="1049"/>
                  </a:lnTo>
                  <a:lnTo>
                    <a:pt x="1881" y="1041"/>
                  </a:lnTo>
                  <a:lnTo>
                    <a:pt x="1900" y="1033"/>
                  </a:lnTo>
                  <a:lnTo>
                    <a:pt x="1920" y="1026"/>
                  </a:lnTo>
                  <a:lnTo>
                    <a:pt x="1937" y="1018"/>
                  </a:lnTo>
                  <a:lnTo>
                    <a:pt x="1956" y="1008"/>
                  </a:lnTo>
                  <a:lnTo>
                    <a:pt x="1975" y="1001"/>
                  </a:lnTo>
                  <a:lnTo>
                    <a:pt x="1993" y="991"/>
                  </a:lnTo>
                  <a:lnTo>
                    <a:pt x="2012" y="983"/>
                  </a:lnTo>
                  <a:lnTo>
                    <a:pt x="2029" y="974"/>
                  </a:lnTo>
                  <a:lnTo>
                    <a:pt x="2046" y="964"/>
                  </a:lnTo>
                  <a:lnTo>
                    <a:pt x="2064" y="955"/>
                  </a:lnTo>
                  <a:lnTo>
                    <a:pt x="2081" y="945"/>
                  </a:lnTo>
                  <a:lnTo>
                    <a:pt x="2098" y="934"/>
                  </a:lnTo>
                  <a:lnTo>
                    <a:pt x="2114" y="924"/>
                  </a:lnTo>
                  <a:lnTo>
                    <a:pt x="2131" y="912"/>
                  </a:lnTo>
                  <a:lnTo>
                    <a:pt x="2146" y="903"/>
                  </a:lnTo>
                  <a:lnTo>
                    <a:pt x="2162" y="891"/>
                  </a:lnTo>
                  <a:lnTo>
                    <a:pt x="2179" y="880"/>
                  </a:lnTo>
                  <a:lnTo>
                    <a:pt x="2192" y="868"/>
                  </a:lnTo>
                  <a:lnTo>
                    <a:pt x="2208" y="857"/>
                  </a:lnTo>
                  <a:lnTo>
                    <a:pt x="2223" y="845"/>
                  </a:lnTo>
                  <a:lnTo>
                    <a:pt x="2236" y="834"/>
                  </a:lnTo>
                  <a:lnTo>
                    <a:pt x="2252" y="822"/>
                  </a:lnTo>
                  <a:lnTo>
                    <a:pt x="2265" y="809"/>
                  </a:lnTo>
                  <a:lnTo>
                    <a:pt x="2279" y="797"/>
                  </a:lnTo>
                  <a:lnTo>
                    <a:pt x="2292" y="784"/>
                  </a:lnTo>
                  <a:lnTo>
                    <a:pt x="2304" y="772"/>
                  </a:lnTo>
                  <a:lnTo>
                    <a:pt x="2317" y="759"/>
                  </a:lnTo>
                  <a:lnTo>
                    <a:pt x="2329" y="745"/>
                  </a:lnTo>
                  <a:lnTo>
                    <a:pt x="2340" y="732"/>
                  </a:lnTo>
                  <a:lnTo>
                    <a:pt x="2352" y="720"/>
                  </a:lnTo>
                  <a:lnTo>
                    <a:pt x="2363" y="707"/>
                  </a:lnTo>
                  <a:lnTo>
                    <a:pt x="2375" y="692"/>
                  </a:lnTo>
                  <a:lnTo>
                    <a:pt x="2386" y="678"/>
                  </a:lnTo>
                  <a:lnTo>
                    <a:pt x="2396" y="665"/>
                  </a:lnTo>
                  <a:lnTo>
                    <a:pt x="2405" y="651"/>
                  </a:lnTo>
                  <a:lnTo>
                    <a:pt x="2415" y="636"/>
                  </a:lnTo>
                  <a:lnTo>
                    <a:pt x="2425" y="623"/>
                  </a:lnTo>
                  <a:lnTo>
                    <a:pt x="2432" y="609"/>
                  </a:lnTo>
                  <a:lnTo>
                    <a:pt x="2442" y="594"/>
                  </a:lnTo>
                  <a:lnTo>
                    <a:pt x="2450" y="578"/>
                  </a:lnTo>
                  <a:lnTo>
                    <a:pt x="2457" y="565"/>
                  </a:lnTo>
                  <a:lnTo>
                    <a:pt x="2465" y="550"/>
                  </a:lnTo>
                  <a:lnTo>
                    <a:pt x="2471" y="534"/>
                  </a:lnTo>
                  <a:lnTo>
                    <a:pt x="2478" y="521"/>
                  </a:lnTo>
                  <a:lnTo>
                    <a:pt x="2484" y="505"/>
                  </a:lnTo>
                  <a:lnTo>
                    <a:pt x="2490" y="490"/>
                  </a:lnTo>
                  <a:lnTo>
                    <a:pt x="2496" y="475"/>
                  </a:lnTo>
                  <a:lnTo>
                    <a:pt x="2501" y="459"/>
                  </a:lnTo>
                  <a:lnTo>
                    <a:pt x="2505" y="444"/>
                  </a:lnTo>
                  <a:lnTo>
                    <a:pt x="2511" y="429"/>
                  </a:lnTo>
                  <a:lnTo>
                    <a:pt x="2515" y="413"/>
                  </a:lnTo>
                  <a:lnTo>
                    <a:pt x="2519" y="398"/>
                  </a:lnTo>
                  <a:lnTo>
                    <a:pt x="2521" y="383"/>
                  </a:lnTo>
                  <a:lnTo>
                    <a:pt x="2524" y="367"/>
                  </a:lnTo>
                  <a:lnTo>
                    <a:pt x="2526" y="352"/>
                  </a:lnTo>
                  <a:lnTo>
                    <a:pt x="2528" y="336"/>
                  </a:lnTo>
                  <a:lnTo>
                    <a:pt x="2530" y="321"/>
                  </a:lnTo>
                  <a:lnTo>
                    <a:pt x="2532" y="306"/>
                  </a:lnTo>
                  <a:lnTo>
                    <a:pt x="2532" y="290"/>
                  </a:lnTo>
                  <a:lnTo>
                    <a:pt x="2534" y="273"/>
                  </a:lnTo>
                  <a:lnTo>
                    <a:pt x="2534" y="258"/>
                  </a:lnTo>
                  <a:lnTo>
                    <a:pt x="2534" y="0"/>
                  </a:lnTo>
                </a:path>
              </a:pathLst>
            </a:custGeom>
            <a:solidFill>
              <a:srgbClr val="009688"/>
            </a:solidFill>
            <a:ln w="12700" cap="rnd" cmpd="sng">
              <a:solidFill>
                <a:srgbClr val="000000"/>
              </a:solidFill>
              <a:prstDash val="solid"/>
              <a:round/>
              <a:headEnd type="none" w="sm" len="sm"/>
              <a:tailEnd type="none" w="sm" len="sm"/>
            </a:ln>
            <a:effectLst/>
          </p:spPr>
          <p:txBody>
            <a:bodyPr/>
            <a:lstStyle/>
            <a:p>
              <a:endParaRPr lang="en-US"/>
            </a:p>
          </p:txBody>
        </p:sp>
        <p:sp>
          <p:nvSpPr>
            <p:cNvPr id="71687" name="Freeform 7"/>
            <p:cNvSpPr>
              <a:spLocks/>
            </p:cNvSpPr>
            <p:nvPr/>
          </p:nvSpPr>
          <p:spPr bwMode="auto">
            <a:xfrm>
              <a:off x="1598" y="2112"/>
              <a:ext cx="2535" cy="1531"/>
            </a:xfrm>
            <a:custGeom>
              <a:avLst/>
              <a:gdLst/>
              <a:ahLst/>
              <a:cxnLst>
                <a:cxn ang="0">
                  <a:pos x="2192" y="23"/>
                </a:cxn>
                <a:cxn ang="0">
                  <a:pos x="2252" y="71"/>
                </a:cxn>
                <a:cxn ang="0">
                  <a:pos x="2304" y="121"/>
                </a:cxn>
                <a:cxn ang="0">
                  <a:pos x="2352" y="173"/>
                </a:cxn>
                <a:cxn ang="0">
                  <a:pos x="2396" y="226"/>
                </a:cxn>
                <a:cxn ang="0">
                  <a:pos x="2432" y="284"/>
                </a:cxn>
                <a:cxn ang="0">
                  <a:pos x="2465" y="342"/>
                </a:cxn>
                <a:cxn ang="0">
                  <a:pos x="2490" y="403"/>
                </a:cxn>
                <a:cxn ang="0">
                  <a:pos x="2511" y="463"/>
                </a:cxn>
                <a:cxn ang="0">
                  <a:pos x="2524" y="524"/>
                </a:cxn>
                <a:cxn ang="0">
                  <a:pos x="2532" y="587"/>
                </a:cxn>
                <a:cxn ang="0">
                  <a:pos x="2534" y="649"/>
                </a:cxn>
                <a:cxn ang="0">
                  <a:pos x="2528" y="712"/>
                </a:cxn>
                <a:cxn ang="0">
                  <a:pos x="2519" y="774"/>
                </a:cxn>
                <a:cxn ang="0">
                  <a:pos x="2501" y="835"/>
                </a:cxn>
                <a:cxn ang="0">
                  <a:pos x="2478" y="896"/>
                </a:cxn>
                <a:cxn ang="0">
                  <a:pos x="2450" y="954"/>
                </a:cxn>
                <a:cxn ang="0">
                  <a:pos x="2415" y="1012"/>
                </a:cxn>
                <a:cxn ang="0">
                  <a:pos x="2375" y="1067"/>
                </a:cxn>
                <a:cxn ang="0">
                  <a:pos x="2329" y="1121"/>
                </a:cxn>
                <a:cxn ang="0">
                  <a:pos x="2279" y="1173"/>
                </a:cxn>
                <a:cxn ang="0">
                  <a:pos x="2223" y="1221"/>
                </a:cxn>
                <a:cxn ang="0">
                  <a:pos x="2162" y="1267"/>
                </a:cxn>
                <a:cxn ang="0">
                  <a:pos x="2098" y="1309"/>
                </a:cxn>
                <a:cxn ang="0">
                  <a:pos x="2029" y="1350"/>
                </a:cxn>
                <a:cxn ang="0">
                  <a:pos x="1956" y="1384"/>
                </a:cxn>
                <a:cxn ang="0">
                  <a:pos x="1881" y="1417"/>
                </a:cxn>
                <a:cxn ang="0">
                  <a:pos x="1803" y="1446"/>
                </a:cxn>
                <a:cxn ang="0">
                  <a:pos x="1720" y="1471"/>
                </a:cxn>
                <a:cxn ang="0">
                  <a:pos x="1637" y="1490"/>
                </a:cxn>
                <a:cxn ang="0">
                  <a:pos x="1551" y="1507"/>
                </a:cxn>
                <a:cxn ang="0">
                  <a:pos x="1465" y="1519"/>
                </a:cxn>
                <a:cxn ang="0">
                  <a:pos x="1376" y="1526"/>
                </a:cxn>
                <a:cxn ang="0">
                  <a:pos x="1288" y="1530"/>
                </a:cxn>
                <a:cxn ang="0">
                  <a:pos x="1200" y="1528"/>
                </a:cxn>
                <a:cxn ang="0">
                  <a:pos x="1111" y="1522"/>
                </a:cxn>
                <a:cxn ang="0">
                  <a:pos x="1025" y="1513"/>
                </a:cxn>
                <a:cxn ang="0">
                  <a:pos x="939" y="1499"/>
                </a:cxn>
                <a:cxn ang="0">
                  <a:pos x="854" y="1480"/>
                </a:cxn>
                <a:cxn ang="0">
                  <a:pos x="772" y="1459"/>
                </a:cxn>
                <a:cxn ang="0">
                  <a:pos x="691" y="1432"/>
                </a:cxn>
                <a:cxn ang="0">
                  <a:pos x="614" y="1401"/>
                </a:cxn>
                <a:cxn ang="0">
                  <a:pos x="539" y="1367"/>
                </a:cxn>
                <a:cxn ang="0">
                  <a:pos x="468" y="1330"/>
                </a:cxn>
                <a:cxn ang="0">
                  <a:pos x="403" y="1288"/>
                </a:cxn>
                <a:cxn ang="0">
                  <a:pos x="340" y="1244"/>
                </a:cxn>
                <a:cxn ang="0">
                  <a:pos x="282" y="1198"/>
                </a:cxn>
                <a:cxn ang="0">
                  <a:pos x="228" y="1148"/>
                </a:cxn>
                <a:cxn ang="0">
                  <a:pos x="180" y="1096"/>
                </a:cxn>
                <a:cxn ang="0">
                  <a:pos x="138" y="1040"/>
                </a:cxn>
                <a:cxn ang="0">
                  <a:pos x="100" y="985"/>
                </a:cxn>
                <a:cxn ang="0">
                  <a:pos x="69" y="925"/>
                </a:cxn>
                <a:cxn ang="0">
                  <a:pos x="42" y="866"/>
                </a:cxn>
                <a:cxn ang="0">
                  <a:pos x="23" y="804"/>
                </a:cxn>
                <a:cxn ang="0">
                  <a:pos x="10" y="743"/>
                </a:cxn>
                <a:cxn ang="0">
                  <a:pos x="2" y="681"/>
                </a:cxn>
                <a:cxn ang="0">
                  <a:pos x="0" y="618"/>
                </a:cxn>
                <a:cxn ang="0">
                  <a:pos x="4" y="557"/>
                </a:cxn>
                <a:cxn ang="0">
                  <a:pos x="15" y="493"/>
                </a:cxn>
                <a:cxn ang="0">
                  <a:pos x="33" y="432"/>
                </a:cxn>
                <a:cxn ang="0">
                  <a:pos x="56" y="372"/>
                </a:cxn>
              </a:cxnLst>
              <a:rect l="0" t="0" r="r" b="b"/>
              <a:pathLst>
                <a:path w="2535" h="1531">
                  <a:moveTo>
                    <a:pt x="2162" y="0"/>
                  </a:moveTo>
                  <a:lnTo>
                    <a:pt x="2162" y="0"/>
                  </a:lnTo>
                  <a:lnTo>
                    <a:pt x="2179" y="11"/>
                  </a:lnTo>
                  <a:lnTo>
                    <a:pt x="2192" y="23"/>
                  </a:lnTo>
                  <a:lnTo>
                    <a:pt x="2208" y="34"/>
                  </a:lnTo>
                  <a:lnTo>
                    <a:pt x="2223" y="46"/>
                  </a:lnTo>
                  <a:lnTo>
                    <a:pt x="2236" y="57"/>
                  </a:lnTo>
                  <a:lnTo>
                    <a:pt x="2252" y="71"/>
                  </a:lnTo>
                  <a:lnTo>
                    <a:pt x="2265" y="82"/>
                  </a:lnTo>
                  <a:lnTo>
                    <a:pt x="2279" y="94"/>
                  </a:lnTo>
                  <a:lnTo>
                    <a:pt x="2292" y="107"/>
                  </a:lnTo>
                  <a:lnTo>
                    <a:pt x="2304" y="121"/>
                  </a:lnTo>
                  <a:lnTo>
                    <a:pt x="2317" y="132"/>
                  </a:lnTo>
                  <a:lnTo>
                    <a:pt x="2329" y="146"/>
                  </a:lnTo>
                  <a:lnTo>
                    <a:pt x="2340" y="159"/>
                  </a:lnTo>
                  <a:lnTo>
                    <a:pt x="2352" y="173"/>
                  </a:lnTo>
                  <a:lnTo>
                    <a:pt x="2363" y="186"/>
                  </a:lnTo>
                  <a:lnTo>
                    <a:pt x="2375" y="200"/>
                  </a:lnTo>
                  <a:lnTo>
                    <a:pt x="2386" y="213"/>
                  </a:lnTo>
                  <a:lnTo>
                    <a:pt x="2396" y="226"/>
                  </a:lnTo>
                  <a:lnTo>
                    <a:pt x="2405" y="242"/>
                  </a:lnTo>
                  <a:lnTo>
                    <a:pt x="2415" y="255"/>
                  </a:lnTo>
                  <a:lnTo>
                    <a:pt x="2425" y="271"/>
                  </a:lnTo>
                  <a:lnTo>
                    <a:pt x="2432" y="284"/>
                  </a:lnTo>
                  <a:lnTo>
                    <a:pt x="2442" y="297"/>
                  </a:lnTo>
                  <a:lnTo>
                    <a:pt x="2450" y="313"/>
                  </a:lnTo>
                  <a:lnTo>
                    <a:pt x="2457" y="328"/>
                  </a:lnTo>
                  <a:lnTo>
                    <a:pt x="2465" y="342"/>
                  </a:lnTo>
                  <a:lnTo>
                    <a:pt x="2471" y="357"/>
                  </a:lnTo>
                  <a:lnTo>
                    <a:pt x="2478" y="372"/>
                  </a:lnTo>
                  <a:lnTo>
                    <a:pt x="2484" y="388"/>
                  </a:lnTo>
                  <a:lnTo>
                    <a:pt x="2490" y="403"/>
                  </a:lnTo>
                  <a:lnTo>
                    <a:pt x="2496" y="416"/>
                  </a:lnTo>
                  <a:lnTo>
                    <a:pt x="2501" y="432"/>
                  </a:lnTo>
                  <a:lnTo>
                    <a:pt x="2505" y="447"/>
                  </a:lnTo>
                  <a:lnTo>
                    <a:pt x="2511" y="463"/>
                  </a:lnTo>
                  <a:lnTo>
                    <a:pt x="2515" y="478"/>
                  </a:lnTo>
                  <a:lnTo>
                    <a:pt x="2519" y="493"/>
                  </a:lnTo>
                  <a:lnTo>
                    <a:pt x="2521" y="509"/>
                  </a:lnTo>
                  <a:lnTo>
                    <a:pt x="2524" y="524"/>
                  </a:lnTo>
                  <a:lnTo>
                    <a:pt x="2526" y="539"/>
                  </a:lnTo>
                  <a:lnTo>
                    <a:pt x="2528" y="557"/>
                  </a:lnTo>
                  <a:lnTo>
                    <a:pt x="2530" y="572"/>
                  </a:lnTo>
                  <a:lnTo>
                    <a:pt x="2532" y="587"/>
                  </a:lnTo>
                  <a:lnTo>
                    <a:pt x="2532" y="603"/>
                  </a:lnTo>
                  <a:lnTo>
                    <a:pt x="2534" y="618"/>
                  </a:lnTo>
                  <a:lnTo>
                    <a:pt x="2534" y="633"/>
                  </a:lnTo>
                  <a:lnTo>
                    <a:pt x="2534" y="649"/>
                  </a:lnTo>
                  <a:lnTo>
                    <a:pt x="2532" y="666"/>
                  </a:lnTo>
                  <a:lnTo>
                    <a:pt x="2532" y="681"/>
                  </a:lnTo>
                  <a:lnTo>
                    <a:pt x="2530" y="697"/>
                  </a:lnTo>
                  <a:lnTo>
                    <a:pt x="2528" y="712"/>
                  </a:lnTo>
                  <a:lnTo>
                    <a:pt x="2526" y="728"/>
                  </a:lnTo>
                  <a:lnTo>
                    <a:pt x="2524" y="743"/>
                  </a:lnTo>
                  <a:lnTo>
                    <a:pt x="2521" y="758"/>
                  </a:lnTo>
                  <a:lnTo>
                    <a:pt x="2519" y="774"/>
                  </a:lnTo>
                  <a:lnTo>
                    <a:pt x="2515" y="789"/>
                  </a:lnTo>
                  <a:lnTo>
                    <a:pt x="2511" y="804"/>
                  </a:lnTo>
                  <a:lnTo>
                    <a:pt x="2505" y="820"/>
                  </a:lnTo>
                  <a:lnTo>
                    <a:pt x="2501" y="835"/>
                  </a:lnTo>
                  <a:lnTo>
                    <a:pt x="2496" y="850"/>
                  </a:lnTo>
                  <a:lnTo>
                    <a:pt x="2490" y="866"/>
                  </a:lnTo>
                  <a:lnTo>
                    <a:pt x="2484" y="881"/>
                  </a:lnTo>
                  <a:lnTo>
                    <a:pt x="2478" y="896"/>
                  </a:lnTo>
                  <a:lnTo>
                    <a:pt x="2471" y="910"/>
                  </a:lnTo>
                  <a:lnTo>
                    <a:pt x="2465" y="925"/>
                  </a:lnTo>
                  <a:lnTo>
                    <a:pt x="2457" y="941"/>
                  </a:lnTo>
                  <a:lnTo>
                    <a:pt x="2450" y="954"/>
                  </a:lnTo>
                  <a:lnTo>
                    <a:pt x="2442" y="969"/>
                  </a:lnTo>
                  <a:lnTo>
                    <a:pt x="2432" y="985"/>
                  </a:lnTo>
                  <a:lnTo>
                    <a:pt x="2425" y="998"/>
                  </a:lnTo>
                  <a:lnTo>
                    <a:pt x="2415" y="1012"/>
                  </a:lnTo>
                  <a:lnTo>
                    <a:pt x="2405" y="1027"/>
                  </a:lnTo>
                  <a:lnTo>
                    <a:pt x="2396" y="1040"/>
                  </a:lnTo>
                  <a:lnTo>
                    <a:pt x="2386" y="1054"/>
                  </a:lnTo>
                  <a:lnTo>
                    <a:pt x="2375" y="1067"/>
                  </a:lnTo>
                  <a:lnTo>
                    <a:pt x="2363" y="1083"/>
                  </a:lnTo>
                  <a:lnTo>
                    <a:pt x="2352" y="1096"/>
                  </a:lnTo>
                  <a:lnTo>
                    <a:pt x="2340" y="1108"/>
                  </a:lnTo>
                  <a:lnTo>
                    <a:pt x="2329" y="1121"/>
                  </a:lnTo>
                  <a:lnTo>
                    <a:pt x="2317" y="1135"/>
                  </a:lnTo>
                  <a:lnTo>
                    <a:pt x="2304" y="1148"/>
                  </a:lnTo>
                  <a:lnTo>
                    <a:pt x="2292" y="1160"/>
                  </a:lnTo>
                  <a:lnTo>
                    <a:pt x="2279" y="1173"/>
                  </a:lnTo>
                  <a:lnTo>
                    <a:pt x="2265" y="1184"/>
                  </a:lnTo>
                  <a:lnTo>
                    <a:pt x="2252" y="1198"/>
                  </a:lnTo>
                  <a:lnTo>
                    <a:pt x="2236" y="1209"/>
                  </a:lnTo>
                  <a:lnTo>
                    <a:pt x="2223" y="1221"/>
                  </a:lnTo>
                  <a:lnTo>
                    <a:pt x="2208" y="1232"/>
                  </a:lnTo>
                  <a:lnTo>
                    <a:pt x="2192" y="1244"/>
                  </a:lnTo>
                  <a:lnTo>
                    <a:pt x="2179" y="1256"/>
                  </a:lnTo>
                  <a:lnTo>
                    <a:pt x="2162" y="1267"/>
                  </a:lnTo>
                  <a:lnTo>
                    <a:pt x="2146" y="1279"/>
                  </a:lnTo>
                  <a:lnTo>
                    <a:pt x="2131" y="1288"/>
                  </a:lnTo>
                  <a:lnTo>
                    <a:pt x="2114" y="1300"/>
                  </a:lnTo>
                  <a:lnTo>
                    <a:pt x="2098" y="1309"/>
                  </a:lnTo>
                  <a:lnTo>
                    <a:pt x="2081" y="1321"/>
                  </a:lnTo>
                  <a:lnTo>
                    <a:pt x="2064" y="1330"/>
                  </a:lnTo>
                  <a:lnTo>
                    <a:pt x="2046" y="1340"/>
                  </a:lnTo>
                  <a:lnTo>
                    <a:pt x="2029" y="1350"/>
                  </a:lnTo>
                  <a:lnTo>
                    <a:pt x="2012" y="1359"/>
                  </a:lnTo>
                  <a:lnTo>
                    <a:pt x="1993" y="1367"/>
                  </a:lnTo>
                  <a:lnTo>
                    <a:pt x="1975" y="1376"/>
                  </a:lnTo>
                  <a:lnTo>
                    <a:pt x="1956" y="1384"/>
                  </a:lnTo>
                  <a:lnTo>
                    <a:pt x="1937" y="1394"/>
                  </a:lnTo>
                  <a:lnTo>
                    <a:pt x="1920" y="1401"/>
                  </a:lnTo>
                  <a:lnTo>
                    <a:pt x="1900" y="1409"/>
                  </a:lnTo>
                  <a:lnTo>
                    <a:pt x="1881" y="1417"/>
                  </a:lnTo>
                  <a:lnTo>
                    <a:pt x="1862" y="1424"/>
                  </a:lnTo>
                  <a:lnTo>
                    <a:pt x="1841" y="1432"/>
                  </a:lnTo>
                  <a:lnTo>
                    <a:pt x="1822" y="1440"/>
                  </a:lnTo>
                  <a:lnTo>
                    <a:pt x="1803" y="1446"/>
                  </a:lnTo>
                  <a:lnTo>
                    <a:pt x="1781" y="1451"/>
                  </a:lnTo>
                  <a:lnTo>
                    <a:pt x="1762" y="1459"/>
                  </a:lnTo>
                  <a:lnTo>
                    <a:pt x="1741" y="1465"/>
                  </a:lnTo>
                  <a:lnTo>
                    <a:pt x="1720" y="1471"/>
                  </a:lnTo>
                  <a:lnTo>
                    <a:pt x="1699" y="1476"/>
                  </a:lnTo>
                  <a:lnTo>
                    <a:pt x="1680" y="1480"/>
                  </a:lnTo>
                  <a:lnTo>
                    <a:pt x="1659" y="1486"/>
                  </a:lnTo>
                  <a:lnTo>
                    <a:pt x="1637" y="1490"/>
                  </a:lnTo>
                  <a:lnTo>
                    <a:pt x="1616" y="1496"/>
                  </a:lnTo>
                  <a:lnTo>
                    <a:pt x="1595" y="1499"/>
                  </a:lnTo>
                  <a:lnTo>
                    <a:pt x="1572" y="1503"/>
                  </a:lnTo>
                  <a:lnTo>
                    <a:pt x="1551" y="1507"/>
                  </a:lnTo>
                  <a:lnTo>
                    <a:pt x="1530" y="1511"/>
                  </a:lnTo>
                  <a:lnTo>
                    <a:pt x="1509" y="1513"/>
                  </a:lnTo>
                  <a:lnTo>
                    <a:pt x="1486" y="1517"/>
                  </a:lnTo>
                  <a:lnTo>
                    <a:pt x="1465" y="1519"/>
                  </a:lnTo>
                  <a:lnTo>
                    <a:pt x="1444" y="1520"/>
                  </a:lnTo>
                  <a:lnTo>
                    <a:pt x="1421" y="1522"/>
                  </a:lnTo>
                  <a:lnTo>
                    <a:pt x="1399" y="1524"/>
                  </a:lnTo>
                  <a:lnTo>
                    <a:pt x="1376" y="1526"/>
                  </a:lnTo>
                  <a:lnTo>
                    <a:pt x="1355" y="1528"/>
                  </a:lnTo>
                  <a:lnTo>
                    <a:pt x="1332" y="1528"/>
                  </a:lnTo>
                  <a:lnTo>
                    <a:pt x="1311" y="1528"/>
                  </a:lnTo>
                  <a:lnTo>
                    <a:pt x="1288" y="1530"/>
                  </a:lnTo>
                  <a:lnTo>
                    <a:pt x="1267" y="1530"/>
                  </a:lnTo>
                  <a:lnTo>
                    <a:pt x="1244" y="1530"/>
                  </a:lnTo>
                  <a:lnTo>
                    <a:pt x="1223" y="1528"/>
                  </a:lnTo>
                  <a:lnTo>
                    <a:pt x="1200" y="1528"/>
                  </a:lnTo>
                  <a:lnTo>
                    <a:pt x="1179" y="1528"/>
                  </a:lnTo>
                  <a:lnTo>
                    <a:pt x="1156" y="1526"/>
                  </a:lnTo>
                  <a:lnTo>
                    <a:pt x="1134" y="1524"/>
                  </a:lnTo>
                  <a:lnTo>
                    <a:pt x="1111" y="1522"/>
                  </a:lnTo>
                  <a:lnTo>
                    <a:pt x="1090" y="1520"/>
                  </a:lnTo>
                  <a:lnTo>
                    <a:pt x="1069" y="1519"/>
                  </a:lnTo>
                  <a:lnTo>
                    <a:pt x="1046" y="1517"/>
                  </a:lnTo>
                  <a:lnTo>
                    <a:pt x="1025" y="1513"/>
                  </a:lnTo>
                  <a:lnTo>
                    <a:pt x="1004" y="1511"/>
                  </a:lnTo>
                  <a:lnTo>
                    <a:pt x="981" y="1507"/>
                  </a:lnTo>
                  <a:lnTo>
                    <a:pt x="960" y="1503"/>
                  </a:lnTo>
                  <a:lnTo>
                    <a:pt x="939" y="1499"/>
                  </a:lnTo>
                  <a:lnTo>
                    <a:pt x="918" y="1496"/>
                  </a:lnTo>
                  <a:lnTo>
                    <a:pt x="896" y="1490"/>
                  </a:lnTo>
                  <a:lnTo>
                    <a:pt x="875" y="1486"/>
                  </a:lnTo>
                  <a:lnTo>
                    <a:pt x="854" y="1480"/>
                  </a:lnTo>
                  <a:lnTo>
                    <a:pt x="833" y="1476"/>
                  </a:lnTo>
                  <a:lnTo>
                    <a:pt x="812" y="1471"/>
                  </a:lnTo>
                  <a:lnTo>
                    <a:pt x="793" y="1465"/>
                  </a:lnTo>
                  <a:lnTo>
                    <a:pt x="772" y="1459"/>
                  </a:lnTo>
                  <a:lnTo>
                    <a:pt x="751" y="1451"/>
                  </a:lnTo>
                  <a:lnTo>
                    <a:pt x="731" y="1446"/>
                  </a:lnTo>
                  <a:lnTo>
                    <a:pt x="710" y="1440"/>
                  </a:lnTo>
                  <a:lnTo>
                    <a:pt x="691" y="1432"/>
                  </a:lnTo>
                  <a:lnTo>
                    <a:pt x="672" y="1424"/>
                  </a:lnTo>
                  <a:lnTo>
                    <a:pt x="653" y="1417"/>
                  </a:lnTo>
                  <a:lnTo>
                    <a:pt x="633" y="1409"/>
                  </a:lnTo>
                  <a:lnTo>
                    <a:pt x="614" y="1401"/>
                  </a:lnTo>
                  <a:lnTo>
                    <a:pt x="595" y="1394"/>
                  </a:lnTo>
                  <a:lnTo>
                    <a:pt x="576" y="1384"/>
                  </a:lnTo>
                  <a:lnTo>
                    <a:pt x="559" y="1376"/>
                  </a:lnTo>
                  <a:lnTo>
                    <a:pt x="539" y="1367"/>
                  </a:lnTo>
                  <a:lnTo>
                    <a:pt x="522" y="1359"/>
                  </a:lnTo>
                  <a:lnTo>
                    <a:pt x="505" y="1350"/>
                  </a:lnTo>
                  <a:lnTo>
                    <a:pt x="486" y="1340"/>
                  </a:lnTo>
                  <a:lnTo>
                    <a:pt x="468" y="1330"/>
                  </a:lnTo>
                  <a:lnTo>
                    <a:pt x="453" y="1321"/>
                  </a:lnTo>
                  <a:lnTo>
                    <a:pt x="436" y="1309"/>
                  </a:lnTo>
                  <a:lnTo>
                    <a:pt x="418" y="1300"/>
                  </a:lnTo>
                  <a:lnTo>
                    <a:pt x="403" y="1288"/>
                  </a:lnTo>
                  <a:lnTo>
                    <a:pt x="386" y="1279"/>
                  </a:lnTo>
                  <a:lnTo>
                    <a:pt x="370" y="1267"/>
                  </a:lnTo>
                  <a:lnTo>
                    <a:pt x="355" y="1256"/>
                  </a:lnTo>
                  <a:lnTo>
                    <a:pt x="340" y="1244"/>
                  </a:lnTo>
                  <a:lnTo>
                    <a:pt x="324" y="1232"/>
                  </a:lnTo>
                  <a:lnTo>
                    <a:pt x="311" y="1221"/>
                  </a:lnTo>
                  <a:lnTo>
                    <a:pt x="296" y="1209"/>
                  </a:lnTo>
                  <a:lnTo>
                    <a:pt x="282" y="1198"/>
                  </a:lnTo>
                  <a:lnTo>
                    <a:pt x="269" y="1184"/>
                  </a:lnTo>
                  <a:lnTo>
                    <a:pt x="255" y="1173"/>
                  </a:lnTo>
                  <a:lnTo>
                    <a:pt x="242" y="1160"/>
                  </a:lnTo>
                  <a:lnTo>
                    <a:pt x="228" y="1148"/>
                  </a:lnTo>
                  <a:lnTo>
                    <a:pt x="217" y="1135"/>
                  </a:lnTo>
                  <a:lnTo>
                    <a:pt x="203" y="1121"/>
                  </a:lnTo>
                  <a:lnTo>
                    <a:pt x="192" y="1108"/>
                  </a:lnTo>
                  <a:lnTo>
                    <a:pt x="180" y="1096"/>
                  </a:lnTo>
                  <a:lnTo>
                    <a:pt x="169" y="1083"/>
                  </a:lnTo>
                  <a:lnTo>
                    <a:pt x="157" y="1067"/>
                  </a:lnTo>
                  <a:lnTo>
                    <a:pt x="148" y="1054"/>
                  </a:lnTo>
                  <a:lnTo>
                    <a:pt x="138" y="1040"/>
                  </a:lnTo>
                  <a:lnTo>
                    <a:pt x="129" y="1027"/>
                  </a:lnTo>
                  <a:lnTo>
                    <a:pt x="119" y="1012"/>
                  </a:lnTo>
                  <a:lnTo>
                    <a:pt x="109" y="998"/>
                  </a:lnTo>
                  <a:lnTo>
                    <a:pt x="100" y="985"/>
                  </a:lnTo>
                  <a:lnTo>
                    <a:pt x="92" y="969"/>
                  </a:lnTo>
                  <a:lnTo>
                    <a:pt x="84" y="954"/>
                  </a:lnTo>
                  <a:lnTo>
                    <a:pt x="77" y="941"/>
                  </a:lnTo>
                  <a:lnTo>
                    <a:pt x="69" y="925"/>
                  </a:lnTo>
                  <a:lnTo>
                    <a:pt x="61" y="910"/>
                  </a:lnTo>
                  <a:lnTo>
                    <a:pt x="56" y="896"/>
                  </a:lnTo>
                  <a:lnTo>
                    <a:pt x="48" y="881"/>
                  </a:lnTo>
                  <a:lnTo>
                    <a:pt x="42" y="866"/>
                  </a:lnTo>
                  <a:lnTo>
                    <a:pt x="36" y="850"/>
                  </a:lnTo>
                  <a:lnTo>
                    <a:pt x="33" y="835"/>
                  </a:lnTo>
                  <a:lnTo>
                    <a:pt x="27" y="820"/>
                  </a:lnTo>
                  <a:lnTo>
                    <a:pt x="23" y="804"/>
                  </a:lnTo>
                  <a:lnTo>
                    <a:pt x="19" y="789"/>
                  </a:lnTo>
                  <a:lnTo>
                    <a:pt x="15" y="774"/>
                  </a:lnTo>
                  <a:lnTo>
                    <a:pt x="11" y="758"/>
                  </a:lnTo>
                  <a:lnTo>
                    <a:pt x="10" y="743"/>
                  </a:lnTo>
                  <a:lnTo>
                    <a:pt x="6" y="728"/>
                  </a:lnTo>
                  <a:lnTo>
                    <a:pt x="4" y="712"/>
                  </a:lnTo>
                  <a:lnTo>
                    <a:pt x="2" y="697"/>
                  </a:lnTo>
                  <a:lnTo>
                    <a:pt x="2" y="681"/>
                  </a:lnTo>
                  <a:lnTo>
                    <a:pt x="0" y="666"/>
                  </a:lnTo>
                  <a:lnTo>
                    <a:pt x="0" y="649"/>
                  </a:lnTo>
                  <a:lnTo>
                    <a:pt x="0" y="633"/>
                  </a:lnTo>
                  <a:lnTo>
                    <a:pt x="0" y="618"/>
                  </a:lnTo>
                  <a:lnTo>
                    <a:pt x="0" y="603"/>
                  </a:lnTo>
                  <a:lnTo>
                    <a:pt x="2" y="587"/>
                  </a:lnTo>
                  <a:lnTo>
                    <a:pt x="2" y="572"/>
                  </a:lnTo>
                  <a:lnTo>
                    <a:pt x="4" y="557"/>
                  </a:lnTo>
                  <a:lnTo>
                    <a:pt x="6" y="539"/>
                  </a:lnTo>
                  <a:lnTo>
                    <a:pt x="10" y="524"/>
                  </a:lnTo>
                  <a:lnTo>
                    <a:pt x="11" y="509"/>
                  </a:lnTo>
                  <a:lnTo>
                    <a:pt x="15" y="493"/>
                  </a:lnTo>
                  <a:lnTo>
                    <a:pt x="19" y="478"/>
                  </a:lnTo>
                  <a:lnTo>
                    <a:pt x="23" y="463"/>
                  </a:lnTo>
                  <a:lnTo>
                    <a:pt x="27" y="447"/>
                  </a:lnTo>
                  <a:lnTo>
                    <a:pt x="33" y="432"/>
                  </a:lnTo>
                  <a:lnTo>
                    <a:pt x="36" y="416"/>
                  </a:lnTo>
                  <a:lnTo>
                    <a:pt x="42" y="403"/>
                  </a:lnTo>
                  <a:lnTo>
                    <a:pt x="48" y="388"/>
                  </a:lnTo>
                  <a:lnTo>
                    <a:pt x="56" y="372"/>
                  </a:lnTo>
                  <a:lnTo>
                    <a:pt x="61" y="357"/>
                  </a:lnTo>
                  <a:lnTo>
                    <a:pt x="1267" y="633"/>
                  </a:lnTo>
                  <a:lnTo>
                    <a:pt x="2162" y="0"/>
                  </a:lnTo>
                </a:path>
              </a:pathLst>
            </a:custGeom>
            <a:solidFill>
              <a:srgbClr val="00DFCA"/>
            </a:solidFill>
            <a:ln w="12700" cap="rnd" cmpd="sng">
              <a:solidFill>
                <a:srgbClr val="000000"/>
              </a:solidFill>
              <a:prstDash val="solid"/>
              <a:round/>
              <a:headEnd type="none" w="sm" len="sm"/>
              <a:tailEnd type="none" w="sm" len="sm"/>
            </a:ln>
            <a:effectLst/>
          </p:spPr>
          <p:txBody>
            <a:bodyPr/>
            <a:lstStyle/>
            <a:p>
              <a:endParaRPr lang="en-US"/>
            </a:p>
          </p:txBody>
        </p:sp>
        <p:sp>
          <p:nvSpPr>
            <p:cNvPr id="71688" name="Freeform 8"/>
            <p:cNvSpPr>
              <a:spLocks/>
            </p:cNvSpPr>
            <p:nvPr/>
          </p:nvSpPr>
          <p:spPr bwMode="auto">
            <a:xfrm>
              <a:off x="1659" y="1941"/>
              <a:ext cx="1207" cy="805"/>
            </a:xfrm>
            <a:custGeom>
              <a:avLst/>
              <a:gdLst/>
              <a:ahLst/>
              <a:cxnLst>
                <a:cxn ang="0">
                  <a:pos x="0" y="528"/>
                </a:cxn>
                <a:cxn ang="0">
                  <a:pos x="0" y="528"/>
                </a:cxn>
                <a:cxn ang="0">
                  <a:pos x="8" y="513"/>
                </a:cxn>
                <a:cxn ang="0">
                  <a:pos x="16" y="499"/>
                </a:cxn>
                <a:cxn ang="0">
                  <a:pos x="23" y="484"/>
                </a:cxn>
                <a:cxn ang="0">
                  <a:pos x="31" y="468"/>
                </a:cxn>
                <a:cxn ang="0">
                  <a:pos x="39" y="455"/>
                </a:cxn>
                <a:cxn ang="0">
                  <a:pos x="48" y="442"/>
                </a:cxn>
                <a:cxn ang="0">
                  <a:pos x="58" y="426"/>
                </a:cxn>
                <a:cxn ang="0">
                  <a:pos x="68" y="413"/>
                </a:cxn>
                <a:cxn ang="0">
                  <a:pos x="77" y="397"/>
                </a:cxn>
                <a:cxn ang="0">
                  <a:pos x="87" y="384"/>
                </a:cxn>
                <a:cxn ang="0">
                  <a:pos x="96" y="371"/>
                </a:cxn>
                <a:cxn ang="0">
                  <a:pos x="108" y="357"/>
                </a:cxn>
                <a:cxn ang="0">
                  <a:pos x="119" y="344"/>
                </a:cxn>
                <a:cxn ang="0">
                  <a:pos x="131" y="330"/>
                </a:cxn>
                <a:cxn ang="0">
                  <a:pos x="142" y="317"/>
                </a:cxn>
                <a:cxn ang="0">
                  <a:pos x="156" y="303"/>
                </a:cxn>
                <a:cxn ang="0">
                  <a:pos x="167" y="292"/>
                </a:cxn>
                <a:cxn ang="0">
                  <a:pos x="181" y="278"/>
                </a:cxn>
                <a:cxn ang="0">
                  <a:pos x="194" y="265"/>
                </a:cxn>
                <a:cxn ang="0">
                  <a:pos x="208" y="253"/>
                </a:cxn>
                <a:cxn ang="0">
                  <a:pos x="221" y="242"/>
                </a:cxn>
                <a:cxn ang="0">
                  <a:pos x="235" y="228"/>
                </a:cxn>
                <a:cxn ang="0">
                  <a:pos x="250" y="217"/>
                </a:cxn>
                <a:cxn ang="0">
                  <a:pos x="263" y="205"/>
                </a:cxn>
                <a:cxn ang="0">
                  <a:pos x="279" y="194"/>
                </a:cxn>
                <a:cxn ang="0">
                  <a:pos x="294" y="182"/>
                </a:cxn>
                <a:cxn ang="0">
                  <a:pos x="309" y="171"/>
                </a:cxn>
                <a:cxn ang="0">
                  <a:pos x="325" y="161"/>
                </a:cxn>
                <a:cxn ang="0">
                  <a:pos x="342" y="150"/>
                </a:cxn>
                <a:cxn ang="0">
                  <a:pos x="357" y="140"/>
                </a:cxn>
                <a:cxn ang="0">
                  <a:pos x="375" y="129"/>
                </a:cxn>
                <a:cxn ang="0">
                  <a:pos x="392" y="119"/>
                </a:cxn>
                <a:cxn ang="0">
                  <a:pos x="407" y="109"/>
                </a:cxn>
                <a:cxn ang="0">
                  <a:pos x="425" y="100"/>
                </a:cxn>
                <a:cxn ang="0">
                  <a:pos x="444" y="90"/>
                </a:cxn>
                <a:cxn ang="0">
                  <a:pos x="461" y="81"/>
                </a:cxn>
                <a:cxn ang="0">
                  <a:pos x="478" y="71"/>
                </a:cxn>
                <a:cxn ang="0">
                  <a:pos x="498" y="63"/>
                </a:cxn>
                <a:cxn ang="0">
                  <a:pos x="515" y="54"/>
                </a:cxn>
                <a:cxn ang="0">
                  <a:pos x="534" y="46"/>
                </a:cxn>
                <a:cxn ang="0">
                  <a:pos x="553" y="36"/>
                </a:cxn>
                <a:cxn ang="0">
                  <a:pos x="572" y="29"/>
                </a:cxn>
                <a:cxn ang="0">
                  <a:pos x="592" y="21"/>
                </a:cxn>
                <a:cxn ang="0">
                  <a:pos x="611" y="13"/>
                </a:cxn>
                <a:cxn ang="0">
                  <a:pos x="630" y="8"/>
                </a:cxn>
                <a:cxn ang="0">
                  <a:pos x="649" y="0"/>
                </a:cxn>
                <a:cxn ang="0">
                  <a:pos x="1206" y="804"/>
                </a:cxn>
                <a:cxn ang="0">
                  <a:pos x="0" y="528"/>
                </a:cxn>
              </a:cxnLst>
              <a:rect l="0" t="0" r="r" b="b"/>
              <a:pathLst>
                <a:path w="1207" h="805">
                  <a:moveTo>
                    <a:pt x="0" y="528"/>
                  </a:moveTo>
                  <a:lnTo>
                    <a:pt x="0" y="528"/>
                  </a:lnTo>
                  <a:lnTo>
                    <a:pt x="8" y="513"/>
                  </a:lnTo>
                  <a:lnTo>
                    <a:pt x="16" y="499"/>
                  </a:lnTo>
                  <a:lnTo>
                    <a:pt x="23" y="484"/>
                  </a:lnTo>
                  <a:lnTo>
                    <a:pt x="31" y="468"/>
                  </a:lnTo>
                  <a:lnTo>
                    <a:pt x="39" y="455"/>
                  </a:lnTo>
                  <a:lnTo>
                    <a:pt x="48" y="442"/>
                  </a:lnTo>
                  <a:lnTo>
                    <a:pt x="58" y="426"/>
                  </a:lnTo>
                  <a:lnTo>
                    <a:pt x="68" y="413"/>
                  </a:lnTo>
                  <a:lnTo>
                    <a:pt x="77" y="397"/>
                  </a:lnTo>
                  <a:lnTo>
                    <a:pt x="87" y="384"/>
                  </a:lnTo>
                  <a:lnTo>
                    <a:pt x="96" y="371"/>
                  </a:lnTo>
                  <a:lnTo>
                    <a:pt x="108" y="357"/>
                  </a:lnTo>
                  <a:lnTo>
                    <a:pt x="119" y="344"/>
                  </a:lnTo>
                  <a:lnTo>
                    <a:pt x="131" y="330"/>
                  </a:lnTo>
                  <a:lnTo>
                    <a:pt x="142" y="317"/>
                  </a:lnTo>
                  <a:lnTo>
                    <a:pt x="156" y="303"/>
                  </a:lnTo>
                  <a:lnTo>
                    <a:pt x="167" y="292"/>
                  </a:lnTo>
                  <a:lnTo>
                    <a:pt x="181" y="278"/>
                  </a:lnTo>
                  <a:lnTo>
                    <a:pt x="194" y="265"/>
                  </a:lnTo>
                  <a:lnTo>
                    <a:pt x="208" y="253"/>
                  </a:lnTo>
                  <a:lnTo>
                    <a:pt x="221" y="242"/>
                  </a:lnTo>
                  <a:lnTo>
                    <a:pt x="235" y="228"/>
                  </a:lnTo>
                  <a:lnTo>
                    <a:pt x="250" y="217"/>
                  </a:lnTo>
                  <a:lnTo>
                    <a:pt x="263" y="205"/>
                  </a:lnTo>
                  <a:lnTo>
                    <a:pt x="279" y="194"/>
                  </a:lnTo>
                  <a:lnTo>
                    <a:pt x="294" y="182"/>
                  </a:lnTo>
                  <a:lnTo>
                    <a:pt x="309" y="171"/>
                  </a:lnTo>
                  <a:lnTo>
                    <a:pt x="325" y="161"/>
                  </a:lnTo>
                  <a:lnTo>
                    <a:pt x="342" y="150"/>
                  </a:lnTo>
                  <a:lnTo>
                    <a:pt x="357" y="140"/>
                  </a:lnTo>
                  <a:lnTo>
                    <a:pt x="375" y="129"/>
                  </a:lnTo>
                  <a:lnTo>
                    <a:pt x="392" y="119"/>
                  </a:lnTo>
                  <a:lnTo>
                    <a:pt x="407" y="109"/>
                  </a:lnTo>
                  <a:lnTo>
                    <a:pt x="425" y="100"/>
                  </a:lnTo>
                  <a:lnTo>
                    <a:pt x="444" y="90"/>
                  </a:lnTo>
                  <a:lnTo>
                    <a:pt x="461" y="81"/>
                  </a:lnTo>
                  <a:lnTo>
                    <a:pt x="478" y="71"/>
                  </a:lnTo>
                  <a:lnTo>
                    <a:pt x="498" y="63"/>
                  </a:lnTo>
                  <a:lnTo>
                    <a:pt x="515" y="54"/>
                  </a:lnTo>
                  <a:lnTo>
                    <a:pt x="534" y="46"/>
                  </a:lnTo>
                  <a:lnTo>
                    <a:pt x="553" y="36"/>
                  </a:lnTo>
                  <a:lnTo>
                    <a:pt x="572" y="29"/>
                  </a:lnTo>
                  <a:lnTo>
                    <a:pt x="592" y="21"/>
                  </a:lnTo>
                  <a:lnTo>
                    <a:pt x="611" y="13"/>
                  </a:lnTo>
                  <a:lnTo>
                    <a:pt x="630" y="8"/>
                  </a:lnTo>
                  <a:lnTo>
                    <a:pt x="649" y="0"/>
                  </a:lnTo>
                  <a:lnTo>
                    <a:pt x="1206" y="804"/>
                  </a:lnTo>
                  <a:lnTo>
                    <a:pt x="0" y="528"/>
                  </a:lnTo>
                </a:path>
              </a:pathLst>
            </a:custGeom>
            <a:solidFill>
              <a:srgbClr val="FC0128"/>
            </a:solidFill>
            <a:ln w="12700" cap="rnd" cmpd="sng">
              <a:solidFill>
                <a:srgbClr val="000000"/>
              </a:solidFill>
              <a:prstDash val="solid"/>
              <a:round/>
              <a:headEnd type="none" w="sm" len="sm"/>
              <a:tailEnd type="none" w="sm" len="sm"/>
            </a:ln>
            <a:effectLst/>
          </p:spPr>
          <p:txBody>
            <a:bodyPr/>
            <a:lstStyle/>
            <a:p>
              <a:endParaRPr lang="en-US"/>
            </a:p>
          </p:txBody>
        </p:sp>
        <p:sp>
          <p:nvSpPr>
            <p:cNvPr id="71689" name="Freeform 9"/>
            <p:cNvSpPr>
              <a:spLocks/>
            </p:cNvSpPr>
            <p:nvPr/>
          </p:nvSpPr>
          <p:spPr bwMode="auto">
            <a:xfrm>
              <a:off x="2308" y="1851"/>
              <a:ext cx="1405" cy="895"/>
            </a:xfrm>
            <a:custGeom>
              <a:avLst/>
              <a:gdLst/>
              <a:ahLst/>
              <a:cxnLst>
                <a:cxn ang="0">
                  <a:pos x="0" y="90"/>
                </a:cxn>
                <a:cxn ang="0">
                  <a:pos x="41" y="77"/>
                </a:cxn>
                <a:cxn ang="0">
                  <a:pos x="83" y="65"/>
                </a:cxn>
                <a:cxn ang="0">
                  <a:pos x="123" y="54"/>
                </a:cxn>
                <a:cxn ang="0">
                  <a:pos x="165" y="44"/>
                </a:cxn>
                <a:cxn ang="0">
                  <a:pos x="208" y="34"/>
                </a:cxn>
                <a:cxn ang="0">
                  <a:pos x="250" y="27"/>
                </a:cxn>
                <a:cxn ang="0">
                  <a:pos x="294" y="19"/>
                </a:cxn>
                <a:cxn ang="0">
                  <a:pos x="336" y="13"/>
                </a:cxn>
                <a:cxn ang="0">
                  <a:pos x="380" y="7"/>
                </a:cxn>
                <a:cxn ang="0">
                  <a:pos x="424" y="4"/>
                </a:cxn>
                <a:cxn ang="0">
                  <a:pos x="469" y="2"/>
                </a:cxn>
                <a:cxn ang="0">
                  <a:pos x="513" y="0"/>
                </a:cxn>
                <a:cxn ang="0">
                  <a:pos x="557" y="0"/>
                </a:cxn>
                <a:cxn ang="0">
                  <a:pos x="601" y="0"/>
                </a:cxn>
                <a:cxn ang="0">
                  <a:pos x="645" y="2"/>
                </a:cxn>
                <a:cxn ang="0">
                  <a:pos x="689" y="4"/>
                </a:cxn>
                <a:cxn ang="0">
                  <a:pos x="734" y="7"/>
                </a:cxn>
                <a:cxn ang="0">
                  <a:pos x="776" y="13"/>
                </a:cxn>
                <a:cxn ang="0">
                  <a:pos x="820" y="19"/>
                </a:cxn>
                <a:cxn ang="0">
                  <a:pos x="862" y="27"/>
                </a:cxn>
                <a:cxn ang="0">
                  <a:pos x="906" y="34"/>
                </a:cxn>
                <a:cxn ang="0">
                  <a:pos x="949" y="44"/>
                </a:cxn>
                <a:cxn ang="0">
                  <a:pos x="989" y="54"/>
                </a:cxn>
                <a:cxn ang="0">
                  <a:pos x="1031" y="65"/>
                </a:cxn>
                <a:cxn ang="0">
                  <a:pos x="1071" y="77"/>
                </a:cxn>
                <a:cxn ang="0">
                  <a:pos x="1112" y="90"/>
                </a:cxn>
                <a:cxn ang="0">
                  <a:pos x="1152" y="103"/>
                </a:cxn>
                <a:cxn ang="0">
                  <a:pos x="1190" y="119"/>
                </a:cxn>
                <a:cxn ang="0">
                  <a:pos x="1227" y="136"/>
                </a:cxn>
                <a:cxn ang="0">
                  <a:pos x="1265" y="153"/>
                </a:cxn>
                <a:cxn ang="0">
                  <a:pos x="1302" y="171"/>
                </a:cxn>
                <a:cxn ang="0">
                  <a:pos x="1336" y="190"/>
                </a:cxn>
                <a:cxn ang="0">
                  <a:pos x="1371" y="209"/>
                </a:cxn>
                <a:cxn ang="0">
                  <a:pos x="1404" y="230"/>
                </a:cxn>
                <a:cxn ang="0">
                  <a:pos x="0" y="90"/>
                </a:cxn>
              </a:cxnLst>
              <a:rect l="0" t="0" r="r" b="b"/>
              <a:pathLst>
                <a:path w="1405" h="895">
                  <a:moveTo>
                    <a:pt x="0" y="90"/>
                  </a:moveTo>
                  <a:lnTo>
                    <a:pt x="0" y="90"/>
                  </a:lnTo>
                  <a:lnTo>
                    <a:pt x="21" y="82"/>
                  </a:lnTo>
                  <a:lnTo>
                    <a:pt x="41" y="77"/>
                  </a:lnTo>
                  <a:lnTo>
                    <a:pt x="62" y="71"/>
                  </a:lnTo>
                  <a:lnTo>
                    <a:pt x="83" y="65"/>
                  </a:lnTo>
                  <a:lnTo>
                    <a:pt x="102" y="59"/>
                  </a:lnTo>
                  <a:lnTo>
                    <a:pt x="123" y="54"/>
                  </a:lnTo>
                  <a:lnTo>
                    <a:pt x="144" y="48"/>
                  </a:lnTo>
                  <a:lnTo>
                    <a:pt x="165" y="44"/>
                  </a:lnTo>
                  <a:lnTo>
                    <a:pt x="186" y="38"/>
                  </a:lnTo>
                  <a:lnTo>
                    <a:pt x="208" y="34"/>
                  </a:lnTo>
                  <a:lnTo>
                    <a:pt x="229" y="30"/>
                  </a:lnTo>
                  <a:lnTo>
                    <a:pt x="250" y="27"/>
                  </a:lnTo>
                  <a:lnTo>
                    <a:pt x="271" y="23"/>
                  </a:lnTo>
                  <a:lnTo>
                    <a:pt x="294" y="19"/>
                  </a:lnTo>
                  <a:lnTo>
                    <a:pt x="315" y="15"/>
                  </a:lnTo>
                  <a:lnTo>
                    <a:pt x="336" y="13"/>
                  </a:lnTo>
                  <a:lnTo>
                    <a:pt x="359" y="9"/>
                  </a:lnTo>
                  <a:lnTo>
                    <a:pt x="380" y="7"/>
                  </a:lnTo>
                  <a:lnTo>
                    <a:pt x="401" y="6"/>
                  </a:lnTo>
                  <a:lnTo>
                    <a:pt x="424" y="4"/>
                  </a:lnTo>
                  <a:lnTo>
                    <a:pt x="446" y="4"/>
                  </a:lnTo>
                  <a:lnTo>
                    <a:pt x="469" y="2"/>
                  </a:lnTo>
                  <a:lnTo>
                    <a:pt x="490" y="0"/>
                  </a:lnTo>
                  <a:lnTo>
                    <a:pt x="513" y="0"/>
                  </a:lnTo>
                  <a:lnTo>
                    <a:pt x="534" y="0"/>
                  </a:lnTo>
                  <a:lnTo>
                    <a:pt x="557" y="0"/>
                  </a:lnTo>
                  <a:lnTo>
                    <a:pt x="578" y="0"/>
                  </a:lnTo>
                  <a:lnTo>
                    <a:pt x="601" y="0"/>
                  </a:lnTo>
                  <a:lnTo>
                    <a:pt x="622" y="0"/>
                  </a:lnTo>
                  <a:lnTo>
                    <a:pt x="645" y="2"/>
                  </a:lnTo>
                  <a:lnTo>
                    <a:pt x="666" y="4"/>
                  </a:lnTo>
                  <a:lnTo>
                    <a:pt x="689" y="4"/>
                  </a:lnTo>
                  <a:lnTo>
                    <a:pt x="711" y="6"/>
                  </a:lnTo>
                  <a:lnTo>
                    <a:pt x="734" y="7"/>
                  </a:lnTo>
                  <a:lnTo>
                    <a:pt x="755" y="9"/>
                  </a:lnTo>
                  <a:lnTo>
                    <a:pt x="776" y="13"/>
                  </a:lnTo>
                  <a:lnTo>
                    <a:pt x="799" y="15"/>
                  </a:lnTo>
                  <a:lnTo>
                    <a:pt x="820" y="19"/>
                  </a:lnTo>
                  <a:lnTo>
                    <a:pt x="841" y="23"/>
                  </a:lnTo>
                  <a:lnTo>
                    <a:pt x="862" y="27"/>
                  </a:lnTo>
                  <a:lnTo>
                    <a:pt x="885" y="30"/>
                  </a:lnTo>
                  <a:lnTo>
                    <a:pt x="906" y="34"/>
                  </a:lnTo>
                  <a:lnTo>
                    <a:pt x="927" y="38"/>
                  </a:lnTo>
                  <a:lnTo>
                    <a:pt x="949" y="44"/>
                  </a:lnTo>
                  <a:lnTo>
                    <a:pt x="970" y="48"/>
                  </a:lnTo>
                  <a:lnTo>
                    <a:pt x="989" y="54"/>
                  </a:lnTo>
                  <a:lnTo>
                    <a:pt x="1010" y="59"/>
                  </a:lnTo>
                  <a:lnTo>
                    <a:pt x="1031" y="65"/>
                  </a:lnTo>
                  <a:lnTo>
                    <a:pt x="1052" y="71"/>
                  </a:lnTo>
                  <a:lnTo>
                    <a:pt x="1071" y="77"/>
                  </a:lnTo>
                  <a:lnTo>
                    <a:pt x="1093" y="82"/>
                  </a:lnTo>
                  <a:lnTo>
                    <a:pt x="1112" y="90"/>
                  </a:lnTo>
                  <a:lnTo>
                    <a:pt x="1131" y="98"/>
                  </a:lnTo>
                  <a:lnTo>
                    <a:pt x="1152" y="103"/>
                  </a:lnTo>
                  <a:lnTo>
                    <a:pt x="1171" y="111"/>
                  </a:lnTo>
                  <a:lnTo>
                    <a:pt x="1190" y="119"/>
                  </a:lnTo>
                  <a:lnTo>
                    <a:pt x="1210" y="126"/>
                  </a:lnTo>
                  <a:lnTo>
                    <a:pt x="1227" y="136"/>
                  </a:lnTo>
                  <a:lnTo>
                    <a:pt x="1246" y="144"/>
                  </a:lnTo>
                  <a:lnTo>
                    <a:pt x="1265" y="153"/>
                  </a:lnTo>
                  <a:lnTo>
                    <a:pt x="1283" y="161"/>
                  </a:lnTo>
                  <a:lnTo>
                    <a:pt x="1302" y="171"/>
                  </a:lnTo>
                  <a:lnTo>
                    <a:pt x="1319" y="180"/>
                  </a:lnTo>
                  <a:lnTo>
                    <a:pt x="1336" y="190"/>
                  </a:lnTo>
                  <a:lnTo>
                    <a:pt x="1354" y="199"/>
                  </a:lnTo>
                  <a:lnTo>
                    <a:pt x="1371" y="209"/>
                  </a:lnTo>
                  <a:lnTo>
                    <a:pt x="1388" y="219"/>
                  </a:lnTo>
                  <a:lnTo>
                    <a:pt x="1404" y="230"/>
                  </a:lnTo>
                  <a:lnTo>
                    <a:pt x="557" y="894"/>
                  </a:lnTo>
                  <a:lnTo>
                    <a:pt x="0" y="90"/>
                  </a:lnTo>
                </a:path>
              </a:pathLst>
            </a:custGeom>
            <a:solidFill>
              <a:schemeClr val="accent2"/>
            </a:solidFill>
            <a:ln w="12700" cap="rnd" cmpd="sng">
              <a:solidFill>
                <a:srgbClr val="000000"/>
              </a:solidFill>
              <a:prstDash val="solid"/>
              <a:round/>
              <a:headEnd type="none" w="sm" len="sm"/>
              <a:tailEnd type="none" w="sm" len="sm"/>
            </a:ln>
            <a:effectLst/>
          </p:spPr>
          <p:txBody>
            <a:bodyPr/>
            <a:lstStyle/>
            <a:p>
              <a:endParaRPr lang="en-US"/>
            </a:p>
          </p:txBody>
        </p:sp>
        <p:sp>
          <p:nvSpPr>
            <p:cNvPr id="71690" name="Freeform 10"/>
            <p:cNvSpPr>
              <a:spLocks/>
            </p:cNvSpPr>
            <p:nvPr/>
          </p:nvSpPr>
          <p:spPr bwMode="auto">
            <a:xfrm>
              <a:off x="3331" y="1728"/>
              <a:ext cx="896" cy="665"/>
            </a:xfrm>
            <a:custGeom>
              <a:avLst/>
              <a:gdLst/>
              <a:ahLst/>
              <a:cxnLst>
                <a:cxn ang="0">
                  <a:pos x="847" y="0"/>
                </a:cxn>
                <a:cxn ang="0">
                  <a:pos x="847" y="0"/>
                </a:cxn>
                <a:cxn ang="0">
                  <a:pos x="864" y="9"/>
                </a:cxn>
                <a:cxn ang="0">
                  <a:pos x="880" y="21"/>
                </a:cxn>
                <a:cxn ang="0">
                  <a:pos x="895" y="31"/>
                </a:cxn>
                <a:cxn ang="0">
                  <a:pos x="0" y="664"/>
                </a:cxn>
                <a:cxn ang="0">
                  <a:pos x="847" y="0"/>
                </a:cxn>
              </a:cxnLst>
              <a:rect l="0" t="0" r="r" b="b"/>
              <a:pathLst>
                <a:path w="896" h="665">
                  <a:moveTo>
                    <a:pt x="847" y="0"/>
                  </a:moveTo>
                  <a:lnTo>
                    <a:pt x="847" y="0"/>
                  </a:lnTo>
                  <a:lnTo>
                    <a:pt x="864" y="9"/>
                  </a:lnTo>
                  <a:lnTo>
                    <a:pt x="880" y="21"/>
                  </a:lnTo>
                  <a:lnTo>
                    <a:pt x="895" y="31"/>
                  </a:lnTo>
                  <a:lnTo>
                    <a:pt x="0" y="664"/>
                  </a:lnTo>
                  <a:lnTo>
                    <a:pt x="847" y="0"/>
                  </a:lnTo>
                </a:path>
              </a:pathLst>
            </a:custGeom>
            <a:solidFill>
              <a:srgbClr val="00FF00"/>
            </a:solidFill>
            <a:ln w="12700" cap="rnd" cmpd="sng">
              <a:solidFill>
                <a:srgbClr val="000000"/>
              </a:solidFill>
              <a:prstDash val="solid"/>
              <a:round/>
              <a:headEnd type="none" w="sm" len="sm"/>
              <a:tailEnd type="none" w="sm" len="sm"/>
            </a:ln>
            <a:effectLst/>
          </p:spPr>
          <p:txBody>
            <a:bodyPr/>
            <a:lstStyle/>
            <a:p>
              <a:endParaRPr lang="en-US"/>
            </a:p>
          </p:txBody>
        </p:sp>
      </p:grpSp>
      <p:sp>
        <p:nvSpPr>
          <p:cNvPr id="71692" name="Rectangle 12"/>
          <p:cNvSpPr>
            <a:spLocks noGrp="1" noChangeArrowheads="1"/>
          </p:cNvSpPr>
          <p:nvPr>
            <p:ph type="title"/>
          </p:nvPr>
        </p:nvSpPr>
        <p:spPr>
          <a:noFill/>
          <a:ln/>
        </p:spPr>
        <p:txBody>
          <a:bodyPr/>
          <a:lstStyle/>
          <a:p>
            <a:r>
              <a:rPr lang="en-US" sz="3600">
                <a:effectLst/>
              </a:rPr>
              <a:t>GDP and Its Components (1998)</a:t>
            </a:r>
            <a:endParaRPr lang="en-US" sz="3600">
              <a:effectLst/>
              <a:latin typeface="Tahoma" pitchFamily="34" charset="0"/>
            </a:endParaRPr>
          </a:p>
        </p:txBody>
      </p:sp>
      <p:sp>
        <p:nvSpPr>
          <p:cNvPr id="71693" name="Rectangle 13"/>
          <p:cNvSpPr>
            <a:spLocks noChangeArrowheads="1"/>
          </p:cNvSpPr>
          <p:nvPr/>
        </p:nvSpPr>
        <p:spPr bwMode="auto">
          <a:xfrm>
            <a:off x="339725" y="4511675"/>
            <a:ext cx="2530475" cy="1066800"/>
          </a:xfrm>
          <a:prstGeom prst="rect">
            <a:avLst/>
          </a:prstGeom>
          <a:noFill/>
          <a:ln w="9525">
            <a:noFill/>
            <a:miter lim="800000"/>
            <a:headEnd/>
            <a:tailEnd/>
          </a:ln>
          <a:effectLst/>
        </p:spPr>
        <p:txBody>
          <a:bodyPr wrap="none" lIns="92075" tIns="46038" rIns="92075" bIns="46038">
            <a:spAutoFit/>
          </a:bodyPr>
          <a:lstStyle/>
          <a:p>
            <a:r>
              <a:rPr lang="en-US" sz="3200" b="1" i="0">
                <a:latin typeface="Times New Roman" pitchFamily="18" charset="0"/>
              </a:rPr>
              <a:t>Consumption</a:t>
            </a:r>
          </a:p>
          <a:p>
            <a:r>
              <a:rPr lang="en-US" sz="3200" b="1" i="0">
                <a:latin typeface="Times New Roman" pitchFamily="18" charset="0"/>
              </a:rPr>
              <a:t>         68 %</a:t>
            </a:r>
          </a:p>
        </p:txBody>
      </p:sp>
      <p:sp>
        <p:nvSpPr>
          <p:cNvPr id="71694" name="Rectangle 14"/>
          <p:cNvSpPr>
            <a:spLocks noChangeArrowheads="1"/>
          </p:cNvSpPr>
          <p:nvPr/>
        </p:nvSpPr>
        <p:spPr bwMode="auto">
          <a:xfrm>
            <a:off x="457200" y="2127250"/>
            <a:ext cx="2282825" cy="920750"/>
          </a:xfrm>
          <a:prstGeom prst="rect">
            <a:avLst/>
          </a:prstGeom>
          <a:noFill/>
          <a:ln w="9525">
            <a:noFill/>
            <a:miter lim="800000"/>
            <a:headEnd/>
            <a:tailEnd/>
          </a:ln>
          <a:effectLst/>
        </p:spPr>
        <p:txBody>
          <a:bodyPr wrap="none" lIns="92075" tIns="46038" rIns="92075" bIns="46038">
            <a:spAutoFit/>
          </a:bodyPr>
          <a:lstStyle/>
          <a:p>
            <a:pPr algn="ctr">
              <a:lnSpc>
                <a:spcPct val="85000"/>
              </a:lnSpc>
            </a:pPr>
            <a:r>
              <a:rPr lang="en-US" sz="3200" b="1" i="0">
                <a:latin typeface="Book Antiqua" pitchFamily="18" charset="0"/>
              </a:rPr>
              <a:t>Investment</a:t>
            </a:r>
          </a:p>
          <a:p>
            <a:pPr algn="ctr">
              <a:lnSpc>
                <a:spcPct val="85000"/>
              </a:lnSpc>
            </a:pPr>
            <a:r>
              <a:rPr lang="en-US" sz="3200" b="1" i="0">
                <a:latin typeface="Book Antiqua" pitchFamily="18" charset="0"/>
              </a:rPr>
              <a:t>16%</a:t>
            </a:r>
          </a:p>
        </p:txBody>
      </p:sp>
      <p:sp>
        <p:nvSpPr>
          <p:cNvPr id="71695" name="Rectangle 15"/>
          <p:cNvSpPr>
            <a:spLocks noChangeArrowheads="1"/>
          </p:cNvSpPr>
          <p:nvPr/>
        </p:nvSpPr>
        <p:spPr bwMode="auto">
          <a:xfrm>
            <a:off x="2232025" y="1746250"/>
            <a:ext cx="5057775" cy="920750"/>
          </a:xfrm>
          <a:prstGeom prst="rect">
            <a:avLst/>
          </a:prstGeom>
          <a:noFill/>
          <a:ln w="9525">
            <a:noFill/>
            <a:miter lim="800000"/>
            <a:headEnd/>
            <a:tailEnd/>
          </a:ln>
          <a:effectLst/>
        </p:spPr>
        <p:txBody>
          <a:bodyPr lIns="92075" tIns="46038" rIns="92075" bIns="46038">
            <a:spAutoFit/>
          </a:bodyPr>
          <a:lstStyle/>
          <a:p>
            <a:pPr algn="ctr">
              <a:lnSpc>
                <a:spcPct val="85000"/>
              </a:lnSpc>
            </a:pPr>
            <a:r>
              <a:rPr lang="en-US" sz="3200" b="1" i="0">
                <a:latin typeface="Book Antiqua" pitchFamily="18" charset="0"/>
              </a:rPr>
              <a:t>Government Purchases</a:t>
            </a:r>
          </a:p>
          <a:p>
            <a:pPr algn="ctr">
              <a:lnSpc>
                <a:spcPct val="85000"/>
              </a:lnSpc>
            </a:pPr>
            <a:r>
              <a:rPr lang="en-US" sz="3200" b="1" i="0">
                <a:latin typeface="Book Antiqua" pitchFamily="18" charset="0"/>
              </a:rPr>
              <a:t>18%</a:t>
            </a:r>
          </a:p>
        </p:txBody>
      </p:sp>
      <p:sp>
        <p:nvSpPr>
          <p:cNvPr id="71696" name="Line 16"/>
          <p:cNvSpPr>
            <a:spLocks noChangeShapeType="1"/>
          </p:cNvSpPr>
          <p:nvPr/>
        </p:nvSpPr>
        <p:spPr bwMode="auto">
          <a:xfrm>
            <a:off x="2266950" y="2643188"/>
            <a:ext cx="1289050" cy="1060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
        <p:nvSpPr>
          <p:cNvPr id="71697" name="Line 17"/>
          <p:cNvSpPr>
            <a:spLocks noChangeShapeType="1"/>
          </p:cNvSpPr>
          <p:nvPr/>
        </p:nvSpPr>
        <p:spPr bwMode="auto">
          <a:xfrm flipH="1">
            <a:off x="4629150" y="2719388"/>
            <a:ext cx="69850" cy="679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
        <p:nvSpPr>
          <p:cNvPr id="71698" name="Line 18"/>
          <p:cNvSpPr>
            <a:spLocks noChangeShapeType="1"/>
          </p:cNvSpPr>
          <p:nvPr/>
        </p:nvSpPr>
        <p:spPr bwMode="auto">
          <a:xfrm flipV="1">
            <a:off x="2492375" y="4926013"/>
            <a:ext cx="1670050" cy="298450"/>
          </a:xfrm>
          <a:prstGeom prst="line">
            <a:avLst/>
          </a:prstGeom>
          <a:noFill/>
          <a:ln w="50800">
            <a:solidFill>
              <a:schemeClr val="tx1"/>
            </a:solidFill>
            <a:round/>
            <a:headEnd type="none" w="sm" len="sm"/>
            <a:tailEnd type="stealth" w="med" len="lg"/>
          </a:ln>
          <a:effectLst>
            <a:outerShdw dist="17961" dir="2700000" algn="ctr" rotWithShape="0">
              <a:schemeClr val="bg2"/>
            </a:outerShdw>
          </a:effectLst>
        </p:spPr>
        <p:txBody>
          <a:bodyPr wrap="none" anchor="ctr"/>
          <a:lstStyle/>
          <a:p>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effectLst/>
              </a:rPr>
              <a:t>Real versus Nominal GDP</a:t>
            </a:r>
            <a:endParaRPr lang="en-US">
              <a:effectLst/>
              <a:latin typeface="Tahoma" pitchFamily="34" charset="0"/>
            </a:endParaRPr>
          </a:p>
        </p:txBody>
      </p:sp>
      <p:sp>
        <p:nvSpPr>
          <p:cNvPr id="73731" name="Rectangle 3"/>
          <p:cNvSpPr>
            <a:spLocks noGrp="1" noChangeArrowheads="1"/>
          </p:cNvSpPr>
          <p:nvPr>
            <p:ph type="body" idx="1"/>
          </p:nvPr>
        </p:nvSpPr>
        <p:spPr>
          <a:xfrm>
            <a:off x="644525" y="1981200"/>
            <a:ext cx="7848600" cy="2971800"/>
          </a:xfrm>
          <a:noFill/>
          <a:ln/>
        </p:spPr>
        <p:txBody>
          <a:bodyPr/>
          <a:lstStyle/>
          <a:p>
            <a:pPr>
              <a:buSzPct val="70000"/>
            </a:pPr>
            <a:r>
              <a:rPr lang="en-US" sz="3400">
                <a:solidFill>
                  <a:srgbClr val="A50021"/>
                </a:solidFill>
              </a:rPr>
              <a:t>Nominal GDP</a:t>
            </a:r>
            <a:r>
              <a:rPr lang="en-US" sz="3400">
                <a:solidFill>
                  <a:srgbClr val="474A81"/>
                </a:solidFill>
              </a:rPr>
              <a:t> values the production of goods and services at current prices.</a:t>
            </a:r>
          </a:p>
          <a:p>
            <a:pPr>
              <a:buSzPct val="70000"/>
            </a:pPr>
            <a:r>
              <a:rPr lang="en-US" sz="3400">
                <a:solidFill>
                  <a:srgbClr val="A50021"/>
                </a:solidFill>
              </a:rPr>
              <a:t>Real GDP</a:t>
            </a:r>
            <a:r>
              <a:rPr lang="en-US" sz="3400">
                <a:solidFill>
                  <a:srgbClr val="474A81"/>
                </a:solidFill>
              </a:rPr>
              <a:t> values the production of goods and services at constant prices.</a:t>
            </a:r>
            <a:r>
              <a:rPr lang="en-US" sz="3400" i="1">
                <a:solidFill>
                  <a:srgbClr val="474A8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randombar(vertical)">
                                      <p:cBhvr>
                                        <p:cTn id="7" dur="500"/>
                                        <p:tgtEl>
                                          <p:spTgt spid="73731">
                                            <p:txEl>
                                              <p:pRg st="0" end="0"/>
                                            </p:txEl>
                                          </p:spTgt>
                                        </p:tgtEl>
                                      </p:cBhvr>
                                    </p:animEffect>
                                  </p:childTnLst>
                                  <p:subTnLst>
                                    <p:animClr>
                                      <p:cBhvr override="childStyle">
                                        <p:cTn dur="1" fill="hold" display="0" masterRel="nextClick" afterEffect="1"/>
                                        <p:tgtEl>
                                          <p:spTgt spid="7373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randombar(vertical)">
                                      <p:cBhvr>
                                        <p:cTn id="12" dur="500"/>
                                        <p:tgtEl>
                                          <p:spTgt spid="73731">
                                            <p:txEl>
                                              <p:pRg st="1" end="1"/>
                                            </p:txEl>
                                          </p:spTgt>
                                        </p:tgtEl>
                                      </p:cBhvr>
                                    </p:animEffect>
                                  </p:childTnLst>
                                  <p:subTnLst>
                                    <p:animClr>
                                      <p:cBhvr override="childStyle">
                                        <p:cTn dur="1" fill="hold" display="0" masterRel="nextClick" afterEffect="1"/>
                                        <p:tgtEl>
                                          <p:spTgt spid="7373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762000" y="838200"/>
            <a:ext cx="7772400" cy="1143000"/>
          </a:xfrm>
          <a:noFill/>
          <a:ln/>
        </p:spPr>
        <p:txBody>
          <a:bodyPr/>
          <a:lstStyle/>
          <a:p>
            <a:r>
              <a:rPr lang="en-US" sz="3600">
                <a:effectLst/>
              </a:rPr>
              <a:t>Real versus Nominal GDP</a:t>
            </a:r>
            <a:endParaRPr lang="en-US" sz="3600">
              <a:effectLst/>
              <a:latin typeface="Tahoma" pitchFamily="34" charset="0"/>
            </a:endParaRPr>
          </a:p>
        </p:txBody>
      </p:sp>
      <p:sp>
        <p:nvSpPr>
          <p:cNvPr id="75779" name="Rectangle 3"/>
          <p:cNvSpPr>
            <a:spLocks noGrp="1" noChangeArrowheads="1"/>
          </p:cNvSpPr>
          <p:nvPr>
            <p:ph type="subTitle" idx="1"/>
          </p:nvPr>
        </p:nvSpPr>
        <p:spPr>
          <a:xfrm>
            <a:off x="1063625" y="2663825"/>
            <a:ext cx="6940550" cy="1911350"/>
          </a:xfrm>
          <a:noFill/>
          <a:ln/>
        </p:spPr>
        <p:txBody>
          <a:bodyPr/>
          <a:lstStyle/>
          <a:p>
            <a:pPr algn="l"/>
            <a:r>
              <a:rPr lang="en-US" sz="3600">
                <a:solidFill>
                  <a:srgbClr val="474A81"/>
                </a:solidFill>
              </a:rPr>
              <a:t>An accurate view of the economy requires adjusting nominal to real GDP by using the GDP deflator.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arn(outVertical)">
                                      <p:cBhvr>
                                        <p:cTn id="7" dur="500"/>
                                        <p:tgtEl>
                                          <p:spTgt spid="75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sz="3600">
                <a:effectLst/>
              </a:rPr>
              <a:t>GDP Deflator</a:t>
            </a:r>
            <a:endParaRPr lang="en-US" sz="3600">
              <a:effectLst/>
              <a:latin typeface="Tahoma" pitchFamily="34" charset="0"/>
            </a:endParaRPr>
          </a:p>
        </p:txBody>
      </p:sp>
      <p:sp>
        <p:nvSpPr>
          <p:cNvPr id="77827" name="Rectangle 3"/>
          <p:cNvSpPr>
            <a:spLocks noGrp="1" noChangeArrowheads="1"/>
          </p:cNvSpPr>
          <p:nvPr>
            <p:ph type="body" idx="1"/>
          </p:nvPr>
        </p:nvSpPr>
        <p:spPr>
          <a:xfrm>
            <a:off x="685800" y="1981200"/>
            <a:ext cx="7772400" cy="3200400"/>
          </a:xfrm>
          <a:noFill/>
          <a:ln/>
        </p:spPr>
        <p:txBody>
          <a:bodyPr/>
          <a:lstStyle/>
          <a:p>
            <a:pPr>
              <a:buSzPct val="70000"/>
            </a:pPr>
            <a:r>
              <a:rPr lang="en-US">
                <a:solidFill>
                  <a:srgbClr val="474A81"/>
                </a:solidFill>
              </a:rPr>
              <a:t>The </a:t>
            </a:r>
            <a:r>
              <a:rPr lang="en-US">
                <a:solidFill>
                  <a:srgbClr val="A50021"/>
                </a:solidFill>
              </a:rPr>
              <a:t>GDP</a:t>
            </a:r>
            <a:r>
              <a:rPr lang="en-US" i="1">
                <a:solidFill>
                  <a:srgbClr val="A50021"/>
                </a:solidFill>
              </a:rPr>
              <a:t> </a:t>
            </a:r>
            <a:r>
              <a:rPr lang="en-US">
                <a:solidFill>
                  <a:srgbClr val="A50021"/>
                </a:solidFill>
              </a:rPr>
              <a:t>deflator</a:t>
            </a:r>
            <a:r>
              <a:rPr lang="en-US" i="1">
                <a:solidFill>
                  <a:srgbClr val="474A81"/>
                </a:solidFill>
              </a:rPr>
              <a:t> </a:t>
            </a:r>
            <a:r>
              <a:rPr lang="en-US">
                <a:solidFill>
                  <a:srgbClr val="474A81"/>
                </a:solidFill>
              </a:rPr>
              <a:t>measures the current level of prices relative to the level of prices in the base year.</a:t>
            </a:r>
          </a:p>
          <a:p>
            <a:pPr>
              <a:buSzPct val="70000"/>
            </a:pPr>
            <a:r>
              <a:rPr lang="en-US">
                <a:solidFill>
                  <a:srgbClr val="474A81"/>
                </a:solidFill>
              </a:rPr>
              <a:t>It tells us the rise in nominal GDP that is attributable to a rise in prices rather than a rise in the quantities produced.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subTnLst>
                                    <p:animClr>
                                      <p:cBhvr override="childStyle">
                                        <p:cTn dur="1" fill="hold" display="0" masterRel="nextClick" afterEffect="1"/>
                                        <p:tgtEl>
                                          <p:spTgt spid="7782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wipe(left)">
                                      <p:cBhvr>
                                        <p:cTn id="12" dur="500"/>
                                        <p:tgtEl>
                                          <p:spTgt spid="77827">
                                            <p:txEl>
                                              <p:pRg st="1" end="1"/>
                                            </p:txEl>
                                          </p:spTgt>
                                        </p:tgtEl>
                                      </p:cBhvr>
                                    </p:animEffect>
                                  </p:childTnLst>
                                  <p:subTnLst>
                                    <p:animClr>
                                      <p:cBhvr override="childStyle">
                                        <p:cTn dur="1" fill="hold" display="0" masterRel="nextClick" afterEffect="1"/>
                                        <p:tgtEl>
                                          <p:spTgt spid="77827">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sz="3600">
                <a:effectLst/>
              </a:rPr>
              <a:t>GDP Deflator</a:t>
            </a:r>
            <a:endParaRPr lang="en-US" sz="3600">
              <a:effectLst/>
              <a:latin typeface="Tahoma" pitchFamily="34" charset="0"/>
            </a:endParaRPr>
          </a:p>
        </p:txBody>
      </p:sp>
      <p:graphicFrame>
        <p:nvGraphicFramePr>
          <p:cNvPr id="121856" name="Object 0"/>
          <p:cNvGraphicFramePr>
            <a:graphicFrameLocks/>
          </p:cNvGraphicFramePr>
          <p:nvPr/>
        </p:nvGraphicFramePr>
        <p:xfrm>
          <a:off x="838200" y="3276600"/>
          <a:ext cx="7632700" cy="1179513"/>
        </p:xfrm>
        <a:graphic>
          <a:graphicData uri="http://schemas.openxmlformats.org/presentationml/2006/ole">
            <p:oleObj spid="_x0000_s10242" name="Equation" r:id="rId4" imgW="7632360" imgH="1179360" progId="Equation.3">
              <p:embed/>
            </p:oleObj>
          </a:graphicData>
        </a:graphic>
      </p:graphicFrame>
      <p:sp>
        <p:nvSpPr>
          <p:cNvPr id="79876" name="Rectangle 4"/>
          <p:cNvSpPr>
            <a:spLocks noGrp="1" noChangeArrowheads="1"/>
          </p:cNvSpPr>
          <p:nvPr>
            <p:ph type="body" idx="1"/>
          </p:nvPr>
        </p:nvSpPr>
        <p:spPr>
          <a:xfrm>
            <a:off x="533400" y="1981200"/>
            <a:ext cx="8077200" cy="838200"/>
          </a:xfrm>
          <a:noFill/>
          <a:ln/>
        </p:spPr>
        <p:txBody>
          <a:bodyPr/>
          <a:lstStyle/>
          <a:p>
            <a:pPr>
              <a:buFont typeface="Monotype Sorts" pitchFamily="2" charset="2"/>
              <a:buNone/>
            </a:pPr>
            <a:r>
              <a:rPr lang="en-US">
                <a:solidFill>
                  <a:srgbClr val="474A81"/>
                </a:solidFill>
              </a:rPr>
              <a:t>The GDP deflator is calculated as follows: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barn(outVertical)">
                                      <p:cBhvr>
                                        <p:cTn id="7" dur="500"/>
                                        <p:tgtEl>
                                          <p:spTgt spid="79876">
                                            <p:txEl>
                                              <p:pRg st="0" end="0"/>
                                            </p:txEl>
                                          </p:spTgt>
                                        </p:tgtEl>
                                      </p:cBhvr>
                                    </p:animEffect>
                                  </p:childTnLst>
                                  <p:subTnLst>
                                    <p:animClr>
                                      <p:cBhvr override="childStyle">
                                        <p:cTn dur="1" fill="hold" display="0" masterRel="nextClick" afterEffect="1"/>
                                        <p:tgtEl>
                                          <p:spTgt spid="79876">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6"/>
                                        </p:tgtEl>
                                        <p:attrNameLst>
                                          <p:attrName>style.visibility</p:attrName>
                                        </p:attrNameLst>
                                      </p:cBhvr>
                                      <p:to>
                                        <p:strVal val="visible"/>
                                      </p:to>
                                    </p:set>
                                    <p:animEffect transition="in" filter="wipe(down)">
                                      <p:cBhvr>
                                        <p:cTn id="12" dur="500"/>
                                        <p:tgtEl>
                                          <p:spTgt spid="121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1922" name="Object 2"/>
          <p:cNvGraphicFramePr>
            <a:graphicFrameLocks/>
          </p:cNvGraphicFramePr>
          <p:nvPr/>
        </p:nvGraphicFramePr>
        <p:xfrm>
          <a:off x="149225" y="3733800"/>
          <a:ext cx="8851900" cy="1308100"/>
        </p:xfrm>
        <a:graphic>
          <a:graphicData uri="http://schemas.openxmlformats.org/presentationml/2006/ole">
            <p:oleObj spid="_x0000_s11266" name="Equation" r:id="rId4" imgW="8851680" imgH="1307880" progId="Equation.3">
              <p:embed/>
            </p:oleObj>
          </a:graphicData>
        </a:graphic>
      </p:graphicFrame>
      <p:sp>
        <p:nvSpPr>
          <p:cNvPr id="81923" name="Rectangle 3"/>
          <p:cNvSpPr>
            <a:spLocks noGrp="1" noChangeArrowheads="1"/>
          </p:cNvSpPr>
          <p:nvPr>
            <p:ph type="ctrTitle"/>
          </p:nvPr>
        </p:nvSpPr>
        <p:spPr>
          <a:xfrm>
            <a:off x="685800" y="685800"/>
            <a:ext cx="7772400" cy="1143000"/>
          </a:xfrm>
          <a:noFill/>
          <a:ln/>
        </p:spPr>
        <p:txBody>
          <a:bodyPr/>
          <a:lstStyle/>
          <a:p>
            <a:r>
              <a:rPr lang="en-US" sz="3600">
                <a:effectLst/>
              </a:rPr>
              <a:t>Converting Nominal GDP to Real GDP</a:t>
            </a:r>
            <a:endParaRPr lang="en-US" sz="3600">
              <a:effectLst/>
              <a:latin typeface="Tahoma" pitchFamily="34" charset="0"/>
            </a:endParaRPr>
          </a:p>
        </p:txBody>
      </p:sp>
      <p:sp>
        <p:nvSpPr>
          <p:cNvPr id="81924" name="Rectangle 4"/>
          <p:cNvSpPr>
            <a:spLocks noGrp="1" noChangeArrowheads="1"/>
          </p:cNvSpPr>
          <p:nvPr>
            <p:ph type="subTitle" idx="1"/>
          </p:nvPr>
        </p:nvSpPr>
        <p:spPr>
          <a:xfrm>
            <a:off x="990600" y="2362200"/>
            <a:ext cx="6934200" cy="1219200"/>
          </a:xfrm>
          <a:noFill/>
          <a:ln/>
        </p:spPr>
        <p:txBody>
          <a:bodyPr/>
          <a:lstStyle/>
          <a:p>
            <a:pPr algn="l"/>
            <a:r>
              <a:rPr lang="en-US" sz="3400">
                <a:solidFill>
                  <a:srgbClr val="474A81"/>
                </a:solidFill>
              </a:rPr>
              <a:t>Nominal GDP is converted to </a:t>
            </a:r>
            <a:r>
              <a:rPr lang="en-US" sz="3400">
                <a:solidFill>
                  <a:srgbClr val="A50021"/>
                </a:solidFill>
              </a:rPr>
              <a:t>real GDP</a:t>
            </a:r>
            <a:r>
              <a:rPr lang="en-US" sz="3400">
                <a:solidFill>
                  <a:srgbClr val="474A81"/>
                </a:solidFill>
              </a:rPr>
              <a:t> as follows: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Effect transition="in" filter="barn(outVertical)">
                                      <p:cBhvr>
                                        <p:cTn id="7" dur="500"/>
                                        <p:tgtEl>
                                          <p:spTgt spid="81924">
                                            <p:txEl>
                                              <p:pRg st="0" end="0"/>
                                            </p:txEl>
                                          </p:spTgt>
                                        </p:tgtEl>
                                      </p:cBhvr>
                                    </p:animEffect>
                                  </p:childTnLst>
                                  <p:subTnLst>
                                    <p:animClr>
                                      <p:cBhvr override="childStyle">
                                        <p:cTn dur="1" fill="hold" display="0" masterRel="nextClick" afterEffect="1"/>
                                        <p:tgtEl>
                                          <p:spTgt spid="81924">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wipe(down)">
                                      <p:cBhvr>
                                        <p:cTn id="12"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83971" name="Object 3"/>
          <p:cNvGraphicFramePr>
            <a:graphicFrameLocks/>
          </p:cNvGraphicFramePr>
          <p:nvPr/>
        </p:nvGraphicFramePr>
        <p:xfrm>
          <a:off x="-3175" y="2657475"/>
          <a:ext cx="9156700" cy="2330450"/>
        </p:xfrm>
        <a:graphic>
          <a:graphicData uri="http://schemas.openxmlformats.org/presentationml/2006/ole">
            <p:oleObj spid="_x0000_s12290" name="Document" r:id="rId4" imgW="9156600" imgH="2330280" progId="">
              <p:embed/>
            </p:oleObj>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86019" name="Object 3"/>
          <p:cNvGraphicFramePr>
            <a:graphicFrameLocks/>
          </p:cNvGraphicFramePr>
          <p:nvPr/>
        </p:nvGraphicFramePr>
        <p:xfrm>
          <a:off x="-3175" y="2551113"/>
          <a:ext cx="9156700" cy="2582862"/>
        </p:xfrm>
        <a:graphic>
          <a:graphicData uri="http://schemas.openxmlformats.org/presentationml/2006/ole">
            <p:oleObj spid="_x0000_s13314" name="Document" r:id="rId4" imgW="9156600" imgH="2582640" progId="">
              <p:embed/>
            </p:oleObj>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838200"/>
            <a:ext cx="7772400" cy="1143000"/>
          </a:xfrm>
          <a:noFill/>
          <a:ln/>
        </p:spPr>
        <p:txBody>
          <a:bodyPr/>
          <a:lstStyle/>
          <a:p>
            <a:r>
              <a:rPr lang="en-US">
                <a:effectLst/>
              </a:rPr>
              <a:t>Microeconomics</a:t>
            </a:r>
            <a:endParaRPr lang="en-US">
              <a:effectLst/>
              <a:latin typeface="Tahoma" pitchFamily="34" charset="0"/>
            </a:endParaRPr>
          </a:p>
        </p:txBody>
      </p:sp>
      <p:sp>
        <p:nvSpPr>
          <p:cNvPr id="6147" name="Rectangle 3"/>
          <p:cNvSpPr>
            <a:spLocks noGrp="1" noChangeArrowheads="1"/>
          </p:cNvSpPr>
          <p:nvPr>
            <p:ph type="subTitle" idx="1"/>
          </p:nvPr>
        </p:nvSpPr>
        <p:spPr>
          <a:xfrm>
            <a:off x="911225" y="2435225"/>
            <a:ext cx="7245350" cy="2216150"/>
          </a:xfrm>
          <a:noFill/>
          <a:ln/>
        </p:spPr>
        <p:txBody>
          <a:bodyPr/>
          <a:lstStyle/>
          <a:p>
            <a:pPr algn="l">
              <a:buSzPct val="70000"/>
              <a:buFont typeface="Monotype Sorts" pitchFamily="2" charset="2"/>
              <a:buChar char="u"/>
            </a:pPr>
            <a:r>
              <a:rPr lang="en-US" sz="3400">
                <a:solidFill>
                  <a:srgbClr val="A50021"/>
                </a:solidFill>
              </a:rPr>
              <a:t>Microeconomics</a:t>
            </a:r>
            <a:r>
              <a:rPr lang="en-US" sz="3400"/>
              <a:t> </a:t>
            </a:r>
            <a:r>
              <a:rPr lang="en-US" sz="3400">
                <a:solidFill>
                  <a:srgbClr val="474A81"/>
                </a:solidFill>
              </a:rPr>
              <a:t>is the study of how individual households and firms make decisions and how they interact with one another in markets.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arn(outVertic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88067" name="Object 3"/>
          <p:cNvGraphicFramePr>
            <a:graphicFrameLocks/>
          </p:cNvGraphicFramePr>
          <p:nvPr/>
        </p:nvGraphicFramePr>
        <p:xfrm>
          <a:off x="0" y="2557463"/>
          <a:ext cx="9156700" cy="2582862"/>
        </p:xfrm>
        <a:graphic>
          <a:graphicData uri="http://schemas.openxmlformats.org/presentationml/2006/ole">
            <p:oleObj spid="_x0000_s14338" name="Document" r:id="rId4" imgW="9156600" imgH="2582640" progId="">
              <p:embed/>
            </p:oleObj>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effectLst/>
              </a:rPr>
              <a:t>Real and Nominal GDP</a:t>
            </a:r>
            <a:endParaRPr lang="en-US">
              <a:effectLst/>
              <a:latin typeface="Tahoma" pitchFamily="34" charset="0"/>
            </a:endParaRPr>
          </a:p>
        </p:txBody>
      </p:sp>
      <p:graphicFrame>
        <p:nvGraphicFramePr>
          <p:cNvPr id="90115" name="Object 3"/>
          <p:cNvGraphicFramePr>
            <a:graphicFrameLocks/>
          </p:cNvGraphicFramePr>
          <p:nvPr/>
        </p:nvGraphicFramePr>
        <p:xfrm>
          <a:off x="-533400" y="2514600"/>
          <a:ext cx="10375900" cy="3068638"/>
        </p:xfrm>
        <a:graphic>
          <a:graphicData uri="http://schemas.openxmlformats.org/presentationml/2006/ole">
            <p:oleObj spid="_x0000_s15362" name="Document" r:id="rId4" imgW="10375560" imgH="3068280" progId="">
              <p:embed/>
            </p:oleObj>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1295400" y="2514600"/>
            <a:ext cx="5181600" cy="3505200"/>
            <a:chOff x="816" y="1584"/>
            <a:chExt cx="3264" cy="2208"/>
          </a:xfrm>
        </p:grpSpPr>
        <p:sp>
          <p:nvSpPr>
            <p:cNvPr id="92162" name="Rectangle 2"/>
            <p:cNvSpPr>
              <a:spLocks noChangeArrowheads="1"/>
            </p:cNvSpPr>
            <p:nvPr/>
          </p:nvSpPr>
          <p:spPr bwMode="auto">
            <a:xfrm>
              <a:off x="3936" y="2112"/>
              <a:ext cx="144"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3" name="Rectangle 3"/>
            <p:cNvSpPr>
              <a:spLocks noChangeArrowheads="1"/>
            </p:cNvSpPr>
            <p:nvPr/>
          </p:nvSpPr>
          <p:spPr bwMode="auto">
            <a:xfrm>
              <a:off x="2544" y="2112"/>
              <a:ext cx="192"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4" name="Rectangle 4"/>
            <p:cNvSpPr>
              <a:spLocks noChangeArrowheads="1"/>
            </p:cNvSpPr>
            <p:nvPr/>
          </p:nvSpPr>
          <p:spPr bwMode="auto">
            <a:xfrm>
              <a:off x="2256" y="2112"/>
              <a:ext cx="144"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5" name="Rectangle 5"/>
            <p:cNvSpPr>
              <a:spLocks noChangeArrowheads="1"/>
            </p:cNvSpPr>
            <p:nvPr/>
          </p:nvSpPr>
          <p:spPr bwMode="auto">
            <a:xfrm>
              <a:off x="1248" y="2112"/>
              <a:ext cx="192"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166" name="Rectangle 6"/>
            <p:cNvSpPr>
              <a:spLocks noChangeArrowheads="1"/>
            </p:cNvSpPr>
            <p:nvPr/>
          </p:nvSpPr>
          <p:spPr bwMode="auto">
            <a:xfrm>
              <a:off x="816" y="2112"/>
              <a:ext cx="96" cy="1680"/>
            </a:xfrm>
            <a:prstGeom prst="rect">
              <a:avLst/>
            </a:prstGeom>
            <a:solidFill>
              <a:schemeClr val="folHlink"/>
            </a:solidFill>
            <a:ln w="12700">
              <a:solidFill>
                <a:schemeClr val="folHlink"/>
              </a:solidFill>
              <a:miter lim="800000"/>
              <a:headEnd/>
              <a:tailEnd/>
            </a:ln>
            <a:effectLst/>
          </p:spPr>
          <p:txBody>
            <a:bodyPr wrap="none" anchor="ctr"/>
            <a:lstStyle/>
            <a:p>
              <a:endParaRPr lang="en-US"/>
            </a:p>
          </p:txBody>
        </p:sp>
        <p:sp>
          <p:nvSpPr>
            <p:cNvPr id="92218" name="Text Box 58"/>
            <p:cNvSpPr txBox="1">
              <a:spLocks noChangeArrowheads="1"/>
            </p:cNvSpPr>
            <p:nvPr/>
          </p:nvSpPr>
          <p:spPr bwMode="auto">
            <a:xfrm>
              <a:off x="1488" y="1584"/>
              <a:ext cx="2400" cy="250"/>
            </a:xfrm>
            <a:prstGeom prst="rect">
              <a:avLst/>
            </a:prstGeom>
            <a:solidFill>
              <a:schemeClr val="folHlink"/>
            </a:solidFill>
            <a:ln w="12700">
              <a:noFill/>
              <a:miter lim="800000"/>
              <a:headEnd type="none" w="sm" len="sm"/>
              <a:tailEnd type="none" w="sm" len="sm"/>
            </a:ln>
            <a:effectLst/>
          </p:spPr>
          <p:txBody>
            <a:bodyPr>
              <a:spAutoFit/>
            </a:bodyPr>
            <a:lstStyle/>
            <a:p>
              <a:pPr algn="ctr">
                <a:spcBef>
                  <a:spcPct val="50000"/>
                </a:spcBef>
              </a:pPr>
              <a:r>
                <a:rPr lang="en-US" sz="2000" b="1"/>
                <a:t>(Periods of falling real GDP)</a:t>
              </a:r>
            </a:p>
          </p:txBody>
        </p:sp>
      </p:grpSp>
      <p:sp>
        <p:nvSpPr>
          <p:cNvPr id="92167" name="Rectangle 7"/>
          <p:cNvSpPr>
            <a:spLocks noGrp="1" noChangeArrowheads="1"/>
          </p:cNvSpPr>
          <p:nvPr>
            <p:ph type="title"/>
          </p:nvPr>
        </p:nvSpPr>
        <p:spPr>
          <a:noFill/>
          <a:ln/>
        </p:spPr>
        <p:txBody>
          <a:bodyPr/>
          <a:lstStyle/>
          <a:p>
            <a:r>
              <a:rPr lang="en-US" sz="3600">
                <a:effectLst/>
              </a:rPr>
              <a:t>Real GDP in the United States</a:t>
            </a:r>
            <a:endParaRPr lang="en-US" sz="3600">
              <a:effectLst/>
              <a:latin typeface="Tahoma" pitchFamily="34" charset="0"/>
            </a:endParaRPr>
          </a:p>
        </p:txBody>
      </p:sp>
      <p:sp>
        <p:nvSpPr>
          <p:cNvPr id="92168" name="Line 8"/>
          <p:cNvSpPr>
            <a:spLocks noChangeShapeType="1"/>
          </p:cNvSpPr>
          <p:nvPr/>
        </p:nvSpPr>
        <p:spPr bwMode="auto">
          <a:xfrm>
            <a:off x="1295400" y="2668588"/>
            <a:ext cx="0" cy="33512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69" name="Line 9"/>
          <p:cNvSpPr>
            <a:spLocks noChangeShapeType="1"/>
          </p:cNvSpPr>
          <p:nvPr/>
        </p:nvSpPr>
        <p:spPr bwMode="auto">
          <a:xfrm>
            <a:off x="1296988" y="6019800"/>
            <a:ext cx="7237412" cy="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71" name="Rectangle 11"/>
          <p:cNvSpPr>
            <a:spLocks noChangeArrowheads="1"/>
          </p:cNvSpPr>
          <p:nvPr/>
        </p:nvSpPr>
        <p:spPr bwMode="auto">
          <a:xfrm>
            <a:off x="9144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1970</a:t>
            </a:r>
          </a:p>
        </p:txBody>
      </p:sp>
      <p:sp>
        <p:nvSpPr>
          <p:cNvPr id="92172" name="Rectangle 12"/>
          <p:cNvSpPr>
            <a:spLocks noChangeArrowheads="1"/>
          </p:cNvSpPr>
          <p:nvPr/>
        </p:nvSpPr>
        <p:spPr bwMode="auto">
          <a:xfrm>
            <a:off x="21336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1975</a:t>
            </a:r>
          </a:p>
        </p:txBody>
      </p:sp>
      <p:sp>
        <p:nvSpPr>
          <p:cNvPr id="92173" name="Rectangle 13"/>
          <p:cNvSpPr>
            <a:spLocks noChangeArrowheads="1"/>
          </p:cNvSpPr>
          <p:nvPr/>
        </p:nvSpPr>
        <p:spPr bwMode="auto">
          <a:xfrm>
            <a:off x="32004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1980</a:t>
            </a:r>
          </a:p>
        </p:txBody>
      </p:sp>
      <p:sp>
        <p:nvSpPr>
          <p:cNvPr id="92174" name="Rectangle 14"/>
          <p:cNvSpPr>
            <a:spLocks noChangeArrowheads="1"/>
          </p:cNvSpPr>
          <p:nvPr/>
        </p:nvSpPr>
        <p:spPr bwMode="auto">
          <a:xfrm>
            <a:off x="44958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1985</a:t>
            </a:r>
          </a:p>
        </p:txBody>
      </p:sp>
      <p:sp>
        <p:nvSpPr>
          <p:cNvPr id="92175" name="Rectangle 15"/>
          <p:cNvSpPr>
            <a:spLocks noChangeArrowheads="1"/>
          </p:cNvSpPr>
          <p:nvPr/>
        </p:nvSpPr>
        <p:spPr bwMode="auto">
          <a:xfrm>
            <a:off x="57150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1990</a:t>
            </a:r>
          </a:p>
        </p:txBody>
      </p:sp>
      <p:sp>
        <p:nvSpPr>
          <p:cNvPr id="92176" name="Rectangle 16"/>
          <p:cNvSpPr>
            <a:spLocks noChangeArrowheads="1"/>
          </p:cNvSpPr>
          <p:nvPr/>
        </p:nvSpPr>
        <p:spPr bwMode="auto">
          <a:xfrm>
            <a:off x="67818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1995</a:t>
            </a:r>
          </a:p>
        </p:txBody>
      </p:sp>
      <p:sp>
        <p:nvSpPr>
          <p:cNvPr id="92177" name="Line 17"/>
          <p:cNvSpPr>
            <a:spLocks noChangeShapeType="1"/>
          </p:cNvSpPr>
          <p:nvPr/>
        </p:nvSpPr>
        <p:spPr bwMode="auto">
          <a:xfrm flipV="1">
            <a:off x="25146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78" name="Line 18"/>
          <p:cNvSpPr>
            <a:spLocks noChangeShapeType="1"/>
          </p:cNvSpPr>
          <p:nvPr/>
        </p:nvSpPr>
        <p:spPr bwMode="auto">
          <a:xfrm flipV="1">
            <a:off x="36576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79" name="Line 19"/>
          <p:cNvSpPr>
            <a:spLocks noChangeShapeType="1"/>
          </p:cNvSpPr>
          <p:nvPr/>
        </p:nvSpPr>
        <p:spPr bwMode="auto">
          <a:xfrm flipV="1">
            <a:off x="48768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80" name="Line 20"/>
          <p:cNvSpPr>
            <a:spLocks noChangeShapeType="1"/>
          </p:cNvSpPr>
          <p:nvPr/>
        </p:nvSpPr>
        <p:spPr bwMode="auto">
          <a:xfrm flipV="1">
            <a:off x="60198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81" name="Line 21"/>
          <p:cNvSpPr>
            <a:spLocks noChangeShapeType="1"/>
          </p:cNvSpPr>
          <p:nvPr/>
        </p:nvSpPr>
        <p:spPr bwMode="auto">
          <a:xfrm flipV="1">
            <a:off x="7239000" y="5791200"/>
            <a:ext cx="0" cy="227013"/>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92182" name="Line 22"/>
          <p:cNvSpPr>
            <a:spLocks noChangeShapeType="1"/>
          </p:cNvSpPr>
          <p:nvPr/>
        </p:nvSpPr>
        <p:spPr bwMode="auto">
          <a:xfrm flipV="1">
            <a:off x="1524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3" name="Line 23"/>
          <p:cNvSpPr>
            <a:spLocks noChangeShapeType="1"/>
          </p:cNvSpPr>
          <p:nvPr/>
        </p:nvSpPr>
        <p:spPr bwMode="auto">
          <a:xfrm flipV="1">
            <a:off x="17526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4" name="Line 24"/>
          <p:cNvSpPr>
            <a:spLocks noChangeShapeType="1"/>
          </p:cNvSpPr>
          <p:nvPr/>
        </p:nvSpPr>
        <p:spPr bwMode="auto">
          <a:xfrm flipV="1">
            <a:off x="1981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5" name="Line 25"/>
          <p:cNvSpPr>
            <a:spLocks noChangeShapeType="1"/>
          </p:cNvSpPr>
          <p:nvPr/>
        </p:nvSpPr>
        <p:spPr bwMode="auto">
          <a:xfrm flipV="1">
            <a:off x="2209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6" name="Line 26"/>
          <p:cNvSpPr>
            <a:spLocks noChangeShapeType="1"/>
          </p:cNvSpPr>
          <p:nvPr/>
        </p:nvSpPr>
        <p:spPr bwMode="auto">
          <a:xfrm flipV="1">
            <a:off x="2971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7" name="Line 27"/>
          <p:cNvSpPr>
            <a:spLocks noChangeShapeType="1"/>
          </p:cNvSpPr>
          <p:nvPr/>
        </p:nvSpPr>
        <p:spPr bwMode="auto">
          <a:xfrm flipV="1">
            <a:off x="3200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8" name="Line 28"/>
          <p:cNvSpPr>
            <a:spLocks noChangeShapeType="1"/>
          </p:cNvSpPr>
          <p:nvPr/>
        </p:nvSpPr>
        <p:spPr bwMode="auto">
          <a:xfrm flipV="1">
            <a:off x="3429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89" name="Line 29"/>
          <p:cNvSpPr>
            <a:spLocks noChangeShapeType="1"/>
          </p:cNvSpPr>
          <p:nvPr/>
        </p:nvSpPr>
        <p:spPr bwMode="auto">
          <a:xfrm flipV="1">
            <a:off x="2743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0" name="Line 30"/>
          <p:cNvSpPr>
            <a:spLocks noChangeShapeType="1"/>
          </p:cNvSpPr>
          <p:nvPr/>
        </p:nvSpPr>
        <p:spPr bwMode="auto">
          <a:xfrm flipV="1">
            <a:off x="3886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1" name="Line 31"/>
          <p:cNvSpPr>
            <a:spLocks noChangeShapeType="1"/>
          </p:cNvSpPr>
          <p:nvPr/>
        </p:nvSpPr>
        <p:spPr bwMode="auto">
          <a:xfrm flipV="1">
            <a:off x="4114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2" name="Line 32"/>
          <p:cNvSpPr>
            <a:spLocks noChangeShapeType="1"/>
          </p:cNvSpPr>
          <p:nvPr/>
        </p:nvSpPr>
        <p:spPr bwMode="auto">
          <a:xfrm flipV="1">
            <a:off x="4343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3" name="Line 33"/>
          <p:cNvSpPr>
            <a:spLocks noChangeShapeType="1"/>
          </p:cNvSpPr>
          <p:nvPr/>
        </p:nvSpPr>
        <p:spPr bwMode="auto">
          <a:xfrm flipV="1">
            <a:off x="4572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4" name="Line 34"/>
          <p:cNvSpPr>
            <a:spLocks noChangeShapeType="1"/>
          </p:cNvSpPr>
          <p:nvPr/>
        </p:nvSpPr>
        <p:spPr bwMode="auto">
          <a:xfrm flipV="1">
            <a:off x="5105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5" name="Line 35"/>
          <p:cNvSpPr>
            <a:spLocks noChangeShapeType="1"/>
          </p:cNvSpPr>
          <p:nvPr/>
        </p:nvSpPr>
        <p:spPr bwMode="auto">
          <a:xfrm flipV="1">
            <a:off x="5334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6" name="Line 36"/>
          <p:cNvSpPr>
            <a:spLocks noChangeShapeType="1"/>
          </p:cNvSpPr>
          <p:nvPr/>
        </p:nvSpPr>
        <p:spPr bwMode="auto">
          <a:xfrm flipV="1">
            <a:off x="55626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7" name="Line 37"/>
          <p:cNvSpPr>
            <a:spLocks noChangeShapeType="1"/>
          </p:cNvSpPr>
          <p:nvPr/>
        </p:nvSpPr>
        <p:spPr bwMode="auto">
          <a:xfrm flipV="1">
            <a:off x="5791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8" name="Line 38"/>
          <p:cNvSpPr>
            <a:spLocks noChangeShapeType="1"/>
          </p:cNvSpPr>
          <p:nvPr/>
        </p:nvSpPr>
        <p:spPr bwMode="auto">
          <a:xfrm flipV="1">
            <a:off x="63246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199" name="Line 39"/>
          <p:cNvSpPr>
            <a:spLocks noChangeShapeType="1"/>
          </p:cNvSpPr>
          <p:nvPr/>
        </p:nvSpPr>
        <p:spPr bwMode="auto">
          <a:xfrm flipV="1">
            <a:off x="65532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0" name="Line 40"/>
          <p:cNvSpPr>
            <a:spLocks noChangeShapeType="1"/>
          </p:cNvSpPr>
          <p:nvPr/>
        </p:nvSpPr>
        <p:spPr bwMode="auto">
          <a:xfrm flipV="1">
            <a:off x="6781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1" name="Line 41"/>
          <p:cNvSpPr>
            <a:spLocks noChangeShapeType="1"/>
          </p:cNvSpPr>
          <p:nvPr/>
        </p:nvSpPr>
        <p:spPr bwMode="auto">
          <a:xfrm flipV="1">
            <a:off x="7010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2" name="Rectangle 42"/>
          <p:cNvSpPr>
            <a:spLocks noChangeArrowheads="1"/>
          </p:cNvSpPr>
          <p:nvPr/>
        </p:nvSpPr>
        <p:spPr bwMode="auto">
          <a:xfrm>
            <a:off x="457200" y="57912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3,000</a:t>
            </a:r>
          </a:p>
        </p:txBody>
      </p:sp>
      <p:sp>
        <p:nvSpPr>
          <p:cNvPr id="92203" name="Rectangle 43"/>
          <p:cNvSpPr>
            <a:spLocks noChangeArrowheads="1"/>
          </p:cNvSpPr>
          <p:nvPr/>
        </p:nvSpPr>
        <p:spPr bwMode="auto">
          <a:xfrm>
            <a:off x="457200" y="51816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4,000</a:t>
            </a:r>
          </a:p>
        </p:txBody>
      </p:sp>
      <p:sp>
        <p:nvSpPr>
          <p:cNvPr id="92204" name="Rectangle 44"/>
          <p:cNvSpPr>
            <a:spLocks noChangeArrowheads="1"/>
          </p:cNvSpPr>
          <p:nvPr/>
        </p:nvSpPr>
        <p:spPr bwMode="auto">
          <a:xfrm>
            <a:off x="457200" y="44958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5,000</a:t>
            </a:r>
          </a:p>
        </p:txBody>
      </p:sp>
      <p:sp>
        <p:nvSpPr>
          <p:cNvPr id="92205" name="Rectangle 45"/>
          <p:cNvSpPr>
            <a:spLocks noChangeArrowheads="1"/>
          </p:cNvSpPr>
          <p:nvPr/>
        </p:nvSpPr>
        <p:spPr bwMode="auto">
          <a:xfrm>
            <a:off x="457200" y="38100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6,000</a:t>
            </a:r>
          </a:p>
        </p:txBody>
      </p:sp>
      <p:sp>
        <p:nvSpPr>
          <p:cNvPr id="92206" name="Rectangle 46"/>
          <p:cNvSpPr>
            <a:spLocks noChangeArrowheads="1"/>
          </p:cNvSpPr>
          <p:nvPr/>
        </p:nvSpPr>
        <p:spPr bwMode="auto">
          <a:xfrm>
            <a:off x="457200" y="32004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7,000</a:t>
            </a:r>
          </a:p>
        </p:txBody>
      </p:sp>
      <p:sp>
        <p:nvSpPr>
          <p:cNvPr id="92207" name="Rectangle 47"/>
          <p:cNvSpPr>
            <a:spLocks noChangeArrowheads="1"/>
          </p:cNvSpPr>
          <p:nvPr/>
        </p:nvSpPr>
        <p:spPr bwMode="auto">
          <a:xfrm>
            <a:off x="0" y="2133600"/>
            <a:ext cx="1676400" cy="581025"/>
          </a:xfrm>
          <a:prstGeom prst="rect">
            <a:avLst/>
          </a:prstGeom>
          <a:noFill/>
          <a:ln w="9525">
            <a:noFill/>
            <a:miter lim="800000"/>
            <a:headEnd/>
            <a:tailEnd/>
          </a:ln>
          <a:effectLst/>
        </p:spPr>
        <p:txBody>
          <a:bodyPr lIns="92075" tIns="46038" rIns="92075" bIns="46038">
            <a:spAutoFit/>
          </a:bodyPr>
          <a:lstStyle/>
          <a:p>
            <a:pPr>
              <a:spcBef>
                <a:spcPct val="50000"/>
              </a:spcBef>
            </a:pPr>
            <a:r>
              <a:rPr lang="en-US" sz="1600" b="1" i="0"/>
              <a:t>Billions of 1992 Dollars</a:t>
            </a:r>
          </a:p>
        </p:txBody>
      </p:sp>
      <p:sp>
        <p:nvSpPr>
          <p:cNvPr id="92208" name="Line 48"/>
          <p:cNvSpPr>
            <a:spLocks noChangeShapeType="1"/>
          </p:cNvSpPr>
          <p:nvPr/>
        </p:nvSpPr>
        <p:spPr bwMode="auto">
          <a:xfrm flipV="1">
            <a:off x="75438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09" name="Line 49"/>
          <p:cNvSpPr>
            <a:spLocks noChangeShapeType="1"/>
          </p:cNvSpPr>
          <p:nvPr/>
        </p:nvSpPr>
        <p:spPr bwMode="auto">
          <a:xfrm flipV="1">
            <a:off x="77724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10" name="Line 50"/>
          <p:cNvSpPr>
            <a:spLocks noChangeShapeType="1"/>
          </p:cNvSpPr>
          <p:nvPr/>
        </p:nvSpPr>
        <p:spPr bwMode="auto">
          <a:xfrm flipV="1">
            <a:off x="8001000" y="5868988"/>
            <a:ext cx="0" cy="150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92211" name="Rectangle 51"/>
          <p:cNvSpPr>
            <a:spLocks noChangeArrowheads="1"/>
          </p:cNvSpPr>
          <p:nvPr/>
        </p:nvSpPr>
        <p:spPr bwMode="auto">
          <a:xfrm>
            <a:off x="7848600" y="6019800"/>
            <a:ext cx="8382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2000</a:t>
            </a:r>
          </a:p>
        </p:txBody>
      </p:sp>
      <p:sp>
        <p:nvSpPr>
          <p:cNvPr id="92212" name="Line 52"/>
          <p:cNvSpPr>
            <a:spLocks noChangeShapeType="1"/>
          </p:cNvSpPr>
          <p:nvPr/>
        </p:nvSpPr>
        <p:spPr bwMode="auto">
          <a:xfrm>
            <a:off x="8305800" y="5792788"/>
            <a:ext cx="0" cy="227012"/>
          </a:xfrm>
          <a:prstGeom prst="line">
            <a:avLst/>
          </a:prstGeom>
          <a:noFill/>
          <a:ln w="25400">
            <a:solidFill>
              <a:schemeClr val="tx1"/>
            </a:solidFill>
            <a:round/>
            <a:headEnd type="none" w="sm" len="sm"/>
            <a:tailEnd type="none" w="sm" len="sm"/>
          </a:ln>
          <a:effectLst/>
        </p:spPr>
        <p:txBody>
          <a:bodyPr wrap="none" anchor="ctr"/>
          <a:lstStyle/>
          <a:p>
            <a:endParaRPr lang="en-US"/>
          </a:p>
        </p:txBody>
      </p:sp>
      <p:grpSp>
        <p:nvGrpSpPr>
          <p:cNvPr id="3" name="Group 55"/>
          <p:cNvGrpSpPr>
            <a:grpSpLocks/>
          </p:cNvGrpSpPr>
          <p:nvPr/>
        </p:nvGrpSpPr>
        <p:grpSpPr bwMode="auto">
          <a:xfrm>
            <a:off x="1292225" y="2859088"/>
            <a:ext cx="6813550" cy="2960687"/>
            <a:chOff x="814" y="1801"/>
            <a:chExt cx="4292" cy="1865"/>
          </a:xfrm>
        </p:grpSpPr>
        <p:sp>
          <p:nvSpPr>
            <p:cNvPr id="92170" name="Freeform 10"/>
            <p:cNvSpPr>
              <a:spLocks/>
            </p:cNvSpPr>
            <p:nvPr/>
          </p:nvSpPr>
          <p:spPr bwMode="auto">
            <a:xfrm>
              <a:off x="814" y="1921"/>
              <a:ext cx="3988" cy="1745"/>
            </a:xfrm>
            <a:custGeom>
              <a:avLst/>
              <a:gdLst/>
              <a:ahLst/>
              <a:cxnLst>
                <a:cxn ang="0">
                  <a:pos x="62" y="1732"/>
                </a:cxn>
                <a:cxn ang="0">
                  <a:pos x="85" y="1744"/>
                </a:cxn>
                <a:cxn ang="0">
                  <a:pos x="154" y="1703"/>
                </a:cxn>
                <a:cxn ang="0">
                  <a:pos x="215" y="1638"/>
                </a:cxn>
                <a:cxn ang="0">
                  <a:pos x="315" y="1633"/>
                </a:cxn>
                <a:cxn ang="0">
                  <a:pos x="377" y="1597"/>
                </a:cxn>
                <a:cxn ang="0">
                  <a:pos x="461" y="1562"/>
                </a:cxn>
                <a:cxn ang="0">
                  <a:pos x="561" y="1586"/>
                </a:cxn>
                <a:cxn ang="0">
                  <a:pos x="599" y="1615"/>
                </a:cxn>
                <a:cxn ang="0">
                  <a:pos x="646" y="1609"/>
                </a:cxn>
                <a:cxn ang="0">
                  <a:pos x="699" y="1562"/>
                </a:cxn>
                <a:cxn ang="0">
                  <a:pos x="776" y="1468"/>
                </a:cxn>
                <a:cxn ang="0">
                  <a:pos x="907" y="1415"/>
                </a:cxn>
                <a:cxn ang="0">
                  <a:pos x="999" y="1362"/>
                </a:cxn>
                <a:cxn ang="0">
                  <a:pos x="1014" y="1327"/>
                </a:cxn>
                <a:cxn ang="0">
                  <a:pos x="1045" y="1298"/>
                </a:cxn>
                <a:cxn ang="0">
                  <a:pos x="1122" y="1274"/>
                </a:cxn>
                <a:cxn ang="0">
                  <a:pos x="1206" y="1227"/>
                </a:cxn>
                <a:cxn ang="0">
                  <a:pos x="1306" y="1163"/>
                </a:cxn>
                <a:cxn ang="0">
                  <a:pos x="1421" y="1127"/>
                </a:cxn>
                <a:cxn ang="0">
                  <a:pos x="1475" y="1110"/>
                </a:cxn>
                <a:cxn ang="0">
                  <a:pos x="1521" y="1116"/>
                </a:cxn>
                <a:cxn ang="0">
                  <a:pos x="1583" y="1169"/>
                </a:cxn>
                <a:cxn ang="0">
                  <a:pos x="1636" y="1139"/>
                </a:cxn>
                <a:cxn ang="0">
                  <a:pos x="1683" y="1116"/>
                </a:cxn>
                <a:cxn ang="0">
                  <a:pos x="1713" y="1075"/>
                </a:cxn>
                <a:cxn ang="0">
                  <a:pos x="1790" y="1092"/>
                </a:cxn>
                <a:cxn ang="0">
                  <a:pos x="1828" y="1122"/>
                </a:cxn>
                <a:cxn ang="0">
                  <a:pos x="1875" y="1151"/>
                </a:cxn>
                <a:cxn ang="0">
                  <a:pos x="1913" y="1163"/>
                </a:cxn>
                <a:cxn ang="0">
                  <a:pos x="1974" y="1151"/>
                </a:cxn>
                <a:cxn ang="0">
                  <a:pos x="2051" y="1080"/>
                </a:cxn>
                <a:cxn ang="0">
                  <a:pos x="2128" y="992"/>
                </a:cxn>
                <a:cxn ang="0">
                  <a:pos x="2228" y="928"/>
                </a:cxn>
                <a:cxn ang="0">
                  <a:pos x="2289" y="904"/>
                </a:cxn>
                <a:cxn ang="0">
                  <a:pos x="2320" y="887"/>
                </a:cxn>
                <a:cxn ang="0">
                  <a:pos x="2374" y="857"/>
                </a:cxn>
                <a:cxn ang="0">
                  <a:pos x="2382" y="840"/>
                </a:cxn>
                <a:cxn ang="0">
                  <a:pos x="2405" y="834"/>
                </a:cxn>
                <a:cxn ang="0">
                  <a:pos x="2558" y="757"/>
                </a:cxn>
                <a:cxn ang="0">
                  <a:pos x="2673" y="722"/>
                </a:cxn>
                <a:cxn ang="0">
                  <a:pos x="2758" y="646"/>
                </a:cxn>
                <a:cxn ang="0">
                  <a:pos x="2935" y="434"/>
                </a:cxn>
                <a:cxn ang="0">
                  <a:pos x="3073" y="317"/>
                </a:cxn>
                <a:cxn ang="0">
                  <a:pos x="3203" y="299"/>
                </a:cxn>
                <a:cxn ang="0">
                  <a:pos x="3265" y="323"/>
                </a:cxn>
                <a:cxn ang="0">
                  <a:pos x="3326" y="370"/>
                </a:cxn>
                <a:cxn ang="0">
                  <a:pos x="3480" y="352"/>
                </a:cxn>
                <a:cxn ang="0">
                  <a:pos x="3634" y="223"/>
                </a:cxn>
                <a:cxn ang="0">
                  <a:pos x="3695" y="193"/>
                </a:cxn>
                <a:cxn ang="0">
                  <a:pos x="3772" y="117"/>
                </a:cxn>
                <a:cxn ang="0">
                  <a:pos x="3926" y="47"/>
                </a:cxn>
                <a:cxn ang="0">
                  <a:pos x="3964" y="11"/>
                </a:cxn>
                <a:cxn ang="0">
                  <a:pos x="3987" y="11"/>
                </a:cxn>
              </a:cxnLst>
              <a:rect l="0" t="0" r="r" b="b"/>
              <a:pathLst>
                <a:path w="3988" h="1745">
                  <a:moveTo>
                    <a:pt x="0" y="1727"/>
                  </a:moveTo>
                  <a:lnTo>
                    <a:pt x="31" y="1732"/>
                  </a:lnTo>
                  <a:lnTo>
                    <a:pt x="62" y="1732"/>
                  </a:lnTo>
                  <a:lnTo>
                    <a:pt x="77" y="1744"/>
                  </a:lnTo>
                  <a:lnTo>
                    <a:pt x="77" y="1744"/>
                  </a:lnTo>
                  <a:lnTo>
                    <a:pt x="85" y="1744"/>
                  </a:lnTo>
                  <a:lnTo>
                    <a:pt x="108" y="1732"/>
                  </a:lnTo>
                  <a:lnTo>
                    <a:pt x="131" y="1721"/>
                  </a:lnTo>
                  <a:lnTo>
                    <a:pt x="154" y="1703"/>
                  </a:lnTo>
                  <a:lnTo>
                    <a:pt x="177" y="1691"/>
                  </a:lnTo>
                  <a:lnTo>
                    <a:pt x="192" y="1662"/>
                  </a:lnTo>
                  <a:lnTo>
                    <a:pt x="215" y="1638"/>
                  </a:lnTo>
                  <a:lnTo>
                    <a:pt x="269" y="1609"/>
                  </a:lnTo>
                  <a:lnTo>
                    <a:pt x="292" y="1627"/>
                  </a:lnTo>
                  <a:lnTo>
                    <a:pt x="315" y="1633"/>
                  </a:lnTo>
                  <a:lnTo>
                    <a:pt x="331" y="1633"/>
                  </a:lnTo>
                  <a:lnTo>
                    <a:pt x="361" y="1627"/>
                  </a:lnTo>
                  <a:lnTo>
                    <a:pt x="377" y="1597"/>
                  </a:lnTo>
                  <a:lnTo>
                    <a:pt x="400" y="1580"/>
                  </a:lnTo>
                  <a:lnTo>
                    <a:pt x="423" y="1574"/>
                  </a:lnTo>
                  <a:lnTo>
                    <a:pt x="461" y="1562"/>
                  </a:lnTo>
                  <a:lnTo>
                    <a:pt x="507" y="1568"/>
                  </a:lnTo>
                  <a:lnTo>
                    <a:pt x="546" y="1574"/>
                  </a:lnTo>
                  <a:lnTo>
                    <a:pt x="561" y="1586"/>
                  </a:lnTo>
                  <a:lnTo>
                    <a:pt x="569" y="1597"/>
                  </a:lnTo>
                  <a:lnTo>
                    <a:pt x="584" y="1609"/>
                  </a:lnTo>
                  <a:lnTo>
                    <a:pt x="599" y="1615"/>
                  </a:lnTo>
                  <a:lnTo>
                    <a:pt x="615" y="1621"/>
                  </a:lnTo>
                  <a:lnTo>
                    <a:pt x="630" y="1627"/>
                  </a:lnTo>
                  <a:lnTo>
                    <a:pt x="646" y="1609"/>
                  </a:lnTo>
                  <a:lnTo>
                    <a:pt x="661" y="1591"/>
                  </a:lnTo>
                  <a:lnTo>
                    <a:pt x="676" y="1574"/>
                  </a:lnTo>
                  <a:lnTo>
                    <a:pt x="699" y="1562"/>
                  </a:lnTo>
                  <a:lnTo>
                    <a:pt x="730" y="1521"/>
                  </a:lnTo>
                  <a:lnTo>
                    <a:pt x="753" y="1492"/>
                  </a:lnTo>
                  <a:lnTo>
                    <a:pt x="776" y="1468"/>
                  </a:lnTo>
                  <a:lnTo>
                    <a:pt x="807" y="1450"/>
                  </a:lnTo>
                  <a:lnTo>
                    <a:pt x="868" y="1427"/>
                  </a:lnTo>
                  <a:lnTo>
                    <a:pt x="907" y="1415"/>
                  </a:lnTo>
                  <a:lnTo>
                    <a:pt x="953" y="1403"/>
                  </a:lnTo>
                  <a:lnTo>
                    <a:pt x="976" y="1386"/>
                  </a:lnTo>
                  <a:lnTo>
                    <a:pt x="999" y="1362"/>
                  </a:lnTo>
                  <a:lnTo>
                    <a:pt x="1007" y="1351"/>
                  </a:lnTo>
                  <a:lnTo>
                    <a:pt x="1014" y="1339"/>
                  </a:lnTo>
                  <a:lnTo>
                    <a:pt x="1014" y="1327"/>
                  </a:lnTo>
                  <a:lnTo>
                    <a:pt x="1022" y="1321"/>
                  </a:lnTo>
                  <a:lnTo>
                    <a:pt x="1030" y="1309"/>
                  </a:lnTo>
                  <a:lnTo>
                    <a:pt x="1045" y="1298"/>
                  </a:lnTo>
                  <a:lnTo>
                    <a:pt x="1068" y="1280"/>
                  </a:lnTo>
                  <a:lnTo>
                    <a:pt x="1099" y="1274"/>
                  </a:lnTo>
                  <a:lnTo>
                    <a:pt x="1122" y="1274"/>
                  </a:lnTo>
                  <a:lnTo>
                    <a:pt x="1152" y="1268"/>
                  </a:lnTo>
                  <a:lnTo>
                    <a:pt x="1183" y="1251"/>
                  </a:lnTo>
                  <a:lnTo>
                    <a:pt x="1206" y="1227"/>
                  </a:lnTo>
                  <a:lnTo>
                    <a:pt x="1237" y="1204"/>
                  </a:lnTo>
                  <a:lnTo>
                    <a:pt x="1260" y="1180"/>
                  </a:lnTo>
                  <a:lnTo>
                    <a:pt x="1306" y="1163"/>
                  </a:lnTo>
                  <a:lnTo>
                    <a:pt x="1345" y="1145"/>
                  </a:lnTo>
                  <a:lnTo>
                    <a:pt x="1383" y="1139"/>
                  </a:lnTo>
                  <a:lnTo>
                    <a:pt x="1421" y="1127"/>
                  </a:lnTo>
                  <a:lnTo>
                    <a:pt x="1444" y="1122"/>
                  </a:lnTo>
                  <a:lnTo>
                    <a:pt x="1460" y="1116"/>
                  </a:lnTo>
                  <a:lnTo>
                    <a:pt x="1475" y="1110"/>
                  </a:lnTo>
                  <a:lnTo>
                    <a:pt x="1490" y="1110"/>
                  </a:lnTo>
                  <a:lnTo>
                    <a:pt x="1506" y="1110"/>
                  </a:lnTo>
                  <a:lnTo>
                    <a:pt x="1521" y="1116"/>
                  </a:lnTo>
                  <a:lnTo>
                    <a:pt x="1544" y="1145"/>
                  </a:lnTo>
                  <a:lnTo>
                    <a:pt x="1560" y="1163"/>
                  </a:lnTo>
                  <a:lnTo>
                    <a:pt x="1583" y="1169"/>
                  </a:lnTo>
                  <a:lnTo>
                    <a:pt x="1613" y="1163"/>
                  </a:lnTo>
                  <a:lnTo>
                    <a:pt x="1629" y="1151"/>
                  </a:lnTo>
                  <a:lnTo>
                    <a:pt x="1636" y="1139"/>
                  </a:lnTo>
                  <a:lnTo>
                    <a:pt x="1652" y="1133"/>
                  </a:lnTo>
                  <a:lnTo>
                    <a:pt x="1667" y="1127"/>
                  </a:lnTo>
                  <a:lnTo>
                    <a:pt x="1683" y="1116"/>
                  </a:lnTo>
                  <a:lnTo>
                    <a:pt x="1698" y="1098"/>
                  </a:lnTo>
                  <a:lnTo>
                    <a:pt x="1706" y="1080"/>
                  </a:lnTo>
                  <a:lnTo>
                    <a:pt x="1713" y="1075"/>
                  </a:lnTo>
                  <a:lnTo>
                    <a:pt x="1744" y="1086"/>
                  </a:lnTo>
                  <a:lnTo>
                    <a:pt x="1767" y="1092"/>
                  </a:lnTo>
                  <a:lnTo>
                    <a:pt x="1790" y="1092"/>
                  </a:lnTo>
                  <a:lnTo>
                    <a:pt x="1813" y="1086"/>
                  </a:lnTo>
                  <a:lnTo>
                    <a:pt x="1821" y="1110"/>
                  </a:lnTo>
                  <a:lnTo>
                    <a:pt x="1828" y="1122"/>
                  </a:lnTo>
                  <a:lnTo>
                    <a:pt x="1836" y="1127"/>
                  </a:lnTo>
                  <a:lnTo>
                    <a:pt x="1859" y="1139"/>
                  </a:lnTo>
                  <a:lnTo>
                    <a:pt x="1875" y="1151"/>
                  </a:lnTo>
                  <a:lnTo>
                    <a:pt x="1890" y="1157"/>
                  </a:lnTo>
                  <a:lnTo>
                    <a:pt x="1905" y="1163"/>
                  </a:lnTo>
                  <a:lnTo>
                    <a:pt x="1913" y="1163"/>
                  </a:lnTo>
                  <a:lnTo>
                    <a:pt x="1944" y="1157"/>
                  </a:lnTo>
                  <a:lnTo>
                    <a:pt x="1959" y="1157"/>
                  </a:lnTo>
                  <a:lnTo>
                    <a:pt x="1974" y="1151"/>
                  </a:lnTo>
                  <a:lnTo>
                    <a:pt x="2005" y="1127"/>
                  </a:lnTo>
                  <a:lnTo>
                    <a:pt x="2028" y="1104"/>
                  </a:lnTo>
                  <a:lnTo>
                    <a:pt x="2051" y="1080"/>
                  </a:lnTo>
                  <a:lnTo>
                    <a:pt x="2074" y="1057"/>
                  </a:lnTo>
                  <a:lnTo>
                    <a:pt x="2097" y="1028"/>
                  </a:lnTo>
                  <a:lnTo>
                    <a:pt x="2128" y="992"/>
                  </a:lnTo>
                  <a:lnTo>
                    <a:pt x="2166" y="957"/>
                  </a:lnTo>
                  <a:lnTo>
                    <a:pt x="2197" y="939"/>
                  </a:lnTo>
                  <a:lnTo>
                    <a:pt x="2228" y="928"/>
                  </a:lnTo>
                  <a:lnTo>
                    <a:pt x="2259" y="916"/>
                  </a:lnTo>
                  <a:lnTo>
                    <a:pt x="2274" y="910"/>
                  </a:lnTo>
                  <a:lnTo>
                    <a:pt x="2289" y="904"/>
                  </a:lnTo>
                  <a:lnTo>
                    <a:pt x="2289" y="904"/>
                  </a:lnTo>
                  <a:lnTo>
                    <a:pt x="2305" y="892"/>
                  </a:lnTo>
                  <a:lnTo>
                    <a:pt x="2320" y="887"/>
                  </a:lnTo>
                  <a:lnTo>
                    <a:pt x="2335" y="881"/>
                  </a:lnTo>
                  <a:lnTo>
                    <a:pt x="2351" y="875"/>
                  </a:lnTo>
                  <a:lnTo>
                    <a:pt x="2374" y="857"/>
                  </a:lnTo>
                  <a:lnTo>
                    <a:pt x="2382" y="845"/>
                  </a:lnTo>
                  <a:lnTo>
                    <a:pt x="2382" y="840"/>
                  </a:lnTo>
                  <a:lnTo>
                    <a:pt x="2382" y="840"/>
                  </a:lnTo>
                  <a:lnTo>
                    <a:pt x="2382" y="840"/>
                  </a:lnTo>
                  <a:lnTo>
                    <a:pt x="2389" y="840"/>
                  </a:lnTo>
                  <a:lnTo>
                    <a:pt x="2405" y="834"/>
                  </a:lnTo>
                  <a:lnTo>
                    <a:pt x="2451" y="798"/>
                  </a:lnTo>
                  <a:lnTo>
                    <a:pt x="2504" y="775"/>
                  </a:lnTo>
                  <a:lnTo>
                    <a:pt x="2558" y="757"/>
                  </a:lnTo>
                  <a:lnTo>
                    <a:pt x="2612" y="746"/>
                  </a:lnTo>
                  <a:lnTo>
                    <a:pt x="2643" y="734"/>
                  </a:lnTo>
                  <a:lnTo>
                    <a:pt x="2673" y="722"/>
                  </a:lnTo>
                  <a:lnTo>
                    <a:pt x="2689" y="722"/>
                  </a:lnTo>
                  <a:lnTo>
                    <a:pt x="2696" y="716"/>
                  </a:lnTo>
                  <a:lnTo>
                    <a:pt x="2758" y="646"/>
                  </a:lnTo>
                  <a:lnTo>
                    <a:pt x="2812" y="569"/>
                  </a:lnTo>
                  <a:lnTo>
                    <a:pt x="2865" y="499"/>
                  </a:lnTo>
                  <a:lnTo>
                    <a:pt x="2935" y="434"/>
                  </a:lnTo>
                  <a:lnTo>
                    <a:pt x="2973" y="387"/>
                  </a:lnTo>
                  <a:lnTo>
                    <a:pt x="3019" y="352"/>
                  </a:lnTo>
                  <a:lnTo>
                    <a:pt x="3073" y="317"/>
                  </a:lnTo>
                  <a:lnTo>
                    <a:pt x="3119" y="287"/>
                  </a:lnTo>
                  <a:lnTo>
                    <a:pt x="3165" y="293"/>
                  </a:lnTo>
                  <a:lnTo>
                    <a:pt x="3203" y="299"/>
                  </a:lnTo>
                  <a:lnTo>
                    <a:pt x="3242" y="311"/>
                  </a:lnTo>
                  <a:lnTo>
                    <a:pt x="3257" y="323"/>
                  </a:lnTo>
                  <a:lnTo>
                    <a:pt x="3265" y="323"/>
                  </a:lnTo>
                  <a:lnTo>
                    <a:pt x="3280" y="352"/>
                  </a:lnTo>
                  <a:lnTo>
                    <a:pt x="3303" y="364"/>
                  </a:lnTo>
                  <a:lnTo>
                    <a:pt x="3326" y="370"/>
                  </a:lnTo>
                  <a:lnTo>
                    <a:pt x="3357" y="376"/>
                  </a:lnTo>
                  <a:lnTo>
                    <a:pt x="3426" y="364"/>
                  </a:lnTo>
                  <a:lnTo>
                    <a:pt x="3480" y="352"/>
                  </a:lnTo>
                  <a:lnTo>
                    <a:pt x="3557" y="293"/>
                  </a:lnTo>
                  <a:lnTo>
                    <a:pt x="3626" y="235"/>
                  </a:lnTo>
                  <a:lnTo>
                    <a:pt x="3634" y="223"/>
                  </a:lnTo>
                  <a:lnTo>
                    <a:pt x="3641" y="211"/>
                  </a:lnTo>
                  <a:lnTo>
                    <a:pt x="3680" y="199"/>
                  </a:lnTo>
                  <a:lnTo>
                    <a:pt x="3695" y="193"/>
                  </a:lnTo>
                  <a:lnTo>
                    <a:pt x="3703" y="193"/>
                  </a:lnTo>
                  <a:lnTo>
                    <a:pt x="3734" y="152"/>
                  </a:lnTo>
                  <a:lnTo>
                    <a:pt x="3772" y="117"/>
                  </a:lnTo>
                  <a:lnTo>
                    <a:pt x="3864" y="64"/>
                  </a:lnTo>
                  <a:lnTo>
                    <a:pt x="3895" y="58"/>
                  </a:lnTo>
                  <a:lnTo>
                    <a:pt x="3926" y="47"/>
                  </a:lnTo>
                  <a:lnTo>
                    <a:pt x="3941" y="35"/>
                  </a:lnTo>
                  <a:lnTo>
                    <a:pt x="3956" y="23"/>
                  </a:lnTo>
                  <a:lnTo>
                    <a:pt x="3964" y="11"/>
                  </a:lnTo>
                  <a:lnTo>
                    <a:pt x="3979" y="0"/>
                  </a:lnTo>
                  <a:lnTo>
                    <a:pt x="3979" y="6"/>
                  </a:lnTo>
                  <a:lnTo>
                    <a:pt x="3987" y="11"/>
                  </a:lnTo>
                </a:path>
              </a:pathLst>
            </a:custGeom>
            <a:noFill/>
            <a:ln w="25400" cap="rnd" cmpd="sng">
              <a:solidFill>
                <a:schemeClr val="tx1"/>
              </a:solidFill>
              <a:prstDash val="solid"/>
              <a:round/>
              <a:headEnd type="none" w="sm" len="sm"/>
              <a:tailEnd type="none" w="sm" len="sm"/>
            </a:ln>
            <a:effectLst/>
          </p:spPr>
          <p:txBody>
            <a:bodyPr/>
            <a:lstStyle/>
            <a:p>
              <a:endParaRPr lang="en-US"/>
            </a:p>
          </p:txBody>
        </p:sp>
        <p:sp>
          <p:nvSpPr>
            <p:cNvPr id="92213" name="Freeform 53"/>
            <p:cNvSpPr>
              <a:spLocks/>
            </p:cNvSpPr>
            <p:nvPr/>
          </p:nvSpPr>
          <p:spPr bwMode="auto">
            <a:xfrm>
              <a:off x="4803" y="1801"/>
              <a:ext cx="303" cy="134"/>
            </a:xfrm>
            <a:custGeom>
              <a:avLst/>
              <a:gdLst/>
              <a:ahLst/>
              <a:cxnLst>
                <a:cxn ang="0">
                  <a:pos x="0" y="133"/>
                </a:cxn>
                <a:cxn ang="0">
                  <a:pos x="24" y="118"/>
                </a:cxn>
                <a:cxn ang="0">
                  <a:pos x="49" y="99"/>
                </a:cxn>
                <a:cxn ang="0">
                  <a:pos x="65" y="83"/>
                </a:cxn>
                <a:cxn ang="0">
                  <a:pos x="90" y="65"/>
                </a:cxn>
                <a:cxn ang="0">
                  <a:pos x="130" y="49"/>
                </a:cxn>
                <a:cxn ang="0">
                  <a:pos x="179" y="40"/>
                </a:cxn>
                <a:cxn ang="0">
                  <a:pos x="228" y="34"/>
                </a:cxn>
                <a:cxn ang="0">
                  <a:pos x="277" y="31"/>
                </a:cxn>
                <a:cxn ang="0">
                  <a:pos x="286" y="25"/>
                </a:cxn>
                <a:cxn ang="0">
                  <a:pos x="294" y="19"/>
                </a:cxn>
                <a:cxn ang="0">
                  <a:pos x="302" y="15"/>
                </a:cxn>
                <a:cxn ang="0">
                  <a:pos x="302" y="9"/>
                </a:cxn>
                <a:cxn ang="0">
                  <a:pos x="302" y="6"/>
                </a:cxn>
                <a:cxn ang="0">
                  <a:pos x="302" y="0"/>
                </a:cxn>
              </a:cxnLst>
              <a:rect l="0" t="0" r="r" b="b"/>
              <a:pathLst>
                <a:path w="303" h="134">
                  <a:moveTo>
                    <a:pt x="0" y="133"/>
                  </a:moveTo>
                  <a:lnTo>
                    <a:pt x="24" y="118"/>
                  </a:lnTo>
                  <a:lnTo>
                    <a:pt x="49" y="99"/>
                  </a:lnTo>
                  <a:lnTo>
                    <a:pt x="65" y="83"/>
                  </a:lnTo>
                  <a:lnTo>
                    <a:pt x="90" y="65"/>
                  </a:lnTo>
                  <a:lnTo>
                    <a:pt x="130" y="49"/>
                  </a:lnTo>
                  <a:lnTo>
                    <a:pt x="179" y="40"/>
                  </a:lnTo>
                  <a:lnTo>
                    <a:pt x="228" y="34"/>
                  </a:lnTo>
                  <a:lnTo>
                    <a:pt x="277" y="31"/>
                  </a:lnTo>
                  <a:lnTo>
                    <a:pt x="286" y="25"/>
                  </a:lnTo>
                  <a:lnTo>
                    <a:pt x="294" y="19"/>
                  </a:lnTo>
                  <a:lnTo>
                    <a:pt x="302" y="15"/>
                  </a:lnTo>
                  <a:lnTo>
                    <a:pt x="302" y="9"/>
                  </a:lnTo>
                  <a:lnTo>
                    <a:pt x="302" y="6"/>
                  </a:lnTo>
                  <a:lnTo>
                    <a:pt x="302" y="0"/>
                  </a:lnTo>
                </a:path>
              </a:pathLst>
            </a:custGeom>
            <a:noFill/>
            <a:ln w="25400" cap="rnd" cmpd="sng">
              <a:solidFill>
                <a:schemeClr val="tx1"/>
              </a:solidFill>
              <a:prstDash val="solid"/>
              <a:round/>
              <a:headEnd type="none" w="sm" len="sm"/>
              <a:tailEnd type="none" w="sm" len="sm"/>
            </a:ln>
            <a:effectLst/>
          </p:spPr>
          <p:txBody>
            <a:bodyPr/>
            <a:lstStyle/>
            <a:p>
              <a:endParaRPr lang="en-US"/>
            </a:p>
          </p:txBody>
        </p:sp>
      </p:grpSp>
      <p:sp>
        <p:nvSpPr>
          <p:cNvPr id="92214" name="Rectangle 54"/>
          <p:cNvSpPr>
            <a:spLocks noChangeArrowheads="1"/>
          </p:cNvSpPr>
          <p:nvPr/>
        </p:nvSpPr>
        <p:spPr bwMode="auto">
          <a:xfrm>
            <a:off x="457200" y="2667000"/>
            <a:ext cx="1143000" cy="366713"/>
          </a:xfrm>
          <a:prstGeom prst="rect">
            <a:avLst/>
          </a:prstGeom>
          <a:noFill/>
          <a:ln w="9525">
            <a:noFill/>
            <a:miter lim="800000"/>
            <a:headEnd/>
            <a:tailEnd/>
          </a:ln>
          <a:effectLst/>
        </p:spPr>
        <p:txBody>
          <a:bodyPr lIns="92075" tIns="46038" rIns="92075" bIns="46038">
            <a:spAutoFit/>
          </a:bodyPr>
          <a:lstStyle/>
          <a:p>
            <a:pPr>
              <a:spcBef>
                <a:spcPct val="50000"/>
              </a:spcBef>
            </a:pPr>
            <a:r>
              <a:rPr lang="en-US" sz="1800" b="1" i="0"/>
              <a:t>8,000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33400" y="381000"/>
            <a:ext cx="7772400" cy="1295400"/>
          </a:xfrm>
          <a:noFill/>
          <a:ln/>
        </p:spPr>
        <p:txBody>
          <a:bodyPr/>
          <a:lstStyle/>
          <a:p>
            <a:r>
              <a:rPr lang="en-US" sz="3600">
                <a:effectLst/>
              </a:rPr>
              <a:t>GDP and Economic </a:t>
            </a:r>
            <a:br>
              <a:rPr lang="en-US" sz="3600">
                <a:effectLst/>
              </a:rPr>
            </a:br>
            <a:r>
              <a:rPr lang="en-US" sz="3600">
                <a:effectLst/>
              </a:rPr>
              <a:t>Well-Being</a:t>
            </a:r>
            <a:endParaRPr lang="en-US" sz="3600">
              <a:effectLst/>
              <a:latin typeface="Tahoma" pitchFamily="34" charset="0"/>
            </a:endParaRPr>
          </a:p>
        </p:txBody>
      </p:sp>
      <p:sp>
        <p:nvSpPr>
          <p:cNvPr id="94211" name="Rectangle 3"/>
          <p:cNvSpPr>
            <a:spLocks noGrp="1" noChangeArrowheads="1"/>
          </p:cNvSpPr>
          <p:nvPr>
            <p:ph type="body" idx="1"/>
          </p:nvPr>
        </p:nvSpPr>
        <p:spPr>
          <a:xfrm>
            <a:off x="685800" y="1981200"/>
            <a:ext cx="7772400" cy="3352800"/>
          </a:xfrm>
          <a:noFill/>
          <a:ln/>
        </p:spPr>
        <p:txBody>
          <a:bodyPr/>
          <a:lstStyle/>
          <a:p>
            <a:pPr>
              <a:buSzPct val="70000"/>
            </a:pPr>
            <a:r>
              <a:rPr lang="en-US" sz="3400">
                <a:solidFill>
                  <a:srgbClr val="474A81"/>
                </a:solidFill>
              </a:rPr>
              <a:t>GDP is the best single measure of the economic well-being of a society. </a:t>
            </a:r>
          </a:p>
          <a:p>
            <a:pPr>
              <a:buSzPct val="70000"/>
            </a:pPr>
            <a:r>
              <a:rPr lang="en-US" sz="3400">
                <a:solidFill>
                  <a:srgbClr val="474A81"/>
                </a:solidFill>
              </a:rPr>
              <a:t>GDP per person</a:t>
            </a:r>
            <a:r>
              <a:rPr lang="en-US" sz="3400" i="1">
                <a:solidFill>
                  <a:srgbClr val="474A81"/>
                </a:solidFill>
              </a:rPr>
              <a:t> </a:t>
            </a:r>
            <a:r>
              <a:rPr lang="en-US" sz="3400">
                <a:solidFill>
                  <a:srgbClr val="474A81"/>
                </a:solidFill>
              </a:rPr>
              <a:t>tells us the income and expenditure of the average person in the economy.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box(in)">
                                      <p:cBhvr>
                                        <p:cTn id="7" dur="500"/>
                                        <p:tgtEl>
                                          <p:spTgt spid="94211">
                                            <p:txEl>
                                              <p:pRg st="0" end="0"/>
                                            </p:txEl>
                                          </p:spTgt>
                                        </p:tgtEl>
                                      </p:cBhvr>
                                    </p:animEffect>
                                  </p:childTnLst>
                                  <p:subTnLst>
                                    <p:animClr>
                                      <p:cBhvr override="childStyle">
                                        <p:cTn dur="1" fill="hold" display="0" masterRel="nextClick" afterEffect="1"/>
                                        <p:tgtEl>
                                          <p:spTgt spid="9421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box(in)">
                                      <p:cBhvr>
                                        <p:cTn id="12" dur="500"/>
                                        <p:tgtEl>
                                          <p:spTgt spid="94211">
                                            <p:txEl>
                                              <p:pRg st="1" end="1"/>
                                            </p:txEl>
                                          </p:spTgt>
                                        </p:tgtEl>
                                      </p:cBhvr>
                                    </p:animEffect>
                                  </p:childTnLst>
                                  <p:subTnLst>
                                    <p:animClr>
                                      <p:cBhvr override="childStyle">
                                        <p:cTn dur="1" fill="hold" display="0" masterRel="nextClick" afterEffect="1"/>
                                        <p:tgtEl>
                                          <p:spTgt spid="9421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33400" y="685800"/>
            <a:ext cx="7772400" cy="1143000"/>
          </a:xfrm>
          <a:noFill/>
          <a:ln/>
        </p:spPr>
        <p:txBody>
          <a:bodyPr/>
          <a:lstStyle/>
          <a:p>
            <a:r>
              <a:rPr lang="en-US" sz="3600">
                <a:effectLst/>
              </a:rPr>
              <a:t>GDP and Economic </a:t>
            </a:r>
            <a:br>
              <a:rPr lang="en-US" sz="3600">
                <a:effectLst/>
              </a:rPr>
            </a:br>
            <a:r>
              <a:rPr lang="en-US" sz="3600">
                <a:effectLst/>
              </a:rPr>
              <a:t>Well-Being</a:t>
            </a:r>
            <a:endParaRPr lang="en-US" sz="3600">
              <a:effectLst/>
              <a:latin typeface="Tahoma" pitchFamily="34" charset="0"/>
            </a:endParaRPr>
          </a:p>
        </p:txBody>
      </p:sp>
      <p:sp>
        <p:nvSpPr>
          <p:cNvPr id="96259" name="Rectangle 3"/>
          <p:cNvSpPr>
            <a:spLocks noGrp="1" noChangeArrowheads="1"/>
          </p:cNvSpPr>
          <p:nvPr>
            <p:ph type="body" idx="1"/>
          </p:nvPr>
        </p:nvSpPr>
        <p:spPr>
          <a:xfrm>
            <a:off x="685800" y="2286000"/>
            <a:ext cx="7772400" cy="2819400"/>
          </a:xfrm>
          <a:noFill/>
          <a:ln/>
        </p:spPr>
        <p:txBody>
          <a:bodyPr/>
          <a:lstStyle/>
          <a:p>
            <a:pPr>
              <a:buSzPct val="70000"/>
            </a:pPr>
            <a:r>
              <a:rPr lang="en-US" sz="3400">
                <a:solidFill>
                  <a:srgbClr val="474A81"/>
                </a:solidFill>
              </a:rPr>
              <a:t>Higher GDP per person indicates a higher standard of living.</a:t>
            </a:r>
          </a:p>
          <a:p>
            <a:pPr>
              <a:buSzPct val="70000"/>
            </a:pPr>
            <a:r>
              <a:rPr lang="en-US" sz="3400">
                <a:solidFill>
                  <a:srgbClr val="474A81"/>
                </a:solidFill>
              </a:rPr>
              <a:t>GDP is not a perfect measure of the happiness or quality of life, however.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ox(in)">
                                      <p:cBhvr>
                                        <p:cTn id="7" dur="500"/>
                                        <p:tgtEl>
                                          <p:spTgt spid="96259">
                                            <p:txEl>
                                              <p:pRg st="0" end="0"/>
                                            </p:txEl>
                                          </p:spTgt>
                                        </p:tgtEl>
                                      </p:cBhvr>
                                    </p:animEffect>
                                  </p:childTnLst>
                                  <p:subTnLst>
                                    <p:animClr>
                                      <p:cBhvr override="childStyle">
                                        <p:cTn dur="1" fill="hold" display="0" masterRel="nextClick" afterEffect="1"/>
                                        <p:tgtEl>
                                          <p:spTgt spid="9625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box(in)">
                                      <p:cBhvr>
                                        <p:cTn id="12" dur="500"/>
                                        <p:tgtEl>
                                          <p:spTgt spid="96259">
                                            <p:txEl>
                                              <p:pRg st="1" end="1"/>
                                            </p:txEl>
                                          </p:spTgt>
                                        </p:tgtEl>
                                      </p:cBhvr>
                                    </p:animEffect>
                                  </p:childTnLst>
                                  <p:subTnLst>
                                    <p:animClr>
                                      <p:cBhvr override="childStyle">
                                        <p:cTn dur="1" fill="hold" display="0" masterRel="nextClick" afterEffect="1"/>
                                        <p:tgtEl>
                                          <p:spTgt spid="9625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sz="3600">
                <a:effectLst/>
              </a:rPr>
              <a:t>GDP and Economic </a:t>
            </a:r>
            <a:br>
              <a:rPr lang="en-US" sz="3600">
                <a:effectLst/>
              </a:rPr>
            </a:br>
            <a:r>
              <a:rPr lang="en-US" sz="3600">
                <a:effectLst/>
              </a:rPr>
              <a:t>Well-Being</a:t>
            </a:r>
            <a:endParaRPr lang="en-US" sz="3600">
              <a:effectLst/>
              <a:latin typeface="Tahoma" pitchFamily="34" charset="0"/>
            </a:endParaRPr>
          </a:p>
        </p:txBody>
      </p:sp>
      <p:sp>
        <p:nvSpPr>
          <p:cNvPr id="98307" name="Rectangle 3"/>
          <p:cNvSpPr>
            <a:spLocks noGrp="1" noChangeArrowheads="1"/>
          </p:cNvSpPr>
          <p:nvPr>
            <p:ph type="body" idx="1"/>
          </p:nvPr>
        </p:nvSpPr>
        <p:spPr>
          <a:xfrm>
            <a:off x="339725" y="1981200"/>
            <a:ext cx="8499475" cy="4038600"/>
          </a:xfrm>
          <a:noFill/>
          <a:ln/>
        </p:spPr>
        <p:txBody>
          <a:bodyPr/>
          <a:lstStyle/>
          <a:p>
            <a:pPr>
              <a:buSzPct val="80000"/>
            </a:pPr>
            <a:r>
              <a:rPr lang="en-US">
                <a:solidFill>
                  <a:srgbClr val="474A81"/>
                </a:solidFill>
              </a:rPr>
              <a:t>Some things that contribute to well-being are not included in GDP.</a:t>
            </a:r>
            <a:endParaRPr lang="en-US"/>
          </a:p>
          <a:p>
            <a:pPr lvl="1">
              <a:buClr>
                <a:schemeClr val="bg2"/>
              </a:buClr>
              <a:buSzPct val="70000"/>
              <a:buFont typeface="Monotype Sorts" pitchFamily="2" charset="2"/>
              <a:buChar char="u"/>
            </a:pPr>
            <a:r>
              <a:rPr lang="en-US">
                <a:solidFill>
                  <a:srgbClr val="474A81"/>
                </a:solidFill>
              </a:rPr>
              <a:t>The value of leisure.</a:t>
            </a:r>
            <a:endParaRPr lang="en-US" sz="2400">
              <a:solidFill>
                <a:srgbClr val="474A81"/>
              </a:solidFill>
            </a:endParaRPr>
          </a:p>
          <a:p>
            <a:pPr lvl="1">
              <a:buClr>
                <a:schemeClr val="bg2"/>
              </a:buClr>
              <a:buSzPct val="70000"/>
              <a:buFont typeface="Monotype Sorts" pitchFamily="2" charset="2"/>
              <a:buChar char="u"/>
            </a:pPr>
            <a:r>
              <a:rPr lang="en-US">
                <a:solidFill>
                  <a:srgbClr val="474A81"/>
                </a:solidFill>
              </a:rPr>
              <a:t>The value of a clean environment.</a:t>
            </a:r>
            <a:endParaRPr lang="en-US" sz="2400">
              <a:solidFill>
                <a:srgbClr val="474A81"/>
              </a:solidFill>
            </a:endParaRPr>
          </a:p>
          <a:p>
            <a:pPr lvl="1">
              <a:buClr>
                <a:schemeClr val="bg2"/>
              </a:buClr>
              <a:buSzPct val="70000"/>
              <a:buFont typeface="Monotype Sorts" pitchFamily="2" charset="2"/>
              <a:buChar char="u"/>
            </a:pPr>
            <a:r>
              <a:rPr lang="en-US">
                <a:solidFill>
                  <a:srgbClr val="474A81"/>
                </a:solidFill>
              </a:rPr>
              <a:t>The value of almost all activity that takes place outside of markets, such as the value of the time parents spend with their children and the value of volunteer 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ox(out)">
                                      <p:cBhvr>
                                        <p:cTn id="7" dur="500"/>
                                        <p:tgtEl>
                                          <p:spTgt spid="98307">
                                            <p:txEl>
                                              <p:pRg st="0" end="0"/>
                                            </p:txEl>
                                          </p:spTgt>
                                        </p:tgtEl>
                                      </p:cBhvr>
                                    </p:animEffect>
                                  </p:childTnLst>
                                  <p:subTnLst>
                                    <p:animClr>
                                      <p:cBhvr override="childStyle">
                                        <p:cTn dur="1" fill="hold" display="0" masterRel="nextClick" afterEffect="1"/>
                                        <p:tgtEl>
                                          <p:spTgt spid="9830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box(out)">
                                      <p:cBhvr>
                                        <p:cTn id="12" dur="500"/>
                                        <p:tgtEl>
                                          <p:spTgt spid="98307">
                                            <p:txEl>
                                              <p:pRg st="1" end="1"/>
                                            </p:txEl>
                                          </p:spTgt>
                                        </p:tgtEl>
                                      </p:cBhvr>
                                    </p:animEffect>
                                  </p:childTnLst>
                                  <p:subTnLst>
                                    <p:animClr>
                                      <p:cBhvr override="childStyle">
                                        <p:cTn dur="1" fill="hold" display="0" masterRel="nextClick" afterEffect="1"/>
                                        <p:tgtEl>
                                          <p:spTgt spid="9830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box(out)">
                                      <p:cBhvr>
                                        <p:cTn id="17" dur="500"/>
                                        <p:tgtEl>
                                          <p:spTgt spid="98307">
                                            <p:txEl>
                                              <p:pRg st="2" end="2"/>
                                            </p:txEl>
                                          </p:spTgt>
                                        </p:tgtEl>
                                      </p:cBhvr>
                                    </p:animEffect>
                                  </p:childTnLst>
                                  <p:subTnLst>
                                    <p:animClr>
                                      <p:cBhvr override="childStyle">
                                        <p:cTn dur="1" fill="hold" display="0" masterRel="nextClick" afterEffect="1"/>
                                        <p:tgtEl>
                                          <p:spTgt spid="9830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8307">
                                            <p:txEl>
                                              <p:pRg st="3" end="3"/>
                                            </p:txEl>
                                          </p:spTgt>
                                        </p:tgtEl>
                                        <p:attrNameLst>
                                          <p:attrName>style.visibility</p:attrName>
                                        </p:attrNameLst>
                                      </p:cBhvr>
                                      <p:to>
                                        <p:strVal val="visible"/>
                                      </p:to>
                                    </p:set>
                                    <p:animEffect transition="in" filter="box(out)">
                                      <p:cBhvr>
                                        <p:cTn id="22" dur="500"/>
                                        <p:tgtEl>
                                          <p:spTgt spid="98307">
                                            <p:txEl>
                                              <p:pRg st="3" end="3"/>
                                            </p:txEl>
                                          </p:spTgt>
                                        </p:tgtEl>
                                      </p:cBhvr>
                                    </p:animEffect>
                                  </p:childTnLst>
                                  <p:subTnLst>
                                    <p:animClr>
                                      <p:cBhvr override="childStyle">
                                        <p:cTn dur="1" fill="hold" display="0" masterRel="nextClick" afterEffect="1"/>
                                        <p:tgtEl>
                                          <p:spTgt spid="9830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63525" y="228600"/>
            <a:ext cx="8610600" cy="1143000"/>
          </a:xfrm>
          <a:noFill/>
          <a:ln/>
        </p:spPr>
        <p:txBody>
          <a:bodyPr/>
          <a:lstStyle/>
          <a:p>
            <a:r>
              <a:rPr lang="en-US" sz="3400">
                <a:effectLst/>
              </a:rPr>
              <a:t>GDP, Life Expectancy, and Literacy</a:t>
            </a:r>
            <a:endParaRPr lang="en-US" sz="3400">
              <a:effectLst/>
              <a:latin typeface="Tahoma" pitchFamily="34" charset="0"/>
            </a:endParaRPr>
          </a:p>
        </p:txBody>
      </p:sp>
      <p:graphicFrame>
        <p:nvGraphicFramePr>
          <p:cNvPr id="100355" name="Object 3"/>
          <p:cNvGraphicFramePr>
            <a:graphicFrameLocks/>
          </p:cNvGraphicFramePr>
          <p:nvPr/>
        </p:nvGraphicFramePr>
        <p:xfrm>
          <a:off x="796925" y="1376363"/>
          <a:ext cx="7556500" cy="5570537"/>
        </p:xfrm>
        <a:graphic>
          <a:graphicData uri="http://schemas.openxmlformats.org/presentationml/2006/ole">
            <p:oleObj spid="_x0000_s16386" name="Document" r:id="rId4" imgW="7556400" imgH="5570280" progId="">
              <p:embed/>
            </p:oleObj>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3400" y="0"/>
            <a:ext cx="7772400" cy="1143000"/>
          </a:xfrm>
          <a:noFill/>
          <a:ln/>
        </p:spPr>
        <p:txBody>
          <a:bodyPr/>
          <a:lstStyle/>
          <a:p>
            <a:r>
              <a:rPr lang="en-US" sz="3600">
                <a:effectLst/>
              </a:rPr>
              <a:t>Summary</a:t>
            </a:r>
            <a:endParaRPr lang="en-US" sz="3600">
              <a:effectLst/>
              <a:latin typeface="Tahoma" pitchFamily="34" charset="0"/>
            </a:endParaRPr>
          </a:p>
        </p:txBody>
      </p:sp>
      <p:sp>
        <p:nvSpPr>
          <p:cNvPr id="102403" name="Rectangle 3"/>
          <p:cNvSpPr>
            <a:spLocks noGrp="1" noChangeArrowheads="1"/>
          </p:cNvSpPr>
          <p:nvPr>
            <p:ph type="body" idx="1"/>
          </p:nvPr>
        </p:nvSpPr>
        <p:spPr>
          <a:xfrm>
            <a:off x="609600" y="1295400"/>
            <a:ext cx="7966075" cy="4876800"/>
          </a:xfrm>
          <a:noFill/>
          <a:ln/>
        </p:spPr>
        <p:txBody>
          <a:bodyPr/>
          <a:lstStyle/>
          <a:p>
            <a:pPr>
              <a:buSzPct val="70000"/>
            </a:pPr>
            <a:r>
              <a:rPr lang="en-US">
                <a:solidFill>
                  <a:srgbClr val="474A81"/>
                </a:solidFill>
              </a:rPr>
              <a:t>Because every transaction has a buyer and a seller, the total expenditure in the economy must equal the total income in the economy.</a:t>
            </a:r>
          </a:p>
          <a:p>
            <a:pPr>
              <a:buSzPct val="70000"/>
            </a:pPr>
            <a:r>
              <a:rPr lang="en-US">
                <a:solidFill>
                  <a:srgbClr val="474A81"/>
                </a:solidFill>
              </a:rPr>
              <a:t>Gross Domestic Product (GDP) measures an economy’s total expenditure on newly produced goods and services and the total income earned from the production of these goods and services.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up)">
                                      <p:cBhvr>
                                        <p:cTn id="7" dur="500"/>
                                        <p:tgtEl>
                                          <p:spTgt spid="102403">
                                            <p:txEl>
                                              <p:pRg st="0" end="0"/>
                                            </p:txEl>
                                          </p:spTgt>
                                        </p:tgtEl>
                                      </p:cBhvr>
                                    </p:animEffect>
                                  </p:childTnLst>
                                  <p:subTnLst>
                                    <p:animClr>
                                      <p:cBhvr override="childStyle">
                                        <p:cTn dur="1" fill="hold" display="0" masterRel="nextClick" afterEffect="1"/>
                                        <p:tgtEl>
                                          <p:spTgt spid="10240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up)">
                                      <p:cBhvr>
                                        <p:cTn id="12" dur="500"/>
                                        <p:tgtEl>
                                          <p:spTgt spid="102403">
                                            <p:txEl>
                                              <p:pRg st="1" end="1"/>
                                            </p:txEl>
                                          </p:spTgt>
                                        </p:tgtEl>
                                      </p:cBhvr>
                                    </p:animEffect>
                                  </p:childTnLst>
                                  <p:subTnLst>
                                    <p:animClr>
                                      <p:cBhvr override="childStyle">
                                        <p:cTn dur="1" fill="hold" display="0" masterRel="nextClick" afterEffect="1"/>
                                        <p:tgtEl>
                                          <p:spTgt spid="102403">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33400" y="304800"/>
            <a:ext cx="7772400" cy="1143000"/>
          </a:xfrm>
          <a:noFill/>
          <a:ln/>
        </p:spPr>
        <p:txBody>
          <a:bodyPr/>
          <a:lstStyle/>
          <a:p>
            <a:r>
              <a:rPr lang="en-US" sz="3600">
                <a:effectLst/>
              </a:rPr>
              <a:t>Summary</a:t>
            </a:r>
            <a:endParaRPr lang="en-US" sz="3600">
              <a:effectLst/>
              <a:latin typeface="Tahoma" pitchFamily="34" charset="0"/>
            </a:endParaRPr>
          </a:p>
        </p:txBody>
      </p:sp>
      <p:sp>
        <p:nvSpPr>
          <p:cNvPr id="104451" name="Rectangle 3"/>
          <p:cNvSpPr>
            <a:spLocks noGrp="1" noChangeArrowheads="1"/>
          </p:cNvSpPr>
          <p:nvPr>
            <p:ph type="body" idx="1"/>
          </p:nvPr>
        </p:nvSpPr>
        <p:spPr>
          <a:xfrm>
            <a:off x="685800" y="1828800"/>
            <a:ext cx="7772400" cy="3352800"/>
          </a:xfrm>
          <a:noFill/>
          <a:ln/>
        </p:spPr>
        <p:txBody>
          <a:bodyPr/>
          <a:lstStyle/>
          <a:p>
            <a:pPr>
              <a:buSzPct val="70000"/>
            </a:pPr>
            <a:r>
              <a:rPr lang="en-US">
                <a:solidFill>
                  <a:srgbClr val="474A81"/>
                </a:solidFill>
              </a:rPr>
              <a:t>GDP is the market value of all final goods and services produced within a country in a given period of time.</a:t>
            </a:r>
          </a:p>
          <a:p>
            <a:pPr>
              <a:buSzPct val="70000"/>
            </a:pPr>
            <a:r>
              <a:rPr lang="en-US">
                <a:solidFill>
                  <a:srgbClr val="474A81"/>
                </a:solidFill>
              </a:rPr>
              <a:t>GDP is divided among four components of expenditure: consumption, investment, government purchases, and net exports.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box(in)">
                                      <p:cBhvr>
                                        <p:cTn id="7" dur="500"/>
                                        <p:tgtEl>
                                          <p:spTgt spid="104451">
                                            <p:txEl>
                                              <p:pRg st="0" end="0"/>
                                            </p:txEl>
                                          </p:spTgt>
                                        </p:tgtEl>
                                      </p:cBhvr>
                                    </p:animEffect>
                                  </p:childTnLst>
                                  <p:subTnLst>
                                    <p:animClr>
                                      <p:cBhvr override="childStyle">
                                        <p:cTn dur="1" fill="hold" display="0" masterRel="nextClick" afterEffect="1"/>
                                        <p:tgtEl>
                                          <p:spTgt spid="104451">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box(in)">
                                      <p:cBhvr>
                                        <p:cTn id="12" dur="500"/>
                                        <p:tgtEl>
                                          <p:spTgt spid="104451">
                                            <p:txEl>
                                              <p:pRg st="1" end="1"/>
                                            </p:txEl>
                                          </p:spTgt>
                                        </p:tgtEl>
                                      </p:cBhvr>
                                    </p:animEffect>
                                  </p:childTnLst>
                                  <p:subTnLst>
                                    <p:animClr>
                                      <p:cBhvr override="childStyle">
                                        <p:cTn dur="1" fill="hold" display="0" masterRel="nextClick" afterEffect="1"/>
                                        <p:tgtEl>
                                          <p:spTgt spid="104451">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en-US" sz="3600">
                <a:effectLst/>
              </a:rPr>
              <a:t>Summary</a:t>
            </a:r>
            <a:endParaRPr lang="en-US" sz="3600">
              <a:effectLst/>
              <a:latin typeface="Tahoma" pitchFamily="34" charset="0"/>
            </a:endParaRPr>
          </a:p>
        </p:txBody>
      </p:sp>
      <p:sp>
        <p:nvSpPr>
          <p:cNvPr id="106499" name="Rectangle 3"/>
          <p:cNvSpPr>
            <a:spLocks noGrp="1" noChangeArrowheads="1"/>
          </p:cNvSpPr>
          <p:nvPr>
            <p:ph type="body" idx="1"/>
          </p:nvPr>
        </p:nvSpPr>
        <p:spPr>
          <a:xfrm>
            <a:off x="838200" y="1752600"/>
            <a:ext cx="7772400" cy="4724400"/>
          </a:xfrm>
          <a:noFill/>
          <a:ln/>
        </p:spPr>
        <p:txBody>
          <a:bodyPr/>
          <a:lstStyle/>
          <a:p>
            <a:pPr>
              <a:buSzPct val="70000"/>
            </a:pPr>
            <a:r>
              <a:rPr lang="en-US">
                <a:solidFill>
                  <a:srgbClr val="474A81"/>
                </a:solidFill>
              </a:rPr>
              <a:t>Nominal GDP uses current prices to value the economy’s production. Real GDP uses constant base-year prices to value the economy’s production of goods and services.</a:t>
            </a:r>
          </a:p>
          <a:p>
            <a:pPr>
              <a:buSzPct val="70000"/>
            </a:pPr>
            <a:r>
              <a:rPr lang="en-US">
                <a:solidFill>
                  <a:srgbClr val="474A81"/>
                </a:solidFill>
              </a:rPr>
              <a:t>The GDP deflator--calculated from the ratio of nominal to real GDP--measures the level of prices in the economy.</a:t>
            </a:r>
          </a:p>
          <a:p>
            <a:pPr>
              <a:buSzPct val="70000"/>
            </a:pPr>
            <a:endParaRPr lang="en-US">
              <a:solidFill>
                <a:srgbClr val="474A8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barn(outVertical)">
                                      <p:cBhvr>
                                        <p:cTn id="7" dur="500"/>
                                        <p:tgtEl>
                                          <p:spTgt spid="106499">
                                            <p:txEl>
                                              <p:pRg st="0" end="0"/>
                                            </p:txEl>
                                          </p:spTgt>
                                        </p:tgtEl>
                                      </p:cBhvr>
                                    </p:animEffect>
                                  </p:childTnLst>
                                  <p:subTnLst>
                                    <p:animClr>
                                      <p:cBhvr override="childStyle">
                                        <p:cTn dur="1" fill="hold" display="0" masterRel="nextClick" afterEffect="1"/>
                                        <p:tgtEl>
                                          <p:spTgt spid="10649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barn(outVertical)">
                                      <p:cBhvr>
                                        <p:cTn id="12" dur="500"/>
                                        <p:tgtEl>
                                          <p:spTgt spid="106499">
                                            <p:txEl>
                                              <p:pRg st="1" end="1"/>
                                            </p:txEl>
                                          </p:spTgt>
                                        </p:tgtEl>
                                      </p:cBhvr>
                                    </p:animEffect>
                                  </p:childTnLst>
                                  <p:subTnLst>
                                    <p:animClr>
                                      <p:cBhvr override="childStyle">
                                        <p:cTn dur="1" fill="hold" display="0" masterRel="nextClick" afterEffect="1"/>
                                        <p:tgtEl>
                                          <p:spTgt spid="106499">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533400"/>
            <a:ext cx="7772400" cy="1143000"/>
          </a:xfrm>
          <a:noFill/>
          <a:ln/>
        </p:spPr>
        <p:txBody>
          <a:bodyPr/>
          <a:lstStyle/>
          <a:p>
            <a:r>
              <a:rPr lang="en-US">
                <a:effectLst/>
              </a:rPr>
              <a:t>Macroeconomics</a:t>
            </a:r>
            <a:endParaRPr lang="en-US">
              <a:effectLst/>
              <a:latin typeface="Tahoma" pitchFamily="34" charset="0"/>
            </a:endParaRPr>
          </a:p>
        </p:txBody>
      </p:sp>
      <p:sp>
        <p:nvSpPr>
          <p:cNvPr id="8195" name="Rectangle 3"/>
          <p:cNvSpPr>
            <a:spLocks noGrp="1" noChangeArrowheads="1"/>
          </p:cNvSpPr>
          <p:nvPr>
            <p:ph type="body" idx="1"/>
          </p:nvPr>
        </p:nvSpPr>
        <p:spPr>
          <a:xfrm>
            <a:off x="758825" y="2359025"/>
            <a:ext cx="7397750" cy="2597150"/>
          </a:xfrm>
          <a:noFill/>
          <a:ln/>
        </p:spPr>
        <p:txBody>
          <a:bodyPr/>
          <a:lstStyle/>
          <a:p>
            <a:pPr>
              <a:buSzPct val="80000"/>
            </a:pPr>
            <a:r>
              <a:rPr lang="en-US" sz="3400">
                <a:solidFill>
                  <a:srgbClr val="A50021"/>
                </a:solidFill>
              </a:rPr>
              <a:t>Macroeconomics</a:t>
            </a:r>
            <a:r>
              <a:rPr lang="en-US" sz="3400">
                <a:solidFill>
                  <a:srgbClr val="9933FF"/>
                </a:solidFill>
              </a:rPr>
              <a:t> </a:t>
            </a:r>
            <a:r>
              <a:rPr lang="en-US" sz="3400">
                <a:solidFill>
                  <a:srgbClr val="474A81"/>
                </a:solidFill>
              </a:rPr>
              <a:t>is the study of the economy as a whole.</a:t>
            </a:r>
            <a:endParaRPr lang="en-US">
              <a:solidFill>
                <a:srgbClr val="474A81"/>
              </a:solidFill>
            </a:endParaRPr>
          </a:p>
          <a:p>
            <a:pPr lvl="1">
              <a:buClr>
                <a:schemeClr val="bg2"/>
              </a:buClr>
              <a:buSzPct val="70000"/>
              <a:buFont typeface="Monotype Sorts" pitchFamily="2" charset="2"/>
              <a:buChar char="u"/>
            </a:pPr>
            <a:r>
              <a:rPr lang="en-US">
                <a:solidFill>
                  <a:srgbClr val="474A81"/>
                </a:solidFill>
              </a:rPr>
              <a:t>Its goal is to explain the economic changes that affect many households, firms, and markets at once.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subTnLst>
                                    <p:animClr>
                                      <p:cBhvr override="childStyle">
                                        <p:cTn dur="1" fill="hold" display="0" masterRel="nextClick" afterEffect="1"/>
                                        <p:tgtEl>
                                          <p:spTgt spid="8195">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subTnLst>
                                    <p:animClr>
                                      <p:cBhvr override="childStyle">
                                        <p:cTn dur="1" fill="hold" display="0" masterRel="nextClick" afterEffect="1"/>
                                        <p:tgtEl>
                                          <p:spTgt spid="8195">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09600" y="304800"/>
            <a:ext cx="7772400" cy="1143000"/>
          </a:xfrm>
          <a:noFill/>
          <a:ln/>
        </p:spPr>
        <p:txBody>
          <a:bodyPr/>
          <a:lstStyle/>
          <a:p>
            <a:r>
              <a:rPr lang="en-US" sz="3600">
                <a:effectLst/>
              </a:rPr>
              <a:t>Summary</a:t>
            </a:r>
            <a:endParaRPr lang="en-US" sz="3600">
              <a:effectLst/>
              <a:latin typeface="Tahoma" pitchFamily="34" charset="0"/>
            </a:endParaRPr>
          </a:p>
        </p:txBody>
      </p:sp>
      <p:sp>
        <p:nvSpPr>
          <p:cNvPr id="108547" name="Rectangle 3"/>
          <p:cNvSpPr>
            <a:spLocks noGrp="1" noChangeArrowheads="1"/>
          </p:cNvSpPr>
          <p:nvPr>
            <p:ph type="body" idx="1"/>
          </p:nvPr>
        </p:nvSpPr>
        <p:spPr>
          <a:xfrm>
            <a:off x="533400" y="1600200"/>
            <a:ext cx="8153400" cy="4267200"/>
          </a:xfrm>
          <a:noFill/>
          <a:ln/>
        </p:spPr>
        <p:txBody>
          <a:bodyPr/>
          <a:lstStyle/>
          <a:p>
            <a:pPr>
              <a:buSzPct val="70000"/>
            </a:pPr>
            <a:r>
              <a:rPr lang="en-US" sz="3400">
                <a:solidFill>
                  <a:srgbClr val="474A81"/>
                </a:solidFill>
              </a:rPr>
              <a:t>GDP is a good measure of economic well-being because people prefer higher to lower incomes.</a:t>
            </a:r>
          </a:p>
          <a:p>
            <a:pPr>
              <a:buSzPct val="70000"/>
            </a:pPr>
            <a:r>
              <a:rPr lang="en-US" sz="3400">
                <a:solidFill>
                  <a:srgbClr val="474A81"/>
                </a:solidFill>
              </a:rPr>
              <a:t>It is not a perfect measure of well-being because some things, such as leisure time and a clean environment, aren’t measured by GDP.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left)">
                                      <p:cBhvr>
                                        <p:cTn id="7" dur="500"/>
                                        <p:tgtEl>
                                          <p:spTgt spid="108547">
                                            <p:txEl>
                                              <p:pRg st="0" end="0"/>
                                            </p:txEl>
                                          </p:spTgt>
                                        </p:tgtEl>
                                      </p:cBhvr>
                                    </p:animEffect>
                                  </p:childTnLst>
                                  <p:subTnLst>
                                    <p:animClr>
                                      <p:cBhvr override="childStyle">
                                        <p:cTn dur="1" fill="hold" display="0" masterRel="nextClick" afterEffect="1"/>
                                        <p:tgtEl>
                                          <p:spTgt spid="10854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wipe(left)">
                                      <p:cBhvr>
                                        <p:cTn id="12" dur="500"/>
                                        <p:tgtEl>
                                          <p:spTgt spid="108547">
                                            <p:txEl>
                                              <p:pRg st="1" end="1"/>
                                            </p:txEl>
                                          </p:spTgt>
                                        </p:tgtEl>
                                      </p:cBhvr>
                                    </p:animEffect>
                                  </p:childTnLst>
                                  <p:subTnLst>
                                    <p:animClr>
                                      <p:cBhvr override="childStyle">
                                        <p:cTn dur="1" fill="hold" display="0" masterRel="nextClick" afterEffect="1"/>
                                        <p:tgtEl>
                                          <p:spTgt spid="108547">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10/11/2012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51</a:t>
            </a:fld>
            <a:endParaRPr lang="fr-CA"/>
          </a:p>
        </p:txBody>
      </p:sp>
      <p:pic>
        <p:nvPicPr>
          <p:cNvPr id="1026" name="Picture 2"/>
          <p:cNvPicPr>
            <a:picLocks noChangeAspect="1" noChangeArrowheads="1"/>
          </p:cNvPicPr>
          <p:nvPr/>
        </p:nvPicPr>
        <p:blipFill>
          <a:blip r:embed="rId2"/>
          <a:srcRect/>
          <a:stretch>
            <a:fillRect/>
          </a:stretch>
        </p:blipFill>
        <p:spPr bwMode="auto">
          <a:xfrm>
            <a:off x="4648200" y="0"/>
            <a:ext cx="4171950" cy="6534150"/>
          </a:xfrm>
          <a:prstGeom prst="rect">
            <a:avLst/>
          </a:prstGeom>
          <a:noFill/>
          <a:ln w="9525">
            <a:noFill/>
            <a:miter lim="800000"/>
            <a:headEnd/>
            <a:tailEnd/>
          </a:ln>
          <a:effectLst/>
        </p:spPr>
      </p:pic>
      <p:sp>
        <p:nvSpPr>
          <p:cNvPr id="7" name="Rectangle 6"/>
          <p:cNvSpPr/>
          <p:nvPr/>
        </p:nvSpPr>
        <p:spPr>
          <a:xfrm>
            <a:off x="152400" y="762000"/>
            <a:ext cx="3962400" cy="1323439"/>
          </a:xfrm>
          <a:prstGeom prst="rect">
            <a:avLst/>
          </a:prstGeom>
        </p:spPr>
        <p:txBody>
          <a:bodyPr wrap="square">
            <a:spAutoFit/>
          </a:bodyPr>
          <a:lstStyle/>
          <a:p>
            <a:pPr algn="just"/>
            <a:r>
              <a:rPr lang="en-US" sz="1600" b="1" i="1" dirty="0" smtClean="0"/>
              <a:t>Revenue Deficit: </a:t>
            </a:r>
            <a:r>
              <a:rPr lang="en-US" sz="1600" i="1" dirty="0" smtClean="0"/>
              <a:t>The revenue deficit refers to the excess of government’s revenue </a:t>
            </a:r>
            <a:r>
              <a:rPr lang="en-US" sz="1600" dirty="0" smtClean="0"/>
              <a:t>expenditure over revenue receipts Revenue deficit = Revenue expenditure – Revenue receipts</a:t>
            </a:r>
            <a:endParaRPr lang="en-US" sz="1600" dirty="0"/>
          </a:p>
        </p:txBody>
      </p:sp>
      <p:sp>
        <p:nvSpPr>
          <p:cNvPr id="8" name="Rectangle 7"/>
          <p:cNvSpPr/>
          <p:nvPr/>
        </p:nvSpPr>
        <p:spPr>
          <a:xfrm>
            <a:off x="152400" y="2362200"/>
            <a:ext cx="3886200" cy="1569660"/>
          </a:xfrm>
          <a:prstGeom prst="rect">
            <a:avLst/>
          </a:prstGeom>
        </p:spPr>
        <p:txBody>
          <a:bodyPr wrap="square">
            <a:spAutoFit/>
          </a:bodyPr>
          <a:lstStyle/>
          <a:p>
            <a:pPr algn="just"/>
            <a:r>
              <a:rPr lang="en-US" sz="1600" b="1" i="1" dirty="0" smtClean="0"/>
              <a:t>Fiscal Deficit: </a:t>
            </a:r>
            <a:r>
              <a:rPr lang="en-US" sz="1600" i="1" dirty="0" smtClean="0"/>
              <a:t>Fiscal deficit is the difference between the government’s total </a:t>
            </a:r>
            <a:r>
              <a:rPr lang="en-US" sz="1600" dirty="0" smtClean="0"/>
              <a:t>expenditure and its total receipts excluding borrowing Gross fiscal deficit = Total expenditure – (Revenue receipts + Non-debt creating capital receipts)</a:t>
            </a:r>
            <a:endParaRPr lang="en-US" sz="1600" dirty="0"/>
          </a:p>
        </p:txBody>
      </p:sp>
      <p:sp>
        <p:nvSpPr>
          <p:cNvPr id="9" name="Rectangle 8"/>
          <p:cNvSpPr/>
          <p:nvPr/>
        </p:nvSpPr>
        <p:spPr>
          <a:xfrm>
            <a:off x="152400" y="4191000"/>
            <a:ext cx="3733800" cy="830997"/>
          </a:xfrm>
          <a:prstGeom prst="rect">
            <a:avLst/>
          </a:prstGeom>
        </p:spPr>
        <p:txBody>
          <a:bodyPr wrap="square">
            <a:spAutoFit/>
          </a:bodyPr>
          <a:lstStyle/>
          <a:p>
            <a:pPr algn="just"/>
            <a:r>
              <a:rPr lang="en-US" sz="1600" dirty="0" smtClean="0"/>
              <a:t>Gross fiscal deficit = Net borrowing at home + Borrowing from RBI + Borrowing from abroad</a:t>
            </a:r>
            <a:endParaRPr lang="en-US" sz="1600" dirty="0"/>
          </a:p>
        </p:txBody>
      </p:sp>
      <p:sp>
        <p:nvSpPr>
          <p:cNvPr id="10" name="Rectangle 9"/>
          <p:cNvSpPr/>
          <p:nvPr/>
        </p:nvSpPr>
        <p:spPr>
          <a:xfrm>
            <a:off x="228600" y="5562600"/>
            <a:ext cx="3505200" cy="584775"/>
          </a:xfrm>
          <a:prstGeom prst="rect">
            <a:avLst/>
          </a:prstGeom>
        </p:spPr>
        <p:txBody>
          <a:bodyPr wrap="square">
            <a:spAutoFit/>
          </a:bodyPr>
          <a:lstStyle/>
          <a:p>
            <a:pPr algn="just"/>
            <a:r>
              <a:rPr lang="en-US" sz="1600" dirty="0" smtClean="0"/>
              <a:t>Gross primary deficit = Gross fiscal deficit – net interest liabilities</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10/11/2012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52</a:t>
            </a:fld>
            <a:endParaRPr lang="fr-CA"/>
          </a:p>
        </p:txBody>
      </p:sp>
      <p:sp>
        <p:nvSpPr>
          <p:cNvPr id="4" name="Rectangle 3"/>
          <p:cNvSpPr/>
          <p:nvPr/>
        </p:nvSpPr>
        <p:spPr>
          <a:xfrm>
            <a:off x="2514600" y="381000"/>
            <a:ext cx="5791200" cy="2554545"/>
          </a:xfrm>
          <a:prstGeom prst="rect">
            <a:avLst/>
          </a:prstGeom>
        </p:spPr>
        <p:txBody>
          <a:bodyPr wrap="square">
            <a:spAutoFit/>
          </a:bodyPr>
          <a:lstStyle/>
          <a:p>
            <a:pPr algn="just"/>
            <a:r>
              <a:rPr lang="en-US" sz="2000" dirty="0" smtClean="0"/>
              <a:t>One of Keynes’s main ideas in </a:t>
            </a:r>
            <a:r>
              <a:rPr lang="en-US" sz="2000" i="1" dirty="0" smtClean="0"/>
              <a:t>The General Theory of Employment, Interest and Money was that government fiscal policy should be used to stabilize the </a:t>
            </a:r>
            <a:r>
              <a:rPr lang="en-US" sz="2000" dirty="0" smtClean="0"/>
              <a:t>level of output and employment. Through changes in its expenditure and taxes, the government attempts to increase output and income and seeks to stabilize the ups and downs in the economy.</a:t>
            </a:r>
            <a:endParaRPr lang="en-US" sz="2000" dirty="0"/>
          </a:p>
        </p:txBody>
      </p:sp>
      <p:sp>
        <p:nvSpPr>
          <p:cNvPr id="5" name="Rectangle 4"/>
          <p:cNvSpPr/>
          <p:nvPr/>
        </p:nvSpPr>
        <p:spPr>
          <a:xfrm>
            <a:off x="2590800" y="3352800"/>
            <a:ext cx="5638800" cy="1938992"/>
          </a:xfrm>
          <a:prstGeom prst="rect">
            <a:avLst/>
          </a:prstGeom>
        </p:spPr>
        <p:txBody>
          <a:bodyPr wrap="square">
            <a:spAutoFit/>
          </a:bodyPr>
          <a:lstStyle/>
          <a:p>
            <a:pPr algn="just"/>
            <a:r>
              <a:rPr lang="en-US" sz="2000" dirty="0" smtClean="0"/>
              <a:t>In the process, fiscal policy creates a </a:t>
            </a:r>
            <a:r>
              <a:rPr lang="en-US" sz="2000" i="1" dirty="0" smtClean="0"/>
              <a:t>surplus </a:t>
            </a:r>
            <a:r>
              <a:rPr lang="en-US" sz="2000" dirty="0" smtClean="0"/>
              <a:t>(when total receipts exceed expenditure) or a </a:t>
            </a:r>
            <a:r>
              <a:rPr lang="en-US" sz="2000" i="1" dirty="0" smtClean="0"/>
              <a:t>deficit budget (when total Introductory Macroeconomics </a:t>
            </a:r>
            <a:r>
              <a:rPr lang="en-US" sz="2000" dirty="0" smtClean="0"/>
              <a:t>expenditure exceed receipts) rather than a </a:t>
            </a:r>
            <a:r>
              <a:rPr lang="en-US" sz="2000" i="1" dirty="0" smtClean="0"/>
              <a:t>balanced budget (when expenditure </a:t>
            </a:r>
            <a:r>
              <a:rPr lang="en-US" sz="2000" dirty="0" smtClean="0"/>
              <a:t>equals receipts).</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10/11/2012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53</a:t>
            </a:fld>
            <a:endParaRPr lang="fr-CA"/>
          </a:p>
        </p:txBody>
      </p:sp>
      <p:sp>
        <p:nvSpPr>
          <p:cNvPr id="4" name="Rectangle 3"/>
          <p:cNvSpPr/>
          <p:nvPr/>
        </p:nvSpPr>
        <p:spPr>
          <a:xfrm>
            <a:off x="2514600" y="609600"/>
            <a:ext cx="5867400" cy="2554545"/>
          </a:xfrm>
          <a:prstGeom prst="rect">
            <a:avLst/>
          </a:prstGeom>
        </p:spPr>
        <p:txBody>
          <a:bodyPr wrap="square">
            <a:spAutoFit/>
          </a:bodyPr>
          <a:lstStyle/>
          <a:p>
            <a:pPr algn="just"/>
            <a:r>
              <a:rPr lang="en-US" sz="2000" dirty="0" smtClean="0"/>
              <a:t>The government directly affects the level of equilibrium income in two specific ways – government purchases of goods and services (</a:t>
            </a:r>
            <a:r>
              <a:rPr lang="en-US" sz="2000" i="1" dirty="0" smtClean="0"/>
              <a:t>G) increase </a:t>
            </a:r>
            <a:r>
              <a:rPr lang="en-US" sz="2000" dirty="0" smtClean="0"/>
              <a:t>aggregate demand and taxes, and transfers affect the relation between income (</a:t>
            </a:r>
            <a:r>
              <a:rPr lang="en-US" sz="2000" i="1" dirty="0" smtClean="0"/>
              <a:t>Y) and disposable income (YD) – the income available for consumption </a:t>
            </a:r>
            <a:r>
              <a:rPr lang="en-US" sz="2000" dirty="0" smtClean="0"/>
              <a:t>and saving with the households.</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3048000" y="3657600"/>
            <a:ext cx="3495675" cy="381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733800" y="4191000"/>
            <a:ext cx="3238500" cy="390525"/>
          </a:xfrm>
          <a:prstGeom prst="rect">
            <a:avLst/>
          </a:prstGeom>
          <a:noFill/>
          <a:ln w="9525">
            <a:noFill/>
            <a:miter lim="800000"/>
            <a:headEnd/>
            <a:tailEnd/>
          </a:ln>
          <a:effectLst/>
        </p:spPr>
      </p:pic>
      <p:sp>
        <p:nvSpPr>
          <p:cNvPr id="7" name="Rectangle 6"/>
          <p:cNvSpPr/>
          <p:nvPr/>
        </p:nvSpPr>
        <p:spPr>
          <a:xfrm>
            <a:off x="2590800" y="4724400"/>
            <a:ext cx="6172200" cy="646331"/>
          </a:xfrm>
          <a:prstGeom prst="rect">
            <a:avLst/>
          </a:prstGeom>
        </p:spPr>
        <p:txBody>
          <a:bodyPr wrap="square">
            <a:spAutoFit/>
          </a:bodyPr>
          <a:lstStyle/>
          <a:p>
            <a:pPr algn="just"/>
            <a:r>
              <a:rPr lang="en-US" b="1" dirty="0" smtClean="0"/>
              <a:t>The income determination condition in the product market will be </a:t>
            </a:r>
            <a:r>
              <a:rPr lang="en-US" b="1" i="1" dirty="0" smtClean="0"/>
              <a:t>Y = AD, which can be written as</a:t>
            </a:r>
            <a:endParaRPr lang="en-US" b="1" dirty="0"/>
          </a:p>
        </p:txBody>
      </p:sp>
      <p:pic>
        <p:nvPicPr>
          <p:cNvPr id="3076" name="Picture 4"/>
          <p:cNvPicPr>
            <a:picLocks noChangeAspect="1" noChangeArrowheads="1"/>
          </p:cNvPicPr>
          <p:nvPr/>
        </p:nvPicPr>
        <p:blipFill>
          <a:blip r:embed="rId4"/>
          <a:srcRect/>
          <a:stretch>
            <a:fillRect/>
          </a:stretch>
        </p:blipFill>
        <p:spPr bwMode="auto">
          <a:xfrm>
            <a:off x="2971800" y="5562600"/>
            <a:ext cx="3105150" cy="37147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10/11/2012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54</a:t>
            </a:fld>
            <a:endParaRPr lang="fr-CA"/>
          </a:p>
        </p:txBody>
      </p:sp>
      <p:sp>
        <p:nvSpPr>
          <p:cNvPr id="4" name="Rectangle 3"/>
          <p:cNvSpPr/>
          <p:nvPr/>
        </p:nvSpPr>
        <p:spPr>
          <a:xfrm>
            <a:off x="2514600" y="533400"/>
            <a:ext cx="6096000" cy="369332"/>
          </a:xfrm>
          <a:prstGeom prst="rect">
            <a:avLst/>
          </a:prstGeom>
        </p:spPr>
        <p:txBody>
          <a:bodyPr wrap="square">
            <a:spAutoFit/>
          </a:bodyPr>
          <a:lstStyle/>
          <a:p>
            <a:pPr algn="just"/>
            <a:r>
              <a:rPr lang="en-US" dirty="0" smtClean="0"/>
              <a:t>Solving for the equilibrium level of income, we get</a:t>
            </a:r>
            <a:endParaRPr lang="en-US" dirty="0"/>
          </a:p>
        </p:txBody>
      </p:sp>
      <p:pic>
        <p:nvPicPr>
          <p:cNvPr id="4098" name="Picture 2"/>
          <p:cNvPicPr>
            <a:picLocks noChangeAspect="1" noChangeArrowheads="1"/>
          </p:cNvPicPr>
          <p:nvPr/>
        </p:nvPicPr>
        <p:blipFill>
          <a:blip r:embed="rId2"/>
          <a:srcRect/>
          <a:stretch>
            <a:fillRect/>
          </a:stretch>
        </p:blipFill>
        <p:spPr bwMode="auto">
          <a:xfrm>
            <a:off x="3352800" y="1371600"/>
            <a:ext cx="3467100" cy="6000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152400" y="2057400"/>
            <a:ext cx="4457700" cy="38576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724400" y="2133600"/>
            <a:ext cx="4249025" cy="3714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10/11/2012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55</a:t>
            </a:fld>
            <a:endParaRPr lang="fr-CA"/>
          </a:p>
        </p:txBody>
      </p:sp>
      <p:sp>
        <p:nvSpPr>
          <p:cNvPr id="4" name="Rectangle 3"/>
          <p:cNvSpPr/>
          <p:nvPr/>
        </p:nvSpPr>
        <p:spPr>
          <a:xfrm>
            <a:off x="2362200" y="457200"/>
            <a:ext cx="4572000" cy="369332"/>
          </a:xfrm>
          <a:prstGeom prst="rect">
            <a:avLst/>
          </a:prstGeom>
        </p:spPr>
        <p:txBody>
          <a:bodyPr>
            <a:spAutoFit/>
          </a:bodyPr>
          <a:lstStyle/>
          <a:p>
            <a:pPr algn="just"/>
            <a:r>
              <a:rPr lang="en-US" dirty="0" smtClean="0"/>
              <a:t>The government expenditure multiplier is</a:t>
            </a:r>
            <a:endParaRPr lang="en-US" dirty="0"/>
          </a:p>
        </p:txBody>
      </p:sp>
      <p:pic>
        <p:nvPicPr>
          <p:cNvPr id="5122" name="Picture 2"/>
          <p:cNvPicPr>
            <a:picLocks noChangeAspect="1" noChangeArrowheads="1"/>
          </p:cNvPicPr>
          <p:nvPr/>
        </p:nvPicPr>
        <p:blipFill>
          <a:blip r:embed="rId2"/>
          <a:srcRect/>
          <a:stretch>
            <a:fillRect/>
          </a:stretch>
        </p:blipFill>
        <p:spPr bwMode="auto">
          <a:xfrm>
            <a:off x="7315200" y="381000"/>
            <a:ext cx="485775" cy="552450"/>
          </a:xfrm>
          <a:prstGeom prst="rect">
            <a:avLst/>
          </a:prstGeom>
          <a:noFill/>
          <a:ln w="9525">
            <a:noFill/>
            <a:miter lim="800000"/>
            <a:headEnd/>
            <a:tailEnd/>
          </a:ln>
          <a:effectLst/>
        </p:spPr>
      </p:pic>
      <p:sp>
        <p:nvSpPr>
          <p:cNvPr id="6" name="Rectangle 5"/>
          <p:cNvSpPr/>
          <p:nvPr/>
        </p:nvSpPr>
        <p:spPr>
          <a:xfrm>
            <a:off x="2362200" y="1143000"/>
            <a:ext cx="3352800" cy="369332"/>
          </a:xfrm>
          <a:prstGeom prst="rect">
            <a:avLst/>
          </a:prstGeom>
        </p:spPr>
        <p:txBody>
          <a:bodyPr wrap="square">
            <a:spAutoFit/>
          </a:bodyPr>
          <a:lstStyle/>
          <a:p>
            <a:pPr algn="just"/>
            <a:r>
              <a:rPr lang="en-US" dirty="0" smtClean="0"/>
              <a:t>The tax multiplier is given by</a:t>
            </a:r>
            <a:endParaRPr lang="en-US" dirty="0"/>
          </a:p>
        </p:txBody>
      </p:sp>
      <p:pic>
        <p:nvPicPr>
          <p:cNvPr id="5123" name="Picture 3"/>
          <p:cNvPicPr>
            <a:picLocks noChangeAspect="1" noChangeArrowheads="1"/>
          </p:cNvPicPr>
          <p:nvPr/>
        </p:nvPicPr>
        <p:blipFill>
          <a:blip r:embed="rId3"/>
          <a:srcRect/>
          <a:stretch>
            <a:fillRect/>
          </a:stretch>
        </p:blipFill>
        <p:spPr bwMode="auto">
          <a:xfrm>
            <a:off x="6324600" y="1143000"/>
            <a:ext cx="542925" cy="447675"/>
          </a:xfrm>
          <a:prstGeom prst="rect">
            <a:avLst/>
          </a:prstGeom>
          <a:noFill/>
          <a:ln w="9525">
            <a:noFill/>
            <a:miter lim="800000"/>
            <a:headEnd/>
            <a:tailEnd/>
          </a:ln>
          <a:effectLst/>
        </p:spPr>
      </p:pic>
      <p:sp>
        <p:nvSpPr>
          <p:cNvPr id="8" name="Rectangle 7"/>
          <p:cNvSpPr/>
          <p:nvPr/>
        </p:nvSpPr>
        <p:spPr>
          <a:xfrm>
            <a:off x="2438400" y="1828800"/>
            <a:ext cx="5943600" cy="646331"/>
          </a:xfrm>
          <a:prstGeom prst="rect">
            <a:avLst/>
          </a:prstGeom>
        </p:spPr>
        <p:txBody>
          <a:bodyPr wrap="square">
            <a:spAutoFit/>
          </a:bodyPr>
          <a:lstStyle/>
          <a:p>
            <a:pPr algn="just"/>
            <a:r>
              <a:rPr lang="en-US" dirty="0" smtClean="0"/>
              <a:t>For an increase in government spending by 100, the equilibrium income will increase by 500</a:t>
            </a:r>
            <a:endParaRPr lang="en-US" dirty="0"/>
          </a:p>
        </p:txBody>
      </p:sp>
      <p:pic>
        <p:nvPicPr>
          <p:cNvPr id="5124" name="Picture 4"/>
          <p:cNvPicPr>
            <a:picLocks noChangeAspect="1" noChangeArrowheads="1"/>
          </p:cNvPicPr>
          <p:nvPr/>
        </p:nvPicPr>
        <p:blipFill>
          <a:blip r:embed="rId4"/>
          <a:srcRect/>
          <a:stretch>
            <a:fillRect/>
          </a:stretch>
        </p:blipFill>
        <p:spPr bwMode="auto">
          <a:xfrm>
            <a:off x="6477000" y="2590800"/>
            <a:ext cx="2047875" cy="581025"/>
          </a:xfrm>
          <a:prstGeom prst="rect">
            <a:avLst/>
          </a:prstGeom>
          <a:noFill/>
          <a:ln w="9525">
            <a:noFill/>
            <a:miter lim="800000"/>
            <a:headEnd/>
            <a:tailEnd/>
          </a:ln>
          <a:effectLst/>
        </p:spPr>
      </p:pic>
      <p:sp>
        <p:nvSpPr>
          <p:cNvPr id="10" name="Rectangle 9"/>
          <p:cNvSpPr/>
          <p:nvPr/>
        </p:nvSpPr>
        <p:spPr>
          <a:xfrm>
            <a:off x="2362200" y="3048000"/>
            <a:ext cx="3124200" cy="369332"/>
          </a:xfrm>
          <a:prstGeom prst="rect">
            <a:avLst/>
          </a:prstGeom>
        </p:spPr>
        <p:txBody>
          <a:bodyPr wrap="square">
            <a:spAutoFit/>
          </a:bodyPr>
          <a:lstStyle/>
          <a:p>
            <a:pPr algn="just"/>
            <a:r>
              <a:rPr lang="en-US" dirty="0" smtClean="0"/>
              <a:t>The tax multiplier is given by</a:t>
            </a:r>
            <a:endParaRPr lang="en-US" dirty="0"/>
          </a:p>
        </p:txBody>
      </p:sp>
      <p:pic>
        <p:nvPicPr>
          <p:cNvPr id="5125" name="Picture 5"/>
          <p:cNvPicPr>
            <a:picLocks noChangeAspect="1" noChangeArrowheads="1"/>
          </p:cNvPicPr>
          <p:nvPr/>
        </p:nvPicPr>
        <p:blipFill>
          <a:blip r:embed="rId5"/>
          <a:srcRect/>
          <a:stretch>
            <a:fillRect/>
          </a:stretch>
        </p:blipFill>
        <p:spPr bwMode="auto">
          <a:xfrm>
            <a:off x="5410200" y="3352800"/>
            <a:ext cx="3086100" cy="495300"/>
          </a:xfrm>
          <a:prstGeom prst="rect">
            <a:avLst/>
          </a:prstGeom>
          <a:noFill/>
          <a:ln w="9525">
            <a:noFill/>
            <a:miter lim="800000"/>
            <a:headEnd/>
            <a:tailEnd/>
          </a:ln>
          <a:effectLst/>
        </p:spPr>
      </p:pic>
      <p:sp>
        <p:nvSpPr>
          <p:cNvPr id="12" name="Rectangle 11"/>
          <p:cNvSpPr/>
          <p:nvPr/>
        </p:nvSpPr>
        <p:spPr>
          <a:xfrm>
            <a:off x="1828800" y="4114800"/>
            <a:ext cx="7064819" cy="369332"/>
          </a:xfrm>
          <a:prstGeom prst="rect">
            <a:avLst/>
          </a:prstGeom>
        </p:spPr>
        <p:txBody>
          <a:bodyPr wrap="none">
            <a:spAutoFit/>
          </a:bodyPr>
          <a:lstStyle/>
          <a:p>
            <a:pPr algn="just"/>
            <a:r>
              <a:rPr lang="en-US" dirty="0" smtClean="0"/>
              <a:t>A tax cut of 100 (Δ</a:t>
            </a:r>
            <a:r>
              <a:rPr lang="en-US" i="1" dirty="0" smtClean="0"/>
              <a:t>T= –100) will increase </a:t>
            </a:r>
            <a:r>
              <a:rPr lang="en-US" dirty="0" smtClean="0"/>
              <a:t>equilibrium income by 400</a:t>
            </a:r>
            <a:endParaRPr lang="en-US" dirty="0"/>
          </a:p>
        </p:txBody>
      </p:sp>
      <p:pic>
        <p:nvPicPr>
          <p:cNvPr id="5126" name="Picture 6"/>
          <p:cNvPicPr>
            <a:picLocks noChangeAspect="1" noChangeArrowheads="1"/>
          </p:cNvPicPr>
          <p:nvPr/>
        </p:nvPicPr>
        <p:blipFill>
          <a:blip r:embed="rId6"/>
          <a:srcRect/>
          <a:stretch>
            <a:fillRect/>
          </a:stretch>
        </p:blipFill>
        <p:spPr bwMode="auto">
          <a:xfrm>
            <a:off x="4724400" y="4648200"/>
            <a:ext cx="2190750" cy="514350"/>
          </a:xfrm>
          <a:prstGeom prst="rect">
            <a:avLst/>
          </a:prstGeom>
          <a:noFill/>
          <a:ln w="9525">
            <a:noFill/>
            <a:miter lim="800000"/>
            <a:headEnd/>
            <a:tailEnd/>
          </a:ln>
          <a:effectLst/>
        </p:spPr>
      </p:pic>
      <p:pic>
        <p:nvPicPr>
          <p:cNvPr id="14" name="Picture 2"/>
          <p:cNvPicPr>
            <a:picLocks noChangeAspect="1" noChangeArrowheads="1"/>
          </p:cNvPicPr>
          <p:nvPr/>
        </p:nvPicPr>
        <p:blipFill>
          <a:blip r:embed="rId7"/>
          <a:srcRect/>
          <a:stretch>
            <a:fillRect/>
          </a:stretch>
        </p:blipFill>
        <p:spPr bwMode="auto">
          <a:xfrm>
            <a:off x="1981200" y="5638800"/>
            <a:ext cx="6819900" cy="5524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10/11/2012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56</a:t>
            </a:fld>
            <a:endParaRPr lang="fr-CA"/>
          </a:p>
        </p:txBody>
      </p:sp>
      <p:pic>
        <p:nvPicPr>
          <p:cNvPr id="2050" name="Picture 2"/>
          <p:cNvPicPr>
            <a:picLocks noChangeAspect="1" noChangeArrowheads="1"/>
          </p:cNvPicPr>
          <p:nvPr/>
        </p:nvPicPr>
        <p:blipFill>
          <a:blip r:embed="rId2"/>
          <a:srcRect/>
          <a:stretch>
            <a:fillRect/>
          </a:stretch>
        </p:blipFill>
        <p:spPr bwMode="auto">
          <a:xfrm>
            <a:off x="319088" y="1052513"/>
            <a:ext cx="8505825" cy="47529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295400"/>
            <a:ext cx="6019800" cy="1143000"/>
          </a:xfrm>
        </p:spPr>
        <p:txBody>
          <a:bodyPr/>
          <a:lstStyle/>
          <a:p>
            <a:r>
              <a:rPr lang="en-US" sz="8800" b="1" dirty="0" smtClean="0">
                <a:effectLst>
                  <a:outerShdw blurRad="38100" dist="38100" dir="2700000" algn="tl">
                    <a:srgbClr val="000000">
                      <a:alpha val="43137"/>
                    </a:srgbClr>
                  </a:outerShdw>
                </a:effectLst>
              </a:rPr>
              <a:t>Thank </a:t>
            </a:r>
            <a:r>
              <a:rPr lang="en-US" sz="8800" b="1" dirty="0" err="1" smtClean="0">
                <a:effectLst>
                  <a:outerShdw blurRad="38100" dist="38100" dir="2700000" algn="tl">
                    <a:srgbClr val="000000">
                      <a:alpha val="43137"/>
                    </a:srgbClr>
                  </a:outerShdw>
                </a:effectLst>
              </a:rPr>
              <a:t>y</a:t>
            </a:r>
            <a:r>
              <a:rPr lang="en-US" sz="8800" b="1" dirty="0" err="1" smtClean="0">
                <a:effectLst>
                  <a:outerShdw blurRad="38100" dist="38100" dir="2700000" algn="tl">
                    <a:srgbClr val="000000">
                      <a:alpha val="43137"/>
                    </a:srgbClr>
                  </a:outerShdw>
                </a:effectLst>
                <a:sym typeface="Wingdings" pitchFamily="2" charset="2"/>
              </a:rPr>
              <a:t></a:t>
            </a:r>
            <a:r>
              <a:rPr lang="en-US" sz="8800" b="1" dirty="0" err="1" smtClean="0">
                <a:effectLst>
                  <a:outerShdw blurRad="38100" dist="38100" dir="2700000" algn="tl">
                    <a:srgbClr val="000000">
                      <a:alpha val="43137"/>
                    </a:srgbClr>
                  </a:outerShdw>
                </a:effectLst>
              </a:rPr>
              <a:t>u</a:t>
            </a:r>
            <a:endParaRPr lang="en-US" sz="88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10/11/2012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57</a:t>
            </a:fld>
            <a:endParaRPr lang="fr-CA"/>
          </a:p>
        </p:txBody>
      </p:sp>
      <p:pic>
        <p:nvPicPr>
          <p:cNvPr id="22530" name="Picture 2"/>
          <p:cNvPicPr>
            <a:picLocks noChangeAspect="1" noChangeArrowheads="1"/>
          </p:cNvPicPr>
          <p:nvPr/>
        </p:nvPicPr>
        <p:blipFill>
          <a:blip r:embed="rId2"/>
          <a:srcRect/>
          <a:stretch>
            <a:fillRect/>
          </a:stretch>
        </p:blipFill>
        <p:spPr bwMode="auto">
          <a:xfrm>
            <a:off x="76200" y="2590800"/>
            <a:ext cx="8991600" cy="1676400"/>
          </a:xfrm>
          <a:prstGeom prst="rect">
            <a:avLst/>
          </a:prstGeom>
          <a:noFill/>
          <a:ln w="9525">
            <a:noFill/>
            <a:miter lim="800000"/>
            <a:headEnd/>
            <a:tailEnd/>
          </a:ln>
          <a:effectLst/>
        </p:spPr>
      </p:pic>
      <p:sp>
        <p:nvSpPr>
          <p:cNvPr id="6" name="Title 1"/>
          <p:cNvSpPr txBox="1">
            <a:spLocks/>
          </p:cNvSpPr>
          <p:nvPr/>
        </p:nvSpPr>
        <p:spPr bwMode="auto">
          <a:xfrm>
            <a:off x="2209800" y="46482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5400" b="1" dirty="0" smtClean="0">
                <a:effectLst>
                  <a:outerShdw blurRad="38100" dist="38100" dir="2700000" algn="tl">
                    <a:srgbClr val="000000">
                      <a:alpha val="43137"/>
                    </a:srgbClr>
                  </a:outerShdw>
                </a:effectLst>
                <a:latin typeface="+mj-lt"/>
                <a:ea typeface="+mj-ea"/>
                <a:cs typeface="+mj-cs"/>
              </a:rPr>
              <a:t>Pupils of Economics</a:t>
            </a:r>
            <a:endParaRPr kumimoji="0" lang="en-US" sz="5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effectLst/>
              </a:rPr>
              <a:t>Macroeconomics</a:t>
            </a:r>
            <a:endParaRPr lang="en-US">
              <a:effectLst/>
              <a:latin typeface="Tahoma" pitchFamily="34" charset="0"/>
            </a:endParaRPr>
          </a:p>
        </p:txBody>
      </p:sp>
      <p:sp>
        <p:nvSpPr>
          <p:cNvPr id="10243" name="Rectangle 3"/>
          <p:cNvSpPr>
            <a:spLocks noGrp="1" noChangeArrowheads="1"/>
          </p:cNvSpPr>
          <p:nvPr>
            <p:ph type="body" idx="1"/>
          </p:nvPr>
        </p:nvSpPr>
        <p:spPr>
          <a:xfrm>
            <a:off x="381000" y="1828800"/>
            <a:ext cx="8382000" cy="4267200"/>
          </a:xfrm>
          <a:noFill/>
          <a:ln/>
        </p:spPr>
        <p:txBody>
          <a:bodyPr/>
          <a:lstStyle/>
          <a:p>
            <a:pPr>
              <a:buSzPct val="80000"/>
            </a:pPr>
            <a:r>
              <a:rPr lang="en-US" sz="3600">
                <a:solidFill>
                  <a:srgbClr val="474A81"/>
                </a:solidFill>
              </a:rPr>
              <a:t>Macroeconomics answers questions like the following:</a:t>
            </a:r>
            <a:endParaRPr lang="en-US"/>
          </a:p>
          <a:p>
            <a:pPr lvl="1">
              <a:buClr>
                <a:schemeClr val="bg2"/>
              </a:buClr>
              <a:buSzPct val="70000"/>
              <a:buFont typeface="Monotype Sorts" pitchFamily="2" charset="2"/>
              <a:buChar char="u"/>
            </a:pPr>
            <a:r>
              <a:rPr lang="en-US">
                <a:solidFill>
                  <a:srgbClr val="474A81"/>
                </a:solidFill>
              </a:rPr>
              <a:t>Why is average income high in some countries and low in others? </a:t>
            </a:r>
          </a:p>
          <a:p>
            <a:pPr lvl="1">
              <a:buClr>
                <a:schemeClr val="bg2"/>
              </a:buClr>
              <a:buSzPct val="70000"/>
              <a:buFont typeface="Monotype Sorts" pitchFamily="2" charset="2"/>
              <a:buChar char="u"/>
            </a:pPr>
            <a:r>
              <a:rPr lang="en-US">
                <a:solidFill>
                  <a:srgbClr val="474A81"/>
                </a:solidFill>
              </a:rPr>
              <a:t>Why do prices rise rapidly in some time periods while they are more stable in others? </a:t>
            </a:r>
          </a:p>
          <a:p>
            <a:pPr lvl="1">
              <a:buClr>
                <a:schemeClr val="bg2"/>
              </a:buClr>
              <a:buSzPct val="70000"/>
              <a:buFont typeface="Monotype Sorts" pitchFamily="2" charset="2"/>
              <a:buChar char="u"/>
            </a:pPr>
            <a:r>
              <a:rPr lang="en-US">
                <a:solidFill>
                  <a:srgbClr val="474A81"/>
                </a:solidFill>
              </a:rPr>
              <a:t>Why do production and employment expand in some years and contract in others?</a:t>
            </a:r>
            <a:r>
              <a:rPr 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out)">
                                      <p:cBhvr>
                                        <p:cTn id="7" dur="500"/>
                                        <p:tgtEl>
                                          <p:spTgt spid="10243">
                                            <p:txEl>
                                              <p:pRg st="0" end="0"/>
                                            </p:txEl>
                                          </p:spTgt>
                                        </p:tgtEl>
                                      </p:cBhvr>
                                    </p:animEffect>
                                  </p:childTnLst>
                                  <p:subTnLst>
                                    <p:animClr>
                                      <p:cBhvr override="childStyle">
                                        <p:cTn dur="1" fill="hold" display="0" masterRel="nextClick" afterEffect="1"/>
                                        <p:tgtEl>
                                          <p:spTgt spid="1024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out)">
                                      <p:cBhvr>
                                        <p:cTn id="12" dur="500"/>
                                        <p:tgtEl>
                                          <p:spTgt spid="10243">
                                            <p:txEl>
                                              <p:pRg st="1" end="1"/>
                                            </p:txEl>
                                          </p:spTgt>
                                        </p:tgtEl>
                                      </p:cBhvr>
                                    </p:animEffect>
                                  </p:childTnLst>
                                  <p:subTnLst>
                                    <p:animClr>
                                      <p:cBhvr override="childStyle">
                                        <p:cTn dur="1" fill="hold" display="0" masterRel="nextClick" afterEffect="1"/>
                                        <p:tgtEl>
                                          <p:spTgt spid="1024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out)">
                                      <p:cBhvr>
                                        <p:cTn id="17" dur="500"/>
                                        <p:tgtEl>
                                          <p:spTgt spid="10243">
                                            <p:txEl>
                                              <p:pRg st="2" end="2"/>
                                            </p:txEl>
                                          </p:spTgt>
                                        </p:tgtEl>
                                      </p:cBhvr>
                                    </p:animEffect>
                                  </p:childTnLst>
                                  <p:subTnLst>
                                    <p:animClr>
                                      <p:cBhvr override="childStyle">
                                        <p:cTn dur="1" fill="hold" display="0" masterRel="nextClick" afterEffect="1"/>
                                        <p:tgtEl>
                                          <p:spTgt spid="1024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ox(out)">
                                      <p:cBhvr>
                                        <p:cTn id="22" dur="500"/>
                                        <p:tgtEl>
                                          <p:spTgt spid="10243">
                                            <p:txEl>
                                              <p:pRg st="3" end="3"/>
                                            </p:txEl>
                                          </p:spTgt>
                                        </p:tgtEl>
                                      </p:cBhvr>
                                    </p:animEffect>
                                  </p:childTnLst>
                                  <p:subTnLst>
                                    <p:animClr>
                                      <p:cBhvr override="childStyle">
                                        <p:cTn dur="1" fill="hold" display="0" masterRel="nextClick" afterEffect="1"/>
                                        <p:tgtEl>
                                          <p:spTgt spid="1024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62000" y="914400"/>
            <a:ext cx="7772400" cy="1143000"/>
          </a:xfrm>
          <a:noFill/>
          <a:ln/>
        </p:spPr>
        <p:txBody>
          <a:bodyPr/>
          <a:lstStyle/>
          <a:p>
            <a:r>
              <a:rPr lang="en-US" sz="3600">
                <a:effectLst/>
              </a:rPr>
              <a:t>The Economy’s </a:t>
            </a:r>
            <a:br>
              <a:rPr lang="en-US" sz="3600">
                <a:effectLst/>
              </a:rPr>
            </a:br>
            <a:r>
              <a:rPr lang="en-US" sz="3600">
                <a:effectLst/>
              </a:rPr>
              <a:t>Income and Expenditure</a:t>
            </a:r>
            <a:endParaRPr lang="en-US" sz="3600">
              <a:effectLst/>
              <a:latin typeface="Tahoma" pitchFamily="34" charset="0"/>
            </a:endParaRPr>
          </a:p>
        </p:txBody>
      </p:sp>
      <p:sp>
        <p:nvSpPr>
          <p:cNvPr id="12291" name="Rectangle 3"/>
          <p:cNvSpPr>
            <a:spLocks noGrp="1" noChangeArrowheads="1"/>
          </p:cNvSpPr>
          <p:nvPr>
            <p:ph type="subTitle" idx="1"/>
          </p:nvPr>
        </p:nvSpPr>
        <p:spPr>
          <a:xfrm>
            <a:off x="911225" y="2511425"/>
            <a:ext cx="7324725" cy="2216150"/>
          </a:xfrm>
          <a:noFill/>
          <a:ln/>
        </p:spPr>
        <p:txBody>
          <a:bodyPr/>
          <a:lstStyle/>
          <a:p>
            <a:pPr algn="l"/>
            <a:r>
              <a:rPr lang="en-US" sz="3400">
                <a:solidFill>
                  <a:srgbClr val="474A81"/>
                </a:solidFill>
              </a:rPr>
              <a:t>When judging whether the economy is doing well or poorly, it is natural to look at the total income that everyone in the economy is earning.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arn(inHorizontal)">
                                      <p:cBhvr>
                                        <p:cTn id="7" dur="500"/>
                                        <p:tgtEl>
                                          <p:spTgt spid="12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533400"/>
            <a:ext cx="7772400" cy="1143000"/>
          </a:xfrm>
          <a:noFill/>
          <a:ln/>
        </p:spPr>
        <p:txBody>
          <a:bodyPr/>
          <a:lstStyle/>
          <a:p>
            <a:r>
              <a:rPr lang="en-US" sz="3600">
                <a:effectLst/>
              </a:rPr>
              <a:t>The Economy’s </a:t>
            </a:r>
            <a:br>
              <a:rPr lang="en-US" sz="3600">
                <a:effectLst/>
              </a:rPr>
            </a:br>
            <a:r>
              <a:rPr lang="en-US" sz="3600">
                <a:effectLst/>
              </a:rPr>
              <a:t>Income and Expenditure</a:t>
            </a:r>
            <a:endParaRPr lang="en-US" sz="3600">
              <a:effectLst/>
              <a:latin typeface="Tahoma" pitchFamily="34" charset="0"/>
            </a:endParaRPr>
          </a:p>
        </p:txBody>
      </p:sp>
      <p:sp>
        <p:nvSpPr>
          <p:cNvPr id="14339" name="Rectangle 3"/>
          <p:cNvSpPr>
            <a:spLocks noGrp="1" noChangeArrowheads="1"/>
          </p:cNvSpPr>
          <p:nvPr>
            <p:ph type="body" idx="1"/>
          </p:nvPr>
        </p:nvSpPr>
        <p:spPr>
          <a:xfrm>
            <a:off x="533400" y="2209800"/>
            <a:ext cx="7924800" cy="3352800"/>
          </a:xfrm>
          <a:noFill/>
          <a:ln/>
        </p:spPr>
        <p:txBody>
          <a:bodyPr/>
          <a:lstStyle/>
          <a:p>
            <a:pPr>
              <a:buSzPct val="80000"/>
            </a:pPr>
            <a:r>
              <a:rPr lang="en-US" sz="3400">
                <a:solidFill>
                  <a:srgbClr val="474A81"/>
                </a:solidFill>
              </a:rPr>
              <a:t>For an economy as a whole, </a:t>
            </a:r>
            <a:r>
              <a:rPr lang="en-US" sz="3400" i="1" u="sng">
                <a:solidFill>
                  <a:srgbClr val="474A81"/>
                </a:solidFill>
              </a:rPr>
              <a:t>income must equal expenditure</a:t>
            </a:r>
            <a:r>
              <a:rPr lang="en-US" sz="3400" i="1">
                <a:solidFill>
                  <a:srgbClr val="474A81"/>
                </a:solidFill>
              </a:rPr>
              <a:t> </a:t>
            </a:r>
            <a:r>
              <a:rPr lang="en-US" sz="3400">
                <a:solidFill>
                  <a:srgbClr val="474A81"/>
                </a:solidFill>
              </a:rPr>
              <a:t>because:</a:t>
            </a:r>
            <a:endParaRPr lang="en-US"/>
          </a:p>
          <a:p>
            <a:pPr lvl="1">
              <a:buClr>
                <a:schemeClr val="bg2"/>
              </a:buClr>
              <a:buSzPct val="70000"/>
              <a:buFont typeface="Monotype Sorts" pitchFamily="2" charset="2"/>
              <a:buChar char="u"/>
            </a:pPr>
            <a:r>
              <a:rPr lang="en-US" sz="3200">
                <a:solidFill>
                  <a:srgbClr val="474A81"/>
                </a:solidFill>
              </a:rPr>
              <a:t>Every transaction has a buyer and a seller.</a:t>
            </a:r>
          </a:p>
          <a:p>
            <a:pPr lvl="1">
              <a:buClr>
                <a:schemeClr val="bg2"/>
              </a:buClr>
              <a:buSzPct val="70000"/>
              <a:buFont typeface="Monotype Sorts" pitchFamily="2" charset="2"/>
              <a:buChar char="u"/>
            </a:pPr>
            <a:r>
              <a:rPr lang="en-US" sz="3200">
                <a:solidFill>
                  <a:srgbClr val="474A81"/>
                </a:solidFill>
              </a:rPr>
              <a:t>Every dollar of spending by some buyer is a dollar of income for some seller.</a:t>
            </a:r>
            <a:r>
              <a:rPr 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out)">
                                      <p:cBhvr>
                                        <p:cTn id="7" dur="500"/>
                                        <p:tgtEl>
                                          <p:spTgt spid="14339">
                                            <p:txEl>
                                              <p:pRg st="0" end="0"/>
                                            </p:txEl>
                                          </p:spTgt>
                                        </p:tgtEl>
                                      </p:cBhvr>
                                    </p:animEffect>
                                  </p:childTnLst>
                                  <p:subTnLst>
                                    <p:animClr>
                                      <p:cBhvr override="childStyle">
                                        <p:cTn dur="1" fill="hold" display="0" masterRel="nextClick" afterEffect="1"/>
                                        <p:tgtEl>
                                          <p:spTgt spid="1433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ox(out)">
                                      <p:cBhvr>
                                        <p:cTn id="12" dur="500"/>
                                        <p:tgtEl>
                                          <p:spTgt spid="14339">
                                            <p:txEl>
                                              <p:pRg st="1" end="1"/>
                                            </p:txEl>
                                          </p:spTgt>
                                        </p:tgtEl>
                                      </p:cBhvr>
                                    </p:animEffect>
                                  </p:childTnLst>
                                  <p:subTnLst>
                                    <p:animClr>
                                      <p:cBhvr override="childStyle">
                                        <p:cTn dur="1" fill="hold" display="0" masterRel="nextClick" afterEffect="1"/>
                                        <p:tgtEl>
                                          <p:spTgt spid="14339">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ox(out)">
                                      <p:cBhvr>
                                        <p:cTn id="17" dur="500"/>
                                        <p:tgtEl>
                                          <p:spTgt spid="14339">
                                            <p:txEl>
                                              <p:pRg st="2" end="2"/>
                                            </p:txEl>
                                          </p:spTgt>
                                        </p:tgtEl>
                                      </p:cBhvr>
                                    </p:animEffect>
                                  </p:childTnLst>
                                  <p:subTnLst>
                                    <p:animClr>
                                      <p:cBhvr override="childStyle">
                                        <p:cTn dur="1" fill="hold" display="0" masterRel="nextClick" afterEffect="1"/>
                                        <p:tgtEl>
                                          <p:spTgt spid="14339">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1981200"/>
            <a:ext cx="7772400" cy="3962400"/>
          </a:xfrm>
          <a:noFill/>
          <a:ln/>
        </p:spPr>
        <p:txBody>
          <a:bodyPr/>
          <a:lstStyle/>
          <a:p>
            <a:pPr>
              <a:buSzPct val="70000"/>
            </a:pPr>
            <a:r>
              <a:rPr lang="en-US" sz="3600">
                <a:solidFill>
                  <a:srgbClr val="A50021"/>
                </a:solidFill>
              </a:rPr>
              <a:t>Gross domestic product (GDP)</a:t>
            </a:r>
            <a:r>
              <a:rPr lang="en-US" sz="3600">
                <a:solidFill>
                  <a:srgbClr val="474A81"/>
                </a:solidFill>
              </a:rPr>
              <a:t> is a measure of the income and expenditures of an economy.</a:t>
            </a:r>
          </a:p>
          <a:p>
            <a:pPr>
              <a:buSzPct val="70000"/>
            </a:pPr>
            <a:r>
              <a:rPr lang="en-US" sz="3600">
                <a:solidFill>
                  <a:srgbClr val="474A81"/>
                </a:solidFill>
              </a:rPr>
              <a:t>It is the total market value of all final goods and services produced within a country in a given period of time.</a:t>
            </a:r>
          </a:p>
        </p:txBody>
      </p:sp>
      <p:sp>
        <p:nvSpPr>
          <p:cNvPr id="16387" name="Rectangle 3"/>
          <p:cNvSpPr>
            <a:spLocks noGrp="1" noChangeArrowheads="1"/>
          </p:cNvSpPr>
          <p:nvPr>
            <p:ph type="title"/>
          </p:nvPr>
        </p:nvSpPr>
        <p:spPr>
          <a:noFill/>
          <a:ln/>
        </p:spPr>
        <p:txBody>
          <a:bodyPr/>
          <a:lstStyle/>
          <a:p>
            <a:r>
              <a:rPr lang="en-US">
                <a:effectLst/>
              </a:rPr>
              <a:t>Gross Domestic Product</a:t>
            </a:r>
            <a:endParaRPr lang="en-US">
              <a:effectLst/>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ox(out)">
                                      <p:cBhvr>
                                        <p:cTn id="7" dur="500"/>
                                        <p:tgtEl>
                                          <p:spTgt spid="16386">
                                            <p:txEl>
                                              <p:pRg st="0" end="0"/>
                                            </p:txEl>
                                          </p:spTgt>
                                        </p:tgtEl>
                                      </p:cBhvr>
                                    </p:animEffect>
                                  </p:childTnLst>
                                  <p:subTnLst>
                                    <p:animClr>
                                      <p:cBhvr override="childStyle">
                                        <p:cTn dur="1" fill="hold" display="0" masterRel="nextClick" afterEffect="1"/>
                                        <p:tgtEl>
                                          <p:spTgt spid="16386">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box(out)">
                                      <p:cBhvr>
                                        <p:cTn id="12" dur="500"/>
                                        <p:tgtEl>
                                          <p:spTgt spid="16386">
                                            <p:txEl>
                                              <p:pRg st="1" end="1"/>
                                            </p:txEl>
                                          </p:spTgt>
                                        </p:tgtEl>
                                      </p:cBhvr>
                                    </p:animEffect>
                                  </p:childTnLst>
                                  <p:subTnLst>
                                    <p:animClr>
                                      <p:cBhvr override="childStyle">
                                        <p:cTn dur="1" fill="hold" display="0" masterRel="nextClick" afterEffect="1"/>
                                        <p:tgtEl>
                                          <p:spTgt spid="16386">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utoUpdateAnimBg="0"/>
    </p:bldLst>
  </p:timing>
</p:sld>
</file>

<file path=ppt/theme/theme1.xml><?xml version="1.0" encoding="utf-8"?>
<a:theme xmlns:a="http://schemas.openxmlformats.org/drawingml/2006/main" name="15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159</Template>
  <TotalTime>386</TotalTime>
  <Words>1812</Words>
  <Application>Microsoft Office PowerPoint</Application>
  <PresentationFormat>On-screen Show (4:3)</PresentationFormat>
  <Paragraphs>268</Paragraphs>
  <Slides>57</Slides>
  <Notes>48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159</vt:lpstr>
      <vt:lpstr>Equation</vt:lpstr>
      <vt:lpstr>Document</vt:lpstr>
      <vt:lpstr>Macroeconomics  of National Income Accounting</vt:lpstr>
      <vt:lpstr>Outline</vt:lpstr>
      <vt:lpstr>Measuring a Nation’s Income</vt:lpstr>
      <vt:lpstr>Microeconomics</vt:lpstr>
      <vt:lpstr>Macroeconomics</vt:lpstr>
      <vt:lpstr>Macroeconomics</vt:lpstr>
      <vt:lpstr>The Economy’s  Income and Expenditure</vt:lpstr>
      <vt:lpstr>The Economy’s  Income and Expenditure</vt:lpstr>
      <vt:lpstr>Gross Domestic Product</vt:lpstr>
      <vt:lpstr>The Circular-Flow Diagram</vt:lpstr>
      <vt:lpstr>The Circular-Flow Diagram</vt:lpstr>
      <vt:lpstr>The Measurement of GDP</vt:lpstr>
      <vt:lpstr>The Measurement of GDP</vt:lpstr>
      <vt:lpstr>The Measurement of GDP</vt:lpstr>
      <vt:lpstr>The Measurement of GDP</vt:lpstr>
      <vt:lpstr>What Is Counted in GDP?</vt:lpstr>
      <vt:lpstr>What Is Not Counted in GDP?</vt:lpstr>
      <vt:lpstr>Other Measures of Income</vt:lpstr>
      <vt:lpstr>Gross National Product</vt:lpstr>
      <vt:lpstr>Net National Product (NNP)</vt:lpstr>
      <vt:lpstr>National Income</vt:lpstr>
      <vt:lpstr>Personal Income</vt:lpstr>
      <vt:lpstr>Disposable Personal Income</vt:lpstr>
      <vt:lpstr>The Components of GDP</vt:lpstr>
      <vt:lpstr>The Components of GDP</vt:lpstr>
      <vt:lpstr>The Components of GDP</vt:lpstr>
      <vt:lpstr>GDP and Its Components (1998)</vt:lpstr>
      <vt:lpstr>GDP and Its Components (1998)</vt:lpstr>
      <vt:lpstr>GDP and Its Components (1998)</vt:lpstr>
      <vt:lpstr>GDP and Its Components (1998)</vt:lpstr>
      <vt:lpstr>GDP and Its Components (1998)</vt:lpstr>
      <vt:lpstr>GDP and Its Components (1998)</vt:lpstr>
      <vt:lpstr>Real versus Nominal GDP</vt:lpstr>
      <vt:lpstr>Real versus Nominal GDP</vt:lpstr>
      <vt:lpstr>GDP Deflator</vt:lpstr>
      <vt:lpstr>GDP Deflator</vt:lpstr>
      <vt:lpstr>Converting Nominal GDP to Real GDP</vt:lpstr>
      <vt:lpstr>Real and Nominal GDP</vt:lpstr>
      <vt:lpstr>Real and Nominal GDP</vt:lpstr>
      <vt:lpstr>Real and Nominal GDP</vt:lpstr>
      <vt:lpstr>Real and Nominal GDP</vt:lpstr>
      <vt:lpstr>Real GDP in the United States</vt:lpstr>
      <vt:lpstr>GDP and Economic  Well-Being</vt:lpstr>
      <vt:lpstr>GDP and Economic  Well-Being</vt:lpstr>
      <vt:lpstr>GDP and Economic  Well-Being</vt:lpstr>
      <vt:lpstr>GDP, Life Expectancy, and Literacy</vt:lpstr>
      <vt:lpstr>Summary</vt:lpstr>
      <vt:lpstr>Summary</vt:lpstr>
      <vt:lpstr>Summary</vt:lpstr>
      <vt:lpstr>Summary</vt:lpstr>
      <vt:lpstr>Slide 51</vt:lpstr>
      <vt:lpstr>Slide 52</vt:lpstr>
      <vt:lpstr>Slide 53</vt:lpstr>
      <vt:lpstr>Slide 54</vt:lpstr>
      <vt:lpstr>Slide 55</vt:lpstr>
      <vt:lpstr>Slide 56</vt:lpstr>
      <vt:lpstr>Thank yu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of Monetary Policy and Inflation </dc:title>
  <dc:creator>admin</dc:creator>
  <cp:lastModifiedBy>admin</cp:lastModifiedBy>
  <cp:revision>139</cp:revision>
  <dcterms:created xsi:type="dcterms:W3CDTF">2012-04-04T08:26:54Z</dcterms:created>
  <dcterms:modified xsi:type="dcterms:W3CDTF">2012-11-10T04:43:39Z</dcterms:modified>
</cp:coreProperties>
</file>