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3" r:id="rId2"/>
    <p:sldId id="318" r:id="rId3"/>
    <p:sldId id="319" r:id="rId4"/>
    <p:sldId id="320" r:id="rId5"/>
    <p:sldId id="291"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7" r:id="rId22"/>
    <p:sldId id="313" r:id="rId23"/>
    <p:sldId id="314" r:id="rId24"/>
    <p:sldId id="315" r:id="rId25"/>
    <p:sldId id="316" r:id="rId26"/>
    <p:sldId id="292" r:id="rId27"/>
    <p:sldId id="29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69" d="100"/>
          <a:sy n="69" d="100"/>
        </p:scale>
        <p:origin x="-14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95556F-D1BD-4463-998A-C6C7BF31942F}" type="datetimeFigureOut">
              <a:rPr lang="en-US" smtClean="0"/>
              <a:pPr/>
              <a:t>12/7/2012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23B40D-21C2-4B9B-A7C8-C55C4052F45A}" type="slidenum">
              <a:rPr lang="en-US" smtClean="0"/>
              <a:pPr/>
              <a:t>‹#›</a:t>
            </a:fld>
            <a:endParaRPr lang="en-US"/>
          </a:p>
        </p:txBody>
      </p:sp>
    </p:spTree>
    <p:extLst>
      <p:ext uri="{BB962C8B-B14F-4D97-AF65-F5344CB8AC3E}">
        <p14:creationId xmlns:p14="http://schemas.microsoft.com/office/powerpoint/2010/main" val="3610876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BADA83-1574-4A99-A36A-933C037625E0}" type="datetimeFigureOut">
              <a:rPr lang="en-US" smtClean="0"/>
              <a:pPr/>
              <a:t>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96543-BEEF-415E-B5F3-62E694DE917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ADA83-1574-4A99-A36A-933C037625E0}" type="datetimeFigureOut">
              <a:rPr lang="en-US" smtClean="0"/>
              <a:pPr/>
              <a:t>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96543-BEEF-415E-B5F3-62E694DE917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ADA83-1574-4A99-A36A-933C037625E0}" type="datetimeFigureOut">
              <a:rPr lang="en-US" smtClean="0"/>
              <a:pPr/>
              <a:t>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96543-BEEF-415E-B5F3-62E694DE917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ADA83-1574-4A99-A36A-933C037625E0}" type="datetimeFigureOut">
              <a:rPr lang="en-US" smtClean="0"/>
              <a:pPr/>
              <a:t>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96543-BEEF-415E-B5F3-62E694DE917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BADA83-1574-4A99-A36A-933C037625E0}" type="datetimeFigureOut">
              <a:rPr lang="en-US" smtClean="0"/>
              <a:pPr/>
              <a:t>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96543-BEEF-415E-B5F3-62E694DE917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BADA83-1574-4A99-A36A-933C037625E0}" type="datetimeFigureOut">
              <a:rPr lang="en-US" smtClean="0"/>
              <a:pPr/>
              <a:t>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96543-BEEF-415E-B5F3-62E694DE917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BADA83-1574-4A99-A36A-933C037625E0}" type="datetimeFigureOut">
              <a:rPr lang="en-US" smtClean="0"/>
              <a:pPr/>
              <a:t>12/7/2012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A96543-BEEF-415E-B5F3-62E694DE917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BADA83-1574-4A99-A36A-933C037625E0}" type="datetimeFigureOut">
              <a:rPr lang="en-US" smtClean="0"/>
              <a:pPr/>
              <a:t>12/7/2012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A96543-BEEF-415E-B5F3-62E694DE91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ADA83-1574-4A99-A36A-933C037625E0}" type="datetimeFigureOut">
              <a:rPr lang="en-US" smtClean="0"/>
              <a:pPr/>
              <a:t>12/7/2012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A96543-BEEF-415E-B5F3-62E694DE917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ADA83-1574-4A99-A36A-933C037625E0}" type="datetimeFigureOut">
              <a:rPr lang="en-US" smtClean="0"/>
              <a:pPr/>
              <a:t>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96543-BEEF-415E-B5F3-62E694DE917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ADA83-1574-4A99-A36A-933C037625E0}" type="datetimeFigureOut">
              <a:rPr lang="en-US" smtClean="0"/>
              <a:pPr/>
              <a:t>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96543-BEEF-415E-B5F3-62E694DE917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ADA83-1574-4A99-A36A-933C037625E0}" type="datetimeFigureOut">
              <a:rPr lang="en-US" smtClean="0"/>
              <a:pPr/>
              <a:t>12/7/2012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96543-BEEF-415E-B5F3-62E694DE917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yswagat@gmail.com" TargetMode="External"/><Relationship Id="rId2" Type="http://schemas.openxmlformats.org/officeDocument/2006/relationships/hyperlink" Target="mailto:swagat@bits-goa.ac.in"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990600" y="533400"/>
            <a:ext cx="7315200" cy="1676400"/>
          </a:xfrm>
        </p:spPr>
        <p:txBody>
          <a:bodyPr>
            <a:normAutofit/>
          </a:bodyPr>
          <a:lstStyle/>
          <a:p>
            <a:pPr eaLnBrk="1" hangingPunct="1"/>
            <a:r>
              <a:rPr lang="en-US" sz="5400" b="1" dirty="0" smtClean="0">
                <a:solidFill>
                  <a:srgbClr val="002060"/>
                </a:solidFill>
              </a:rPr>
              <a:t>Principles of Economics</a:t>
            </a:r>
          </a:p>
        </p:txBody>
      </p:sp>
      <p:sp>
        <p:nvSpPr>
          <p:cNvPr id="3" name="Subtitle 2"/>
          <p:cNvSpPr>
            <a:spLocks noGrp="1"/>
          </p:cNvSpPr>
          <p:nvPr>
            <p:ph type="subTitle" idx="1"/>
          </p:nvPr>
        </p:nvSpPr>
        <p:spPr>
          <a:xfrm>
            <a:off x="1905000" y="2362200"/>
            <a:ext cx="5638800" cy="2209800"/>
          </a:xfrm>
        </p:spPr>
        <p:txBody>
          <a:bodyPr>
            <a:normAutofit fontScale="70000" lnSpcReduction="20000"/>
          </a:bodyPr>
          <a:lstStyle/>
          <a:p>
            <a:pPr algn="ctr" eaLnBrk="1" fontAlgn="auto" hangingPunct="1">
              <a:spcAft>
                <a:spcPts val="0"/>
              </a:spcAft>
              <a:defRPr/>
            </a:pPr>
            <a:r>
              <a:rPr lang="en-US" b="1" dirty="0" smtClean="0">
                <a:solidFill>
                  <a:srgbClr val="002060"/>
                </a:solidFill>
                <a:latin typeface="+mj-lt"/>
              </a:rPr>
              <a:t>Swagat Kishore Mishra</a:t>
            </a:r>
          </a:p>
          <a:p>
            <a:pPr algn="ctr" eaLnBrk="1" fontAlgn="auto" hangingPunct="1">
              <a:spcAft>
                <a:spcPts val="0"/>
              </a:spcAft>
              <a:defRPr/>
            </a:pPr>
            <a:r>
              <a:rPr lang="en-US" dirty="0" smtClean="0">
                <a:solidFill>
                  <a:srgbClr val="002060"/>
                </a:solidFill>
              </a:rPr>
              <a:t>Lecturer, Dept. of Economics</a:t>
            </a:r>
          </a:p>
          <a:p>
            <a:pPr algn="ctr" eaLnBrk="1" fontAlgn="auto" hangingPunct="1">
              <a:spcAft>
                <a:spcPts val="0"/>
              </a:spcAft>
              <a:defRPr/>
            </a:pPr>
            <a:r>
              <a:rPr lang="en-US" dirty="0" smtClean="0">
                <a:solidFill>
                  <a:srgbClr val="002060"/>
                </a:solidFill>
              </a:rPr>
              <a:t>Email: </a:t>
            </a:r>
            <a:r>
              <a:rPr lang="en-US" dirty="0" smtClean="0">
                <a:solidFill>
                  <a:srgbClr val="002060"/>
                </a:solidFill>
                <a:hlinkClick r:id="rId2"/>
              </a:rPr>
              <a:t>swagat@bits-goa.ac.in</a:t>
            </a:r>
            <a:r>
              <a:rPr lang="en-US" dirty="0" smtClean="0">
                <a:solidFill>
                  <a:srgbClr val="002060"/>
                </a:solidFill>
              </a:rPr>
              <a:t> / </a:t>
            </a:r>
            <a:r>
              <a:rPr lang="en-US" dirty="0" smtClean="0">
                <a:solidFill>
                  <a:srgbClr val="002060"/>
                </a:solidFill>
                <a:hlinkClick r:id="rId3"/>
              </a:rPr>
              <a:t>sayswagat@gmail.com</a:t>
            </a:r>
            <a:r>
              <a:rPr lang="en-US" dirty="0" smtClean="0">
                <a:solidFill>
                  <a:srgbClr val="002060"/>
                </a:solidFill>
              </a:rPr>
              <a:t> </a:t>
            </a:r>
          </a:p>
          <a:p>
            <a:pPr algn="ctr" eaLnBrk="1" fontAlgn="auto" hangingPunct="1">
              <a:spcAft>
                <a:spcPts val="0"/>
              </a:spcAft>
              <a:defRPr/>
            </a:pPr>
            <a:r>
              <a:rPr lang="en-US" b="1" dirty="0" smtClean="0">
                <a:solidFill>
                  <a:srgbClr val="002060"/>
                </a:solidFill>
              </a:rPr>
              <a:t>VOIP:</a:t>
            </a:r>
            <a:r>
              <a:rPr lang="en-US" dirty="0" smtClean="0">
                <a:solidFill>
                  <a:srgbClr val="002060"/>
                </a:solidFill>
              </a:rPr>
              <a:t> 207 </a:t>
            </a:r>
            <a:r>
              <a:rPr lang="en-US" b="1" dirty="0" smtClean="0">
                <a:solidFill>
                  <a:srgbClr val="002060"/>
                </a:solidFill>
              </a:rPr>
              <a:t>PSRN:</a:t>
            </a:r>
            <a:r>
              <a:rPr lang="en-US" dirty="0" smtClean="0">
                <a:solidFill>
                  <a:srgbClr val="002060"/>
                </a:solidFill>
              </a:rPr>
              <a:t> 485 </a:t>
            </a:r>
            <a:r>
              <a:rPr lang="en-US" b="1" dirty="0" smtClean="0">
                <a:solidFill>
                  <a:srgbClr val="002060"/>
                </a:solidFill>
              </a:rPr>
              <a:t>CHAMBER: </a:t>
            </a:r>
            <a:r>
              <a:rPr lang="en-US" dirty="0" smtClean="0">
                <a:solidFill>
                  <a:srgbClr val="002060"/>
                </a:solidFill>
              </a:rPr>
              <a:t>A-301/16</a:t>
            </a:r>
          </a:p>
          <a:p>
            <a:pPr algn="ctr" eaLnBrk="1" fontAlgn="auto" hangingPunct="1">
              <a:spcAft>
                <a:spcPts val="0"/>
              </a:spcAft>
              <a:defRPr/>
            </a:pPr>
            <a:r>
              <a:rPr lang="en-US" dirty="0" smtClean="0">
                <a:solidFill>
                  <a:srgbClr val="002060"/>
                </a:solidFill>
              </a:rPr>
              <a:t>Tel. 0832-2580207 (O) 08879506995 (M)</a:t>
            </a:r>
          </a:p>
          <a:p>
            <a:pPr algn="ctr" eaLnBrk="1" fontAlgn="auto" hangingPunct="1">
              <a:spcAft>
                <a:spcPts val="0"/>
              </a:spcAft>
              <a:defRPr/>
            </a:pPr>
            <a:endParaRPr lang="en-US" dirty="0" smtClean="0">
              <a:solidFill>
                <a:srgbClr val="002060"/>
              </a:solidFill>
            </a:endParaRPr>
          </a:p>
          <a:p>
            <a:pPr algn="ctr" eaLnBrk="1" fontAlgn="auto" hangingPunct="1">
              <a:spcAft>
                <a:spcPts val="0"/>
              </a:spcAft>
              <a:defRPr/>
            </a:pPr>
            <a:endParaRPr lang="en-US" dirty="0">
              <a:solidFill>
                <a:srgbClr val="002060"/>
              </a:solidFill>
            </a:endParaRPr>
          </a:p>
        </p:txBody>
      </p:sp>
      <p:sp>
        <p:nvSpPr>
          <p:cNvPr id="4" name="Date Placeholder 3"/>
          <p:cNvSpPr>
            <a:spLocks noGrp="1"/>
          </p:cNvSpPr>
          <p:nvPr>
            <p:ph type="dt" sz="quarter" idx="10"/>
          </p:nvPr>
        </p:nvSpPr>
        <p:spPr/>
        <p:txBody>
          <a:bodyPr/>
          <a:lstStyle/>
          <a:p>
            <a:pPr>
              <a:defRPr/>
            </a:pPr>
            <a:fld id="{7ABDACF2-477B-4EF1-ADB1-2FB42F2BB919}" type="datetime4">
              <a:rPr lang="en-US" sz="1800" smtClean="0">
                <a:solidFill>
                  <a:srgbClr val="FF0000"/>
                </a:solidFill>
              </a:rPr>
              <a:pPr>
                <a:defRPr/>
              </a:pPr>
              <a:t>December 7, 2012</a:t>
            </a:fld>
            <a:endParaRPr lang="en-US" sz="1800" dirty="0">
              <a:solidFill>
                <a:srgbClr val="FF0000"/>
              </a:solidFill>
            </a:endParaRPr>
          </a:p>
        </p:txBody>
      </p:sp>
      <p:sp>
        <p:nvSpPr>
          <p:cNvPr id="5" name="Footer Placeholder 4"/>
          <p:cNvSpPr>
            <a:spLocks noGrp="1"/>
          </p:cNvSpPr>
          <p:nvPr>
            <p:ph type="ftr" sz="quarter" idx="11"/>
          </p:nvPr>
        </p:nvSpPr>
        <p:spPr/>
        <p:txBody>
          <a:bodyPr/>
          <a:lstStyle/>
          <a:p>
            <a:pPr>
              <a:defRPr/>
            </a:pPr>
            <a:r>
              <a:rPr lang="en-US" sz="1800" b="1" dirty="0" smtClean="0">
                <a:solidFill>
                  <a:srgbClr val="FF0000"/>
                </a:solidFill>
              </a:rPr>
              <a:t>Lecture-30</a:t>
            </a:r>
            <a:endParaRPr lang="en-US" sz="1800" b="1" dirty="0">
              <a:solidFill>
                <a:srgbClr val="FF0000"/>
              </a:solidFill>
            </a:endParaRPr>
          </a:p>
        </p:txBody>
      </p:sp>
      <p:sp>
        <p:nvSpPr>
          <p:cNvPr id="6" name="Slide Number Placeholder 5"/>
          <p:cNvSpPr>
            <a:spLocks noGrp="1"/>
          </p:cNvSpPr>
          <p:nvPr>
            <p:ph type="sldNum" sz="quarter" idx="12"/>
          </p:nvPr>
        </p:nvSpPr>
        <p:spPr/>
        <p:txBody>
          <a:bodyPr/>
          <a:lstStyle/>
          <a:p>
            <a:pPr>
              <a:defRPr/>
            </a:pPr>
            <a:fld id="{B3FFB7F1-43E5-40EC-BB89-52CCDDC8D511}" type="slidenum">
              <a:rPr lang="en-US" smtClean="0"/>
              <a:pPr>
                <a:defRPr/>
              </a:pPr>
              <a:t>1</a:t>
            </a:fld>
            <a:endParaRPr lang="en-US"/>
          </a:p>
        </p:txBody>
      </p:sp>
      <p:pic>
        <p:nvPicPr>
          <p:cNvPr id="6151" name="Picture 6" descr="BITS_Goa_campus_logo.gif"/>
          <p:cNvPicPr>
            <a:picLocks noChangeAspect="1" noChangeArrowheads="1"/>
          </p:cNvPicPr>
          <p:nvPr/>
        </p:nvPicPr>
        <p:blipFill>
          <a:blip r:embed="rId4"/>
          <a:srcRect/>
          <a:stretch>
            <a:fillRect/>
          </a:stretch>
        </p:blipFill>
        <p:spPr bwMode="auto">
          <a:xfrm>
            <a:off x="3352800" y="5029200"/>
            <a:ext cx="3810000"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ChangeArrowheads="1"/>
          </p:cNvSpPr>
          <p:nvPr/>
        </p:nvSpPr>
        <p:spPr bwMode="auto">
          <a:xfrm>
            <a:off x="468313" y="1484313"/>
            <a:ext cx="8229600" cy="4465637"/>
          </a:xfrm>
          <a:prstGeom prst="rect">
            <a:avLst/>
          </a:prstGeom>
          <a:noFill/>
          <a:ln w="9525">
            <a:noFill/>
            <a:miter lim="800000"/>
            <a:headEnd/>
            <a:tailEnd/>
          </a:ln>
        </p:spPr>
        <p:txBody>
          <a:bodyPr/>
          <a:lstStyle/>
          <a:p>
            <a:pPr marL="342900" indent="-342900" algn="just">
              <a:spcBef>
                <a:spcPct val="20000"/>
              </a:spcBef>
              <a:buClr>
                <a:schemeClr val="tx2"/>
              </a:buClr>
              <a:buSzPct val="70000"/>
              <a:buFontTx/>
              <a:buAutoNum type="alphaLcParenR" startAt="3"/>
            </a:pPr>
            <a:r>
              <a:rPr lang="en-IN" sz="2400" dirty="0"/>
              <a:t>The Gross capital formation consists of the acquisition of fixed assets and the accumulation of stocks. </a:t>
            </a:r>
          </a:p>
          <a:p>
            <a:pPr marL="342900" indent="-342900" algn="just">
              <a:spcBef>
                <a:spcPct val="20000"/>
              </a:spcBef>
              <a:buClr>
                <a:schemeClr val="tx2"/>
              </a:buClr>
              <a:buSzPct val="70000"/>
              <a:buFont typeface="Wingdings" pitchFamily="2" charset="2"/>
              <a:buNone/>
            </a:pPr>
            <a:endParaRPr lang="en-IN" sz="2000" dirty="0"/>
          </a:p>
          <a:p>
            <a:pPr marL="342900" indent="-342900" algn="just">
              <a:spcBef>
                <a:spcPct val="20000"/>
              </a:spcBef>
              <a:buClr>
                <a:schemeClr val="tx2"/>
              </a:buClr>
              <a:buSzPct val="70000"/>
              <a:buBlip>
                <a:blip r:embed="rId2"/>
              </a:buBlip>
            </a:pPr>
            <a:r>
              <a:rPr lang="en-IN" sz="2000" dirty="0" smtClean="0"/>
              <a:t>Fixed </a:t>
            </a:r>
            <a:r>
              <a:rPr lang="en-IN" sz="2000" dirty="0"/>
              <a:t>assets are physical productive assets, examples of which are buildings, civil works, machinery, vehicles etc. </a:t>
            </a:r>
          </a:p>
          <a:p>
            <a:pPr marL="342900" indent="-342900" algn="just">
              <a:spcBef>
                <a:spcPct val="20000"/>
              </a:spcBef>
              <a:buClr>
                <a:schemeClr val="tx2"/>
              </a:buClr>
              <a:buSzPct val="70000"/>
              <a:buBlip>
                <a:blip r:embed="rId2"/>
              </a:buBlip>
            </a:pPr>
            <a:endParaRPr lang="en-IN" sz="2000" dirty="0">
              <a:solidFill>
                <a:srgbClr val="C00000"/>
              </a:solidFill>
            </a:endParaRPr>
          </a:p>
          <a:p>
            <a:pPr marL="342900" indent="-342900" algn="just">
              <a:spcBef>
                <a:spcPct val="20000"/>
              </a:spcBef>
              <a:buClr>
                <a:schemeClr val="tx2"/>
              </a:buClr>
              <a:buSzPct val="70000"/>
              <a:buBlip>
                <a:blip r:embed="rId2"/>
              </a:buBlip>
            </a:pPr>
            <a:r>
              <a:rPr lang="en-IN" sz="2000" dirty="0">
                <a:solidFill>
                  <a:srgbClr val="800040"/>
                </a:solidFill>
              </a:rPr>
              <a:t>The stock accumulation is in the form of changes in stock of raw materials, fuels, finished goods and semi-finished goods awaiting completion. Thus gross capital formation is that part of country's total expenditure which is not consumed but added to the nation's fixed tangible assets and stocks.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Content Placeholder 2"/>
          <p:cNvSpPr>
            <a:spLocks/>
          </p:cNvSpPr>
          <p:nvPr/>
        </p:nvSpPr>
        <p:spPr bwMode="auto">
          <a:xfrm>
            <a:off x="457200" y="1600200"/>
            <a:ext cx="8229600" cy="4572000"/>
          </a:xfrm>
          <a:prstGeom prst="rect">
            <a:avLst/>
          </a:prstGeom>
          <a:noFill/>
          <a:ln w="9525">
            <a:noFill/>
            <a:miter lim="800000"/>
            <a:headEnd/>
            <a:tailEnd/>
          </a:ln>
        </p:spPr>
        <p:txBody>
          <a:bodyPr/>
          <a:lstStyle/>
          <a:p>
            <a:pPr marL="342900" indent="-342900" algn="just">
              <a:spcBef>
                <a:spcPct val="20000"/>
              </a:spcBef>
              <a:buClr>
                <a:schemeClr val="tx2"/>
              </a:buClr>
              <a:buSzPct val="70000"/>
              <a:buBlip>
                <a:blip r:embed="rId2"/>
              </a:buBlip>
            </a:pPr>
            <a:r>
              <a:rPr lang="en-IN" sz="2400" dirty="0"/>
              <a:t>Saving represents the excess of current income over current expenditure of various sectors of the economy. </a:t>
            </a:r>
          </a:p>
          <a:p>
            <a:pPr marL="342900" indent="-342900" algn="just">
              <a:spcBef>
                <a:spcPct val="20000"/>
              </a:spcBef>
              <a:buClr>
                <a:schemeClr val="tx2"/>
              </a:buClr>
              <a:buSzPct val="70000"/>
              <a:buBlip>
                <a:blip r:embed="rId2"/>
              </a:buBlip>
            </a:pPr>
            <a:endParaRPr lang="en-IN" sz="2400" dirty="0"/>
          </a:p>
          <a:p>
            <a:pPr marL="342900" indent="-342900" algn="just">
              <a:spcBef>
                <a:spcPct val="20000"/>
              </a:spcBef>
              <a:buClr>
                <a:schemeClr val="tx2"/>
              </a:buClr>
              <a:buSzPct val="70000"/>
              <a:buBlip>
                <a:blip r:embed="rId2"/>
              </a:buBlip>
            </a:pPr>
            <a:r>
              <a:rPr lang="en-IN" sz="2400" dirty="0"/>
              <a:t>It is the balancing item on the income and outlay accounts of the producing enterprises, households, government administration and other final consumers. </a:t>
            </a:r>
          </a:p>
          <a:p>
            <a:pPr marL="342900" indent="-342900" algn="just">
              <a:spcBef>
                <a:spcPct val="20000"/>
              </a:spcBef>
              <a:buClr>
                <a:schemeClr val="tx2"/>
              </a:buClr>
              <a:buSzPct val="70000"/>
              <a:buBlip>
                <a:blip r:embed="rId2"/>
              </a:buBlip>
            </a:pPr>
            <a:endParaRPr lang="en-IN" sz="2400" dirty="0"/>
          </a:p>
          <a:p>
            <a:pPr marL="342900" indent="-342900" algn="just">
              <a:spcBef>
                <a:spcPct val="20000"/>
              </a:spcBef>
              <a:buClr>
                <a:schemeClr val="tx2"/>
              </a:buClr>
              <a:buSzPct val="70000"/>
              <a:buBlip>
                <a:blip r:embed="rId2"/>
              </a:buBlip>
            </a:pPr>
            <a:r>
              <a:rPr lang="en-IN" sz="2400" dirty="0"/>
              <a:t>For the closed economy savings equals capital formation during the year whereas for the open economy savings equals capital formation plus net capital inflow from abroad during the year.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p:cNvSpPr>
          <p:nvPr/>
        </p:nvSpPr>
        <p:spPr bwMode="auto">
          <a:xfrm>
            <a:off x="250825" y="333375"/>
            <a:ext cx="8229600" cy="6264275"/>
          </a:xfrm>
          <a:prstGeom prst="rect">
            <a:avLst/>
          </a:prstGeom>
          <a:noFill/>
          <a:ln w="9525">
            <a:noFill/>
            <a:miter lim="800000"/>
            <a:headEnd/>
            <a:tailEnd/>
          </a:ln>
        </p:spPr>
        <p:txBody>
          <a:bodyPr/>
          <a:lstStyle/>
          <a:p>
            <a:pPr marL="342900" indent="-342900" algn="just">
              <a:spcBef>
                <a:spcPct val="20000"/>
              </a:spcBef>
              <a:buClr>
                <a:schemeClr val="tx2"/>
              </a:buClr>
              <a:buSzPct val="70000"/>
              <a:buFont typeface="Arial" charset="0"/>
              <a:buAutoNum type="alphaUcPeriod"/>
            </a:pPr>
            <a:r>
              <a:rPr lang="en-IN" b="1">
                <a:solidFill>
                  <a:srgbClr val="C00000"/>
                </a:solidFill>
              </a:rPr>
              <a:t>Private Income : </a:t>
            </a:r>
          </a:p>
          <a:p>
            <a:pPr marL="342900" indent="-342900" algn="just">
              <a:spcBef>
                <a:spcPct val="20000"/>
              </a:spcBef>
              <a:buClr>
                <a:schemeClr val="tx2"/>
              </a:buClr>
              <a:buSzPct val="70000"/>
              <a:buFont typeface="Wingdings" pitchFamily="2" charset="2"/>
              <a:buChar char="Ø"/>
            </a:pPr>
            <a:r>
              <a:rPr lang="en-IN">
                <a:solidFill>
                  <a:srgbClr val="000040"/>
                </a:solidFill>
              </a:rPr>
              <a:t>Some of the national income accrues to the government in the form of property income of government departments and profits of government enterprises. </a:t>
            </a:r>
          </a:p>
          <a:p>
            <a:pPr marL="342900" indent="-342900" algn="just">
              <a:spcBef>
                <a:spcPct val="20000"/>
              </a:spcBef>
              <a:buClr>
                <a:schemeClr val="tx2"/>
              </a:buClr>
              <a:buSzPct val="70000"/>
              <a:buFont typeface="Wingdings" pitchFamily="2" charset="2"/>
              <a:buChar char="Ø"/>
            </a:pPr>
            <a:r>
              <a:rPr lang="en-IN">
                <a:solidFill>
                  <a:srgbClr val="000040"/>
                </a:solidFill>
              </a:rPr>
              <a:t>The government also makes transfer payments to private sector in the form of grants, social security payments, gifts, etc. </a:t>
            </a:r>
          </a:p>
          <a:p>
            <a:pPr marL="342900" indent="-342900" algn="just">
              <a:spcBef>
                <a:spcPct val="20000"/>
              </a:spcBef>
              <a:buClr>
                <a:schemeClr val="tx2"/>
              </a:buClr>
              <a:buSzPct val="70000"/>
              <a:buFont typeface="Wingdings" pitchFamily="2" charset="2"/>
              <a:buChar char="Ø"/>
            </a:pPr>
            <a:r>
              <a:rPr lang="en-IN">
                <a:solidFill>
                  <a:srgbClr val="000040"/>
                </a:solidFill>
              </a:rPr>
              <a:t>The government pays interest on national debt which accrues to the private sector.</a:t>
            </a:r>
          </a:p>
          <a:p>
            <a:pPr marL="342900" indent="-342900" algn="just">
              <a:spcBef>
                <a:spcPct val="20000"/>
              </a:spcBef>
              <a:buClr>
                <a:schemeClr val="tx2"/>
              </a:buClr>
              <a:buSzPct val="70000"/>
              <a:buFont typeface="Wingdings" pitchFamily="2" charset="2"/>
              <a:buChar char="Ø"/>
            </a:pPr>
            <a:r>
              <a:rPr lang="en-IN">
                <a:solidFill>
                  <a:srgbClr val="000040"/>
                </a:solidFill>
              </a:rPr>
              <a:t> Private income is a measure of the income derived from national income by adding the sum of government transfer payments and interest on national debt and subtracting the property income of government departments and profits of government enterprises.</a:t>
            </a:r>
          </a:p>
          <a:p>
            <a:pPr marL="342900" indent="-342900" algn="just">
              <a:spcBef>
                <a:spcPct val="20000"/>
              </a:spcBef>
              <a:buClr>
                <a:schemeClr val="tx2"/>
              </a:buClr>
              <a:buSzPct val="70000"/>
              <a:buFont typeface="Wingdings" pitchFamily="2" charset="2"/>
              <a:buNone/>
            </a:pPr>
            <a:endParaRPr lang="en-IN">
              <a:solidFill>
                <a:srgbClr val="000040"/>
              </a:solidFill>
            </a:endParaRPr>
          </a:p>
          <a:p>
            <a:pPr marL="342900" indent="-342900" algn="just">
              <a:spcBef>
                <a:spcPct val="20000"/>
              </a:spcBef>
              <a:buClr>
                <a:schemeClr val="tx2"/>
              </a:buClr>
              <a:buSzPct val="70000"/>
              <a:buFont typeface="Wingdings" pitchFamily="2" charset="2"/>
              <a:buChar char="ü"/>
            </a:pPr>
            <a:r>
              <a:rPr lang="en-IN">
                <a:solidFill>
                  <a:srgbClr val="C00000"/>
                </a:solidFill>
              </a:rPr>
              <a:t>Transfer payments result from transactions which do not give rise to the exchange of commodities or factor services. A payment of money is made without a corresponding flow of goods and services in the opposite direction. It is the general practice to consider in national accounts only payments which are in exchange for goods and services as contributing to output. So transfer payments are not shown in the major accounts as an addition to total product. The value of transfer payments to households is included in the income aggregate of private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p:cNvSpPr>
          <p:nvPr/>
        </p:nvSpPr>
        <p:spPr bwMode="auto">
          <a:xfrm>
            <a:off x="457200" y="982663"/>
            <a:ext cx="8229600" cy="3700462"/>
          </a:xfrm>
          <a:prstGeom prst="rect">
            <a:avLst/>
          </a:prstGeom>
          <a:noFill/>
          <a:ln w="9525">
            <a:noFill/>
            <a:miter lim="800000"/>
            <a:headEnd/>
            <a:tailEnd/>
          </a:ln>
        </p:spPr>
        <p:txBody>
          <a:bodyPr/>
          <a:lstStyle/>
          <a:p>
            <a:pPr marL="342900" indent="-342900" algn="just">
              <a:spcBef>
                <a:spcPct val="20000"/>
              </a:spcBef>
              <a:buClr>
                <a:schemeClr val="tx2"/>
              </a:buClr>
              <a:buSzPct val="70000"/>
              <a:buFont typeface="Wingdings" pitchFamily="2" charset="2"/>
              <a:buNone/>
            </a:pPr>
            <a:r>
              <a:rPr lang="en-IN" b="1">
                <a:solidFill>
                  <a:srgbClr val="C00000"/>
                </a:solidFill>
              </a:rPr>
              <a:t>B.  Personal Income : </a:t>
            </a:r>
          </a:p>
          <a:p>
            <a:pPr marL="342900" indent="-342900" algn="just">
              <a:spcBef>
                <a:spcPct val="20000"/>
              </a:spcBef>
              <a:buClr>
                <a:schemeClr val="tx2"/>
              </a:buClr>
              <a:buSzPct val="70000"/>
              <a:buFont typeface="Wingdings" pitchFamily="2" charset="2"/>
              <a:buNone/>
            </a:pPr>
            <a:endParaRPr lang="en-IN" b="1">
              <a:solidFill>
                <a:srgbClr val="C00000"/>
              </a:solidFill>
            </a:endParaRPr>
          </a:p>
          <a:p>
            <a:pPr marL="342900" indent="-342900" algn="just">
              <a:spcBef>
                <a:spcPct val="20000"/>
              </a:spcBef>
              <a:buClr>
                <a:schemeClr val="tx2"/>
              </a:buClr>
              <a:buSzPct val="70000"/>
              <a:buFont typeface="Wingdings" pitchFamily="2" charset="2"/>
              <a:buChar char="Ø"/>
            </a:pPr>
            <a:r>
              <a:rPr lang="en-IN">
                <a:solidFill>
                  <a:srgbClr val="002040"/>
                </a:solidFill>
              </a:rPr>
              <a:t>Personal income is a measure of the actual current income receipt of persons from all sources. </a:t>
            </a:r>
          </a:p>
          <a:p>
            <a:pPr marL="342900" indent="-342900" algn="just">
              <a:spcBef>
                <a:spcPct val="20000"/>
              </a:spcBef>
              <a:buClr>
                <a:schemeClr val="tx2"/>
              </a:buClr>
              <a:buSzPct val="70000"/>
              <a:buFont typeface="Wingdings" pitchFamily="2" charset="2"/>
              <a:buChar char="Ø"/>
            </a:pPr>
            <a:r>
              <a:rPr lang="en-IN">
                <a:solidFill>
                  <a:srgbClr val="002040"/>
                </a:solidFill>
              </a:rPr>
              <a:t>It differs from private income in that it excludes the undistributed profits which accrue to Private Sector but are not received by persons. </a:t>
            </a:r>
          </a:p>
          <a:p>
            <a:pPr marL="342900" indent="-342900" algn="just">
              <a:spcBef>
                <a:spcPct val="20000"/>
              </a:spcBef>
              <a:buClr>
                <a:schemeClr val="tx2"/>
              </a:buClr>
              <a:buSzPct val="70000"/>
              <a:buFont typeface="Wingdings" pitchFamily="2" charset="2"/>
              <a:buChar char="Ø"/>
            </a:pPr>
            <a:r>
              <a:rPr lang="en-IN">
                <a:solidFill>
                  <a:srgbClr val="002040"/>
                </a:solidFill>
              </a:rPr>
              <a:t>It also excludes the expenditure tax paid to government by the Private Corporate Sector. </a:t>
            </a:r>
          </a:p>
          <a:p>
            <a:pPr marL="342900" indent="-342900" algn="just">
              <a:spcBef>
                <a:spcPct val="20000"/>
              </a:spcBef>
              <a:buClr>
                <a:schemeClr val="tx2"/>
              </a:buClr>
              <a:buSzPct val="70000"/>
              <a:buFont typeface="Wingdings" pitchFamily="2" charset="2"/>
              <a:buChar char="Ø"/>
            </a:pPr>
            <a:r>
              <a:rPr lang="en-IN">
                <a:solidFill>
                  <a:srgbClr val="002040"/>
                </a:solidFill>
              </a:rPr>
              <a:t>It is derived from private income by subtracting the savings of the private corporate sector and the corporation tax.</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p:cNvSpPr>
          <p:nvPr/>
        </p:nvSpPr>
        <p:spPr bwMode="auto">
          <a:xfrm>
            <a:off x="457200" y="982663"/>
            <a:ext cx="8229600" cy="3700462"/>
          </a:xfrm>
          <a:prstGeom prst="rect">
            <a:avLst/>
          </a:prstGeom>
          <a:noFill/>
          <a:ln w="9525">
            <a:noFill/>
            <a:miter lim="800000"/>
            <a:headEnd/>
            <a:tailEnd/>
          </a:ln>
        </p:spPr>
        <p:txBody>
          <a:bodyPr/>
          <a:lstStyle/>
          <a:p>
            <a:pPr marL="342900" indent="-342900" algn="just">
              <a:spcBef>
                <a:spcPct val="20000"/>
              </a:spcBef>
              <a:buClr>
                <a:schemeClr val="tx2"/>
              </a:buClr>
              <a:buSzPct val="70000"/>
              <a:buFont typeface="Wingdings" pitchFamily="2" charset="2"/>
              <a:buNone/>
            </a:pPr>
            <a:r>
              <a:rPr lang="en-IN" b="1">
                <a:solidFill>
                  <a:srgbClr val="C00000"/>
                </a:solidFill>
              </a:rPr>
              <a:t>C.  Personal </a:t>
            </a:r>
            <a:r>
              <a:rPr lang="en-IN" b="1">
                <a:solidFill>
                  <a:srgbClr val="FF0080"/>
                </a:solidFill>
              </a:rPr>
              <a:t>Disposable</a:t>
            </a:r>
            <a:r>
              <a:rPr lang="en-IN" b="1">
                <a:solidFill>
                  <a:srgbClr val="C00000"/>
                </a:solidFill>
              </a:rPr>
              <a:t> Income : </a:t>
            </a:r>
          </a:p>
          <a:p>
            <a:pPr marL="342900" indent="-342900" algn="just">
              <a:spcBef>
                <a:spcPct val="20000"/>
              </a:spcBef>
              <a:buClr>
                <a:schemeClr val="tx2"/>
              </a:buClr>
              <a:buSzPct val="70000"/>
              <a:buFont typeface="Wingdings" pitchFamily="2" charset="2"/>
              <a:buNone/>
            </a:pPr>
            <a:endParaRPr lang="en-IN" b="1">
              <a:solidFill>
                <a:srgbClr val="C00000"/>
              </a:solidFill>
            </a:endParaRPr>
          </a:p>
          <a:p>
            <a:pPr marL="342900" indent="-342900" algn="just">
              <a:spcBef>
                <a:spcPct val="20000"/>
              </a:spcBef>
              <a:buClr>
                <a:schemeClr val="tx2"/>
              </a:buClr>
              <a:buSzPct val="70000"/>
              <a:buFont typeface="Wingdings" pitchFamily="2" charset="2"/>
              <a:buChar char="Ø"/>
            </a:pPr>
            <a:r>
              <a:rPr lang="en-IN">
                <a:solidFill>
                  <a:srgbClr val="002040"/>
                </a:solidFill>
              </a:rPr>
              <a:t>Even the above subtractions are not sufficient to derive personal income which is actually available for spending. </a:t>
            </a:r>
          </a:p>
          <a:p>
            <a:pPr marL="342900" indent="-342900" algn="just">
              <a:spcBef>
                <a:spcPct val="20000"/>
              </a:spcBef>
              <a:buClr>
                <a:schemeClr val="tx2"/>
              </a:buClr>
              <a:buSzPct val="70000"/>
              <a:buFont typeface="Wingdings" pitchFamily="2" charset="2"/>
              <a:buNone/>
            </a:pPr>
            <a:endParaRPr lang="en-IN">
              <a:solidFill>
                <a:srgbClr val="002040"/>
              </a:solidFill>
            </a:endParaRPr>
          </a:p>
          <a:p>
            <a:pPr marL="342900" indent="-342900" algn="just">
              <a:spcBef>
                <a:spcPct val="20000"/>
              </a:spcBef>
              <a:buClr>
                <a:schemeClr val="tx2"/>
              </a:buClr>
              <a:buSzPct val="70000"/>
              <a:buFont typeface="Wingdings" pitchFamily="2" charset="2"/>
              <a:buChar char="Ø"/>
            </a:pPr>
            <a:r>
              <a:rPr lang="en-IN">
                <a:solidFill>
                  <a:srgbClr val="002040"/>
                </a:solidFill>
              </a:rPr>
              <a:t>Disposable personal income is derived from personal income by subtracting the direct taxes paid by individuals and other compulsory payments made to the government. It is a measure of amount of the money in the hands of the individuals and available for their consumption or savings.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p:cNvSpPr>
          <p:nvPr/>
        </p:nvSpPr>
        <p:spPr bwMode="auto">
          <a:xfrm>
            <a:off x="250825" y="115888"/>
            <a:ext cx="8229600" cy="741362"/>
          </a:xfrm>
          <a:prstGeom prst="rect">
            <a:avLst/>
          </a:prstGeom>
          <a:noFill/>
          <a:ln w="9525">
            <a:noFill/>
            <a:miter lim="800000"/>
            <a:headEnd/>
            <a:tailEnd/>
          </a:ln>
        </p:spPr>
        <p:txBody>
          <a:bodyPr anchor="ctr"/>
          <a:lstStyle/>
          <a:p>
            <a:r>
              <a:rPr lang="en-GB" sz="2600" b="1" dirty="0">
                <a:latin typeface="Cambria" pitchFamily="18" charset="0"/>
                <a:ea typeface="BatangChe" pitchFamily="49" charset="-127"/>
              </a:rPr>
              <a:t>5. GROSS Vs NET VALUE ADDED</a:t>
            </a:r>
            <a:endParaRPr lang="en-IN" sz="2600" b="1" dirty="0">
              <a:latin typeface="Cambria" pitchFamily="18" charset="0"/>
              <a:ea typeface="BatangChe" pitchFamily="49" charset="-127"/>
            </a:endParaRPr>
          </a:p>
        </p:txBody>
      </p:sp>
      <p:sp>
        <p:nvSpPr>
          <p:cNvPr id="35845" name="Content Placeholder 2"/>
          <p:cNvSpPr>
            <a:spLocks/>
          </p:cNvSpPr>
          <p:nvPr/>
        </p:nvSpPr>
        <p:spPr bwMode="auto">
          <a:xfrm>
            <a:off x="250825" y="1052513"/>
            <a:ext cx="8229600" cy="5545137"/>
          </a:xfrm>
          <a:prstGeom prst="rect">
            <a:avLst/>
          </a:prstGeom>
          <a:noFill/>
          <a:ln w="9525">
            <a:noFill/>
            <a:miter lim="800000"/>
            <a:headEnd/>
            <a:tailEnd/>
          </a:ln>
        </p:spPr>
        <p:txBody>
          <a:bodyPr/>
          <a:lstStyle/>
          <a:p>
            <a:pPr marL="342900" indent="-342900" algn="just">
              <a:spcBef>
                <a:spcPct val="20000"/>
              </a:spcBef>
              <a:buClr>
                <a:schemeClr val="tx2"/>
              </a:buClr>
              <a:buSzPct val="70000"/>
              <a:buFont typeface="Courier New" pitchFamily="49" charset="0"/>
              <a:buChar char="o"/>
            </a:pPr>
            <a:r>
              <a:rPr lang="en-IN" dirty="0"/>
              <a:t>The discussion thus far has been centred on the economic activity of the nation before any charges for consumption of fixed capital (CFC) or depreciation are deducted. </a:t>
            </a:r>
          </a:p>
          <a:p>
            <a:pPr marL="342900" indent="-342900" algn="just">
              <a:spcBef>
                <a:spcPct val="20000"/>
              </a:spcBef>
              <a:buClr>
                <a:schemeClr val="tx2"/>
              </a:buClr>
              <a:buSzPct val="70000"/>
              <a:buFont typeface="Courier New" pitchFamily="49" charset="0"/>
              <a:buChar char="o"/>
            </a:pPr>
            <a:r>
              <a:rPr lang="en-IN" dirty="0"/>
              <a:t>The aggregates include as part of the value of current output, the value of capital services consumed in the production of output. </a:t>
            </a:r>
          </a:p>
          <a:p>
            <a:pPr marL="342900" indent="-342900" algn="just">
              <a:spcBef>
                <a:spcPct val="20000"/>
              </a:spcBef>
              <a:buClr>
                <a:schemeClr val="tx2"/>
              </a:buClr>
              <a:buSzPct val="70000"/>
              <a:buFont typeface="Courier New" pitchFamily="49" charset="0"/>
              <a:buChar char="o"/>
            </a:pPr>
            <a:r>
              <a:rPr lang="en-IN" dirty="0"/>
              <a:t>It is desirable to have accounts which show the output net of capital consumption allowances. </a:t>
            </a:r>
          </a:p>
          <a:p>
            <a:pPr marL="342900" indent="-342900" algn="just">
              <a:spcBef>
                <a:spcPct val="20000"/>
              </a:spcBef>
              <a:buClr>
                <a:schemeClr val="tx2"/>
              </a:buClr>
              <a:buSzPct val="70000"/>
              <a:buFont typeface="Courier New" pitchFamily="49" charset="0"/>
              <a:buChar char="o"/>
            </a:pPr>
            <a:r>
              <a:rPr lang="en-IN" dirty="0"/>
              <a:t>Thus the national income could be measured either as on a gross basis or on a net basis.</a:t>
            </a:r>
          </a:p>
          <a:p>
            <a:pPr marL="342900" indent="-342900" algn="just">
              <a:spcBef>
                <a:spcPct val="20000"/>
              </a:spcBef>
              <a:buClr>
                <a:schemeClr val="tx2"/>
              </a:buClr>
              <a:buSzPct val="70000"/>
              <a:buFont typeface="Courier New" pitchFamily="49" charset="0"/>
              <a:buChar char="o"/>
            </a:pPr>
            <a:r>
              <a:rPr lang="en-IN" dirty="0"/>
              <a:t> The difference between the two is that in the gross estimates no deduction is made for CFC which takes place in the process of production, whereas in the net measure such allowances are made.</a:t>
            </a:r>
          </a:p>
          <a:p>
            <a:pPr marL="342900" indent="-342900" algn="just">
              <a:spcBef>
                <a:spcPct val="20000"/>
              </a:spcBef>
              <a:buClr>
                <a:schemeClr val="tx2"/>
              </a:buClr>
              <a:buSzPct val="70000"/>
              <a:buFont typeface="Courier New" pitchFamily="49" charset="0"/>
              <a:buChar char="o"/>
            </a:pPr>
            <a:r>
              <a:rPr lang="en-IN" dirty="0"/>
              <a:t> Capital is one of the primary factors used in production and this results in the CFC and hence, a reduction in the economic life of the capital. </a:t>
            </a:r>
          </a:p>
          <a:p>
            <a:pPr marL="342900" indent="-342900" algn="just">
              <a:spcBef>
                <a:spcPct val="20000"/>
              </a:spcBef>
              <a:buClr>
                <a:schemeClr val="tx2"/>
              </a:buClr>
              <a:buSzPct val="70000"/>
              <a:buFont typeface="Courier New" pitchFamily="49" charset="0"/>
              <a:buChar char="o"/>
            </a:pPr>
            <a:r>
              <a:rPr lang="en-IN" dirty="0"/>
              <a:t>In other words, the capital depreciates as a result of its use in the process of production. </a:t>
            </a:r>
          </a:p>
          <a:p>
            <a:pPr marL="342900" indent="-342900" algn="just">
              <a:spcBef>
                <a:spcPct val="20000"/>
              </a:spcBef>
              <a:buClr>
                <a:schemeClr val="tx2"/>
              </a:buClr>
              <a:buSzPct val="70000"/>
              <a:buFont typeface="Courier New" pitchFamily="49" charset="0"/>
              <a:buChar char="o"/>
            </a:pPr>
            <a:r>
              <a:rPr lang="en-IN" dirty="0"/>
              <a:t>The CFC measures the replacement value of the part of the capital stock which has been used up in the production process during the year.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itle 1"/>
          <p:cNvSpPr>
            <a:spLocks/>
          </p:cNvSpPr>
          <p:nvPr/>
        </p:nvSpPr>
        <p:spPr bwMode="auto">
          <a:xfrm>
            <a:off x="457200" y="142875"/>
            <a:ext cx="8229600" cy="771525"/>
          </a:xfrm>
          <a:prstGeom prst="rect">
            <a:avLst/>
          </a:prstGeom>
          <a:noFill/>
          <a:ln w="9525">
            <a:noFill/>
            <a:miter lim="800000"/>
            <a:headEnd/>
            <a:tailEnd/>
          </a:ln>
        </p:spPr>
        <p:txBody>
          <a:bodyPr anchor="ctr"/>
          <a:lstStyle/>
          <a:p>
            <a:pPr algn="ctr"/>
            <a:r>
              <a:rPr lang="en-US" sz="2600" b="1" dirty="0">
                <a:latin typeface="Cambria" pitchFamily="18" charset="0"/>
                <a:ea typeface="BatangChe" pitchFamily="49" charset="-127"/>
              </a:rPr>
              <a:t>6. </a:t>
            </a:r>
            <a:r>
              <a:rPr lang="en-GB" sz="2600" b="1" dirty="0">
                <a:latin typeface="Cambria" pitchFamily="18" charset="0"/>
                <a:ea typeface="BatangChe" pitchFamily="49" charset="-127"/>
              </a:rPr>
              <a:t>FACTOR COST &amp; MARKET PRICES</a:t>
            </a:r>
            <a:endParaRPr lang="en-IN" sz="2600" b="1" dirty="0">
              <a:latin typeface="Cambria" pitchFamily="18" charset="0"/>
              <a:ea typeface="BatangChe" pitchFamily="49" charset="-127"/>
            </a:endParaRPr>
          </a:p>
        </p:txBody>
      </p:sp>
      <p:sp>
        <p:nvSpPr>
          <p:cNvPr id="3" name="Content Placeholder 2"/>
          <p:cNvSpPr>
            <a:spLocks/>
          </p:cNvSpPr>
          <p:nvPr/>
        </p:nvSpPr>
        <p:spPr bwMode="auto">
          <a:xfrm>
            <a:off x="457200" y="1019175"/>
            <a:ext cx="8229600" cy="5578475"/>
          </a:xfrm>
          <a:prstGeom prst="rect">
            <a:avLst/>
          </a:prstGeom>
          <a:noFill/>
          <a:ln w="9525">
            <a:noFill/>
            <a:miter lim="800000"/>
            <a:headEnd/>
            <a:tailEnd/>
          </a:ln>
        </p:spPr>
        <p:txBody>
          <a:bodyPr/>
          <a:lstStyle/>
          <a:p>
            <a:pPr marL="342900" indent="-342900" algn="just">
              <a:spcBef>
                <a:spcPct val="20000"/>
              </a:spcBef>
              <a:buClr>
                <a:schemeClr val="tx2"/>
              </a:buClr>
              <a:buSzPct val="70000"/>
              <a:buFont typeface="Courier New" pitchFamily="49" charset="0"/>
              <a:buChar char="o"/>
            </a:pPr>
            <a:r>
              <a:rPr lang="en-IN" sz="2000" dirty="0"/>
              <a:t>The production and income approach measures the domestic product as the cost paid to the factors of production and is known as domestic product at factor cost. </a:t>
            </a:r>
          </a:p>
          <a:p>
            <a:pPr marL="342900" indent="-342900" algn="just">
              <a:spcBef>
                <a:spcPct val="20000"/>
              </a:spcBef>
              <a:buClr>
                <a:schemeClr val="tx2"/>
              </a:buClr>
              <a:buSzPct val="70000"/>
              <a:buFont typeface="Courier New" pitchFamily="49" charset="0"/>
              <a:buChar char="o"/>
            </a:pPr>
            <a:r>
              <a:rPr lang="en-IN" sz="2000" dirty="0"/>
              <a:t>However, the various forms of final output when considered from the point of expenditure are valued at market prices i.e., the actual price which either the consumers or producers pay for purchase of goods and services whether for consumption or for investment. This measurement is called the expenditure at market prices.</a:t>
            </a:r>
          </a:p>
          <a:p>
            <a:pPr marL="342900" indent="-342900" algn="just">
              <a:spcBef>
                <a:spcPct val="20000"/>
              </a:spcBef>
              <a:buClr>
                <a:schemeClr val="tx2"/>
              </a:buClr>
              <a:buSzPct val="70000"/>
              <a:buFont typeface="Wingdings" pitchFamily="2" charset="2"/>
              <a:buNone/>
            </a:pPr>
            <a:endParaRPr lang="en-IN" dirty="0">
              <a:solidFill>
                <a:srgbClr val="C00000"/>
              </a:solidFill>
            </a:endParaRPr>
          </a:p>
          <a:p>
            <a:pPr marL="342900" indent="-342900" algn="just">
              <a:spcBef>
                <a:spcPct val="20000"/>
              </a:spcBef>
              <a:buClr>
                <a:schemeClr val="tx2"/>
              </a:buClr>
              <a:buSzPct val="70000"/>
              <a:buFont typeface="Wingdings" pitchFamily="2" charset="2"/>
              <a:buChar char="ü"/>
            </a:pPr>
            <a:r>
              <a:rPr lang="en-IN" dirty="0">
                <a:solidFill>
                  <a:srgbClr val="002040"/>
                </a:solidFill>
              </a:rPr>
              <a:t>When valued in this way this measure will be different from the product or income measure at factor cost. The market value of the goods and services will include the indirect taxes like excise duties, customs, sales tax etc., levied by the government on goods and services. Similarly, the price paid by the consumer will not include any subsidy which the government pays to the producer. Hence, the market value of final expenditure would exceed the total obtained at factor cost by the amount of indirect taxes reduced by the value of subsidies. Domestic or national product can, therefore, be measured either at market prices or at factor cost one differing from the other by the amount of net indirect taxes (indirect taxes less subsidies).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itle 1"/>
          <p:cNvSpPr>
            <a:spLocks/>
          </p:cNvSpPr>
          <p:nvPr/>
        </p:nvSpPr>
        <p:spPr bwMode="auto">
          <a:xfrm>
            <a:off x="457200" y="274638"/>
            <a:ext cx="8229600" cy="708025"/>
          </a:xfrm>
          <a:prstGeom prst="rect">
            <a:avLst/>
          </a:prstGeom>
          <a:noFill/>
          <a:ln w="9525">
            <a:noFill/>
            <a:miter lim="800000"/>
            <a:headEnd/>
            <a:tailEnd/>
          </a:ln>
        </p:spPr>
        <p:txBody>
          <a:bodyPr anchor="ctr"/>
          <a:lstStyle/>
          <a:p>
            <a:r>
              <a:rPr lang="en-US" sz="2600" b="1" dirty="0">
                <a:latin typeface="Cambria" pitchFamily="18" charset="0"/>
                <a:ea typeface="BatangChe" pitchFamily="49" charset="-127"/>
              </a:rPr>
              <a:t>7. Indirect taxes &amp; Subsidies</a:t>
            </a:r>
            <a:endParaRPr lang="en-IN" sz="2600" b="1" dirty="0">
              <a:latin typeface="Cambria" pitchFamily="18" charset="0"/>
              <a:ea typeface="BatangChe" pitchFamily="49" charset="-127"/>
            </a:endParaRPr>
          </a:p>
        </p:txBody>
      </p:sp>
      <p:sp>
        <p:nvSpPr>
          <p:cNvPr id="3" name="Content Placeholder 2"/>
          <p:cNvSpPr>
            <a:spLocks/>
          </p:cNvSpPr>
          <p:nvPr/>
        </p:nvSpPr>
        <p:spPr bwMode="auto">
          <a:xfrm>
            <a:off x="457200" y="1600200"/>
            <a:ext cx="8229600" cy="4930775"/>
          </a:xfrm>
          <a:prstGeom prst="rect">
            <a:avLst/>
          </a:prstGeom>
          <a:noFill/>
          <a:ln w="9525">
            <a:noFill/>
            <a:miter lim="800000"/>
            <a:headEnd/>
            <a:tailEnd/>
          </a:ln>
        </p:spPr>
        <p:txBody>
          <a:bodyPr/>
          <a:lstStyle/>
          <a:p>
            <a:pPr marL="342900" indent="-342900" algn="just">
              <a:spcBef>
                <a:spcPct val="20000"/>
              </a:spcBef>
              <a:buClr>
                <a:schemeClr val="tx2"/>
              </a:buClr>
              <a:buSzPct val="70000"/>
              <a:buFont typeface="Arial" charset="0"/>
              <a:buAutoNum type="alphaLcParenR"/>
            </a:pPr>
            <a:r>
              <a:rPr lang="en-IN" sz="2000" dirty="0"/>
              <a:t>Indirect taxes are taxes assessed in respect of production, sale, purchase or use of goods and services of producers which they charge to the expenses. The main taxes in this category are excise duties, Value added tax, sales tax, import and export duties, entertainment tax etc. Their effect is to make the prices paid in a transaction higher from the actual receipts of the factor of production involved. Direct taxes do not have the same effect since they do not impinge directly on transaction but are levied directly on the income. Indirect taxes are, therefore, added to obtain estimates at market price from that at factor cost.</a:t>
            </a:r>
          </a:p>
          <a:p>
            <a:pPr marL="342900" indent="-342900" algn="just">
              <a:spcBef>
                <a:spcPct val="20000"/>
              </a:spcBef>
              <a:buClr>
                <a:schemeClr val="tx2"/>
              </a:buClr>
              <a:buSzPct val="70000"/>
              <a:buFont typeface="Arial" charset="0"/>
              <a:buAutoNum type="alphaLcParenR"/>
            </a:pPr>
            <a:endParaRPr lang="en-US" dirty="0">
              <a:solidFill>
                <a:srgbClr val="C00000"/>
              </a:solidFill>
            </a:endParaRPr>
          </a:p>
          <a:p>
            <a:pPr marL="342900" indent="-342900" algn="just">
              <a:spcBef>
                <a:spcPct val="20000"/>
              </a:spcBef>
              <a:buClr>
                <a:schemeClr val="tx2"/>
              </a:buClr>
              <a:buSzPct val="70000"/>
              <a:buFont typeface="Arial" charset="0"/>
              <a:buAutoNum type="alphaLcParenR"/>
            </a:pPr>
            <a:r>
              <a:rPr lang="en-IN" sz="2000" dirty="0"/>
              <a:t>Subsidies include all grants on current account which industries recover from the government. As a matter of long-standing convention, subsidies are regarded as payments necessary to elicit factor services. Accordingly they are included in the sum of factor incomes. They must, therefore, be subtracted if the estimates are required at market prices.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itle 1"/>
          <p:cNvSpPr>
            <a:spLocks/>
          </p:cNvSpPr>
          <p:nvPr/>
        </p:nvSpPr>
        <p:spPr bwMode="auto">
          <a:xfrm>
            <a:off x="457200" y="274638"/>
            <a:ext cx="8229600" cy="708025"/>
          </a:xfrm>
          <a:prstGeom prst="rect">
            <a:avLst/>
          </a:prstGeom>
          <a:noFill/>
          <a:ln w="9525">
            <a:noFill/>
            <a:miter lim="800000"/>
            <a:headEnd/>
            <a:tailEnd/>
          </a:ln>
        </p:spPr>
        <p:txBody>
          <a:bodyPr anchor="ctr"/>
          <a:lstStyle/>
          <a:p>
            <a:r>
              <a:rPr lang="en-US" sz="2600" b="1" dirty="0">
                <a:latin typeface="Cambria" pitchFamily="18" charset="0"/>
                <a:ea typeface="BatangChe" pitchFamily="49" charset="-127"/>
              </a:rPr>
              <a:t>8. </a:t>
            </a:r>
            <a:r>
              <a:rPr lang="en-GB" sz="2600" b="1" dirty="0">
                <a:latin typeface="Cambria" pitchFamily="18" charset="0"/>
                <a:ea typeface="BatangChe" pitchFamily="49" charset="-127"/>
              </a:rPr>
              <a:t>CURRENT Vs CONSTANT PRICES</a:t>
            </a:r>
            <a:endParaRPr lang="en-IN" sz="2600" b="1" dirty="0">
              <a:latin typeface="Cambria" pitchFamily="18" charset="0"/>
              <a:ea typeface="BatangChe" pitchFamily="49" charset="-127"/>
            </a:endParaRPr>
          </a:p>
        </p:txBody>
      </p:sp>
      <p:sp>
        <p:nvSpPr>
          <p:cNvPr id="3" name="Content Placeholder 2"/>
          <p:cNvSpPr>
            <a:spLocks/>
          </p:cNvSpPr>
          <p:nvPr/>
        </p:nvSpPr>
        <p:spPr bwMode="auto">
          <a:xfrm>
            <a:off x="457200" y="1128713"/>
            <a:ext cx="8229600" cy="4387850"/>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Char char="l"/>
            </a:pPr>
            <a:r>
              <a:rPr lang="en-IN" sz="2000" dirty="0"/>
              <a:t>National income regardless of the concept is obviously measured at prices prevailing during the period or in other words at current prices. </a:t>
            </a:r>
          </a:p>
          <a:p>
            <a:pPr marL="342900" indent="-342900">
              <a:spcBef>
                <a:spcPct val="20000"/>
              </a:spcBef>
              <a:buClr>
                <a:schemeClr val="tx2"/>
              </a:buClr>
              <a:buSzPct val="70000"/>
              <a:buFont typeface="Wingdings" pitchFamily="2" charset="2"/>
              <a:buChar char="l"/>
            </a:pPr>
            <a:r>
              <a:rPr lang="en-IN" sz="2000" dirty="0"/>
              <a:t>When calculated over a number of years, the changes in national income would, therefore, include implicitly not only the effect of the changes in production but also the changes in prices. </a:t>
            </a:r>
          </a:p>
          <a:p>
            <a:pPr marL="342900" indent="-342900">
              <a:spcBef>
                <a:spcPct val="20000"/>
              </a:spcBef>
              <a:buClr>
                <a:schemeClr val="tx2"/>
              </a:buClr>
              <a:buSzPct val="70000"/>
              <a:buFont typeface="Wingdings" pitchFamily="2" charset="2"/>
              <a:buChar char="l"/>
            </a:pPr>
            <a:r>
              <a:rPr lang="en-IN" sz="2000" dirty="0"/>
              <a:t>This estimate compared over the period would not, therefore, give a proper measure of the overall real increase in production of the country or the economic welfare of the people or growth of the economy. </a:t>
            </a:r>
          </a:p>
          <a:p>
            <a:pPr marL="342900" indent="-342900">
              <a:spcBef>
                <a:spcPct val="20000"/>
              </a:spcBef>
              <a:buClr>
                <a:schemeClr val="tx2"/>
              </a:buClr>
              <a:buSzPct val="70000"/>
              <a:buFont typeface="Wingdings" pitchFamily="2" charset="2"/>
              <a:buChar char="l"/>
            </a:pPr>
            <a:r>
              <a:rPr lang="en-IN" sz="2000" dirty="0"/>
              <a:t>Therefore, it would be necessary to eliminate the effect of prices, or in other words to re compute the whole series at given prices of one particular base year. </a:t>
            </a:r>
          </a:p>
          <a:p>
            <a:pPr marL="342900" indent="-342900">
              <a:spcBef>
                <a:spcPct val="20000"/>
              </a:spcBef>
              <a:buClr>
                <a:schemeClr val="tx2"/>
              </a:buClr>
              <a:buSzPct val="70000"/>
              <a:buFont typeface="Wingdings" pitchFamily="2" charset="2"/>
              <a:buChar char="l"/>
            </a:pPr>
            <a:r>
              <a:rPr lang="en-IN" sz="2000" dirty="0"/>
              <a:t>National income thus computed is termed as national income at constant prices or in real terms.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ChangeArrowheads="1"/>
          </p:cNvSpPr>
          <p:nvPr/>
        </p:nvSpPr>
        <p:spPr bwMode="auto">
          <a:xfrm>
            <a:off x="457200" y="274638"/>
            <a:ext cx="8229600" cy="561975"/>
          </a:xfrm>
          <a:prstGeom prst="rect">
            <a:avLst/>
          </a:prstGeom>
          <a:noFill/>
          <a:ln w="9525">
            <a:noFill/>
            <a:miter lim="800000"/>
            <a:headEnd/>
            <a:tailEnd/>
          </a:ln>
        </p:spPr>
        <p:txBody>
          <a:bodyPr anchor="ctr"/>
          <a:lstStyle/>
          <a:p>
            <a:pPr>
              <a:buFont typeface="Wingdings" pitchFamily="2" charset="2"/>
              <a:buChar char="q"/>
            </a:pPr>
            <a:r>
              <a:rPr lang="en-IN" sz="2000" b="1">
                <a:solidFill>
                  <a:schemeClr val="tx2"/>
                </a:solidFill>
                <a:latin typeface="BatangChe" pitchFamily="49" charset="-127"/>
                <a:ea typeface="BatangChe" pitchFamily="49" charset="-127"/>
              </a:rPr>
              <a:t> ECONOMIC PERFORMANCE INDICATORS</a:t>
            </a:r>
            <a:endParaRPr lang="en-US" sz="2000" b="1">
              <a:solidFill>
                <a:schemeClr val="tx2"/>
              </a:solidFill>
            </a:endParaRPr>
          </a:p>
        </p:txBody>
      </p:sp>
      <p:pic>
        <p:nvPicPr>
          <p:cNvPr id="39941" name="Picture 2"/>
          <p:cNvPicPr>
            <a:picLocks noChangeAspect="1" noChangeArrowheads="1"/>
          </p:cNvPicPr>
          <p:nvPr/>
        </p:nvPicPr>
        <p:blipFill>
          <a:blip r:embed="rId2"/>
          <a:srcRect/>
          <a:stretch>
            <a:fillRect/>
          </a:stretch>
        </p:blipFill>
        <p:spPr bwMode="auto">
          <a:xfrm>
            <a:off x="993775" y="777875"/>
            <a:ext cx="7010400" cy="4522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b="1" dirty="0" smtClean="0">
                <a:effectLst>
                  <a:outerShdw blurRad="38100" dist="38100" dir="2700000" algn="tl">
                    <a:srgbClr val="000000">
                      <a:alpha val="43137"/>
                    </a:srgbClr>
                  </a:outerShdw>
                </a:effectLst>
              </a:rPr>
              <a:t>MACROECONOMICS</a:t>
            </a:r>
            <a:endParaRPr lang="en-US" sz="7200" b="1"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2"/>
          <a:srcRect/>
          <a:stretch>
            <a:fillRect/>
          </a:stretch>
        </p:blipFill>
        <p:spPr bwMode="auto">
          <a:xfrm>
            <a:off x="762000" y="2947894"/>
            <a:ext cx="5715000" cy="3038569"/>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p:cNvSpPr txBox="1"/>
          <p:nvPr/>
        </p:nvSpPr>
        <p:spPr>
          <a:xfrm>
            <a:off x="381000" y="1600200"/>
            <a:ext cx="8107284" cy="584775"/>
          </a:xfrm>
          <a:prstGeom prst="rect">
            <a:avLst/>
          </a:prstGeom>
          <a:solidFill>
            <a:schemeClr val="accent6">
              <a:lumMod val="60000"/>
              <a:lumOff val="40000"/>
            </a:schemeClr>
          </a:solidFill>
        </p:spPr>
        <p:txBody>
          <a:bodyPr wrap="none" rtlCol="0">
            <a:spAutoFit/>
          </a:bodyPr>
          <a:lstStyle/>
          <a:p>
            <a:r>
              <a:rPr lang="en-US" sz="3200" b="1" dirty="0" smtClean="0">
                <a:latin typeface="Lucida Console" pitchFamily="49" charset="0"/>
              </a:rPr>
              <a:t>WELL! WHEN AGGREGATES MATTER………</a:t>
            </a:r>
            <a:endParaRPr lang="en-US" sz="3200" b="1" dirty="0">
              <a:latin typeface="Lucida Console"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79388" y="0"/>
            <a:ext cx="7543800" cy="431800"/>
          </a:xfrm>
        </p:spPr>
        <p:txBody>
          <a:bodyPr/>
          <a:lstStyle/>
          <a:p>
            <a:r>
              <a:rPr lang="en-US" sz="2000"/>
              <a:t>Macroeconomic indicators</a:t>
            </a:r>
            <a:endParaRPr lang="en-IN" sz="2000"/>
          </a:p>
        </p:txBody>
      </p:sp>
      <p:pic>
        <p:nvPicPr>
          <p:cNvPr id="4" name="Content Placeholder 3" descr="t.jpg"/>
          <p:cNvPicPr>
            <a:picLocks noChangeAspect="1" noChangeArrowheads="1"/>
          </p:cNvPicPr>
          <p:nvPr/>
        </p:nvPicPr>
        <p:blipFill>
          <a:blip r:embed="rId2"/>
          <a:srcRect/>
          <a:stretch>
            <a:fillRect/>
          </a:stretch>
        </p:blipFill>
        <p:spPr bwMode="auto">
          <a:xfrm>
            <a:off x="900113" y="476250"/>
            <a:ext cx="6767512" cy="6151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57175" y="1309688"/>
            <a:ext cx="8629650" cy="4238625"/>
          </a:xfrm>
          <a:prstGeom prst="rect">
            <a:avLst/>
          </a:prstGeom>
          <a:noFill/>
          <a:ln w="9525">
            <a:noFill/>
            <a:miter lim="800000"/>
            <a:headEnd/>
            <a:tailEnd/>
          </a:ln>
          <a:effectLst/>
        </p:spPr>
      </p:pic>
      <p:sp>
        <p:nvSpPr>
          <p:cNvPr id="5" name="Rectangle 4"/>
          <p:cNvSpPr/>
          <p:nvPr/>
        </p:nvSpPr>
        <p:spPr>
          <a:xfrm>
            <a:off x="1524000" y="533400"/>
            <a:ext cx="6711581" cy="523220"/>
          </a:xfrm>
          <a:prstGeom prst="rect">
            <a:avLst/>
          </a:prstGeom>
        </p:spPr>
        <p:txBody>
          <a:bodyPr wrap="none">
            <a:spAutoFit/>
          </a:bodyPr>
          <a:lstStyle/>
          <a:p>
            <a:r>
              <a:rPr lang="en-US" sz="2800" b="1" i="1" dirty="0" smtClean="0">
                <a:solidFill>
                  <a:srgbClr val="C00000"/>
                </a:solidFill>
              </a:rPr>
              <a:t>The Components of the Government Budget</a:t>
            </a:r>
            <a:endParaRPr lang="en-US" sz="2800" b="1" dirty="0">
              <a:solidFill>
                <a:srgbClr val="C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55650" y="2060575"/>
            <a:ext cx="7772400" cy="2292350"/>
          </a:xfrm>
        </p:spPr>
        <p:txBody>
          <a:bodyPr anchor="ctr">
            <a:normAutofit fontScale="90000"/>
          </a:bodyPr>
          <a:lstStyle/>
          <a:p>
            <a:pPr algn="ctr"/>
            <a:r>
              <a:rPr lang="en-IN" sz="2600">
                <a:latin typeface="Arial Black" pitchFamily="34" charset="0"/>
              </a:rPr>
              <a:t> </a:t>
            </a:r>
            <a:r>
              <a:rPr lang="en-US" sz="2600">
                <a:latin typeface="Arial Black" pitchFamily="34" charset="0"/>
              </a:rPr>
              <a:t>Financial &amp; Macro Economic Environment</a:t>
            </a:r>
            <a:br>
              <a:rPr lang="en-US" sz="2600">
                <a:latin typeface="Arial Black" pitchFamily="34" charset="0"/>
              </a:rPr>
            </a:br>
            <a:r>
              <a:rPr lang="en-US" sz="2600">
                <a:latin typeface="Arial Black" pitchFamily="34" charset="0"/>
              </a:rPr>
              <a:t/>
            </a:r>
            <a:br>
              <a:rPr lang="en-US" sz="2600">
                <a:latin typeface="Arial Black" pitchFamily="34" charset="0"/>
              </a:rPr>
            </a:br>
            <a:r>
              <a:rPr lang="en-US" sz="2600" b="0" i="1">
                <a:latin typeface="Agency FB" pitchFamily="34" charset="0"/>
              </a:rPr>
              <a:t>(MACRO INDICATORS: formulae)</a:t>
            </a:r>
            <a:r>
              <a:rPr lang="en-IN" sz="2600">
                <a:latin typeface="Arial Black" pitchFamily="34" charset="0"/>
              </a:rPr>
              <a:t/>
            </a:r>
            <a:br>
              <a:rPr lang="en-IN" sz="2600">
                <a:latin typeface="Arial Black" pitchFamily="34" charset="0"/>
              </a:rPr>
            </a:br>
            <a:r>
              <a:rPr lang="en-IN" sz="2600">
                <a:latin typeface="Arial Black" pitchFamily="34" charset="0"/>
              </a:rPr>
              <a:t/>
            </a:r>
            <a:br>
              <a:rPr lang="en-IN" sz="2600">
                <a:latin typeface="Arial Black" pitchFamily="34" charset="0"/>
              </a:rPr>
            </a:br>
            <a:endParaRPr lang="en-IN" sz="2600">
              <a:latin typeface="Arial Black" pitchFamily="34" charset="0"/>
            </a:endParaRPr>
          </a:p>
        </p:txBody>
      </p:sp>
      <p:sp>
        <p:nvSpPr>
          <p:cNvPr id="3076" name="Date Placeholder 4"/>
          <p:cNvSpPr txBox="1">
            <a:spLocks noGrp="1"/>
          </p:cNvSpPr>
          <p:nvPr/>
        </p:nvSpPr>
        <p:spPr>
          <a:xfrm>
            <a:off x="457200" y="6477000"/>
            <a:ext cx="2133600" cy="274638"/>
          </a:xfrm>
          <a:prstGeom prst="rect">
            <a:avLst/>
          </a:prstGeom>
          <a:noFill/>
        </p:spPr>
        <p:txBody>
          <a:bodyPr anchor="ctr"/>
          <a:lstStyle/>
          <a:p>
            <a:pPr fontAlgn="auto">
              <a:spcBef>
                <a:spcPts val="0"/>
              </a:spcBef>
              <a:spcAft>
                <a:spcPts val="0"/>
              </a:spcAft>
              <a:defRPr/>
            </a:pPr>
            <a:fld id="{3C04C174-59F6-4BDC-A6D1-15B359DF32EF}" type="datetime1">
              <a:rPr lang="en-US" sz="1200">
                <a:solidFill>
                  <a:schemeClr val="tx1">
                    <a:tint val="75000"/>
                  </a:schemeClr>
                </a:solidFill>
                <a:latin typeface="+mn-lt"/>
                <a:cs typeface="+mn-cs"/>
              </a:rPr>
              <a:pPr fontAlgn="auto">
                <a:spcBef>
                  <a:spcPts val="0"/>
                </a:spcBef>
                <a:spcAft>
                  <a:spcPts val="0"/>
                </a:spcAft>
                <a:defRPr/>
              </a:pPr>
              <a:t>12/7/2012</a:t>
            </a:fld>
            <a:endParaRPr lang="en-IN" sz="1200" dirty="0">
              <a:solidFill>
                <a:schemeClr val="tx1">
                  <a:tint val="75000"/>
                </a:schemeClr>
              </a:solidFill>
              <a:latin typeface="+mn-lt"/>
              <a:cs typeface="+mn-cs"/>
            </a:endParaRPr>
          </a:p>
        </p:txBody>
      </p:sp>
      <p:sp>
        <p:nvSpPr>
          <p:cNvPr id="3077" name="Slide Number Placeholder 5"/>
          <p:cNvSpPr txBox="1">
            <a:spLocks noGrp="1"/>
          </p:cNvSpPr>
          <p:nvPr/>
        </p:nvSpPr>
        <p:spPr>
          <a:xfrm>
            <a:off x="8204200" y="6477000"/>
            <a:ext cx="733425" cy="274638"/>
          </a:xfrm>
          <a:prstGeom prst="rect">
            <a:avLst/>
          </a:prstGeom>
          <a:noFill/>
        </p:spPr>
        <p:txBody>
          <a:bodyPr anchor="ctr"/>
          <a:lstStyle/>
          <a:p>
            <a:pPr algn="r" fontAlgn="auto">
              <a:spcBef>
                <a:spcPts val="0"/>
              </a:spcBef>
              <a:spcAft>
                <a:spcPts val="0"/>
              </a:spcAft>
              <a:defRPr/>
            </a:pPr>
            <a:fld id="{919C1967-36D7-4AF4-B270-CBFF18D8104A}" type="slidenum">
              <a:rPr lang="en-IN" sz="1200">
                <a:solidFill>
                  <a:schemeClr val="tx1">
                    <a:tint val="75000"/>
                  </a:schemeClr>
                </a:solidFill>
                <a:latin typeface="+mn-lt"/>
                <a:cs typeface="+mn-cs"/>
              </a:rPr>
              <a:pPr algn="r" fontAlgn="auto">
                <a:spcBef>
                  <a:spcPts val="0"/>
                </a:spcBef>
                <a:spcAft>
                  <a:spcPts val="0"/>
                </a:spcAft>
                <a:defRPr/>
              </a:pPr>
              <a:t>22</a:t>
            </a:fld>
            <a:endParaRPr lang="en-IN" sz="1200">
              <a:solidFill>
                <a:schemeClr val="tx1">
                  <a:tint val="75000"/>
                </a:schemeClr>
              </a:solidFill>
              <a:latin typeface="+mn-lt"/>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srcRect/>
          <a:stretch>
            <a:fillRect/>
          </a:stretch>
        </p:blipFill>
        <p:spPr bwMode="auto">
          <a:xfrm>
            <a:off x="142875" y="1143000"/>
            <a:ext cx="8858250" cy="4500563"/>
          </a:xfrm>
          <a:prstGeom prst="rect">
            <a:avLst/>
          </a:prstGeom>
          <a:noFill/>
          <a:ln w="9525">
            <a:noFill/>
            <a:miter lim="800000"/>
            <a:headEnd/>
            <a:tailEnd/>
          </a:ln>
        </p:spPr>
      </p:pic>
      <p:sp>
        <p:nvSpPr>
          <p:cNvPr id="5" name="Date Placeholder 4"/>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fld id="{E5627A8C-240D-4748-A3EF-53DA79768198}" type="datetime1">
              <a:rPr lang="en-US" sz="1200">
                <a:solidFill>
                  <a:schemeClr val="tx1">
                    <a:tint val="75000"/>
                  </a:schemeClr>
                </a:solidFill>
                <a:latin typeface="+mn-lt"/>
                <a:cs typeface="+mn-cs"/>
              </a:rPr>
              <a:pPr fontAlgn="auto">
                <a:spcBef>
                  <a:spcPts val="0"/>
                </a:spcBef>
                <a:spcAft>
                  <a:spcPts val="0"/>
                </a:spcAft>
                <a:defRPr/>
              </a:pPr>
              <a:t>12/7/2012</a:t>
            </a:fld>
            <a:endParaRPr lang="en-IN" sz="1200">
              <a:solidFill>
                <a:schemeClr val="tx1">
                  <a:tint val="75000"/>
                </a:schemeClr>
              </a:solidFill>
              <a:latin typeface="+mn-lt"/>
              <a:cs typeface="+mn-cs"/>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D3B83309-8679-4D53-9BD8-48261410C705}" type="slidenum">
              <a:rPr lang="en-IN" sz="1200">
                <a:solidFill>
                  <a:schemeClr val="tx1">
                    <a:tint val="75000"/>
                  </a:schemeClr>
                </a:solidFill>
                <a:latin typeface="+mn-lt"/>
                <a:cs typeface="+mn-cs"/>
              </a:rPr>
              <a:pPr algn="r" fontAlgn="auto">
                <a:spcBef>
                  <a:spcPts val="0"/>
                </a:spcBef>
                <a:spcAft>
                  <a:spcPts val="0"/>
                </a:spcAft>
                <a:defRPr/>
              </a:pPr>
              <a:t>23</a:t>
            </a:fld>
            <a:endParaRPr lang="en-IN" sz="1200">
              <a:solidFill>
                <a:schemeClr val="tx1">
                  <a:tint val="75000"/>
                </a:schemeClr>
              </a:solidFill>
              <a:latin typeface="+mn-lt"/>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srcRect/>
          <a:stretch>
            <a:fillRect/>
          </a:stretch>
        </p:blipFill>
        <p:spPr bwMode="auto">
          <a:xfrm>
            <a:off x="123825" y="1000125"/>
            <a:ext cx="8896350" cy="5072063"/>
          </a:xfrm>
          <a:prstGeom prst="rect">
            <a:avLst/>
          </a:prstGeom>
          <a:noFill/>
          <a:ln w="9525">
            <a:noFill/>
            <a:miter lim="800000"/>
            <a:headEnd/>
            <a:tailEnd/>
          </a:ln>
        </p:spPr>
      </p:pic>
      <p:sp>
        <p:nvSpPr>
          <p:cNvPr id="5" name="Date Placeholder 4"/>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fld id="{F5D67796-2CBA-41B8-910A-70C61031C8A8}" type="datetime1">
              <a:rPr lang="en-US" sz="1200">
                <a:solidFill>
                  <a:schemeClr val="tx1">
                    <a:tint val="75000"/>
                  </a:schemeClr>
                </a:solidFill>
                <a:latin typeface="+mn-lt"/>
                <a:cs typeface="+mn-cs"/>
              </a:rPr>
              <a:pPr fontAlgn="auto">
                <a:spcBef>
                  <a:spcPts val="0"/>
                </a:spcBef>
                <a:spcAft>
                  <a:spcPts val="0"/>
                </a:spcAft>
                <a:defRPr/>
              </a:pPr>
              <a:t>12/7/2012</a:t>
            </a:fld>
            <a:endParaRPr lang="en-IN" sz="1200">
              <a:solidFill>
                <a:schemeClr val="tx1">
                  <a:tint val="75000"/>
                </a:schemeClr>
              </a:solidFill>
              <a:latin typeface="+mn-lt"/>
              <a:cs typeface="+mn-cs"/>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61824904-B3AC-4BAD-A146-FF1153F926C1}" type="slidenum">
              <a:rPr lang="en-IN" sz="1200">
                <a:solidFill>
                  <a:schemeClr val="tx1">
                    <a:tint val="75000"/>
                  </a:schemeClr>
                </a:solidFill>
                <a:latin typeface="+mn-lt"/>
                <a:cs typeface="+mn-cs"/>
              </a:rPr>
              <a:pPr algn="r" fontAlgn="auto">
                <a:spcBef>
                  <a:spcPts val="0"/>
                </a:spcBef>
                <a:spcAft>
                  <a:spcPts val="0"/>
                </a:spcAft>
                <a:defRPr/>
              </a:pPr>
              <a:t>24</a:t>
            </a:fld>
            <a:endParaRPr lang="en-IN" sz="1200">
              <a:solidFill>
                <a:schemeClr val="tx1">
                  <a:tint val="75000"/>
                </a:schemeClr>
              </a:solidFill>
              <a:latin typeface="+mn-lt"/>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srcRect/>
          <a:stretch>
            <a:fillRect/>
          </a:stretch>
        </p:blipFill>
        <p:spPr bwMode="auto">
          <a:xfrm>
            <a:off x="185738" y="1428750"/>
            <a:ext cx="8772525" cy="3786188"/>
          </a:xfrm>
          <a:prstGeom prst="rect">
            <a:avLst/>
          </a:prstGeom>
          <a:noFill/>
          <a:ln w="9525">
            <a:noFill/>
            <a:miter lim="800000"/>
            <a:headEnd/>
            <a:tailEnd/>
          </a:ln>
        </p:spPr>
      </p:pic>
      <p:sp>
        <p:nvSpPr>
          <p:cNvPr id="5" name="Date Placeholder 4"/>
          <p:cNvSpPr txBox="1">
            <a:spLocks noGrp="1"/>
          </p:cNvSpPr>
          <p:nvPr/>
        </p:nvSpPr>
        <p:spPr>
          <a:xfrm>
            <a:off x="457200" y="6356350"/>
            <a:ext cx="2133600" cy="365125"/>
          </a:xfrm>
          <a:prstGeom prst="rect">
            <a:avLst/>
          </a:prstGeom>
          <a:noFill/>
        </p:spPr>
        <p:txBody>
          <a:bodyPr anchor="ctr"/>
          <a:lstStyle/>
          <a:p>
            <a:pPr fontAlgn="auto">
              <a:spcBef>
                <a:spcPts val="0"/>
              </a:spcBef>
              <a:spcAft>
                <a:spcPts val="0"/>
              </a:spcAft>
              <a:defRPr/>
            </a:pPr>
            <a:fld id="{6551D37D-3C35-4C5B-8765-81BF0F2408BA}" type="datetime1">
              <a:rPr lang="en-US" sz="1200">
                <a:solidFill>
                  <a:schemeClr val="tx1">
                    <a:tint val="75000"/>
                  </a:schemeClr>
                </a:solidFill>
                <a:latin typeface="+mn-lt"/>
                <a:cs typeface="+mn-cs"/>
              </a:rPr>
              <a:pPr fontAlgn="auto">
                <a:spcBef>
                  <a:spcPts val="0"/>
                </a:spcBef>
                <a:spcAft>
                  <a:spcPts val="0"/>
                </a:spcAft>
                <a:defRPr/>
              </a:pPr>
              <a:t>12/7/2012</a:t>
            </a:fld>
            <a:endParaRPr lang="en-IN" sz="1200">
              <a:solidFill>
                <a:schemeClr val="tx1">
                  <a:tint val="75000"/>
                </a:schemeClr>
              </a:solidFill>
              <a:latin typeface="+mn-lt"/>
              <a:cs typeface="+mn-cs"/>
            </a:endParaRP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32422DD-173D-4B04-BEFC-71636CB4DF0B}" type="slidenum">
              <a:rPr lang="en-IN" sz="1200">
                <a:solidFill>
                  <a:schemeClr val="tx1">
                    <a:tint val="75000"/>
                  </a:schemeClr>
                </a:solidFill>
                <a:latin typeface="+mn-lt"/>
                <a:cs typeface="+mn-cs"/>
              </a:rPr>
              <a:pPr algn="r" fontAlgn="auto">
                <a:spcBef>
                  <a:spcPts val="0"/>
                </a:spcBef>
                <a:spcAft>
                  <a:spcPts val="0"/>
                </a:spcAft>
                <a:defRPr/>
              </a:pPr>
              <a:t>25</a:t>
            </a:fld>
            <a:endParaRPr lang="en-IN" sz="1200">
              <a:solidFill>
                <a:schemeClr val="tx1">
                  <a:tint val="75000"/>
                </a:schemeClr>
              </a:solidFill>
              <a:latin typeface="+mn-lt"/>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6200000">
            <a:off x="-2404466" y="3011408"/>
            <a:ext cx="6012159" cy="461665"/>
          </a:xfrm>
          <a:prstGeom prst="rect">
            <a:avLst/>
          </a:prstGeom>
        </p:spPr>
        <p:txBody>
          <a:bodyPr wrap="none">
            <a:spAutoFit/>
          </a:bodyPr>
          <a:lstStyle/>
          <a:p>
            <a:pPr algn="just"/>
            <a:r>
              <a:rPr lang="en-US" sz="2400" b="1" dirty="0" smtClean="0"/>
              <a:t>MACROECONOMIC FRAMEWORK STATEMENT</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2514600" y="103820"/>
            <a:ext cx="5334000" cy="658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77975"/>
          </a:xfrm>
        </p:spPr>
        <p:txBody>
          <a:bodyPr rtlCol="0">
            <a:normAutofit/>
          </a:bodyPr>
          <a:lstStyle/>
          <a:p>
            <a:pPr eaLnBrk="1" fontAlgn="auto" hangingPunct="1">
              <a:spcAft>
                <a:spcPts val="0"/>
              </a:spcAft>
              <a:defRPr/>
            </a:pPr>
            <a:r>
              <a:rPr lang="en-US" sz="3600" b="1" i="1" dirty="0" smtClean="0">
                <a:effectLst>
                  <a:outerShdw blurRad="38100" dist="38100" dir="2700000" algn="tl">
                    <a:srgbClr val="000000">
                      <a:alpha val="43137"/>
                    </a:srgbClr>
                  </a:outerShdw>
                </a:effectLst>
              </a:rPr>
              <a:t>Thanking </a:t>
            </a:r>
            <a:br>
              <a:rPr lang="en-US" sz="3600" b="1" i="1" dirty="0" smtClean="0">
                <a:effectLst>
                  <a:outerShdw blurRad="38100" dist="38100" dir="2700000" algn="tl">
                    <a:srgbClr val="000000">
                      <a:alpha val="43137"/>
                    </a:srgbClr>
                  </a:outerShdw>
                </a:effectLst>
              </a:rPr>
            </a:br>
            <a:r>
              <a:rPr lang="en-US" sz="3600" b="1" i="1" dirty="0" smtClean="0">
                <a:effectLst>
                  <a:outerShdw blurRad="38100" dist="38100" dir="2700000" algn="tl">
                    <a:srgbClr val="000000">
                      <a:alpha val="43137"/>
                    </a:srgbClr>
                  </a:outerShdw>
                </a:effectLst>
              </a:rPr>
              <a:t>BITS PILANI, K.K.BIRLA GOA CAMPUS</a:t>
            </a:r>
            <a:endParaRPr lang="en-US" sz="3600" b="1"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057400" y="2362200"/>
            <a:ext cx="4953000" cy="3810000"/>
          </a:xfrm>
        </p:spPr>
        <p:txBody>
          <a:bodyPr rtlCol="0">
            <a:noAutofit/>
          </a:bodyPr>
          <a:lstStyle/>
          <a:p>
            <a:pPr algn="ctr" eaLnBrk="1" fontAlgn="auto" hangingPunct="1">
              <a:spcAft>
                <a:spcPts val="0"/>
              </a:spcAft>
              <a:buFontTx/>
              <a:buNone/>
              <a:defRPr/>
            </a:pPr>
            <a:r>
              <a:rPr lang="en-US" sz="2000" b="1" dirty="0" smtClean="0"/>
              <a:t>Under the aegis of </a:t>
            </a:r>
          </a:p>
          <a:p>
            <a:pPr algn="ctr" eaLnBrk="1" fontAlgn="auto" hangingPunct="1">
              <a:spcAft>
                <a:spcPts val="0"/>
              </a:spcAft>
              <a:buFontTx/>
              <a:buNone/>
              <a:defRPr/>
            </a:pPr>
            <a:r>
              <a:rPr lang="en-US" sz="2400" b="1" dirty="0" smtClean="0"/>
              <a:t>Department of Economics</a:t>
            </a:r>
          </a:p>
          <a:p>
            <a:pPr algn="ctr" eaLnBrk="1" fontAlgn="auto" hangingPunct="1">
              <a:spcAft>
                <a:spcPts val="0"/>
              </a:spcAft>
              <a:buFontTx/>
              <a:buNone/>
              <a:defRPr/>
            </a:pPr>
            <a:r>
              <a:rPr lang="en-US" sz="2000" dirty="0" smtClean="0"/>
              <a:t>Dr. Debashish Pattanaik</a:t>
            </a:r>
          </a:p>
          <a:p>
            <a:pPr algn="ctr" eaLnBrk="1" fontAlgn="auto" hangingPunct="1">
              <a:spcAft>
                <a:spcPts val="0"/>
              </a:spcAft>
              <a:buFontTx/>
              <a:buNone/>
              <a:defRPr/>
            </a:pPr>
            <a:r>
              <a:rPr lang="en-US" sz="2000" dirty="0" smtClean="0"/>
              <a:t>Dr. Mridula Goel (HOD)</a:t>
            </a:r>
          </a:p>
          <a:p>
            <a:pPr algn="ctr" eaLnBrk="1" fontAlgn="auto" hangingPunct="1">
              <a:spcAft>
                <a:spcPts val="0"/>
              </a:spcAft>
              <a:buFontTx/>
              <a:buNone/>
              <a:defRPr/>
            </a:pPr>
            <a:r>
              <a:rPr lang="en-US" sz="2000" dirty="0" smtClean="0"/>
              <a:t>Dr. Aswini Kumar Mishra</a:t>
            </a:r>
          </a:p>
          <a:p>
            <a:pPr algn="ctr" eaLnBrk="1" fontAlgn="auto" hangingPunct="1">
              <a:spcAft>
                <a:spcPts val="0"/>
              </a:spcAft>
              <a:buFontTx/>
              <a:buNone/>
              <a:defRPr/>
            </a:pPr>
            <a:r>
              <a:rPr lang="en-US" sz="2000" dirty="0" smtClean="0"/>
              <a:t>Dr. Kubendran N.</a:t>
            </a:r>
          </a:p>
          <a:p>
            <a:pPr algn="ctr" eaLnBrk="1" fontAlgn="auto" hangingPunct="1">
              <a:spcAft>
                <a:spcPts val="0"/>
              </a:spcAft>
              <a:buFontTx/>
              <a:buNone/>
              <a:defRPr/>
            </a:pPr>
            <a:r>
              <a:rPr lang="en-US" sz="2000" dirty="0" smtClean="0"/>
              <a:t>Dr. Indranil De</a:t>
            </a:r>
          </a:p>
          <a:p>
            <a:pPr algn="ctr" eaLnBrk="1" fontAlgn="auto" hangingPunct="1">
              <a:spcAft>
                <a:spcPts val="0"/>
              </a:spcAft>
              <a:buFontTx/>
              <a:buNone/>
              <a:defRPr/>
            </a:pPr>
            <a:r>
              <a:rPr lang="en-US" sz="2000" dirty="0" smtClean="0"/>
              <a:t>Ms. Ambili K.</a:t>
            </a:r>
          </a:p>
          <a:p>
            <a:pPr algn="ctr" eaLnBrk="1" fontAlgn="auto" hangingPunct="1">
              <a:spcAft>
                <a:spcPts val="0"/>
              </a:spcAft>
              <a:buFontTx/>
              <a:buNone/>
              <a:defRPr/>
            </a:pPr>
            <a:r>
              <a:rPr lang="en-US" sz="2000" dirty="0" smtClean="0"/>
              <a:t>Mr. Swagat Kishore Mishra</a:t>
            </a:r>
            <a:endParaRPr lang="en-US" sz="2000" dirty="0"/>
          </a:p>
        </p:txBody>
      </p:sp>
      <p:sp>
        <p:nvSpPr>
          <p:cNvPr id="6" name="Slide Number Placeholder 5"/>
          <p:cNvSpPr>
            <a:spLocks noGrp="1"/>
          </p:cNvSpPr>
          <p:nvPr>
            <p:ph type="sldNum" sz="quarter" idx="12"/>
          </p:nvPr>
        </p:nvSpPr>
        <p:spPr/>
        <p:txBody>
          <a:bodyPr/>
          <a:lstStyle/>
          <a:p>
            <a:pPr>
              <a:defRPr/>
            </a:pPr>
            <a:fld id="{AC640DC1-AFF0-4C80-8634-13BE4A52E364}" type="slidenum">
              <a:rPr lang="en-US"/>
              <a:pPr>
                <a:defRPr/>
              </a:pPr>
              <a:t>27</a:t>
            </a:fld>
            <a:endParaRPr lang="en-US"/>
          </a:p>
        </p:txBody>
      </p:sp>
      <p:sp>
        <p:nvSpPr>
          <p:cNvPr id="5" name="Date Placeholder 4"/>
          <p:cNvSpPr>
            <a:spLocks noGrp="1"/>
          </p:cNvSpPr>
          <p:nvPr>
            <p:ph type="dt" sz="quarter" idx="10"/>
          </p:nvPr>
        </p:nvSpPr>
        <p:spPr/>
        <p:txBody>
          <a:bodyPr/>
          <a:lstStyle/>
          <a:p>
            <a:pPr>
              <a:defRPr/>
            </a:pPr>
            <a:fld id="{4E3F453C-0C96-4FB1-9C96-114EC6EBACBA}" type="datetime4">
              <a:rPr lang="en-US"/>
              <a:pPr>
                <a:defRPr/>
              </a:pPr>
              <a:t>December 7, 2012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81000" y="1219200"/>
            <a:ext cx="8470103" cy="54244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1371600"/>
            <a:ext cx="8951051"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idx="4294967295"/>
          </p:nvPr>
        </p:nvSpPr>
        <p:spPr>
          <a:xfrm>
            <a:off x="4114800" y="228600"/>
            <a:ext cx="4800600" cy="985838"/>
          </a:xfrm>
        </p:spPr>
        <p:txBody>
          <a:bodyPr anchor="ctr">
            <a:normAutofit fontScale="90000"/>
          </a:bodyPr>
          <a:lstStyle/>
          <a:p>
            <a:pPr algn="r"/>
            <a:r>
              <a:rPr lang="en-US" sz="7200" b="0" dirty="0">
                <a:latin typeface="Arial Rounded MT Bold" pitchFamily="34" charset="0"/>
              </a:rPr>
              <a:t>C</a:t>
            </a:r>
            <a:r>
              <a:rPr lang="en-US" sz="7200" b="0" dirty="0">
                <a:solidFill>
                  <a:srgbClr val="FF0080"/>
                </a:solidFill>
                <a:latin typeface="Arial Rounded MT Bold" pitchFamily="34" charset="0"/>
              </a:rPr>
              <a:t>o</a:t>
            </a:r>
            <a:r>
              <a:rPr lang="en-US" sz="7200" b="0" dirty="0">
                <a:latin typeface="Arial Rounded MT Bold" pitchFamily="34" charset="0"/>
              </a:rPr>
              <a:t>ntents</a:t>
            </a:r>
          </a:p>
        </p:txBody>
      </p:sp>
      <p:sp>
        <p:nvSpPr>
          <p:cNvPr id="44035" name="Rectangle 3"/>
          <p:cNvSpPr>
            <a:spLocks noGrp="1" noChangeArrowheads="1"/>
          </p:cNvSpPr>
          <p:nvPr>
            <p:ph type="subTitle" idx="4294967295"/>
          </p:nvPr>
        </p:nvSpPr>
        <p:spPr>
          <a:xfrm>
            <a:off x="347663" y="1490663"/>
            <a:ext cx="4681537" cy="3944937"/>
          </a:xfrm>
        </p:spPr>
        <p:txBody>
          <a:bodyPr/>
          <a:lstStyle/>
          <a:p>
            <a:pPr marL="0" indent="0">
              <a:buClr>
                <a:srgbClr val="FF0080"/>
              </a:buClr>
              <a:buFont typeface="Wingdings" pitchFamily="2" charset="2"/>
              <a:buChar char="q"/>
            </a:pPr>
            <a:r>
              <a:rPr lang="en-IN" sz="2400" b="1" dirty="0" smtClean="0">
                <a:latin typeface="Cambria" pitchFamily="18" charset="0"/>
                <a:ea typeface="BatangChe" pitchFamily="49" charset="-127"/>
              </a:rPr>
              <a:t> Basic </a:t>
            </a:r>
            <a:r>
              <a:rPr lang="en-IN" sz="2400" b="1" dirty="0">
                <a:latin typeface="Cambria" pitchFamily="18" charset="0"/>
                <a:ea typeface="BatangChe" pitchFamily="49" charset="-127"/>
              </a:rPr>
              <a:t>Concepts of National Accounts Aggregates</a:t>
            </a:r>
          </a:p>
          <a:p>
            <a:pPr marL="0" indent="0">
              <a:buClr>
                <a:srgbClr val="FF0080"/>
              </a:buClr>
              <a:buFont typeface="Wingdings" pitchFamily="2" charset="2"/>
              <a:buChar char="q"/>
            </a:pPr>
            <a:r>
              <a:rPr lang="en-IN" sz="2400" b="1" dirty="0" smtClean="0">
                <a:latin typeface="Cambria" pitchFamily="18" charset="0"/>
                <a:ea typeface="BatangChe" pitchFamily="49" charset="-127"/>
              </a:rPr>
              <a:t> Economic </a:t>
            </a:r>
            <a:r>
              <a:rPr lang="en-IN" sz="2400" b="1" dirty="0">
                <a:latin typeface="Cambria" pitchFamily="18" charset="0"/>
                <a:ea typeface="BatangChe" pitchFamily="49" charset="-127"/>
              </a:rPr>
              <a:t>performance indicators</a:t>
            </a:r>
          </a:p>
          <a:p>
            <a:pPr marL="0" indent="0">
              <a:buClr>
                <a:srgbClr val="FF0080"/>
              </a:buClr>
              <a:buFont typeface="Wingdings" pitchFamily="2" charset="2"/>
              <a:buChar char="q"/>
            </a:pPr>
            <a:r>
              <a:rPr lang="en-US" sz="2400" b="1" dirty="0" smtClean="0">
                <a:latin typeface="Cambria" pitchFamily="18" charset="0"/>
                <a:ea typeface="BatangChe" pitchFamily="49" charset="-127"/>
              </a:rPr>
              <a:t> Three </a:t>
            </a:r>
            <a:r>
              <a:rPr lang="en-US" sz="2400" b="1" dirty="0">
                <a:latin typeface="Cambria" pitchFamily="18" charset="0"/>
                <a:ea typeface="BatangChe" pitchFamily="49" charset="-127"/>
              </a:rPr>
              <a:t>methods of NI estimation</a:t>
            </a:r>
          </a:p>
          <a:p>
            <a:pPr marL="0" indent="0" algn="ctr">
              <a:buClr>
                <a:srgbClr val="FF0080"/>
              </a:buClr>
              <a:buFontTx/>
              <a:buAutoNum type="arabicParenR"/>
            </a:pPr>
            <a:r>
              <a:rPr lang="en-US" sz="2400" b="1" i="1" dirty="0">
                <a:latin typeface="Agency FB" pitchFamily="34" charset="0"/>
              </a:rPr>
              <a:t>Production approach</a:t>
            </a:r>
          </a:p>
          <a:p>
            <a:pPr marL="0" indent="0" algn="ctr">
              <a:buClr>
                <a:srgbClr val="FF0080"/>
              </a:buClr>
              <a:buFontTx/>
              <a:buAutoNum type="arabicParenR"/>
            </a:pPr>
            <a:r>
              <a:rPr lang="en-US" sz="2400" b="1" i="1" dirty="0">
                <a:latin typeface="Agency FB" pitchFamily="34" charset="0"/>
              </a:rPr>
              <a:t>Income approach</a:t>
            </a:r>
          </a:p>
          <a:p>
            <a:pPr marL="0" indent="0" algn="ctr">
              <a:buClr>
                <a:srgbClr val="FF0080"/>
              </a:buClr>
              <a:buFontTx/>
              <a:buAutoNum type="arabicParenR"/>
            </a:pPr>
            <a:r>
              <a:rPr lang="en-US" sz="2400" b="1" i="1" dirty="0">
                <a:latin typeface="Agency FB" pitchFamily="34" charset="0"/>
              </a:rPr>
              <a:t>Expenditure approach</a:t>
            </a:r>
          </a:p>
          <a:p>
            <a:pPr marL="0" indent="0">
              <a:buClr>
                <a:srgbClr val="FF0080"/>
              </a:buClr>
              <a:buFont typeface="Wingdings" pitchFamily="2" charset="2"/>
              <a:buNone/>
            </a:pPr>
            <a:endParaRPr lang="en-US" sz="2400" dirty="0">
              <a:latin typeface="Agency FB" pitchFamily="34" charset="0"/>
            </a:endParaRPr>
          </a:p>
          <a:p>
            <a:pPr marL="0" indent="0">
              <a:buClr>
                <a:srgbClr val="FF0080"/>
              </a:buClr>
              <a:buFont typeface="Courier New" pitchFamily="49" charset="0"/>
              <a:buChar char="o"/>
            </a:pPr>
            <a:endParaRPr lang="en-US" sz="2400" dirty="0">
              <a:latin typeface="Agency FB" pitchFamily="34" charset="0"/>
            </a:endParaRPr>
          </a:p>
        </p:txBody>
      </p:sp>
      <p:sp>
        <p:nvSpPr>
          <p:cNvPr id="44036" name="Date Placeholder 5"/>
          <p:cNvSpPr txBox="1">
            <a:spLocks noGrp="1"/>
          </p:cNvSpPr>
          <p:nvPr/>
        </p:nvSpPr>
        <p:spPr bwMode="auto">
          <a:xfrm>
            <a:off x="457200" y="6245225"/>
            <a:ext cx="2133600" cy="476250"/>
          </a:xfrm>
          <a:prstGeom prst="rect">
            <a:avLst/>
          </a:prstGeom>
          <a:noFill/>
          <a:ln w="9525">
            <a:noFill/>
            <a:miter lim="800000"/>
            <a:headEnd/>
            <a:tailEnd/>
          </a:ln>
        </p:spPr>
        <p:txBody>
          <a:bodyPr/>
          <a:lstStyle/>
          <a:p>
            <a:fld id="{8EDAD777-5F07-43D9-BD2F-3E62683ABE6C}" type="datetime1">
              <a:rPr lang="en-US" sz="1400"/>
              <a:pPr/>
              <a:t>12/7/2012</a:t>
            </a:fld>
            <a:endParaRPr lang="en-IN" sz="1400"/>
          </a:p>
        </p:txBody>
      </p:sp>
      <p:sp>
        <p:nvSpPr>
          <p:cNvPr id="44037"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D1DE9AAD-9511-4F19-B6C3-6A010807007A}" type="slidenum">
              <a:rPr lang="en-IN" sz="1400"/>
              <a:pPr algn="r"/>
              <a:t>5</a:t>
            </a:fld>
            <a:endParaRPr lang="en-IN" sz="1400"/>
          </a:p>
        </p:txBody>
      </p:sp>
      <p:pic>
        <p:nvPicPr>
          <p:cNvPr id="6" name="Picture 1" descr="motion.jpg"/>
          <p:cNvPicPr>
            <a:picLocks noChangeAspect="1" noChangeArrowheads="1"/>
          </p:cNvPicPr>
          <p:nvPr/>
        </p:nvPicPr>
        <p:blipFill>
          <a:blip r:embed="rId2"/>
          <a:srcRect/>
          <a:stretch>
            <a:fillRect/>
          </a:stretch>
        </p:blipFill>
        <p:spPr>
          <a:xfrm>
            <a:off x="4419600" y="2209800"/>
            <a:ext cx="4505922" cy="3276600"/>
          </a:xfrm>
          <a:prstGeom prst="rect">
            <a:avLst/>
          </a:prstGeom>
          <a:noFill/>
          <a:ln w="12700">
            <a:solidFill>
              <a:srgbClr val="FFFFFF"/>
            </a:solidFill>
          </a:ln>
        </p:spPr>
      </p:pic>
    </p:spTree>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ChangeArrowheads="1"/>
          </p:cNvSpPr>
          <p:nvPr/>
        </p:nvSpPr>
        <p:spPr bwMode="auto">
          <a:xfrm>
            <a:off x="457200" y="381000"/>
            <a:ext cx="8229600" cy="6072188"/>
          </a:xfrm>
          <a:prstGeom prst="rect">
            <a:avLst/>
          </a:prstGeom>
          <a:noFill/>
          <a:ln w="9525">
            <a:noFill/>
            <a:miter lim="800000"/>
            <a:headEnd/>
            <a:tailEnd/>
          </a:ln>
        </p:spPr>
        <p:txBody>
          <a:bodyPr/>
          <a:lstStyle/>
          <a:p>
            <a:pPr algn="just">
              <a:spcBef>
                <a:spcPct val="20000"/>
              </a:spcBef>
              <a:buClr>
                <a:schemeClr val="tx2"/>
              </a:buClr>
              <a:buSzPct val="70000"/>
              <a:buFont typeface="Wingdings" pitchFamily="2" charset="2"/>
              <a:buNone/>
            </a:pPr>
            <a:r>
              <a:rPr lang="en-GB" sz="2400" dirty="0">
                <a:latin typeface="Cambria" pitchFamily="18" charset="0"/>
              </a:rPr>
              <a:t>Basic definitions are given by </a:t>
            </a:r>
            <a:r>
              <a:rPr lang="en-IN" sz="2400" dirty="0">
                <a:latin typeface="Cambria" pitchFamily="18" charset="0"/>
              </a:rPr>
              <a:t>System of National Accounts (SNA) of the United Nations, World Bank, International Monetary Fund (IMF), Organisation for the Economic Co operation and Development (OECD) and the European Union (EU).</a:t>
            </a:r>
            <a:endParaRPr lang="en-GB" sz="2400" dirty="0">
              <a:latin typeface="Cambria" pitchFamily="18" charset="0"/>
            </a:endParaRPr>
          </a:p>
          <a:p>
            <a:pPr algn="just">
              <a:spcBef>
                <a:spcPct val="20000"/>
              </a:spcBef>
              <a:buClr>
                <a:schemeClr val="tx2"/>
              </a:buClr>
              <a:buSzPct val="70000"/>
              <a:buFont typeface="Arial" charset="0"/>
              <a:buNone/>
            </a:pPr>
            <a:endParaRPr lang="en-GB" sz="1600" b="1" dirty="0">
              <a:latin typeface="Agency FB" pitchFamily="34" charset="0"/>
            </a:endParaRPr>
          </a:p>
          <a:p>
            <a:pPr>
              <a:lnSpc>
                <a:spcPct val="150000"/>
              </a:lnSpc>
              <a:buClr>
                <a:schemeClr val="tx2"/>
              </a:buClr>
              <a:buSzPct val="70000"/>
              <a:buBlip>
                <a:blip r:embed="rId2"/>
              </a:buBlip>
            </a:pPr>
            <a:r>
              <a:rPr lang="en-GB" sz="2000" b="1" dirty="0" smtClean="0">
                <a:latin typeface="Agency FB" pitchFamily="34" charset="0"/>
              </a:rPr>
              <a:t> NATIONAL </a:t>
            </a:r>
            <a:r>
              <a:rPr lang="en-GB" sz="2000" b="1" dirty="0">
                <a:latin typeface="Agency FB" pitchFamily="34" charset="0"/>
              </a:rPr>
              <a:t>PRODUCT &amp; NATIONAL INCOME</a:t>
            </a:r>
          </a:p>
          <a:p>
            <a:pPr>
              <a:lnSpc>
                <a:spcPct val="150000"/>
              </a:lnSpc>
              <a:buClr>
                <a:schemeClr val="tx2"/>
              </a:buClr>
              <a:buSzPct val="70000"/>
              <a:buBlip>
                <a:blip r:embed="rId2"/>
              </a:buBlip>
            </a:pPr>
            <a:r>
              <a:rPr lang="en-GB" sz="2000" b="1" dirty="0" smtClean="0">
                <a:latin typeface="Agency FB" pitchFamily="34" charset="0"/>
              </a:rPr>
              <a:t> CATEGORIES </a:t>
            </a:r>
            <a:r>
              <a:rPr lang="en-GB" sz="2000" b="1" dirty="0">
                <a:latin typeface="Agency FB" pitchFamily="34" charset="0"/>
              </a:rPr>
              <a:t>OF EXPENDITURE</a:t>
            </a:r>
          </a:p>
          <a:p>
            <a:pPr>
              <a:lnSpc>
                <a:spcPct val="150000"/>
              </a:lnSpc>
              <a:buClr>
                <a:schemeClr val="tx2"/>
              </a:buClr>
              <a:buSzPct val="70000"/>
              <a:buBlip>
                <a:blip r:embed="rId2"/>
              </a:buBlip>
            </a:pPr>
            <a:r>
              <a:rPr lang="en-GB" sz="2000" b="1" dirty="0" smtClean="0">
                <a:latin typeface="Agency FB" pitchFamily="34" charset="0"/>
              </a:rPr>
              <a:t> SAVING</a:t>
            </a:r>
            <a:endParaRPr lang="en-GB" sz="2000" b="1" dirty="0">
              <a:latin typeface="Agency FB" pitchFamily="34" charset="0"/>
            </a:endParaRPr>
          </a:p>
          <a:p>
            <a:pPr>
              <a:lnSpc>
                <a:spcPct val="150000"/>
              </a:lnSpc>
              <a:buClr>
                <a:schemeClr val="tx2"/>
              </a:buClr>
              <a:buSzPct val="70000"/>
              <a:buBlip>
                <a:blip r:embed="rId2"/>
              </a:buBlip>
            </a:pPr>
            <a:r>
              <a:rPr lang="en-GB" sz="2000" b="1" dirty="0" smtClean="0">
                <a:latin typeface="Agency FB" pitchFamily="34" charset="0"/>
              </a:rPr>
              <a:t> PRIVATE </a:t>
            </a:r>
            <a:r>
              <a:rPr lang="en-GB" sz="2000" b="1" dirty="0">
                <a:latin typeface="Agency FB" pitchFamily="34" charset="0"/>
              </a:rPr>
              <a:t>INCOME, PERSONAL INCOME &amp; PERSONAL DISPOSABLE INCOME</a:t>
            </a:r>
          </a:p>
          <a:p>
            <a:pPr>
              <a:lnSpc>
                <a:spcPct val="150000"/>
              </a:lnSpc>
              <a:buClr>
                <a:schemeClr val="tx2"/>
              </a:buClr>
              <a:buSzPct val="70000"/>
              <a:buBlip>
                <a:blip r:embed="rId2"/>
              </a:buBlip>
            </a:pPr>
            <a:r>
              <a:rPr lang="en-GB" sz="2000" b="1" dirty="0" smtClean="0">
                <a:latin typeface="Agency FB" pitchFamily="34" charset="0"/>
              </a:rPr>
              <a:t> GROSS </a:t>
            </a:r>
            <a:r>
              <a:rPr lang="en-GB" sz="2000" b="1" dirty="0">
                <a:latin typeface="Agency FB" pitchFamily="34" charset="0"/>
              </a:rPr>
              <a:t>Vs NET VALUE ADDED</a:t>
            </a:r>
          </a:p>
          <a:p>
            <a:pPr>
              <a:lnSpc>
                <a:spcPct val="150000"/>
              </a:lnSpc>
              <a:buClr>
                <a:schemeClr val="tx2"/>
              </a:buClr>
              <a:buSzPct val="70000"/>
              <a:buBlip>
                <a:blip r:embed="rId2"/>
              </a:buBlip>
            </a:pPr>
            <a:r>
              <a:rPr lang="en-GB" sz="2000" b="1" dirty="0" smtClean="0">
                <a:latin typeface="Agency FB" pitchFamily="34" charset="0"/>
              </a:rPr>
              <a:t> FACTOR </a:t>
            </a:r>
            <a:r>
              <a:rPr lang="en-GB" sz="2000" b="1" dirty="0">
                <a:latin typeface="Agency FB" pitchFamily="34" charset="0"/>
              </a:rPr>
              <a:t>COST &amp; MARKET PRICES</a:t>
            </a:r>
          </a:p>
          <a:p>
            <a:pPr>
              <a:lnSpc>
                <a:spcPct val="150000"/>
              </a:lnSpc>
              <a:buClr>
                <a:schemeClr val="tx2"/>
              </a:buClr>
              <a:buSzPct val="70000"/>
              <a:buBlip>
                <a:blip r:embed="rId2"/>
              </a:buBlip>
            </a:pPr>
            <a:r>
              <a:rPr lang="en-GB" sz="2000" b="1" cap="all" dirty="0" smtClean="0">
                <a:latin typeface="Agency FB" pitchFamily="34" charset="0"/>
              </a:rPr>
              <a:t> Indirect </a:t>
            </a:r>
            <a:r>
              <a:rPr lang="en-GB" sz="2000" b="1" cap="all" dirty="0">
                <a:latin typeface="Agency FB" pitchFamily="34" charset="0"/>
              </a:rPr>
              <a:t>taxes &amp; Subsidies</a:t>
            </a:r>
          </a:p>
          <a:p>
            <a:pPr>
              <a:lnSpc>
                <a:spcPct val="150000"/>
              </a:lnSpc>
              <a:buClr>
                <a:schemeClr val="tx2"/>
              </a:buClr>
              <a:buSzPct val="70000"/>
              <a:buBlip>
                <a:blip r:embed="rId2"/>
              </a:buBlip>
            </a:pPr>
            <a:r>
              <a:rPr lang="en-GB" sz="2000" b="1" dirty="0" smtClean="0">
                <a:latin typeface="Agency FB" pitchFamily="34" charset="0"/>
              </a:rPr>
              <a:t> CURRENT </a:t>
            </a:r>
            <a:r>
              <a:rPr lang="en-GB" sz="2000" b="1" dirty="0">
                <a:latin typeface="Agency FB" pitchFamily="34" charset="0"/>
              </a:rPr>
              <a:t>Vs CONSTANT PRICES</a:t>
            </a:r>
            <a:endParaRPr lang="en-US" sz="2000" b="1" dirty="0">
              <a:latin typeface="Agency FB"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ChangeArrowheads="1"/>
          </p:cNvSpPr>
          <p:nvPr/>
        </p:nvSpPr>
        <p:spPr bwMode="auto">
          <a:xfrm>
            <a:off x="152400" y="228600"/>
            <a:ext cx="8763000" cy="6629400"/>
          </a:xfrm>
          <a:prstGeom prst="rect">
            <a:avLst/>
          </a:prstGeom>
          <a:noFill/>
          <a:ln w="9525">
            <a:noFill/>
            <a:miter lim="800000"/>
            <a:headEnd/>
            <a:tailEnd/>
          </a:ln>
        </p:spPr>
        <p:txBody>
          <a:bodyPr/>
          <a:lstStyle/>
          <a:p>
            <a:pPr marL="342900" indent="-342900" algn="just">
              <a:buClr>
                <a:schemeClr val="tx2"/>
              </a:buClr>
              <a:buSzPct val="70000"/>
              <a:buBlip>
                <a:blip r:embed="rId2"/>
              </a:buBlip>
            </a:pPr>
            <a:r>
              <a:rPr lang="en-IN" sz="2000" dirty="0"/>
              <a:t>The </a:t>
            </a:r>
            <a:r>
              <a:rPr lang="en-IN" sz="2000" b="1" dirty="0"/>
              <a:t>national product </a:t>
            </a:r>
            <a:r>
              <a:rPr lang="en-IN" sz="2000" dirty="0"/>
              <a:t>measures all goods and services arising out of economic activity while </a:t>
            </a:r>
            <a:r>
              <a:rPr lang="en-IN" sz="2000" b="1" dirty="0"/>
              <a:t>national income </a:t>
            </a:r>
            <a:r>
              <a:rPr lang="en-IN" sz="2000" dirty="0"/>
              <a:t>is the sum of all incomes as a result of the economic activity</a:t>
            </a:r>
            <a:r>
              <a:rPr lang="en-IN" sz="2000" dirty="0" smtClean="0"/>
              <a:t>.</a:t>
            </a:r>
          </a:p>
          <a:p>
            <a:pPr marL="342900" indent="-342900" algn="just">
              <a:buClr>
                <a:schemeClr val="tx2"/>
              </a:buClr>
              <a:buSzPct val="70000"/>
              <a:buBlip>
                <a:blip r:embed="rId2"/>
              </a:buBlip>
            </a:pPr>
            <a:endParaRPr lang="en-IN" sz="2000" dirty="0"/>
          </a:p>
          <a:p>
            <a:pPr marL="342900" indent="-342900" algn="just">
              <a:buClr>
                <a:schemeClr val="tx2"/>
              </a:buClr>
              <a:buSzPct val="70000"/>
              <a:buBlip>
                <a:blip r:embed="rId2"/>
              </a:buBlip>
            </a:pPr>
            <a:r>
              <a:rPr lang="en-IN" sz="2000" dirty="0"/>
              <a:t>Income of a country can also be viewed in terms of the money value of income flowing from the producing units to factors of production. National income is not simply an aggregate of all incomes. It includes only those incomes which are derived directly from the current production of goods and services called </a:t>
            </a:r>
            <a:r>
              <a:rPr lang="en-IN" sz="2000" b="1" dirty="0"/>
              <a:t>factor incomes. </a:t>
            </a:r>
            <a:endParaRPr lang="en-IN" sz="2000" b="1" dirty="0" smtClean="0"/>
          </a:p>
          <a:p>
            <a:pPr marL="342900" indent="-342900" algn="just">
              <a:buClr>
                <a:schemeClr val="tx2"/>
              </a:buClr>
              <a:buSzPct val="70000"/>
              <a:buBlip>
                <a:blip r:embed="rId2"/>
              </a:buBlip>
            </a:pPr>
            <a:endParaRPr lang="en-IN" sz="2000" dirty="0"/>
          </a:p>
          <a:p>
            <a:pPr marL="342900" indent="-342900" algn="just">
              <a:buClr>
                <a:schemeClr val="tx2"/>
              </a:buClr>
              <a:buSzPct val="70000"/>
              <a:buBlip>
                <a:blip r:embed="rId2"/>
              </a:buBlip>
            </a:pPr>
            <a:r>
              <a:rPr lang="en-IN" sz="2000" dirty="0"/>
              <a:t>Other forms of income such as old age pensions, education grants, unemployment benefits, gifts etc., cannot be regarded as payments for current services to production. </a:t>
            </a:r>
            <a:endParaRPr lang="en-IN" sz="2000" dirty="0" smtClean="0"/>
          </a:p>
          <a:p>
            <a:pPr marL="342900" indent="-342900" algn="just">
              <a:buClr>
                <a:schemeClr val="tx2"/>
              </a:buClr>
              <a:buSzPct val="70000"/>
              <a:buBlip>
                <a:blip r:embed="rId2"/>
              </a:buBlip>
            </a:pPr>
            <a:endParaRPr lang="en-IN" sz="2000" dirty="0"/>
          </a:p>
          <a:p>
            <a:pPr marL="342900" indent="-342900" algn="just">
              <a:buClr>
                <a:schemeClr val="tx2"/>
              </a:buClr>
              <a:buSzPct val="70000"/>
              <a:buBlip>
                <a:blip r:embed="rId2"/>
              </a:buBlip>
            </a:pPr>
            <a:r>
              <a:rPr lang="en-IN" sz="2000" dirty="0"/>
              <a:t>They are paid out of factor incomes and are called </a:t>
            </a:r>
            <a:r>
              <a:rPr lang="en-IN" sz="2000" b="1" dirty="0"/>
              <a:t>transfer incomes. </a:t>
            </a:r>
            <a:endParaRPr lang="en-IN" sz="2000" b="1" dirty="0" smtClean="0"/>
          </a:p>
          <a:p>
            <a:pPr marL="342900" indent="-342900" algn="just">
              <a:buClr>
                <a:schemeClr val="tx2"/>
              </a:buClr>
              <a:buSzPct val="70000"/>
              <a:buBlip>
                <a:blip r:embed="rId2"/>
              </a:buBlip>
            </a:pPr>
            <a:endParaRPr lang="en-IN" sz="2000" dirty="0"/>
          </a:p>
          <a:p>
            <a:pPr marL="342900" indent="-342900" algn="just">
              <a:buClr>
                <a:schemeClr val="tx2"/>
              </a:buClr>
              <a:buSzPct val="70000"/>
              <a:buBlip>
                <a:blip r:embed="rId2"/>
              </a:buBlip>
            </a:pPr>
            <a:r>
              <a:rPr lang="en-IN" sz="2000" dirty="0"/>
              <a:t>Payments for which no goods or services are received in return are, therefore, termed as </a:t>
            </a:r>
            <a:r>
              <a:rPr lang="en-IN" sz="2000" b="1" dirty="0"/>
              <a:t>transfer payments</a:t>
            </a:r>
            <a:r>
              <a:rPr lang="en-IN" sz="2000" dirty="0" smtClean="0"/>
              <a:t>.</a:t>
            </a:r>
          </a:p>
          <a:p>
            <a:pPr marL="342900" indent="-342900" algn="just">
              <a:buClr>
                <a:schemeClr val="tx2"/>
              </a:buClr>
              <a:buSzPct val="70000"/>
              <a:buBlip>
                <a:blip r:embed="rId2"/>
              </a:buBlip>
            </a:pPr>
            <a:endParaRPr lang="en-IN" sz="2000" dirty="0"/>
          </a:p>
          <a:p>
            <a:pPr marL="342900" indent="-342900">
              <a:buClr>
                <a:schemeClr val="tx2"/>
              </a:buClr>
              <a:buSzPct val="70000"/>
              <a:buBlip>
                <a:blip r:embed="rId2"/>
              </a:buBlip>
            </a:pPr>
            <a:r>
              <a:rPr lang="en-IN" sz="2000" dirty="0"/>
              <a:t>The national income, being the value of goods and services becoming available </a:t>
            </a:r>
            <a:r>
              <a:rPr lang="en-IN" sz="2000" b="1" dirty="0"/>
              <a:t>cannot include </a:t>
            </a:r>
            <a:r>
              <a:rPr lang="en-IN" sz="2000" dirty="0"/>
              <a:t>both factor incomes and transfer incomes.</a:t>
            </a:r>
            <a:endParaRPr lang="en-US" sz="2000" b="1" dirty="0">
              <a:latin typeface="Agency FB"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ChangeArrowheads="1"/>
          </p:cNvSpPr>
          <p:nvPr/>
        </p:nvSpPr>
        <p:spPr bwMode="auto">
          <a:xfrm>
            <a:off x="304800" y="188913"/>
            <a:ext cx="8610599" cy="6480175"/>
          </a:xfrm>
          <a:prstGeom prst="rect">
            <a:avLst/>
          </a:prstGeom>
          <a:noFill/>
          <a:ln w="9525">
            <a:noFill/>
            <a:miter lim="800000"/>
            <a:headEnd/>
            <a:tailEnd/>
          </a:ln>
        </p:spPr>
        <p:txBody>
          <a:bodyPr/>
          <a:lstStyle/>
          <a:p>
            <a:pPr marL="342900" indent="-342900" algn="just">
              <a:spcBef>
                <a:spcPct val="20000"/>
              </a:spcBef>
              <a:buClr>
                <a:schemeClr val="tx2"/>
              </a:buClr>
              <a:buSzPct val="70000"/>
              <a:buFont typeface="Wingdings" pitchFamily="2" charset="2"/>
              <a:buChar char="q"/>
            </a:pPr>
            <a:r>
              <a:rPr lang="en-IN" sz="1900" dirty="0"/>
              <a:t>The utilisation of the income can take various forms, namely, (a) household consumption expenditure, (b) government consumption expenditure, and </a:t>
            </a:r>
            <a:r>
              <a:rPr lang="en-IN" sz="1900" dirty="0" smtClean="0"/>
              <a:t>(c) capital </a:t>
            </a:r>
            <a:r>
              <a:rPr lang="en-IN" sz="1900" dirty="0"/>
              <a:t>formation comprising fixed capital formation, and stock accumulation.</a:t>
            </a:r>
          </a:p>
          <a:p>
            <a:pPr marL="342900" indent="-342900" algn="just">
              <a:spcBef>
                <a:spcPct val="20000"/>
              </a:spcBef>
              <a:buClr>
                <a:schemeClr val="tx2"/>
              </a:buClr>
              <a:buSzPct val="70000"/>
              <a:buFont typeface="Wingdings" pitchFamily="2" charset="2"/>
              <a:buNone/>
            </a:pPr>
            <a:endParaRPr lang="en-IN" sz="1900" dirty="0"/>
          </a:p>
          <a:p>
            <a:pPr marL="342900" indent="-342900" algn="just">
              <a:spcBef>
                <a:spcPct val="20000"/>
              </a:spcBef>
              <a:buClr>
                <a:schemeClr val="tx2"/>
              </a:buClr>
              <a:buSzPct val="70000"/>
              <a:buFont typeface="Arial" charset="0"/>
              <a:buAutoNum type="alphaLcParenR"/>
            </a:pPr>
            <a:r>
              <a:rPr lang="en-IN" sz="1900" dirty="0"/>
              <a:t>The household consumption expenditure referred to as private final consumption expenditure (PFCE) in National Accounts Statistics (NAS), consists of expenditure by households (including non-profit institutions) on non-durable consumer goods and services and all durable goods except land and buildings</a:t>
            </a:r>
            <a:r>
              <a:rPr lang="en-IN" sz="1900" dirty="0" smtClean="0"/>
              <a:t>.</a:t>
            </a:r>
          </a:p>
          <a:p>
            <a:pPr marL="342900" indent="-342900" algn="just">
              <a:spcBef>
                <a:spcPct val="20000"/>
              </a:spcBef>
              <a:buClr>
                <a:schemeClr val="tx2"/>
              </a:buClr>
              <a:buSzPct val="70000"/>
            </a:pPr>
            <a:endParaRPr lang="en-IN" sz="1900" dirty="0"/>
          </a:p>
          <a:p>
            <a:pPr marL="342900" indent="-342900" algn="just">
              <a:spcBef>
                <a:spcPct val="20000"/>
              </a:spcBef>
              <a:buClr>
                <a:schemeClr val="tx2"/>
              </a:buClr>
              <a:buSzPct val="70000"/>
              <a:buFont typeface="Wingdings" pitchFamily="2" charset="2"/>
              <a:buNone/>
            </a:pPr>
            <a:r>
              <a:rPr lang="en-IN" dirty="0">
                <a:solidFill>
                  <a:srgbClr val="FF0000"/>
                </a:solidFill>
              </a:rPr>
              <a:t>The durable goods are defined as those whose life time are more than one year and consist of items such as furniture, radios, televisions, automobiles, etc. Purchase and construction of residential buildings are not treated as consumption expenditure of the households but are included in the gross capital formation. In the case of owner occupied buildings, the imputed rent is included in the final consumption expenditure. Similarly, the primary products of sectors like agriculture, forestry, fishing etc., which are produced for own consumption by the households will form part of consumption expenditure. Payments for domestic services which one household renders to another, such as services of maid servants, cooking, child nursing and gardening are also included under consumption. However, as in the production measurement, activities such as cooking meals, scrubbing floor and minding children undertaken by household members fall outside the production boundary and are, therefore, excluded from consumption expenditure as well.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395288" y="260350"/>
            <a:ext cx="8229600" cy="6337300"/>
          </a:xfrm>
          <a:ln/>
        </p:spPr>
        <p:txBody>
          <a:bodyPr/>
          <a:lstStyle/>
          <a:p>
            <a:pPr>
              <a:lnSpc>
                <a:spcPct val="80000"/>
              </a:lnSpc>
              <a:buNone/>
            </a:pPr>
            <a:r>
              <a:rPr lang="en-IN" sz="2000" dirty="0"/>
              <a:t>b) The concept of government consumption expenditure has been debated by economists for a long time. </a:t>
            </a:r>
          </a:p>
          <a:p>
            <a:pPr>
              <a:lnSpc>
                <a:spcPct val="80000"/>
              </a:lnSpc>
              <a:buBlip>
                <a:blip r:embed="rId2"/>
              </a:buBlip>
            </a:pPr>
            <a:r>
              <a:rPr lang="en-IN" sz="2000" dirty="0"/>
              <a:t>The role of the government in the economy is essentially different from that of enterprises and households</a:t>
            </a:r>
            <a:r>
              <a:rPr lang="en-IN" sz="2000" dirty="0" smtClean="0"/>
              <a:t>.</a:t>
            </a:r>
          </a:p>
          <a:p>
            <a:pPr>
              <a:lnSpc>
                <a:spcPct val="80000"/>
              </a:lnSpc>
              <a:buBlip>
                <a:blip r:embed="rId2"/>
              </a:buBlip>
            </a:pPr>
            <a:endParaRPr lang="en-IN" sz="2000" dirty="0"/>
          </a:p>
          <a:p>
            <a:pPr>
              <a:lnSpc>
                <a:spcPct val="80000"/>
              </a:lnSpc>
              <a:buBlip>
                <a:blip r:embed="rId2"/>
              </a:buBlip>
            </a:pPr>
            <a:endParaRPr lang="en-IN" sz="2000" dirty="0"/>
          </a:p>
          <a:p>
            <a:pPr algn="just">
              <a:lnSpc>
                <a:spcPct val="80000"/>
              </a:lnSpc>
              <a:buBlip>
                <a:blip r:embed="rId2"/>
              </a:buBlip>
            </a:pPr>
            <a:r>
              <a:rPr lang="en-IN" sz="1800" dirty="0"/>
              <a:t>To cite a few examples, the government offers services both to entrepreneurs and consumers and in most cases it receives no payment for that or even if it does receive payment, the same is likely to bear little or no relation to the value of the services to the user. In the course of organising collective services such as defence, justice, health and education, government purchases the services of its officials and also many non-durable goods and other services from other suppliers. Since these services are rendered free, these do not appear in the household consumer expenditure. These services are not only of economic value, but also create real final consumption value to the people. It is, therefore, necessary to reckon them in the national expenditure. Once it is agreed to include government services as part of national expenditure, it would be necessary to find methods for valuing the services. Since these collective services are not sold, they can be valued in money terms only by adding up the money spent by the government in buying these services of teachers, doctors, public administrative employees, the armed forces etc., together with the goods and other materials purchased. This total is the consumption expenditure of the government and it consists of purchase of non-durable goods and services by the government. By convention, expenditure on durable goods which are used for defence is also treated as part of consumption expenditure of the government.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TotalTime>
  <Words>2255</Words>
  <Application>Microsoft Office PowerPoint</Application>
  <PresentationFormat>On-screen Show (4:3)</PresentationFormat>
  <Paragraphs>128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Principles of Economics</vt:lpstr>
      <vt:lpstr>MACROECONOMICS</vt:lpstr>
      <vt:lpstr>PowerPoint Presentation</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Macroeconomic indicators</vt:lpstr>
      <vt:lpstr>PowerPoint Presentation</vt:lpstr>
      <vt:lpstr> Financial &amp; Macro Economic Environment  (MACRO INDICATORS: formulae)  </vt:lpstr>
      <vt:lpstr>PowerPoint Presentation</vt:lpstr>
      <vt:lpstr>PowerPoint Presentation</vt:lpstr>
      <vt:lpstr>PowerPoint Presentation</vt:lpstr>
      <vt:lpstr>PowerPoint Presentation</vt:lpstr>
      <vt:lpstr>Thanking  BITS PILANI, K.K.BIRLA GOA CAMPUS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Theory and Cost function</dc:title>
  <dc:creator>bits</dc:creator>
  <cp:lastModifiedBy>dRoiD_raZoR</cp:lastModifiedBy>
  <cp:revision>266</cp:revision>
  <dcterms:created xsi:type="dcterms:W3CDTF">2012-02-13T22:23:19Z</dcterms:created>
  <dcterms:modified xsi:type="dcterms:W3CDTF">2012-12-07T06:45:49Z</dcterms:modified>
</cp:coreProperties>
</file>