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7" r:id="rId2"/>
    <p:sldId id="261" r:id="rId3"/>
    <p:sldId id="262" r:id="rId4"/>
    <p:sldId id="265" r:id="rId5"/>
    <p:sldId id="263" r:id="rId6"/>
    <p:sldId id="266" r:id="rId7"/>
    <p:sldId id="299" r:id="rId8"/>
    <p:sldId id="267" r:id="rId9"/>
    <p:sldId id="268" r:id="rId10"/>
    <p:sldId id="295" r:id="rId11"/>
    <p:sldId id="269" r:id="rId12"/>
    <p:sldId id="352" r:id="rId13"/>
    <p:sldId id="270" r:id="rId14"/>
    <p:sldId id="278" r:id="rId15"/>
    <p:sldId id="271" r:id="rId16"/>
    <p:sldId id="276" r:id="rId17"/>
    <p:sldId id="277" r:id="rId18"/>
    <p:sldId id="355" r:id="rId19"/>
    <p:sldId id="275" r:id="rId20"/>
    <p:sldId id="279" r:id="rId21"/>
    <p:sldId id="272"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79" r:id="rId46"/>
  </p:sldIdLst>
  <p:sldSz cx="9144000" cy="6858000" type="screen4x3"/>
  <p:notesSz cx="7053263"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33FF"/>
    <a:srgbClr val="00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83" autoAdjust="0"/>
    <p:restoredTop sz="83364" autoAdjust="0"/>
  </p:normalViewPr>
  <p:slideViewPr>
    <p:cSldViewPr>
      <p:cViewPr>
        <p:scale>
          <a:sx n="50" d="100"/>
          <a:sy n="50" d="100"/>
        </p:scale>
        <p:origin x="-522" y="-2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83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95738" y="0"/>
            <a:ext cx="3055937" cy="468313"/>
          </a:xfrm>
          <a:prstGeom prst="rect">
            <a:avLst/>
          </a:prstGeom>
        </p:spPr>
        <p:txBody>
          <a:bodyPr vert="horz" lIns="91440" tIns="45720" rIns="91440" bIns="45720" rtlCol="0"/>
          <a:lstStyle>
            <a:lvl1pPr algn="r">
              <a:defRPr sz="1200"/>
            </a:lvl1pPr>
          </a:lstStyle>
          <a:p>
            <a:fld id="{E5A6942C-6E94-4C2E-84CB-7D842132EA98}" type="datetimeFigureOut">
              <a:rPr lang="en-US" smtClean="0"/>
              <a:pPr/>
              <a:t>8/14/2013</a:t>
            </a:fld>
            <a:endParaRPr lang="en-US"/>
          </a:p>
        </p:txBody>
      </p:sp>
      <p:sp>
        <p:nvSpPr>
          <p:cNvPr id="4" name="Footer Placeholder 3"/>
          <p:cNvSpPr>
            <a:spLocks noGrp="1"/>
          </p:cNvSpPr>
          <p:nvPr>
            <p:ph type="ftr" sz="quarter" idx="2"/>
          </p:nvPr>
        </p:nvSpPr>
        <p:spPr>
          <a:xfrm>
            <a:off x="0" y="8902700"/>
            <a:ext cx="3055938" cy="4683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95738" y="8902700"/>
            <a:ext cx="3055937" cy="468313"/>
          </a:xfrm>
          <a:prstGeom prst="rect">
            <a:avLst/>
          </a:prstGeom>
        </p:spPr>
        <p:txBody>
          <a:bodyPr vert="horz" lIns="91440" tIns="45720" rIns="91440" bIns="45720" rtlCol="0" anchor="b"/>
          <a:lstStyle>
            <a:lvl1pPr algn="r">
              <a:defRPr sz="1200"/>
            </a:lvl1pPr>
          </a:lstStyle>
          <a:p>
            <a:fld id="{C801CC2C-3299-4DCE-BC30-769B74311B5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8630"/>
          </a:xfrm>
          <a:prstGeom prst="rect">
            <a:avLst/>
          </a:prstGeom>
        </p:spPr>
        <p:txBody>
          <a:bodyPr vert="horz" lIns="93854" tIns="46927" rIns="93854" bIns="46927" rtlCol="0"/>
          <a:lstStyle>
            <a:lvl1pPr algn="l">
              <a:defRPr sz="1200"/>
            </a:lvl1pPr>
          </a:lstStyle>
          <a:p>
            <a:endParaRPr lang="en-US"/>
          </a:p>
        </p:txBody>
      </p:sp>
      <p:sp>
        <p:nvSpPr>
          <p:cNvPr id="3" name="Date Placeholder 2"/>
          <p:cNvSpPr>
            <a:spLocks noGrp="1"/>
          </p:cNvSpPr>
          <p:nvPr>
            <p:ph type="dt" idx="1"/>
          </p:nvPr>
        </p:nvSpPr>
        <p:spPr>
          <a:xfrm>
            <a:off x="3995217" y="0"/>
            <a:ext cx="3056414" cy="468630"/>
          </a:xfrm>
          <a:prstGeom prst="rect">
            <a:avLst/>
          </a:prstGeom>
        </p:spPr>
        <p:txBody>
          <a:bodyPr vert="horz" lIns="93854" tIns="46927" rIns="93854" bIns="46927" rtlCol="0"/>
          <a:lstStyle>
            <a:lvl1pPr algn="r">
              <a:defRPr sz="1200"/>
            </a:lvl1pPr>
          </a:lstStyle>
          <a:p>
            <a:fld id="{B9E43F4A-42BE-4993-B421-8D81BC545D5A}" type="datetimeFigureOut">
              <a:rPr lang="en-US" smtClean="0"/>
              <a:pPr/>
              <a:t>8/14/2013</a:t>
            </a:fld>
            <a:endParaRPr lang="en-US"/>
          </a:p>
        </p:txBody>
      </p:sp>
      <p:sp>
        <p:nvSpPr>
          <p:cNvPr id="4" name="Slide Image Placeholder 3"/>
          <p:cNvSpPr>
            <a:spLocks noGrp="1" noRot="1" noChangeAspect="1"/>
          </p:cNvSpPr>
          <p:nvPr>
            <p:ph type="sldImg" idx="2"/>
          </p:nvPr>
        </p:nvSpPr>
        <p:spPr>
          <a:xfrm>
            <a:off x="1184275" y="703263"/>
            <a:ext cx="4686300" cy="3514725"/>
          </a:xfrm>
          <a:prstGeom prst="rect">
            <a:avLst/>
          </a:prstGeom>
          <a:noFill/>
          <a:ln w="12700">
            <a:solidFill>
              <a:prstClr val="black"/>
            </a:solidFill>
          </a:ln>
        </p:spPr>
        <p:txBody>
          <a:bodyPr vert="horz" lIns="93854" tIns="46927" rIns="93854" bIns="46927" rtlCol="0" anchor="ctr"/>
          <a:lstStyle/>
          <a:p>
            <a:endParaRPr lang="en-US"/>
          </a:p>
        </p:txBody>
      </p:sp>
      <p:sp>
        <p:nvSpPr>
          <p:cNvPr id="5" name="Notes Placeholder 4"/>
          <p:cNvSpPr>
            <a:spLocks noGrp="1"/>
          </p:cNvSpPr>
          <p:nvPr>
            <p:ph type="body" sz="quarter" idx="3"/>
          </p:nvPr>
        </p:nvSpPr>
        <p:spPr>
          <a:xfrm>
            <a:off x="705327" y="4451985"/>
            <a:ext cx="5642610" cy="4217670"/>
          </a:xfrm>
          <a:prstGeom prst="rect">
            <a:avLst/>
          </a:prstGeom>
        </p:spPr>
        <p:txBody>
          <a:bodyPr vert="horz" lIns="93854" tIns="46927" rIns="93854" bIns="469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02343"/>
            <a:ext cx="3056414" cy="468630"/>
          </a:xfrm>
          <a:prstGeom prst="rect">
            <a:avLst/>
          </a:prstGeom>
        </p:spPr>
        <p:txBody>
          <a:bodyPr vert="horz" lIns="93854" tIns="46927" rIns="93854" bIns="46927"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902343"/>
            <a:ext cx="3056414" cy="468630"/>
          </a:xfrm>
          <a:prstGeom prst="rect">
            <a:avLst/>
          </a:prstGeom>
        </p:spPr>
        <p:txBody>
          <a:bodyPr vert="horz" lIns="93854" tIns="46927" rIns="93854" bIns="46927" rtlCol="0" anchor="b"/>
          <a:lstStyle>
            <a:lvl1pPr algn="r">
              <a:defRPr sz="1200"/>
            </a:lvl1pPr>
          </a:lstStyle>
          <a:p>
            <a:fld id="{D5A1E1F8-E0D2-48AA-BC79-82C3A6C2EF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pPr>
              <a:buFont typeface="Times New Roman" pitchFamily="18" charset="0"/>
              <a:buNone/>
            </a:pPr>
            <a:fld id="{381BCD17-6C9A-4776-9546-D1C9387414F8}" type="slidenum">
              <a:rPr lang="en-IN" smtClean="0">
                <a:latin typeface="Times New Roman" pitchFamily="18" charset="0"/>
              </a:rPr>
              <a:pPr>
                <a:buFont typeface="Times New Roman" pitchFamily="18" charset="0"/>
                <a:buNone/>
              </a:pPr>
              <a:t>1</a:t>
            </a:fld>
            <a:endParaRPr lang="en-IN" smtClean="0">
              <a:latin typeface="Times New Roman" pitchFamily="18" charset="0"/>
            </a:endParaRPr>
          </a:p>
        </p:txBody>
      </p:sp>
      <p:sp>
        <p:nvSpPr>
          <p:cNvPr id="43011" name="Rectangle 1"/>
          <p:cNvSpPr>
            <a:spLocks noGrp="1" noRot="1" noChangeAspect="1" noChangeArrowheads="1" noTextEdit="1"/>
          </p:cNvSpPr>
          <p:nvPr>
            <p:ph type="sldImg"/>
          </p:nvPr>
        </p:nvSpPr>
        <p:spPr>
          <a:xfrm>
            <a:off x="1147763" y="833438"/>
            <a:ext cx="5478462" cy="4108450"/>
          </a:xfrm>
          <a:solidFill>
            <a:srgbClr val="FFFFFF"/>
          </a:solidFill>
          <a:ln>
            <a:solidFill>
              <a:srgbClr val="000000"/>
            </a:solidFill>
            <a:miter lim="800000"/>
          </a:ln>
        </p:spPr>
      </p:sp>
      <p:sp>
        <p:nvSpPr>
          <p:cNvPr id="43012" name="Rectangle 2"/>
          <p:cNvSpPr>
            <a:spLocks noGrp="1" noChangeArrowheads="1"/>
          </p:cNvSpPr>
          <p:nvPr>
            <p:ph type="body" idx="1"/>
          </p:nvPr>
        </p:nvSpPr>
        <p:spPr>
          <a:xfrm>
            <a:off x="777166" y="5205373"/>
            <a:ext cx="6220586" cy="493200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E1F8-E0D2-48AA-BC79-82C3A6C2EF53}" type="slidenum">
              <a:rPr lang="en-US" smtClean="0"/>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E1F8-E0D2-48AA-BC79-82C3A6C2EF53}"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E1F8-E0D2-48AA-BC79-82C3A6C2EF53}"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electron beam directed only to the parts of the screen where a picture is</a:t>
            </a:r>
          </a:p>
          <a:p>
            <a:r>
              <a:rPr lang="en-US" dirty="0" smtClean="0"/>
              <a:t>to be drawn</a:t>
            </a:r>
            <a:endParaRPr lang="en-US" dirty="0"/>
          </a:p>
        </p:txBody>
      </p:sp>
      <p:sp>
        <p:nvSpPr>
          <p:cNvPr id="4" name="Slide Number Placeholder 3"/>
          <p:cNvSpPr>
            <a:spLocks noGrp="1"/>
          </p:cNvSpPr>
          <p:nvPr>
            <p:ph type="sldNum" sz="quarter" idx="10"/>
          </p:nvPr>
        </p:nvSpPr>
        <p:spPr/>
        <p:txBody>
          <a:bodyPr/>
          <a:lstStyle/>
          <a:p>
            <a:fld id="{D5A1E1F8-E0D2-48AA-BC79-82C3A6C2EF53}" type="slidenum">
              <a:rPr lang="en-US" smtClean="0"/>
              <a:pPr/>
              <a:t>24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E1F8-E0D2-48AA-BC79-82C3A6C2EF53}" type="slidenum">
              <a:rPr lang="en-US" smtClean="0"/>
              <a:pPr/>
              <a:t>33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E1F8-E0D2-48AA-BC79-82C3A6C2EF53}" type="slidenum">
              <a:rPr lang="en-US" smtClean="0"/>
              <a:pPr/>
              <a:t>34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E1F8-E0D2-48AA-BC79-82C3A6C2EF53}" type="slidenum">
              <a:rPr lang="en-US" smtClean="0"/>
              <a:pPr/>
              <a:t>36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8540">
              <a:defRPr/>
            </a:pPr>
            <a:r>
              <a:rPr lang="en-US" dirty="0" smtClean="0"/>
              <a:t>It is similar to CRT as far as the electronic gun and phosphor coated mechanisms are concerned. But instead of the electron beam directly writing the pictures on the phosphor coated CRT screen, the writing is done with the help of fine-mesh wire grid. The grid made of very thin, high quality wire is located with a dielectric and is mounted just before the screen on the path of the electron beam from the gun. A pattern of positive charges is deposited on the grid and this pattern is transferred to the phosphor coated CRT by a continuous flood of electrons'. This flood of electrons' is produced by a "flood gun" (This is separate frame the electron gun that produces the main electron beam).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D5A1E1F8-E0D2-48AA-BC79-82C3A6C2EF53}" type="slidenum">
              <a:rPr lang="en-US" smtClean="0"/>
              <a:pPr/>
              <a:t>41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E1F8-E0D2-48AA-BC79-82C3A6C2EF53}" type="slidenum">
              <a:rPr lang="en-US" smtClean="0"/>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8BEB6F-EB1E-4F6F-ADDC-4C4B7C959D73}" type="datetimeFigureOut">
              <a:rPr lang="en-US" smtClean="0"/>
              <a:pPr/>
              <a:t>8/14/2013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BEB6F-EB1E-4F6F-ADDC-4C4B7C959D73}" type="datetimeFigureOut">
              <a:rPr lang="en-US" smtClean="0"/>
              <a:pPr/>
              <a:t>8/14/2013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BEB6F-EB1E-4F6F-ADDC-4C4B7C959D73}" type="datetimeFigureOut">
              <a:rPr lang="en-US" smtClean="0"/>
              <a:pPr/>
              <a:t>8/14/2013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8013" cy="1143000"/>
          </a:xfr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BEB6F-EB1E-4F6F-ADDC-4C4B7C959D73}" type="datetimeFigureOut">
              <a:rPr lang="en-US" smtClean="0"/>
              <a:pPr/>
              <a:t>8/14/2013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8BEB6F-EB1E-4F6F-ADDC-4C4B7C959D73}" type="datetimeFigureOut">
              <a:rPr lang="en-US" smtClean="0"/>
              <a:pPr/>
              <a:t>8/14/2013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8BEB6F-EB1E-4F6F-ADDC-4C4B7C959D73}" type="datetimeFigureOut">
              <a:rPr lang="en-US" smtClean="0"/>
              <a:pPr/>
              <a:t>8/14/2013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8BEB6F-EB1E-4F6F-ADDC-4C4B7C959D73}" type="datetimeFigureOut">
              <a:rPr lang="en-US" smtClean="0"/>
              <a:pPr/>
              <a:t>8/14/2013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8BEB6F-EB1E-4F6F-ADDC-4C4B7C959D73}" type="datetimeFigureOut">
              <a:rPr lang="en-US" smtClean="0"/>
              <a:pPr/>
              <a:t>8/14/2013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BEB6F-EB1E-4F6F-ADDC-4C4B7C959D73}" type="datetimeFigureOut">
              <a:rPr lang="en-US" smtClean="0"/>
              <a:pPr/>
              <a:t>8/14/2013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BEB6F-EB1E-4F6F-ADDC-4C4B7C959D73}" type="datetimeFigureOut">
              <a:rPr lang="en-US" smtClean="0"/>
              <a:pPr/>
              <a:t>8/14/2013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BEB6F-EB1E-4F6F-ADDC-4C4B7C959D73}" type="datetimeFigureOut">
              <a:rPr lang="en-US" smtClean="0"/>
              <a:pPr/>
              <a:t>8/14/2013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80ADA-B397-4CB9-B738-11C219D3ADE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BEB6F-EB1E-4F6F-ADDC-4C4B7C959D73}" type="datetimeFigureOut">
              <a:rPr lang="en-US" smtClean="0"/>
              <a:pPr/>
              <a:t>8/14/2013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80ADA-B397-4CB9-B738-11C219D3AD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ChangeArrowheads="1"/>
          </p:cNvSpPr>
          <p:nvPr/>
        </p:nvSpPr>
        <p:spPr bwMode="auto">
          <a:xfrm>
            <a:off x="685800" y="2130425"/>
            <a:ext cx="7772400" cy="1468438"/>
          </a:xfrm>
          <a:prstGeom prst="rect">
            <a:avLst/>
          </a:prstGeom>
          <a:noFill/>
          <a:ln w="9525">
            <a:noFill/>
            <a:round/>
            <a:headEnd/>
            <a:tailEnd/>
          </a:ln>
        </p:spPr>
        <p:txBody>
          <a:bodyPr lIns="90000" tIns="45000" rIns="90000" bIns="45000"/>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sz="5400" b="1" dirty="0">
                <a:solidFill>
                  <a:srgbClr val="C00000"/>
                </a:solidFill>
                <a:latin typeface="Comic Sans MS" pitchFamily="66" charset="0"/>
              </a:rPr>
              <a:t>Computer </a:t>
            </a:r>
            <a:r>
              <a:rPr lang="en-IN" sz="5400" b="1" dirty="0" smtClean="0">
                <a:solidFill>
                  <a:srgbClr val="C00000"/>
                </a:solidFill>
                <a:latin typeface="Comic Sans MS" pitchFamily="66" charset="0"/>
              </a:rPr>
              <a:t>Graphics</a:t>
            </a:r>
            <a:endParaRPr lang="en-IN" sz="5400" b="1" dirty="0">
              <a:solidFill>
                <a:srgbClr val="C00000"/>
              </a:solidFill>
              <a:latin typeface="Comic Sans MS" pitchFamily="66" charset="0"/>
            </a:endParaRPr>
          </a:p>
        </p:txBody>
      </p:sp>
      <p:sp>
        <p:nvSpPr>
          <p:cNvPr id="2051" name="Rectangle 2"/>
          <p:cNvSpPr>
            <a:spLocks noChangeArrowheads="1"/>
          </p:cNvSpPr>
          <p:nvPr/>
        </p:nvSpPr>
        <p:spPr bwMode="auto">
          <a:xfrm>
            <a:off x="0" y="4191000"/>
            <a:ext cx="8837613" cy="2514600"/>
          </a:xfrm>
          <a:prstGeom prst="rect">
            <a:avLst/>
          </a:prstGeom>
          <a:noFill/>
          <a:ln w="9525">
            <a:noFill/>
            <a:round/>
            <a:headEnd/>
            <a:tailEnd/>
          </a:ln>
        </p:spPr>
        <p:txBody>
          <a:bodyPr lIns="90000" tIns="45000" rIns="90000" bIns="45000"/>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4000" b="1">
                <a:solidFill>
                  <a:srgbClr val="800000"/>
                </a:solidFill>
                <a:latin typeface="Comic Sans MS" pitchFamily="66" charset="0"/>
              </a:rPr>
              <a:t>Dr. Lucy J. Gudino</a:t>
            </a:r>
          </a:p>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2400" b="1">
                <a:solidFill>
                  <a:srgbClr val="000000"/>
                </a:solidFill>
                <a:latin typeface="Comic Sans MS" pitchFamily="66" charset="0"/>
              </a:rPr>
              <a:t>Computer Science &amp; Information Systems Group</a:t>
            </a:r>
          </a:p>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2400" b="1">
                <a:solidFill>
                  <a:srgbClr val="000000"/>
                </a:solidFill>
                <a:latin typeface="Comic Sans MS" pitchFamily="66" charset="0"/>
              </a:rPr>
              <a:t>Birla Institute of Technology &amp; Science, Pilani, Goa Campus</a:t>
            </a:r>
          </a:p>
        </p:txBody>
      </p:sp>
      <p:pic>
        <p:nvPicPr>
          <p:cNvPr id="2052" name="Picture 3"/>
          <p:cNvPicPr>
            <a:picLocks noChangeAspect="1" noChangeArrowheads="1"/>
          </p:cNvPicPr>
          <p:nvPr/>
        </p:nvPicPr>
        <p:blipFill>
          <a:blip r:embed="rId3" cstate="print"/>
          <a:srcRect/>
          <a:stretch>
            <a:fillRect/>
          </a:stretch>
        </p:blipFill>
        <p:spPr bwMode="auto">
          <a:xfrm>
            <a:off x="3810000" y="304800"/>
            <a:ext cx="1600200" cy="1447800"/>
          </a:xfrm>
          <a:prstGeom prst="rect">
            <a:avLst/>
          </a:prstGeom>
          <a:noFill/>
          <a:ln w="9525">
            <a:noFill/>
            <a:round/>
            <a:headEnd/>
            <a:tailEnd/>
          </a:ln>
        </p:spPr>
      </p:pic>
      <p:sp>
        <p:nvSpPr>
          <p:cNvPr id="2053" name="Rectangle 4"/>
          <p:cNvSpPr>
            <a:spLocks noChangeArrowheads="1"/>
          </p:cNvSpPr>
          <p:nvPr/>
        </p:nvSpPr>
        <p:spPr bwMode="auto">
          <a:xfrm>
            <a:off x="6553200" y="6356350"/>
            <a:ext cx="2133600" cy="363538"/>
          </a:xfrm>
          <a:prstGeom prst="rect">
            <a:avLst/>
          </a:prstGeom>
          <a:noFill/>
          <a:ln w="9525">
            <a:noFill/>
            <a:round/>
            <a:headEnd/>
            <a:tailEnd/>
          </a:ln>
        </p:spPr>
        <p:txBody>
          <a:bodyPr lIns="90000" tIns="45000" rIns="90000" bIns="45000"/>
          <a:lstStyle/>
          <a:p>
            <a:pPr algn="r">
              <a:lnSpc>
                <a:spcPct val="100000"/>
              </a:lnSpc>
              <a:tabLst>
                <a:tab pos="723900" algn="l"/>
                <a:tab pos="1447800" algn="l"/>
              </a:tabLst>
            </a:pPr>
            <a:fld id="{34D9F492-05DF-4743-9F0E-4D1CA50DBE87}" type="slidenum">
              <a:rPr lang="en-IN">
                <a:solidFill>
                  <a:srgbClr val="000000"/>
                </a:solidFill>
              </a:rPr>
              <a:pPr algn="r">
                <a:lnSpc>
                  <a:spcPct val="100000"/>
                </a:lnSpc>
                <a:tabLst>
                  <a:tab pos="723900" algn="l"/>
                  <a:tab pos="1447800" algn="l"/>
                </a:tabLst>
              </a:pPr>
              <a:t>1</a:t>
            </a:fld>
            <a:endParaRPr lang="en-IN">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Contd</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r>
              <a:rPr lang="en-US" b="1" dirty="0" smtClean="0"/>
              <a:t>CGA</a:t>
            </a:r>
            <a:r>
              <a:rPr lang="en-US" dirty="0" smtClean="0"/>
              <a:t>: Color Graphics Array	: 320 X 200</a:t>
            </a:r>
          </a:p>
          <a:p>
            <a:r>
              <a:rPr lang="en-US" b="1" dirty="0" smtClean="0"/>
              <a:t>VGA</a:t>
            </a:r>
            <a:r>
              <a:rPr lang="en-US" dirty="0" smtClean="0"/>
              <a:t> – Video Graphics Array 	: 640 X 480 </a:t>
            </a:r>
          </a:p>
          <a:p>
            <a:r>
              <a:rPr lang="en-US" b="1" dirty="0" smtClean="0"/>
              <a:t>SVGA</a:t>
            </a:r>
            <a:r>
              <a:rPr lang="en-US" dirty="0" smtClean="0"/>
              <a:t> – Super VGA			: 800 X 600 </a:t>
            </a:r>
          </a:p>
          <a:p>
            <a:r>
              <a:rPr lang="en-US" b="1" dirty="0" smtClean="0"/>
              <a:t>XGA</a:t>
            </a:r>
            <a:r>
              <a:rPr lang="en-US" dirty="0" smtClean="0"/>
              <a:t> – Extended Graphics Array: 1024 X 768 </a:t>
            </a:r>
          </a:p>
          <a:p>
            <a:r>
              <a:rPr lang="en-US" b="1" dirty="0" smtClean="0"/>
              <a:t>QVGA</a:t>
            </a:r>
            <a:r>
              <a:rPr lang="en-US" dirty="0" smtClean="0"/>
              <a:t> – Quarter VGA		: 1280 X 960 </a:t>
            </a:r>
          </a:p>
          <a:p>
            <a:r>
              <a:rPr lang="en-US" b="1" dirty="0" smtClean="0"/>
              <a:t>SXGA</a:t>
            </a:r>
            <a:r>
              <a:rPr lang="en-US" dirty="0" smtClean="0"/>
              <a:t> -  Super XGA			: 1400 X 1050 </a:t>
            </a:r>
          </a:p>
          <a:p>
            <a:r>
              <a:rPr lang="en-US" b="1" dirty="0" smtClean="0"/>
              <a:t>UXGA</a:t>
            </a:r>
            <a:r>
              <a:rPr lang="en-US" dirty="0" smtClean="0"/>
              <a:t> – Ultra XGA 			: 1600 X 1200 </a:t>
            </a:r>
          </a:p>
          <a:p>
            <a:r>
              <a:rPr lang="en-US" b="1" dirty="0" smtClean="0"/>
              <a:t>QXGA</a:t>
            </a:r>
            <a:r>
              <a:rPr lang="en-US" dirty="0" smtClean="0"/>
              <a:t> – Quad XGA 			: 2048 X 1536 </a:t>
            </a:r>
          </a:p>
          <a:p>
            <a:r>
              <a:rPr lang="en-US" b="1" dirty="0" smtClean="0"/>
              <a:t>QSXGA</a:t>
            </a:r>
            <a:r>
              <a:rPr lang="en-US" dirty="0" smtClean="0"/>
              <a:t> – Quad SXGA 		: 2800 X 2100 </a:t>
            </a:r>
          </a:p>
          <a:p>
            <a:r>
              <a:rPr lang="en-US" b="1" dirty="0" smtClean="0"/>
              <a:t>QUXGA</a:t>
            </a:r>
            <a:r>
              <a:rPr lang="en-US" dirty="0" smtClean="0"/>
              <a:t> – Quad UXGA		: 3200 X 2400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Contd</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a:xfrm>
            <a:off x="0" y="1143000"/>
            <a:ext cx="9144000" cy="4953000"/>
          </a:xfrm>
        </p:spPr>
        <p:txBody>
          <a:bodyPr>
            <a:normAutofit/>
          </a:bodyPr>
          <a:lstStyle/>
          <a:p>
            <a:r>
              <a:rPr lang="en-US" dirty="0" smtClean="0"/>
              <a:t>Two adjacent spots will appear distinct as long as their separation is greater than the diameter at which each spot has an intensity of about 60% of that at the center of the spot</a:t>
            </a:r>
          </a:p>
          <a:p>
            <a:r>
              <a:rPr lang="en-US" dirty="0" smtClean="0"/>
              <a:t>Resolution depends on</a:t>
            </a:r>
          </a:p>
          <a:p>
            <a:pPr lvl="1"/>
            <a:r>
              <a:rPr lang="en-US" dirty="0" smtClean="0"/>
              <a:t>type of phosphor</a:t>
            </a:r>
          </a:p>
          <a:p>
            <a:pPr lvl="1"/>
            <a:r>
              <a:rPr lang="en-US" dirty="0" smtClean="0"/>
              <a:t>the intensity to be displayed</a:t>
            </a:r>
          </a:p>
          <a:p>
            <a:pPr lvl="1"/>
            <a:r>
              <a:rPr lang="en-US" dirty="0" smtClean="0"/>
              <a:t>focusing and deflection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contd</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Aspect Ratio</a:t>
            </a:r>
          </a:p>
          <a:p>
            <a:pPr lvl="1"/>
            <a:r>
              <a:rPr lang="en-US" dirty="0" smtClean="0"/>
              <a:t>The ratio of vertical points to horizontal points necessary to produce equal length in both directions on the screen</a:t>
            </a:r>
          </a:p>
          <a:p>
            <a:pPr lvl="1"/>
            <a:r>
              <a:rPr lang="en-US" dirty="0" smtClean="0"/>
              <a:t>Sometimes it is stated in terms of the ratio of horizontal to vertical points</a:t>
            </a:r>
          </a:p>
          <a:p>
            <a:pPr lvl="1"/>
            <a:r>
              <a:rPr lang="en-US" dirty="0" smtClean="0"/>
              <a:t>Ex: aspect ratio = 3/4</a:t>
            </a:r>
          </a:p>
          <a:p>
            <a:r>
              <a:rPr lang="en-US" dirty="0" smtClean="0"/>
              <a:t>CRT is a point plotting device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lstStyle/>
          <a:p>
            <a:r>
              <a:rPr lang="en-US" dirty="0" smtClean="0">
                <a:solidFill>
                  <a:srgbClr val="C00000"/>
                </a:solidFill>
              </a:rPr>
              <a:t>Raster-scan Displays</a:t>
            </a:r>
            <a:endParaRPr lang="en-US" dirty="0"/>
          </a:p>
        </p:txBody>
      </p:sp>
      <p:sp>
        <p:nvSpPr>
          <p:cNvPr id="3" name="Content Placeholder 2"/>
          <p:cNvSpPr>
            <a:spLocks noGrp="1"/>
          </p:cNvSpPr>
          <p:nvPr>
            <p:ph idx="1"/>
          </p:nvPr>
        </p:nvSpPr>
        <p:spPr>
          <a:xfrm>
            <a:off x="0" y="1447800"/>
            <a:ext cx="9144000" cy="5410200"/>
          </a:xfrm>
        </p:spPr>
        <p:txBody>
          <a:bodyPr>
            <a:normAutofit/>
          </a:bodyPr>
          <a:lstStyle/>
          <a:p>
            <a:r>
              <a:rPr lang="en-US" sz="2800" dirty="0" smtClean="0"/>
              <a:t>Based on TV technology. </a:t>
            </a:r>
          </a:p>
          <a:p>
            <a:r>
              <a:rPr lang="en-US" sz="2800" dirty="0" smtClean="0"/>
              <a:t>Is a point plotting device</a:t>
            </a:r>
          </a:p>
          <a:p>
            <a:r>
              <a:rPr lang="en-US" sz="2800" dirty="0" smtClean="0"/>
              <a:t>Point on the screen – Pixel or </a:t>
            </a:r>
            <a:r>
              <a:rPr lang="en-US" sz="2800" dirty="0" err="1" smtClean="0"/>
              <a:t>Pel</a:t>
            </a:r>
            <a:r>
              <a:rPr lang="en-US" sz="2800" dirty="0" smtClean="0"/>
              <a:t> – Picture element</a:t>
            </a:r>
          </a:p>
          <a:p>
            <a:r>
              <a:rPr lang="en-US" sz="2800" dirty="0" smtClean="0"/>
              <a:t>Entire screen is a matrix of pixels</a:t>
            </a:r>
          </a:p>
          <a:p>
            <a:r>
              <a:rPr lang="en-US" sz="2800" dirty="0" smtClean="0"/>
              <a:t>Each pixel brightness can be controlled</a:t>
            </a:r>
          </a:p>
          <a:p>
            <a:r>
              <a:rPr lang="en-US" sz="2800" dirty="0" smtClean="0"/>
              <a:t>The display primitives  (</a:t>
            </a:r>
            <a:r>
              <a:rPr lang="en-US" sz="2800" b="1" dirty="0" smtClean="0"/>
              <a:t>lines, characters, shaded and patterned areas etc.</a:t>
            </a:r>
            <a:r>
              <a:rPr lang="en-US" sz="2800" dirty="0" smtClean="0"/>
              <a:t>) are stored in a </a:t>
            </a:r>
            <a:r>
              <a:rPr lang="en-US" sz="2800" b="1" i="1" dirty="0" smtClean="0">
                <a:solidFill>
                  <a:schemeClr val="tx2"/>
                </a:solidFill>
              </a:rPr>
              <a:t>frame buffer</a:t>
            </a:r>
            <a:r>
              <a:rPr lang="en-US" sz="2800" dirty="0" smtClean="0"/>
              <a:t>  </a:t>
            </a:r>
            <a:r>
              <a:rPr lang="en-US" sz="2800" i="1" dirty="0" smtClean="0"/>
              <a:t>or </a:t>
            </a:r>
            <a:r>
              <a:rPr lang="en-US" sz="2800" b="1" i="1" dirty="0" smtClean="0">
                <a:solidFill>
                  <a:schemeClr val="tx2"/>
                </a:solidFill>
              </a:rPr>
              <a:t>refresh buffer</a:t>
            </a:r>
            <a:r>
              <a:rPr lang="en-US" sz="2800" dirty="0" smtClean="0"/>
              <a:t> containing the total screen area and where each memory location corresponds to a pixel.</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err="1" smtClean="0">
                <a:solidFill>
                  <a:srgbClr val="C00000"/>
                </a:solidFill>
              </a:rPr>
              <a:t>Contd</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a:xfrm>
            <a:off x="0" y="762000"/>
            <a:ext cx="9144000" cy="6096000"/>
          </a:xfrm>
        </p:spPr>
        <p:txBody>
          <a:bodyPr>
            <a:noAutofit/>
          </a:bodyPr>
          <a:lstStyle/>
          <a:p>
            <a:r>
              <a:rPr lang="en-US" sz="2800" dirty="0" smtClean="0"/>
              <a:t>Refresh buffer can be visualized as a set of horizontal raster lines or a row of individual pixels</a:t>
            </a:r>
          </a:p>
          <a:p>
            <a:r>
              <a:rPr lang="en-US" sz="2800" dirty="0" smtClean="0"/>
              <a:t>Each point is an addressable point in screen and memory</a:t>
            </a:r>
          </a:p>
          <a:p>
            <a:pPr>
              <a:lnSpc>
                <a:spcPct val="90000"/>
              </a:lnSpc>
            </a:pPr>
            <a:r>
              <a:rPr lang="en-US" sz="2800" dirty="0" smtClean="0"/>
              <a:t>In a monochrome system, each bit is 1 or 0 for the corresponding pixel to be on or off (bitmap).</a:t>
            </a:r>
          </a:p>
          <a:p>
            <a:pPr>
              <a:lnSpc>
                <a:spcPct val="90000"/>
              </a:lnSpc>
            </a:pPr>
            <a:r>
              <a:rPr lang="en-US" sz="2800" dirty="0" smtClean="0"/>
              <a:t>The display processor scans the frame buffer to turn electron beam on/off depending on  if the bit is 1 or 0.</a:t>
            </a:r>
          </a:p>
          <a:p>
            <a:pPr>
              <a:lnSpc>
                <a:spcPct val="90000"/>
              </a:lnSpc>
            </a:pPr>
            <a:r>
              <a:rPr lang="en-US" sz="2800" dirty="0" smtClean="0"/>
              <a:t>Example: resolution: 1024x1024</a:t>
            </a:r>
          </a:p>
          <a:p>
            <a:pPr>
              <a:lnSpc>
                <a:spcPct val="90000"/>
              </a:lnSpc>
              <a:buNone/>
            </a:pPr>
            <a:r>
              <a:rPr lang="en-US" sz="2800" dirty="0" smtClean="0"/>
              <a:t>			 color info: 24 bits</a:t>
            </a:r>
          </a:p>
          <a:p>
            <a:pPr>
              <a:lnSpc>
                <a:spcPct val="90000"/>
              </a:lnSpc>
              <a:buNone/>
            </a:pPr>
            <a:r>
              <a:rPr lang="en-US" sz="2800" dirty="0" smtClean="0"/>
              <a:t>			 frame buffer size : 3 Mega bytes</a:t>
            </a:r>
          </a:p>
          <a:p>
            <a:pPr>
              <a:buNone/>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solidFill>
                  <a:srgbClr val="C00000"/>
                </a:solidFill>
              </a:rPr>
              <a:t>Raster-scan Displays</a:t>
            </a:r>
            <a:endParaRPr lang="en-US" smtClean="0"/>
          </a:p>
        </p:txBody>
      </p:sp>
      <p:pic>
        <p:nvPicPr>
          <p:cNvPr id="15363" name="Picture 2"/>
          <p:cNvPicPr>
            <a:picLocks noGrp="1" noChangeAspect="1" noChangeArrowheads="1"/>
          </p:cNvPicPr>
          <p:nvPr>
            <p:ph idx="1"/>
          </p:nvPr>
        </p:nvPicPr>
        <p:blipFill>
          <a:blip r:embed="rId2" cstate="print"/>
          <a:srcRect/>
          <a:stretch>
            <a:fillRect/>
          </a:stretch>
        </p:blipFill>
        <p:spPr>
          <a:xfrm>
            <a:off x="762000" y="1676400"/>
            <a:ext cx="7407275" cy="4711700"/>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of a simple raster graphics system</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0" y="2438400"/>
            <a:ext cx="8542114" cy="4114799"/>
          </a:xfrm>
          <a:prstGeom prst="rect">
            <a:avLst/>
          </a:prstGeom>
          <a:noFill/>
          <a:ln w="9525">
            <a:noFill/>
            <a:miter lim="800000"/>
            <a:headEnd/>
            <a:tailEnd/>
          </a:ln>
          <a:effectLst/>
        </p:spPr>
      </p:pic>
      <p:sp>
        <p:nvSpPr>
          <p:cNvPr id="4" name="Cloud Callout 3"/>
          <p:cNvSpPr/>
          <p:nvPr/>
        </p:nvSpPr>
        <p:spPr>
          <a:xfrm>
            <a:off x="4953000" y="1447800"/>
            <a:ext cx="3429000" cy="13716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Special purpose display processor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1143000"/>
          </a:xfrm>
        </p:spPr>
        <p:txBody>
          <a:bodyPr>
            <a:noAutofit/>
          </a:bodyPr>
          <a:lstStyle/>
          <a:p>
            <a:r>
              <a:rPr lang="en-US" sz="3200" b="1" dirty="0" smtClean="0">
                <a:solidFill>
                  <a:srgbClr val="C00000"/>
                </a:solidFill>
              </a:rPr>
              <a:t>Architecture of a raster system with a fixed portion of the system memory reserved for the frame memory</a:t>
            </a:r>
            <a:endParaRPr lang="en-US" sz="3200" b="1" dirty="0">
              <a:solidFill>
                <a:srgbClr val="C00000"/>
              </a:solidFill>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381000" y="2514600"/>
            <a:ext cx="8407592" cy="3976336"/>
          </a:xfrm>
          <a:prstGeom prst="rect">
            <a:avLst/>
          </a:prstGeom>
          <a:noFill/>
          <a:ln w="9525">
            <a:noFill/>
            <a:miter lim="800000"/>
            <a:headEnd/>
            <a:tailEnd/>
          </a:ln>
          <a:effectLst/>
        </p:spPr>
      </p:pic>
      <p:cxnSp>
        <p:nvCxnSpPr>
          <p:cNvPr id="5" name="Straight Arrow Connector 4"/>
          <p:cNvCxnSpPr/>
          <p:nvPr/>
        </p:nvCxnSpPr>
        <p:spPr>
          <a:xfrm>
            <a:off x="3581400" y="3048000"/>
            <a:ext cx="457200" cy="0"/>
          </a:xfrm>
          <a:prstGeom prst="straightConnector1">
            <a:avLst/>
          </a:prstGeom>
          <a:ln w="31750">
            <a:solidFill>
              <a:schemeClr val="tx1"/>
            </a:solidFill>
            <a:headEnd type="stealt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Grp="1" noChangeAspect="1" noChangeArrowheads="1"/>
          </p:cNvPicPr>
          <p:nvPr>
            <p:ph idx="1"/>
          </p:nvPr>
        </p:nvPicPr>
        <p:blipFill>
          <a:blip r:embed="rId2" cstate="print"/>
          <a:srcRect/>
          <a:stretch>
            <a:fillRect/>
          </a:stretch>
        </p:blipFill>
        <p:spPr bwMode="auto">
          <a:xfrm>
            <a:off x="1153775" y="0"/>
            <a:ext cx="7827579"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Contd</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pPr>
              <a:lnSpc>
                <a:spcPct val="90000"/>
              </a:lnSpc>
            </a:pPr>
            <a:r>
              <a:rPr lang="en-US" sz="3000" dirty="0" smtClean="0"/>
              <a:t>For color monitors, the frame buffer also contains the color of each pixel (color buffer) as well as other characteristics of the image (brightness, …). 8 bits/pixel </a:t>
            </a:r>
            <a:r>
              <a:rPr lang="en-US" sz="3000" dirty="0" smtClean="0">
                <a:sym typeface="Wingdings" pitchFamily="2" charset="2"/>
              </a:rPr>
              <a:t> 0..255  up to 24 bits/pixel</a:t>
            </a:r>
          </a:p>
          <a:p>
            <a:r>
              <a:rPr lang="en-US" sz="3000" dirty="0" smtClean="0"/>
              <a:t>Line cannot be drawn directly from one point to another</a:t>
            </a:r>
          </a:p>
          <a:p>
            <a:r>
              <a:rPr lang="en-US" sz="3000" dirty="0" smtClean="0"/>
              <a:t>‘aliasing’, ‘</a:t>
            </a:r>
            <a:r>
              <a:rPr lang="en-US" sz="3000" dirty="0" err="1" smtClean="0"/>
              <a:t>jaggies</a:t>
            </a:r>
            <a:r>
              <a:rPr lang="en-US" sz="3000" dirty="0" smtClean="0"/>
              <a:t>’ or ‘staircase’ effect</a:t>
            </a:r>
          </a:p>
          <a:p>
            <a:r>
              <a:rPr lang="en-US" sz="3000" dirty="0" smtClean="0"/>
              <a:t>Refresh/Frame buffer is also called Bit-plane, Bitmap or </a:t>
            </a:r>
            <a:r>
              <a:rPr lang="en-US" sz="3000" dirty="0" err="1" smtClean="0"/>
              <a:t>pixmap</a:t>
            </a:r>
            <a:endParaRPr lang="en-US" sz="3000" dirty="0" smtClean="0"/>
          </a:p>
          <a:p>
            <a:pPr>
              <a:lnSpc>
                <a:spcPct val="90000"/>
              </a:lnSpc>
            </a:pPr>
            <a:endParaRPr lang="en-US" dirty="0" smtClean="0">
              <a:sym typeface="Wingdings" pitchFamily="2" charset="2"/>
            </a:endParaRP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solidFill>
                  <a:srgbClr val="C00000"/>
                </a:solidFill>
              </a:rPr>
              <a:t>Video display devices</a:t>
            </a:r>
          </a:p>
        </p:txBody>
      </p:sp>
      <p:sp>
        <p:nvSpPr>
          <p:cNvPr id="6147" name="Content Placeholder 2"/>
          <p:cNvSpPr>
            <a:spLocks noGrp="1"/>
          </p:cNvSpPr>
          <p:nvPr>
            <p:ph idx="1"/>
          </p:nvPr>
        </p:nvSpPr>
        <p:spPr>
          <a:xfrm>
            <a:off x="457200" y="1600200"/>
            <a:ext cx="8686800" cy="4525963"/>
          </a:xfrm>
        </p:spPr>
        <p:txBody>
          <a:bodyPr/>
          <a:lstStyle/>
          <a:p>
            <a:r>
              <a:rPr lang="en-US" sz="2800" b="1" dirty="0" smtClean="0">
                <a:solidFill>
                  <a:srgbClr val="C00000"/>
                </a:solidFill>
              </a:rPr>
              <a:t>Cathode-ray tubes</a:t>
            </a:r>
          </a:p>
          <a:p>
            <a:r>
              <a:rPr lang="en-US" sz="2800" b="1" dirty="0" smtClean="0">
                <a:solidFill>
                  <a:srgbClr val="C00000"/>
                </a:solidFill>
              </a:rPr>
              <a:t>Refresh and Raster-scan displays</a:t>
            </a:r>
          </a:p>
          <a:p>
            <a:r>
              <a:rPr lang="en-US" sz="2800" b="1" dirty="0" smtClean="0">
                <a:solidFill>
                  <a:srgbClr val="C00000"/>
                </a:solidFill>
              </a:rPr>
              <a:t>Random-scan displays or Calligraphic displays</a:t>
            </a:r>
          </a:p>
          <a:p>
            <a:r>
              <a:rPr lang="en-US" sz="2800" dirty="0" smtClean="0"/>
              <a:t>Color CRT displays</a:t>
            </a:r>
          </a:p>
          <a:p>
            <a:r>
              <a:rPr lang="en-US" sz="2800" dirty="0" smtClean="0"/>
              <a:t>Flat-panel displays</a:t>
            </a:r>
          </a:p>
          <a:p>
            <a:r>
              <a:rPr lang="en-US" sz="2800" dirty="0" smtClean="0"/>
              <a:t>Three-dimensional viewing devices</a:t>
            </a:r>
          </a:p>
          <a:p>
            <a:r>
              <a:rPr lang="en-US" sz="2800" dirty="0" smtClean="0"/>
              <a:t>Stereoscopic and virtual-reality systems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Raster-scan Displays</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85800" y="1402966"/>
            <a:ext cx="7894668" cy="4997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solidFill>
                  <a:srgbClr val="C00000"/>
                </a:solidFill>
              </a:rPr>
              <a:t>Raster-scan Displays</a:t>
            </a:r>
          </a:p>
        </p:txBody>
      </p:sp>
      <p:sp>
        <p:nvSpPr>
          <p:cNvPr id="16387" name="Content Placeholder 2"/>
          <p:cNvSpPr>
            <a:spLocks noGrp="1"/>
          </p:cNvSpPr>
          <p:nvPr>
            <p:ph idx="1"/>
          </p:nvPr>
        </p:nvSpPr>
        <p:spPr>
          <a:xfrm>
            <a:off x="0" y="1338263"/>
            <a:ext cx="9144000" cy="5138737"/>
          </a:xfrm>
        </p:spPr>
        <p:txBody>
          <a:bodyPr>
            <a:normAutofit lnSpcReduction="10000"/>
          </a:bodyPr>
          <a:lstStyle/>
          <a:p>
            <a:r>
              <a:rPr lang="en-US" sz="2400" dirty="0" smtClean="0"/>
              <a:t>Refreshing is a must</a:t>
            </a:r>
          </a:p>
          <a:p>
            <a:r>
              <a:rPr lang="en-US" sz="2400" dirty="0" smtClean="0"/>
              <a:t>Refresh rate: 24 is a minimum to avoid flicker, corresponding to 24 Hz (1 Hz = 1 frame per second)</a:t>
            </a:r>
          </a:p>
          <a:p>
            <a:r>
              <a:rPr lang="en-US" sz="2400" dirty="0" smtClean="0"/>
              <a:t>Current raster-scan displays have a refresh rate of at least 60 frames (60 Hz) per second, up to 120 (120 Hz).</a:t>
            </a:r>
          </a:p>
          <a:p>
            <a:r>
              <a:rPr lang="en-US" sz="2400" dirty="0" smtClean="0"/>
              <a:t>Uses large memory: 640x480 </a:t>
            </a:r>
            <a:r>
              <a:rPr lang="en-US" sz="2400" dirty="0" smtClean="0">
                <a:sym typeface="Wingdings" pitchFamily="2" charset="2"/>
              </a:rPr>
              <a:t> 307200 bits  38 </a:t>
            </a:r>
            <a:r>
              <a:rPr lang="en-US" sz="2400" dirty="0" err="1" smtClean="0">
                <a:sym typeface="Wingdings" pitchFamily="2" charset="2"/>
              </a:rPr>
              <a:t>kB</a:t>
            </a:r>
            <a:endParaRPr lang="en-US" sz="2400" dirty="0" smtClean="0"/>
          </a:p>
          <a:p>
            <a:r>
              <a:rPr lang="en-US" sz="2400" dirty="0" smtClean="0"/>
              <a:t>Refresh procedure:</a:t>
            </a:r>
          </a:p>
          <a:p>
            <a:pPr lvl="1"/>
            <a:r>
              <a:rPr lang="en-US" sz="2000" dirty="0" smtClean="0"/>
              <a:t>Horizontal retrace – beam returns to left of screen</a:t>
            </a:r>
          </a:p>
          <a:p>
            <a:pPr lvl="1"/>
            <a:r>
              <a:rPr lang="en-US" sz="2000" dirty="0" smtClean="0"/>
              <a:t>Vertical retrace – bean returns to top left corner of screen</a:t>
            </a:r>
          </a:p>
          <a:p>
            <a:pPr lvl="1"/>
            <a:r>
              <a:rPr lang="en-US" sz="2000" dirty="0" smtClean="0"/>
              <a:t>Interlaced refresh – display first even-numbered lines, then odd-numbered lines permits to see the image in half the time</a:t>
            </a:r>
            <a:br>
              <a:rPr lang="en-US" sz="2000" dirty="0" smtClean="0"/>
            </a:br>
            <a:r>
              <a:rPr lang="en-US" sz="2000" dirty="0" smtClean="0"/>
              <a:t>useful for slow refresh rates (30 Hz shows as 60 Hz).</a:t>
            </a:r>
          </a:p>
          <a:p>
            <a:r>
              <a:rPr lang="en-US" sz="2800" dirty="0" smtClean="0"/>
              <a:t>Reading Assignment : Interlaced refresh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22" dur="500"/>
                                        <p:tgtEl>
                                          <p:spTgt spid="163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7" dur="500"/>
                                        <p:tgtEl>
                                          <p:spTgt spid="16387">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30" dur="500"/>
                                        <p:tgtEl>
                                          <p:spTgt spid="16387">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33" dur="500"/>
                                        <p:tgtEl>
                                          <p:spTgt spid="16387">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6387">
                                            <p:txEl>
                                              <p:pRg st="7" end="7"/>
                                            </p:txEl>
                                          </p:spTgt>
                                        </p:tgtEl>
                                        <p:attrNameLst>
                                          <p:attrName>style.visibility</p:attrName>
                                        </p:attrNameLst>
                                      </p:cBhvr>
                                      <p:to>
                                        <p:strVal val="visible"/>
                                      </p:to>
                                    </p:set>
                                    <p:animEffect transition="in" filter="blinds(horizontal)">
                                      <p:cBhvr>
                                        <p:cTn id="36" dur="500"/>
                                        <p:tgtEl>
                                          <p:spTgt spid="1638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6387">
                                            <p:txEl>
                                              <p:pRg st="8" end="8"/>
                                            </p:txEl>
                                          </p:spTgt>
                                        </p:tgtEl>
                                        <p:attrNameLst>
                                          <p:attrName>style.visibility</p:attrName>
                                        </p:attrNameLst>
                                      </p:cBhvr>
                                      <p:to>
                                        <p:strVal val="visible"/>
                                      </p:to>
                                    </p:set>
                                    <p:animEffect transition="in" filter="blinds(horizontal)">
                                      <p:cBhvr>
                                        <p:cTn id="41" dur="500"/>
                                        <p:tgtEl>
                                          <p:spTgt spid="16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Frame Buffer Organization</a:t>
            </a:r>
            <a:endParaRPr lang="en-US" dirty="0">
              <a:solidFill>
                <a:srgbClr val="C00000"/>
              </a:solidFill>
            </a:endParaRPr>
          </a:p>
        </p:txBody>
      </p:sp>
      <p:sp>
        <p:nvSpPr>
          <p:cNvPr id="4" name="Content Placeholder 3"/>
          <p:cNvSpPr>
            <a:spLocks noGrp="1"/>
          </p:cNvSpPr>
          <p:nvPr>
            <p:ph idx="1"/>
          </p:nvPr>
        </p:nvSpPr>
        <p:spPr/>
        <p:txBody>
          <a:bodyPr>
            <a:normAutofit/>
          </a:bodyPr>
          <a:lstStyle/>
          <a:p>
            <a:r>
              <a:rPr lang="en-US" sz="2800" dirty="0" smtClean="0"/>
              <a:t>Holds the set of intensity values for all the screen points</a:t>
            </a:r>
          </a:p>
          <a:p>
            <a:endParaRPr lang="en-US" sz="2800" dirty="0"/>
          </a:p>
        </p:txBody>
      </p:sp>
      <p:pic>
        <p:nvPicPr>
          <p:cNvPr id="5" name="Picture 2"/>
          <p:cNvPicPr>
            <a:picLocks noChangeAspect="1" noChangeArrowheads="1"/>
          </p:cNvPicPr>
          <p:nvPr/>
        </p:nvPicPr>
        <p:blipFill>
          <a:blip r:embed="rId2" cstate="print"/>
          <a:srcRect/>
          <a:stretch>
            <a:fillRect/>
          </a:stretch>
        </p:blipFill>
        <p:spPr bwMode="auto">
          <a:xfrm>
            <a:off x="457200" y="3276600"/>
            <a:ext cx="8361859"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Frame Buffer Organization…</a:t>
            </a:r>
            <a:endParaRPr lang="en-US" dirty="0"/>
          </a:p>
        </p:txBody>
      </p:sp>
      <p:sp>
        <p:nvSpPr>
          <p:cNvPr id="3" name="Content Placeholder 2"/>
          <p:cNvSpPr>
            <a:spLocks noGrp="1"/>
          </p:cNvSpPr>
          <p:nvPr>
            <p:ph idx="1"/>
          </p:nvPr>
        </p:nvSpPr>
        <p:spPr/>
        <p:txBody>
          <a:bodyPr>
            <a:normAutofit/>
          </a:bodyPr>
          <a:lstStyle/>
          <a:p>
            <a:r>
              <a:rPr lang="en-US" sz="2800" dirty="0" smtClean="0"/>
              <a:t>Implemented using shift register or RAM </a:t>
            </a:r>
          </a:p>
          <a:p>
            <a:r>
              <a:rPr lang="en-US" sz="2800" dirty="0" smtClean="0"/>
              <a:t>Shift register – FIFO</a:t>
            </a:r>
          </a:p>
          <a:p>
            <a:r>
              <a:rPr lang="en-US" sz="2800" dirty="0" smtClean="0"/>
              <a:t>No. of shift registers : no. of pixels on each scan line</a:t>
            </a:r>
          </a:p>
          <a:p>
            <a:r>
              <a:rPr lang="en-US" sz="2800" dirty="0" smtClean="0"/>
              <a:t>Length of the shift register : number of scan lines</a:t>
            </a:r>
            <a:endParaRPr lang="en-US" sz="2800" dirty="0"/>
          </a:p>
        </p:txBody>
      </p:sp>
      <p:pic>
        <p:nvPicPr>
          <p:cNvPr id="4098" name="Picture 2"/>
          <p:cNvPicPr>
            <a:picLocks noChangeAspect="1" noChangeArrowheads="1"/>
          </p:cNvPicPr>
          <p:nvPr/>
        </p:nvPicPr>
        <p:blipFill>
          <a:blip r:embed="rId2" cstate="print"/>
          <a:srcRect/>
          <a:stretch>
            <a:fillRect/>
          </a:stretch>
        </p:blipFill>
        <p:spPr bwMode="auto">
          <a:xfrm>
            <a:off x="29774" y="4495800"/>
            <a:ext cx="9038026"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C00000"/>
                </a:solidFill>
              </a:rPr>
              <a:t>Random-scan Displays</a:t>
            </a:r>
            <a:endParaRPr lang="en-US" dirty="0"/>
          </a:p>
        </p:txBody>
      </p:sp>
      <p:sp>
        <p:nvSpPr>
          <p:cNvPr id="3" name="Content Placeholder 2"/>
          <p:cNvSpPr>
            <a:spLocks noGrp="1"/>
          </p:cNvSpPr>
          <p:nvPr>
            <p:ph idx="1"/>
          </p:nvPr>
        </p:nvSpPr>
        <p:spPr>
          <a:xfrm>
            <a:off x="0" y="838200"/>
            <a:ext cx="6629400" cy="6019800"/>
          </a:xfrm>
        </p:spPr>
        <p:txBody>
          <a:bodyPr>
            <a:normAutofit fontScale="92500" lnSpcReduction="20000"/>
          </a:bodyPr>
          <a:lstStyle/>
          <a:p>
            <a:r>
              <a:rPr lang="en-US" dirty="0" smtClean="0"/>
              <a:t>draws a picture - one line at a time </a:t>
            </a:r>
          </a:p>
          <a:p>
            <a:r>
              <a:rPr lang="en-US" dirty="0" smtClean="0"/>
              <a:t>Random scan systems are also called </a:t>
            </a:r>
            <a:r>
              <a:rPr lang="en-US" b="1" dirty="0" smtClean="0">
                <a:solidFill>
                  <a:srgbClr val="3333FF"/>
                </a:solidFill>
              </a:rPr>
              <a:t>vector, line drawing,  stroke-writing, or calligraphic </a:t>
            </a:r>
            <a:r>
              <a:rPr lang="en-US" dirty="0" smtClean="0"/>
              <a:t>displays.</a:t>
            </a:r>
          </a:p>
          <a:p>
            <a:r>
              <a:rPr lang="en-US" dirty="0" smtClean="0"/>
              <a:t>The electron beam directly draws the picture in any specified order.</a:t>
            </a:r>
          </a:p>
          <a:p>
            <a:r>
              <a:rPr lang="en-US" dirty="0" smtClean="0"/>
              <a:t>Vectored – electron beam is deflected from end-point to end-point</a:t>
            </a:r>
          </a:p>
          <a:p>
            <a:r>
              <a:rPr lang="en-US" dirty="0" smtClean="0"/>
              <a:t>Information about magnitude and direction is required</a:t>
            </a:r>
          </a:p>
          <a:p>
            <a:pPr lvl="1"/>
            <a:r>
              <a:rPr lang="en-US" dirty="0" smtClean="0"/>
              <a:t>Generated with the help of vector graphics generator</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707904" y="2286001"/>
            <a:ext cx="2388895" cy="1752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8013" cy="914400"/>
          </a:xfrm>
        </p:spPr>
        <p:txBody>
          <a:bodyPr/>
          <a:lstStyle/>
          <a:p>
            <a:r>
              <a:rPr lang="en-US" dirty="0" smtClean="0">
                <a:solidFill>
                  <a:srgbClr val="C00000"/>
                </a:solidFill>
              </a:rPr>
              <a:t>Random-scan Displays</a:t>
            </a:r>
          </a:p>
        </p:txBody>
      </p:sp>
      <p:sp>
        <p:nvSpPr>
          <p:cNvPr id="17411" name="Content Placeholder 2"/>
          <p:cNvSpPr>
            <a:spLocks noGrp="1"/>
          </p:cNvSpPr>
          <p:nvPr>
            <p:ph idx="1"/>
          </p:nvPr>
        </p:nvSpPr>
        <p:spPr>
          <a:xfrm>
            <a:off x="0" y="914400"/>
            <a:ext cx="9144000" cy="5943600"/>
          </a:xfrm>
        </p:spPr>
        <p:txBody>
          <a:bodyPr>
            <a:normAutofit/>
          </a:bodyPr>
          <a:lstStyle/>
          <a:p>
            <a:r>
              <a:rPr lang="en-US" sz="2800" dirty="0" smtClean="0"/>
              <a:t>Picture definition is stored as a set of line-drawing commands </a:t>
            </a:r>
            <a:r>
              <a:rPr lang="en-US" sz="2800" dirty="0" smtClean="0">
                <a:sym typeface="Wingdings" pitchFamily="2" charset="2"/>
              </a:rPr>
              <a:t> </a:t>
            </a:r>
            <a:r>
              <a:rPr lang="en-US" sz="2800" dirty="0" smtClean="0"/>
              <a:t>display list or program /refresh display file/ vector file</a:t>
            </a:r>
          </a:p>
          <a:p>
            <a:r>
              <a:rPr lang="en-US" sz="2800" dirty="0" smtClean="0"/>
              <a:t>To display a specified picture, the system cycles through the set of commands in the display file</a:t>
            </a:r>
          </a:p>
          <a:p>
            <a:pPr lvl="1"/>
            <a:r>
              <a:rPr lang="en-US" sz="2000" dirty="0" smtClean="0"/>
              <a:t>Order of deflection is dictated by the arbitrary order of the display commands</a:t>
            </a:r>
          </a:p>
          <a:p>
            <a:r>
              <a:rPr lang="en-US" sz="2800" dirty="0" smtClean="0"/>
              <a:t>Phosphor has short persistence – decays in 10-100 micro sec</a:t>
            </a:r>
          </a:p>
          <a:p>
            <a:r>
              <a:rPr lang="en-US" sz="2800" dirty="0" smtClean="0"/>
              <a:t>Display must be refreshed by scanning the list at least 30HZ (Max 60 Hz)</a:t>
            </a:r>
          </a:p>
          <a:p>
            <a:r>
              <a:rPr lang="en-US" sz="2800" dirty="0" smtClean="0"/>
              <a:t>More suited for line-drawing applications such as architecture and manufacturing</a:t>
            </a:r>
            <a:r>
              <a:rPr lang="en-US" sz="3600" dirty="0" smtClean="0"/>
              <a:t>.</a:t>
            </a:r>
          </a:p>
          <a:p>
            <a:endParaRPr lang="en-US" sz="3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2" dur="500"/>
                                        <p:tgtEl>
                                          <p:spTgt spid="1741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5" dur="500"/>
                                        <p:tgtEl>
                                          <p:spTgt spid="174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20" dur="500"/>
                                        <p:tgtEl>
                                          <p:spTgt spid="174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25" dur="500"/>
                                        <p:tgtEl>
                                          <p:spTgt spid="1741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30"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143000"/>
          </a:xfrm>
        </p:spPr>
        <p:txBody>
          <a:bodyPr>
            <a:normAutofit fontScale="90000"/>
          </a:bodyPr>
          <a:lstStyle/>
          <a:p>
            <a:r>
              <a:rPr lang="en-US" dirty="0" smtClean="0">
                <a:solidFill>
                  <a:srgbClr val="C00000"/>
                </a:solidFill>
              </a:rPr>
              <a:t>Random Scan Display Architecture</a:t>
            </a:r>
            <a:endParaRPr lang="en-US" dirty="0">
              <a:solidFill>
                <a:srgbClr val="C00000"/>
              </a:solidFill>
            </a:endParaRPr>
          </a:p>
        </p:txBody>
      </p:sp>
      <p:sp>
        <p:nvSpPr>
          <p:cNvPr id="6" name="Content Placeholder 5"/>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1323975"/>
            <a:ext cx="6372225" cy="5534025"/>
          </a:xfrm>
          <a:prstGeom prst="rect">
            <a:avLst/>
          </a:prstGeom>
          <a:noFill/>
          <a:ln w="9525">
            <a:noFill/>
            <a:miter lim="800000"/>
            <a:headEnd/>
            <a:tailEnd/>
          </a:ln>
        </p:spPr>
      </p:pic>
      <p:sp>
        <p:nvSpPr>
          <p:cNvPr id="5" name="Cloud Callout 4"/>
          <p:cNvSpPr/>
          <p:nvPr/>
        </p:nvSpPr>
        <p:spPr>
          <a:xfrm>
            <a:off x="6096000" y="838200"/>
            <a:ext cx="3048000" cy="2895600"/>
          </a:xfrm>
          <a:prstGeom prst="cloudCallout">
            <a:avLst>
              <a:gd name="adj1" fmla="val -107936"/>
              <a:gd name="adj2" fmla="val 723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 generator: Converts the digital coordinate values to analog voltages for beam  deflection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Contd</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a:xfrm>
            <a:off x="228600" y="1600200"/>
            <a:ext cx="8915400" cy="5257800"/>
          </a:xfrm>
        </p:spPr>
        <p:txBody>
          <a:bodyPr>
            <a:normAutofit/>
          </a:bodyPr>
          <a:lstStyle/>
          <a:p>
            <a:r>
              <a:rPr lang="en-US" sz="2800" dirty="0" smtClean="0"/>
              <a:t>Display or Refresh Buffer – memory space allocated to store the display list or display program for the display processor to draw the picture</a:t>
            </a:r>
          </a:p>
          <a:p>
            <a:r>
              <a:rPr lang="en-US" sz="2800" dirty="0" smtClean="0"/>
              <a:t>The display processor interprets the commands in the refresh buffer for plotting</a:t>
            </a:r>
          </a:p>
          <a:p>
            <a:r>
              <a:rPr lang="en-US" sz="2800" dirty="0" smtClean="0"/>
              <a:t>The display processor must cycle through the display list to refresh the phosphor</a:t>
            </a:r>
          </a:p>
          <a:p>
            <a:r>
              <a:rPr lang="en-US" sz="2800" b="1" dirty="0" smtClean="0">
                <a:solidFill>
                  <a:srgbClr val="3333FF"/>
                </a:solidFill>
              </a:rPr>
              <a:t>The display program has commands for point, line, and character plotting</a:t>
            </a:r>
            <a:endParaRPr lang="en-US" sz="2800" b="1" dirty="0">
              <a:solidFill>
                <a:srgbClr val="3333FF"/>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Contd</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r>
              <a:rPr lang="en-US" dirty="0" smtClean="0"/>
              <a:t>The display processor sends digital and point coordinate values to a vector generator</a:t>
            </a:r>
          </a:p>
          <a:p>
            <a:r>
              <a:rPr lang="en-US" dirty="0" smtClean="0"/>
              <a:t>The vector generator converts the digital coordinate values to analog voltages for the beam-deflection circuits</a:t>
            </a:r>
          </a:p>
          <a:p>
            <a:r>
              <a:rPr lang="en-US" dirty="0" smtClean="0"/>
              <a:t>The beam-deflection circuits displace the electron beam for writing on the CRT’s phosphor coating</a:t>
            </a:r>
          </a:p>
          <a:p>
            <a:r>
              <a:rPr lang="en-US" dirty="0" smtClean="0"/>
              <a:t>Minimum refresh rate : 30 Hz. Recommended refresh rate is 40 – 50 Hz.</a:t>
            </a:r>
          </a:p>
          <a:p>
            <a:r>
              <a:rPr lang="en-US" dirty="0" smtClean="0"/>
              <a:t>Scope for animation </a:t>
            </a:r>
            <a:r>
              <a:rPr lang="en-US" dirty="0" smtClean="0">
                <a:solidFill>
                  <a:srgbClr val="C00000"/>
                </a:solidFill>
              </a:rPr>
              <a:t>with segmentation </a:t>
            </a:r>
            <a:r>
              <a:rPr lang="en-US" dirty="0" smtClean="0"/>
              <a:t>– mixture of static and dynamic parts of a picture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1143000" y="1676181"/>
            <a:ext cx="7010400" cy="447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C00000"/>
                </a:solidFill>
              </a:rPr>
              <a:t>CRT display devices</a:t>
            </a:r>
            <a:endParaRPr lang="en-US" dirty="0"/>
          </a:p>
        </p:txBody>
      </p:sp>
      <p:sp>
        <p:nvSpPr>
          <p:cNvPr id="3" name="Content Placeholder 2"/>
          <p:cNvSpPr>
            <a:spLocks noGrp="1"/>
          </p:cNvSpPr>
          <p:nvPr>
            <p:ph idx="1"/>
          </p:nvPr>
        </p:nvSpPr>
        <p:spPr>
          <a:xfrm>
            <a:off x="0" y="914400"/>
            <a:ext cx="9144000" cy="6324600"/>
          </a:xfrm>
        </p:spPr>
        <p:txBody>
          <a:bodyPr>
            <a:normAutofit/>
          </a:bodyPr>
          <a:lstStyle/>
          <a:p>
            <a:pPr algn="just">
              <a:spcBef>
                <a:spcPts val="600"/>
              </a:spcBef>
            </a:pPr>
            <a:r>
              <a:rPr lang="en-US" sz="2700" dirty="0" smtClean="0"/>
              <a:t>Invented by Karl Ferdinand Braun (1897)</a:t>
            </a:r>
          </a:p>
          <a:p>
            <a:pPr marL="342900" lvl="1" indent="-342900" algn="just">
              <a:spcBef>
                <a:spcPts val="600"/>
              </a:spcBef>
              <a:buFont typeface="Arial" pitchFamily="34" charset="0"/>
              <a:buChar char="•"/>
            </a:pPr>
            <a:r>
              <a:rPr lang="en-US" sz="2700" dirty="0" smtClean="0"/>
              <a:t>A cathode ray tube or CRT is a specialized </a:t>
            </a:r>
            <a:r>
              <a:rPr lang="en-US" sz="2700" dirty="0" smtClean="0">
                <a:solidFill>
                  <a:srgbClr val="3333FF"/>
                </a:solidFill>
              </a:rPr>
              <a:t>vacuum tube</a:t>
            </a:r>
            <a:r>
              <a:rPr lang="en-US" sz="2700" dirty="0" smtClean="0"/>
              <a:t> in which images are produced when an electron beam strikes a phosphorescent surface.</a:t>
            </a:r>
          </a:p>
          <a:p>
            <a:pPr>
              <a:lnSpc>
                <a:spcPct val="90000"/>
              </a:lnSpc>
            </a:pPr>
            <a:r>
              <a:rPr lang="en-US" sz="2800" dirty="0" smtClean="0"/>
              <a:t>Phosphor emits photon of light, when hit by an electron – </a:t>
            </a:r>
            <a:r>
              <a:rPr lang="en-US" sz="2800" b="1" dirty="0" smtClean="0">
                <a:solidFill>
                  <a:srgbClr val="000066"/>
                </a:solidFill>
              </a:rPr>
              <a:t>persistence</a:t>
            </a:r>
          </a:p>
          <a:p>
            <a:pPr>
              <a:lnSpc>
                <a:spcPct val="90000"/>
              </a:lnSpc>
            </a:pPr>
            <a:r>
              <a:rPr lang="en-US" sz="2800" b="1" dirty="0" smtClean="0">
                <a:solidFill>
                  <a:srgbClr val="000066"/>
                </a:solidFill>
              </a:rPr>
              <a:t>Refreshing – Refreshing rate </a:t>
            </a:r>
            <a:r>
              <a:rPr lang="en-US" sz="2800" dirty="0" smtClean="0"/>
              <a:t>to avoid flicker / trail</a:t>
            </a:r>
          </a:p>
          <a:p>
            <a:pPr marL="342900" lvl="1" indent="-342900">
              <a:lnSpc>
                <a:spcPct val="90000"/>
              </a:lnSpc>
              <a:buFont typeface="Arial" pitchFamily="34" charset="0"/>
              <a:buChar char="•"/>
            </a:pPr>
            <a:r>
              <a:rPr lang="en-US" dirty="0" smtClean="0"/>
              <a:t>Phosphors are organic compounds characterized by their persistence and their color (blue, red, green).</a:t>
            </a:r>
            <a:endParaRPr lang="en-US" sz="2700" dirty="0" smtClean="0"/>
          </a:p>
          <a:p>
            <a:pPr algn="just">
              <a:spcBef>
                <a:spcPts val="600"/>
              </a:spcBef>
            </a:pPr>
            <a:r>
              <a:rPr lang="en-US" sz="2700" dirty="0" smtClean="0"/>
              <a:t>Main components</a:t>
            </a:r>
            <a:r>
              <a:rPr lang="en-US" sz="2700" baseline="0" dirty="0" smtClean="0"/>
              <a:t> of the CRT : Electron gun, focusing and deflection system and Phosphor coated screen. </a:t>
            </a:r>
          </a:p>
          <a:p>
            <a:pPr>
              <a:lnSpc>
                <a:spcPct val="90000"/>
              </a:lnSpc>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Display Buffer Structure</a:t>
            </a:r>
            <a:endParaRPr lang="en-US" dirty="0">
              <a:solidFill>
                <a:srgbClr val="C00000"/>
              </a:solidFill>
            </a:endParaRPr>
          </a:p>
        </p:txBody>
      </p:sp>
      <p:sp>
        <p:nvSpPr>
          <p:cNvPr id="3" name="Content Placeholder 2"/>
          <p:cNvSpPr>
            <a:spLocks noGrp="1"/>
          </p:cNvSpPr>
          <p:nvPr>
            <p:ph idx="1"/>
          </p:nvPr>
        </p:nvSpPr>
        <p:spPr>
          <a:xfrm>
            <a:off x="0" y="1143000"/>
            <a:ext cx="9144000" cy="4983163"/>
          </a:xfrm>
        </p:spPr>
        <p:txBody>
          <a:bodyPr>
            <a:normAutofit/>
          </a:bodyPr>
          <a:lstStyle/>
          <a:p>
            <a:r>
              <a:rPr lang="en-US" sz="2400" dirty="0" smtClean="0"/>
              <a:t>Stores commands necessary for drawing the line segments</a:t>
            </a:r>
          </a:p>
          <a:p>
            <a:r>
              <a:rPr lang="en-US" sz="2400" dirty="0" smtClean="0"/>
              <a:t>Provides an interface between the image specification process and the image display process and the image display process</a:t>
            </a:r>
          </a:p>
          <a:p>
            <a:r>
              <a:rPr lang="en-US" sz="2400" dirty="0" smtClean="0"/>
              <a:t>Display file command: </a:t>
            </a:r>
            <a:r>
              <a:rPr lang="en-US" sz="2400" dirty="0" err="1" smtClean="0"/>
              <a:t>opcode</a:t>
            </a:r>
            <a:r>
              <a:rPr lang="en-US" sz="2400" dirty="0" smtClean="0"/>
              <a:t> and operands</a:t>
            </a:r>
          </a:p>
          <a:p>
            <a:pPr lvl="1"/>
            <a:r>
              <a:rPr lang="en-US" sz="2400" dirty="0" smtClean="0"/>
              <a:t>Store in three separate arrays :</a:t>
            </a:r>
            <a:endParaRPr lang="en-US" sz="2400" dirty="0"/>
          </a:p>
        </p:txBody>
      </p:sp>
      <p:pic>
        <p:nvPicPr>
          <p:cNvPr id="5122" name="Picture 2"/>
          <p:cNvPicPr>
            <a:picLocks noChangeAspect="1" noChangeArrowheads="1"/>
          </p:cNvPicPr>
          <p:nvPr/>
        </p:nvPicPr>
        <p:blipFill>
          <a:blip r:embed="rId2" cstate="print"/>
          <a:srcRect/>
          <a:stretch>
            <a:fillRect/>
          </a:stretch>
        </p:blipFill>
        <p:spPr bwMode="auto">
          <a:xfrm>
            <a:off x="0" y="3581400"/>
            <a:ext cx="6230112" cy="10668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2362200" y="4648200"/>
            <a:ext cx="5343273"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solidFill>
                  <a:srgbClr val="C00000"/>
                </a:solidFill>
              </a:rPr>
              <a:t>Random-scan Displays</a:t>
            </a:r>
          </a:p>
        </p:txBody>
      </p:sp>
      <p:sp>
        <p:nvSpPr>
          <p:cNvPr id="18435" name="Content Placeholder 2"/>
          <p:cNvSpPr>
            <a:spLocks noGrp="1"/>
          </p:cNvSpPr>
          <p:nvPr>
            <p:ph idx="1"/>
          </p:nvPr>
        </p:nvSpPr>
        <p:spPr/>
        <p:txBody>
          <a:bodyPr/>
          <a:lstStyle/>
          <a:p>
            <a:r>
              <a:rPr lang="en-US" sz="2400" dirty="0" smtClean="0"/>
              <a:t>Advantages:</a:t>
            </a:r>
          </a:p>
          <a:p>
            <a:pPr lvl="1"/>
            <a:r>
              <a:rPr lang="en-US" sz="2000" dirty="0" smtClean="0"/>
              <a:t>High resolution</a:t>
            </a:r>
          </a:p>
          <a:p>
            <a:pPr lvl="1"/>
            <a:r>
              <a:rPr lang="en-US" sz="2000" dirty="0" smtClean="0"/>
              <a:t>Easy animation</a:t>
            </a:r>
          </a:p>
          <a:p>
            <a:pPr lvl="1"/>
            <a:r>
              <a:rPr lang="en-US" sz="2000" dirty="0" smtClean="0"/>
              <a:t>Requires little memory</a:t>
            </a:r>
          </a:p>
          <a:p>
            <a:r>
              <a:rPr lang="en-US" sz="2400" dirty="0" smtClean="0"/>
              <a:t>Disadvantages:</a:t>
            </a:r>
          </a:p>
          <a:p>
            <a:pPr lvl="1"/>
            <a:r>
              <a:rPr lang="en-US" sz="2000" dirty="0" smtClean="0"/>
              <a:t>Requires intelligent electron beam (processor controlled)</a:t>
            </a:r>
          </a:p>
          <a:p>
            <a:pPr lvl="1"/>
            <a:r>
              <a:rPr lang="en-US" sz="2000" dirty="0" smtClean="0"/>
              <a:t>Limited to simple, line-based images</a:t>
            </a:r>
          </a:p>
          <a:p>
            <a:pPr lvl="1"/>
            <a:r>
              <a:rPr lang="en-US" sz="2000" dirty="0" smtClean="0"/>
              <a:t>Limited color capability.</a:t>
            </a:r>
          </a:p>
          <a:p>
            <a:r>
              <a:rPr lang="en-US" sz="2400" dirty="0" smtClean="0"/>
              <a:t>Improved in the 1960’s by the Direct View Storage Tube (DVST) from Tektronix.</a:t>
            </a:r>
          </a:p>
          <a:p>
            <a:pPr>
              <a:buFont typeface="Times New Roman" pitchFamily="18" charset="0"/>
              <a:buNone/>
            </a:pP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solidFill>
                  <a:srgbClr val="C00000"/>
                </a:solidFill>
              </a:rPr>
              <a:t>Random-scan Displays</a:t>
            </a:r>
          </a:p>
        </p:txBody>
      </p:sp>
      <p:sp>
        <p:nvSpPr>
          <p:cNvPr id="18435" name="Content Placeholder 2"/>
          <p:cNvSpPr>
            <a:spLocks noGrp="1"/>
          </p:cNvSpPr>
          <p:nvPr>
            <p:ph idx="1"/>
          </p:nvPr>
        </p:nvSpPr>
        <p:spPr/>
        <p:txBody>
          <a:bodyPr/>
          <a:lstStyle/>
          <a:p>
            <a:r>
              <a:rPr lang="en-US" sz="2400" dirty="0" smtClean="0"/>
              <a:t>Advantages:</a:t>
            </a:r>
          </a:p>
          <a:p>
            <a:pPr lvl="1"/>
            <a:r>
              <a:rPr lang="en-US" sz="2000" dirty="0" smtClean="0"/>
              <a:t>High resolution</a:t>
            </a:r>
          </a:p>
          <a:p>
            <a:pPr lvl="1"/>
            <a:r>
              <a:rPr lang="en-US" sz="2000" dirty="0" smtClean="0"/>
              <a:t>Easy animation</a:t>
            </a:r>
          </a:p>
          <a:p>
            <a:pPr lvl="1"/>
            <a:r>
              <a:rPr lang="en-US" sz="2000" dirty="0" smtClean="0"/>
              <a:t>Requires little memory</a:t>
            </a:r>
          </a:p>
          <a:p>
            <a:r>
              <a:rPr lang="en-US" sz="2400" dirty="0" smtClean="0"/>
              <a:t>Disadvantages:</a:t>
            </a:r>
          </a:p>
          <a:p>
            <a:pPr lvl="1"/>
            <a:r>
              <a:rPr lang="en-US" sz="2000" dirty="0" smtClean="0"/>
              <a:t>Requires intelligent electron beam (processor controlled)</a:t>
            </a:r>
          </a:p>
          <a:p>
            <a:pPr lvl="1"/>
            <a:r>
              <a:rPr lang="en-US" sz="2000" dirty="0" smtClean="0"/>
              <a:t>Limited to simple, line-based images</a:t>
            </a:r>
          </a:p>
          <a:p>
            <a:pPr lvl="1"/>
            <a:r>
              <a:rPr lang="en-US" sz="2000" dirty="0" smtClean="0"/>
              <a:t>Limited color capability.</a:t>
            </a:r>
          </a:p>
          <a:p>
            <a:r>
              <a:rPr lang="en-US" sz="2400" dirty="0" smtClean="0"/>
              <a:t>Improved in the 1960’s by the Direct View Storage Tube (DVST) from Tektronix.</a:t>
            </a:r>
          </a:p>
          <a:p>
            <a:pPr>
              <a:buFont typeface="Times New Roman" pitchFamily="18" charset="0"/>
              <a:buNone/>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762000"/>
          </a:xfrm>
        </p:spPr>
        <p:txBody>
          <a:bodyPr/>
          <a:lstStyle/>
          <a:p>
            <a:r>
              <a:rPr lang="en-US" dirty="0" smtClean="0">
                <a:solidFill>
                  <a:srgbClr val="C00000"/>
                </a:solidFill>
              </a:rPr>
              <a:t>Raster Scan vs. Random Scan</a:t>
            </a:r>
            <a:endParaRPr lang="en-US" dirty="0">
              <a:solidFill>
                <a:srgbClr val="C00000"/>
              </a:solidFill>
            </a:endParaRPr>
          </a:p>
        </p:txBody>
      </p:sp>
      <p:sp>
        <p:nvSpPr>
          <p:cNvPr id="5" name="Content Placeholder 4"/>
          <p:cNvSpPr>
            <a:spLocks noGrp="1"/>
          </p:cNvSpPr>
          <p:nvPr>
            <p:ph sz="half" idx="1"/>
          </p:nvPr>
        </p:nvSpPr>
        <p:spPr>
          <a:xfrm>
            <a:off x="4876800" y="685800"/>
            <a:ext cx="4495800" cy="5943600"/>
          </a:xfrm>
        </p:spPr>
        <p:txBody>
          <a:bodyPr>
            <a:normAutofit/>
          </a:bodyPr>
          <a:lstStyle/>
          <a:p>
            <a:r>
              <a:rPr lang="en-US" dirty="0" smtClean="0"/>
              <a:t>Random Scan</a:t>
            </a:r>
          </a:p>
          <a:p>
            <a:pPr lvl="1"/>
            <a:r>
              <a:rPr lang="en-US" dirty="0" smtClean="0"/>
              <a:t>In vector scan display the beam is moved between the end points of the graphics primitives</a:t>
            </a:r>
          </a:p>
          <a:p>
            <a:pPr lvl="1"/>
            <a:endParaRPr lang="en-US" dirty="0" smtClean="0"/>
          </a:p>
          <a:p>
            <a:pPr lvl="1"/>
            <a:r>
              <a:rPr lang="en-US" dirty="0" smtClean="0"/>
              <a:t>Here a picture is drawn one line at a time.</a:t>
            </a:r>
          </a:p>
          <a:p>
            <a:pPr lvl="1"/>
            <a:endParaRPr lang="en-US" dirty="0" smtClean="0"/>
          </a:p>
          <a:p>
            <a:pPr lvl="1"/>
            <a:r>
              <a:rPr lang="en-US" dirty="0" smtClean="0"/>
              <a:t>produces smooth line drawings as the CRT beam directly follows the line path.</a:t>
            </a:r>
          </a:p>
          <a:p>
            <a:pPr lvl="1"/>
            <a:endParaRPr lang="en-US" dirty="0" smtClean="0"/>
          </a:p>
        </p:txBody>
      </p:sp>
      <p:sp>
        <p:nvSpPr>
          <p:cNvPr id="6" name="Content Placeholder 5"/>
          <p:cNvSpPr>
            <a:spLocks noGrp="1"/>
          </p:cNvSpPr>
          <p:nvPr>
            <p:ph sz="half" idx="2"/>
          </p:nvPr>
        </p:nvSpPr>
        <p:spPr>
          <a:xfrm>
            <a:off x="0" y="685800"/>
            <a:ext cx="4876800" cy="5943600"/>
          </a:xfrm>
        </p:spPr>
        <p:txBody>
          <a:bodyPr>
            <a:normAutofit/>
          </a:bodyPr>
          <a:lstStyle/>
          <a:p>
            <a:r>
              <a:rPr lang="en-US" dirty="0" smtClean="0"/>
              <a:t>Raster Scan</a:t>
            </a:r>
          </a:p>
          <a:p>
            <a:pPr lvl="1"/>
            <a:r>
              <a:rPr lang="en-US" dirty="0" smtClean="0"/>
              <a:t>In raster scan display the beam moves all over the screen - one scan line at a time, from top to bottom and then back to top</a:t>
            </a:r>
          </a:p>
          <a:p>
            <a:pPr lvl="1"/>
            <a:endParaRPr lang="en-US" dirty="0" smtClean="0"/>
          </a:p>
          <a:p>
            <a:pPr lvl="1"/>
            <a:r>
              <a:rPr lang="en-US" dirty="0" smtClean="0"/>
              <a:t>The pattern is created by illuminated spots.</a:t>
            </a:r>
          </a:p>
          <a:p>
            <a:pPr lvl="1"/>
            <a:endParaRPr lang="en-US" dirty="0" smtClean="0"/>
          </a:p>
          <a:p>
            <a:pPr lvl="1"/>
            <a:r>
              <a:rPr lang="en-US" dirty="0" smtClean="0"/>
              <a:t>produces jagged lines that are potted as discrete point sets.</a:t>
            </a:r>
          </a:p>
          <a:p>
            <a:pPr lvl="1"/>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00000"/>
                </a:solidFill>
              </a:rPr>
              <a:t>Raster Scan vs. Random Scan</a:t>
            </a:r>
            <a:endParaRPr lang="en-US" dirty="0">
              <a:solidFill>
                <a:srgbClr val="C00000"/>
              </a:solidFill>
            </a:endParaRPr>
          </a:p>
        </p:txBody>
      </p:sp>
      <p:sp>
        <p:nvSpPr>
          <p:cNvPr id="5" name="Content Placeholder 4"/>
          <p:cNvSpPr>
            <a:spLocks noGrp="1"/>
          </p:cNvSpPr>
          <p:nvPr>
            <p:ph sz="half" idx="1"/>
          </p:nvPr>
        </p:nvSpPr>
        <p:spPr>
          <a:xfrm>
            <a:off x="4648200" y="1371600"/>
            <a:ext cx="4495800" cy="5486400"/>
          </a:xfrm>
        </p:spPr>
        <p:txBody>
          <a:bodyPr>
            <a:normAutofit/>
          </a:bodyPr>
          <a:lstStyle/>
          <a:p>
            <a:r>
              <a:rPr lang="en-US" dirty="0" smtClean="0"/>
              <a:t>Random Scan</a:t>
            </a:r>
          </a:p>
          <a:p>
            <a:pPr lvl="1"/>
            <a:r>
              <a:rPr lang="en-US" dirty="0" smtClean="0"/>
              <a:t>Vector display flickers when the number of primitives in the buffer becomes too large.</a:t>
            </a:r>
          </a:p>
          <a:p>
            <a:pPr lvl="1"/>
            <a:r>
              <a:rPr lang="en-US" dirty="0" smtClean="0"/>
              <a:t>random displays have high resolutions since the picture definition is stored as a set of line drawing commands and not as a set of intensity values.</a:t>
            </a:r>
            <a:br>
              <a:rPr lang="en-US" dirty="0" smtClean="0"/>
            </a:br>
            <a:endParaRPr lang="en-US" dirty="0" smtClean="0"/>
          </a:p>
        </p:txBody>
      </p:sp>
      <p:sp>
        <p:nvSpPr>
          <p:cNvPr id="6" name="Content Placeholder 5"/>
          <p:cNvSpPr>
            <a:spLocks noGrp="1"/>
          </p:cNvSpPr>
          <p:nvPr>
            <p:ph sz="half" idx="2"/>
          </p:nvPr>
        </p:nvSpPr>
        <p:spPr>
          <a:xfrm>
            <a:off x="0" y="1371600"/>
            <a:ext cx="4495800" cy="5562600"/>
          </a:xfrm>
        </p:spPr>
        <p:txBody>
          <a:bodyPr>
            <a:normAutofit/>
          </a:bodyPr>
          <a:lstStyle/>
          <a:p>
            <a:r>
              <a:rPr lang="en-US" dirty="0" smtClean="0"/>
              <a:t>Raster Scan</a:t>
            </a:r>
          </a:p>
          <a:p>
            <a:pPr lvl="1"/>
            <a:r>
              <a:rPr lang="en-US" dirty="0" smtClean="0"/>
              <a:t>The refresh process is independent of the complexity of the image</a:t>
            </a:r>
          </a:p>
          <a:p>
            <a:pPr lvl="1"/>
            <a:endParaRPr lang="en-US" dirty="0" smtClean="0"/>
          </a:p>
          <a:p>
            <a:pPr lvl="1"/>
            <a:r>
              <a:rPr lang="en-US" dirty="0" smtClean="0"/>
              <a:t>raster displays have less resolution.</a:t>
            </a:r>
            <a:br>
              <a:rPr lang="en-US" dirty="0" smtClean="0"/>
            </a:b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0" y="1600200"/>
            <a:ext cx="4495800" cy="5257800"/>
          </a:xfrm>
        </p:spPr>
        <p:txBody>
          <a:bodyPr>
            <a:normAutofit lnSpcReduction="10000"/>
          </a:bodyPr>
          <a:lstStyle/>
          <a:p>
            <a:r>
              <a:rPr lang="en-US" dirty="0" smtClean="0"/>
              <a:t>Raster Scan</a:t>
            </a:r>
          </a:p>
          <a:p>
            <a:pPr lvl="1"/>
            <a:r>
              <a:rPr lang="en-US" dirty="0" smtClean="0"/>
              <a:t>high degree realism is achieved in picture with the aid of advanced shading and hidden surface technique.</a:t>
            </a:r>
          </a:p>
          <a:p>
            <a:pPr lvl="1"/>
            <a:r>
              <a:rPr lang="en-US" dirty="0" smtClean="0"/>
              <a:t>decreasing memory costs have made raster systems popular.</a:t>
            </a:r>
          </a:p>
          <a:p>
            <a:pPr lvl="1"/>
            <a:endParaRPr lang="en-US" dirty="0" smtClean="0"/>
          </a:p>
          <a:p>
            <a:pPr lvl="1"/>
            <a:r>
              <a:rPr lang="en-US" dirty="0" smtClean="0"/>
              <a:t>Has an ability to display areas filled with solid colors or patterns</a:t>
            </a:r>
          </a:p>
          <a:p>
            <a:pPr lvl="1">
              <a:buNone/>
            </a:pPr>
            <a:endParaRPr lang="en-US" dirty="0"/>
          </a:p>
        </p:txBody>
      </p:sp>
      <p:sp>
        <p:nvSpPr>
          <p:cNvPr id="4" name="Content Placeholder 3"/>
          <p:cNvSpPr>
            <a:spLocks noGrp="1"/>
          </p:cNvSpPr>
          <p:nvPr>
            <p:ph sz="half" idx="2"/>
          </p:nvPr>
        </p:nvSpPr>
        <p:spPr/>
        <p:txBody>
          <a:bodyPr>
            <a:normAutofit lnSpcReduction="10000"/>
          </a:bodyPr>
          <a:lstStyle/>
          <a:p>
            <a:r>
              <a:rPr lang="en-US" dirty="0" smtClean="0"/>
              <a:t>Random Scan</a:t>
            </a:r>
          </a:p>
          <a:p>
            <a:pPr lvl="1"/>
            <a:r>
              <a:rPr lang="en-US" dirty="0" smtClean="0"/>
              <a:t>realism is difficult to achieve.</a:t>
            </a:r>
            <a:br>
              <a:rPr lang="en-US" dirty="0" smtClean="0"/>
            </a:br>
            <a:endParaRPr lang="en-US" dirty="0" smtClean="0"/>
          </a:p>
          <a:p>
            <a:pPr lvl="1"/>
            <a:endParaRPr lang="en-US" dirty="0" smtClean="0"/>
          </a:p>
          <a:p>
            <a:pPr lvl="1"/>
            <a:r>
              <a:rPr lang="en-US" dirty="0" smtClean="0"/>
              <a:t>random-scan system's are generally costlier.</a:t>
            </a:r>
          </a:p>
          <a:p>
            <a:pPr lvl="1"/>
            <a:endParaRPr lang="en-US" dirty="0" smtClean="0"/>
          </a:p>
          <a:p>
            <a:pPr lvl="1"/>
            <a:r>
              <a:rPr lang="en-US" dirty="0" smtClean="0"/>
              <a:t>Only draws lines and characters</a:t>
            </a:r>
          </a:p>
          <a:p>
            <a:pPr lvl="1"/>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solidFill>
                  <a:srgbClr val="C00000"/>
                </a:solidFill>
              </a:rPr>
              <a:t>Functions of Display Controller</a:t>
            </a:r>
            <a:endParaRPr lang="en-US" dirty="0">
              <a:solidFill>
                <a:srgbClr val="C00000"/>
              </a:solidFill>
            </a:endParaRPr>
          </a:p>
        </p:txBody>
      </p:sp>
      <p:sp>
        <p:nvSpPr>
          <p:cNvPr id="6" name="Content Placeholder 5"/>
          <p:cNvSpPr>
            <a:spLocks noGrp="1"/>
          </p:cNvSpPr>
          <p:nvPr>
            <p:ph idx="1"/>
          </p:nvPr>
        </p:nvSpPr>
        <p:spPr/>
        <p:txBody>
          <a:bodyPr>
            <a:normAutofit/>
          </a:bodyPr>
          <a:lstStyle/>
          <a:p>
            <a:r>
              <a:rPr lang="en-US" sz="2800" dirty="0" smtClean="0"/>
              <a:t>Scan conversion : digitize a picture definition given in an application program into a set of pixel-intensity values </a:t>
            </a:r>
          </a:p>
          <a:p>
            <a:r>
              <a:rPr lang="en-US" sz="2800" dirty="0" smtClean="0"/>
              <a:t>Generating various line styles</a:t>
            </a:r>
          </a:p>
          <a:p>
            <a:r>
              <a:rPr lang="en-US" sz="2800" dirty="0" smtClean="0"/>
              <a:t>Display color areas</a:t>
            </a:r>
          </a:p>
          <a:p>
            <a:r>
              <a:rPr lang="en-US" sz="2800" dirty="0" smtClean="0"/>
              <a:t>Performing certain transformations</a:t>
            </a:r>
          </a:p>
          <a:p>
            <a:r>
              <a:rPr lang="en-US" sz="2800" dirty="0" smtClean="0"/>
              <a:t>Manipulations on display objects</a:t>
            </a:r>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Color CRT Monitor</a:t>
            </a:r>
            <a:endParaRPr lang="en-US" dirty="0">
              <a:solidFill>
                <a:srgbClr val="C00000"/>
              </a:solidFill>
            </a:endParaRPr>
          </a:p>
        </p:txBody>
      </p:sp>
      <p:sp>
        <p:nvSpPr>
          <p:cNvPr id="3" name="Content Placeholder 2"/>
          <p:cNvSpPr>
            <a:spLocks noGrp="1"/>
          </p:cNvSpPr>
          <p:nvPr>
            <p:ph idx="1"/>
          </p:nvPr>
        </p:nvSpPr>
        <p:spPr>
          <a:xfrm>
            <a:off x="457200" y="1600200"/>
            <a:ext cx="8458200" cy="5029200"/>
          </a:xfrm>
        </p:spPr>
        <p:txBody>
          <a:bodyPr>
            <a:normAutofit/>
          </a:bodyPr>
          <a:lstStyle/>
          <a:p>
            <a:r>
              <a:rPr lang="en-US" dirty="0" smtClean="0"/>
              <a:t>Color CRT’s are designed as RGB monitors also called full-color system or true-color system.</a:t>
            </a:r>
          </a:p>
          <a:p>
            <a:r>
              <a:rPr lang="en-US" dirty="0" smtClean="0"/>
              <a:t>Two techniques: </a:t>
            </a:r>
          </a:p>
          <a:p>
            <a:pPr lvl="1"/>
            <a:r>
              <a:rPr lang="en-US" dirty="0" smtClean="0"/>
              <a:t>Shadow- mask technique: Used in raster scan displays</a:t>
            </a:r>
          </a:p>
          <a:p>
            <a:pPr lvl="1"/>
            <a:r>
              <a:rPr lang="en-US" dirty="0" smtClean="0"/>
              <a:t>Beam-penetration technique: used in random scan displays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Shadow Mask</a:t>
            </a:r>
            <a:endParaRPr lang="en-US" dirty="0">
              <a:solidFill>
                <a:srgbClr val="C00000"/>
              </a:solidFill>
            </a:endParaRPr>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r>
              <a:rPr lang="en-US" dirty="0" smtClean="0"/>
              <a:t>uses three phosphor color dots at each pixel position.</a:t>
            </a:r>
          </a:p>
          <a:p>
            <a:pPr lvl="1"/>
            <a:r>
              <a:rPr lang="en-US" dirty="0" smtClean="0"/>
              <a:t>Red, Green and Blue</a:t>
            </a:r>
          </a:p>
          <a:p>
            <a:pPr lvl="1"/>
            <a:r>
              <a:rPr lang="en-US" dirty="0" smtClean="0"/>
              <a:t>Uses 3 electron guns and a shadow-mask grid just behind the phosphor-coated screen</a:t>
            </a:r>
          </a:p>
          <a:p>
            <a:r>
              <a:rPr lang="en-US" dirty="0" smtClean="0"/>
              <a:t>Use shadow-mask methods with intensity from each electron gun (red, green, blue) to produce any color directly on the screen without preprocessing.</a:t>
            </a:r>
          </a:p>
          <a:p>
            <a:r>
              <a:rPr lang="en-US" dirty="0" smtClean="0"/>
              <a:t>Frame buffer contains 24 bits per pixel, for 256 voltage settings to adjust the intensity of each electron beam, thus producing a choice of up to 17 million colors for each pixel (256</a:t>
            </a:r>
            <a:r>
              <a:rPr lang="en-US" baseline="30000" dirty="0" smtClean="0"/>
              <a:t>3</a:t>
            </a:r>
            <a:r>
              <a:rPr lang="en-US" dirty="0" smtClean="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Color CRT Monitor…</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177527" y="1600200"/>
            <a:ext cx="7429501"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solidFill>
                  <a:srgbClr val="C00000"/>
                </a:solidFill>
              </a:rPr>
              <a:t>CRT display devices</a:t>
            </a:r>
            <a:endParaRPr lang="en-US" dirty="0"/>
          </a:p>
        </p:txBody>
      </p:sp>
      <p:sp>
        <p:nvSpPr>
          <p:cNvPr id="3" name="Content Placeholder 2"/>
          <p:cNvSpPr>
            <a:spLocks noGrp="1"/>
          </p:cNvSpPr>
          <p:nvPr>
            <p:ph idx="1"/>
          </p:nvPr>
        </p:nvSpPr>
        <p:spPr>
          <a:xfrm>
            <a:off x="0" y="838200"/>
            <a:ext cx="8229600" cy="4906963"/>
          </a:xfrm>
        </p:spPr>
        <p:txBody>
          <a:bodyPr/>
          <a:lstStyle/>
          <a:p>
            <a:r>
              <a:rPr lang="en-US" dirty="0" smtClean="0"/>
              <a:t>Electron Gun</a:t>
            </a:r>
          </a:p>
          <a:p>
            <a:pPr lvl="1"/>
            <a:r>
              <a:rPr lang="en-US" dirty="0" smtClean="0"/>
              <a:t>Cylindrical cathode</a:t>
            </a:r>
          </a:p>
          <a:p>
            <a:pPr lvl="1"/>
            <a:r>
              <a:rPr lang="en-US" dirty="0" smtClean="0"/>
              <a:t>Filament</a:t>
            </a:r>
          </a:p>
          <a:p>
            <a:pPr lvl="1"/>
            <a:r>
              <a:rPr lang="en-US" dirty="0" smtClean="0"/>
              <a:t>Control grid</a:t>
            </a:r>
            <a:endParaRPr lang="en-US" dirty="0"/>
          </a:p>
        </p:txBody>
      </p:sp>
      <p:pic>
        <p:nvPicPr>
          <p:cNvPr id="4" name="Picture 2"/>
          <p:cNvPicPr>
            <a:picLocks noChangeAspect="1" noChangeArrowheads="1"/>
          </p:cNvPicPr>
          <p:nvPr/>
        </p:nvPicPr>
        <p:blipFill>
          <a:blip r:embed="rId2" cstate="print"/>
          <a:srcRect/>
          <a:stretch>
            <a:fillRect/>
          </a:stretch>
        </p:blipFill>
        <p:spPr>
          <a:xfrm>
            <a:off x="380999" y="2895600"/>
            <a:ext cx="8616113" cy="39624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Color CRT Monitor- Beam penetration</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sz="2800" dirty="0" smtClean="0"/>
              <a:t>Beam penetration Technique:</a:t>
            </a:r>
          </a:p>
          <a:p>
            <a:pPr lvl="1"/>
            <a:r>
              <a:rPr lang="en-US" sz="2400" dirty="0" smtClean="0"/>
              <a:t>Screen is coated with two layers of Phosphor: red and green</a:t>
            </a:r>
          </a:p>
          <a:p>
            <a:pPr lvl="1"/>
            <a:r>
              <a:rPr lang="en-US" sz="2400" dirty="0" smtClean="0"/>
              <a:t>Displayed color depends on how far the electron beam penetrates into the phosphor layers</a:t>
            </a:r>
          </a:p>
          <a:p>
            <a:r>
              <a:rPr lang="en-US" sz="2800" dirty="0" smtClean="0"/>
              <a:t>An expensive technique</a:t>
            </a:r>
          </a:p>
          <a:p>
            <a:r>
              <a:rPr lang="en-US" sz="2800" dirty="0" smtClean="0"/>
              <a:t>Can display only four colors: red, green, orange and yellow</a:t>
            </a:r>
          </a:p>
          <a:p>
            <a:r>
              <a:rPr lang="en-US" sz="2800" dirty="0" smtClean="0"/>
              <a:t>Poor quality of pictures produced</a:t>
            </a:r>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r>
              <a:rPr lang="en-US" dirty="0" smtClean="0">
                <a:solidFill>
                  <a:srgbClr val="C00000"/>
                </a:solidFill>
              </a:rPr>
              <a:t>Direct-View Storage Tube (DVST)</a:t>
            </a:r>
            <a:endParaRPr lang="en-US" dirty="0">
              <a:solidFill>
                <a:srgbClr val="C00000"/>
              </a:solidFill>
            </a:endParaRPr>
          </a:p>
        </p:txBody>
      </p:sp>
      <p:sp>
        <p:nvSpPr>
          <p:cNvPr id="3" name="Content Placeholder 2"/>
          <p:cNvSpPr>
            <a:spLocks noGrp="1"/>
          </p:cNvSpPr>
          <p:nvPr>
            <p:ph idx="1"/>
          </p:nvPr>
        </p:nvSpPr>
        <p:spPr>
          <a:xfrm>
            <a:off x="0" y="1295400"/>
            <a:ext cx="9144000" cy="5562600"/>
          </a:xfrm>
        </p:spPr>
        <p:txBody>
          <a:bodyPr>
            <a:normAutofit fontScale="85000" lnSpcReduction="20000"/>
          </a:bodyPr>
          <a:lstStyle/>
          <a:p>
            <a:r>
              <a:rPr lang="en-US" dirty="0" smtClean="0"/>
              <a:t>Main problem with raster scan display</a:t>
            </a:r>
          </a:p>
          <a:p>
            <a:pPr lvl="1"/>
            <a:r>
              <a:rPr lang="en-US" dirty="0" smtClean="0"/>
              <a:t>Need to refresh the image</a:t>
            </a:r>
          </a:p>
          <a:p>
            <a:pPr lvl="1"/>
            <a:r>
              <a:rPr lang="en-US" dirty="0" smtClean="0"/>
              <a:t>Expensive solution</a:t>
            </a:r>
          </a:p>
          <a:p>
            <a:r>
              <a:rPr lang="en-US" dirty="0" smtClean="0"/>
              <a:t>DVST uses alternate method of maintaining the screen image</a:t>
            </a:r>
          </a:p>
          <a:p>
            <a:r>
              <a:rPr lang="en-US" dirty="0" smtClean="0"/>
              <a:t>Acts as high persistence CRT </a:t>
            </a:r>
          </a:p>
          <a:p>
            <a:r>
              <a:rPr lang="en-US" dirty="0" smtClean="0"/>
              <a:t>Uses a special type of phosphor embedded in a storage tube that has a long lasting glowing effect</a:t>
            </a:r>
          </a:p>
          <a:p>
            <a:pPr lvl="1"/>
            <a:r>
              <a:rPr lang="en-US" dirty="0" smtClean="0"/>
              <a:t>Uses storage grid : fine mesh wire grid made of very thin, high quality wire is located with a dielectric</a:t>
            </a:r>
          </a:p>
          <a:p>
            <a:pPr lvl="1"/>
            <a:r>
              <a:rPr lang="en-US" dirty="0" smtClean="0"/>
              <a:t>stores the picture information as a charge distribution</a:t>
            </a:r>
          </a:p>
          <a:p>
            <a:pPr lvl="1"/>
            <a:r>
              <a:rPr lang="en-US" dirty="0" smtClean="0"/>
              <a:t>Storage grid is placed behind phosphor coated screen</a:t>
            </a:r>
          </a:p>
          <a:p>
            <a:pPr lvl="1"/>
            <a:r>
              <a:rPr lang="en-US" dirty="0" smtClean="0"/>
              <a:t>A pattern of positive charges is deposited on the grid and this pattern is transferred to the phosphor coated CRT by a continuous flood of electrons.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Contd</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Consists of two electron guns;</a:t>
            </a:r>
          </a:p>
          <a:p>
            <a:pPr lvl="1"/>
            <a:r>
              <a:rPr lang="en-US" dirty="0" smtClean="0"/>
              <a:t>Primary gun</a:t>
            </a:r>
          </a:p>
          <a:p>
            <a:pPr lvl="1"/>
            <a:r>
              <a:rPr lang="en-US" dirty="0" smtClean="0"/>
              <a:t>Flood gun</a:t>
            </a:r>
          </a:p>
          <a:p>
            <a:r>
              <a:rPr lang="en-US" dirty="0" smtClean="0"/>
              <a:t>Primary gun: stores the picture pattern</a:t>
            </a:r>
          </a:p>
          <a:p>
            <a:pPr marL="342900" lvl="1" indent="-342900">
              <a:buFont typeface="Arial" pitchFamily="34" charset="0"/>
              <a:buChar char="•"/>
            </a:pPr>
            <a:r>
              <a:rPr lang="en-US" dirty="0" smtClean="0"/>
              <a:t>Flood gun: maintains the picture display </a:t>
            </a:r>
          </a:p>
          <a:p>
            <a:pPr marL="342900" lvl="1" indent="-342900">
              <a:buFont typeface="Arial" pitchFamily="34" charset="0"/>
              <a:buChar char="•"/>
            </a:pPr>
            <a:r>
              <a:rPr lang="en-US" dirty="0" smtClean="0"/>
              <a:t>Collector: smoothens out the flow of flood electrons</a:t>
            </a:r>
          </a:p>
          <a:p>
            <a:pPr>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Contd</a:t>
            </a:r>
            <a:r>
              <a:rPr lang="en-US" dirty="0" smtClean="0">
                <a:solidFill>
                  <a:srgbClr val="C00000"/>
                </a:solidFill>
              </a:rPr>
              <a:t>…</a:t>
            </a:r>
            <a:endParaRPr lang="en-US" dirty="0">
              <a:solidFill>
                <a:srgbClr val="C00000"/>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1447800"/>
            <a:ext cx="7977981"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Contd</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a:xfrm>
            <a:off x="0" y="1295400"/>
            <a:ext cx="9144000" cy="5562600"/>
          </a:xfrm>
        </p:spPr>
        <p:txBody>
          <a:bodyPr>
            <a:normAutofit fontScale="92500" lnSpcReduction="20000"/>
          </a:bodyPr>
          <a:lstStyle/>
          <a:p>
            <a:r>
              <a:rPr lang="en-US" dirty="0" smtClean="0"/>
              <a:t>Advantages:</a:t>
            </a:r>
          </a:p>
          <a:p>
            <a:pPr lvl="1"/>
            <a:r>
              <a:rPr lang="en-US" dirty="0" smtClean="0"/>
              <a:t>Refreshing of CRT is not required</a:t>
            </a:r>
          </a:p>
          <a:p>
            <a:pPr lvl="1"/>
            <a:r>
              <a:rPr lang="en-US" dirty="0" smtClean="0"/>
              <a:t>Because no refreshing is required, very complex pictures can be displayed at very high resolution without flicker</a:t>
            </a:r>
          </a:p>
          <a:p>
            <a:r>
              <a:rPr lang="en-US" dirty="0" smtClean="0"/>
              <a:t>Disadvantages:</a:t>
            </a:r>
          </a:p>
          <a:p>
            <a:pPr lvl="1"/>
            <a:r>
              <a:rPr lang="en-US" dirty="0" smtClean="0"/>
              <a:t>They do not display </a:t>
            </a:r>
            <a:r>
              <a:rPr lang="en-US" dirty="0" err="1" smtClean="0"/>
              <a:t>colours</a:t>
            </a:r>
            <a:r>
              <a:rPr lang="en-US" dirty="0" smtClean="0"/>
              <a:t> and are available with single level of line intensity</a:t>
            </a:r>
          </a:p>
          <a:p>
            <a:pPr lvl="1"/>
            <a:r>
              <a:rPr lang="en-US" dirty="0" smtClean="0"/>
              <a:t>Erasing requires removal of charge on the storage grid. Hence erasing and redrawing process takes several seconds</a:t>
            </a:r>
          </a:p>
          <a:p>
            <a:pPr lvl="1"/>
            <a:r>
              <a:rPr lang="en-US" dirty="0" smtClean="0"/>
              <a:t>Selective or part erasing of screen is not possible</a:t>
            </a:r>
          </a:p>
          <a:p>
            <a:pPr lvl="1"/>
            <a:r>
              <a:rPr lang="en-US" dirty="0" smtClean="0"/>
              <a:t>Erasing results unpleasant flash over the screen</a:t>
            </a:r>
          </a:p>
          <a:p>
            <a:pPr lvl="2"/>
            <a:r>
              <a:rPr lang="en-US" dirty="0" smtClean="0"/>
              <a:t>Not suitable for dynamic graphics applications</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Reading Assignment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Flat Panel displays</a:t>
            </a:r>
          </a:p>
          <a:p>
            <a:r>
              <a:rPr lang="en-US" dirty="0" smtClean="0"/>
              <a:t>Plasma</a:t>
            </a:r>
          </a:p>
          <a:p>
            <a:r>
              <a:rPr lang="en-US" dirty="0" smtClean="0"/>
              <a:t>LCD monitor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CRT display devices</a:t>
            </a:r>
            <a:endParaRPr lang="en-US" dirty="0"/>
          </a:p>
        </p:txBody>
      </p:sp>
      <p:sp>
        <p:nvSpPr>
          <p:cNvPr id="5" name="Content Placeholder 4"/>
          <p:cNvSpPr>
            <a:spLocks noGrp="1"/>
          </p:cNvSpPr>
          <p:nvPr>
            <p:ph idx="1"/>
          </p:nvPr>
        </p:nvSpPr>
        <p:spPr>
          <a:xfrm>
            <a:off x="0" y="1371600"/>
            <a:ext cx="9144000" cy="5486400"/>
          </a:xfrm>
        </p:spPr>
        <p:txBody>
          <a:bodyPr/>
          <a:lstStyle/>
          <a:p>
            <a:r>
              <a:rPr lang="en-US" sz="2800" dirty="0" smtClean="0"/>
              <a:t>Control Grid: </a:t>
            </a:r>
          </a:p>
          <a:p>
            <a:pPr lvl="1"/>
            <a:r>
              <a:rPr lang="en-US" sz="2400" dirty="0" smtClean="0"/>
              <a:t>Intensity of the electron beam is controlled</a:t>
            </a:r>
          </a:p>
          <a:p>
            <a:pPr lvl="1"/>
            <a:r>
              <a:rPr lang="en-US" sz="2400" dirty="0" smtClean="0"/>
              <a:t>Is a metal cylinder and Negatively charged</a:t>
            </a:r>
          </a:p>
          <a:p>
            <a:pPr lvl="1"/>
            <a:r>
              <a:rPr lang="en-US" sz="2400" dirty="0" smtClean="0"/>
              <a:t>high negative voltage reduces the electron density and thus brightness</a:t>
            </a:r>
          </a:p>
          <a:p>
            <a:r>
              <a:rPr lang="en-US" sz="2800" dirty="0" smtClean="0"/>
              <a:t>Accelerating anode and focusing anode positively charged</a:t>
            </a:r>
          </a:p>
          <a:p>
            <a:r>
              <a:rPr lang="en-US" sz="2800" dirty="0" smtClean="0"/>
              <a:t>Accelerating anode is used to provide acceleration</a:t>
            </a:r>
          </a:p>
          <a:p>
            <a:pPr>
              <a:lnSpc>
                <a:spcPct val="90000"/>
              </a:lnSpc>
            </a:pPr>
            <a:r>
              <a:rPr lang="en-US" sz="2800" dirty="0" smtClean="0"/>
              <a:t>Focusing</a:t>
            </a:r>
          </a:p>
          <a:p>
            <a:pPr lvl="1">
              <a:lnSpc>
                <a:spcPct val="90000"/>
              </a:lnSpc>
            </a:pPr>
            <a:r>
              <a:rPr lang="en-US" sz="2400" b="1" i="1" dirty="0" smtClean="0">
                <a:solidFill>
                  <a:schemeClr val="tx2"/>
                </a:solidFill>
              </a:rPr>
              <a:t>Focusing </a:t>
            </a:r>
            <a:r>
              <a:rPr lang="en-US" sz="2400" dirty="0" smtClean="0"/>
              <a:t>forces the electron beam to converge to a point on the monitor screen</a:t>
            </a:r>
          </a:p>
          <a:p>
            <a:pPr lvl="1">
              <a:lnSpc>
                <a:spcPct val="90000"/>
              </a:lnSpc>
            </a:pPr>
            <a:r>
              <a:rPr lang="en-US" sz="2400" dirty="0" smtClean="0"/>
              <a:t>Can be electrostatic  or magnetic</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linds(horizontal)">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0" y="1143000"/>
            <a:ext cx="9144000" cy="5715000"/>
          </a:xfrm>
        </p:spPr>
        <p:txBody>
          <a:bodyPr>
            <a:normAutofit/>
          </a:bodyPr>
          <a:lstStyle/>
          <a:p>
            <a:r>
              <a:rPr lang="en-US" dirty="0" smtClean="0"/>
              <a:t>Deflection system</a:t>
            </a:r>
          </a:p>
          <a:p>
            <a:pPr lvl="1">
              <a:lnSpc>
                <a:spcPct val="90000"/>
              </a:lnSpc>
            </a:pPr>
            <a:r>
              <a:rPr lang="en-US" b="1" i="1" dirty="0" smtClean="0">
                <a:solidFill>
                  <a:schemeClr val="tx2"/>
                </a:solidFill>
              </a:rPr>
              <a:t>Deflection</a:t>
            </a:r>
            <a:r>
              <a:rPr lang="en-US" dirty="0" smtClean="0"/>
              <a:t> directs the electron beam horizontally and/or vertically to any point on the screen</a:t>
            </a:r>
          </a:p>
          <a:p>
            <a:pPr lvl="1">
              <a:lnSpc>
                <a:spcPct val="90000"/>
              </a:lnSpc>
            </a:pPr>
            <a:r>
              <a:rPr lang="en-US" dirty="0" smtClean="0"/>
              <a:t>Can be controlled by </a:t>
            </a:r>
          </a:p>
          <a:p>
            <a:pPr lvl="2">
              <a:lnSpc>
                <a:spcPct val="90000"/>
              </a:lnSpc>
            </a:pPr>
            <a:r>
              <a:rPr lang="en-US" dirty="0" smtClean="0"/>
              <a:t>electric (deflection plates)  field </a:t>
            </a:r>
            <a:r>
              <a:rPr lang="en-US" dirty="0" smtClean="0">
                <a:sym typeface="Wingdings" pitchFamily="2" charset="2"/>
              </a:rPr>
              <a:t> electrostatic deflection system</a:t>
            </a:r>
            <a:endParaRPr lang="en-US" dirty="0" smtClean="0"/>
          </a:p>
          <a:p>
            <a:pPr lvl="2">
              <a:lnSpc>
                <a:spcPct val="90000"/>
              </a:lnSpc>
            </a:pPr>
            <a:r>
              <a:rPr lang="en-US" dirty="0" smtClean="0"/>
              <a:t>magnetic fields (deflection coils)</a:t>
            </a:r>
            <a:r>
              <a:rPr lang="en-US" dirty="0" smtClean="0">
                <a:sym typeface="Wingdings" pitchFamily="2" charset="2"/>
              </a:rPr>
              <a:t>  electromagnetic deflection system</a:t>
            </a:r>
            <a:endParaRPr lang="en-US" dirty="0" smtClean="0"/>
          </a:p>
          <a:p>
            <a:pPr lvl="1">
              <a:lnSpc>
                <a:spcPct val="90000"/>
              </a:lnSpc>
            </a:pPr>
            <a:r>
              <a:rPr lang="en-US" dirty="0" smtClean="0"/>
              <a:t>Magnetic coils: two pairs (top/bottom, left/right) of tube neck</a:t>
            </a:r>
          </a:p>
          <a:p>
            <a:pPr lvl="2">
              <a:lnSpc>
                <a:spcPct val="90000"/>
              </a:lnSpc>
            </a:pPr>
            <a:r>
              <a:rPr lang="en-US" dirty="0" smtClean="0"/>
              <a:t>Coils mounted on the outside of the CRT envelope</a:t>
            </a:r>
          </a:p>
          <a:p>
            <a:pPr lvl="1">
              <a:lnSpc>
                <a:spcPct val="90000"/>
              </a:lnSpc>
            </a:pPr>
            <a:r>
              <a:rPr lang="en-US" dirty="0" smtClean="0"/>
              <a:t>Electric plates: two pairs (horizontal, vertical)</a:t>
            </a:r>
          </a:p>
          <a:p>
            <a:pPr lvl="1">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Magnetic Deflection System</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438400" y="1905000"/>
            <a:ext cx="4371975" cy="41477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8229600" cy="1143000"/>
          </a:xfrm>
        </p:spPr>
        <p:txBody>
          <a:bodyPr/>
          <a:lstStyle/>
          <a:p>
            <a:r>
              <a:rPr lang="en-US" dirty="0" smtClean="0">
                <a:solidFill>
                  <a:srgbClr val="C00000"/>
                </a:solidFill>
              </a:rPr>
              <a:t>CRT display devices</a:t>
            </a:r>
            <a:endParaRPr lang="en-US" dirty="0" smtClean="0"/>
          </a:p>
        </p:txBody>
      </p:sp>
      <p:pic>
        <p:nvPicPr>
          <p:cNvPr id="12291" name="Picture 2"/>
          <p:cNvPicPr>
            <a:picLocks noGrp="1" noChangeAspect="1" noChangeArrowheads="1"/>
          </p:cNvPicPr>
          <p:nvPr>
            <p:ph idx="1"/>
          </p:nvPr>
        </p:nvPicPr>
        <p:blipFill>
          <a:blip r:embed="rId2" cstate="print"/>
          <a:srcRect/>
          <a:stretch>
            <a:fillRect/>
          </a:stretch>
        </p:blipFill>
        <p:spPr>
          <a:xfrm>
            <a:off x="1524000" y="914401"/>
            <a:ext cx="6705600" cy="2861644"/>
          </a:xfrm>
          <a:noFill/>
        </p:spPr>
      </p:pic>
      <p:pic>
        <p:nvPicPr>
          <p:cNvPr id="4" name="Picture 2"/>
          <p:cNvPicPr>
            <a:picLocks noChangeAspect="1" noChangeArrowheads="1"/>
          </p:cNvPicPr>
          <p:nvPr/>
        </p:nvPicPr>
        <p:blipFill>
          <a:blip r:embed="rId3" cstate="print"/>
          <a:srcRect/>
          <a:stretch>
            <a:fillRect/>
          </a:stretch>
        </p:blipFill>
        <p:spPr>
          <a:xfrm>
            <a:off x="1600200" y="3787054"/>
            <a:ext cx="6681787" cy="307094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err="1" smtClean="0">
                <a:solidFill>
                  <a:srgbClr val="C00000"/>
                </a:solidFill>
              </a:rPr>
              <a:t>Contd</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a:xfrm>
            <a:off x="0" y="838200"/>
            <a:ext cx="9144000" cy="6019800"/>
          </a:xfrm>
        </p:spPr>
        <p:txBody>
          <a:bodyPr>
            <a:normAutofit/>
          </a:bodyPr>
          <a:lstStyle/>
          <a:p>
            <a:r>
              <a:rPr lang="en-US" sz="2800" dirty="0" smtClean="0">
                <a:solidFill>
                  <a:srgbClr val="C00000"/>
                </a:solidFill>
              </a:rPr>
              <a:t>Examples</a:t>
            </a:r>
            <a:endParaRPr lang="en-US" dirty="0" smtClean="0">
              <a:solidFill>
                <a:srgbClr val="C00000"/>
              </a:solidFill>
            </a:endParaRPr>
          </a:p>
          <a:p>
            <a:pPr lvl="1"/>
            <a:r>
              <a:rPr lang="en-US" sz="2400" dirty="0" smtClean="0"/>
              <a:t>Electro-magnetic deflection system- TV</a:t>
            </a:r>
          </a:p>
          <a:p>
            <a:pPr lvl="1"/>
            <a:r>
              <a:rPr lang="en-US" sz="2400" dirty="0" smtClean="0"/>
              <a:t>Electrostatic deflection  -CRO</a:t>
            </a:r>
          </a:p>
          <a:p>
            <a:r>
              <a:rPr lang="en-US" sz="2800" dirty="0" smtClean="0">
                <a:solidFill>
                  <a:srgbClr val="C00000"/>
                </a:solidFill>
              </a:rPr>
              <a:t>Persistence</a:t>
            </a:r>
            <a:r>
              <a:rPr lang="en-US" sz="2800" dirty="0" smtClean="0"/>
              <a:t> is defined as the time it takes the emitted light from the screen to decay to one-tenth of its original intensity.</a:t>
            </a:r>
          </a:p>
          <a:p>
            <a:pPr lvl="1"/>
            <a:r>
              <a:rPr lang="en-US" sz="2400" dirty="0" smtClean="0"/>
              <a:t>Lower the persistence, higher the refresh rate</a:t>
            </a:r>
          </a:p>
          <a:p>
            <a:pPr lvl="1"/>
            <a:r>
              <a:rPr lang="en-US" sz="2400" dirty="0" smtClean="0"/>
              <a:t>Low persistence – animation</a:t>
            </a:r>
          </a:p>
          <a:p>
            <a:pPr lvl="1"/>
            <a:r>
              <a:rPr lang="en-US" sz="2400" dirty="0" smtClean="0"/>
              <a:t>High persistence – complex, static pictures</a:t>
            </a:r>
          </a:p>
          <a:p>
            <a:r>
              <a:rPr lang="en-US" sz="2800" dirty="0" smtClean="0">
                <a:solidFill>
                  <a:srgbClr val="C00000"/>
                </a:solidFill>
              </a:rPr>
              <a:t>Resolution</a:t>
            </a:r>
          </a:p>
          <a:p>
            <a:pPr lvl="1"/>
            <a:r>
              <a:rPr lang="en-US" sz="2400" dirty="0" smtClean="0">
                <a:solidFill>
                  <a:schemeClr val="accent4"/>
                </a:solidFill>
              </a:rPr>
              <a:t>Number of points per centimeter that can be displayed horizontally and vertically</a:t>
            </a:r>
          </a:p>
          <a:p>
            <a:pPr lvl="1"/>
            <a:r>
              <a:rPr lang="en-US" sz="2400" dirty="0" smtClean="0">
                <a:solidFill>
                  <a:schemeClr val="accent4"/>
                </a:solidFill>
              </a:rPr>
              <a:t>High resolution system </a:t>
            </a:r>
            <a:r>
              <a:rPr lang="en-US" sz="2400" dirty="0" smtClean="0">
                <a:solidFill>
                  <a:schemeClr val="accent4"/>
                </a:solidFill>
                <a:sym typeface="Wingdings" pitchFamily="2" charset="2"/>
              </a:rPr>
              <a:t> High definition systems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Custom 3">
      <a:dk1>
        <a:srgbClr val="000000"/>
      </a:dk1>
      <a:lt1>
        <a:srgbClr val="FFFFCC"/>
      </a:lt1>
      <a:dk2>
        <a:srgbClr val="808000"/>
      </a:dk2>
      <a:lt2>
        <a:srgbClr val="666633"/>
      </a:lt2>
      <a:accent1>
        <a:srgbClr val="339933"/>
      </a:accent1>
      <a:accent2>
        <a:srgbClr val="800000"/>
      </a:accent2>
      <a:accent3>
        <a:srgbClr val="800000"/>
      </a:accent3>
      <a:accent4>
        <a:srgbClr val="000000"/>
      </a:accent4>
      <a:accent5>
        <a:srgbClr val="ADCAAD"/>
      </a:accent5>
      <a:accent6>
        <a:srgbClr val="730000"/>
      </a:accent6>
      <a:hlink>
        <a:srgbClr val="0033CC"/>
      </a:hlink>
      <a:folHlink>
        <a:srgbClr val="FFCC66"/>
      </a:folHlink>
    </a:clrScheme>
    <a:fontScheme name="Custom 1">
      <a:majorFont>
        <a:latin typeface="Comic Sans MS"/>
        <a:ea typeface="DejaVu Sans"/>
        <a:cs typeface="DejaVu Sans"/>
      </a:majorFont>
      <a:minorFont>
        <a:latin typeface="Comic Sans MS"/>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1833</TotalTime>
  <Words>2203</Words>
  <Application>Microsoft Office PowerPoint</Application>
  <PresentationFormat>On-screen Show (4:3)</PresentationFormat>
  <Paragraphs>277</Paragraphs>
  <Slides>45</Slides>
  <Notes>10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Slide 1</vt:lpstr>
      <vt:lpstr>Video display devices</vt:lpstr>
      <vt:lpstr>CRT display devices</vt:lpstr>
      <vt:lpstr>CRT display devices</vt:lpstr>
      <vt:lpstr>CRT display devices</vt:lpstr>
      <vt:lpstr>Contd…</vt:lpstr>
      <vt:lpstr>Magnetic Deflection System</vt:lpstr>
      <vt:lpstr>CRT display devices</vt:lpstr>
      <vt:lpstr>Contd…</vt:lpstr>
      <vt:lpstr>Contd…</vt:lpstr>
      <vt:lpstr>Contd…</vt:lpstr>
      <vt:lpstr>contd…</vt:lpstr>
      <vt:lpstr>Raster-scan Displays</vt:lpstr>
      <vt:lpstr>Contd…</vt:lpstr>
      <vt:lpstr>Raster-scan Displays</vt:lpstr>
      <vt:lpstr>Architecture of a simple raster graphics system</vt:lpstr>
      <vt:lpstr>Architecture of a raster system with a fixed portion of the system memory reserved for the frame memory</vt:lpstr>
      <vt:lpstr>Slide 18</vt:lpstr>
      <vt:lpstr>Contd…</vt:lpstr>
      <vt:lpstr>Raster-scan Displays</vt:lpstr>
      <vt:lpstr>Raster-scan Displays</vt:lpstr>
      <vt:lpstr>Frame Buffer Organization</vt:lpstr>
      <vt:lpstr>Frame Buffer Organization…</vt:lpstr>
      <vt:lpstr>Random-scan Displays</vt:lpstr>
      <vt:lpstr>Random-scan Displays</vt:lpstr>
      <vt:lpstr>Random Scan Display Architecture</vt:lpstr>
      <vt:lpstr>Contd…</vt:lpstr>
      <vt:lpstr>Contd…</vt:lpstr>
      <vt:lpstr>Slide 29</vt:lpstr>
      <vt:lpstr>Display Buffer Structure</vt:lpstr>
      <vt:lpstr>Random-scan Displays</vt:lpstr>
      <vt:lpstr>Random-scan Displays</vt:lpstr>
      <vt:lpstr>Raster Scan vs. Random Scan</vt:lpstr>
      <vt:lpstr>Raster Scan vs. Random Scan</vt:lpstr>
      <vt:lpstr>Slide 35</vt:lpstr>
      <vt:lpstr>Functions of Display Controller</vt:lpstr>
      <vt:lpstr>Color CRT Monitor</vt:lpstr>
      <vt:lpstr>Shadow Mask</vt:lpstr>
      <vt:lpstr>Color CRT Monitor…</vt:lpstr>
      <vt:lpstr>Color CRT Monitor- Beam penetration</vt:lpstr>
      <vt:lpstr>Direct-View Storage Tube (DVST)</vt:lpstr>
      <vt:lpstr>Contd…</vt:lpstr>
      <vt:lpstr>Contd…</vt:lpstr>
      <vt:lpstr>Contd…</vt:lpstr>
      <vt:lpstr>Reading Assignment</vt:lpstr>
    </vt:vector>
  </TitlesOfParts>
  <Company>bits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lucy</dc:creator>
  <cp:lastModifiedBy>lucy</cp:lastModifiedBy>
  <cp:revision>62</cp:revision>
  <dcterms:created xsi:type="dcterms:W3CDTF">2011-08-03T23:57:23Z</dcterms:created>
  <dcterms:modified xsi:type="dcterms:W3CDTF">2013-08-14T16:38:41Z</dcterms:modified>
</cp:coreProperties>
</file>