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A5A-8278-4CE2-A63F-62C5796F5A10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D7F6B4-EC5E-4CF1-B5FB-693A672833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A5A-8278-4CE2-A63F-62C5796F5A10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F6B4-EC5E-4CF1-B5FB-693A67283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9D7F6B4-EC5E-4CF1-B5FB-693A672833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A5A-8278-4CE2-A63F-62C5796F5A10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A5A-8278-4CE2-A63F-62C5796F5A10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9D7F6B4-EC5E-4CF1-B5FB-693A672833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A5A-8278-4CE2-A63F-62C5796F5A10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D7F6B4-EC5E-4CF1-B5FB-693A672833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852CA5A-8278-4CE2-A63F-62C5796F5A10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F6B4-EC5E-4CF1-B5FB-693A672833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A5A-8278-4CE2-A63F-62C5796F5A10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9D7F6B4-EC5E-4CF1-B5FB-693A672833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A5A-8278-4CE2-A63F-62C5796F5A10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9D7F6B4-EC5E-4CF1-B5FB-693A67283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A5A-8278-4CE2-A63F-62C5796F5A10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D7F6B4-EC5E-4CF1-B5FB-693A67283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D7F6B4-EC5E-4CF1-B5FB-693A672833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A5A-8278-4CE2-A63F-62C5796F5A10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9D7F6B4-EC5E-4CF1-B5FB-693A672833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852CA5A-8278-4CE2-A63F-62C5796F5A10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852CA5A-8278-4CE2-A63F-62C5796F5A10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D7F6B4-EC5E-4CF1-B5FB-693A672833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English Consonants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Labio</a:t>
            </a:r>
            <a:r>
              <a:rPr lang="en-US" dirty="0" smtClean="0"/>
              <a:t>- Dental Fricative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Lower lip is brought very close to the edge of the upper teeth making a light contact </a:t>
            </a:r>
          </a:p>
          <a:p>
            <a:r>
              <a:rPr lang="en-US" dirty="0" smtClean="0"/>
              <a:t>Air escapes between the lower lip and upper teeth with audible friction</a:t>
            </a:r>
          </a:p>
          <a:p>
            <a:r>
              <a:rPr lang="en-US" dirty="0" smtClean="0"/>
              <a:t>/f/ - fine, left, life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voiced </a:t>
            </a:r>
            <a:r>
              <a:rPr lang="en-US" dirty="0" err="1" smtClean="0"/>
              <a:t>labio</a:t>
            </a:r>
            <a:r>
              <a:rPr lang="en-US" dirty="0" smtClean="0"/>
              <a:t>- dental fricative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/ v/ - vet, ravishing, leave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voiceless </a:t>
            </a:r>
            <a:r>
              <a:rPr lang="en-US" dirty="0" err="1" smtClean="0"/>
              <a:t>labio</a:t>
            </a:r>
            <a:r>
              <a:rPr lang="en-US" dirty="0" smtClean="0"/>
              <a:t>- dental fricative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Dental Fricatives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 of the tongue makes a light contact</a:t>
            </a:r>
          </a:p>
          <a:p>
            <a:pPr>
              <a:buNone/>
            </a:pPr>
            <a:r>
              <a:rPr lang="en-US" dirty="0" smtClean="0"/>
              <a:t>    between the teeth </a:t>
            </a:r>
          </a:p>
          <a:p>
            <a:r>
              <a:rPr lang="en-US" dirty="0" smtClean="0"/>
              <a:t>Air escapes with audible friction between the tip of the tongue and the upper front teeth</a:t>
            </a:r>
          </a:p>
          <a:p>
            <a:r>
              <a:rPr lang="en-US" dirty="0" smtClean="0"/>
              <a:t>/</a:t>
            </a:r>
            <a:r>
              <a:rPr lang="el-GR" dirty="0" smtClean="0"/>
              <a:t>θ </a:t>
            </a:r>
            <a:r>
              <a:rPr lang="en-US" dirty="0" smtClean="0"/>
              <a:t>/ - thin, path, </a:t>
            </a:r>
            <a:r>
              <a:rPr lang="el-GR" dirty="0" smtClean="0"/>
              <a:t> </a:t>
            </a:r>
            <a:r>
              <a:rPr lang="en-US" dirty="0" smtClean="0"/>
              <a:t>bath</a:t>
            </a:r>
          </a:p>
          <a:p>
            <a:pPr>
              <a:buNone/>
            </a:pPr>
            <a:r>
              <a:rPr lang="en-US" dirty="0" smtClean="0"/>
              <a:t>          Voiceless dental fricative</a:t>
            </a:r>
          </a:p>
          <a:p>
            <a:r>
              <a:rPr lang="en-US" dirty="0" smtClean="0"/>
              <a:t>/ð/ - then, rather, bathe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Voiced dental fricative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Alveolar Fricatives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tip and  blade  of the tongue are brought very close to the alveolar ridge – narrow space</a:t>
            </a:r>
          </a:p>
          <a:p>
            <a:r>
              <a:rPr lang="en-US" dirty="0" smtClean="0"/>
              <a:t>Air escapes with audible friction between the tip and the blade of the tongue and the alveolar ridge</a:t>
            </a:r>
          </a:p>
          <a:p>
            <a:r>
              <a:rPr lang="en-US" dirty="0" smtClean="0"/>
              <a:t>/s/- sin, assist, rice – voiceless alveolar fricative</a:t>
            </a:r>
          </a:p>
          <a:p>
            <a:endParaRPr lang="en-US" dirty="0" smtClean="0"/>
          </a:p>
          <a:p>
            <a:r>
              <a:rPr lang="en-US" dirty="0" smtClean="0"/>
              <a:t>/z/ - zoo, raised , eggs – voiced alveolar fricative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Palato</a:t>
            </a:r>
            <a:r>
              <a:rPr lang="en-US" dirty="0" smtClean="0"/>
              <a:t>- </a:t>
            </a:r>
            <a:r>
              <a:rPr lang="en-US" dirty="0"/>
              <a:t>A</a:t>
            </a:r>
            <a:r>
              <a:rPr lang="en-US" dirty="0" smtClean="0"/>
              <a:t>lveolar </a:t>
            </a:r>
            <a:r>
              <a:rPr lang="en-US" dirty="0"/>
              <a:t>F</a:t>
            </a:r>
            <a:r>
              <a:rPr lang="en-US" dirty="0" smtClean="0"/>
              <a:t>ricatives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tip and blade of the tongue are brought very close to the alveolar ridge – the front of the tongue is raised in the direction of the hard palate</a:t>
            </a:r>
          </a:p>
          <a:p>
            <a:r>
              <a:rPr lang="en-US" dirty="0" smtClean="0"/>
              <a:t>The air escapes between the tip, blade and front of the tongue</a:t>
            </a:r>
          </a:p>
          <a:p>
            <a:r>
              <a:rPr lang="en-US" dirty="0"/>
              <a:t> </a:t>
            </a:r>
            <a:r>
              <a:rPr lang="en-US" dirty="0" smtClean="0"/>
              <a:t>/ʃ  /  - sugar, ashes, push – voiceless </a:t>
            </a:r>
          </a:p>
          <a:p>
            <a:endParaRPr lang="en-US" dirty="0" smtClean="0"/>
          </a:p>
          <a:p>
            <a:r>
              <a:rPr lang="en-US" dirty="0" smtClean="0"/>
              <a:t>/ʒ /    - genre , beige, rouge - voiced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Glottal Fricative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Vocal cords are brought close – narrow glottis </a:t>
            </a:r>
          </a:p>
          <a:p>
            <a:endParaRPr lang="en-US" dirty="0" smtClean="0"/>
          </a:p>
          <a:p>
            <a:r>
              <a:rPr lang="en-US" dirty="0" smtClean="0"/>
              <a:t>Air escapes through a narrow glottis with audible friction</a:t>
            </a:r>
          </a:p>
          <a:p>
            <a:endParaRPr lang="en-US" dirty="0" smtClean="0"/>
          </a:p>
          <a:p>
            <a:r>
              <a:rPr lang="en-US" dirty="0" smtClean="0"/>
              <a:t>/h/ - hat, behind</a:t>
            </a:r>
          </a:p>
          <a:p>
            <a:endParaRPr lang="en-US" dirty="0" smtClean="0"/>
          </a:p>
          <a:p>
            <a:r>
              <a:rPr lang="en-US" dirty="0" smtClean="0"/>
              <a:t>Voiceless glottal fricative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Complete closure in the mouth</a:t>
            </a:r>
          </a:p>
          <a:p>
            <a:endParaRPr lang="en-US" dirty="0" smtClean="0"/>
          </a:p>
          <a:p>
            <a:r>
              <a:rPr lang="en-US" dirty="0" smtClean="0"/>
              <a:t>Lowering of the soft palate – air comes through the nose</a:t>
            </a:r>
          </a:p>
          <a:p>
            <a:endParaRPr lang="en-US" dirty="0" smtClean="0"/>
          </a:p>
          <a:p>
            <a:r>
              <a:rPr lang="en-US" dirty="0" smtClean="0"/>
              <a:t>/m/ - voiced bilabial nasal – man, summer , thumb</a:t>
            </a:r>
          </a:p>
          <a:p>
            <a:endParaRPr lang="en-US" dirty="0" smtClean="0"/>
          </a:p>
          <a:p>
            <a:r>
              <a:rPr lang="en-US" dirty="0" smtClean="0"/>
              <a:t>/n/ - voiced alveolar nasal – nest, manner, woman</a:t>
            </a:r>
          </a:p>
          <a:p>
            <a:endParaRPr lang="en-US" dirty="0" smtClean="0"/>
          </a:p>
          <a:p>
            <a:r>
              <a:rPr lang="en-US" dirty="0" smtClean="0"/>
              <a:t>/ŋ/ - voiced velar nasal – singing, sing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Tip of the tongue makes a firm contact with the alveolar ridge – stricture of complete closure in the vocal tract</a:t>
            </a:r>
          </a:p>
          <a:p>
            <a:endParaRPr lang="en-US" dirty="0" smtClean="0"/>
          </a:p>
          <a:p>
            <a:r>
              <a:rPr lang="en-US" dirty="0" smtClean="0"/>
              <a:t>Air escapes along the sides of the tongue</a:t>
            </a:r>
          </a:p>
          <a:p>
            <a:endParaRPr lang="en-US" dirty="0" smtClean="0"/>
          </a:p>
          <a:p>
            <a:r>
              <a:rPr lang="en-US" dirty="0" smtClean="0"/>
              <a:t>/ l/ - </a:t>
            </a:r>
            <a:r>
              <a:rPr lang="en-US" dirty="0"/>
              <a:t>V</a:t>
            </a:r>
            <a:r>
              <a:rPr lang="en-US" dirty="0" smtClean="0"/>
              <a:t>oiced Alveolar lateral</a:t>
            </a:r>
          </a:p>
          <a:p>
            <a:pPr>
              <a:buNone/>
            </a:pPr>
            <a:r>
              <a:rPr lang="en-US" dirty="0" smtClean="0"/>
              <a:t>          -  Lamp, along , pull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Frictionless Continuant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Tip of the tongue is raised in the direction of the post –alveolar</a:t>
            </a:r>
          </a:p>
          <a:p>
            <a:endParaRPr lang="en-US" dirty="0" smtClean="0"/>
          </a:p>
          <a:p>
            <a:r>
              <a:rPr lang="en-US" dirty="0" smtClean="0"/>
              <a:t>Air escapes between the tip of the tongue and the post – alveolar region without any friction.</a:t>
            </a:r>
          </a:p>
          <a:p>
            <a:endParaRPr lang="en-US" dirty="0" smtClean="0"/>
          </a:p>
          <a:p>
            <a:r>
              <a:rPr lang="en-US" dirty="0" smtClean="0"/>
              <a:t>/r/ - voiced post – alveolar fricative</a:t>
            </a:r>
          </a:p>
          <a:p>
            <a:pPr>
              <a:buNone/>
            </a:pPr>
            <a:r>
              <a:rPr lang="en-US" dirty="0" smtClean="0"/>
              <a:t>   - red, sorry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- Vowels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Vowel – glide to a more prominent sound in the same syllable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/j/ - glide from /</a:t>
            </a:r>
            <a:r>
              <a:rPr lang="en-US" dirty="0" err="1" smtClean="0"/>
              <a:t>i</a:t>
            </a:r>
            <a:r>
              <a:rPr lang="en-US" dirty="0" smtClean="0"/>
              <a:t>:/ - unrounded palatal semi-             vowel </a:t>
            </a:r>
          </a:p>
          <a:p>
            <a:pPr>
              <a:buNone/>
            </a:pPr>
            <a:r>
              <a:rPr lang="en-US" dirty="0" smtClean="0"/>
              <a:t>   - yes, student, yawn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/w/ -  glide from /u: /-  rounded </a:t>
            </a:r>
            <a:r>
              <a:rPr lang="en-US" dirty="0" err="1" smtClean="0"/>
              <a:t>labio</a:t>
            </a:r>
            <a:r>
              <a:rPr lang="en-US" dirty="0" smtClean="0"/>
              <a:t> – velar semi  – vowel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-  wet,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534400" cy="75895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 of consonants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Position of the soft palate or velum</a:t>
            </a:r>
          </a:p>
          <a:p>
            <a:endParaRPr lang="en-US" dirty="0" smtClean="0"/>
          </a:p>
          <a:p>
            <a:r>
              <a:rPr lang="en-US" dirty="0" smtClean="0"/>
              <a:t>The state of the glottis</a:t>
            </a:r>
          </a:p>
          <a:p>
            <a:endParaRPr lang="en-US" dirty="0" smtClean="0"/>
          </a:p>
          <a:p>
            <a:r>
              <a:rPr lang="en-US" dirty="0" smtClean="0"/>
              <a:t>The articulators involved</a:t>
            </a:r>
          </a:p>
          <a:p>
            <a:endParaRPr lang="en-US" dirty="0" smtClean="0"/>
          </a:p>
          <a:p>
            <a:r>
              <a:rPr lang="en-US" dirty="0" smtClean="0"/>
              <a:t>The nature of the stricture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of articulation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Bilabial – Two lips are the articulators -    /m/ /p/ /b</a:t>
            </a:r>
            <a:r>
              <a:rPr lang="en-US" dirty="0" smtClean="0"/>
              <a:t>/ </a:t>
            </a:r>
            <a:endParaRPr lang="en-US" dirty="0" smtClean="0"/>
          </a:p>
          <a:p>
            <a:r>
              <a:rPr lang="en-US" dirty="0" err="1" smtClean="0"/>
              <a:t>Labio</a:t>
            </a:r>
            <a:r>
              <a:rPr lang="en-US" dirty="0" smtClean="0"/>
              <a:t>-dental – lower lip is the active and  upper teeth – passive –  /f/ /v</a:t>
            </a:r>
            <a:r>
              <a:rPr lang="en-US" dirty="0" smtClean="0"/>
              <a:t>/ </a:t>
            </a:r>
            <a:endParaRPr lang="en-US" dirty="0" smtClean="0"/>
          </a:p>
          <a:p>
            <a:r>
              <a:rPr lang="en-US" dirty="0" smtClean="0"/>
              <a:t>Dental – tip of the tongue – active - upper front teeth are passive -/ </a:t>
            </a:r>
            <a:r>
              <a:rPr lang="el-GR" dirty="0" smtClean="0"/>
              <a:t>θ </a:t>
            </a:r>
            <a:r>
              <a:rPr lang="en-US" dirty="0" smtClean="0"/>
              <a:t>/ / ð/</a:t>
            </a:r>
          </a:p>
          <a:p>
            <a:r>
              <a:rPr lang="en-US" dirty="0" smtClean="0"/>
              <a:t>Alveolar – tip 0r blade of the tongue – active – teeth-ridge –passive - /t// d/ /l/</a:t>
            </a:r>
          </a:p>
          <a:p>
            <a:r>
              <a:rPr lang="en-US" dirty="0" smtClean="0"/>
              <a:t>Post- alveolar – tip of the tongue – active – back of the teeth-ridge –passive articulator  -  /r/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of articulation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Palato</a:t>
            </a:r>
            <a:r>
              <a:rPr lang="en-US" dirty="0" smtClean="0"/>
              <a:t> – alveolar – tip, blade , and front of the tongue – active , teeth – ridge  and the hard palate – passive - /ʃ  / /</a:t>
            </a:r>
            <a:r>
              <a:rPr lang="en-US" dirty="0" err="1" smtClean="0"/>
              <a:t>tʃ</a:t>
            </a:r>
            <a:r>
              <a:rPr lang="en-US" dirty="0" smtClean="0"/>
              <a:t>/ 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Palatal – front of the tongue – active ,hard palate – passive /j/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Velar – back of the tongue – active, soft palate – passive  / k/ / g/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Glottal – produced at the glottis / h/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Plosives/Stops</a:t>
            </a:r>
          </a:p>
          <a:p>
            <a:r>
              <a:rPr lang="en-US" dirty="0" smtClean="0"/>
              <a:t>Affricates</a:t>
            </a:r>
          </a:p>
          <a:p>
            <a:r>
              <a:rPr lang="en-US" dirty="0" smtClean="0"/>
              <a:t>Fricatives</a:t>
            </a:r>
          </a:p>
          <a:p>
            <a:r>
              <a:rPr lang="en-US" dirty="0" smtClean="0"/>
              <a:t>Nasals</a:t>
            </a:r>
          </a:p>
          <a:p>
            <a:r>
              <a:rPr lang="en-US" dirty="0" smtClean="0"/>
              <a:t>Laterals</a:t>
            </a:r>
          </a:p>
          <a:p>
            <a:r>
              <a:rPr lang="en-US" dirty="0" smtClean="0"/>
              <a:t>Frictionless Continuant </a:t>
            </a:r>
          </a:p>
          <a:p>
            <a:r>
              <a:rPr lang="en-US" dirty="0" smtClean="0"/>
              <a:t>Semi-Vowels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Plosives/Stops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Complete closure  and sudden release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Bilabial Plosives - / p, b/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/p/ - pin, spin, cup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voiceless bilabial plosive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/b/  - bin, rubber , rub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Voiced bilabial plosive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Alveolar Plosives - /t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d/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 t/  - top , stop , hat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voiceless alveolar plosive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 d/ - dear, sudden, red - voiced alveolar plosive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endParaRPr lang="en-US" sz="20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Velar Plosive /k, g/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/ k/ - king, sky, ask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Voiceless velar plosive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/ g/ - gun, beggar, rug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Voiced velar plosive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Affricate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closure of the air passage</a:t>
            </a:r>
          </a:p>
          <a:p>
            <a:r>
              <a:rPr lang="en-US" dirty="0" smtClean="0"/>
              <a:t>Slow release causing friction – bet tip and the blade of the tongue  and alveolar ridge –front of the tongue is raised in the direction of the hard palate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tʃ</a:t>
            </a:r>
            <a:r>
              <a:rPr lang="en-US" dirty="0" smtClean="0"/>
              <a:t>/   - chip, actually, reach</a:t>
            </a:r>
          </a:p>
          <a:p>
            <a:pPr>
              <a:buNone/>
            </a:pPr>
            <a:r>
              <a:rPr lang="en-US" dirty="0" smtClean="0"/>
              <a:t>           Voiceless </a:t>
            </a:r>
            <a:r>
              <a:rPr lang="en-US" dirty="0" err="1" smtClean="0"/>
              <a:t>palato</a:t>
            </a:r>
            <a:r>
              <a:rPr lang="en-US" dirty="0" smtClean="0"/>
              <a:t>-alveolar fricative</a:t>
            </a:r>
          </a:p>
          <a:p>
            <a:pPr>
              <a:buNone/>
            </a:pPr>
            <a:r>
              <a:rPr lang="en-US" dirty="0" smtClean="0"/>
              <a:t>  /</a:t>
            </a:r>
            <a:r>
              <a:rPr lang="en-US" dirty="0" err="1" smtClean="0"/>
              <a:t>dʒ</a:t>
            </a:r>
            <a:r>
              <a:rPr lang="en-US" dirty="0" smtClean="0"/>
              <a:t>/  - jam, suggest, badge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Voiced </a:t>
            </a:r>
            <a:r>
              <a:rPr lang="en-US" dirty="0" err="1" smtClean="0"/>
              <a:t>palato</a:t>
            </a:r>
            <a:r>
              <a:rPr lang="en-US" dirty="0" smtClean="0"/>
              <a:t> –alveolar fricative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Fricative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Active articulator is brought very close to the passive articulator – gap between them is very narrow</a:t>
            </a:r>
          </a:p>
          <a:p>
            <a:endParaRPr lang="en-US" dirty="0" smtClean="0"/>
          </a:p>
          <a:p>
            <a:r>
              <a:rPr lang="en-US" dirty="0" smtClean="0"/>
              <a:t>The air escapes through the narrow passage with audible friction</a:t>
            </a:r>
          </a:p>
          <a:p>
            <a:pPr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Nine fricatives in English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5288685</TotalTime>
  <Words>749</Words>
  <Application>Microsoft Office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English Consonants</vt:lpstr>
      <vt:lpstr>Description of consonants </vt:lpstr>
      <vt:lpstr>Place of articulation</vt:lpstr>
      <vt:lpstr>Place of articulation</vt:lpstr>
      <vt:lpstr>Slide 5</vt:lpstr>
      <vt:lpstr>Plosives/Stops</vt:lpstr>
      <vt:lpstr>Slide 7</vt:lpstr>
      <vt:lpstr>Affricate consonants</vt:lpstr>
      <vt:lpstr>Fricative Consonants</vt:lpstr>
      <vt:lpstr>Labio- Dental Fricative</vt:lpstr>
      <vt:lpstr>Dental Fricatives</vt:lpstr>
      <vt:lpstr>Alveolar Fricatives</vt:lpstr>
      <vt:lpstr>Palato- Alveolar Fricatives</vt:lpstr>
      <vt:lpstr>Glottal Fricative</vt:lpstr>
      <vt:lpstr>Nasals </vt:lpstr>
      <vt:lpstr>Lateral</vt:lpstr>
      <vt:lpstr>Frictionless Continuant</vt:lpstr>
      <vt:lpstr>Semi - Vowels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Consonants</dc:title>
  <dc:creator>bits</dc:creator>
  <cp:lastModifiedBy>user</cp:lastModifiedBy>
  <cp:revision>56</cp:revision>
  <dcterms:created xsi:type="dcterms:W3CDTF">2010-08-17T04:27:11Z</dcterms:created>
  <dcterms:modified xsi:type="dcterms:W3CDTF">2013-08-24T04:27:58Z</dcterms:modified>
</cp:coreProperties>
</file>