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FF7ABA1-1392-4866-9400-A12120B48173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34508DE-CB7C-4699-9708-13CD5D1BF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F7ABA1-1392-4866-9400-A12120B48173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508DE-CB7C-4699-9708-13CD5D1BF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FF7ABA1-1392-4866-9400-A12120B48173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34508DE-CB7C-4699-9708-13CD5D1BF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F7ABA1-1392-4866-9400-A12120B48173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508DE-CB7C-4699-9708-13CD5D1BF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F7ABA1-1392-4866-9400-A12120B48173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34508DE-CB7C-4699-9708-13CD5D1BF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F7ABA1-1392-4866-9400-A12120B48173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508DE-CB7C-4699-9708-13CD5D1BF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F7ABA1-1392-4866-9400-A12120B48173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508DE-CB7C-4699-9708-13CD5D1BF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F7ABA1-1392-4866-9400-A12120B48173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508DE-CB7C-4699-9708-13CD5D1BF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F7ABA1-1392-4866-9400-A12120B48173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508DE-CB7C-4699-9708-13CD5D1BF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F7ABA1-1392-4866-9400-A12120B48173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508DE-CB7C-4699-9708-13CD5D1BF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F7ABA1-1392-4866-9400-A12120B48173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4508DE-CB7C-4699-9708-13CD5D1BF7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FF7ABA1-1392-4866-9400-A12120B48173}" type="datetimeFigureOut">
              <a:rPr lang="en-US" smtClean="0"/>
              <a:pPr/>
              <a:t>8/20/2013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34508DE-CB7C-4699-9708-13CD5D1BF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Traditional  – Modern Linguistics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Animal and Human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Creativity/productivity</a:t>
            </a:r>
          </a:p>
          <a:p>
            <a:endParaRPr lang="en-US" dirty="0" smtClean="0"/>
          </a:p>
          <a:p>
            <a:r>
              <a:rPr lang="en-US" dirty="0" smtClean="0"/>
              <a:t>Structurally complex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Displacement</a:t>
            </a:r>
          </a:p>
          <a:p>
            <a:endParaRPr lang="en-US" dirty="0" smtClean="0"/>
          </a:p>
          <a:p>
            <a:r>
              <a:rPr lang="en-US" dirty="0" smtClean="0"/>
              <a:t>Genetically transmitted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Historical survey  - Classical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Indian tradition – Panini (400 B.C) – Grammar – </a:t>
            </a:r>
            <a:r>
              <a:rPr lang="en-US" i="1" dirty="0" err="1" smtClean="0"/>
              <a:t>Astadhayayi</a:t>
            </a:r>
            <a:r>
              <a:rPr lang="en-US" dirty="0" smtClean="0"/>
              <a:t> or Eight books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Patanjali</a:t>
            </a:r>
            <a:r>
              <a:rPr lang="en-US" dirty="0" smtClean="0"/>
              <a:t> - </a:t>
            </a:r>
            <a:r>
              <a:rPr lang="en-US" i="1" dirty="0" err="1" smtClean="0"/>
              <a:t>Mahabhasya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Bharthrahari</a:t>
            </a:r>
            <a:r>
              <a:rPr lang="en-US" dirty="0" smtClean="0"/>
              <a:t> - </a:t>
            </a:r>
            <a:r>
              <a:rPr lang="en-US" i="1" dirty="0" err="1" smtClean="0"/>
              <a:t>Vakyapadhiya</a:t>
            </a:r>
            <a:endParaRPr lang="en-US" i="1" dirty="0" smtClean="0"/>
          </a:p>
          <a:p>
            <a:r>
              <a:rPr lang="en-US" dirty="0" err="1" smtClean="0"/>
              <a:t>Anandavardhana</a:t>
            </a:r>
            <a:r>
              <a:rPr lang="en-US" dirty="0" smtClean="0"/>
              <a:t>  - </a:t>
            </a:r>
            <a:r>
              <a:rPr lang="en-US" i="1" dirty="0" err="1" smtClean="0"/>
              <a:t>Dvanyaloka</a:t>
            </a:r>
            <a:r>
              <a:rPr lang="en-US" i="1" dirty="0"/>
              <a:t> </a:t>
            </a:r>
          </a:p>
          <a:p>
            <a:r>
              <a:rPr lang="en-US" dirty="0" err="1" smtClean="0"/>
              <a:t>Tholkappiyar</a:t>
            </a:r>
            <a:r>
              <a:rPr lang="en-US" dirty="0" smtClean="0"/>
              <a:t> - </a:t>
            </a:r>
            <a:r>
              <a:rPr lang="en-US" i="1" dirty="0" err="1" smtClean="0"/>
              <a:t>Tholkaapiyam</a:t>
            </a:r>
            <a:r>
              <a:rPr lang="en-US" dirty="0" smtClean="0"/>
              <a:t> </a:t>
            </a:r>
          </a:p>
          <a:p>
            <a:r>
              <a:rPr lang="en-US" dirty="0" smtClean="0"/>
              <a:t>Plato – </a:t>
            </a:r>
            <a:r>
              <a:rPr lang="en-US" i="1" dirty="0"/>
              <a:t>S</a:t>
            </a:r>
            <a:r>
              <a:rPr lang="en-US" i="1" dirty="0" smtClean="0"/>
              <a:t>ocratic dialogues</a:t>
            </a:r>
          </a:p>
          <a:p>
            <a:r>
              <a:rPr lang="en-US" dirty="0" smtClean="0"/>
              <a:t>Aristotle - </a:t>
            </a:r>
            <a:r>
              <a:rPr lang="en-US" i="1" dirty="0" smtClean="0"/>
              <a:t>Poetics </a:t>
            </a:r>
          </a:p>
          <a:p>
            <a:pPr>
              <a:buNone/>
            </a:pP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Primarily interested in the written form of language</a:t>
            </a:r>
          </a:p>
          <a:p>
            <a:r>
              <a:rPr lang="en-US" dirty="0" smtClean="0"/>
              <a:t>Language of great writers was “correct” and “pure” – deviations were not allowed</a:t>
            </a:r>
          </a:p>
          <a:p>
            <a:r>
              <a:rPr lang="en-US" dirty="0" smtClean="0"/>
              <a:t>Language as a tool for analyzing reality – subordinate to logic and philosophy</a:t>
            </a:r>
          </a:p>
          <a:p>
            <a:r>
              <a:rPr lang="en-US" dirty="0" smtClean="0"/>
              <a:t>Prescriptive – followed the language of  great writers – did not describe what people actually used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Nineteenth Century Linguistics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Oriental Project – William Jones – Royal Asiatic society – Relationship between Sanskrit and European languages – Comparative  philology- established language families </a:t>
            </a:r>
          </a:p>
          <a:p>
            <a:r>
              <a:rPr lang="en-US" dirty="0" smtClean="0"/>
              <a:t>Rask and  Grimm – comparison of morphemes and phonemes of different languages- </a:t>
            </a:r>
            <a:r>
              <a:rPr lang="en-US" dirty="0"/>
              <a:t>G</a:t>
            </a:r>
            <a:r>
              <a:rPr lang="en-US" dirty="0" smtClean="0"/>
              <a:t>rimm’s law</a:t>
            </a:r>
          </a:p>
          <a:p>
            <a:r>
              <a:rPr lang="en-US" dirty="0" smtClean="0"/>
              <a:t>Humboldt – creativity of human beings – structure of language varies.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American </a:t>
            </a:r>
            <a:r>
              <a:rPr lang="en-US" dirty="0" err="1" smtClean="0"/>
              <a:t>Structuralist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Establishment of colonies by the Imperials – many languages – did not have a script  </a:t>
            </a:r>
          </a:p>
          <a:p>
            <a:r>
              <a:rPr lang="en-US" dirty="0" smtClean="0"/>
              <a:t>Focus changed to the spoken form rather than the written form</a:t>
            </a:r>
          </a:p>
          <a:p>
            <a:r>
              <a:rPr lang="en-US" dirty="0" smtClean="0"/>
              <a:t>Bloomfield and Sapir – behaviorist school of psychology  </a:t>
            </a:r>
          </a:p>
          <a:p>
            <a:r>
              <a:rPr lang="en-US" dirty="0" smtClean="0"/>
              <a:t>Behaviorist psychology - mental process manifest in behavior – scientific analysis – language – a form of behavior – speech -  basis of scientific study - language as a pattern of stimulus and response</a:t>
            </a:r>
          </a:p>
          <a:p>
            <a:r>
              <a:rPr lang="en-US" dirty="0" smtClean="0"/>
              <a:t>Bloomfield –- IC analysis.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Saussure’s Structuralism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Ferdinand De </a:t>
            </a:r>
            <a:r>
              <a:rPr lang="en-US" dirty="0" err="1" smtClean="0"/>
              <a:t>Sasurre</a:t>
            </a:r>
            <a:r>
              <a:rPr lang="en-US" dirty="0" smtClean="0"/>
              <a:t> </a:t>
            </a:r>
            <a:r>
              <a:rPr lang="en-US" i="1" dirty="0" smtClean="0"/>
              <a:t>– Course in General Linguistics</a:t>
            </a:r>
          </a:p>
          <a:p>
            <a:r>
              <a:rPr lang="en-US" dirty="0" smtClean="0"/>
              <a:t>Language as a system of signs </a:t>
            </a:r>
          </a:p>
          <a:p>
            <a:r>
              <a:rPr lang="en-US" dirty="0" smtClean="0"/>
              <a:t>Sign – signifier (word) and signified (meaning) </a:t>
            </a:r>
          </a:p>
          <a:p>
            <a:r>
              <a:rPr lang="en-US" dirty="0" smtClean="0"/>
              <a:t>The relationship between the two is arbitrary</a:t>
            </a:r>
          </a:p>
          <a:p>
            <a:r>
              <a:rPr lang="en-US" dirty="0" smtClean="0"/>
              <a:t>Meaning of a signifier is decided by social agreement</a:t>
            </a:r>
          </a:p>
          <a:p>
            <a:r>
              <a:rPr lang="en-US" dirty="0" smtClean="0"/>
              <a:t>Language is social and follows certain conventions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Saussure's contributions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Distinction between</a:t>
            </a:r>
            <a:r>
              <a:rPr lang="en-US" i="1" dirty="0" smtClean="0"/>
              <a:t> Langue </a:t>
            </a:r>
            <a:r>
              <a:rPr lang="en-US" dirty="0" smtClean="0"/>
              <a:t>– </a:t>
            </a:r>
            <a:r>
              <a:rPr lang="en-US" i="1" dirty="0" smtClean="0"/>
              <a:t>Parole </a:t>
            </a:r>
          </a:p>
          <a:p>
            <a:endParaRPr lang="en-US" i="1" dirty="0" smtClean="0"/>
          </a:p>
          <a:p>
            <a:r>
              <a:rPr lang="en-US" i="1" dirty="0" smtClean="0"/>
              <a:t>Langue </a:t>
            </a:r>
            <a:r>
              <a:rPr lang="en-US" dirty="0" smtClean="0"/>
              <a:t>– collective ,social ,homogenous, stable aspect</a:t>
            </a:r>
          </a:p>
          <a:p>
            <a:endParaRPr lang="en-US" i="1" dirty="0" smtClean="0"/>
          </a:p>
          <a:p>
            <a:r>
              <a:rPr lang="en-US" i="1" dirty="0" smtClean="0"/>
              <a:t>Parole – </a:t>
            </a:r>
            <a:r>
              <a:rPr lang="en-US" dirty="0" smtClean="0"/>
              <a:t>Individual, Variable, heterogeneous</a:t>
            </a:r>
          </a:p>
          <a:p>
            <a:endParaRPr lang="en-US" dirty="0" smtClean="0"/>
          </a:p>
          <a:p>
            <a:r>
              <a:rPr lang="en-US" dirty="0" smtClean="0"/>
              <a:t>Substance and form</a:t>
            </a:r>
          </a:p>
          <a:p>
            <a:endParaRPr lang="en-US" dirty="0" smtClean="0"/>
          </a:p>
          <a:p>
            <a:r>
              <a:rPr lang="en-US" dirty="0" smtClean="0"/>
              <a:t>Paradigmatic and </a:t>
            </a:r>
            <a:r>
              <a:rPr lang="en-US" dirty="0" err="1" smtClean="0"/>
              <a:t>Syntagmatic</a:t>
            </a:r>
            <a:r>
              <a:rPr lang="en-US" dirty="0" smtClean="0"/>
              <a:t> relationship</a:t>
            </a:r>
          </a:p>
          <a:p>
            <a:endParaRPr lang="en-US" dirty="0" smtClean="0"/>
          </a:p>
          <a:p>
            <a:r>
              <a:rPr lang="en-US" dirty="0" smtClean="0"/>
              <a:t>Synchronic and Diachronic approaches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Naom</a:t>
            </a:r>
            <a:r>
              <a:rPr lang="en-US" dirty="0" smtClean="0"/>
              <a:t> Chomsky – Cognitive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Structuralist</a:t>
            </a:r>
            <a:r>
              <a:rPr lang="en-US" dirty="0" smtClean="0"/>
              <a:t> – identified and classified linguistic facts. Langue – social convention.</a:t>
            </a:r>
          </a:p>
          <a:p>
            <a:r>
              <a:rPr lang="en-US" dirty="0" smtClean="0"/>
              <a:t>Late 1950’s Chomsky – </a:t>
            </a:r>
            <a:r>
              <a:rPr lang="en-US" i="1" dirty="0" smtClean="0"/>
              <a:t>Syntactic Structures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Linguistic theory should explain language acquisition – </a:t>
            </a:r>
          </a:p>
          <a:p>
            <a:r>
              <a:rPr lang="en-US" dirty="0" smtClean="0"/>
              <a:t>Competence and Performance </a:t>
            </a:r>
            <a:r>
              <a:rPr lang="en-US" dirty="0" smtClean="0"/>
              <a:t>- Language </a:t>
            </a:r>
            <a:r>
              <a:rPr lang="en-US" dirty="0" smtClean="0"/>
              <a:t>Acquisition Device (LAD)</a:t>
            </a:r>
          </a:p>
          <a:p>
            <a:r>
              <a:rPr lang="en-US" dirty="0" smtClean="0"/>
              <a:t>Competence – Intuitive knowledge of the native speaker- psychological – Langue – social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mtClean="0"/>
              <a:t>Language is </a:t>
            </a:r>
            <a:r>
              <a:rPr lang="en-US" dirty="0" smtClean="0"/>
              <a:t>a means of communication</a:t>
            </a:r>
          </a:p>
          <a:p>
            <a:r>
              <a:rPr lang="en-US" dirty="0" smtClean="0"/>
              <a:t>Language is arbitrary – a system of symbols</a:t>
            </a:r>
          </a:p>
          <a:p>
            <a:r>
              <a:rPr lang="en-US" dirty="0" smtClean="0"/>
              <a:t>Language is a system of systems – Duality of structure</a:t>
            </a:r>
          </a:p>
          <a:p>
            <a:r>
              <a:rPr lang="en-US" dirty="0" smtClean="0"/>
              <a:t>Language is Culturally transmitted – form of social behavior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232</TotalTime>
  <Words>415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From Traditional  – Modern Linguistics</vt:lpstr>
      <vt:lpstr>Historical survey  - Classical </vt:lpstr>
      <vt:lpstr>Classical period</vt:lpstr>
      <vt:lpstr>Nineteenth Century Linguistics</vt:lpstr>
      <vt:lpstr>American Structuralist</vt:lpstr>
      <vt:lpstr>Saussure’s Structuralism</vt:lpstr>
      <vt:lpstr>Saussure's contributions </vt:lpstr>
      <vt:lpstr>Naom Chomsky – Cognitive Approach</vt:lpstr>
      <vt:lpstr>Characteristics of Language</vt:lpstr>
      <vt:lpstr>Difference between Animal and Human communication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Traditional  – Modern Linguistics</dc:title>
  <dc:creator>user</dc:creator>
  <cp:lastModifiedBy>user</cp:lastModifiedBy>
  <cp:revision>28</cp:revision>
  <dcterms:created xsi:type="dcterms:W3CDTF">2012-08-07T05:43:16Z</dcterms:created>
  <dcterms:modified xsi:type="dcterms:W3CDTF">2013-08-20T15:08:16Z</dcterms:modified>
</cp:coreProperties>
</file>