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1E4C8-1983-47FA-AB73-EE62AD71722E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FD1A-9574-46CB-98BE-4FCB85E6F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587-37D6-48C2-9234-5ED4516E4AB8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2A08-9AE7-46EB-AA7C-C187230A6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587-37D6-48C2-9234-5ED4516E4AB8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2A08-9AE7-46EB-AA7C-C187230A6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587-37D6-48C2-9234-5ED4516E4AB8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2A08-9AE7-46EB-AA7C-C187230A6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587-37D6-48C2-9234-5ED4516E4AB8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2A08-9AE7-46EB-AA7C-C187230A6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587-37D6-48C2-9234-5ED4516E4AB8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2A08-9AE7-46EB-AA7C-C187230A6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587-37D6-48C2-9234-5ED4516E4AB8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2A08-9AE7-46EB-AA7C-C187230A6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587-37D6-48C2-9234-5ED4516E4AB8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2A08-9AE7-46EB-AA7C-C187230A6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587-37D6-48C2-9234-5ED4516E4AB8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2A08-9AE7-46EB-AA7C-C187230A6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587-37D6-48C2-9234-5ED4516E4AB8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2A08-9AE7-46EB-AA7C-C187230A6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587-37D6-48C2-9234-5ED4516E4AB8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2A08-9AE7-46EB-AA7C-C187230A6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587-37D6-48C2-9234-5ED4516E4AB8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7F2A08-9AE7-46EB-AA7C-C187230A6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EA1587-37D6-48C2-9234-5ED4516E4AB8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2A08-9AE7-46EB-AA7C-C187230A6A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Morphological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  and Morpheme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Morphology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– the study/ knowledge of word structure in a language </a:t>
            </a:r>
          </a:p>
          <a:p>
            <a:pPr>
              <a:buNone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Antiestablishmentarianism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- possible</a:t>
            </a:r>
          </a:p>
          <a:p>
            <a:pPr>
              <a:buNone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ismarianmentestablishdisent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– not possible</a:t>
            </a:r>
          </a:p>
          <a:p>
            <a:pPr>
              <a:buNone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The units in the word anti, establish,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arian,ism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morphemes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– </a:t>
            </a:r>
          </a:p>
          <a:p>
            <a:pPr>
              <a:buNone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1. cannot  be split up further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2. contribute to some sort of meaning or function in a word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– act of, state of and result of an action  - e.g. encouragement, entertainment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arian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- a person who has  a connection or belief in the stated subject  -  e.g. librarian, humanitarian</a:t>
            </a:r>
            <a:r>
              <a:rPr lang="en-US" sz="8000" dirty="0" smtClean="0"/>
              <a:t>–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ism-  a belief or system of beliefs accepted as authoritative by some  group or school e.g. feminism,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marxism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  </a:t>
            </a:r>
          </a:p>
          <a:p>
            <a:pPr>
              <a:spcBef>
                <a:spcPts val="528"/>
              </a:spcBef>
              <a:buFont typeface="Wingdings 2"/>
              <a:buChar char=""/>
            </a:pPr>
            <a:endParaRPr lang="en-US" sz="8000" dirty="0" smtClean="0"/>
          </a:p>
          <a:p>
            <a:pPr>
              <a:spcBef>
                <a:spcPts val="528"/>
              </a:spcBef>
              <a:buFont typeface="Wingdings 2"/>
              <a:buChar char=""/>
            </a:pPr>
            <a:endParaRPr lang="en-US" sz="8000" dirty="0" smtClean="0"/>
          </a:p>
          <a:p>
            <a:pPr>
              <a:spcBef>
                <a:spcPts val="528"/>
              </a:spcBef>
              <a:buFont typeface="Wingdings 2"/>
              <a:buChar char=""/>
            </a:pPr>
            <a:endParaRPr lang="en-US" sz="8000" dirty="0" smtClean="0"/>
          </a:p>
          <a:p>
            <a:pPr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Morph - Segments of a word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Morpheme 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be defined as “minimal meaningful unit” in a language.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establish –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free morpheme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segments which  exist as a separate entity.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anti,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arian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ism –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bound morphemes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Free and bound morphemes – stem and affix (prefix or suffix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Inflectional and Derivational Affixes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Derivational – affix which changes the part of the speech of the stem </a:t>
            </a:r>
            <a:r>
              <a:rPr lang="en-US" dirty="0"/>
              <a:t> </a:t>
            </a:r>
            <a:r>
              <a:rPr lang="en-US" dirty="0" smtClean="0"/>
              <a:t> - e.g.. Organ – organic – noun- adjective  </a:t>
            </a:r>
          </a:p>
          <a:p>
            <a:r>
              <a:rPr lang="en-US" dirty="0" smtClean="0"/>
              <a:t>Stupid – stupidity – adjective – noun</a:t>
            </a:r>
          </a:p>
          <a:p>
            <a:r>
              <a:rPr lang="en-US" dirty="0" smtClean="0"/>
              <a:t>Affixes which do not change the grammatical category of the stem – derivational or inflectional- </a:t>
            </a:r>
          </a:p>
          <a:p>
            <a:r>
              <a:rPr lang="en-US" dirty="0" smtClean="0"/>
              <a:t>Derivational affix-  not changing grammatical category – friend – friendship , king- kingdom</a:t>
            </a:r>
          </a:p>
          <a:p>
            <a:r>
              <a:rPr lang="en-US" dirty="0"/>
              <a:t>I</a:t>
            </a:r>
            <a:r>
              <a:rPr lang="en-US" dirty="0" smtClean="0"/>
              <a:t>nflectional affix (plural and tense markers, Degrees of comparison) – e.g. – form – forms ,fix - fixed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Derivational and Inflectional Differences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Derivational changes the meaning of the words but inflectional affixes have a regular meaning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– plural ‘s’ – cats, shoes, boxes</a:t>
            </a:r>
          </a:p>
          <a:p>
            <a:r>
              <a:rPr lang="en-US" dirty="0" smtClean="0"/>
              <a:t>Derivational suffix ‘age’ – bondage, shortage, drainage – meaning varies</a:t>
            </a:r>
          </a:p>
          <a:p>
            <a:r>
              <a:rPr lang="en-US" dirty="0" err="1" smtClean="0"/>
              <a:t>Inflexional</a:t>
            </a:r>
            <a:r>
              <a:rPr lang="en-US" dirty="0" smtClean="0"/>
              <a:t> affix – appear only as suffixes</a:t>
            </a:r>
          </a:p>
          <a:p>
            <a:r>
              <a:rPr lang="en-US" dirty="0" smtClean="0"/>
              <a:t>Derivational affixes – can appear both as prefix and suffixes.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7967" y="838200"/>
            <a:ext cx="2143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Morpheme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393168" y="1447800"/>
            <a:ext cx="83820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54968" y="1447800"/>
            <a:ext cx="838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88168" y="1828800"/>
            <a:ext cx="19416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Free Morpheme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610102" y="1840468"/>
            <a:ext cx="2207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Bound Morpheme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12368" y="2133600"/>
            <a:ext cx="83820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93168" y="2133600"/>
            <a:ext cx="12192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07428" y="2590800"/>
            <a:ext cx="1054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Prefixes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941028" y="2590800"/>
            <a:ext cx="1045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Suffixes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450568" y="2895600"/>
            <a:ext cx="83820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31368" y="2895600"/>
            <a:ext cx="12192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45628" y="3352800"/>
            <a:ext cx="1479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Inflectional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5779228" y="3288268"/>
            <a:ext cx="1556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Derivational</a:t>
            </a:r>
            <a:endParaRPr lang="en-US" sz="2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517368" y="3657600"/>
            <a:ext cx="83820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298168" y="3657600"/>
            <a:ext cx="12192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57334" y="4126468"/>
            <a:ext cx="188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Class Changing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6404920" y="4114800"/>
            <a:ext cx="2175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Class Maintaining</a:t>
            </a:r>
            <a:endParaRPr lang="en-US" sz="2000" dirty="0"/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 rot="5400000">
            <a:off x="2916283" y="3391595"/>
            <a:ext cx="819090" cy="17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07368" y="3745468"/>
            <a:ext cx="1556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Derivational</a:t>
            </a:r>
            <a:endParaRPr lang="en-US" sz="2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357336" y="4114800"/>
            <a:ext cx="83820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138136" y="4114800"/>
            <a:ext cx="12192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97302" y="4583668"/>
            <a:ext cx="188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Class Changing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3244888" y="4572000"/>
            <a:ext cx="2175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Class Maintaining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words – Consist of a single free morpheme  followed or not by an in flexional suffix </a:t>
            </a:r>
            <a:r>
              <a:rPr lang="en-US" dirty="0" err="1" smtClean="0"/>
              <a:t>eg</a:t>
            </a:r>
            <a:r>
              <a:rPr lang="en-US" dirty="0" smtClean="0"/>
              <a:t>. Broader,  looks</a:t>
            </a:r>
          </a:p>
          <a:p>
            <a:r>
              <a:rPr lang="en-US" dirty="0" smtClean="0"/>
              <a:t>Complex words – consists of a free morpheme and a derivational or inflectional affix – prehistoric,  unhappiness</a:t>
            </a:r>
          </a:p>
          <a:p>
            <a:r>
              <a:rPr lang="en-US" dirty="0" smtClean="0"/>
              <a:t>Compound words -  book – binding, washing- machine.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Allomorphs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Morphs which represent a particular morpheme and are in complimentary distribution are called allomorphs.</a:t>
            </a:r>
          </a:p>
          <a:p>
            <a:pPr>
              <a:buNone/>
            </a:pPr>
            <a:r>
              <a:rPr lang="en-US" dirty="0" smtClean="0"/>
              <a:t>    plural morpheme – </a:t>
            </a:r>
            <a:r>
              <a:rPr lang="en-US" dirty="0" err="1" smtClean="0"/>
              <a:t>es</a:t>
            </a:r>
            <a:r>
              <a:rPr lang="en-US" dirty="0" smtClean="0"/>
              <a:t> – can be realized as /s/, /z/, /</a:t>
            </a:r>
            <a:r>
              <a:rPr lang="en-US" dirty="0" err="1" smtClean="0"/>
              <a:t>iz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e.g</a:t>
            </a:r>
            <a:r>
              <a:rPr lang="en-US" dirty="0" smtClean="0"/>
              <a:t>  cats, dogs, horses- should be transcribed phonemically to know the difference.</a:t>
            </a:r>
          </a:p>
          <a:p>
            <a:pPr>
              <a:buNone/>
            </a:pPr>
            <a:r>
              <a:rPr lang="en-US" dirty="0" smtClean="0"/>
              <a:t>    Past morpheme  -   </a:t>
            </a:r>
            <a:r>
              <a:rPr lang="en-US" dirty="0" err="1" smtClean="0"/>
              <a:t>ed</a:t>
            </a:r>
            <a:r>
              <a:rPr lang="en-US" dirty="0" smtClean="0"/>
              <a:t>  - can be realized as /t/,/d/, /id/</a:t>
            </a:r>
          </a:p>
          <a:p>
            <a:pPr>
              <a:buNone/>
            </a:pPr>
            <a:r>
              <a:rPr lang="en-US" dirty="0" smtClean="0"/>
              <a:t>    e.g. – pushed, </a:t>
            </a:r>
            <a:r>
              <a:rPr lang="en-US" err="1" smtClean="0"/>
              <a:t>loved</a:t>
            </a:r>
            <a:r>
              <a:rPr lang="en-US" smtClean="0"/>
              <a:t>, wanted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346</TotalTime>
  <Words>490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Morphological Analysis</vt:lpstr>
      <vt:lpstr>Morphology  and Morpheme</vt:lpstr>
      <vt:lpstr>Slide 3</vt:lpstr>
      <vt:lpstr>Inflectional and Derivational Affixes</vt:lpstr>
      <vt:lpstr>Derivational and Inflectional Differences </vt:lpstr>
      <vt:lpstr>Slide 6</vt:lpstr>
      <vt:lpstr>Structure of Words</vt:lpstr>
      <vt:lpstr>Allomorphs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Analysis</dc:title>
  <dc:creator>user</dc:creator>
  <cp:lastModifiedBy>user</cp:lastModifiedBy>
  <cp:revision>39</cp:revision>
  <dcterms:created xsi:type="dcterms:W3CDTF">2012-09-20T05:43:09Z</dcterms:created>
  <dcterms:modified xsi:type="dcterms:W3CDTF">2013-09-23T06:01:09Z</dcterms:modified>
</cp:coreProperties>
</file>