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71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B1FD7-9878-4A16-9E25-F5C5A477FD3C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85316-548E-4727-9E27-6D8AA13B7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85316-548E-4727-9E27-6D8AA13B7A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5E8997F-B41A-4C2F-BA28-93ED905CD5C9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7E8524A-6D51-45FF-A2C3-02DE5D6541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PHONOLOGICAL  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Principle of Pattern Congruity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usually a pattern in which sounds are organized in a language</a:t>
            </a:r>
          </a:p>
          <a:p>
            <a:r>
              <a:rPr lang="en-US" dirty="0" smtClean="0"/>
              <a:t>Substitution of Voiced and Voiceless sounds  in English - /p/ and /b/ , /k/ and /g/</a:t>
            </a:r>
          </a:p>
          <a:p>
            <a:pPr>
              <a:buNone/>
            </a:pPr>
            <a:r>
              <a:rPr lang="en-US" dirty="0" smtClean="0"/>
              <a:t>   brings about a change in the meaning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 a language if we can’t find a minimal pair for sounds /t/ and /d/  we can hypothesize that they are different phonemes.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Hindi - /</a:t>
            </a:r>
            <a:r>
              <a:rPr lang="en-US" dirty="0" err="1" smtClean="0"/>
              <a:t>ka:l</a:t>
            </a:r>
            <a:r>
              <a:rPr lang="en-US" dirty="0" smtClean="0"/>
              <a:t>/ and /</a:t>
            </a:r>
            <a:r>
              <a:rPr lang="en-US" dirty="0" err="1" smtClean="0"/>
              <a:t>k</a:t>
            </a:r>
            <a:r>
              <a:rPr lang="en-US" baseline="30000" dirty="0" err="1" smtClean="0"/>
              <a:t>h</a:t>
            </a:r>
            <a:r>
              <a:rPr lang="en-US" dirty="0" smtClean="0"/>
              <a:t> a:l/   /</a:t>
            </a:r>
            <a:r>
              <a:rPr lang="en-US" dirty="0" err="1" smtClean="0"/>
              <a:t>ba</a:t>
            </a:r>
            <a:r>
              <a:rPr lang="en-US" dirty="0" smtClean="0"/>
              <a:t>: l/ and /</a:t>
            </a:r>
            <a:r>
              <a:rPr lang="en-US" dirty="0" err="1" smtClean="0"/>
              <a:t>b</a:t>
            </a:r>
            <a:r>
              <a:rPr lang="en-US" baseline="30000" dirty="0" err="1" smtClean="0"/>
              <a:t>h</a:t>
            </a:r>
            <a:r>
              <a:rPr lang="en-US" dirty="0" smtClean="0"/>
              <a:t> a:l/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Principle of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smaller the number of phonemes in a language it is better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 analysis of a language by a linguist  in terms of 27 phonemes is better than a linguist analyzing the same language in terms of 30 phonemes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709136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Distribution</a:t>
            </a:r>
            <a:endParaRPr lang="en-US" sz="2800" dirty="0">
              <a:latin typeface="Cambri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24400" y="1394936"/>
            <a:ext cx="28194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28800" y="1394936"/>
            <a:ext cx="28956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2004536"/>
            <a:ext cx="1433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Contrastive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0633" y="2057400"/>
            <a:ext cx="194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Non-contrastive</a:t>
            </a:r>
            <a:endParaRPr lang="en-US" sz="2000" dirty="0">
              <a:latin typeface="Cambr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524794" y="2689542"/>
            <a:ext cx="609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6633" y="3071336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Cambria" pitchFamily="18" charset="0"/>
              </a:rPr>
              <a:t>Phoneme</a:t>
            </a:r>
            <a:endParaRPr lang="en-US" sz="2000" u="sng" dirty="0">
              <a:latin typeface="Cambria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05600" y="2537936"/>
            <a:ext cx="15240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953000" y="2537936"/>
            <a:ext cx="17526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1634" y="289982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Cambria" pitchFamily="18" charset="0"/>
              </a:rPr>
              <a:t>Allophone</a:t>
            </a:r>
            <a:endParaRPr lang="en-US" sz="2000" u="sng" dirty="0">
              <a:latin typeface="Cambr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03832" y="2918936"/>
            <a:ext cx="1728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Cambria" pitchFamily="18" charset="0"/>
              </a:rPr>
              <a:t>Free Variation</a:t>
            </a:r>
            <a:endParaRPr lang="en-US" sz="2000" u="sng" dirty="0">
              <a:latin typeface="Cambr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3000" y="3585626"/>
            <a:ext cx="1759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Can form minimal</a:t>
            </a:r>
          </a:p>
          <a:p>
            <a:r>
              <a:rPr lang="en-US" sz="1600" dirty="0" smtClean="0">
                <a:latin typeface="Cambria" pitchFamily="18" charset="0"/>
              </a:rPr>
              <a:t>Pairs which show</a:t>
            </a:r>
          </a:p>
          <a:p>
            <a:r>
              <a:rPr lang="en-US" sz="1600" dirty="0" smtClean="0">
                <a:latin typeface="Cambria" pitchFamily="18" charset="0"/>
              </a:rPr>
              <a:t>the difference in </a:t>
            </a:r>
          </a:p>
          <a:p>
            <a:r>
              <a:rPr lang="en-US" sz="1600" dirty="0" smtClean="0">
                <a:latin typeface="Cambria" pitchFamily="18" charset="0"/>
              </a:rPr>
              <a:t>the meaning</a:t>
            </a:r>
          </a:p>
          <a:p>
            <a:r>
              <a:rPr lang="en-US" sz="1600" dirty="0" smtClean="0">
                <a:latin typeface="Cambria" pitchFamily="18" charset="0"/>
              </a:rPr>
              <a:t>e.g.  pan and man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1679" y="3594318"/>
            <a:ext cx="2407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latin typeface="Cambria" pitchFamily="18" charset="0"/>
              </a:rPr>
              <a:t>Complementary</a:t>
            </a:r>
          </a:p>
          <a:p>
            <a:pPr marL="342900" indent="-342900"/>
            <a:r>
              <a:rPr lang="en-US" sz="1600" dirty="0" smtClean="0">
                <a:latin typeface="Cambria" pitchFamily="18" charset="0"/>
              </a:rPr>
              <a:t>Distribution, i.e. mutually</a:t>
            </a:r>
          </a:p>
          <a:p>
            <a:pPr marL="342900" indent="-342900"/>
            <a:r>
              <a:rPr lang="en-US" sz="1600" dirty="0" smtClean="0">
                <a:latin typeface="Cambria" pitchFamily="18" charset="0"/>
              </a:rPr>
              <a:t>Exclusive.</a:t>
            </a:r>
          </a:p>
          <a:p>
            <a:pPr marL="342900" indent="-342900"/>
            <a:endParaRPr lang="en-US" sz="1600" dirty="0" smtClean="0">
              <a:latin typeface="Cambria" pitchFamily="18" charset="0"/>
            </a:endParaRPr>
          </a:p>
          <a:p>
            <a:pPr marL="342900" indent="-342900"/>
            <a:r>
              <a:rPr lang="en-US" sz="1600" dirty="0" smtClean="0">
                <a:latin typeface="Cambria" pitchFamily="18" charset="0"/>
              </a:rPr>
              <a:t>2. Phonetic similarity</a:t>
            </a:r>
          </a:p>
          <a:p>
            <a:pPr marL="342900" indent="-342900"/>
            <a:r>
              <a:rPr lang="en-US" sz="1600" dirty="0" smtClean="0">
                <a:latin typeface="Cambria" pitchFamily="18" charset="0"/>
              </a:rPr>
              <a:t>e.g. pat  and apt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6866" y="3576697"/>
            <a:ext cx="2635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latin typeface="Cambria" pitchFamily="18" charset="0"/>
              </a:rPr>
              <a:t>Not in </a:t>
            </a:r>
          </a:p>
          <a:p>
            <a:pPr marL="342900" indent="-342900"/>
            <a:r>
              <a:rPr lang="en-US" sz="1600" dirty="0" smtClean="0">
                <a:latin typeface="Cambria" pitchFamily="18" charset="0"/>
              </a:rPr>
              <a:t>Complementary</a:t>
            </a:r>
          </a:p>
          <a:p>
            <a:pPr marL="342900" indent="-342900"/>
            <a:r>
              <a:rPr lang="en-US" sz="1600" dirty="0" smtClean="0">
                <a:latin typeface="Cambria" pitchFamily="18" charset="0"/>
              </a:rPr>
              <a:t>Distribution, i.e. mutually </a:t>
            </a:r>
          </a:p>
          <a:p>
            <a:pPr marL="342900" indent="-342900"/>
            <a:r>
              <a:rPr lang="en-US" sz="1600" dirty="0" smtClean="0">
                <a:latin typeface="Cambria" pitchFamily="18" charset="0"/>
              </a:rPr>
              <a:t>not exclusive.</a:t>
            </a:r>
          </a:p>
          <a:p>
            <a:pPr marL="342900" indent="-342900"/>
            <a:r>
              <a:rPr lang="en-US" sz="1600" dirty="0" smtClean="0">
                <a:latin typeface="Cambria" pitchFamily="18" charset="0"/>
              </a:rPr>
              <a:t>2. Phonetic similarity</a:t>
            </a:r>
          </a:p>
          <a:p>
            <a:pPr marL="342900" indent="-342900"/>
            <a:r>
              <a:rPr lang="en-US" sz="1600" dirty="0" smtClean="0">
                <a:latin typeface="Cambria" pitchFamily="18" charset="0"/>
              </a:rPr>
              <a:t>e.g. nap</a:t>
            </a:r>
            <a:endParaRPr lang="en-US" sz="16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Discovery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the environment of the phonemes to be examined in the data.</a:t>
            </a:r>
          </a:p>
          <a:p>
            <a:r>
              <a:rPr lang="en-US" dirty="0" smtClean="0"/>
              <a:t>Look out for  phonemes with common environment </a:t>
            </a:r>
          </a:p>
          <a:p>
            <a:r>
              <a:rPr lang="en-US" dirty="0" smtClean="0"/>
              <a:t>Look out for minimal pairs – phonemes with common environment – but substitution will bring about a change in the meaning</a:t>
            </a:r>
          </a:p>
          <a:p>
            <a:r>
              <a:rPr lang="en-US" dirty="0" smtClean="0"/>
              <a:t>Then it can be inferred that the sounds are in contrastive distribution – so they are different phonemes in a language.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find no minimal pairs then we need to look at the sounds which precede and follow the phoneme </a:t>
            </a:r>
          </a:p>
          <a:p>
            <a:r>
              <a:rPr lang="en-US" dirty="0" smtClean="0"/>
              <a:t>First analyze sounds preceding it. If there are no differences then check sounds following it,</a:t>
            </a:r>
          </a:p>
          <a:p>
            <a:r>
              <a:rPr lang="en-US" dirty="0" smtClean="0"/>
              <a:t>If there are differences, then they occur in mutually exclusive environments – hence allophones.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there are no minimal pairs and if the  sounds  does not occur in mutually exclusive environment(complimentary), </a:t>
            </a:r>
          </a:p>
          <a:p>
            <a:pPr>
              <a:buNone/>
            </a:pPr>
            <a:r>
              <a:rPr lang="en-US" dirty="0" smtClean="0"/>
              <a:t>   then they are in free variation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Phonetics  - study of all possible sounds in a language</a:t>
            </a:r>
          </a:p>
          <a:p>
            <a:r>
              <a:rPr lang="en-US" dirty="0" smtClean="0"/>
              <a:t>Phonology – study of the principles that govern the way sounds are organized in a language – the general properties of phonological systems </a:t>
            </a:r>
          </a:p>
          <a:p>
            <a:r>
              <a:rPr lang="en-US" dirty="0" smtClean="0"/>
              <a:t>Study of how speech sounds function in a language.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Phones – all the speech sounds in a language</a:t>
            </a:r>
          </a:p>
          <a:p>
            <a:r>
              <a:rPr lang="en-US" dirty="0" smtClean="0"/>
              <a:t>Phoneme – a minimal distinctive unit </a:t>
            </a:r>
          </a:p>
          <a:p>
            <a:r>
              <a:rPr lang="en-US" dirty="0" smtClean="0"/>
              <a:t>Substitution of sound /k/ with /t/ in cap – change in meaning</a:t>
            </a:r>
          </a:p>
          <a:p>
            <a:r>
              <a:rPr lang="en-US" dirty="0" smtClean="0"/>
              <a:t>Native speakers – aspirate words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come –/ </a:t>
            </a:r>
            <a:r>
              <a:rPr lang="en-US" dirty="0" err="1" smtClean="0"/>
              <a:t>k</a:t>
            </a:r>
            <a:r>
              <a:rPr lang="en-US" baseline="30000" dirty="0" err="1" smtClean="0"/>
              <a:t>h</a:t>
            </a:r>
            <a:r>
              <a:rPr lang="en-US" dirty="0" smtClean="0"/>
              <a:t> / ,  take – /</a:t>
            </a:r>
            <a:r>
              <a:rPr lang="en-US" dirty="0" err="1" smtClean="0"/>
              <a:t>t</a:t>
            </a:r>
            <a:r>
              <a:rPr lang="en-US" baseline="30000" dirty="0" err="1" smtClean="0"/>
              <a:t>h</a:t>
            </a:r>
            <a:r>
              <a:rPr lang="en-US" dirty="0" smtClean="0"/>
              <a:t> / , past - / p</a:t>
            </a:r>
            <a:r>
              <a:rPr lang="en-US" baseline="30000" dirty="0" smtClean="0"/>
              <a:t> h</a:t>
            </a:r>
            <a:r>
              <a:rPr lang="en-US" dirty="0" smtClean="0"/>
              <a:t> /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production of /h/ -  aspiration</a:t>
            </a:r>
          </a:p>
          <a:p>
            <a:pPr>
              <a:buNone/>
            </a:pPr>
            <a:r>
              <a:rPr lang="en-US" dirty="0" smtClean="0"/>
              <a:t>    Potato – /t/ - aspirated</a:t>
            </a:r>
          </a:p>
          <a:p>
            <a:pPr>
              <a:buNone/>
            </a:pPr>
            <a:endParaRPr lang="en-US" sz="1400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p,t,k</a:t>
            </a:r>
            <a:r>
              <a:rPr lang="en-US" dirty="0" smtClean="0"/>
              <a:t> / - aspirated when they occur initially in a stressed syllable.</a:t>
            </a:r>
          </a:p>
          <a:p>
            <a:r>
              <a:rPr lang="en-US" dirty="0" smtClean="0"/>
              <a:t>Stressed syllable – said with more prominence </a:t>
            </a:r>
          </a:p>
          <a:p>
            <a:r>
              <a:rPr lang="en-US" dirty="0" smtClean="0"/>
              <a:t>Allophones – same sounds in a language – variants of a phoneme -  not distinctive </a:t>
            </a:r>
          </a:p>
          <a:p>
            <a:r>
              <a:rPr lang="en-US" dirty="0" smtClean="0"/>
              <a:t> Phoneme –  distinctive </a:t>
            </a:r>
          </a:p>
          <a:p>
            <a:r>
              <a:rPr lang="en-US" dirty="0" smtClean="0"/>
              <a:t>Allophones of a phoneme – phonetically similar /k/ and /</a:t>
            </a:r>
            <a:r>
              <a:rPr lang="en-US" dirty="0" err="1" smtClean="0"/>
              <a:t>k</a:t>
            </a:r>
            <a:r>
              <a:rPr lang="en-US" baseline="30000" dirty="0" err="1" smtClean="0"/>
              <a:t>h</a:t>
            </a:r>
            <a:r>
              <a:rPr lang="en-US" dirty="0" smtClean="0"/>
              <a:t> /</a:t>
            </a:r>
          </a:p>
          <a:p>
            <a:r>
              <a:rPr lang="en-US" dirty="0" smtClean="0"/>
              <a:t>Allophones and phonemes never occur in the same environment (what the sound is preceded and followed by)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Discovery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principle of contrastive distribution</a:t>
            </a:r>
          </a:p>
          <a:p>
            <a:r>
              <a:rPr lang="en-US" dirty="0" smtClean="0"/>
              <a:t>The principle of complimentary distribution</a:t>
            </a:r>
          </a:p>
          <a:p>
            <a:r>
              <a:rPr lang="en-US" dirty="0" smtClean="0"/>
              <a:t>The Principle of free variation</a:t>
            </a:r>
          </a:p>
          <a:p>
            <a:r>
              <a:rPr lang="en-US" dirty="0" smtClean="0"/>
              <a:t>The principle of phonetic similarity</a:t>
            </a:r>
          </a:p>
          <a:p>
            <a:r>
              <a:rPr lang="en-US" dirty="0" smtClean="0"/>
              <a:t>The principle of pattern congruity</a:t>
            </a:r>
          </a:p>
          <a:p>
            <a:r>
              <a:rPr lang="en-US" dirty="0" smtClean="0"/>
              <a:t>The principle of economy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 of contrastive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If two sounds are in contrastive distribution then they are two different  phonemes</a:t>
            </a:r>
          </a:p>
          <a:p>
            <a:r>
              <a:rPr lang="en-US" dirty="0" smtClean="0"/>
              <a:t>Contrastive – distinctive </a:t>
            </a:r>
          </a:p>
          <a:p>
            <a:r>
              <a:rPr lang="en-US" dirty="0" smtClean="0"/>
              <a:t>Distribution – different positions (initial, medial, final) and environment (sounds preceding and following) the phoneme occur)</a:t>
            </a:r>
          </a:p>
          <a:p>
            <a:pPr>
              <a:buNone/>
            </a:pPr>
            <a:r>
              <a:rPr lang="en-US" dirty="0" smtClean="0"/>
              <a:t> (e.g.) paper - #-p</a:t>
            </a:r>
            <a:r>
              <a:rPr lang="en-US" baseline="30000" dirty="0" smtClean="0"/>
              <a:t>h</a:t>
            </a:r>
            <a:r>
              <a:rPr lang="en-US" dirty="0" smtClean="0"/>
              <a:t>-I , a- p –e, camp – m-p-#</a:t>
            </a:r>
          </a:p>
          <a:p>
            <a:r>
              <a:rPr lang="en-US" dirty="0"/>
              <a:t>M</a:t>
            </a:r>
            <a:r>
              <a:rPr lang="en-US" dirty="0" smtClean="0"/>
              <a:t>inimal pairs – distinction of one minimal sounds- substitution brings about a change in the meaning.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(e.g.) bat and cat , sip and zip.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Principle of complementary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two sounds are in complementary distinction – allophones of the same phoneme</a:t>
            </a:r>
          </a:p>
          <a:p>
            <a:r>
              <a:rPr lang="en-US" dirty="0" smtClean="0"/>
              <a:t>Complementary – they always occur in mutually exclusive environments – where one allophone occurs the other allophone (of the same phoneme ) cannot occur – 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 paper - #-p</a:t>
            </a:r>
            <a:r>
              <a:rPr lang="en-US" baseline="30000" dirty="0" smtClean="0"/>
              <a:t>h</a:t>
            </a:r>
            <a:r>
              <a:rPr lang="en-US" dirty="0" smtClean="0"/>
              <a:t>-I , a- p –e  </a:t>
            </a:r>
          </a:p>
          <a:p>
            <a:pPr>
              <a:buNone/>
            </a:pPr>
            <a:r>
              <a:rPr lang="en-US"/>
              <a:t> </a:t>
            </a:r>
            <a:r>
              <a:rPr lang="en-US" smtClean="0"/>
              <a:t>          Titan </a:t>
            </a:r>
            <a:r>
              <a:rPr lang="en-US" dirty="0" smtClean="0"/>
              <a:t>– #-</a:t>
            </a:r>
            <a:r>
              <a:rPr lang="en-US" dirty="0" err="1" smtClean="0"/>
              <a:t>t</a:t>
            </a:r>
            <a:r>
              <a:rPr lang="en-US" baseline="30000" dirty="0" err="1" smtClean="0"/>
              <a:t>h</a:t>
            </a:r>
            <a:r>
              <a:rPr lang="en-US" dirty="0" smtClean="0"/>
              <a:t> – </a:t>
            </a:r>
            <a:r>
              <a:rPr lang="en-US" dirty="0" err="1" smtClean="0"/>
              <a:t>ai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-t-n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Free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two sounds occur in the same environment and the substitution of phonemes does not bring about a change in the meaning – they are in free variation.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Word final plosive sometimes are exploded in the speech of native speakers  </a:t>
            </a:r>
            <a:r>
              <a:rPr lang="en-US" dirty="0" err="1" smtClean="0"/>
              <a:t>eg</a:t>
            </a:r>
            <a:r>
              <a:rPr lang="en-US" dirty="0" smtClean="0"/>
              <a:t>. – cap,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Differences in pronunciation of words like direction, either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Principle of Phonetic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two sounds have no phonetic similarity they belong to two different phonemes. </a:t>
            </a:r>
          </a:p>
          <a:p>
            <a:pPr>
              <a:buNone/>
            </a:pPr>
            <a:r>
              <a:rPr lang="en-US" dirty="0" smtClean="0"/>
              <a:t>       /t/ and /m/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two sounds have phonetic similarity they may or may not be allophones of a phoneme in a language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Phonetic similarity – sounds which share one or more features </a:t>
            </a:r>
          </a:p>
          <a:p>
            <a:pPr>
              <a:buNone/>
            </a:pPr>
            <a:r>
              <a:rPr lang="en-US" dirty="0" smtClean="0"/>
              <a:t>   /p/ and /b/ - Bilabial plosives – voiced /voiceless – different phonemes in English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632</TotalTime>
  <Words>868</Words>
  <Application>Microsoft Office PowerPoint</Application>
  <PresentationFormat>On-screen Show (4:3)</PresentationFormat>
  <Paragraphs>111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PHONOLOGICAL   ANALYSIS</vt:lpstr>
      <vt:lpstr>Slide 2</vt:lpstr>
      <vt:lpstr>Slide 3</vt:lpstr>
      <vt:lpstr>Slide 4</vt:lpstr>
      <vt:lpstr>Discovery Procedures</vt:lpstr>
      <vt:lpstr>Principle of contrastive distribution</vt:lpstr>
      <vt:lpstr>The Principle of complementary Distribution</vt:lpstr>
      <vt:lpstr>Principle of Free variation</vt:lpstr>
      <vt:lpstr>The Principle of Phonetic Similarity</vt:lpstr>
      <vt:lpstr>The Principle of Pattern Congruity</vt:lpstr>
      <vt:lpstr>The Principle of Economy</vt:lpstr>
      <vt:lpstr>Slide 12</vt:lpstr>
      <vt:lpstr>Steps for Discovery Procedures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Phonological Analysis</dc:title>
  <dc:creator>user</dc:creator>
  <cp:lastModifiedBy>user</cp:lastModifiedBy>
  <cp:revision>40</cp:revision>
  <dcterms:created xsi:type="dcterms:W3CDTF">2012-08-29T05:07:28Z</dcterms:created>
  <dcterms:modified xsi:type="dcterms:W3CDTF">2013-09-02T04:36:38Z</dcterms:modified>
</cp:coreProperties>
</file>