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AB63-958F-4967-B552-6CA083736317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81DB-8961-41F9-B627-5D2778AE7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AB63-958F-4967-B552-6CA083736317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81DB-8961-41F9-B627-5D2778AE7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AB63-958F-4967-B552-6CA083736317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81DB-8961-41F9-B627-5D2778AE7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AB63-958F-4967-B552-6CA083736317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81DB-8961-41F9-B627-5D2778AE7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AB63-958F-4967-B552-6CA083736317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81DB-8961-41F9-B627-5D2778AE7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AB63-958F-4967-B552-6CA083736317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81DB-8961-41F9-B627-5D2778AE7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AB63-958F-4967-B552-6CA083736317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81DB-8961-41F9-B627-5D2778AE7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AB63-958F-4967-B552-6CA083736317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81DB-8961-41F9-B627-5D2778AE7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AB63-958F-4967-B552-6CA083736317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81DB-8961-41F9-B627-5D2778AE7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AB63-958F-4967-B552-6CA083736317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81DB-8961-41F9-B627-5D2778AE7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AB63-958F-4967-B552-6CA083736317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41581DB-8961-41F9-B627-5D2778AE72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826AB63-958F-4967-B552-6CA083736317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41581DB-8961-41F9-B627-5D2778AE721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Semantics and Pragmatics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Grammatical (Syntactic) Meaning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Meaning derived from the choice and organization of grammatical items in a sentence </a:t>
            </a:r>
          </a:p>
          <a:p>
            <a:pPr>
              <a:buNone/>
            </a:pPr>
            <a:r>
              <a:rPr lang="en-US" dirty="0" smtClean="0"/>
              <a:t>     e.g. He is a fool  - statement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Is he a fool? - question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Phonological Meaning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Meaning encoded by phonological features like intonation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e.g.  The sentence ‘He is fool’ – when said in a rising tone can become a question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Socio – cultural meaning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Dependent on the ideologies that we share with other members of the speech community.</a:t>
            </a:r>
          </a:p>
          <a:p>
            <a:pPr>
              <a:buNone/>
            </a:pPr>
            <a:r>
              <a:rPr lang="en-US" dirty="0" smtClean="0"/>
              <a:t>Man - +Human,-Female ,+Adult – </a:t>
            </a:r>
            <a:r>
              <a:rPr lang="en-US" u="sng" dirty="0" smtClean="0"/>
              <a:t>Chauvinistic</a:t>
            </a:r>
          </a:p>
          <a:p>
            <a:pPr>
              <a:buNone/>
            </a:pPr>
            <a:r>
              <a:rPr lang="en-US" dirty="0" smtClean="0"/>
              <a:t> Woman - +Human ,+Female +Adult – </a:t>
            </a:r>
            <a:r>
              <a:rPr lang="en-US" u="sng" dirty="0" smtClean="0"/>
              <a:t>Possessive</a:t>
            </a:r>
          </a:p>
          <a:p>
            <a:pPr>
              <a:buNone/>
            </a:pPr>
            <a:r>
              <a:rPr lang="en-US" u="sng" dirty="0"/>
              <a:t> </a:t>
            </a:r>
            <a:r>
              <a:rPr lang="en-US" dirty="0" smtClean="0"/>
              <a:t>Human, Female ,Male ,Adult – </a:t>
            </a:r>
            <a:r>
              <a:rPr lang="en-US" dirty="0" err="1" smtClean="0"/>
              <a:t>Sememe</a:t>
            </a:r>
            <a:r>
              <a:rPr lang="en-US" dirty="0" smtClean="0"/>
              <a:t> – minimal unit of code- based meaning (language)</a:t>
            </a:r>
          </a:p>
          <a:p>
            <a:pPr>
              <a:buNone/>
            </a:pPr>
            <a:r>
              <a:rPr lang="en-US" dirty="0" smtClean="0"/>
              <a:t>Chauvinistic ,possessive – </a:t>
            </a:r>
            <a:r>
              <a:rPr lang="en-US" dirty="0" err="1" smtClean="0"/>
              <a:t>Pragmeme</a:t>
            </a:r>
            <a:r>
              <a:rPr lang="en-US" dirty="0" smtClean="0"/>
              <a:t> – minimal unit of coder – based meaning – dependent on the user’s perceptions (user)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1.Synonymy- more than one word having the same meaning </a:t>
            </a:r>
          </a:p>
          <a:p>
            <a:pPr>
              <a:buNone/>
            </a:pPr>
            <a:r>
              <a:rPr lang="en-US" dirty="0" smtClean="0"/>
              <a:t>2. </a:t>
            </a:r>
            <a:r>
              <a:rPr lang="en-US" dirty="0" err="1" smtClean="0"/>
              <a:t>Polysemy</a:t>
            </a:r>
            <a:r>
              <a:rPr lang="en-US" dirty="0" smtClean="0"/>
              <a:t> – same form having more than one meaning – meanings are related</a:t>
            </a:r>
          </a:p>
          <a:p>
            <a:pPr>
              <a:buNone/>
            </a:pPr>
            <a:r>
              <a:rPr lang="en-US" dirty="0" smtClean="0"/>
              <a:t>e.g. eye – part of a human body and also the hole of a needle</a:t>
            </a:r>
          </a:p>
          <a:p>
            <a:pPr>
              <a:buNone/>
            </a:pPr>
            <a:r>
              <a:rPr lang="en-US" dirty="0" smtClean="0"/>
              <a:t>3.  Homonymy – same form spelt and pronounced alike but differ in meanings –  meanings are unrelated</a:t>
            </a:r>
          </a:p>
          <a:p>
            <a:pPr>
              <a:buNone/>
            </a:pPr>
            <a:r>
              <a:rPr lang="en-US" dirty="0" smtClean="0"/>
              <a:t>    e.g. bank (side of a river) and (financial institution)</a:t>
            </a:r>
          </a:p>
          <a:p>
            <a:pPr>
              <a:buNone/>
            </a:pPr>
            <a:r>
              <a:rPr lang="en-US" dirty="0" smtClean="0"/>
              <a:t>4. Homophones – different forms and  pronounced alike but differ in meanings. </a:t>
            </a:r>
          </a:p>
          <a:p>
            <a:pPr>
              <a:buNone/>
            </a:pPr>
            <a:r>
              <a:rPr lang="en-US" dirty="0" smtClean="0"/>
              <a:t>  e.g. – ‘sweet’ and ‘suite’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 Homographs – words which are spelt alike but pronounced differently and differ in meanings </a:t>
            </a:r>
          </a:p>
          <a:p>
            <a:pPr>
              <a:buNone/>
            </a:pPr>
            <a:r>
              <a:rPr lang="en-US" dirty="0" smtClean="0"/>
              <a:t>    e.g. – lead (metal)-  lead (to direct)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Metaphor – A particular meaning feature of a word is extended to refer to the quality of another referent.</a:t>
            </a:r>
          </a:p>
          <a:p>
            <a:pPr>
              <a:buNone/>
            </a:pPr>
            <a:r>
              <a:rPr lang="en-US" dirty="0" smtClean="0"/>
              <a:t>    e.g. – ‘gold’- used to mean anything valuable or genuine.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Metonymy – the use of a word to refer to some other word by association</a:t>
            </a:r>
          </a:p>
          <a:p>
            <a:pPr>
              <a:buNone/>
            </a:pPr>
            <a:r>
              <a:rPr lang="en-US" dirty="0" smtClean="0"/>
              <a:t>e.g. – ‘the chair’ – is used to refer to ‘the person who is in the chair’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Ambiguity – a word or sentence has more than meaning </a:t>
            </a:r>
          </a:p>
          <a:p>
            <a:pPr>
              <a:buNone/>
            </a:pPr>
            <a:r>
              <a:rPr lang="en-US" dirty="0" smtClean="0"/>
              <a:t>   Ambiguity – source could  be lexical or syntactical</a:t>
            </a:r>
          </a:p>
          <a:p>
            <a:pPr>
              <a:buNone/>
            </a:pPr>
            <a:r>
              <a:rPr lang="en-US" dirty="0" smtClean="0"/>
              <a:t>    e.g. She saw me near the </a:t>
            </a:r>
            <a:r>
              <a:rPr lang="en-US" i="1" dirty="0" smtClean="0"/>
              <a:t>bank</a:t>
            </a:r>
            <a:r>
              <a:rPr lang="en-US" dirty="0" smtClean="0"/>
              <a:t> (lexical)</a:t>
            </a:r>
          </a:p>
          <a:p>
            <a:pPr>
              <a:buNone/>
            </a:pPr>
            <a:r>
              <a:rPr lang="en-US" dirty="0" smtClean="0"/>
              <a:t>           Visiting professors can be expensive ( syntactic)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Antonymy</a:t>
            </a:r>
            <a:r>
              <a:rPr lang="en-US" dirty="0" smtClean="0"/>
              <a:t> – words with opposite meanings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Hyponymy – meaning inclusion – ‘mango’ is </a:t>
            </a:r>
            <a:r>
              <a:rPr lang="en-US" dirty="0" err="1" smtClean="0"/>
              <a:t>hyponymous</a:t>
            </a:r>
            <a:r>
              <a:rPr lang="en-US" dirty="0" smtClean="0"/>
              <a:t> or a </a:t>
            </a:r>
            <a:r>
              <a:rPr lang="en-US" dirty="0" err="1" smtClean="0"/>
              <a:t>hypernym</a:t>
            </a:r>
            <a:r>
              <a:rPr lang="en-US" dirty="0" smtClean="0"/>
              <a:t> of ‘fruit’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Inconsistency – semantic contradictions leads to meaning exclusion </a:t>
            </a:r>
          </a:p>
          <a:p>
            <a:pPr>
              <a:buNone/>
            </a:pPr>
            <a:r>
              <a:rPr lang="en-US" dirty="0" smtClean="0"/>
              <a:t>   e.g. – His uncle is a woman (metaphorically possible)</a:t>
            </a:r>
          </a:p>
          <a:p>
            <a:pPr>
              <a:buNone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Tautology – Redundant statements 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  e.g. – His uncle is a man (</a:t>
            </a:r>
            <a:r>
              <a:rPr lang="en-US" smtClean="0"/>
              <a:t>metaphorically possible)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Meaning  - transpires between the encoder and the decoder through a code (language)</a:t>
            </a:r>
          </a:p>
          <a:p>
            <a:endParaRPr lang="en-US" dirty="0" smtClean="0"/>
          </a:p>
          <a:p>
            <a:r>
              <a:rPr lang="en-US" dirty="0" smtClean="0"/>
              <a:t>Seven types of meaning</a:t>
            </a:r>
          </a:p>
          <a:p>
            <a:pPr>
              <a:buNone/>
            </a:pPr>
            <a:r>
              <a:rPr lang="en-US" dirty="0" smtClean="0"/>
              <a:t>1.Conceptual meaning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2.Connotative meaning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3.Stylistic meaning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4.Affective meaning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5.Reflected meaning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6.Collocative meaning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7.Thematic meaning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Meaning 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Conceptual (denotation)meaning – deals with the core meaning of expression </a:t>
            </a:r>
          </a:p>
          <a:p>
            <a:pPr marL="514350" indent="-51435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e.g</a:t>
            </a:r>
            <a:r>
              <a:rPr lang="en-US" dirty="0" smtClean="0"/>
              <a:t> cow – denotation ‘an adult female bovine animal’ -  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2. Connotation – What it signifies to the speaking community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e.g. cow  – sacred animal for the Hindus</a:t>
            </a:r>
          </a:p>
          <a:p>
            <a:pPr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Meaning 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3</a:t>
            </a:r>
            <a:r>
              <a:rPr lang="en-US" dirty="0" smtClean="0"/>
              <a:t>. Stylistic meaning  - meaning conveyed by an expression depending on the socio-cultural background of the users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e.g. Informal expressions – ‘buck’ for a dollar or rupee </a:t>
            </a:r>
          </a:p>
          <a:p>
            <a:pPr>
              <a:buNone/>
            </a:pPr>
            <a:r>
              <a:rPr lang="en-US" dirty="0" smtClean="0"/>
              <a:t>4.Affective meaning – comprises the personal feelings of the encoder and the attitude of the decoder  </a:t>
            </a:r>
          </a:p>
          <a:p>
            <a:pPr>
              <a:buNone/>
            </a:pPr>
            <a:r>
              <a:rPr lang="en-US" dirty="0" err="1" smtClean="0"/>
              <a:t>e.g</a:t>
            </a:r>
            <a:r>
              <a:rPr lang="en-US" dirty="0" smtClean="0"/>
              <a:t> – attitudes towards “summer” need not necessarily coincide with the rest of the people in that society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Meaning 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5.Reflected Meaning – the effect of one meaning over another meaning of the same word </a:t>
            </a:r>
          </a:p>
          <a:p>
            <a:pPr>
              <a:buNone/>
            </a:pPr>
            <a:r>
              <a:rPr lang="en-US" dirty="0" smtClean="0"/>
              <a:t>e.g. simple – natural, naive (easily deceived)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He is natural and naive  - using the word naive in the sentence has an intention.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Meaning 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6. </a:t>
            </a:r>
            <a:r>
              <a:rPr lang="en-US" dirty="0" err="1" smtClean="0"/>
              <a:t>Collocative</a:t>
            </a:r>
            <a:r>
              <a:rPr lang="en-US" dirty="0" smtClean="0"/>
              <a:t> meaning – meaning acquired by a word under the influence of word(s) it occurs with .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e.g. The usage of ‘strong’ in ‘strong coffee’ and ‘strong argument”</a:t>
            </a:r>
          </a:p>
          <a:p>
            <a:pPr>
              <a:buNone/>
            </a:pPr>
            <a:r>
              <a:rPr lang="en-US" dirty="0" smtClean="0"/>
              <a:t>7. Thematic meaning – meaning conveyed by the topic and focus of the discourse.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e.g. Waves – cultural festival of BITS Goa.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Meaning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Four sources of meaning 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1. Lexical meaning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2. Grammatical (syntactic meaning)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3. Phonological meaning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4. </a:t>
            </a:r>
            <a:r>
              <a:rPr lang="en-US" dirty="0"/>
              <a:t>S</a:t>
            </a:r>
            <a:r>
              <a:rPr lang="en-US" dirty="0" smtClean="0"/>
              <a:t>ocio- cultural meaning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lexical, grammatical and phonological meanings have their source  in the code (language)</a:t>
            </a:r>
          </a:p>
          <a:p>
            <a:pPr>
              <a:buNone/>
            </a:pPr>
            <a:r>
              <a:rPr lang="en-US" dirty="0" smtClean="0"/>
              <a:t>Socio- cultural meaning has its source in coder (language user)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Meaning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Meaning located in the use of words in the sentence </a:t>
            </a:r>
          </a:p>
          <a:p>
            <a:pPr>
              <a:buNone/>
            </a:pPr>
            <a:r>
              <a:rPr lang="en-US" dirty="0" smtClean="0"/>
              <a:t>    e.g. Ram bought a pair of </a:t>
            </a:r>
            <a:r>
              <a:rPr lang="en-US" u="sng" dirty="0" smtClean="0"/>
              <a:t>scissors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Ram bought a pair of </a:t>
            </a:r>
            <a:r>
              <a:rPr lang="en-US" u="sng" dirty="0" smtClean="0"/>
              <a:t>socks</a:t>
            </a:r>
            <a:endParaRPr lang="en-US" u="sng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275</TotalTime>
  <Words>830</Words>
  <Application>Microsoft Office PowerPoint</Application>
  <PresentationFormat>On-screen Show (4:3)</PresentationFormat>
  <Paragraphs>96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Semantics and Pragmatics</vt:lpstr>
      <vt:lpstr>Types of Meaning</vt:lpstr>
      <vt:lpstr>Slide 3</vt:lpstr>
      <vt:lpstr>Types of Meaning  (contd.)</vt:lpstr>
      <vt:lpstr>Types of Meaning  (contd.)</vt:lpstr>
      <vt:lpstr>Types of Meaning  (contd.)</vt:lpstr>
      <vt:lpstr>Types of Meaning  (contd.)</vt:lpstr>
      <vt:lpstr>Sources of Meaning</vt:lpstr>
      <vt:lpstr>Lexical Meaning</vt:lpstr>
      <vt:lpstr>Grammatical (Syntactic) Meaning</vt:lpstr>
      <vt:lpstr>Phonological Meaning</vt:lpstr>
      <vt:lpstr>Socio – cultural meaning </vt:lpstr>
      <vt:lpstr>Meaning Relations</vt:lpstr>
      <vt:lpstr>Meaning Relations</vt:lpstr>
      <vt:lpstr>Meaning Relations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Semantics and Pragmatics</dc:title>
  <dc:creator>user</dc:creator>
  <cp:lastModifiedBy>user</cp:lastModifiedBy>
  <cp:revision>30</cp:revision>
  <dcterms:created xsi:type="dcterms:W3CDTF">2012-11-06T05:58:53Z</dcterms:created>
  <dcterms:modified xsi:type="dcterms:W3CDTF">2012-11-07T05:17:08Z</dcterms:modified>
</cp:coreProperties>
</file>