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2" r:id="rId6"/>
    <p:sldId id="272" r:id="rId7"/>
    <p:sldId id="271" r:id="rId8"/>
    <p:sldId id="263" r:id="rId9"/>
    <p:sldId id="264" r:id="rId10"/>
    <p:sldId id="265" r:id="rId11"/>
    <p:sldId id="266" r:id="rId12"/>
    <p:sldId id="273" r:id="rId13"/>
    <p:sldId id="260" r:id="rId14"/>
    <p:sldId id="268" r:id="rId15"/>
    <p:sldId id="261" r:id="rId16"/>
    <p:sldId id="267" r:id="rId17"/>
    <p:sldId id="274" r:id="rId18"/>
    <p:sldId id="269" r:id="rId19"/>
    <p:sldId id="275" r:id="rId20"/>
    <p:sldId id="276" r:id="rId21"/>
    <p:sldId id="270" r:id="rId22"/>
    <p:sldId id="277" r:id="rId23"/>
    <p:sldId id="278" r:id="rId24"/>
    <p:sldId id="279" r:id="rId25"/>
    <p:sldId id="280" r:id="rId26"/>
    <p:sldId id="281" r:id="rId27"/>
    <p:sldId id="283" r:id="rId28"/>
    <p:sldId id="292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1048-0E4C-4A9A-92F6-4D40D9014AF9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EC3CE-A857-437D-96FB-C86028CB78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EC3CE-A857-437D-96FB-C86028CB789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98310E-1AA8-4550-BA47-7E6F3536693C}" type="datetimeFigureOut">
              <a:rPr lang="en-US" smtClean="0"/>
              <a:pPr/>
              <a:t>10/21/2013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BF589E-F163-4ECC-9316-64ED0936EF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458200" cy="1222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Syntactical Analysis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Classifies –a Noun or adjective or a </a:t>
            </a:r>
            <a:r>
              <a:rPr lang="en-US" smtClean="0"/>
              <a:t>phrase – modifies the referent – noun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A </a:t>
            </a:r>
            <a:r>
              <a:rPr lang="en-US" i="1" dirty="0" smtClean="0"/>
              <a:t>commerce</a:t>
            </a:r>
            <a:r>
              <a:rPr lang="en-US" dirty="0" smtClean="0"/>
              <a:t> student – (noun)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a dry cough( adjective)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i="1" dirty="0" smtClean="0"/>
              <a:t>green – house </a:t>
            </a:r>
            <a:r>
              <a:rPr lang="en-US" dirty="0" smtClean="0"/>
              <a:t>effect  ( noun phrase)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Prepositional 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Prepositional phrase consist of a preposition and a noun phrase or a prepositional phrase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PP ---</a:t>
            </a:r>
            <a:r>
              <a:rPr lang="en-US" dirty="0" smtClean="0">
                <a:sym typeface="Wingdings" pitchFamily="2" charset="2"/>
              </a:rPr>
              <a:t>&gt; P – (NP) – (PP)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25908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01357" y="3025914"/>
            <a:ext cx="2961443" cy="1241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1465240" y="3025914"/>
            <a:ext cx="2725760" cy="1012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5400" y="4038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41910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PP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580605" y="3657600"/>
            <a:ext cx="121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5117" y="4201180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in the room  - in – preposition, the room – NP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from behind the door – from – preposition, behind the door – Prepositional phrase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behind – preposition , the door – noun Phrase – the door – the – determiner, door - noun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Verb 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VP –----------&gt; Aux – Verb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Aux---&gt; Tense- (Modal)-(</a:t>
            </a:r>
            <a:r>
              <a:rPr lang="en-US" sz="2400" b="1" dirty="0" err="1" smtClean="0">
                <a:solidFill>
                  <a:schemeClr val="tx1"/>
                </a:solidFill>
              </a:rPr>
              <a:t>Perf</a:t>
            </a:r>
            <a:r>
              <a:rPr lang="en-US" sz="2400" b="1" dirty="0" smtClean="0">
                <a:solidFill>
                  <a:schemeClr val="tx1"/>
                </a:solidFill>
              </a:rPr>
              <a:t>)-(</a:t>
            </a:r>
            <a:r>
              <a:rPr lang="en-US" sz="2400" b="1" dirty="0" err="1" smtClean="0">
                <a:solidFill>
                  <a:schemeClr val="tx1"/>
                </a:solidFill>
              </a:rPr>
              <a:t>Prog</a:t>
            </a:r>
            <a:r>
              <a:rPr lang="en-US" sz="2400" b="1" dirty="0" smtClean="0">
                <a:solidFill>
                  <a:schemeClr val="tx1"/>
                </a:solidFill>
              </a:rPr>
              <a:t>) – (Pass)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Tense-----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&gt; (Past)- (present)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58557" y="1578114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2819400" y="1578114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2286000"/>
            <a:ext cx="64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2286000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Verb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1219200" y="2667000"/>
            <a:ext cx="15240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171700" y="2781300"/>
            <a:ext cx="6858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2514600" y="2895600"/>
            <a:ext cx="9906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43200" y="2667000"/>
            <a:ext cx="152400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667000"/>
            <a:ext cx="2667000" cy="114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989" y="2724090"/>
            <a:ext cx="817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Tense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73589" y="3257490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Modal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43200" y="3733800"/>
            <a:ext cx="125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Perfective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38600" y="3962400"/>
            <a:ext cx="1428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Progressive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25117" y="3714690"/>
            <a:ext cx="100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Passive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Auxiliaries – helping verbs --can function as a operator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John can write poems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u="sng" dirty="0" smtClean="0">
                <a:solidFill>
                  <a:schemeClr val="tx1"/>
                </a:solidFill>
              </a:rPr>
              <a:t>can</a:t>
            </a:r>
            <a:r>
              <a:rPr lang="en-US" b="1" dirty="0" smtClean="0">
                <a:solidFill>
                  <a:schemeClr val="tx1"/>
                </a:solidFill>
              </a:rPr>
              <a:t> John </a:t>
            </a:r>
            <a:r>
              <a:rPr lang="en-US" b="1" u="sng" dirty="0" smtClean="0">
                <a:solidFill>
                  <a:schemeClr val="tx1"/>
                </a:solidFill>
              </a:rPr>
              <a:t>write</a:t>
            </a:r>
            <a:r>
              <a:rPr lang="en-US" b="1" dirty="0" smtClean="0">
                <a:solidFill>
                  <a:schemeClr val="tx1"/>
                </a:solidFill>
              </a:rPr>
              <a:t> poems?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John writes poems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u="sng" dirty="0" smtClean="0">
                <a:solidFill>
                  <a:schemeClr val="tx1"/>
                </a:solidFill>
              </a:rPr>
              <a:t>Does</a:t>
            </a:r>
            <a:r>
              <a:rPr lang="en-US" b="1" dirty="0" smtClean="0">
                <a:solidFill>
                  <a:schemeClr val="tx1"/>
                </a:solidFill>
              </a:rPr>
              <a:t> John </a:t>
            </a:r>
            <a:r>
              <a:rPr lang="en-US" b="1" u="sng" dirty="0" smtClean="0">
                <a:solidFill>
                  <a:schemeClr val="tx1"/>
                </a:solidFill>
              </a:rPr>
              <a:t>write</a:t>
            </a:r>
            <a:r>
              <a:rPr lang="en-US" b="1" dirty="0" smtClean="0">
                <a:solidFill>
                  <a:schemeClr val="tx1"/>
                </a:solidFill>
              </a:rPr>
              <a:t> poems ?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Modal – can, will, shall, may, must</a:t>
            </a:r>
          </a:p>
          <a:p>
            <a:r>
              <a:rPr lang="en-US" dirty="0" smtClean="0"/>
              <a:t>Perfective – have – en </a:t>
            </a:r>
          </a:p>
          <a:p>
            <a:r>
              <a:rPr lang="en-US" dirty="0" smtClean="0"/>
              <a:t>Progressive – be – 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Passive – be – en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Perfective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25963"/>
          </a:xfrm>
        </p:spPr>
        <p:txBody>
          <a:bodyPr/>
          <a:lstStyle/>
          <a:p>
            <a:r>
              <a:rPr lang="en-US" sz="2800" dirty="0" smtClean="0"/>
              <a:t>Perfective – have ( or has / had ) – en                            have  written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976735"/>
            <a:ext cx="99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Verbal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58557" y="2411849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2819400" y="2411849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3119735"/>
            <a:ext cx="1254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Auxiliary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3119735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Verb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33024" y="3915376"/>
            <a:ext cx="838200" cy="17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9800" y="4262735"/>
            <a:ext cx="1469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Perfective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rot="10800000" flipV="1">
            <a:off x="914400" y="4648200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648200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5334000"/>
            <a:ext cx="801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have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5410200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i="1" dirty="0" smtClean="0"/>
              <a:t>en</a:t>
            </a:r>
            <a:endParaRPr lang="en-US" sz="2400" i="1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990624" y="3991576"/>
            <a:ext cx="838200" cy="17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4338935"/>
            <a:ext cx="810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23" name="Curved Up Arrow 22"/>
          <p:cNvSpPr/>
          <p:nvPr/>
        </p:nvSpPr>
        <p:spPr>
          <a:xfrm rot="20769940">
            <a:off x="4457984" y="5292702"/>
            <a:ext cx="2597273" cy="1371600"/>
          </a:xfrm>
          <a:prstGeom prst="curvedUpArrow">
            <a:avLst>
              <a:gd name="adj1" fmla="val 0"/>
              <a:gd name="adj2" fmla="val 48759"/>
              <a:gd name="adj3" fmla="val 2869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verbal -</a:t>
            </a:r>
            <a:r>
              <a:rPr lang="en-US" dirty="0" smtClean="0">
                <a:sym typeface="Wingdings" pitchFamily="2" charset="2"/>
              </a:rPr>
              <a:t>-----&gt;</a:t>
            </a:r>
            <a:r>
              <a:rPr lang="en-US" dirty="0" smtClean="0"/>
              <a:t> auxiliary  and the main verb</a:t>
            </a:r>
          </a:p>
          <a:p>
            <a:pPr>
              <a:buNone/>
            </a:pPr>
            <a:r>
              <a:rPr lang="en-US" dirty="0" smtClean="0"/>
              <a:t>   auxiliary -----</a:t>
            </a:r>
            <a:r>
              <a:rPr lang="en-US" dirty="0" smtClean="0">
                <a:sym typeface="Wingdings" pitchFamily="2" charset="2"/>
              </a:rPr>
              <a:t>&gt; Tense – present – perfective – have –en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Main verb – write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‘en’ – can be realized as lived, drunk, brought, sent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 - be ( am, are, is ,was, were) – </a:t>
            </a:r>
            <a:r>
              <a:rPr lang="en-US" dirty="0" err="1" smtClean="0"/>
              <a:t>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John  is writing a poem</a:t>
            </a:r>
          </a:p>
          <a:p>
            <a:pPr>
              <a:buNone/>
            </a:pPr>
            <a:r>
              <a:rPr lang="en-US" dirty="0" smtClean="0"/>
              <a:t>    VP – </a:t>
            </a:r>
            <a:r>
              <a:rPr lang="en-US" dirty="0" err="1" smtClean="0"/>
              <a:t>Auxilary</a:t>
            </a:r>
            <a:r>
              <a:rPr lang="en-US" dirty="0" smtClean="0"/>
              <a:t> – Main verb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Auxilary</a:t>
            </a:r>
            <a:r>
              <a:rPr lang="en-US" dirty="0" smtClean="0"/>
              <a:t> – Tense – Present, Progressive – be –</a:t>
            </a:r>
            <a:r>
              <a:rPr lang="en-US" dirty="0" err="1" smtClean="0"/>
              <a:t>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Main verb – Write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2400"/>
            <a:ext cx="91440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/>
              <a:t>Progressive 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0"/>
            <a:ext cx="91440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595735"/>
            <a:ext cx="99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Verbal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58557" y="2030849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819400" y="2030849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2738735"/>
            <a:ext cx="1254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Auxiliary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2738735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Verb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33024" y="3534376"/>
            <a:ext cx="838200" cy="17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3881735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Progressive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rot="10800000" flipV="1">
            <a:off x="914400" y="4267200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53557" y="4267200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49530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16051" y="480060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i="1" dirty="0" err="1" smtClean="0"/>
              <a:t>ing</a:t>
            </a:r>
            <a:endParaRPr lang="en-US" sz="2400" i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990624" y="3610576"/>
            <a:ext cx="838200" cy="17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3957935"/>
            <a:ext cx="810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20" name="Curved Up Arrow 19"/>
          <p:cNvSpPr/>
          <p:nvPr/>
        </p:nvSpPr>
        <p:spPr>
          <a:xfrm rot="20769940">
            <a:off x="4457984" y="4911702"/>
            <a:ext cx="2597273" cy="1371600"/>
          </a:xfrm>
          <a:prstGeom prst="curvedUpArrow">
            <a:avLst>
              <a:gd name="adj1" fmla="val 0"/>
              <a:gd name="adj2" fmla="val 48759"/>
              <a:gd name="adj3" fmla="val 2869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Sentence – 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sentences and their constituents are structured</a:t>
            </a:r>
          </a:p>
          <a:p>
            <a:r>
              <a:rPr lang="en-US" dirty="0" smtClean="0"/>
              <a:t>Simple sentence – Subject and predicate -Noun phrase and a verb phrase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u="sng" dirty="0" smtClean="0"/>
              <a:t>A boy</a:t>
            </a:r>
            <a:r>
              <a:rPr lang="en-US" dirty="0" smtClean="0"/>
              <a:t>          </a:t>
            </a:r>
            <a:r>
              <a:rPr lang="en-US" u="sng" dirty="0" smtClean="0"/>
              <a:t>chased a girl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Subject       Predicate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NP                VP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/>
              <a:t>Passive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33400"/>
            <a:ext cx="91440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367135"/>
            <a:ext cx="99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Verbal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58557" y="1802249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819400" y="1802249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2510135"/>
            <a:ext cx="1254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Auxiliary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2510135"/>
            <a:ext cx="149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Verb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33024" y="3305776"/>
            <a:ext cx="838200" cy="17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3653135"/>
            <a:ext cx="116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Passive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rot="10800000" flipV="1">
            <a:off x="914400" y="4038600"/>
            <a:ext cx="1828800" cy="631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53557" y="4038600"/>
            <a:ext cx="1666043" cy="707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47244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16051" y="457200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i="1" dirty="0" smtClean="0"/>
              <a:t>en</a:t>
            </a:r>
            <a:endParaRPr lang="en-US" sz="2400" i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990624" y="3381976"/>
            <a:ext cx="838200" cy="17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3641" y="380553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beat</a:t>
            </a:r>
            <a:endParaRPr lang="en-US" sz="2400" dirty="0"/>
          </a:p>
        </p:txBody>
      </p:sp>
      <p:sp>
        <p:nvSpPr>
          <p:cNvPr id="20" name="Curved Up Arrow 19"/>
          <p:cNvSpPr/>
          <p:nvPr/>
        </p:nvSpPr>
        <p:spPr>
          <a:xfrm rot="20769940">
            <a:off x="4457984" y="4683102"/>
            <a:ext cx="2597273" cy="1371600"/>
          </a:xfrm>
          <a:prstGeom prst="curvedUpArrow">
            <a:avLst>
              <a:gd name="adj1" fmla="val 0"/>
              <a:gd name="adj2" fmla="val 48759"/>
              <a:gd name="adj3" fmla="val 2869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– be (am, are, is ,was, were) – en </a:t>
            </a:r>
          </a:p>
          <a:p>
            <a:pPr>
              <a:buNone/>
            </a:pPr>
            <a:r>
              <a:rPr lang="en-US" dirty="0" smtClean="0"/>
              <a:t>    He was beaten yesterday</a:t>
            </a:r>
          </a:p>
          <a:p>
            <a:pPr>
              <a:buNone/>
            </a:pPr>
            <a:r>
              <a:rPr lang="en-US" dirty="0" smtClean="0"/>
              <a:t>    verbal – auxiliary – main verb</a:t>
            </a:r>
          </a:p>
          <a:p>
            <a:pPr>
              <a:buNone/>
            </a:pPr>
            <a:r>
              <a:rPr lang="en-US" dirty="0" smtClean="0"/>
              <a:t>Auxiliary – tense – past, passive – be – en </a:t>
            </a:r>
          </a:p>
          <a:p>
            <a:pPr>
              <a:buNone/>
            </a:pPr>
            <a:r>
              <a:rPr lang="en-US" dirty="0" smtClean="0"/>
              <a:t>Main verb – beat</a:t>
            </a:r>
          </a:p>
          <a:p>
            <a:pPr>
              <a:buNone/>
            </a:pPr>
            <a:r>
              <a:rPr lang="en-US" dirty="0" smtClean="0"/>
              <a:t> Like the perfective – ‘en’ , the passive ‘en’ is  not always realized as – ‘en’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LimitATIONS</a:t>
            </a:r>
            <a:r>
              <a:rPr lang="en-US" dirty="0" smtClean="0"/>
              <a:t> OF </a:t>
            </a:r>
            <a:r>
              <a:rPr lang="en-US" dirty="0" err="1" smtClean="0"/>
              <a:t>ic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Fails to account for semantic differences in structurally similar sentences</a:t>
            </a:r>
          </a:p>
          <a:p>
            <a:pPr>
              <a:buNone/>
            </a:pPr>
            <a:r>
              <a:rPr lang="en-US" dirty="0" smtClean="0"/>
              <a:t>    John is easy to flatter </a:t>
            </a:r>
          </a:p>
          <a:p>
            <a:pPr>
              <a:buNone/>
            </a:pPr>
            <a:r>
              <a:rPr lang="en-US" dirty="0" smtClean="0"/>
              <a:t>    John is eager to flatter</a:t>
            </a:r>
          </a:p>
          <a:p>
            <a:pPr>
              <a:buNone/>
            </a:pPr>
            <a:r>
              <a:rPr lang="en-US" dirty="0" smtClean="0"/>
              <a:t>    In the first sentence , someone flatters John</a:t>
            </a:r>
          </a:p>
          <a:p>
            <a:pPr>
              <a:buNone/>
            </a:pPr>
            <a:r>
              <a:rPr lang="en-US" dirty="0" smtClean="0"/>
              <a:t>    In the second sentence, John wants to flatter   someone.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Transformational Generative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exponent – </a:t>
            </a:r>
            <a:r>
              <a:rPr lang="en-US" dirty="0" err="1" smtClean="0"/>
              <a:t>Naom</a:t>
            </a:r>
            <a:r>
              <a:rPr lang="en-US" dirty="0" smtClean="0"/>
              <a:t> Chomsky – </a:t>
            </a:r>
            <a:r>
              <a:rPr lang="en-US" i="1" dirty="0" smtClean="0"/>
              <a:t>Syntactic Structures</a:t>
            </a:r>
            <a:r>
              <a:rPr lang="en-US" dirty="0" smtClean="0"/>
              <a:t> ( 1957)</a:t>
            </a:r>
          </a:p>
          <a:p>
            <a:r>
              <a:rPr lang="en-US" dirty="0" smtClean="0"/>
              <a:t>Sentences are analyzed not only grammatically but also semantically</a:t>
            </a:r>
          </a:p>
          <a:p>
            <a:r>
              <a:rPr lang="en-US" dirty="0" smtClean="0"/>
              <a:t>TG grammar –transformation - relation between form and meaning – generates both grammatical and meaningful sentences.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Non – </a:t>
            </a:r>
            <a:r>
              <a:rPr lang="en-US" dirty="0" err="1" smtClean="0"/>
              <a:t>Kernal</a:t>
            </a:r>
            <a:r>
              <a:rPr lang="en-US" dirty="0" smtClean="0"/>
              <a:t>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Deep structure of a sentence is found by transforming the surface structure  of the sentence to its kernel sentence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Simple , assertive ,declarative and active - Kernel sentences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Non-Kernel sentences – Interrogative, Negative, Passive, complex, Compound,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Interrogative rule</a:t>
            </a:r>
          </a:p>
          <a:p>
            <a:r>
              <a:rPr lang="en-US" dirty="0" smtClean="0"/>
              <a:t>Affix Switch rule</a:t>
            </a:r>
          </a:p>
          <a:p>
            <a:r>
              <a:rPr lang="en-US" dirty="0" smtClean="0"/>
              <a:t>Do- Support rule</a:t>
            </a:r>
          </a:p>
          <a:p>
            <a:r>
              <a:rPr lang="en-US" dirty="0" smtClean="0"/>
              <a:t>Negation rule</a:t>
            </a:r>
          </a:p>
          <a:p>
            <a:r>
              <a:rPr lang="en-US" dirty="0" err="1" smtClean="0"/>
              <a:t>Passivisation</a:t>
            </a:r>
            <a:r>
              <a:rPr lang="en-US" dirty="0" smtClean="0"/>
              <a:t> rule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Interrogative  and affix Switch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he sleeping? ( interrogative – surface structure – Non- kernel)</a:t>
            </a:r>
          </a:p>
          <a:p>
            <a:pPr>
              <a:buNone/>
            </a:pPr>
            <a:r>
              <a:rPr lang="en-US" dirty="0" smtClean="0"/>
              <a:t>Kernel (Deep Structure ) -He is sleeping </a:t>
            </a:r>
          </a:p>
          <a:p>
            <a:pPr>
              <a:buNone/>
            </a:pPr>
            <a:r>
              <a:rPr lang="en-US" dirty="0" smtClean="0"/>
              <a:t>PS rules  - He pres- be –</a:t>
            </a:r>
            <a:r>
              <a:rPr lang="en-US" dirty="0" err="1" smtClean="0"/>
              <a:t>ing</a:t>
            </a:r>
            <a:r>
              <a:rPr lang="en-US" dirty="0" smtClean="0"/>
              <a:t> – sleep</a:t>
            </a:r>
          </a:p>
          <a:p>
            <a:pPr>
              <a:buNone/>
            </a:pPr>
            <a:r>
              <a:rPr lang="en-US" dirty="0" err="1" smtClean="0"/>
              <a:t>Interr</a:t>
            </a:r>
            <a:r>
              <a:rPr lang="en-US" dirty="0" smtClean="0"/>
              <a:t>       - pres-be -he – </a:t>
            </a:r>
            <a:r>
              <a:rPr lang="en-US" dirty="0" err="1" smtClean="0"/>
              <a:t>ing</a:t>
            </a:r>
            <a:r>
              <a:rPr lang="en-US" dirty="0" smtClean="0"/>
              <a:t> – sleep</a:t>
            </a:r>
          </a:p>
          <a:p>
            <a:pPr>
              <a:buNone/>
            </a:pPr>
            <a:r>
              <a:rPr lang="en-US" dirty="0" smtClean="0"/>
              <a:t>Affix        - </a:t>
            </a:r>
            <a:r>
              <a:rPr lang="en-US" b="1" dirty="0" smtClean="0"/>
              <a:t>be – pres </a:t>
            </a:r>
            <a:r>
              <a:rPr lang="en-US" dirty="0" smtClean="0"/>
              <a:t>– he –</a:t>
            </a:r>
            <a:r>
              <a:rPr lang="en-US" b="1" dirty="0" smtClean="0"/>
              <a:t>sleep – </a:t>
            </a:r>
            <a:r>
              <a:rPr lang="en-US" b="1" dirty="0" err="1" smtClean="0"/>
              <a:t>ing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is   -  he  -  sleeping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support rule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some sentences D0 – support has to be supplied</a:t>
            </a:r>
          </a:p>
          <a:p>
            <a:pPr>
              <a:buNone/>
            </a:pPr>
            <a:r>
              <a:rPr lang="en-US" dirty="0" smtClean="0"/>
              <a:t>    Surface structure - Did John see her ?</a:t>
            </a:r>
          </a:p>
          <a:p>
            <a:pPr>
              <a:buNone/>
            </a:pPr>
            <a:r>
              <a:rPr lang="en-US" dirty="0" smtClean="0"/>
              <a:t>    Kernel Sentence – John saw her</a:t>
            </a:r>
          </a:p>
          <a:p>
            <a:pPr>
              <a:buNone/>
            </a:pPr>
            <a:r>
              <a:rPr lang="en-US" dirty="0" smtClean="0"/>
              <a:t>    Phrase structure  - John – past – see - her   </a:t>
            </a:r>
          </a:p>
          <a:p>
            <a:pPr>
              <a:buNone/>
            </a:pPr>
            <a:r>
              <a:rPr lang="en-US" dirty="0" smtClean="0"/>
              <a:t>    Interrogative -         past – John – see -  her?</a:t>
            </a:r>
          </a:p>
          <a:p>
            <a:pPr>
              <a:buNone/>
            </a:pPr>
            <a:r>
              <a:rPr lang="en-US" dirty="0" smtClean="0"/>
              <a:t>    Do –support           past- do – John – see – her?</a:t>
            </a:r>
          </a:p>
          <a:p>
            <a:pPr>
              <a:buNone/>
            </a:pPr>
            <a:r>
              <a:rPr lang="en-US" dirty="0" smtClean="0"/>
              <a:t>    Affix switch             do – past – John – see – her?</a:t>
            </a:r>
          </a:p>
          <a:p>
            <a:pPr>
              <a:buNone/>
            </a:pPr>
            <a:r>
              <a:rPr lang="en-US" dirty="0" smtClean="0"/>
              <a:t>                                       Did – John – see - her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</a:t>
            </a:r>
            <a:r>
              <a:rPr lang="en-US" dirty="0" smtClean="0"/>
              <a:t>  Fronting and Substitution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derive </a:t>
            </a:r>
            <a:r>
              <a:rPr lang="en-US" dirty="0" err="1" smtClean="0"/>
              <a:t>Wh</a:t>
            </a:r>
            <a:r>
              <a:rPr lang="en-US" dirty="0" smtClean="0"/>
              <a:t>- type questions ,two transformation rules have to be applied </a:t>
            </a:r>
          </a:p>
          <a:p>
            <a:r>
              <a:rPr lang="en-US" dirty="0" err="1" smtClean="0"/>
              <a:t>Wh</a:t>
            </a:r>
            <a:r>
              <a:rPr lang="en-US" dirty="0" smtClean="0"/>
              <a:t> – substitution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Wh</a:t>
            </a:r>
            <a:r>
              <a:rPr lang="en-US" dirty="0" smtClean="0"/>
              <a:t>- fronting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Surface structure – Why did you punish him?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Kernel (Deep structure )– You punished him for some reason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PS - You past – punish – him – for some reason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Wh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subst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you – past – punish – him – why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Interrogative -  Past – you – punish – him – why?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Why front -   why – past – you – punish –him?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Do support – why – Past – do – you – punish – him?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Affix – Why – do- past – you – punish – him?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 -   did     -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you -  punish     him?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2209801" y="2057399"/>
            <a:ext cx="1600201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1" y="2057399"/>
            <a:ext cx="1752599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276600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NP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248206" y="3440668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VP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541020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 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600" y="5637212"/>
            <a:ext cx="1295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6180" y="541020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NP - VP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Surface structure – I will not go (negative)</a:t>
            </a:r>
          </a:p>
          <a:p>
            <a:pPr>
              <a:buNone/>
            </a:pPr>
            <a:r>
              <a:rPr lang="en-US" dirty="0" smtClean="0"/>
              <a:t>   Kernel – I will go </a:t>
            </a:r>
          </a:p>
          <a:p>
            <a:pPr>
              <a:buNone/>
            </a:pPr>
            <a:r>
              <a:rPr lang="en-US" dirty="0" smtClean="0"/>
              <a:t>   PS rule – I – Pres- will – go</a:t>
            </a:r>
          </a:p>
          <a:p>
            <a:pPr>
              <a:buNone/>
            </a:pPr>
            <a:r>
              <a:rPr lang="en-US" dirty="0" smtClean="0"/>
              <a:t>   Negative – I- pres- will – not –go</a:t>
            </a:r>
          </a:p>
          <a:p>
            <a:pPr>
              <a:buNone/>
            </a:pPr>
            <a:r>
              <a:rPr lang="en-US" dirty="0" smtClean="0"/>
              <a:t>   Affix switch – I – </a:t>
            </a:r>
            <a:r>
              <a:rPr lang="en-US" u="sng" dirty="0" smtClean="0"/>
              <a:t>will – pres</a:t>
            </a:r>
            <a:r>
              <a:rPr lang="en-US" dirty="0" smtClean="0"/>
              <a:t>- not - go </a:t>
            </a:r>
          </a:p>
          <a:p>
            <a:pPr>
              <a:buNone/>
            </a:pPr>
            <a:r>
              <a:rPr lang="en-US" dirty="0" smtClean="0"/>
              <a:t>                           I – will – not - go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contractions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there is no </a:t>
            </a:r>
            <a:r>
              <a:rPr lang="en-US" b="1" dirty="0" smtClean="0"/>
              <a:t>Modal</a:t>
            </a:r>
            <a:r>
              <a:rPr lang="en-US" dirty="0" smtClean="0"/>
              <a:t> , </a:t>
            </a:r>
            <a:r>
              <a:rPr lang="en-US" b="1" dirty="0" smtClean="0"/>
              <a:t>be</a:t>
            </a:r>
            <a:r>
              <a:rPr lang="en-US" dirty="0" smtClean="0"/>
              <a:t> or </a:t>
            </a:r>
            <a:r>
              <a:rPr lang="en-US" b="1" dirty="0" smtClean="0"/>
              <a:t>have</a:t>
            </a:r>
            <a:r>
              <a:rPr lang="en-US" dirty="0" smtClean="0"/>
              <a:t>, after the tense, </a:t>
            </a:r>
            <a:r>
              <a:rPr lang="en-US" b="1" dirty="0" smtClean="0"/>
              <a:t>Not</a:t>
            </a:r>
            <a:r>
              <a:rPr lang="en-US" dirty="0" smtClean="0"/>
              <a:t> is placed directly after the tense</a:t>
            </a:r>
          </a:p>
          <a:p>
            <a:pPr>
              <a:buNone/>
            </a:pPr>
            <a:r>
              <a:rPr lang="en-US" dirty="0" smtClean="0"/>
              <a:t>     Surface structure - He didn’t go  </a:t>
            </a:r>
          </a:p>
          <a:p>
            <a:pPr>
              <a:buNone/>
            </a:pPr>
            <a:r>
              <a:rPr lang="en-US" dirty="0" smtClean="0"/>
              <a:t>     Kernel – He went </a:t>
            </a:r>
          </a:p>
          <a:p>
            <a:pPr>
              <a:buNone/>
            </a:pPr>
            <a:r>
              <a:rPr lang="en-US" dirty="0" smtClean="0"/>
              <a:t>     PS rule – He – Past – go</a:t>
            </a:r>
          </a:p>
          <a:p>
            <a:pPr>
              <a:buNone/>
            </a:pPr>
            <a:r>
              <a:rPr lang="en-US" dirty="0" smtClean="0"/>
              <a:t>     Negative  - He – past – not – go</a:t>
            </a:r>
          </a:p>
          <a:p>
            <a:pPr>
              <a:buNone/>
            </a:pPr>
            <a:r>
              <a:rPr lang="en-US" dirty="0" smtClean="0"/>
              <a:t>     Neg. cont- He- past – </a:t>
            </a:r>
            <a:r>
              <a:rPr lang="en-US" dirty="0" err="1" smtClean="0"/>
              <a:t>n’t</a:t>
            </a:r>
            <a:r>
              <a:rPr lang="en-US" dirty="0" smtClean="0"/>
              <a:t> – go</a:t>
            </a:r>
          </a:p>
          <a:p>
            <a:pPr>
              <a:buNone/>
            </a:pPr>
            <a:r>
              <a:rPr lang="en-US" dirty="0" smtClean="0"/>
              <a:t>     Do  supp – He – past – do – </a:t>
            </a:r>
            <a:r>
              <a:rPr lang="en-US" dirty="0" err="1" smtClean="0"/>
              <a:t>n’t</a:t>
            </a:r>
            <a:r>
              <a:rPr lang="en-US" dirty="0" smtClean="0"/>
              <a:t> –go</a:t>
            </a:r>
          </a:p>
          <a:p>
            <a:pPr>
              <a:buNone/>
            </a:pPr>
            <a:r>
              <a:rPr lang="en-US" dirty="0" smtClean="0"/>
              <a:t>     Affix switch – He – </a:t>
            </a:r>
            <a:r>
              <a:rPr lang="en-US" u="sng" dirty="0" smtClean="0"/>
              <a:t>do – past </a:t>
            </a:r>
            <a:r>
              <a:rPr lang="en-US" dirty="0" smtClean="0"/>
              <a:t>– </a:t>
            </a:r>
            <a:r>
              <a:rPr lang="en-US" dirty="0" err="1" smtClean="0"/>
              <a:t>n’t</a:t>
            </a:r>
            <a:r>
              <a:rPr lang="en-US" dirty="0" smtClean="0"/>
              <a:t> – go </a:t>
            </a:r>
          </a:p>
          <a:p>
            <a:pPr>
              <a:buNone/>
            </a:pPr>
            <a:r>
              <a:rPr lang="en-US" dirty="0" smtClean="0"/>
              <a:t>                             He -  did- </a:t>
            </a:r>
            <a:r>
              <a:rPr lang="en-US" dirty="0" err="1" smtClean="0"/>
              <a:t>n’t</a:t>
            </a:r>
            <a:r>
              <a:rPr lang="en-US" dirty="0" smtClean="0"/>
              <a:t> - go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Didn’t he play the match?</a:t>
            </a:r>
          </a:p>
          <a:p>
            <a:pPr>
              <a:buNone/>
            </a:pPr>
            <a:r>
              <a:rPr lang="en-US" dirty="0" smtClean="0"/>
              <a:t>   kernel – He played the match </a:t>
            </a:r>
          </a:p>
          <a:p>
            <a:pPr>
              <a:buNone/>
            </a:pPr>
            <a:r>
              <a:rPr lang="en-US" dirty="0" smtClean="0"/>
              <a:t>   PS Rule – He – past –play – the – match</a:t>
            </a:r>
          </a:p>
          <a:p>
            <a:pPr>
              <a:buNone/>
            </a:pPr>
            <a:r>
              <a:rPr lang="en-US" dirty="0" smtClean="0"/>
              <a:t>   Negative – He – past – not – play – the match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Neg</a:t>
            </a:r>
            <a:r>
              <a:rPr lang="en-US" dirty="0" smtClean="0"/>
              <a:t> cont – He- Past –</a:t>
            </a:r>
            <a:r>
              <a:rPr lang="en-US" dirty="0" err="1" smtClean="0"/>
              <a:t>n’t</a:t>
            </a:r>
            <a:r>
              <a:rPr lang="en-US" dirty="0" smtClean="0"/>
              <a:t> -play –the -match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Interro</a:t>
            </a:r>
            <a:r>
              <a:rPr lang="en-US" dirty="0" smtClean="0"/>
              <a:t> – Past– </a:t>
            </a:r>
            <a:r>
              <a:rPr lang="en-US" dirty="0" err="1" smtClean="0"/>
              <a:t>n’t</a:t>
            </a:r>
            <a:r>
              <a:rPr lang="en-US" dirty="0" smtClean="0"/>
              <a:t> – he -play – the – match?</a:t>
            </a:r>
          </a:p>
          <a:p>
            <a:pPr>
              <a:buNone/>
            </a:pPr>
            <a:r>
              <a:rPr lang="en-US" dirty="0" smtClean="0"/>
              <a:t>Do sup – Past – Do – </a:t>
            </a:r>
            <a:r>
              <a:rPr lang="en-US" dirty="0" err="1" smtClean="0"/>
              <a:t>n’t</a:t>
            </a:r>
            <a:r>
              <a:rPr lang="en-US" dirty="0" smtClean="0"/>
              <a:t> – he –play -the – match?</a:t>
            </a:r>
          </a:p>
          <a:p>
            <a:pPr>
              <a:buNone/>
            </a:pPr>
            <a:r>
              <a:rPr lang="en-US" dirty="0" smtClean="0"/>
              <a:t>Affix </a:t>
            </a:r>
            <a:r>
              <a:rPr lang="en-US" dirty="0" err="1" smtClean="0"/>
              <a:t>sw</a:t>
            </a:r>
            <a:r>
              <a:rPr lang="en-US" dirty="0" smtClean="0"/>
              <a:t> – </a:t>
            </a:r>
            <a:r>
              <a:rPr lang="en-US" u="sng" dirty="0" smtClean="0"/>
              <a:t>Do-past – </a:t>
            </a:r>
            <a:r>
              <a:rPr lang="en-US" u="sng" dirty="0" err="1" smtClean="0"/>
              <a:t>n’t</a:t>
            </a:r>
            <a:r>
              <a:rPr lang="en-US" dirty="0" smtClean="0"/>
              <a:t>–he  play-the-match?</a:t>
            </a:r>
          </a:p>
          <a:p>
            <a:pPr>
              <a:buNone/>
            </a:pPr>
            <a:r>
              <a:rPr lang="en-US" dirty="0" smtClean="0"/>
              <a:t>                             Didn’t  - he - play-the-match?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Why didn’t you come to school?</a:t>
            </a:r>
          </a:p>
          <a:p>
            <a:pPr>
              <a:buNone/>
            </a:pPr>
            <a:r>
              <a:rPr lang="en-US" dirty="0" smtClean="0"/>
              <a:t> Kernel – You came to school for some reason</a:t>
            </a:r>
          </a:p>
          <a:p>
            <a:pPr>
              <a:buNone/>
            </a:pPr>
            <a:r>
              <a:rPr lang="en-US" dirty="0" smtClean="0"/>
              <a:t> PS rule – You – past – come –to- school – for some – reason</a:t>
            </a:r>
          </a:p>
          <a:p>
            <a:pPr>
              <a:buNone/>
            </a:pPr>
            <a:r>
              <a:rPr lang="en-US" dirty="0" err="1" smtClean="0"/>
              <a:t>Neg</a:t>
            </a:r>
            <a:r>
              <a:rPr lang="en-US" dirty="0" smtClean="0"/>
              <a:t> – You – past – not – come – to school – for – some – reason </a:t>
            </a:r>
          </a:p>
          <a:p>
            <a:pPr>
              <a:buNone/>
            </a:pPr>
            <a:r>
              <a:rPr lang="en-US" dirty="0" err="1" smtClean="0"/>
              <a:t>Neg</a:t>
            </a:r>
            <a:r>
              <a:rPr lang="en-US" dirty="0" smtClean="0"/>
              <a:t> cont – You - past – </a:t>
            </a:r>
            <a:r>
              <a:rPr lang="en-US" dirty="0" err="1" smtClean="0"/>
              <a:t>n’t</a:t>
            </a:r>
            <a:r>
              <a:rPr lang="en-US" dirty="0" smtClean="0"/>
              <a:t> – come – to school – for- some – reason</a:t>
            </a:r>
          </a:p>
          <a:p>
            <a:pPr>
              <a:buNone/>
            </a:pPr>
            <a:r>
              <a:rPr lang="en-US" dirty="0" err="1" smtClean="0"/>
              <a:t>Wh</a:t>
            </a:r>
            <a:r>
              <a:rPr lang="en-US" dirty="0" smtClean="0"/>
              <a:t> –subs – You – past – </a:t>
            </a:r>
            <a:r>
              <a:rPr lang="en-US" dirty="0" err="1" smtClean="0"/>
              <a:t>n’t</a:t>
            </a:r>
            <a:r>
              <a:rPr lang="en-US" dirty="0" smtClean="0"/>
              <a:t> – come – to school – why? </a:t>
            </a:r>
          </a:p>
          <a:p>
            <a:pPr>
              <a:buNone/>
            </a:pPr>
            <a:r>
              <a:rPr lang="en-US" dirty="0" err="1" smtClean="0"/>
              <a:t>Interrog</a:t>
            </a:r>
            <a:r>
              <a:rPr lang="en-US" dirty="0" smtClean="0"/>
              <a:t>-  past – </a:t>
            </a:r>
            <a:r>
              <a:rPr lang="en-US" dirty="0" err="1" smtClean="0"/>
              <a:t>n’t</a:t>
            </a:r>
            <a:r>
              <a:rPr lang="en-US" dirty="0" smtClean="0"/>
              <a:t> – you - come – to school – why? </a:t>
            </a:r>
          </a:p>
          <a:p>
            <a:pPr>
              <a:buNone/>
            </a:pPr>
            <a:r>
              <a:rPr lang="en-US" dirty="0" err="1" smtClean="0"/>
              <a:t>Wh</a:t>
            </a:r>
            <a:r>
              <a:rPr lang="en-US" dirty="0" smtClean="0"/>
              <a:t> front – why –past –</a:t>
            </a:r>
            <a:r>
              <a:rPr lang="en-US" dirty="0" err="1" smtClean="0"/>
              <a:t>n’t</a:t>
            </a:r>
            <a:r>
              <a:rPr lang="en-US" dirty="0" smtClean="0"/>
              <a:t> – you - come – to- school? </a:t>
            </a:r>
          </a:p>
          <a:p>
            <a:pPr>
              <a:buNone/>
            </a:pPr>
            <a:r>
              <a:rPr lang="en-US" dirty="0" smtClean="0"/>
              <a:t>Do supp – why – past – do –</a:t>
            </a:r>
            <a:r>
              <a:rPr lang="en-US" dirty="0" err="1" smtClean="0"/>
              <a:t>n’t</a:t>
            </a:r>
            <a:r>
              <a:rPr lang="en-US" dirty="0" smtClean="0"/>
              <a:t> – you - come – to-school ?</a:t>
            </a:r>
          </a:p>
          <a:p>
            <a:pPr>
              <a:buNone/>
            </a:pPr>
            <a:r>
              <a:rPr lang="en-US" dirty="0" smtClean="0"/>
              <a:t>Affix switch – why - </a:t>
            </a:r>
            <a:r>
              <a:rPr lang="en-US" u="sng" dirty="0" smtClean="0"/>
              <a:t>do – past – </a:t>
            </a:r>
            <a:r>
              <a:rPr lang="en-US" u="sng" dirty="0" err="1" smtClean="0"/>
              <a:t>n’t</a:t>
            </a:r>
            <a:r>
              <a:rPr lang="en-US" u="sng" dirty="0" smtClean="0"/>
              <a:t> </a:t>
            </a:r>
            <a:r>
              <a:rPr lang="en-US" dirty="0" smtClean="0"/>
              <a:t>–you - come – to – school ?</a:t>
            </a:r>
          </a:p>
          <a:p>
            <a:pPr>
              <a:buNone/>
            </a:pPr>
            <a:r>
              <a:rPr lang="en-US" dirty="0" smtClean="0"/>
              <a:t>                        why     -   didn’t – you -   come – to – school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Passivisation</a:t>
            </a:r>
            <a:r>
              <a:rPr lang="en-US" dirty="0" smtClean="0"/>
              <a:t> Rule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S----NP(1) – Aux – V – NP(2)</a:t>
            </a:r>
          </a:p>
          <a:p>
            <a:pPr>
              <a:buNone/>
            </a:pPr>
            <a:r>
              <a:rPr lang="en-US" dirty="0" smtClean="0"/>
              <a:t>  Passive -  NP (2) – Aux – be –en- V- by – NP(1)</a:t>
            </a:r>
          </a:p>
          <a:p>
            <a:pPr>
              <a:buNone/>
            </a:pPr>
            <a:r>
              <a:rPr lang="en-US" dirty="0" smtClean="0"/>
              <a:t>  Surface structure  - He  was seen by her </a:t>
            </a:r>
          </a:p>
          <a:p>
            <a:pPr>
              <a:buNone/>
            </a:pPr>
            <a:r>
              <a:rPr lang="en-US" dirty="0" smtClean="0"/>
              <a:t>   Kernel – She  saw him </a:t>
            </a:r>
          </a:p>
          <a:p>
            <a:pPr>
              <a:buNone/>
            </a:pPr>
            <a:r>
              <a:rPr lang="en-US" dirty="0" smtClean="0"/>
              <a:t>    Ps rule – She  –past – see – him </a:t>
            </a:r>
          </a:p>
          <a:p>
            <a:pPr>
              <a:buNone/>
            </a:pPr>
            <a:r>
              <a:rPr lang="en-US" dirty="0" smtClean="0"/>
              <a:t>    Passive – He– past - be – en –see-  by – her</a:t>
            </a:r>
          </a:p>
          <a:p>
            <a:pPr>
              <a:buNone/>
            </a:pPr>
            <a:r>
              <a:rPr lang="en-US" dirty="0" smtClean="0"/>
              <a:t>    affix switch – He – </a:t>
            </a:r>
            <a:r>
              <a:rPr lang="en-US" u="sng" dirty="0" smtClean="0"/>
              <a:t>be –past – see-en </a:t>
            </a:r>
            <a:r>
              <a:rPr lang="en-US" dirty="0" smtClean="0"/>
              <a:t>–by- her</a:t>
            </a:r>
          </a:p>
          <a:p>
            <a:pPr>
              <a:buNone/>
            </a:pPr>
            <a:r>
              <a:rPr lang="en-US" dirty="0" smtClean="0"/>
              <a:t>                            He  - was -  seen – by-her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subject of the active sentence is one or someone, it can be deleted after </a:t>
            </a:r>
            <a:r>
              <a:rPr lang="en-US" dirty="0" err="1" smtClean="0"/>
              <a:t>passivisation</a:t>
            </a:r>
            <a:r>
              <a:rPr lang="en-US" dirty="0" smtClean="0"/>
              <a:t> by applying the agent deletion rule </a:t>
            </a:r>
          </a:p>
          <a:p>
            <a:pPr>
              <a:buNone/>
            </a:pPr>
            <a:r>
              <a:rPr lang="en-US" dirty="0" smtClean="0"/>
              <a:t>    Surface structure -  The thief was beaten </a:t>
            </a:r>
          </a:p>
          <a:p>
            <a:pPr>
              <a:buNone/>
            </a:pPr>
            <a:r>
              <a:rPr lang="en-US" dirty="0" smtClean="0"/>
              <a:t>   Kernel  (deep structure ) – Somebody beat the thief </a:t>
            </a:r>
          </a:p>
          <a:p>
            <a:pPr>
              <a:buNone/>
            </a:pPr>
            <a:r>
              <a:rPr lang="en-US" dirty="0" smtClean="0"/>
              <a:t>    PS rule – Somebody – past– beat – the thief </a:t>
            </a:r>
          </a:p>
          <a:p>
            <a:pPr>
              <a:buNone/>
            </a:pPr>
            <a:r>
              <a:rPr lang="en-US" dirty="0" smtClean="0"/>
              <a:t>    Passive – The thief – past – be – en – beat – by some one </a:t>
            </a:r>
          </a:p>
          <a:p>
            <a:pPr>
              <a:buNone/>
            </a:pPr>
            <a:r>
              <a:rPr lang="en-US" dirty="0" smtClean="0"/>
              <a:t>    Affix switch – The thief – </a:t>
            </a:r>
            <a:r>
              <a:rPr lang="en-US" u="sng" dirty="0" smtClean="0"/>
              <a:t>be – past – beat –en</a:t>
            </a:r>
            <a:r>
              <a:rPr lang="en-US" dirty="0" smtClean="0"/>
              <a:t> – by – someone  </a:t>
            </a:r>
          </a:p>
          <a:p>
            <a:pPr>
              <a:buNone/>
            </a:pPr>
            <a:r>
              <a:rPr lang="en-US" dirty="0" smtClean="0"/>
              <a:t>     Agent deletion – The - thief –</a:t>
            </a:r>
            <a:r>
              <a:rPr lang="en-US" u="sng" dirty="0" smtClean="0"/>
              <a:t>be – past – beat- en </a:t>
            </a:r>
          </a:p>
          <a:p>
            <a:pPr>
              <a:buNone/>
            </a:pPr>
            <a:r>
              <a:rPr lang="en-US" dirty="0" smtClean="0"/>
              <a:t>                                  The – thief – was – beaten </a:t>
            </a:r>
          </a:p>
          <a:p>
            <a:pPr>
              <a:buNone/>
            </a:pPr>
            <a:r>
              <a:rPr lang="en-US" dirty="0" smtClean="0"/>
              <a:t>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Noun Phrase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9990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endParaRPr lang="en-US" sz="7400" dirty="0"/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endParaRPr lang="en-US" sz="7400" dirty="0"/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r>
              <a:rPr lang="en-US" sz="7400" dirty="0" smtClean="0">
                <a:solidFill>
                  <a:sysClr val="windowText" lastClr="000000"/>
                </a:solidFill>
              </a:rPr>
              <a:t>NP -------------&gt; (Pre- </a:t>
            </a:r>
            <a:r>
              <a:rPr lang="en-US" sz="7400" dirty="0" err="1" smtClean="0">
                <a:solidFill>
                  <a:sysClr val="windowText" lastClr="000000"/>
                </a:solidFill>
              </a:rPr>
              <a:t>det</a:t>
            </a:r>
            <a:r>
              <a:rPr lang="en-US" sz="7400" dirty="0" smtClean="0">
                <a:solidFill>
                  <a:sysClr val="windowText" lastClr="000000"/>
                </a:solidFill>
              </a:rPr>
              <a:t>) -  (</a:t>
            </a:r>
            <a:r>
              <a:rPr lang="en-US" sz="7400" dirty="0" err="1" smtClean="0">
                <a:solidFill>
                  <a:sysClr val="windowText" lastClr="000000"/>
                </a:solidFill>
              </a:rPr>
              <a:t>Det</a:t>
            </a:r>
            <a:r>
              <a:rPr lang="en-US" sz="7400" dirty="0" smtClean="0">
                <a:solidFill>
                  <a:sysClr val="windowText" lastClr="000000"/>
                </a:solidFill>
              </a:rPr>
              <a:t>) – (</a:t>
            </a:r>
            <a:r>
              <a:rPr lang="en-US" sz="7400" dirty="0" err="1" smtClean="0">
                <a:solidFill>
                  <a:sysClr val="windowText" lastClr="000000"/>
                </a:solidFill>
              </a:rPr>
              <a:t>Ord</a:t>
            </a:r>
            <a:r>
              <a:rPr lang="en-US" sz="7400" dirty="0" smtClean="0">
                <a:solidFill>
                  <a:sysClr val="windowText" lastClr="000000"/>
                </a:solidFill>
              </a:rPr>
              <a:t>) – (Quant) – (</a:t>
            </a:r>
            <a:r>
              <a:rPr lang="en-US" sz="7400" dirty="0" err="1" smtClean="0">
                <a:solidFill>
                  <a:sysClr val="windowText" lastClr="000000"/>
                </a:solidFill>
              </a:rPr>
              <a:t>Adj.P</a:t>
            </a:r>
            <a:r>
              <a:rPr lang="en-US" sz="7400" dirty="0" smtClean="0">
                <a:solidFill>
                  <a:sysClr val="windowText" lastClr="000000"/>
                </a:solidFill>
              </a:rPr>
              <a:t>) –   (Classifier)- (NP) – N – (PP)</a:t>
            </a:r>
          </a:p>
          <a:p>
            <a:pPr>
              <a:buNone/>
            </a:pPr>
            <a:endParaRPr lang="en-US" sz="7400" dirty="0">
              <a:solidFill>
                <a:sysClr val="windowText" lastClr="000000"/>
              </a:solidFill>
            </a:endParaRPr>
          </a:p>
          <a:p>
            <a:pPr>
              <a:buNone/>
            </a:pPr>
            <a:endParaRPr lang="en-US" sz="74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en-US" sz="7400" dirty="0" smtClean="0">
                <a:solidFill>
                  <a:sysClr val="windowText" lastClr="000000"/>
                </a:solidFill>
              </a:rPr>
              <a:t>Noun Phrase – Noun – Obligatory constituent  - Other constituents are optional</a:t>
            </a:r>
          </a:p>
          <a:p>
            <a:endParaRPr lang="en-US" sz="7400" dirty="0"/>
          </a:p>
          <a:p>
            <a:endParaRPr lang="en-US" sz="7400" dirty="0" smtClean="0"/>
          </a:p>
          <a:p>
            <a:endParaRPr lang="en-US" sz="7400" dirty="0"/>
          </a:p>
          <a:p>
            <a:pPr>
              <a:buNone/>
            </a:pPr>
            <a:r>
              <a:rPr lang="en-US" sz="7400" dirty="0" smtClean="0"/>
              <a:t> </a:t>
            </a:r>
            <a:endParaRPr lang="en-US" sz="74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219200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NP</a:t>
            </a:r>
            <a:endParaRPr lang="en-US" sz="2400" b="1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rot="5400000">
            <a:off x="2465875" y="281791"/>
            <a:ext cx="376535" cy="3174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1676400"/>
            <a:ext cx="32766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981200"/>
            <a:ext cx="141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predeterminer</a:t>
            </a:r>
            <a:endParaRPr lang="en-US" sz="1600" b="1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1143000" y="1676398"/>
            <a:ext cx="3098488" cy="914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 rot="5400000">
            <a:off x="2046774" y="929492"/>
            <a:ext cx="1443337" cy="2946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152900" y="1790700"/>
            <a:ext cx="9144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67200" y="1676400"/>
            <a:ext cx="2845115" cy="1595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9600" y="1752600"/>
            <a:ext cx="365760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2514600"/>
            <a:ext cx="1133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determiner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1100" y="3048000"/>
            <a:ext cx="77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ordinal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54748" y="2590800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quantifier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3200400"/>
            <a:ext cx="1316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Adj.phrase(s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446999" y="2971800"/>
            <a:ext cx="955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classifier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91400" y="220980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noun</a:t>
            </a:r>
            <a:endParaRPr lang="en-US" sz="1600" b="1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6972300" y="3543300"/>
            <a:ext cx="9144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96401" y="3481000"/>
            <a:ext cx="914401" cy="8104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8800" y="4343400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intensifier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39000" y="4343400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adjective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The Determiners –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1.Definite article – the,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2.Indefinite article – an/an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u="sng" dirty="0" smtClean="0"/>
              <a:t>The</a:t>
            </a:r>
            <a:r>
              <a:rPr lang="en-US" dirty="0" smtClean="0"/>
              <a:t> sun rises in </a:t>
            </a:r>
            <a:r>
              <a:rPr lang="en-US" u="sng" dirty="0" smtClean="0"/>
              <a:t>the</a:t>
            </a:r>
            <a:r>
              <a:rPr lang="en-US" dirty="0" smtClean="0"/>
              <a:t> east</a:t>
            </a:r>
          </a:p>
          <a:p>
            <a:pPr>
              <a:buNone/>
            </a:pPr>
            <a:r>
              <a:rPr lang="en-US" dirty="0" smtClean="0"/>
              <a:t>        Have you got </a:t>
            </a:r>
            <a:r>
              <a:rPr lang="en-US" u="sng" dirty="0" smtClean="0"/>
              <a:t>a</a:t>
            </a:r>
            <a:r>
              <a:rPr lang="en-US" dirty="0" smtClean="0"/>
              <a:t> pen?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3.Possessive  – my, her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u="sng" dirty="0" smtClean="0"/>
              <a:t>Her</a:t>
            </a:r>
            <a:r>
              <a:rPr lang="en-US" dirty="0" smtClean="0"/>
              <a:t> wardrobe, </a:t>
            </a:r>
            <a:r>
              <a:rPr lang="en-US" u="sng" dirty="0" smtClean="0"/>
              <a:t>his</a:t>
            </a:r>
            <a:r>
              <a:rPr lang="en-US" dirty="0" smtClean="0"/>
              <a:t> ignorance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4.Genitive possessive – chief minister’s friend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5.Relative  – whose/which – The patient </a:t>
            </a:r>
            <a:r>
              <a:rPr lang="en-US" u="sng" dirty="0" smtClean="0"/>
              <a:t>whose</a:t>
            </a:r>
            <a:r>
              <a:rPr lang="en-US" dirty="0" smtClean="0"/>
              <a:t> kidney was replaced was discharged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6.Interrogative  – what, which, whose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u="sng" dirty="0" smtClean="0"/>
              <a:t>Whose</a:t>
            </a:r>
            <a:r>
              <a:rPr lang="en-US" dirty="0" smtClean="0"/>
              <a:t> bright idea was this?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7. The Negative  – no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u="sng" dirty="0" smtClean="0"/>
              <a:t>No </a:t>
            </a:r>
            <a:r>
              <a:rPr lang="en-US" dirty="0" smtClean="0"/>
              <a:t>problem</a:t>
            </a:r>
          </a:p>
          <a:p>
            <a:pPr>
              <a:buNone/>
            </a:pPr>
            <a:r>
              <a:rPr lang="en-US" dirty="0" smtClean="0"/>
              <a:t>    8. Assertive – some, non- assertive – any</a:t>
            </a:r>
          </a:p>
          <a:p>
            <a:pPr>
              <a:buNone/>
            </a:pPr>
            <a:r>
              <a:rPr lang="en-US" dirty="0" smtClean="0"/>
              <a:t>       I want </a:t>
            </a:r>
            <a:r>
              <a:rPr lang="en-US" i="1" dirty="0" smtClean="0"/>
              <a:t>some</a:t>
            </a:r>
            <a:r>
              <a:rPr lang="en-US" dirty="0" smtClean="0"/>
              <a:t> sugar ,please</a:t>
            </a:r>
          </a:p>
          <a:p>
            <a:pPr>
              <a:buNone/>
            </a:pPr>
            <a:r>
              <a:rPr lang="en-US" dirty="0" smtClean="0"/>
              <a:t>       Have you </a:t>
            </a:r>
            <a:r>
              <a:rPr lang="en-US" u="sng" dirty="0" smtClean="0"/>
              <a:t>any </a:t>
            </a:r>
            <a:r>
              <a:rPr lang="en-US" dirty="0" smtClean="0"/>
              <a:t>sugar left?</a:t>
            </a:r>
          </a:p>
          <a:p>
            <a:pPr>
              <a:buNone/>
            </a:pPr>
            <a:r>
              <a:rPr lang="en-US" dirty="0" smtClean="0"/>
              <a:t>    9. Demonstratives – this, that, these, those</a:t>
            </a:r>
          </a:p>
          <a:p>
            <a:pPr>
              <a:buNone/>
            </a:pPr>
            <a:r>
              <a:rPr lang="en-US" dirty="0" smtClean="0"/>
              <a:t>         Give me </a:t>
            </a:r>
            <a:r>
              <a:rPr lang="en-US" u="sng" dirty="0" smtClean="0"/>
              <a:t>those</a:t>
            </a:r>
            <a:r>
              <a:rPr lang="en-US" dirty="0" smtClean="0"/>
              <a:t> books</a:t>
            </a:r>
          </a:p>
          <a:p>
            <a:pPr>
              <a:buNone/>
            </a:pPr>
            <a:r>
              <a:rPr lang="en-US" dirty="0" smtClean="0"/>
              <a:t>   10. Universal- every, each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u="sng" dirty="0" smtClean="0"/>
              <a:t>Every</a:t>
            </a:r>
            <a:r>
              <a:rPr lang="en-US" dirty="0" smtClean="0"/>
              <a:t> Indian knows that</a:t>
            </a:r>
          </a:p>
          <a:p>
            <a:pPr>
              <a:buNone/>
            </a:pPr>
            <a:r>
              <a:rPr lang="en-US" dirty="0" smtClean="0"/>
              <a:t>    11.Non- assertive – either</a:t>
            </a:r>
          </a:p>
          <a:p>
            <a:pPr>
              <a:buNone/>
            </a:pPr>
            <a:r>
              <a:rPr lang="en-US" dirty="0" smtClean="0"/>
              <a:t>    12. Negative – neither</a:t>
            </a:r>
          </a:p>
          <a:p>
            <a:pPr>
              <a:buNone/>
            </a:pPr>
            <a:r>
              <a:rPr lang="en-US" dirty="0" smtClean="0"/>
              <a:t>          You can park on </a:t>
            </a:r>
            <a:r>
              <a:rPr lang="en-US" u="sng" dirty="0" smtClean="0"/>
              <a:t>either</a:t>
            </a:r>
            <a:r>
              <a:rPr lang="en-US" dirty="0" smtClean="0"/>
              <a:t> side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u="sng" dirty="0" smtClean="0"/>
              <a:t>Neither</a:t>
            </a:r>
            <a:r>
              <a:rPr lang="en-US" dirty="0" smtClean="0"/>
              <a:t> team was happy with the umpiring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- Determiners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which occur before the determiner are   Pre - determiners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all </a:t>
            </a:r>
            <a:r>
              <a:rPr lang="en-US" dirty="0" smtClean="0"/>
              <a:t>the five boys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/>
              <a:t>both</a:t>
            </a:r>
            <a:r>
              <a:rPr lang="en-US" dirty="0" smtClean="0"/>
              <a:t> the children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half </a:t>
            </a:r>
            <a:r>
              <a:rPr lang="en-US" dirty="0" smtClean="0"/>
              <a:t>the time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Ordinals and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Ordinals – first, second, third ; </a:t>
            </a:r>
            <a:r>
              <a:rPr lang="en-US" dirty="0"/>
              <a:t>G</a:t>
            </a:r>
            <a:r>
              <a:rPr lang="en-US" dirty="0" smtClean="0"/>
              <a:t>eneral ordinals – next, last, past, another, other, additional, further</a:t>
            </a:r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u="sng" dirty="0" smtClean="0"/>
              <a:t>second </a:t>
            </a:r>
            <a:r>
              <a:rPr lang="en-US" dirty="0" smtClean="0"/>
              <a:t>question was tough to answer</a:t>
            </a:r>
          </a:p>
          <a:p>
            <a:pPr>
              <a:buNone/>
            </a:pPr>
            <a:r>
              <a:rPr lang="en-US" dirty="0" smtClean="0"/>
              <a:t>     We are waiting for </a:t>
            </a:r>
            <a:r>
              <a:rPr lang="en-US" u="sng" dirty="0" smtClean="0"/>
              <a:t>additional</a:t>
            </a:r>
            <a:r>
              <a:rPr lang="en-US" dirty="0" smtClean="0"/>
              <a:t> details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Quantifiers – cardinal numerals- one, two three – many, few, several, a (large, small, good) number/ quantity/amount </a:t>
            </a:r>
          </a:p>
          <a:p>
            <a:pPr>
              <a:buNone/>
            </a:pPr>
            <a:r>
              <a:rPr lang="en-US" dirty="0" smtClean="0"/>
              <a:t>    of </a:t>
            </a:r>
          </a:p>
          <a:p>
            <a:pPr>
              <a:buNone/>
            </a:pPr>
            <a:r>
              <a:rPr lang="en-US" dirty="0" smtClean="0"/>
              <a:t>       the </a:t>
            </a:r>
            <a:r>
              <a:rPr lang="en-US" u="sng" dirty="0" smtClean="0"/>
              <a:t>first four </a:t>
            </a:r>
            <a:r>
              <a:rPr lang="en-US" dirty="0" smtClean="0"/>
              <a:t>publications – first – ordinal </a:t>
            </a:r>
          </a:p>
          <a:p>
            <a:pPr>
              <a:buNone/>
            </a:pPr>
            <a:r>
              <a:rPr lang="en-US" dirty="0" smtClean="0"/>
              <a:t>       four - quantifier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/>
              <a:t>all </a:t>
            </a:r>
            <a:r>
              <a:rPr lang="en-US" dirty="0" smtClean="0"/>
              <a:t>children – quantifier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u="sng" dirty="0" smtClean="0"/>
              <a:t>all </a:t>
            </a:r>
            <a:r>
              <a:rPr lang="en-US" dirty="0" smtClean="0"/>
              <a:t>the children  - pre determiner</a:t>
            </a:r>
          </a:p>
          <a:p>
            <a:pPr>
              <a:buNone/>
            </a:pPr>
            <a:r>
              <a:rPr lang="en-US" dirty="0" smtClean="0"/>
              <a:t> word expressing quantity – before the determiner – pre- determiner </a:t>
            </a:r>
          </a:p>
          <a:p>
            <a:pPr>
              <a:buNone/>
            </a:pPr>
            <a:r>
              <a:rPr lang="en-US" dirty="0" smtClean="0"/>
              <a:t> word expressing  quantity – NP without a determiner – quantifier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 Phrase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784725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300" dirty="0" smtClean="0">
                <a:solidFill>
                  <a:schemeClr val="tx1"/>
                </a:solidFill>
              </a:rPr>
              <a:t>Adjective phrase --</a:t>
            </a:r>
            <a:r>
              <a:rPr lang="en-US" sz="3300" dirty="0" smtClean="0">
                <a:solidFill>
                  <a:schemeClr val="tx1"/>
                </a:solidFill>
                <a:sym typeface="Wingdings" pitchFamily="2" charset="2"/>
              </a:rPr>
              <a:t>&gt; (Intensifier) – Adjective </a:t>
            </a:r>
          </a:p>
          <a:p>
            <a:pPr>
              <a:buNone/>
            </a:pPr>
            <a:r>
              <a:rPr lang="en-US" sz="3300" dirty="0" smtClean="0">
                <a:solidFill>
                  <a:schemeClr val="tx1"/>
                </a:solidFill>
                <a:sym typeface="Wingdings" pitchFamily="2" charset="2"/>
              </a:rPr>
              <a:t>                   </a:t>
            </a:r>
            <a:r>
              <a:rPr lang="en-US" sz="3300" dirty="0" smtClean="0">
                <a:solidFill>
                  <a:schemeClr val="tx1"/>
                </a:solidFill>
              </a:rPr>
              <a:t>an absolutely honest politician</a:t>
            </a:r>
          </a:p>
          <a:p>
            <a:pPr>
              <a:buNone/>
            </a:pPr>
            <a:r>
              <a:rPr lang="en-US" sz="3300" dirty="0" smtClean="0">
                <a:solidFill>
                  <a:schemeClr val="tx1"/>
                </a:solidFill>
              </a:rPr>
              <a:t>  an – determiner</a:t>
            </a:r>
          </a:p>
          <a:p>
            <a:pPr>
              <a:buNone/>
            </a:pPr>
            <a:r>
              <a:rPr lang="en-US" sz="3300" dirty="0" smtClean="0">
                <a:solidFill>
                  <a:schemeClr val="tx1"/>
                </a:solidFill>
              </a:rPr>
              <a:t>  absolutely – intensifier (adverb – traditional grammar)</a:t>
            </a:r>
          </a:p>
          <a:p>
            <a:pPr>
              <a:buNone/>
            </a:pPr>
            <a:r>
              <a:rPr lang="en-US" sz="3300" dirty="0">
                <a:solidFill>
                  <a:schemeClr val="tx1"/>
                </a:solidFill>
              </a:rPr>
              <a:t> </a:t>
            </a:r>
            <a:r>
              <a:rPr lang="en-US" sz="3300" dirty="0" smtClean="0">
                <a:solidFill>
                  <a:schemeClr val="tx1"/>
                </a:solidFill>
              </a:rPr>
              <a:t> honest – adjective </a:t>
            </a:r>
          </a:p>
          <a:p>
            <a:pPr>
              <a:buNone/>
            </a:pPr>
            <a:r>
              <a:rPr lang="en-US" sz="3300" dirty="0">
                <a:solidFill>
                  <a:schemeClr val="tx1"/>
                </a:solidFill>
              </a:rPr>
              <a:t> 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1371600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Adj.phrase(s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619500" y="1833146"/>
            <a:ext cx="9144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843601" y="1770846"/>
            <a:ext cx="914401" cy="8104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0" y="2514600"/>
            <a:ext cx="11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intensifier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514600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adjective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889</TotalTime>
  <Words>1996</Words>
  <Application>Microsoft Office PowerPoint</Application>
  <PresentationFormat>On-screen Show (4:3)</PresentationFormat>
  <Paragraphs>362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Trek</vt:lpstr>
      <vt:lpstr>Syntactical Analysis</vt:lpstr>
      <vt:lpstr>Simple Sentence – IC analysis</vt:lpstr>
      <vt:lpstr>Slide 3</vt:lpstr>
      <vt:lpstr>Noun Phrase</vt:lpstr>
      <vt:lpstr>Determiners</vt:lpstr>
      <vt:lpstr>Slide 6</vt:lpstr>
      <vt:lpstr>Pre - Determiners</vt:lpstr>
      <vt:lpstr>Ordinals and Quantifiers</vt:lpstr>
      <vt:lpstr>Adjective Phrase </vt:lpstr>
      <vt:lpstr>Classifiers</vt:lpstr>
      <vt:lpstr>Prepositional Phrase</vt:lpstr>
      <vt:lpstr>Slide 12</vt:lpstr>
      <vt:lpstr>Verb Phrase</vt:lpstr>
      <vt:lpstr>Slide 14</vt:lpstr>
      <vt:lpstr>Slide 15</vt:lpstr>
      <vt:lpstr>Perfective</vt:lpstr>
      <vt:lpstr>Slide 17</vt:lpstr>
      <vt:lpstr>Progressive </vt:lpstr>
      <vt:lpstr>Slide 19</vt:lpstr>
      <vt:lpstr>Slide 20</vt:lpstr>
      <vt:lpstr>Passive </vt:lpstr>
      <vt:lpstr>LimitATIONS OF ic ANALYSIS</vt:lpstr>
      <vt:lpstr>Transformational Generative Grammar</vt:lpstr>
      <vt:lpstr>Kernel and Non – Kernal sentences</vt:lpstr>
      <vt:lpstr>Transformational Rules</vt:lpstr>
      <vt:lpstr>Interrogative  and affix Switch Rules</vt:lpstr>
      <vt:lpstr>Do support rule </vt:lpstr>
      <vt:lpstr>Wh  Fronting and Substitution </vt:lpstr>
      <vt:lpstr>Slide 29</vt:lpstr>
      <vt:lpstr>Negation rule</vt:lpstr>
      <vt:lpstr>Negative contractions</vt:lpstr>
      <vt:lpstr>Negative questions</vt:lpstr>
      <vt:lpstr>Slide 33</vt:lpstr>
      <vt:lpstr>Passivisation Rule 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Syntactical Analysis</dc:title>
  <dc:creator>user</dc:creator>
  <cp:lastModifiedBy>user</cp:lastModifiedBy>
  <cp:revision>92</cp:revision>
  <dcterms:created xsi:type="dcterms:W3CDTF">2012-10-09T05:48:08Z</dcterms:created>
  <dcterms:modified xsi:type="dcterms:W3CDTF">2013-10-21T05:23:48Z</dcterms:modified>
</cp:coreProperties>
</file>