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60" r:id="rId2"/>
    <p:sldId id="381" r:id="rId3"/>
    <p:sldId id="382" r:id="rId4"/>
    <p:sldId id="383" r:id="rId5"/>
    <p:sldId id="384" r:id="rId6"/>
    <p:sldId id="385" r:id="rId7"/>
    <p:sldId id="386" r:id="rId8"/>
    <p:sldId id="337" r:id="rId9"/>
    <p:sldId id="378" r:id="rId10"/>
    <p:sldId id="338" r:id="rId11"/>
    <p:sldId id="341" r:id="rId12"/>
    <p:sldId id="390" r:id="rId13"/>
    <p:sldId id="391" r:id="rId14"/>
    <p:sldId id="339" r:id="rId15"/>
    <p:sldId id="392" r:id="rId16"/>
    <p:sldId id="393" r:id="rId17"/>
    <p:sldId id="394" r:id="rId18"/>
    <p:sldId id="395" r:id="rId19"/>
    <p:sldId id="396" r:id="rId20"/>
    <p:sldId id="397" r:id="rId21"/>
    <p:sldId id="402" r:id="rId22"/>
    <p:sldId id="403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21" r:id="rId35"/>
    <p:sldId id="422" r:id="rId36"/>
    <p:sldId id="423" r:id="rId37"/>
    <p:sldId id="424" r:id="rId38"/>
    <p:sldId id="425" r:id="rId39"/>
    <p:sldId id="426" r:id="rId40"/>
    <p:sldId id="429" r:id="rId41"/>
    <p:sldId id="43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80817" autoAdjust="0"/>
  </p:normalViewPr>
  <p:slideViewPr>
    <p:cSldViewPr>
      <p:cViewPr>
        <p:scale>
          <a:sx n="50" d="100"/>
          <a:sy n="50" d="100"/>
        </p:scale>
        <p:origin x="-360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EE815-6DD6-4B28-86BA-3F94902D718B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412E-7682-4DD5-86CC-FABB5DFC23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0FCF76-2191-4669-9F91-E4D5AE9B4708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FEBB7D-E484-4749-BC3B-049F8FFD8DFC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6B9673-ED5F-48EE-A301-FE475E04572D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E056B-AC44-49C3-8264-DDF52DDC49A4}" type="slidenum">
              <a:rPr lang="en-US"/>
              <a:pPr/>
              <a:t>27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9162F-DA10-4E54-A9D5-A8ED9A55D2E9}" type="slidenum">
              <a:rPr lang="en-US"/>
              <a:pPr/>
              <a:t>30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2BCCA-CFDB-4692-AD75-16AC61B6A914}" type="slidenum">
              <a:rPr lang="en-US"/>
              <a:pPr/>
              <a:t>31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BA918-931A-47FF-9009-4FF647761584}" type="slidenum">
              <a:rPr lang="en-US"/>
              <a:pPr/>
              <a:t>32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0B345-BC71-46C7-8AA3-AA93A95CE701}" type="slidenum">
              <a:rPr lang="en-US"/>
              <a:pPr/>
              <a:t>33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4221C8-A7D3-47AF-B961-AEBC054A1DB5}" type="slidenum">
              <a:rPr lang="en-US"/>
              <a:pPr/>
              <a:t>34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766F3-9EA4-44E4-8734-9226AA365CE3}" type="slidenum">
              <a:rPr lang="en-US"/>
              <a:pPr/>
              <a:t>35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CF38B-7F3E-43AC-8262-851B329AD4C1}" type="slidenum">
              <a:rPr lang="en-US"/>
              <a:pPr/>
              <a:t>36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ED987-8C65-4AE9-B486-251121F00499}" type="slidenum">
              <a:rPr lang="en-US"/>
              <a:pPr/>
              <a:t>37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7619F-05F1-4987-96BF-390822BCD3CA}" type="slidenum">
              <a:rPr lang="en-US"/>
              <a:pPr/>
              <a:t>40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5229A-0BA9-4203-AA0B-0C4A4ADF10E9}" type="slidenum">
              <a:rPr lang="en-US"/>
              <a:pPr/>
              <a:t>41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CE0A2F-0DEA-4E2B-89EE-444288ACDBB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6A0346-44BD-40FE-8916-A10A807FFAE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03F4E0-7A78-4EE4-B4E2-F6C95007737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K K Birla Goa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4A53E-2966-4020-AF0C-D3670178A461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AF018-DB44-4B35-BE39-976146356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262A5-A399-4EAD-8631-06B19568C7F2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C8285-709F-44CB-8432-9A292C859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TS Pilani Go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819400" y="-3352800"/>
            <a:ext cx="14438086" cy="108285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rgbClr val="10114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rgbClr val="10114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101141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C9837EB-A540-4217-95FA-6C5290F28805}" type="datetime1">
              <a:rPr lang="en-US" smtClean="0"/>
              <a:pPr/>
              <a:t>8/13/2013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3581400"/>
            <a:ext cx="6705600" cy="1752600"/>
          </a:xfrm>
        </p:spPr>
        <p:txBody>
          <a:bodyPr/>
          <a:lstStyle/>
          <a:p>
            <a:pPr algn="ctr">
              <a:defRPr/>
            </a:pPr>
            <a:r>
              <a:rPr lang="en-US" sz="4000" dirty="0" smtClean="0"/>
              <a:t>Operating Systems</a:t>
            </a:r>
            <a:endParaRPr lang="en-US" sz="2800" kern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562600"/>
            <a:ext cx="6019800" cy="533400"/>
          </a:xfrm>
        </p:spPr>
        <p:txBody>
          <a:bodyPr/>
          <a:lstStyle/>
          <a:p>
            <a:pPr marL="469900" indent="-4699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n-US" b="1" kern="0" dirty="0" smtClean="0"/>
              <a:t>Dr. Lucy J. </a:t>
            </a:r>
            <a:r>
              <a:rPr lang="en-US" b="1" kern="0" dirty="0" err="1" smtClean="0"/>
              <a:t>Gudino</a:t>
            </a:r>
            <a:endParaRPr lang="en-US" b="1" kern="0" dirty="0" smtClean="0"/>
          </a:p>
          <a:p>
            <a:pPr marL="469900" indent="-469900" eaLnBrk="0" fontAlgn="auto" hangingPunct="0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defRPr/>
            </a:pPr>
            <a:r>
              <a:rPr lang="en-US" sz="1400" b="1" kern="0" dirty="0" smtClean="0"/>
              <a:t>Dept. of CS and IS</a:t>
            </a:r>
            <a:endParaRPr lang="en-US" sz="1400" b="1" kern="0" dirty="0"/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Functions same way as ordinary computer software</a:t>
            </a:r>
          </a:p>
          <a:p>
            <a:pPr lvl="1"/>
            <a:r>
              <a:rPr lang="en-US" sz="2400" dirty="0" smtClean="0"/>
              <a:t>It is a program that is executed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Operating system relinquishes control of the processor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Contd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47800"/>
            <a:ext cx="8839200" cy="45259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b="1" dirty="0" smtClean="0"/>
              <a:t>Convenience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An OS makes a computer more convenient to use.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Efficiency: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An OS allows the computer system resources to be used in an efficient manner.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Ability to evolve: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An OS should be constructed in such a way as to permit the effective development, testing, and introduction of new system functions without interfering with service.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3 main objectives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1815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GB" sz="2800" b="1" dirty="0" smtClean="0">
                <a:solidFill>
                  <a:srgbClr val="0000FF"/>
                </a:solidFill>
              </a:rPr>
              <a:t>Architecture is those attributes visible to the programmer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2400" dirty="0" smtClean="0"/>
              <a:t>Logical aspects of system as seen by the programmer.</a:t>
            </a:r>
            <a:endParaRPr lang="en-GB" sz="2400" dirty="0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GB" sz="2400" dirty="0" smtClean="0"/>
              <a:t>Instruction set, </a:t>
            </a:r>
            <a:r>
              <a:rPr lang="en-US" sz="2400" dirty="0" smtClean="0"/>
              <a:t>instruction formats,</a:t>
            </a:r>
            <a:r>
              <a:rPr lang="en-GB" sz="2400" dirty="0" smtClean="0"/>
              <a:t> </a:t>
            </a:r>
            <a:r>
              <a:rPr lang="en-US" sz="2400" dirty="0" smtClean="0"/>
              <a:t>data types, </a:t>
            </a:r>
            <a:r>
              <a:rPr lang="en-GB" sz="2400" dirty="0" smtClean="0"/>
              <a:t>number of bits used for data representation, I/O mechanisms, addressing techniques: </a:t>
            </a:r>
            <a:r>
              <a:rPr lang="en-US" sz="2400" dirty="0" smtClean="0"/>
              <a:t>addressing modes.</a:t>
            </a:r>
            <a:endParaRPr lang="en-GB" sz="2400" dirty="0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GB" sz="2400" dirty="0" smtClean="0"/>
              <a:t>e.g., Is there a multiply instruction?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GB" sz="2800" b="1" dirty="0" smtClean="0">
                <a:solidFill>
                  <a:srgbClr val="0000FF"/>
                </a:solidFill>
              </a:rPr>
              <a:t>Organization is how features are implemented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2400" dirty="0" smtClean="0"/>
              <a:t>physical aspects of computer system.</a:t>
            </a:r>
            <a:endParaRPr lang="en-GB" sz="2400" dirty="0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GB" sz="2400" dirty="0" smtClean="0"/>
              <a:t>Control signals, interfaces, memory technology.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GB" sz="2400" dirty="0" smtClean="0"/>
              <a:t>e.g. Is there a hardware multiply unit or is it done by repeated addition?</a:t>
            </a:r>
            <a:endParaRPr lang="en-US" sz="2400" dirty="0" smtClean="0"/>
          </a:p>
        </p:txBody>
      </p:sp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Computer</a:t>
            </a:r>
            <a:r>
              <a:rPr lang="en-US" b="1" dirty="0" smtClean="0">
                <a:solidFill>
                  <a:srgbClr val="C00000"/>
                </a:solidFill>
              </a:rPr>
              <a:t> Architecture and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 Why study computer organization and architecture?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Design better programs, including system software such as compilers, operating systems, and device drivers.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Optimize program behavior.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Evaluate (benchmark) computer system performance.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Understand time, space, and price tradeoffs</a:t>
            </a:r>
            <a:r>
              <a:rPr lang="en-US" sz="3600" dirty="0" smtClean="0"/>
              <a:t>.</a:t>
            </a:r>
            <a:endParaRPr lang="en-US" sz="2400" dirty="0" smtClean="0"/>
          </a:p>
        </p:txBody>
      </p:sp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Computer Architecture and Organization…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525963"/>
          </a:xfr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Computer system can be divided into </a:t>
            </a:r>
            <a:r>
              <a:rPr lang="en-US" dirty="0" smtClean="0"/>
              <a:t>four components</a:t>
            </a:r>
            <a:endParaRPr lang="en-US" dirty="0"/>
          </a:p>
          <a:p>
            <a:pPr lvl="1"/>
            <a:r>
              <a:rPr lang="en-US" sz="2000" b="1" dirty="0" smtClean="0"/>
              <a:t>Hardware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/>
              <a:t>provides </a:t>
            </a:r>
            <a:r>
              <a:rPr lang="en-US" sz="2000" dirty="0"/>
              <a:t>basic computing resources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/>
              <a:t>CPU, memory, I/O devices</a:t>
            </a:r>
          </a:p>
          <a:p>
            <a:pPr lvl="1"/>
            <a:r>
              <a:rPr lang="en-US" sz="2000" b="1" dirty="0"/>
              <a:t>Operating </a:t>
            </a:r>
            <a:r>
              <a:rPr lang="en-US" sz="2000" b="1" dirty="0" smtClean="0"/>
              <a:t>system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/>
              <a:t>Controls </a:t>
            </a:r>
            <a:r>
              <a:rPr lang="en-US" sz="2000" dirty="0"/>
              <a:t>and coordinates use of hardware among various applications and users</a:t>
            </a:r>
          </a:p>
          <a:p>
            <a:pPr lvl="1"/>
            <a:r>
              <a:rPr lang="en-US" sz="2000" b="1" dirty="0"/>
              <a:t>Application </a:t>
            </a:r>
            <a:r>
              <a:rPr lang="en-US" sz="2000" b="1" dirty="0" smtClean="0"/>
              <a:t>programs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/>
              <a:t>define </a:t>
            </a:r>
            <a:r>
              <a:rPr lang="en-US" sz="2000" dirty="0"/>
              <a:t>the ways in which the system resources are used to solve the computing problems of the </a:t>
            </a:r>
            <a:r>
              <a:rPr lang="en-US" sz="2000" dirty="0" smtClean="0"/>
              <a:t>users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/>
              <a:t>Word processors, compilers, web browsers, database systems, video games</a:t>
            </a:r>
          </a:p>
          <a:p>
            <a:pPr lvl="1"/>
            <a:r>
              <a:rPr lang="en-US" sz="2000" b="1" dirty="0" smtClean="0"/>
              <a:t>Users</a:t>
            </a:r>
          </a:p>
          <a:p>
            <a:pPr lvl="2">
              <a:buFont typeface="Wingdings" pitchFamily="2" charset="2"/>
              <a:buChar char="ü"/>
            </a:pPr>
            <a:r>
              <a:rPr lang="en-US" sz="2000" dirty="0" smtClean="0"/>
              <a:t>People</a:t>
            </a:r>
            <a:r>
              <a:rPr lang="en-US" sz="2000" dirty="0"/>
              <a:t>, machines, other computers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Computer System Structure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943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1" dirty="0" smtClean="0">
                <a:solidFill>
                  <a:srgbClr val="C00000"/>
                </a:solidFill>
              </a:rPr>
              <a:t>Parts of a Computer System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52400" y="1828800"/>
            <a:ext cx="8686800" cy="4419600"/>
            <a:chOff x="152400" y="1828800"/>
            <a:chExt cx="8686800" cy="4419600"/>
          </a:xfrm>
          <a:effectLst>
            <a:outerShdw blurRad="50800" dist="38100" dir="18900000" algn="bl" rotWithShape="0">
              <a:srgbClr val="0000FF">
                <a:alpha val="40000"/>
              </a:srgb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2362200" y="1828800"/>
              <a:ext cx="3200400" cy="1066800"/>
            </a:xfrm>
            <a:prstGeom prst="rect">
              <a:avLst/>
            </a:prstGeom>
            <a:solidFill>
              <a:srgbClr val="0000FF"/>
            </a:solidFill>
            <a:scene3d>
              <a:camera prst="orthographicFront"/>
              <a:lightRig rig="threePt" dir="t"/>
            </a:scene3d>
            <a:sp3d extrusionH="76200">
              <a:bevelB w="114300" prst="artDeco"/>
              <a:extrusionClr>
                <a:srgbClr val="0000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/>
                <a:t>Computer System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3505200"/>
              <a:ext cx="3200400" cy="1066800"/>
            </a:xfrm>
            <a:prstGeom prst="rect">
              <a:avLst/>
            </a:prstGeom>
            <a:solidFill>
              <a:srgbClr val="0000FF"/>
            </a:solidFill>
            <a:scene3d>
              <a:camera prst="orthographicFront"/>
              <a:lightRig rig="threePt" dir="t"/>
            </a:scene3d>
            <a:sp3d extrusionH="76200">
              <a:bevelB w="114300" prst="artDeco"/>
              <a:extrusionClr>
                <a:srgbClr val="0000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/>
                <a:t>Computer Hardware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3505200"/>
              <a:ext cx="3200400" cy="1066800"/>
            </a:xfrm>
            <a:prstGeom prst="rect">
              <a:avLst/>
            </a:prstGeom>
            <a:solidFill>
              <a:srgbClr val="0000FF"/>
            </a:solidFill>
            <a:scene3d>
              <a:camera prst="orthographicFront"/>
              <a:lightRig rig="threePt" dir="t"/>
            </a:scene3d>
            <a:sp3d extrusionH="76200">
              <a:bevelB w="114300" prst="artDeco"/>
              <a:extrusionClr>
                <a:srgbClr val="0000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/>
                <a:t>Computer Software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5181600"/>
              <a:ext cx="3200400" cy="1066800"/>
            </a:xfrm>
            <a:prstGeom prst="rect">
              <a:avLst/>
            </a:prstGeom>
            <a:solidFill>
              <a:srgbClr val="0000FF"/>
            </a:solidFill>
            <a:scene3d>
              <a:camera prst="orthographicFront"/>
              <a:lightRig rig="threePt" dir="t"/>
            </a:scene3d>
            <a:sp3d extrusionH="76200">
              <a:bevelB w="114300" prst="artDeco"/>
              <a:extrusionClr>
                <a:srgbClr val="0000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/>
                <a:t>Application Software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5181600"/>
              <a:ext cx="3200400" cy="1066800"/>
            </a:xfrm>
            <a:prstGeom prst="rect">
              <a:avLst/>
            </a:prstGeom>
            <a:solidFill>
              <a:srgbClr val="0000FF"/>
            </a:solidFill>
            <a:scene3d>
              <a:camera prst="orthographicFront"/>
              <a:lightRig rig="threePt" dir="t"/>
            </a:scene3d>
            <a:sp3d extrusionH="76200">
              <a:bevelB w="114300" prst="artDeco"/>
              <a:extrusionClr>
                <a:srgbClr val="0000FF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/>
                <a:t>System Software</a:t>
              </a:r>
            </a:p>
          </p:txBody>
        </p:sp>
        <p:grpSp>
          <p:nvGrpSpPr>
            <p:cNvPr id="3" name="Group 21"/>
            <p:cNvGrpSpPr/>
            <p:nvPr/>
          </p:nvGrpSpPr>
          <p:grpSpPr>
            <a:xfrm>
              <a:off x="1904206" y="2896394"/>
              <a:ext cx="3964782" cy="609600"/>
              <a:chOff x="1904206" y="2896394"/>
              <a:chExt cx="3964782" cy="609600"/>
            </a:xfrm>
          </p:grpSpPr>
          <p:cxnSp>
            <p:nvCxnSpPr>
              <p:cNvPr id="11" name="Straight Connector 10"/>
              <p:cNvCxnSpPr>
                <a:stCxn id="4" idx="2"/>
              </p:cNvCxnSpPr>
              <p:nvPr/>
            </p:nvCxnSpPr>
            <p:spPr>
              <a:xfrm rot="5400000">
                <a:off x="3810000" y="3048000"/>
                <a:ext cx="3048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extrusionH="76200">
                <a:bevelB w="114300" prst="artDeco"/>
                <a:extrusionClr>
                  <a:srgbClr val="0000FF"/>
                </a:extrusion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905000" y="3200400"/>
                <a:ext cx="39624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extrusionH="76200">
                <a:bevelB w="114300" prst="artDeco"/>
                <a:extrusionClr>
                  <a:srgbClr val="0000FF"/>
                </a:extrusion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5400000">
                <a:off x="1752600" y="3352800"/>
                <a:ext cx="3048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  <a:scene3d>
                <a:camera prst="orthographicFront"/>
                <a:lightRig rig="threePt" dir="t"/>
              </a:scene3d>
              <a:sp3d extrusionH="76200">
                <a:bevelB w="114300" prst="artDeco"/>
                <a:extrusionClr>
                  <a:srgbClr val="0000FF"/>
                </a:extrusion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5400000">
                <a:off x="5715794" y="3352006"/>
                <a:ext cx="3048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  <a:scene3d>
                <a:camera prst="orthographicFront"/>
                <a:lightRig rig="threePt" dir="t"/>
              </a:scene3d>
              <a:sp3d extrusionH="76200">
                <a:bevelB w="114300" prst="artDeco"/>
                <a:extrusionClr>
                  <a:srgbClr val="0000FF"/>
                </a:extrusion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0"/>
            <p:cNvGrpSpPr/>
            <p:nvPr/>
          </p:nvGrpSpPr>
          <p:grpSpPr>
            <a:xfrm>
              <a:off x="3809206" y="4572794"/>
              <a:ext cx="3964782" cy="609600"/>
              <a:chOff x="3809206" y="4572794"/>
              <a:chExt cx="3964782" cy="6096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>
                <a:off x="5715000" y="4724400"/>
                <a:ext cx="3048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extrusionH="76200">
                <a:bevelB w="114300" prst="artDeco"/>
                <a:extrusionClr>
                  <a:srgbClr val="0000FF"/>
                </a:extrusion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810000" y="4876800"/>
                <a:ext cx="39624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 extrusionH="76200">
                <a:bevelB w="114300" prst="artDeco"/>
                <a:extrusionClr>
                  <a:srgbClr val="0000FF"/>
                </a:extrusion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3657600" y="5029200"/>
                <a:ext cx="3048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  <a:scene3d>
                <a:camera prst="orthographicFront"/>
                <a:lightRig rig="threePt" dir="t"/>
              </a:scene3d>
              <a:sp3d extrusionH="76200">
                <a:bevelB w="114300" prst="artDeco"/>
                <a:extrusionClr>
                  <a:srgbClr val="0000FF"/>
                </a:extrusion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>
                <a:off x="7620794" y="5028406"/>
                <a:ext cx="3048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  <a:scene3d>
                <a:camera prst="orthographicFront"/>
                <a:lightRig rig="threePt" dir="t"/>
              </a:scene3d>
              <a:sp3d extrusionH="76200">
                <a:bevelB w="114300" prst="artDeco"/>
                <a:extrusionClr>
                  <a:srgbClr val="0000FF"/>
                </a:extrusion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839200" cy="4983163"/>
          </a:xfrm>
        </p:spPr>
        <p:txBody>
          <a:bodyPr rtlCol="0">
            <a:normAutofit fontScale="85000" lnSpcReduction="10000"/>
          </a:bodyPr>
          <a:lstStyle/>
          <a:p>
            <a:pPr marL="476250" indent="-228600" eaLnBrk="1" fontAlgn="auto" hangingPunct="1">
              <a:spcAft>
                <a:spcPts val="0"/>
              </a:spcAft>
              <a:defRPr/>
            </a:pPr>
            <a:r>
              <a:rPr lang="en-US" sz="3300" b="1" dirty="0" smtClean="0"/>
              <a:t>Input unit</a:t>
            </a:r>
          </a:p>
          <a:p>
            <a:pPr marL="895350" lvl="1" indent="-30480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Obtains information from input devices (keyboard, mouse)</a:t>
            </a:r>
          </a:p>
          <a:p>
            <a:pPr marL="476250" indent="-228600" eaLnBrk="1" fontAlgn="auto" hangingPunct="1">
              <a:spcAft>
                <a:spcPts val="0"/>
              </a:spcAft>
              <a:defRPr/>
            </a:pPr>
            <a:r>
              <a:rPr lang="en-US" sz="3300" b="1" dirty="0" smtClean="0"/>
              <a:t>Output unit  </a:t>
            </a:r>
          </a:p>
          <a:p>
            <a:pPr marL="895350" lvl="1" indent="-30480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Outputs information (to screen, to printer, to control other devices)</a:t>
            </a:r>
          </a:p>
          <a:p>
            <a:pPr marL="476250" indent="-228600" eaLnBrk="1" fontAlgn="auto" hangingPunct="1">
              <a:spcAft>
                <a:spcPts val="0"/>
              </a:spcAft>
              <a:defRPr/>
            </a:pPr>
            <a:r>
              <a:rPr lang="en-US" sz="3300" b="1" dirty="0" smtClean="0"/>
              <a:t>Memory unit </a:t>
            </a:r>
          </a:p>
          <a:p>
            <a:pPr marL="895350" lvl="1" indent="-30480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Rapid access, low capacity, stores input information</a:t>
            </a:r>
          </a:p>
          <a:p>
            <a:pPr marL="476250" indent="-228600" eaLnBrk="1" fontAlgn="auto" hangingPunct="1">
              <a:spcAft>
                <a:spcPts val="0"/>
              </a:spcAft>
              <a:defRPr/>
            </a:pPr>
            <a:r>
              <a:rPr lang="en-US" sz="3300" b="1" dirty="0" smtClean="0"/>
              <a:t>Central processing unit (CPU)  </a:t>
            </a:r>
            <a:r>
              <a:rPr lang="en-US" sz="2800" dirty="0" smtClean="0">
                <a:sym typeface="Wingdings" pitchFamily="2" charset="2"/>
              </a:rPr>
              <a:t>ALU+ CU</a:t>
            </a:r>
            <a:endParaRPr lang="en-US" sz="2800" dirty="0" smtClean="0"/>
          </a:p>
          <a:p>
            <a:pPr marL="895350" lvl="1" indent="-30480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Performs arithmetic calculations and logic decisions</a:t>
            </a:r>
          </a:p>
          <a:p>
            <a:pPr marL="895350" lvl="1" indent="-30480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Supervises and coordinates the various components of the computer</a:t>
            </a:r>
          </a:p>
          <a:p>
            <a:pPr marL="476250" indent="-228600" eaLnBrk="1" fontAlgn="auto" hangingPunct="1">
              <a:spcAft>
                <a:spcPts val="0"/>
              </a:spcAft>
              <a:defRPr/>
            </a:pPr>
            <a:r>
              <a:rPr lang="en-US" sz="3300" b="1" dirty="0" smtClean="0"/>
              <a:t>Secondary storage unit  </a:t>
            </a:r>
          </a:p>
          <a:p>
            <a:pPr marL="895350" lvl="1" indent="-30480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Cheap, long-term, high-capacity storage</a:t>
            </a:r>
          </a:p>
          <a:p>
            <a:pPr marL="895350" lvl="1" indent="-30480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Stores inactive programs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08038"/>
            <a:ext cx="9144000" cy="7921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Five components in every computer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Contd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</a:p>
        </p:txBody>
      </p:sp>
      <p:grpSp>
        <p:nvGrpSpPr>
          <p:cNvPr id="2" name="Content Placeholder 3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685800" y="1524000"/>
            <a:chExt cx="8077200" cy="4572000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3581400" y="1752600"/>
              <a:ext cx="2438400" cy="297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4038600" y="2667000"/>
              <a:ext cx="152400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ALU</a:t>
              </a: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4038600" y="3733800"/>
              <a:ext cx="152400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CU</a:t>
              </a:r>
            </a:p>
          </p:txBody>
        </p:sp>
        <p:sp>
          <p:nvSpPr>
            <p:cNvPr id="20" name="Text Box 8"/>
            <p:cNvSpPr>
              <a:spLocks noChangeArrowheads="1"/>
            </p:cNvSpPr>
            <p:nvPr/>
          </p:nvSpPr>
          <p:spPr bwMode="auto">
            <a:xfrm>
              <a:off x="457200" y="1600200"/>
              <a:ext cx="7919049" cy="4525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                                             </a:t>
              </a:r>
            </a:p>
            <a:p>
              <a:pPr marL="342900" indent="-342900">
                <a:spcBef>
                  <a:spcPct val="50000"/>
                </a:spcBef>
              </a:pPr>
              <a:r>
                <a:rPr lang="en-US" sz="2400">
                  <a:latin typeface="Comic Sans MS" pitchFamily="66" charset="0"/>
                </a:rPr>
                <a:t>                                                CPU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3429000" y="5181600"/>
              <a:ext cx="2819400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Memory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838200" y="2667000"/>
              <a:ext cx="17526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Input</a:t>
              </a: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7010400" y="2667000"/>
              <a:ext cx="17526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Output</a:t>
              </a:r>
            </a:p>
          </p:txBody>
        </p:sp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2590800" y="3048000"/>
              <a:ext cx="990600" cy="304800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13"/>
            <p:cNvSpPr>
              <a:spLocks noChangeArrowheads="1"/>
            </p:cNvSpPr>
            <p:nvPr/>
          </p:nvSpPr>
          <p:spPr bwMode="auto">
            <a:xfrm>
              <a:off x="6019800" y="3048000"/>
              <a:ext cx="990600" cy="304800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4572000" y="4724400"/>
              <a:ext cx="457200" cy="45720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Computer is a complex system</a:t>
            </a:r>
          </a:p>
          <a:p>
            <a:pPr lvl="1">
              <a:buFont typeface="Arial" pitchFamily="34" charset="0"/>
              <a:buChar char="•"/>
            </a:pPr>
            <a:r>
              <a:rPr lang="en-GB" sz="2800" dirty="0" smtClean="0"/>
              <a:t>describe it as a hierarchical system</a:t>
            </a:r>
          </a:p>
          <a:p>
            <a:pPr>
              <a:buFont typeface="Arial" pitchFamily="34" charset="0"/>
              <a:buChar char="•"/>
            </a:pPr>
            <a:r>
              <a:rPr lang="en-GB" sz="3200" b="1" dirty="0" smtClean="0">
                <a:solidFill>
                  <a:srgbClr val="0000FF"/>
                </a:solidFill>
              </a:rPr>
              <a:t>Structure </a:t>
            </a:r>
            <a:r>
              <a:rPr lang="en-GB" sz="3200" dirty="0" smtClean="0"/>
              <a:t>is the way in which components relate to each other</a:t>
            </a:r>
          </a:p>
          <a:p>
            <a:pPr>
              <a:buFont typeface="Arial" pitchFamily="34" charset="0"/>
              <a:buChar char="•"/>
            </a:pPr>
            <a:r>
              <a:rPr lang="en-GB" sz="3200" b="1" dirty="0" smtClean="0">
                <a:solidFill>
                  <a:srgbClr val="0000FF"/>
                </a:solidFill>
              </a:rPr>
              <a:t>Function</a:t>
            </a:r>
            <a:r>
              <a:rPr lang="en-GB" sz="3200" dirty="0" smtClean="0"/>
              <a:t> is the operation of individual components as part of the structure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Structure &amp;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Functions of Computer:</a:t>
            </a:r>
          </a:p>
          <a:p>
            <a:pPr lvl="1"/>
            <a:r>
              <a:rPr lang="en-GB" sz="2800" dirty="0" smtClean="0"/>
              <a:t>Data processing</a:t>
            </a:r>
          </a:p>
          <a:p>
            <a:pPr lvl="1"/>
            <a:r>
              <a:rPr lang="en-GB" sz="2800" dirty="0" smtClean="0"/>
              <a:t>Data storage</a:t>
            </a:r>
          </a:p>
          <a:p>
            <a:pPr lvl="1"/>
            <a:r>
              <a:rPr lang="en-GB" sz="2800" dirty="0" smtClean="0"/>
              <a:t>Data movement</a:t>
            </a:r>
          </a:p>
          <a:p>
            <a:pPr lvl="1"/>
            <a:r>
              <a:rPr lang="en-GB" sz="2800" dirty="0" smtClean="0"/>
              <a:t>Control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00FF"/>
                </a:solidFill>
              </a:rPr>
              <a:t>To provide understanding of the functions of operating systems</a:t>
            </a:r>
          </a:p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00FF"/>
                </a:solidFill>
              </a:rPr>
              <a:t>To provide insight into functional modules of operating systems</a:t>
            </a:r>
          </a:p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00FF"/>
                </a:solidFill>
              </a:rPr>
              <a:t>To study the concepts underlying the design and implementation of  operating systems</a:t>
            </a:r>
          </a:p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3300"/>
                </a:solidFill>
              </a:rPr>
              <a:t>To study the basics of Linux O.S.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Objectives and scope of this course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  <a:noFill/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Functional View</a:t>
            </a:r>
          </a:p>
        </p:txBody>
      </p:sp>
      <p:pic>
        <p:nvPicPr>
          <p:cNvPr id="12291" name="Picture 46"/>
          <p:cNvPicPr>
            <a:picLocks noChangeAspect="1" noChangeArrowheads="1"/>
          </p:cNvPicPr>
          <p:nvPr/>
        </p:nvPicPr>
        <p:blipFill>
          <a:blip r:embed="rId3" cstate="print"/>
          <a:srcRect l="25031" t="11363" r="23865" b="17046"/>
          <a:stretch>
            <a:fillRect/>
          </a:stretch>
        </p:blipFill>
        <p:spPr bwMode="auto">
          <a:xfrm>
            <a:off x="2670176" y="1371600"/>
            <a:ext cx="293896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2C1A4AEC-56ED-4DC6-B1D4-F007B33BE34C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Structure - Top Level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5604" name="Oval 6"/>
          <p:cNvSpPr>
            <a:spLocks noChangeArrowheads="1"/>
          </p:cNvSpPr>
          <p:nvPr/>
        </p:nvSpPr>
        <p:spPr bwMode="auto">
          <a:xfrm>
            <a:off x="533400" y="32004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>
            <a:off x="990600" y="2286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304800" y="1828800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600"/>
              <a:t>Peripherals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1066800" y="4267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228600" y="5410200"/>
            <a:ext cx="1590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600"/>
              <a:t>Communication</a:t>
            </a:r>
          </a:p>
          <a:p>
            <a:r>
              <a:rPr lang="en-GB" sz="1600"/>
              <a:t>lines</a:t>
            </a:r>
          </a:p>
        </p:txBody>
      </p:sp>
      <p:sp>
        <p:nvSpPr>
          <p:cNvPr id="25609" name="Oval 11"/>
          <p:cNvSpPr>
            <a:spLocks noChangeArrowheads="1"/>
          </p:cNvSpPr>
          <p:nvPr/>
        </p:nvSpPr>
        <p:spPr bwMode="auto">
          <a:xfrm>
            <a:off x="3886200" y="1600200"/>
            <a:ext cx="4724400" cy="46482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en-GB" sz="1600"/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>
            <a:off x="1066800" y="4267200"/>
            <a:ext cx="419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 flipV="1">
            <a:off x="1066800" y="1752600"/>
            <a:ext cx="434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12" name="Oval 14"/>
          <p:cNvSpPr>
            <a:spLocks noChangeArrowheads="1"/>
          </p:cNvSpPr>
          <p:nvPr/>
        </p:nvSpPr>
        <p:spPr bwMode="auto">
          <a:xfrm>
            <a:off x="5638800" y="4419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13" name="Oval 15"/>
          <p:cNvSpPr>
            <a:spLocks noChangeArrowheads="1"/>
          </p:cNvSpPr>
          <p:nvPr/>
        </p:nvSpPr>
        <p:spPr bwMode="auto">
          <a:xfrm>
            <a:off x="4419600" y="2514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14" name="Oval 16"/>
          <p:cNvSpPr>
            <a:spLocks noChangeArrowheads="1"/>
          </p:cNvSpPr>
          <p:nvPr/>
        </p:nvSpPr>
        <p:spPr bwMode="auto">
          <a:xfrm>
            <a:off x="6477000" y="2362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15" name="Oval 17"/>
          <p:cNvSpPr>
            <a:spLocks noChangeArrowheads="1"/>
          </p:cNvSpPr>
          <p:nvPr/>
        </p:nvSpPr>
        <p:spPr bwMode="auto">
          <a:xfrm>
            <a:off x="5486400" y="3200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4648200" y="2819400"/>
            <a:ext cx="12414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600"/>
              <a:t>Central</a:t>
            </a:r>
          </a:p>
          <a:p>
            <a:r>
              <a:rPr lang="en-GB" sz="1600"/>
              <a:t>Processing </a:t>
            </a:r>
          </a:p>
          <a:p>
            <a:r>
              <a:rPr lang="en-GB" sz="1600"/>
              <a:t>Unit</a:t>
            </a:r>
          </a:p>
        </p:txBody>
      </p:sp>
      <p:sp>
        <p:nvSpPr>
          <p:cNvPr id="25617" name="Text Box 19"/>
          <p:cNvSpPr txBox="1">
            <a:spLocks noChangeArrowheads="1"/>
          </p:cNvSpPr>
          <p:nvPr/>
        </p:nvSpPr>
        <p:spPr bwMode="auto">
          <a:xfrm>
            <a:off x="5486400" y="3733800"/>
            <a:ext cx="1570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600"/>
              <a:t>Systems</a:t>
            </a:r>
          </a:p>
          <a:p>
            <a:r>
              <a:rPr lang="en-GB" sz="1600"/>
              <a:t>Interconnection</a:t>
            </a:r>
          </a:p>
        </p:txBody>
      </p:sp>
      <p:sp>
        <p:nvSpPr>
          <p:cNvPr id="25618" name="Text Box 20"/>
          <p:cNvSpPr txBox="1">
            <a:spLocks noChangeArrowheads="1"/>
          </p:cNvSpPr>
          <p:nvPr/>
        </p:nvSpPr>
        <p:spPr bwMode="auto">
          <a:xfrm>
            <a:off x="6781800" y="2743200"/>
            <a:ext cx="915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600"/>
              <a:t>Main </a:t>
            </a:r>
          </a:p>
          <a:p>
            <a:r>
              <a:rPr lang="en-GB" sz="1600"/>
              <a:t>Memory</a:t>
            </a: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5943600" y="4953000"/>
            <a:ext cx="778075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600" dirty="0" smtClean="0"/>
              <a:t>Input/</a:t>
            </a:r>
            <a:endParaRPr lang="en-GB" sz="1600" dirty="0"/>
          </a:p>
          <a:p>
            <a:r>
              <a:rPr lang="en-GB" sz="1600" dirty="0"/>
              <a:t>Output</a:t>
            </a: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5618163" y="1935163"/>
            <a:ext cx="1341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600"/>
              <a:t>COMPUTER</a:t>
            </a:r>
          </a:p>
        </p:txBody>
      </p:sp>
      <p:sp>
        <p:nvSpPr>
          <p:cNvPr id="25621" name="Text Box 23"/>
          <p:cNvSpPr txBox="1">
            <a:spLocks noChangeArrowheads="1"/>
          </p:cNvSpPr>
          <p:nvPr/>
        </p:nvSpPr>
        <p:spPr bwMode="auto">
          <a:xfrm>
            <a:off x="609600" y="3581400"/>
            <a:ext cx="1066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6E69F4A4-8969-4AB5-954E-1238A491BC57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Structure - Top Level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533400" y="32004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29" name="Oval 8"/>
          <p:cNvSpPr>
            <a:spLocks noChangeArrowheads="1"/>
          </p:cNvSpPr>
          <p:nvPr/>
        </p:nvSpPr>
        <p:spPr bwMode="auto">
          <a:xfrm>
            <a:off x="3886200" y="1600200"/>
            <a:ext cx="4724400" cy="46482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en-GB" sz="1600"/>
          </a:p>
        </p:txBody>
      </p:sp>
      <p:sp>
        <p:nvSpPr>
          <p:cNvPr id="26630" name="Line 9"/>
          <p:cNvSpPr>
            <a:spLocks noChangeShapeType="1"/>
          </p:cNvSpPr>
          <p:nvPr/>
        </p:nvSpPr>
        <p:spPr bwMode="auto">
          <a:xfrm>
            <a:off x="1066800" y="4267200"/>
            <a:ext cx="419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1" name="Line 10"/>
          <p:cNvSpPr>
            <a:spLocks noChangeShapeType="1"/>
          </p:cNvSpPr>
          <p:nvPr/>
        </p:nvSpPr>
        <p:spPr bwMode="auto">
          <a:xfrm flipV="1">
            <a:off x="1066800" y="1752600"/>
            <a:ext cx="434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2" name="Oval 11"/>
          <p:cNvSpPr>
            <a:spLocks noChangeArrowheads="1"/>
          </p:cNvSpPr>
          <p:nvPr/>
        </p:nvSpPr>
        <p:spPr bwMode="auto">
          <a:xfrm>
            <a:off x="5638800" y="4419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3" name="Oval 12"/>
          <p:cNvSpPr>
            <a:spLocks noChangeArrowheads="1"/>
          </p:cNvSpPr>
          <p:nvPr/>
        </p:nvSpPr>
        <p:spPr bwMode="auto">
          <a:xfrm>
            <a:off x="4419600" y="2514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4" name="Oval 13"/>
          <p:cNvSpPr>
            <a:spLocks noChangeArrowheads="1"/>
          </p:cNvSpPr>
          <p:nvPr/>
        </p:nvSpPr>
        <p:spPr bwMode="auto">
          <a:xfrm>
            <a:off x="6477000" y="2362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5" name="Oval 14"/>
          <p:cNvSpPr>
            <a:spLocks noChangeArrowheads="1"/>
          </p:cNvSpPr>
          <p:nvPr/>
        </p:nvSpPr>
        <p:spPr bwMode="auto">
          <a:xfrm>
            <a:off x="5486400" y="3200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6" name="Text Box 15"/>
          <p:cNvSpPr txBox="1">
            <a:spLocks noChangeArrowheads="1"/>
          </p:cNvSpPr>
          <p:nvPr/>
        </p:nvSpPr>
        <p:spPr bwMode="auto">
          <a:xfrm>
            <a:off x="4495800" y="2971800"/>
            <a:ext cx="1038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GB" sz="1600"/>
              <a:t>Registers</a:t>
            </a:r>
          </a:p>
        </p:txBody>
      </p:sp>
      <p:sp>
        <p:nvSpPr>
          <p:cNvPr id="26637" name="Text Box 16"/>
          <p:cNvSpPr txBox="1">
            <a:spLocks noChangeArrowheads="1"/>
          </p:cNvSpPr>
          <p:nvPr/>
        </p:nvSpPr>
        <p:spPr bwMode="auto">
          <a:xfrm>
            <a:off x="5486400" y="3733800"/>
            <a:ext cx="150660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600" dirty="0"/>
              <a:t>Internal CPU</a:t>
            </a:r>
          </a:p>
          <a:p>
            <a:r>
              <a:rPr lang="en-GB" sz="1600" dirty="0" smtClean="0"/>
              <a:t>Interconnection</a:t>
            </a:r>
          </a:p>
          <a:p>
            <a:r>
              <a:rPr lang="en-GB" sz="1600" dirty="0" smtClean="0"/>
              <a:t>           (Bus)</a:t>
            </a:r>
            <a:endParaRPr lang="en-GB" sz="1600" dirty="0"/>
          </a:p>
        </p:txBody>
      </p:sp>
      <p:sp>
        <p:nvSpPr>
          <p:cNvPr id="26638" name="Text Box 17"/>
          <p:cNvSpPr txBox="1">
            <a:spLocks noChangeArrowheads="1"/>
          </p:cNvSpPr>
          <p:nvPr/>
        </p:nvSpPr>
        <p:spPr bwMode="auto">
          <a:xfrm>
            <a:off x="6781800" y="2743200"/>
            <a:ext cx="574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600"/>
              <a:t>ALU</a:t>
            </a:r>
          </a:p>
        </p:txBody>
      </p:sp>
      <p:sp>
        <p:nvSpPr>
          <p:cNvPr id="26639" name="Text Box 18"/>
          <p:cNvSpPr txBox="1">
            <a:spLocks noChangeArrowheads="1"/>
          </p:cNvSpPr>
          <p:nvPr/>
        </p:nvSpPr>
        <p:spPr bwMode="auto">
          <a:xfrm>
            <a:off x="5715000" y="49530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600"/>
              <a:t>Control unit</a:t>
            </a:r>
          </a:p>
        </p:txBody>
      </p:sp>
      <p:sp>
        <p:nvSpPr>
          <p:cNvPr id="26640" name="Text Box 19"/>
          <p:cNvSpPr txBox="1">
            <a:spLocks noChangeArrowheads="1"/>
          </p:cNvSpPr>
          <p:nvPr/>
        </p:nvSpPr>
        <p:spPr bwMode="auto">
          <a:xfrm>
            <a:off x="6024877" y="1933071"/>
            <a:ext cx="52800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26641" name="Text Box 20"/>
          <p:cNvSpPr txBox="1">
            <a:spLocks noChangeArrowheads="1"/>
          </p:cNvSpPr>
          <p:nvPr/>
        </p:nvSpPr>
        <p:spPr bwMode="auto">
          <a:xfrm>
            <a:off x="685800" y="3505200"/>
            <a:ext cx="12954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3000" b="1" dirty="0" smtClean="0">
                <a:solidFill>
                  <a:srgbClr val="800080"/>
                </a:solidFill>
                <a:latin typeface="Arial" pitchFamily="34" charset="0"/>
              </a:rPr>
              <a:t>Von Neumann Architecture</a:t>
            </a:r>
            <a:r>
              <a:rPr lang="en-US" sz="3000" dirty="0" smtClean="0">
                <a:latin typeface="Arial" pitchFamily="34" charset="0"/>
              </a:rPr>
              <a:t> </a:t>
            </a:r>
          </a:p>
          <a:p>
            <a:pPr lvl="1">
              <a:spcBef>
                <a:spcPct val="40000"/>
              </a:spcBef>
              <a:buFont typeface="Arial" pitchFamily="34" charset="0"/>
              <a:buChar char="•"/>
            </a:pPr>
            <a:r>
              <a:rPr lang="en-US" sz="2200" dirty="0" smtClean="0">
                <a:latin typeface="Arial" pitchFamily="34" charset="0"/>
              </a:rPr>
              <a:t>Stored program concept</a:t>
            </a:r>
          </a:p>
          <a:p>
            <a:r>
              <a:rPr lang="en-US" sz="2800" b="1" dirty="0" smtClean="0"/>
              <a:t>Three key concepts:</a:t>
            </a:r>
          </a:p>
          <a:p>
            <a:pPr lvl="1"/>
            <a:r>
              <a:rPr lang="en-US" sz="2400" dirty="0" smtClean="0"/>
              <a:t>Data and instructions are stored in a single read – write memory</a:t>
            </a:r>
          </a:p>
          <a:p>
            <a:pPr lvl="1"/>
            <a:r>
              <a:rPr lang="en-US" sz="2400" dirty="0" smtClean="0"/>
              <a:t>The contents of this memory are addressable by location, without regard to the type of data contained there</a:t>
            </a:r>
          </a:p>
          <a:p>
            <a:pPr lvl="1"/>
            <a:r>
              <a:rPr lang="en-US" sz="2400" dirty="0" smtClean="0"/>
              <a:t>Execution occurs in a sequential fashion ( unless explicitly modified) from one instruction to the next</a:t>
            </a:r>
          </a:p>
          <a:p>
            <a:pPr lvl="1">
              <a:spcBef>
                <a:spcPct val="40000"/>
              </a:spcBef>
              <a:buNone/>
            </a:pPr>
            <a:endParaRPr lang="en-US" sz="2200" dirty="0" smtClean="0">
              <a:latin typeface="Arial" pitchFamily="34" charset="0"/>
            </a:endParaRPr>
          </a:p>
        </p:txBody>
      </p:sp>
      <p:sp>
        <p:nvSpPr>
          <p:cNvPr id="1433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C53E801D-ABF6-45FE-BF4A-603FC4773E42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6858000" cy="1143000"/>
          </a:xfrm>
          <a:noFill/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  <a:latin typeface="Arial" pitchFamily="34" charset="0"/>
              </a:rPr>
              <a:t>Von Neumann Architecture</a:t>
            </a:r>
            <a:br>
              <a:rPr lang="en-US" b="1" dirty="0" smtClean="0">
                <a:solidFill>
                  <a:srgbClr val="C00000"/>
                </a:solidFill>
                <a:latin typeface="Arial" pitchFamily="34" charset="0"/>
              </a:rPr>
            </a:br>
            <a:r>
              <a:rPr lang="en-US" dirty="0" smtClean="0">
                <a:solidFill>
                  <a:srgbClr val="C00000"/>
                </a:solidFill>
              </a:rPr>
              <a:t>and Harvard Architecture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Arial" pitchFamily="34" charset="0"/>
              </a:rPr>
            </a:br>
            <a:endParaRPr lang="en-US" dirty="0" smtClean="0">
              <a:solidFill>
                <a:srgbClr val="C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Grp="1" noChangeArrowheads="1"/>
          </p:cNvSpPr>
          <p:nvPr>
            <p:ph idx="1"/>
          </p:nvPr>
        </p:nvSpPr>
        <p:spPr>
          <a:xfrm>
            <a:off x="0" y="1493837"/>
            <a:ext cx="9144000" cy="49831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3200" b="1" dirty="0" smtClean="0">
                <a:latin typeface="Arial" pitchFamily="34" charset="0"/>
              </a:rPr>
              <a:t>Stored-program computers have the following characteristics:</a:t>
            </a:r>
            <a:endParaRPr lang="en-US" sz="3200" b="1" dirty="0" smtClean="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3000" dirty="0" smtClean="0"/>
              <a:t>Three hardware systems: 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800" dirty="0" smtClean="0"/>
              <a:t>A central processing unit (CPU)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800" dirty="0" smtClean="0"/>
              <a:t>A main memory system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800" dirty="0" smtClean="0"/>
              <a:t>An I/O system</a:t>
            </a:r>
            <a:endParaRPr lang="en-US" sz="2400" dirty="0" smtClean="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3000" dirty="0" smtClean="0"/>
              <a:t>The capacity to carry out sequential instruction processing.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3000" dirty="0" smtClean="0"/>
              <a:t>A single path between the CPU and main memory.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sz="2800" dirty="0" smtClean="0"/>
              <a:t>This single path is known as the </a:t>
            </a:r>
            <a:r>
              <a:rPr lang="en-US" sz="2800" b="1" i="1" dirty="0" smtClean="0"/>
              <a:t>von Neumann bottleneck</a:t>
            </a:r>
            <a:r>
              <a:rPr lang="en-US" sz="2800" b="1" dirty="0" smtClean="0"/>
              <a:t>.</a:t>
            </a:r>
            <a:endParaRPr lang="en-US" sz="2400" b="1" dirty="0" smtClean="0"/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569E4B11-0EDA-4F6F-BE2A-AE667831A781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2588"/>
            <a:ext cx="6172200" cy="547687"/>
          </a:xfrm>
          <a:noFill/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C00000"/>
                </a:solidFill>
                <a:latin typeface="Arial" pitchFamily="34" charset="0"/>
              </a:rPr>
              <a:t>Contd</a:t>
            </a:r>
            <a:r>
              <a:rPr lang="en-US" b="1" dirty="0" smtClean="0">
                <a:solidFill>
                  <a:srgbClr val="C00000"/>
                </a:solidFill>
                <a:latin typeface="Arial" pitchFamily="34" charset="0"/>
              </a:rPr>
              <a:t>…</a:t>
            </a:r>
            <a:endParaRPr lang="en-US" dirty="0" smtClean="0">
              <a:solidFill>
                <a:srgbClr val="C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</a:rPr>
              <a:t>Conventional stored-program computers have undergone many incremental improvements over the years.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</a:rPr>
              <a:t>These improvements include </a:t>
            </a:r>
            <a:r>
              <a:rPr lang="en-US" dirty="0" smtClean="0">
                <a:solidFill>
                  <a:srgbClr val="660066"/>
                </a:solidFill>
                <a:latin typeface="Arial" pitchFamily="34" charset="0"/>
              </a:rPr>
              <a:t>adding specialized buses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dirty="0" smtClean="0">
                <a:solidFill>
                  <a:srgbClr val="660066"/>
                </a:solidFill>
                <a:latin typeface="Arial" pitchFamily="34" charset="0"/>
              </a:rPr>
              <a:t>floating-point units</a:t>
            </a:r>
            <a:r>
              <a:rPr lang="en-US" dirty="0" smtClean="0">
                <a:latin typeface="Arial" pitchFamily="34" charset="0"/>
              </a:rPr>
              <a:t>, and </a:t>
            </a:r>
            <a:r>
              <a:rPr lang="en-US" dirty="0" smtClean="0">
                <a:solidFill>
                  <a:srgbClr val="660066"/>
                </a:solidFill>
                <a:latin typeface="Arial" pitchFamily="34" charset="0"/>
              </a:rPr>
              <a:t>cache memories</a:t>
            </a:r>
            <a:r>
              <a:rPr lang="en-US" dirty="0" smtClean="0">
                <a:latin typeface="Arial" pitchFamily="34" charset="0"/>
              </a:rPr>
              <a:t>, to name only a few.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</a:rPr>
              <a:t>But enormous improvements in computational power require departure from the classic von Neumann architecture.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660066"/>
                </a:solidFill>
                <a:latin typeface="Arial" pitchFamily="34" charset="0"/>
              </a:rPr>
              <a:t>Adding processors</a:t>
            </a:r>
            <a:r>
              <a:rPr lang="en-US" dirty="0" smtClean="0">
                <a:latin typeface="Arial" pitchFamily="34" charset="0"/>
              </a:rPr>
              <a:t> is one approach.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FFAEEC1B-5A01-406C-977F-2853D4FA59ED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2588"/>
            <a:ext cx="6477000" cy="547687"/>
          </a:xfrm>
          <a:noFill/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  <a:latin typeface="Arial" pitchFamily="34" charset="0"/>
              </a:rPr>
              <a:t> Non-von Neumann Models</a:t>
            </a:r>
            <a:endParaRPr lang="en-US" dirty="0" smtClean="0">
              <a:solidFill>
                <a:srgbClr val="C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Uses separate memory for data and program</a:t>
            </a:r>
          </a:p>
          <a:p>
            <a:r>
              <a:rPr lang="en-US" dirty="0" smtClean="0"/>
              <a:t>Example: MIPS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Harvard Architecture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518159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/>
              <a:t>A sequence of steps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/>
              <a:t>For each step, an arithmetic or logical operation is done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/>
              <a:t>For each operation, a different set of control signals is </a:t>
            </a:r>
            <a:r>
              <a:rPr lang="en-GB" sz="2800" dirty="0" smtClean="0"/>
              <a:t>needed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Hardwired program: process of connecting various components in the desired configuration as a form of programming</a:t>
            </a:r>
          </a:p>
          <a:p>
            <a:pPr>
              <a:buFont typeface="Arial" pitchFamily="34" charset="0"/>
              <a:buChar char="•"/>
            </a:pPr>
            <a:endParaRPr lang="en-GB" sz="2800" dirty="0"/>
          </a:p>
          <a:p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What is a program?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76400" y="4978400"/>
            <a:ext cx="7620000" cy="1955800"/>
            <a:chOff x="288" y="2992"/>
            <a:chExt cx="4800" cy="123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104" y="2992"/>
              <a:ext cx="2640" cy="697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Sequence of arithmetic</a:t>
              </a:r>
            </a:p>
            <a:p>
              <a:pPr algn="ctr"/>
              <a:r>
                <a:rPr lang="en-US"/>
                <a:t> and</a:t>
              </a:r>
            </a:p>
            <a:p>
              <a:pPr algn="ctr"/>
              <a:r>
                <a:rPr lang="en-US"/>
                <a:t> Logic functions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624" y="3379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744" y="3331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88" y="3043"/>
              <a:ext cx="7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128" y="2995"/>
              <a:ext cx="96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Results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200" y="3955"/>
              <a:ext cx="27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(a) Programming in Hardware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Software program: Uses general purpose configuration of  arithmetic and logic functions  and instruction interpreter which decodes the instruction codes and generates control signals that drives general purpose hardware.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Contd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685800" y="3200400"/>
            <a:ext cx="7772400" cy="3733800"/>
            <a:chOff x="228600" y="2362200"/>
            <a:chExt cx="8229600" cy="3932238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2743200" y="2667000"/>
              <a:ext cx="2308225" cy="771525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dirty="0"/>
                <a:t>Instruction </a:t>
              </a:r>
            </a:p>
            <a:p>
              <a:pPr algn="ctr"/>
              <a:r>
                <a:rPr lang="en-US" dirty="0"/>
                <a:t>Interpreter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600325" y="4324350"/>
              <a:ext cx="2670175" cy="1106488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General Purpose </a:t>
              </a:r>
            </a:p>
            <a:p>
              <a:pPr algn="ctr"/>
              <a:r>
                <a:rPr lang="en-US" dirty="0"/>
                <a:t>Arithmetic and Logic </a:t>
              </a:r>
            </a:p>
            <a:p>
              <a:pPr algn="ctr"/>
              <a:r>
                <a:rPr lang="en-US" dirty="0"/>
                <a:t>functions</a:t>
              </a: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066800" y="2971800"/>
              <a:ext cx="16764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3886200" y="3429000"/>
              <a:ext cx="0" cy="9144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066800" y="4953000"/>
              <a:ext cx="15240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334000" y="4876800"/>
              <a:ext cx="15240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7010400" y="4648200"/>
              <a:ext cx="1447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Results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304800" y="4724400"/>
              <a:ext cx="16002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Data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4114800" y="3581400"/>
              <a:ext cx="20574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Control Signals</a:t>
              </a: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228600" y="2362200"/>
              <a:ext cx="22098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Instruction Codes</a:t>
              </a: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2667000" y="5867400"/>
              <a:ext cx="44196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(b) Programming in software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800" dirty="0" smtClean="0"/>
              <a:t>Hardwired systems are inflexible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Using software program General purpose hardware can do different tasks, given correct control signals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Instead of re-wiring, supply a new set of control signals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Contd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441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solidFill>
                  <a:srgbClr val="0000FF"/>
                </a:solidFill>
              </a:rPr>
              <a:t>Operating System Concepts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By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pPr algn="r"/>
            <a:r>
              <a:rPr lang="en-US" b="1" dirty="0" smtClean="0">
                <a:solidFill>
                  <a:srgbClr val="0000FF"/>
                </a:solidFill>
              </a:rPr>
              <a:t>ABRAHAM SILBERSCHATZ</a:t>
            </a:r>
          </a:p>
          <a:p>
            <a:pPr algn="r"/>
            <a:r>
              <a:rPr lang="en-US" b="1" dirty="0" smtClean="0">
                <a:solidFill>
                  <a:srgbClr val="0000FF"/>
                </a:solidFill>
              </a:rPr>
              <a:t>PETER BAER GALVIN</a:t>
            </a:r>
          </a:p>
          <a:p>
            <a:pPr algn="r"/>
            <a:r>
              <a:rPr lang="en-US" b="1" dirty="0" smtClean="0">
                <a:solidFill>
                  <a:srgbClr val="0000FF"/>
                </a:solidFill>
              </a:rPr>
              <a:t>GREG GAGNE</a:t>
            </a:r>
          </a:p>
          <a:p>
            <a:endParaRPr lang="en-US" b="1" dirty="0" smtClean="0">
              <a:solidFill>
                <a:srgbClr val="101141"/>
              </a:solidFill>
            </a:endParaRPr>
          </a:p>
          <a:p>
            <a:pPr algn="ctr"/>
            <a:r>
              <a:rPr lang="en-US" b="1" dirty="0" smtClean="0">
                <a:solidFill>
                  <a:srgbClr val="101141"/>
                </a:solidFill>
              </a:rPr>
              <a:t>Eighth Edition </a:t>
            </a:r>
          </a:p>
          <a:p>
            <a:pPr algn="ctr"/>
            <a:endParaRPr lang="en-US" b="1" dirty="0" smtClean="0">
              <a:solidFill>
                <a:srgbClr val="101141"/>
              </a:solidFill>
            </a:endParaRPr>
          </a:p>
          <a:p>
            <a:pPr algn="ctr"/>
            <a:r>
              <a:rPr lang="en-US" b="1" dirty="0" smtClean="0">
                <a:solidFill>
                  <a:srgbClr val="101141"/>
                </a:solidFill>
              </a:rPr>
              <a:t>(WILEY STUDENT EDITION)</a:t>
            </a:r>
            <a:endParaRPr lang="en-US" b="1" dirty="0">
              <a:solidFill>
                <a:srgbClr val="101141"/>
              </a:solidFill>
              <a:latin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Text Book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295400"/>
            <a:ext cx="372276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</a:t>
            </a:r>
            <a:r>
              <a:rPr lang="en-US" dirty="0" smtClean="0">
                <a:solidFill>
                  <a:srgbClr val="C00000"/>
                </a:solidFill>
              </a:rPr>
              <a:t>Components: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Top </a:t>
            </a:r>
            <a:r>
              <a:rPr lang="en-US" dirty="0">
                <a:solidFill>
                  <a:srgbClr val="C00000"/>
                </a:solidFill>
              </a:rPr>
              <a:t>Level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 cstate="print"/>
          <a:srcRect b="8975"/>
          <a:stretch>
            <a:fillRect/>
          </a:stretch>
        </p:blipFill>
        <p:spPr bwMode="auto">
          <a:xfrm>
            <a:off x="1752600" y="1143000"/>
            <a:ext cx="592296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Two steps:</a:t>
            </a:r>
          </a:p>
          <a:p>
            <a:pPr lvl="1"/>
            <a:r>
              <a:rPr lang="en-GB" sz="2000" b="1" dirty="0"/>
              <a:t>Fetch</a:t>
            </a:r>
          </a:p>
          <a:p>
            <a:pPr lvl="1"/>
            <a:r>
              <a:rPr lang="en-GB" sz="2000" b="1" dirty="0"/>
              <a:t>Execute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Instruction Cycle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 b="40727"/>
          <a:stretch>
            <a:fillRect/>
          </a:stretch>
        </p:blipFill>
        <p:spPr bwMode="auto">
          <a:xfrm>
            <a:off x="228600" y="3479800"/>
            <a:ext cx="876300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93837"/>
            <a:ext cx="9144000" cy="4906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Program Counter (PC) holds address of next instruction to fetch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Processor fetches instruction from memory location pointed to by PC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Increment PC</a:t>
            </a:r>
          </a:p>
          <a:p>
            <a:pPr lvl="1"/>
            <a:r>
              <a:rPr lang="en-US" sz="2000" dirty="0"/>
              <a:t>Unless told otherwise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Instruction loaded into Instruction Register (IR)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Processor interprets instruction and performs required actions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Fetch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839200" cy="498316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Processor-memory</a:t>
            </a:r>
          </a:p>
          <a:p>
            <a:pPr lvl="1"/>
            <a:r>
              <a:rPr lang="en-US" sz="2000" dirty="0"/>
              <a:t>data transfer between CPU and main memory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Processor-I/O</a:t>
            </a:r>
            <a:endParaRPr lang="en-US" sz="3200" dirty="0"/>
          </a:p>
          <a:p>
            <a:pPr lvl="1"/>
            <a:r>
              <a:rPr lang="en-US" sz="2000" dirty="0"/>
              <a:t>Data transfer between CPU and I/O module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Data processing</a:t>
            </a:r>
          </a:p>
          <a:p>
            <a:pPr lvl="1"/>
            <a:r>
              <a:rPr lang="en-US" sz="2000" dirty="0"/>
              <a:t>Some arithmetic or logical operation on data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Control</a:t>
            </a:r>
          </a:p>
          <a:p>
            <a:pPr lvl="1"/>
            <a:r>
              <a:rPr lang="en-US" sz="2000" dirty="0"/>
              <a:t>Alteration of sequence of operations</a:t>
            </a:r>
          </a:p>
          <a:p>
            <a:pPr lvl="1"/>
            <a:r>
              <a:rPr lang="en-US" sz="2000" dirty="0"/>
              <a:t>e.g. jump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Combination of above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Execute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Instruction Cycle State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 cstate="print"/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5105399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/>
              <a:t>Mechanism by which other modules (e.g. I/O) may interrupt normal sequence of processing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/>
              <a:t>Program</a:t>
            </a:r>
          </a:p>
          <a:p>
            <a:pPr lvl="1"/>
            <a:r>
              <a:rPr lang="en-GB" sz="2000" dirty="0"/>
              <a:t>e.g. overflow, division by zero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/>
              <a:t>Timer</a:t>
            </a:r>
          </a:p>
          <a:p>
            <a:pPr lvl="1"/>
            <a:r>
              <a:rPr lang="en-GB" sz="2000" dirty="0"/>
              <a:t>Generated by internal processor timer</a:t>
            </a:r>
          </a:p>
          <a:p>
            <a:pPr lvl="1"/>
            <a:r>
              <a:rPr lang="en-GB" sz="2000" dirty="0"/>
              <a:t>Used in pre-emptive multi-tasking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/>
              <a:t>I/O</a:t>
            </a:r>
          </a:p>
          <a:p>
            <a:pPr lvl="1"/>
            <a:r>
              <a:rPr lang="en-GB" sz="2000" dirty="0"/>
              <a:t>from I/O controller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/>
              <a:t>Hardware failure</a:t>
            </a:r>
          </a:p>
          <a:p>
            <a:pPr lvl="1"/>
            <a:r>
              <a:rPr lang="en-GB" sz="2000" dirty="0"/>
              <a:t>e.g. memory parity error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Program Flow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3" cstate="print"/>
          <a:srcRect b="15073"/>
          <a:stretch>
            <a:fillRect/>
          </a:stretch>
        </p:blipFill>
        <p:spPr bwMode="auto">
          <a:xfrm>
            <a:off x="228600" y="1219200"/>
            <a:ext cx="8763000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1029"/>
          <p:cNvSpPr>
            <a:spLocks noGrp="1" noChangeArrowheads="1"/>
          </p:cNvSpPr>
          <p:nvPr>
            <p:ph idx="1"/>
          </p:nvPr>
        </p:nvSpPr>
        <p:spPr>
          <a:xfrm>
            <a:off x="0" y="1295401"/>
            <a:ext cx="9144000" cy="47244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Added to instruction cycle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Processor checks for interrupt</a:t>
            </a:r>
          </a:p>
          <a:p>
            <a:pPr lvl="1"/>
            <a:r>
              <a:rPr lang="en-US" sz="2400" dirty="0"/>
              <a:t>Indicated by an interrupt signal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If no interrupt, fetch next instruction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If interrupt pending:</a:t>
            </a:r>
          </a:p>
          <a:p>
            <a:pPr lvl="1"/>
            <a:r>
              <a:rPr lang="en-US" sz="2400" dirty="0"/>
              <a:t>Suspend execution of current program </a:t>
            </a:r>
          </a:p>
          <a:p>
            <a:pPr lvl="1"/>
            <a:r>
              <a:rPr lang="en-US" sz="2400" dirty="0"/>
              <a:t>Save context</a:t>
            </a:r>
          </a:p>
          <a:p>
            <a:pPr lvl="1"/>
            <a:r>
              <a:rPr lang="en-US" sz="2400" dirty="0"/>
              <a:t>Set PC to </a:t>
            </a:r>
            <a:r>
              <a:rPr lang="en-US" sz="2400" dirty="0" smtClean="0"/>
              <a:t>starting </a:t>
            </a:r>
            <a:r>
              <a:rPr lang="en-US" sz="2400" dirty="0"/>
              <a:t>address of interrupt handler routine</a:t>
            </a:r>
          </a:p>
          <a:p>
            <a:pPr lvl="1"/>
            <a:r>
              <a:rPr lang="en-US" sz="2400" dirty="0"/>
              <a:t>Process interrupt</a:t>
            </a:r>
          </a:p>
          <a:p>
            <a:pPr lvl="1"/>
            <a:r>
              <a:rPr lang="en-US" sz="2400" dirty="0"/>
              <a:t>Restore context and continue interrupted program</a:t>
            </a:r>
          </a:p>
        </p:txBody>
      </p:sp>
      <p:sp>
        <p:nvSpPr>
          <p:cNvPr id="55300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Interrupt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Transfer of Control via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/>
          <a:srcRect l="14394" t="12746" r="28029" b="35559"/>
          <a:stretch>
            <a:fillRect/>
          </a:stretch>
        </p:blipFill>
        <p:spPr bwMode="auto">
          <a:xfrm>
            <a:off x="457200" y="1125538"/>
            <a:ext cx="8153400" cy="56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Instruction Cycle with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 l="8333" t="24510" r="8333" b="30392"/>
          <a:stretch>
            <a:fillRect/>
          </a:stretch>
        </p:blipFill>
        <p:spPr bwMode="auto">
          <a:xfrm>
            <a:off x="381000" y="19050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3300"/>
              </a:buClr>
              <a:buSzPct val="65000"/>
              <a:buFont typeface="Wingdings" pitchFamily="2" charset="2"/>
              <a:buChar char="q"/>
            </a:pPr>
            <a:r>
              <a:rPr lang="en-US" sz="2800" b="1" dirty="0" smtClean="0"/>
              <a:t>OPERATING SYSTEMS, Internals and Design Principles, Fifth Edition by </a:t>
            </a:r>
            <a:r>
              <a:rPr lang="en-US" sz="2800" b="1" dirty="0" smtClean="0">
                <a:solidFill>
                  <a:srgbClr val="0000FF"/>
                </a:solidFill>
              </a:rPr>
              <a:t>William Stallings</a:t>
            </a:r>
          </a:p>
          <a:p>
            <a:pPr>
              <a:buClr>
                <a:srgbClr val="FF3300"/>
              </a:buClr>
              <a:buSzPct val="65000"/>
              <a:buFont typeface="Wingdings" pitchFamily="2" charset="2"/>
              <a:buChar char="q"/>
            </a:pPr>
            <a:r>
              <a:rPr lang="en-US" sz="2800" b="1" dirty="0" smtClean="0"/>
              <a:t>Modern Operating Systems by </a:t>
            </a:r>
            <a:r>
              <a:rPr lang="en-US" sz="2800" b="1" dirty="0" smtClean="0">
                <a:solidFill>
                  <a:srgbClr val="0000FF"/>
                </a:solidFill>
              </a:rPr>
              <a:t>Andrew </a:t>
            </a:r>
            <a:r>
              <a:rPr lang="en-US" sz="2800" b="1" dirty="0" err="1" smtClean="0">
                <a:solidFill>
                  <a:srgbClr val="0000FF"/>
                </a:solidFill>
              </a:rPr>
              <a:t>Tanenbaum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>
              <a:buClr>
                <a:srgbClr val="FF3300"/>
              </a:buClr>
              <a:buSzPct val="65000"/>
              <a:buFont typeface="Wingdings" pitchFamily="2" charset="2"/>
              <a:buChar char="q"/>
            </a:pPr>
            <a:r>
              <a:rPr lang="en-US" sz="2800" b="1" dirty="0" smtClean="0"/>
              <a:t>Unix Shell Programming by </a:t>
            </a:r>
            <a:r>
              <a:rPr lang="en-US" sz="2800" b="1" dirty="0" err="1" smtClean="0">
                <a:solidFill>
                  <a:srgbClr val="0000FF"/>
                </a:solidFill>
              </a:rPr>
              <a:t>Yeshwant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Kanetkar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>
              <a:buClr>
                <a:srgbClr val="FF3300"/>
              </a:buClr>
              <a:buSzPct val="65000"/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00FF"/>
                </a:solidFill>
              </a:rPr>
              <a:t>Internet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 Books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Instruction Cycle (with Interrupts) -  State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7349" name="Picture 1029"/>
          <p:cNvPicPr>
            <a:picLocks noChangeAspect="1" noChangeArrowheads="1"/>
          </p:cNvPicPr>
          <p:nvPr/>
        </p:nvPicPr>
        <p:blipFill>
          <a:blip r:embed="rId3" cstate="print"/>
          <a:srcRect b="23878"/>
          <a:stretch>
            <a:fillRect/>
          </a:stretch>
        </p:blipFill>
        <p:spPr bwMode="auto">
          <a:xfrm>
            <a:off x="52388" y="1852613"/>
            <a:ext cx="9091612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Disable interrupts</a:t>
            </a:r>
          </a:p>
          <a:p>
            <a:pPr lvl="1"/>
            <a:r>
              <a:rPr lang="en-US" sz="2400" dirty="0"/>
              <a:t>Processor will ignore further interrupts whilst processing one interrupt</a:t>
            </a:r>
          </a:p>
          <a:p>
            <a:pPr lvl="1"/>
            <a:r>
              <a:rPr lang="en-US" sz="2400" dirty="0"/>
              <a:t>Interrupts remain pending and are checked after first interrupt has been processed</a:t>
            </a:r>
          </a:p>
          <a:p>
            <a:pPr lvl="1"/>
            <a:r>
              <a:rPr lang="en-US" sz="2400" dirty="0"/>
              <a:t>Interrupts handled in sequence as they occur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Define priorities</a:t>
            </a:r>
          </a:p>
          <a:p>
            <a:pPr lvl="1"/>
            <a:r>
              <a:rPr lang="en-US" sz="2400" dirty="0"/>
              <a:t>Low priority interrupts can be interrupted by higher priority interrupts</a:t>
            </a:r>
          </a:p>
          <a:p>
            <a:pPr lvl="1"/>
            <a:r>
              <a:rPr lang="en-US" sz="2400" dirty="0"/>
              <a:t>When higher priority interrupt has been processed, processor returns to previous interrupt</a:t>
            </a:r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Multiple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D1EAF018-DB44-4B35-BE39-97614635622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Evaluation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Group 160"/>
          <p:cNvGraphicFramePr>
            <a:graphicFrameLocks noGrp="1"/>
          </p:cNvGraphicFramePr>
          <p:nvPr>
            <p:ph idx="1"/>
          </p:nvPr>
        </p:nvGraphicFramePr>
        <p:xfrm>
          <a:off x="0" y="1143000"/>
          <a:ext cx="9144000" cy="5181600"/>
        </p:xfrm>
        <a:graphic>
          <a:graphicData uri="http://schemas.openxmlformats.org/drawingml/2006/table">
            <a:tbl>
              <a:tblPr/>
              <a:tblGrid>
                <a:gridCol w="2286000"/>
                <a:gridCol w="1449068"/>
                <a:gridCol w="1784533"/>
                <a:gridCol w="1964369"/>
                <a:gridCol w="1660030"/>
              </a:tblGrid>
              <a:tr h="10363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Evaluation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Component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Weightage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Date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Time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– I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Closed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Book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hour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20%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17.09.13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(10.30 to 11.30)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– II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Closed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book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hour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20%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27.10.13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(10.30 to 11.30)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Comprehensive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Closed Book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hours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30%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09.12.13 (AN)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Quiz &amp; tutorial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30%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4495800"/>
            <a:ext cx="9144000" cy="1600200"/>
          </a:xfrm>
        </p:spPr>
        <p:txBody>
          <a:bodyPr/>
          <a:lstStyle/>
          <a:p>
            <a:r>
              <a:rPr lang="en-US" smtClean="0"/>
              <a:t>Lecture 1: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Introduction to Operating System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6096000"/>
            <a:ext cx="882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Source: Most of  the Slides are based on original slides of “</a:t>
            </a:r>
            <a:r>
              <a:rPr lang="en-US" sz="1400" dirty="0" smtClean="0"/>
              <a:t>Operating Systems Concepts “ by A. </a:t>
            </a:r>
            <a:r>
              <a:rPr lang="en-US" sz="1400" dirty="0" err="1" smtClean="0"/>
              <a:t>Silberschatz</a:t>
            </a:r>
            <a:r>
              <a:rPr lang="en-US" sz="1400" dirty="0" smtClean="0"/>
              <a:t>, Abraham </a:t>
            </a:r>
          </a:p>
          <a:p>
            <a:r>
              <a:rPr lang="en-US" sz="1400" dirty="0" smtClean="0"/>
              <a:t>and others, “Operating Systems – Internals and Design Principles” by </a:t>
            </a:r>
            <a:r>
              <a:rPr lang="en-US" sz="1400" b="1" dirty="0" smtClean="0"/>
              <a:t>William Stallings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00FF"/>
              </a:buClr>
              <a:buFontTx/>
              <a:buChar char="•"/>
            </a:pPr>
            <a:r>
              <a:rPr lang="en-US" sz="3200" dirty="0" smtClean="0"/>
              <a:t>Introduction to OS</a:t>
            </a:r>
          </a:p>
          <a:p>
            <a:pPr>
              <a:buClr>
                <a:srgbClr val="0000FF"/>
              </a:buClr>
              <a:buFontTx/>
              <a:buChar char="•"/>
            </a:pPr>
            <a:endParaRPr lang="en-US" sz="3200" dirty="0" smtClean="0"/>
          </a:p>
          <a:p>
            <a:pPr>
              <a:buClr>
                <a:srgbClr val="0000FF"/>
              </a:buClr>
              <a:buFontTx/>
              <a:buChar char="•"/>
            </a:pPr>
            <a:r>
              <a:rPr lang="en-US" sz="3200" dirty="0" smtClean="0"/>
              <a:t>To provide coverage of basic computer system organization</a:t>
            </a:r>
          </a:p>
          <a:p>
            <a:pPr>
              <a:buClr>
                <a:srgbClr val="0000FF"/>
              </a:buClr>
            </a:pPr>
            <a:endParaRPr lang="en-US" sz="3200" b="1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Clr>
                <a:srgbClr val="0000FF"/>
              </a:buClr>
            </a:pPr>
            <a:r>
              <a:rPr kumimoji="1" lang="en-US" sz="3200" dirty="0" smtClean="0">
                <a:latin typeface="Comic Sans MS" pitchFamily="66" charset="0"/>
              </a:rPr>
              <a:t>Reference: </a:t>
            </a:r>
            <a:r>
              <a:rPr kumimoji="1" lang="en-US" sz="3200" b="1" dirty="0" smtClean="0">
                <a:solidFill>
                  <a:srgbClr val="C00000"/>
                </a:solidFill>
                <a:latin typeface="Comic Sans MS" pitchFamily="66" charset="0"/>
              </a:rPr>
              <a:t>Chapter 1 of text book and reference book 1</a:t>
            </a:r>
          </a:p>
          <a:p>
            <a:pPr>
              <a:buClr>
                <a:srgbClr val="0000FF"/>
              </a:buClr>
            </a:pPr>
            <a:endParaRPr lang="en-US" sz="3200" b="1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Objectives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1"/>
            <a:ext cx="9144000" cy="47244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/>
              <a:t>A program that acts as an intermediary between a user of a computer and the computer </a:t>
            </a:r>
            <a:r>
              <a:rPr lang="en-US" sz="2800" dirty="0" smtClean="0"/>
              <a:t>hardware.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is a program that helps to run all the other programs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collection of software that manages computer hardware resources and provides common services for computer programs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Operating systems perform basic tasks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Recognizing input from the keyboard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Sending output to the display screen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keeping track of files and directories on the disk 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controlling  peripheral devices such as disk drives and printers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an Operating System?</a:t>
            </a:r>
          </a:p>
        </p:txBody>
      </p:sp>
    </p:spTree>
    <p:extLst>
      <p:ext uri="{BB962C8B-B14F-4D97-AF65-F5344CB8AC3E}">
        <p14:creationId xmlns="" xmlns:p14="http://schemas.microsoft.com/office/powerpoint/2010/main" val="2776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1"/>
            <a:ext cx="9144000" cy="47244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OS is a </a:t>
            </a:r>
            <a:r>
              <a:rPr lang="en-US" b="1" dirty="0" smtClean="0"/>
              <a:t>resource allocator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Manages all resources in an efficient manner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Decides between conflicting requests for efficient and fair resource use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OS is a </a:t>
            </a:r>
            <a:r>
              <a:rPr lang="en-US" b="1" dirty="0" smtClean="0"/>
              <a:t>control program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Controls execution of programs to prevent errors and improper use of the computer</a:t>
            </a:r>
          </a:p>
          <a:p>
            <a:pPr marL="742950" lvl="2" indent="-342900">
              <a:buClr>
                <a:srgbClr val="101141"/>
              </a:buClr>
              <a:defRPr/>
            </a:pPr>
            <a:r>
              <a:rPr lang="en-US" dirty="0" smtClean="0"/>
              <a:t>Execute user programs and make solving user problems easier.</a:t>
            </a:r>
          </a:p>
          <a:p>
            <a:pPr marL="742950" lvl="2" indent="-342900">
              <a:buClr>
                <a:srgbClr val="101141"/>
              </a:buClr>
              <a:defRPr/>
            </a:pPr>
            <a:r>
              <a:rPr lang="en-US" dirty="0" smtClean="0"/>
              <a:t>Make the computer system convenient to use.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Contd</a:t>
            </a: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6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</TotalTime>
  <Words>1516</Words>
  <Application>Microsoft Office PowerPoint</Application>
  <PresentationFormat>On-screen Show (4:3)</PresentationFormat>
  <Paragraphs>347</Paragraphs>
  <Slides>41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Operating Systems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Computer Architecture and Organization</vt:lpstr>
      <vt:lpstr>Computer Architecture and Organization…</vt:lpstr>
      <vt:lpstr>Slide 14</vt:lpstr>
      <vt:lpstr>Parts of a Computer System</vt:lpstr>
      <vt:lpstr>Five components in every computer </vt:lpstr>
      <vt:lpstr>Contd…</vt:lpstr>
      <vt:lpstr>Structure &amp; Function</vt:lpstr>
      <vt:lpstr>Function</vt:lpstr>
      <vt:lpstr>Functional View</vt:lpstr>
      <vt:lpstr>Structure - Top Level</vt:lpstr>
      <vt:lpstr>Structure - Top Level</vt:lpstr>
      <vt:lpstr>Von Neumann Architecture and Harvard Architecture </vt:lpstr>
      <vt:lpstr>Contd…</vt:lpstr>
      <vt:lpstr> Non-von Neumann Models</vt:lpstr>
      <vt:lpstr>Slide 26</vt:lpstr>
      <vt:lpstr>What is a program?</vt:lpstr>
      <vt:lpstr>Slide 28</vt:lpstr>
      <vt:lpstr>Slide 29</vt:lpstr>
      <vt:lpstr>Computer Components:  Top Level View</vt:lpstr>
      <vt:lpstr>Instruction Cycle</vt:lpstr>
      <vt:lpstr>Fetch Cycle</vt:lpstr>
      <vt:lpstr>Execute Cycle</vt:lpstr>
      <vt:lpstr>Instruction Cycle State Diagram</vt:lpstr>
      <vt:lpstr>Interrupts</vt:lpstr>
      <vt:lpstr>Program Flow Control</vt:lpstr>
      <vt:lpstr>Interrupt Cycle</vt:lpstr>
      <vt:lpstr>Transfer of Control via Interrupts</vt:lpstr>
      <vt:lpstr>Instruction Cycle with Interrupts</vt:lpstr>
      <vt:lpstr>Instruction Cycle (with Interrupts) -  State Diagram</vt:lpstr>
      <vt:lpstr>Multiple Interrupts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lucy</cp:lastModifiedBy>
  <cp:revision>166</cp:revision>
  <dcterms:created xsi:type="dcterms:W3CDTF">2011-09-14T09:42:05Z</dcterms:created>
  <dcterms:modified xsi:type="dcterms:W3CDTF">2013-08-13T19:01:34Z</dcterms:modified>
</cp:coreProperties>
</file>