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81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A28A-05F8-4E58-ACB8-5AA3C5C8F347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50E3-35DB-46FE-94F8-CD8D611369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A28A-05F8-4E58-ACB8-5AA3C5C8F347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50E3-35DB-46FE-94F8-CD8D611369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A28A-05F8-4E58-ACB8-5AA3C5C8F347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50E3-35DB-46FE-94F8-CD8D611369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A28A-05F8-4E58-ACB8-5AA3C5C8F347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50E3-35DB-46FE-94F8-CD8D611369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A28A-05F8-4E58-ACB8-5AA3C5C8F347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50E3-35DB-46FE-94F8-CD8D611369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A28A-05F8-4E58-ACB8-5AA3C5C8F347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50E3-35DB-46FE-94F8-CD8D611369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A28A-05F8-4E58-ACB8-5AA3C5C8F347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50E3-35DB-46FE-94F8-CD8D611369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A28A-05F8-4E58-ACB8-5AA3C5C8F347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50E3-35DB-46FE-94F8-CD8D611369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A28A-05F8-4E58-ACB8-5AA3C5C8F347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50E3-35DB-46FE-94F8-CD8D611369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A28A-05F8-4E58-ACB8-5AA3C5C8F347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50E3-35DB-46FE-94F8-CD8D611369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A28A-05F8-4E58-ACB8-5AA3C5C8F347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21250E3-35DB-46FE-94F8-CD8D611369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801A28A-05F8-4E58-ACB8-5AA3C5C8F347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21250E3-35DB-46FE-94F8-CD8D611369C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CULTURES OF CONSUMPTION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Youth – target consumers - drawn towards “trendy” products – “in thing” – desire to spend and consume is inculcated</a:t>
            </a:r>
          </a:p>
          <a:p>
            <a:r>
              <a:rPr lang="en-US" dirty="0" smtClean="0"/>
              <a:t>Consumption of goods – pre-requisite to identity formation </a:t>
            </a:r>
          </a:p>
          <a:p>
            <a:r>
              <a:rPr lang="en-US" dirty="0" smtClean="0"/>
              <a:t>Advertisements are dependent on the dominant ideologies prevalent in a particular society</a:t>
            </a:r>
          </a:p>
          <a:p>
            <a:r>
              <a:rPr lang="en-US" dirty="0" smtClean="0"/>
              <a:t>Hero Honda Pleasure – “why should boys have all the fun?” – liberated and independent woman – defying norms </a:t>
            </a:r>
          </a:p>
          <a:p>
            <a:r>
              <a:rPr lang="en-US" dirty="0" smtClean="0"/>
              <a:t>Basic Life – “shop like a man”</a:t>
            </a:r>
          </a:p>
          <a:p>
            <a:r>
              <a:rPr lang="en-US" dirty="0" err="1" smtClean="0"/>
              <a:t>Sx</a:t>
            </a:r>
            <a:r>
              <a:rPr lang="en-US" dirty="0" smtClean="0"/>
              <a:t> -4 – “for boys to grow up to be men””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Cultures of Consumption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Consumption not a mere acquisition of  a product – process through which commodities acquire significance in social relations</a:t>
            </a:r>
          </a:p>
          <a:p>
            <a:r>
              <a:rPr lang="en-US" dirty="0" smtClean="0"/>
              <a:t>Consumption – creation of meaning through the use of particular objects</a:t>
            </a:r>
          </a:p>
          <a:p>
            <a:r>
              <a:rPr lang="en-US" dirty="0" smtClean="0"/>
              <a:t>Consumption – converts commodities into signs </a:t>
            </a:r>
          </a:p>
          <a:p>
            <a:r>
              <a:rPr lang="en-US" dirty="0" smtClean="0"/>
              <a:t>Consumption – begins even before you buy the product – starts consuming the idea of owning a product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Stages of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Conscious or unconscious assimilation of the commodity signs represented by the idea</a:t>
            </a:r>
          </a:p>
          <a:p>
            <a:r>
              <a:rPr lang="en-US" dirty="0" smtClean="0"/>
              <a:t>The creation of desire through this assimilation</a:t>
            </a:r>
          </a:p>
          <a:p>
            <a:r>
              <a:rPr lang="en-US" dirty="0" smtClean="0"/>
              <a:t>The search for particular objects</a:t>
            </a:r>
          </a:p>
          <a:p>
            <a:r>
              <a:rPr lang="en-US" dirty="0" smtClean="0"/>
              <a:t>The purchase of the objects</a:t>
            </a:r>
          </a:p>
          <a:p>
            <a:r>
              <a:rPr lang="en-US" dirty="0" smtClean="0"/>
              <a:t>The use of the objects</a:t>
            </a:r>
          </a:p>
          <a:p>
            <a:pPr>
              <a:buNone/>
            </a:pPr>
            <a:r>
              <a:rPr lang="en-US" dirty="0" smtClean="0"/>
              <a:t>Consumption can be studied at the level of </a:t>
            </a:r>
          </a:p>
          <a:p>
            <a:pPr marL="514350" indent="-514350">
              <a:buAutoNum type="alphaLcPeriod"/>
            </a:pPr>
            <a:r>
              <a:rPr lang="en-US" dirty="0" smtClean="0"/>
              <a:t>The product of consumption – brands sold, customer responses, actual sales of products, the packaging of the products</a:t>
            </a:r>
          </a:p>
          <a:p>
            <a:pPr marL="514350" indent="-514350">
              <a:buAutoNum type="alphaLcPeriod"/>
            </a:pPr>
            <a:r>
              <a:rPr lang="en-US" dirty="0" smtClean="0"/>
              <a:t>The spaces of consumption – the recent phenomenon of malls</a:t>
            </a:r>
          </a:p>
          <a:p>
            <a:pPr marL="514350" indent="-514350">
              <a:buAutoNum type="alphaLcPeriod"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Cultures of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 company organizes a particular identity for itself- local consumer culture positioning</a:t>
            </a:r>
          </a:p>
          <a:p>
            <a:r>
              <a:rPr lang="en-US" dirty="0" smtClean="0"/>
              <a:t>Reliance after the split up – Anil </a:t>
            </a:r>
            <a:r>
              <a:rPr lang="en-US" dirty="0" err="1" smtClean="0"/>
              <a:t>Shirubhai</a:t>
            </a:r>
            <a:r>
              <a:rPr lang="en-US" dirty="0" smtClean="0"/>
              <a:t> </a:t>
            </a:r>
            <a:r>
              <a:rPr lang="en-US" dirty="0" err="1" smtClean="0"/>
              <a:t>Ambani</a:t>
            </a:r>
            <a:r>
              <a:rPr lang="en-US" dirty="0" smtClean="0"/>
              <a:t> group </a:t>
            </a:r>
          </a:p>
          <a:p>
            <a:r>
              <a:rPr lang="en-US" dirty="0" smtClean="0"/>
              <a:t>Birla &amp; </a:t>
            </a:r>
            <a:r>
              <a:rPr lang="en-US" dirty="0" err="1" smtClean="0"/>
              <a:t>Tatas</a:t>
            </a:r>
            <a:r>
              <a:rPr lang="en-US" dirty="0" smtClean="0"/>
              <a:t> – brands – rooted in a tradition </a:t>
            </a:r>
          </a:p>
          <a:p>
            <a:r>
              <a:rPr lang="en-US" dirty="0" smtClean="0"/>
              <a:t>Toyota – constructs an identity of a company with a social commitment</a:t>
            </a:r>
          </a:p>
          <a:p>
            <a:r>
              <a:rPr lang="en-US" dirty="0" smtClean="0"/>
              <a:t>Toyota </a:t>
            </a:r>
            <a:r>
              <a:rPr lang="en-US" dirty="0" err="1" smtClean="0"/>
              <a:t>Innova</a:t>
            </a:r>
            <a:r>
              <a:rPr lang="en-US" dirty="0" smtClean="0"/>
              <a:t> – web page –Toyota’s global vision – corporate social responsibility – projects towards  development  list of schools that Toyota has funded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product of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product – not simply the material object of the shelf</a:t>
            </a:r>
          </a:p>
          <a:p>
            <a:r>
              <a:rPr lang="en-US" dirty="0" smtClean="0"/>
              <a:t>The product includes and markets particular features</a:t>
            </a:r>
          </a:p>
          <a:p>
            <a:pPr marL="514350" indent="-514350">
              <a:buAutoNum type="alphaLcPeriod"/>
            </a:pPr>
            <a:r>
              <a:rPr lang="en-US" dirty="0" smtClean="0"/>
              <a:t>Novelty</a:t>
            </a:r>
          </a:p>
          <a:p>
            <a:pPr marL="514350" indent="-514350">
              <a:buAutoNum type="alphaLcPeriod"/>
            </a:pPr>
            <a:r>
              <a:rPr lang="en-US" dirty="0" smtClean="0"/>
              <a:t>Utility</a:t>
            </a:r>
          </a:p>
          <a:p>
            <a:pPr marL="514350" indent="-514350">
              <a:buAutoNum type="alphaLcPeriod"/>
            </a:pPr>
            <a:r>
              <a:rPr lang="en-US" dirty="0" smtClean="0"/>
              <a:t>Brands </a:t>
            </a:r>
          </a:p>
          <a:p>
            <a:pPr marL="514350" indent="-514350">
              <a:buAutoNum type="alphaLcPeriod"/>
            </a:pPr>
            <a:r>
              <a:rPr lang="en-US" dirty="0" smtClean="0"/>
              <a:t>Cosmopolitanism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Novelty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Consumer culture is based on the cult of novelty</a:t>
            </a:r>
          </a:p>
          <a:p>
            <a:endParaRPr lang="en-US" dirty="0" smtClean="0"/>
          </a:p>
          <a:p>
            <a:r>
              <a:rPr lang="en-US" dirty="0" smtClean="0"/>
              <a:t>The cult of novelty generates a two- pronged rhetoric </a:t>
            </a:r>
          </a:p>
          <a:p>
            <a:pPr>
              <a:buNone/>
            </a:pPr>
            <a:r>
              <a:rPr lang="en-US" dirty="0" smtClean="0"/>
              <a:t>   a. The rhetoric of pluses – you get more than you are paying – “</a:t>
            </a:r>
            <a:r>
              <a:rPr lang="en-US" dirty="0" err="1" smtClean="0"/>
              <a:t>Sunsilk</a:t>
            </a:r>
            <a:r>
              <a:rPr lang="en-US" dirty="0" smtClean="0"/>
              <a:t> Extra”</a:t>
            </a:r>
          </a:p>
          <a:p>
            <a:pPr>
              <a:buNone/>
            </a:pPr>
            <a:r>
              <a:rPr lang="en-US" dirty="0" smtClean="0"/>
              <a:t>   b. The rhetoric of the ‘new-now’- immediacy of the need to buy – discounts/offers – “Tata Safari </a:t>
            </a:r>
            <a:r>
              <a:rPr lang="en-US" dirty="0" err="1" smtClean="0"/>
              <a:t>Storme</a:t>
            </a:r>
            <a:r>
              <a:rPr lang="en-US" dirty="0" smtClean="0"/>
              <a:t>”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Packaging and branding </a:t>
            </a:r>
          </a:p>
          <a:p>
            <a:pPr>
              <a:buNone/>
            </a:pPr>
            <a:r>
              <a:rPr lang="en-US" dirty="0" smtClean="0"/>
              <a:t> packaging – decides the target consumer – food products , household products, hygiene - focus on a healthy family – red roses tea- ‘perfect tea for your family”</a:t>
            </a:r>
          </a:p>
          <a:p>
            <a:pPr>
              <a:buNone/>
            </a:pPr>
            <a:r>
              <a:rPr lang="en-US" dirty="0" smtClean="0"/>
              <a:t>Clothing, accessories and professional tools – focus on the individual – professional success</a:t>
            </a:r>
          </a:p>
          <a:p>
            <a:pPr>
              <a:buNone/>
            </a:pPr>
            <a:r>
              <a:rPr lang="en-US" dirty="0" smtClean="0"/>
              <a:t>Language used while packaging – indicates the possible consumers – ads in regional languages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Brands – indicate the identity of the product , the identity of a company </a:t>
            </a:r>
          </a:p>
          <a:p>
            <a:r>
              <a:rPr lang="en-US" dirty="0" smtClean="0"/>
              <a:t>Branding includes – the trademark or logo – functions as a guarantee </a:t>
            </a:r>
          </a:p>
          <a:p>
            <a:r>
              <a:rPr lang="en-US" dirty="0" smtClean="0"/>
              <a:t>The history of the company – older establishments – assures reliability</a:t>
            </a:r>
          </a:p>
          <a:p>
            <a:r>
              <a:rPr lang="en-US" dirty="0" smtClean="0"/>
              <a:t>Branding develops ‘semantic autonomy’ – meaning of the name is freed of the object itself – e.g. </a:t>
            </a:r>
            <a:r>
              <a:rPr lang="en-US" dirty="0" err="1" smtClean="0"/>
              <a:t>xerox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Celebrities&amp;Brand</a:t>
            </a:r>
            <a:r>
              <a:rPr lang="en-US" dirty="0" smtClean="0"/>
              <a:t> Endorsements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Brand endorsement by celebrities – convergence of cultural or sporting industry and the manufacturing industry</a:t>
            </a:r>
          </a:p>
          <a:p>
            <a:r>
              <a:rPr lang="en-US" dirty="0" smtClean="0"/>
              <a:t>Convergence – significant because the brand image relies on the qualities embodied in the endorser – “Adidas - Nothing is Impossible – </a:t>
            </a:r>
            <a:r>
              <a:rPr lang="en-US" dirty="0" err="1" smtClean="0"/>
              <a:t>Sachin</a:t>
            </a:r>
            <a:r>
              <a:rPr lang="en-US" dirty="0" smtClean="0"/>
              <a:t> </a:t>
            </a:r>
            <a:r>
              <a:rPr lang="en-US" dirty="0" err="1" smtClean="0"/>
              <a:t>Tendulkar</a:t>
            </a:r>
            <a:r>
              <a:rPr lang="en-US" dirty="0" smtClean="0"/>
              <a:t>” </a:t>
            </a:r>
          </a:p>
          <a:p>
            <a:r>
              <a:rPr lang="en-US" dirty="0" smtClean="0"/>
              <a:t>Brand image – characterized by the personalized signature of the star endorser – brand product of the company – legal rights and responsibilities of the company’s trademark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 to packaging and branding of a product is the dominant ideology of a particular society – </a:t>
            </a:r>
          </a:p>
          <a:p>
            <a:r>
              <a:rPr lang="en-US" dirty="0" smtClean="0"/>
              <a:t>Advertisements use particular forms of rhetoric – rely on ideologies of family, age, economy, gender etc…</a:t>
            </a:r>
          </a:p>
          <a:p>
            <a:r>
              <a:rPr lang="en-US" dirty="0" smtClean="0"/>
              <a:t>Advertisements projects a particular image/ identity – and inculcates a desire in the consumer through endorsement by particular celebrities</a:t>
            </a:r>
          </a:p>
          <a:p>
            <a:r>
              <a:rPr lang="en-US" dirty="0" smtClean="0"/>
              <a:t>Celebrities from the cultural and sports industry mediate between the product and the consumer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Discourse of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Culture studies interested in the analysis of  everyday life.</a:t>
            </a:r>
          </a:p>
          <a:p>
            <a:pPr>
              <a:buNone/>
            </a:pPr>
            <a:r>
              <a:rPr lang="en-US" dirty="0" smtClean="0"/>
              <a:t>    Economic liberalization – cultural globalization –rapid increase in  consumption – drastic changes in consumption patterns - consumption is linked to shopping and lifestyle – discourses on consumption – can shopping patterns/choices be considered as a discursive practice within the discourse? </a:t>
            </a:r>
          </a:p>
          <a:p>
            <a:pPr marL="514350" indent="-51435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Cosmopolitanism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Contemporary consumer culture represents the “global cultural flows”</a:t>
            </a:r>
          </a:p>
          <a:p>
            <a:r>
              <a:rPr lang="en-US" dirty="0" smtClean="0"/>
              <a:t>Cosmopolitanism – dominant feature of contemporary consumption </a:t>
            </a:r>
          </a:p>
          <a:p>
            <a:r>
              <a:rPr lang="en-US" dirty="0" smtClean="0"/>
              <a:t>Paradox of global consumer culture – the desire to be unique or exclusive is challenged by increasing homogenization of consumer culture across the world </a:t>
            </a:r>
          </a:p>
          <a:p>
            <a:r>
              <a:rPr lang="en-US" dirty="0" smtClean="0"/>
              <a:t>Multiculturalism – order of the day –food multiculturalism – central feature of  globalization and global consumerism -“</a:t>
            </a:r>
            <a:r>
              <a:rPr lang="en-US" dirty="0" err="1" smtClean="0"/>
              <a:t>atta</a:t>
            </a:r>
            <a:r>
              <a:rPr lang="en-US" dirty="0" smtClean="0"/>
              <a:t> noodles” – Indian curry toppings on a pizza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spaces of consumption : The Mall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Mall culture – spreading rapidly in India- mall can be read as a text – the different codes and relative meanings</a:t>
            </a:r>
          </a:p>
          <a:p>
            <a:r>
              <a:rPr lang="en-US" dirty="0" smtClean="0"/>
              <a:t>Mall – space of display – goods – maximum visual appeal</a:t>
            </a:r>
          </a:p>
          <a:p>
            <a:r>
              <a:rPr lang="en-US" dirty="0" smtClean="0"/>
              <a:t>Spectacle, attraction, desire – central elements of the shopping experience </a:t>
            </a:r>
          </a:p>
          <a:p>
            <a:r>
              <a:rPr lang="en-US" dirty="0" smtClean="0"/>
              <a:t>Mall – as a site of gazing and spectacle – as a site for shopping </a:t>
            </a:r>
          </a:p>
          <a:p>
            <a:r>
              <a:rPr lang="en-US" dirty="0" smtClean="0"/>
              <a:t>Mall- fantasy world – people enter and have an experience of participating in the fantasy – becomes a performance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vistas and balconies give an overview of the mall – a kind of pleasure at the limitless choices </a:t>
            </a:r>
          </a:p>
          <a:p>
            <a:r>
              <a:rPr lang="en-US" dirty="0" smtClean="0"/>
              <a:t>Mall is characterized by eclecticism- against the </a:t>
            </a:r>
            <a:r>
              <a:rPr lang="en-US" dirty="0" err="1" smtClean="0"/>
              <a:t>uni</a:t>
            </a:r>
            <a:r>
              <a:rPr lang="en-US" dirty="0" smtClean="0"/>
              <a:t>-dimensionality </a:t>
            </a:r>
            <a:r>
              <a:rPr lang="en-US" dirty="0" smtClean="0"/>
              <a:t>of conventional shopping </a:t>
            </a:r>
          </a:p>
          <a:p>
            <a:r>
              <a:rPr lang="en-US" dirty="0" smtClean="0"/>
              <a:t>Extension of the city – strolling within the confines of the mall</a:t>
            </a:r>
          </a:p>
          <a:p>
            <a:r>
              <a:rPr lang="en-US" dirty="0" smtClean="0"/>
              <a:t>Sanitized place – against the noise and  pollution of the city</a:t>
            </a:r>
          </a:p>
          <a:p>
            <a:r>
              <a:rPr lang="en-US" dirty="0" smtClean="0"/>
              <a:t>Secured city space – ‘this complex under electronic surveillance’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Mall becomes a space of escapism – a place to hang out </a:t>
            </a:r>
          </a:p>
          <a:p>
            <a:r>
              <a:rPr lang="en-US" dirty="0" err="1" smtClean="0"/>
              <a:t>Hyperreal</a:t>
            </a:r>
            <a:r>
              <a:rPr lang="en-US" dirty="0" smtClean="0"/>
              <a:t> space – creates an illusion of real space  - arrangement of spectacles and the controlled environment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Hyperreal</a:t>
            </a:r>
            <a:r>
              <a:rPr lang="en-US" dirty="0" smtClean="0"/>
              <a:t> – </a:t>
            </a:r>
            <a:r>
              <a:rPr lang="en-US" dirty="0" err="1" smtClean="0"/>
              <a:t>ahistorical</a:t>
            </a:r>
            <a:r>
              <a:rPr lang="en-US" dirty="0" smtClean="0"/>
              <a:t> unlike shops in a street – beyond historical space and outside history</a:t>
            </a:r>
          </a:p>
          <a:p>
            <a:r>
              <a:rPr lang="en-US" dirty="0" smtClean="0"/>
              <a:t>Postmodern secular space – anonymity of the consumers – familiarity in conventional shopping</a:t>
            </a:r>
          </a:p>
          <a:p>
            <a:r>
              <a:rPr lang="en-US" dirty="0" smtClean="0"/>
              <a:t>Cosmopolitan fashion and brands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Mall is feminine space – a free independent woman</a:t>
            </a:r>
          </a:p>
          <a:p>
            <a:r>
              <a:rPr lang="en-US" dirty="0" smtClean="0"/>
              <a:t>Mall marks </a:t>
            </a:r>
            <a:r>
              <a:rPr lang="en-US" dirty="0" err="1" smtClean="0"/>
              <a:t>pedestrianization</a:t>
            </a:r>
            <a:r>
              <a:rPr lang="en-US" dirty="0" smtClean="0"/>
              <a:t> of spaces – well demarcated spaces</a:t>
            </a:r>
          </a:p>
          <a:p>
            <a:r>
              <a:rPr lang="en-US" dirty="0" smtClean="0"/>
              <a:t>Mall erases the merging of the natural environment and humans – trees, buildings, animals and humans </a:t>
            </a:r>
          </a:p>
          <a:p>
            <a:r>
              <a:rPr lang="en-US" dirty="0" smtClean="0"/>
              <a:t>Mall is an example of globalization of culture – local festivals – discounts offered by foreign outlets</a:t>
            </a:r>
          </a:p>
          <a:p>
            <a:r>
              <a:rPr lang="en-US" dirty="0" err="1" smtClean="0"/>
              <a:t>Indianization</a:t>
            </a:r>
            <a:r>
              <a:rPr lang="en-US" dirty="0" smtClean="0"/>
              <a:t> of global products – (</a:t>
            </a:r>
            <a:r>
              <a:rPr lang="en-US" dirty="0" err="1" smtClean="0"/>
              <a:t>desi</a:t>
            </a:r>
            <a:r>
              <a:rPr lang="en-US" dirty="0" smtClean="0"/>
              <a:t> pizza)and globalization of an Indian festival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Mall – space for youth culture – leisure and entertainment </a:t>
            </a:r>
          </a:p>
          <a:p>
            <a:r>
              <a:rPr lang="en-US" dirty="0" smtClean="0"/>
              <a:t>Leisure and recreation – malls in airports – combines travel and leisure shopping – while waiting for flights</a:t>
            </a:r>
          </a:p>
          <a:p>
            <a:r>
              <a:rPr lang="en-US" dirty="0" smtClean="0"/>
              <a:t>Shopping is not central to the mall – though it occupies an important space within the discourse of consumption </a:t>
            </a:r>
          </a:p>
          <a:p>
            <a:r>
              <a:rPr lang="en-US" dirty="0" smtClean="0"/>
              <a:t>Cultures of consumption – complex negotiation between the brand image and the desire to attain that identity through consumption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 culture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Cultural significance of goods – symbolic value- apart from being a ‘utility’ – </a:t>
            </a:r>
          </a:p>
          <a:p>
            <a:r>
              <a:rPr lang="en-US" dirty="0" smtClean="0"/>
              <a:t>The economic dimension of culture – cultural goods have economic value  - e.g. Yoga , Indian classical music/dance </a:t>
            </a:r>
          </a:p>
          <a:p>
            <a:r>
              <a:rPr lang="en-US" dirty="0" smtClean="0"/>
              <a:t>Study of consumer culture – looks into both the economic and symbolic aspects of commodities</a:t>
            </a:r>
          </a:p>
          <a:p>
            <a:r>
              <a:rPr lang="en-US" dirty="0" smtClean="0"/>
              <a:t>Marketing of commodities – rely on advertisements – advertisements constructs a particular identity for the user – identity and selfhood are coded as objects of consumption 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style and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Life style – distinctive style of specific social groups/ communities</a:t>
            </a:r>
          </a:p>
          <a:p>
            <a:r>
              <a:rPr lang="en-US" dirty="0" smtClean="0"/>
              <a:t>Cultural studies – life style – construction of individuality represented through the individual’s choices /preference to  particular commodities/services </a:t>
            </a:r>
          </a:p>
          <a:p>
            <a:r>
              <a:rPr lang="en-US" dirty="0" smtClean="0"/>
              <a:t>Choice asserted by the individual is a symbol of her or his identity </a:t>
            </a:r>
          </a:p>
          <a:p>
            <a:r>
              <a:rPr lang="en-US" dirty="0" smtClean="0"/>
              <a:t>Democratization -irrespective of class/caste /race linked to the community of consumers with similar preferences –  recognized and validated by the community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Fluidity – Life style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Cultural studies – lifestyle gives symbolic meaning to cultural </a:t>
            </a:r>
            <a:r>
              <a:rPr lang="en-US" dirty="0" err="1" smtClean="0"/>
              <a:t>artefacts</a:t>
            </a:r>
            <a:r>
              <a:rPr lang="en-US" dirty="0" smtClean="0"/>
              <a:t> –influences social relations –defines identity-decides peers group relationship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Life style identity  - keep changing – seasonal </a:t>
            </a:r>
          </a:p>
          <a:p>
            <a:pPr>
              <a:buNone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Fluidity in life style –gadgets, clothes etc – locates the identity of contemporary youth – “being trendy”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Circuit of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Consumption and Marketing – product, promotion, price and placement – aligned with modes of selling, identity – marketing, the rhetoric of use and the spectacle of placements of products.</a:t>
            </a:r>
          </a:p>
          <a:p>
            <a:endParaRPr lang="en-US" dirty="0" smtClean="0"/>
          </a:p>
          <a:p>
            <a:r>
              <a:rPr lang="en-US" dirty="0" smtClean="0"/>
              <a:t>Alignment – linkage between the object and ideas – temporary associations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Lifestyle – connected to the consumption of goods</a:t>
            </a:r>
          </a:p>
          <a:p>
            <a:r>
              <a:rPr lang="en-US" dirty="0" smtClean="0"/>
              <a:t>Consumption – begins with our consumption of the signs of the commodity</a:t>
            </a:r>
          </a:p>
          <a:p>
            <a:r>
              <a:rPr lang="en-US" dirty="0" smtClean="0"/>
              <a:t>Commodity – becomes a sign – object – represents or ‘stands in for’ a particular emotional or social states- a BMW car becomes a symbol for a particular status in society – watching a movie in </a:t>
            </a:r>
            <a:r>
              <a:rPr lang="en-US" dirty="0" err="1" smtClean="0"/>
              <a:t>Inox</a:t>
            </a:r>
            <a:r>
              <a:rPr lang="en-US" dirty="0" smtClean="0"/>
              <a:t>  or travelling by business class in flights – a certain kind of signification</a:t>
            </a:r>
          </a:p>
          <a:p>
            <a:r>
              <a:rPr lang="en-US" dirty="0" smtClean="0"/>
              <a:t>Coalgate active salt – Healthy teeth</a:t>
            </a:r>
          </a:p>
          <a:p>
            <a:r>
              <a:rPr lang="en-US" dirty="0" smtClean="0"/>
              <a:t>Tata safari – ‘reclaim your life’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Culture studies – examines how the product/commodity project and represent lifestyle </a:t>
            </a:r>
          </a:p>
          <a:p>
            <a:pPr>
              <a:buNone/>
            </a:pPr>
            <a:r>
              <a:rPr lang="en-US" dirty="0" smtClean="0"/>
              <a:t>How does the media enable such a representation? – through the language of advertisements</a:t>
            </a:r>
          </a:p>
          <a:p>
            <a:pPr>
              <a:buNone/>
            </a:pPr>
            <a:r>
              <a:rPr lang="en-US" dirty="0" smtClean="0"/>
              <a:t>Panasonic </a:t>
            </a:r>
            <a:r>
              <a:rPr lang="en-US" dirty="0" err="1" smtClean="0"/>
              <a:t>Lumix</a:t>
            </a:r>
            <a:r>
              <a:rPr lang="en-US" dirty="0" smtClean="0"/>
              <a:t> – linkage between technological advancement and beauty- enhances the beauty – sign of a make-up kit </a:t>
            </a:r>
          </a:p>
          <a:p>
            <a:pPr>
              <a:buNone/>
            </a:pPr>
            <a:r>
              <a:rPr lang="en-US" dirty="0" smtClean="0"/>
              <a:t>Dell laptops – ‘I can do </a:t>
            </a:r>
            <a:r>
              <a:rPr lang="en-US" dirty="0" err="1" smtClean="0"/>
              <a:t>khuch</a:t>
            </a:r>
            <a:r>
              <a:rPr lang="en-US" dirty="0" smtClean="0"/>
              <a:t> </a:t>
            </a:r>
            <a:r>
              <a:rPr lang="en-US" dirty="0" err="1" smtClean="0"/>
              <a:t>bhi</a:t>
            </a:r>
            <a:r>
              <a:rPr lang="en-US" dirty="0" smtClean="0"/>
              <a:t>” – empowering the consumer – different locales –mobility – “Powered by you”- establishes a relationship with the consumer – Hindi interspersed with English – a sense of belonging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 – constructs an identification between the consumer and the meanings that the object generates </a:t>
            </a:r>
          </a:p>
          <a:p>
            <a:r>
              <a:rPr lang="en-US" dirty="0" smtClean="0"/>
              <a:t>Language of advertisements – creates a relationship between the product and the consumer</a:t>
            </a:r>
          </a:p>
          <a:p>
            <a:r>
              <a:rPr lang="en-US" dirty="0" smtClean="0"/>
              <a:t>Commodity – sign of a particular identity </a:t>
            </a:r>
          </a:p>
          <a:p>
            <a:r>
              <a:rPr lang="en-US" dirty="0" smtClean="0"/>
              <a:t>Advertisements – project the commodity as a component of identity we desire</a:t>
            </a:r>
          </a:p>
          <a:p>
            <a:r>
              <a:rPr lang="en-US" dirty="0" smtClean="0"/>
              <a:t>Consumers cannot acquire the identity they desire until they  acquire the commodity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368</TotalTime>
  <Words>1598</Words>
  <Application>Microsoft Office PowerPoint</Application>
  <PresentationFormat>On-screen Show (4:3)</PresentationFormat>
  <Paragraphs>129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Flow</vt:lpstr>
      <vt:lpstr>CULTURES OF CONSUMPTION</vt:lpstr>
      <vt:lpstr>Discourse of Consumption</vt:lpstr>
      <vt:lpstr>Consumer culture </vt:lpstr>
      <vt:lpstr>Life style and consumption</vt:lpstr>
      <vt:lpstr>Fluidity – Life style </vt:lpstr>
      <vt:lpstr>The Circuit of Consumption</vt:lpstr>
      <vt:lpstr>Representation </vt:lpstr>
      <vt:lpstr>Slide 8</vt:lpstr>
      <vt:lpstr>Identity </vt:lpstr>
      <vt:lpstr>Slide 10</vt:lpstr>
      <vt:lpstr>Cultures of Consumption </vt:lpstr>
      <vt:lpstr>Stages of consumption</vt:lpstr>
      <vt:lpstr>Cultures of production</vt:lpstr>
      <vt:lpstr>The product of consumption</vt:lpstr>
      <vt:lpstr>Novelty</vt:lpstr>
      <vt:lpstr>Slide 16</vt:lpstr>
      <vt:lpstr>Slide 17</vt:lpstr>
      <vt:lpstr> Celebrities&amp;Brand Endorsements </vt:lpstr>
      <vt:lpstr>Slide 19</vt:lpstr>
      <vt:lpstr>Cosmopolitanism</vt:lpstr>
      <vt:lpstr>The spaces of consumption : The Mall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CULTURES OF CONSUMPTION</dc:title>
  <dc:creator>user</dc:creator>
  <cp:lastModifiedBy>user</cp:lastModifiedBy>
  <cp:revision>35</cp:revision>
  <dcterms:created xsi:type="dcterms:W3CDTF">2014-03-25T16:29:08Z</dcterms:created>
  <dcterms:modified xsi:type="dcterms:W3CDTF">2014-03-28T09:09:00Z</dcterms:modified>
</cp:coreProperties>
</file>