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59" r:id="rId9"/>
    <p:sldId id="265" r:id="rId10"/>
    <p:sldId id="260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D954-5CFE-4E65-98AF-7C9F827609E4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DB39-3CEE-42AC-8F37-C46564FB1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B37434-8F82-4C1B-9552-429E3E6F4C88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Psychoanalytical Criticism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Founded by Otto Rank in the 1920’s</a:t>
            </a:r>
          </a:p>
          <a:p>
            <a:endParaRPr lang="en-US" dirty="0" smtClean="0"/>
          </a:p>
          <a:p>
            <a:r>
              <a:rPr lang="en-US" dirty="0" smtClean="0"/>
              <a:t>Later in the 1950’s developed by Melanie Klein, Donald </a:t>
            </a:r>
            <a:r>
              <a:rPr lang="en-US" dirty="0" err="1" smtClean="0"/>
              <a:t>Winnicott</a:t>
            </a:r>
            <a:r>
              <a:rPr lang="en-US" dirty="0" smtClean="0"/>
              <a:t> and Scott Stuart</a:t>
            </a:r>
          </a:p>
          <a:p>
            <a:endParaRPr lang="en-US" dirty="0" smtClean="0"/>
          </a:p>
          <a:p>
            <a:r>
              <a:rPr lang="en-US" dirty="0" smtClean="0"/>
              <a:t>Psychological growth  of a human being is created through social relations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Relations Theory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Distinguishes between physical and psychological  birth of human beings</a:t>
            </a:r>
          </a:p>
          <a:p>
            <a:r>
              <a:rPr lang="en-US" dirty="0" smtClean="0"/>
              <a:t>Physical birth –  period of 9- 10 months of pregnancy </a:t>
            </a:r>
          </a:p>
          <a:p>
            <a:r>
              <a:rPr lang="en-US" dirty="0" smtClean="0"/>
              <a:t>Psychological birth – first three years – through social relations</a:t>
            </a:r>
          </a:p>
          <a:p>
            <a:r>
              <a:rPr lang="en-US" dirty="0" smtClean="0"/>
              <a:t>First stage – symbiosis stage – 0-6 months – symbiotic relationship with the caretaker (mother) – characterized by oneness between the self and the character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Symbiosis stage –  child sensitive to the objects (images) of the caretaker – extremely sensitive to the moods and feelings of the caretaker – good breast and bad breast</a:t>
            </a:r>
          </a:p>
          <a:p>
            <a:endParaRPr lang="en-US" dirty="0" smtClean="0"/>
          </a:p>
          <a:p>
            <a:r>
              <a:rPr lang="en-US" dirty="0" smtClean="0"/>
              <a:t>Separation /individuation – 6 months to five – disassociation  begins but still emotionally dependent – this stage is important to come out of mother fixation.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Self identity  and gender identity </a:t>
            </a:r>
          </a:p>
          <a:p>
            <a:r>
              <a:rPr lang="en-US" smtClean="0"/>
              <a:t>Symbiosis </a:t>
            </a:r>
            <a:r>
              <a:rPr lang="en-US" dirty="0" smtClean="0"/>
              <a:t>- Both, boys and girls identify themselves as feminine – in the individuation stage – the role of the father plays a pivotal role for the boy child – identifies with the image of the father </a:t>
            </a:r>
          </a:p>
          <a:p>
            <a:r>
              <a:rPr lang="en-US" dirty="0" smtClean="0"/>
              <a:t>Reproduction of social patterns – child largely influenced by caretakers – caretakers are a product of society –socially determined – child will imbibe the ideological positions of the caretakers – social/familial structures are sustained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unconscious motives are operating in the text/the main characters? </a:t>
            </a:r>
          </a:p>
          <a:p>
            <a:r>
              <a:rPr lang="en-US" dirty="0" smtClean="0"/>
              <a:t>What is being repressed  in  the text/characters? </a:t>
            </a:r>
          </a:p>
          <a:p>
            <a:r>
              <a:rPr lang="en-US" dirty="0" smtClean="0"/>
              <a:t>Is it possible to relate a character’s patterns of adult behavior to early experiences in the family (as represented in the story)? </a:t>
            </a:r>
          </a:p>
          <a:p>
            <a:r>
              <a:rPr lang="en-US" dirty="0" smtClean="0"/>
              <a:t>What do these behavior patterns and family dynamics reveal?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Analysis of texts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Psychoanalysis – analysis of psyche – psychotherapy – “talk therapy”</a:t>
            </a:r>
          </a:p>
          <a:p>
            <a:endParaRPr lang="en-US" dirty="0" smtClean="0"/>
          </a:p>
          <a:p>
            <a:r>
              <a:rPr lang="en-US" dirty="0" smtClean="0"/>
              <a:t>Psychoanalysis – helps to identify the microstructures of power within an individual</a:t>
            </a:r>
          </a:p>
          <a:p>
            <a:endParaRPr lang="en-US" dirty="0" smtClean="0"/>
          </a:p>
          <a:p>
            <a:r>
              <a:rPr lang="en-US" dirty="0" smtClean="0"/>
              <a:t>Psychoanalysis and literary analysis –  reveals the psychic structures of the author – characters – language – readers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PSYCHOANALYSIS AND        	           LITERATURE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Sigmund Freud (1856 – 1938) –  Austrian - psychoanalyst  - founding theory on psychoanalysis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the analysis of his patients-  Interpretation of Dreams - 1899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Unconscious – a decisive role in the development of human psyche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Oral stage – From birth to  two years – human instincts to satisfy biological needs for food and warmth – practical and a source of pleasure -  Pleasure principle dominates - action based on desire – libido - pleasure – mother’s breast – erogenous zone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Anal stage – fifteen months to three years – erogenous zone – anus – pleasure – control and expulsion of feces – Potty training</a:t>
            </a:r>
          </a:p>
          <a:p>
            <a:endParaRPr lang="en-US" dirty="0" smtClean="0"/>
          </a:p>
          <a:p>
            <a:r>
              <a:rPr lang="en-US" dirty="0" smtClean="0"/>
              <a:t>Phallic stage – three to six years – erogenous zone – child’s genitals – awareness of the biological distinction between male and female  - Oedipus complex – Electra complex (Carl Jung)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 - Sexual development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stage – Reality principle - six to puberty – exposed to society – libido – diverted – schooling, friendships, hobbies, Intellectual advancements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Genital stage – puberty to adulthood – psychological detachment from parents – primary desire towards mother surfaces – substitute – a lover resembling the mother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Psycho - Sexual development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 – unorganized unconscious – great desire of all our desires – pleasure principle </a:t>
            </a:r>
          </a:p>
          <a:p>
            <a:endParaRPr lang="en-US" dirty="0" smtClean="0"/>
          </a:p>
          <a:p>
            <a:r>
              <a:rPr lang="en-US" dirty="0" smtClean="0"/>
              <a:t>Ego – conscious state – logic, reason and intellect dominates  - reality principle – Eric Berne – three </a:t>
            </a:r>
            <a:r>
              <a:rPr lang="en-US" smtClean="0"/>
              <a:t>ego- states - Parent </a:t>
            </a:r>
            <a:r>
              <a:rPr lang="en-US" dirty="0" smtClean="0"/>
              <a:t>, Adult and child </a:t>
            </a:r>
          </a:p>
          <a:p>
            <a:endParaRPr lang="en-US" dirty="0" smtClean="0"/>
          </a:p>
          <a:p>
            <a:r>
              <a:rPr lang="en-US" dirty="0" smtClean="0"/>
              <a:t>Super – ego – Conscience , gate keeper – a constant reminder of socially accepted norms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Psyche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Sublimation</a:t>
            </a:r>
          </a:p>
          <a:p>
            <a:endParaRPr lang="en-US" dirty="0" smtClean="0"/>
          </a:p>
          <a:p>
            <a:r>
              <a:rPr lang="en-US" dirty="0" smtClean="0"/>
              <a:t>Transference </a:t>
            </a:r>
          </a:p>
          <a:p>
            <a:endParaRPr lang="en-US" dirty="0" smtClean="0"/>
          </a:p>
          <a:p>
            <a:r>
              <a:rPr lang="en-US" dirty="0" smtClean="0"/>
              <a:t>Projection</a:t>
            </a:r>
          </a:p>
          <a:p>
            <a:endParaRPr lang="en-US" dirty="0" smtClean="0"/>
          </a:p>
          <a:p>
            <a:r>
              <a:rPr lang="en-US" dirty="0" smtClean="0"/>
              <a:t>Freudian slip</a:t>
            </a:r>
          </a:p>
          <a:p>
            <a:endParaRPr lang="en-US" dirty="0" smtClean="0"/>
          </a:p>
          <a:p>
            <a:r>
              <a:rPr lang="en-US" dirty="0" smtClean="0"/>
              <a:t>Interpretation of dreams – displacement , condensation </a:t>
            </a:r>
          </a:p>
          <a:p>
            <a:endParaRPr lang="en-US" dirty="0" smtClean="0"/>
          </a:p>
          <a:p>
            <a:r>
              <a:rPr lang="en-US" dirty="0" smtClean="0"/>
              <a:t>Analysis of Hamlet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Repressed Desires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Jacques </a:t>
            </a:r>
            <a:r>
              <a:rPr lang="en-US" dirty="0" err="1" smtClean="0"/>
              <a:t>Lacan</a:t>
            </a:r>
            <a:r>
              <a:rPr lang="en-US" dirty="0" smtClean="0"/>
              <a:t>  - French psychoanalyst- built on Freud’s theory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Unconscious – “kernel of our being” – “I am where I think not” – selfhood </a:t>
            </a:r>
          </a:p>
          <a:p>
            <a:endParaRPr lang="en-US" dirty="0" smtClean="0"/>
          </a:p>
          <a:p>
            <a:r>
              <a:rPr lang="en-US" dirty="0" smtClean="0"/>
              <a:t>Unconscious – structured like language  - fluidity – fixed  identity – shattered  - no fixed signified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Jacques </a:t>
            </a:r>
            <a:r>
              <a:rPr lang="en-US" dirty="0" err="1" smtClean="0"/>
              <a:t>Lacan</a:t>
            </a:r>
            <a:r>
              <a:rPr lang="en-US" dirty="0" smtClean="0"/>
              <a:t> (1901 – 1981)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Real– birth – six months - – primordial instincts dominate – pleasure principle </a:t>
            </a:r>
          </a:p>
          <a:p>
            <a:r>
              <a:rPr lang="en-US" dirty="0" smtClean="0"/>
              <a:t>Imaginary stage - Mirror stage – six – eighteen months  - identity of the “ self” – “later substitutes with multiple identities”- enters language – reality – lack and separation from “real”</a:t>
            </a:r>
          </a:p>
          <a:p>
            <a:r>
              <a:rPr lang="en-US" dirty="0" smtClean="0"/>
              <a:t>Phallic stage – entry into the symbolic order- period of socialization – fitting into society – conventions and norms represented by the father figure – </a:t>
            </a:r>
            <a:r>
              <a:rPr lang="en-US" i="1" dirty="0" smtClean="0"/>
              <a:t>name of the father – </a:t>
            </a:r>
            <a:r>
              <a:rPr lang="en-US" dirty="0" smtClean="0"/>
              <a:t>conscious detachment from the desire towards the mother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Lacan</a:t>
            </a:r>
            <a:r>
              <a:rPr lang="en-US" dirty="0" smtClean="0"/>
              <a:t> – Psychosexual development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450</TotalTime>
  <Words>773</Words>
  <Application>Microsoft Office PowerPoint</Application>
  <PresentationFormat>On-screen Show (4:3)</PresentationFormat>
  <Paragraphs>94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Psychoanalytical Criticism</vt:lpstr>
      <vt:lpstr>        PSYCHOANALYSIS AND                    LITERATURE</vt:lpstr>
      <vt:lpstr>Slide 3</vt:lpstr>
      <vt:lpstr>Psycho - Sexual development </vt:lpstr>
      <vt:lpstr>Psycho - Sexual development (Contd)</vt:lpstr>
      <vt:lpstr>Structure of the Psyche </vt:lpstr>
      <vt:lpstr>Repressed Desires</vt:lpstr>
      <vt:lpstr>Jacques Lacan (1901 – 1981)</vt:lpstr>
      <vt:lpstr>Lacan – Psychosexual development </vt:lpstr>
      <vt:lpstr>Object Relations Theory </vt:lpstr>
      <vt:lpstr>Slide 11</vt:lpstr>
      <vt:lpstr>Slide 12</vt:lpstr>
      <vt:lpstr>Slide 13</vt:lpstr>
      <vt:lpstr>Questions – Analysis of texts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Psychoanalytical Criticism</dc:title>
  <dc:creator>emachines</dc:creator>
  <cp:lastModifiedBy>user</cp:lastModifiedBy>
  <cp:revision>58</cp:revision>
  <dcterms:created xsi:type="dcterms:W3CDTF">2012-02-06T14:44:41Z</dcterms:created>
  <dcterms:modified xsi:type="dcterms:W3CDTF">2014-01-29T05:17:05Z</dcterms:modified>
</cp:coreProperties>
</file>