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97382F-552D-4FA9-918F-E4679042B6A6}" type="datetimeFigureOut">
              <a:rPr lang="en-US" smtClean="0"/>
              <a:pPr/>
              <a:t>3/23/2014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E3D1CC-AEA5-406F-9BF8-BF263A5D54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E3D1CC-AEA5-406F-9BF8-BF263A5D54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E3D1CC-AEA5-406F-9BF8-BF263A5D54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E3D1CC-AEA5-406F-9BF8-BF263A5D546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6E3D1CC-AEA5-406F-9BF8-BF263A5D54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6E3D1CC-AEA5-406F-9BF8-BF263A5D546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6E3D1CC-AEA5-406F-9BF8-BF263A5D54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6E3D1CC-AEA5-406F-9BF8-BF263A5D546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97382F-552D-4FA9-918F-E4679042B6A6}" type="datetimeFigureOut">
              <a:rPr lang="en-US" smtClean="0"/>
              <a:pPr/>
              <a:t>3/23/2014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6E3D1CC-AEA5-406F-9BF8-BF263A5D54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97382F-552D-4FA9-918F-E4679042B6A6}" type="datetimeFigureOut">
              <a:rPr lang="en-US" smtClean="0"/>
              <a:pPr/>
              <a:t>3/23/2014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6E3D1CC-AEA5-406F-9BF8-BF263A5D54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97382F-552D-4FA9-918F-E4679042B6A6}" type="datetimeFigureOut">
              <a:rPr lang="en-US" smtClean="0"/>
              <a:pPr/>
              <a:t>3/23/2014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E3D1CC-AEA5-406F-9BF8-BF263A5D54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97382F-552D-4FA9-918F-E4679042B6A6}" type="datetimeFigureOut">
              <a:rPr lang="en-US" smtClean="0"/>
              <a:pPr/>
              <a:t>3/23/2014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E3D1CC-AEA5-406F-9BF8-BF263A5D54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SITES OF CULTURAL STUDIES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Rise in the service sectors – alteration in employment patterns –sell their skills and depend on their market power.</a:t>
            </a:r>
          </a:p>
          <a:p>
            <a:endParaRPr lang="en-US" dirty="0" smtClean="0"/>
          </a:p>
          <a:p>
            <a:r>
              <a:rPr lang="en-US" dirty="0" smtClean="0"/>
              <a:t>A professional class</a:t>
            </a:r>
          </a:p>
          <a:p>
            <a:endParaRPr lang="en-US" dirty="0" smtClean="0"/>
          </a:p>
          <a:p>
            <a:r>
              <a:rPr lang="en-US" dirty="0" smtClean="0"/>
              <a:t>A technician and semi-professional class</a:t>
            </a:r>
          </a:p>
          <a:p>
            <a:endParaRPr lang="en-US" dirty="0" smtClean="0"/>
          </a:p>
          <a:p>
            <a:r>
              <a:rPr lang="en-US" dirty="0" smtClean="0"/>
              <a:t>A clerical and sales class</a:t>
            </a:r>
          </a:p>
          <a:p>
            <a:endParaRPr lang="en-US" dirty="0" smtClean="0"/>
          </a:p>
          <a:p>
            <a:r>
              <a:rPr lang="en-US" dirty="0" smtClean="0"/>
              <a:t>A class of semi-skilled and craft workers</a:t>
            </a:r>
          </a:p>
          <a:p>
            <a:endParaRPr lang="en-US" dirty="0"/>
          </a:p>
        </p:txBody>
      </p:sp>
      <p:sp>
        <p:nvSpPr>
          <p:cNvPr id="3" name="Title 2"/>
          <p:cNvSpPr>
            <a:spLocks noGrp="1"/>
          </p:cNvSpPr>
          <p:nvPr>
            <p:ph type="title"/>
          </p:nvPr>
        </p:nvSpPr>
        <p:spPr/>
        <p:txBody>
          <a:bodyPr>
            <a:normAutofit fontScale="90000"/>
          </a:bodyPr>
          <a:lstStyle/>
          <a:p>
            <a:r>
              <a:rPr lang="en-US" dirty="0" err="1" smtClean="0"/>
              <a:t>Reconfiguartion</a:t>
            </a:r>
            <a:r>
              <a:rPr lang="en-US" dirty="0" smtClean="0"/>
              <a:t> of class identities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Technological -Large scale ,ever-increasing application of IT – “networked society”</a:t>
            </a:r>
          </a:p>
          <a:p>
            <a:r>
              <a:rPr lang="en-US" dirty="0" smtClean="0"/>
              <a:t> Economic – “information economy” – economic values can be informed</a:t>
            </a:r>
          </a:p>
          <a:p>
            <a:r>
              <a:rPr lang="en-US" dirty="0" smtClean="0"/>
              <a:t>Occupational – shift from industrial laborers to desk-bound information dealers- clerks, teachers. lawyers….</a:t>
            </a:r>
          </a:p>
          <a:p>
            <a:r>
              <a:rPr lang="en-US" dirty="0" smtClean="0"/>
              <a:t>Spatial – dispersion of business corporations-financial unit and production unit –different continents but wired together</a:t>
            </a:r>
          </a:p>
          <a:p>
            <a:r>
              <a:rPr lang="en-US" dirty="0" smtClean="0"/>
              <a:t>Cultural – media-driven culture – signs and images – ‘self-referential’</a:t>
            </a:r>
          </a:p>
          <a:p>
            <a:endParaRPr lang="en-US" dirty="0"/>
          </a:p>
        </p:txBody>
      </p:sp>
      <p:sp>
        <p:nvSpPr>
          <p:cNvPr id="3" name="Title 2"/>
          <p:cNvSpPr>
            <a:spLocks noGrp="1"/>
          </p:cNvSpPr>
          <p:nvPr>
            <p:ph type="title"/>
          </p:nvPr>
        </p:nvSpPr>
        <p:spPr/>
        <p:txBody>
          <a:bodyPr/>
          <a:lstStyle/>
          <a:p>
            <a:r>
              <a:rPr lang="en-US" dirty="0" smtClean="0"/>
              <a:t>Information Society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Globalization - An intensified compression of the world-An increasing consciousness of the world</a:t>
            </a:r>
          </a:p>
          <a:p>
            <a:r>
              <a:rPr lang="en-US" dirty="0" smtClean="0"/>
              <a:t>Global economic flows and Global cultural flows</a:t>
            </a:r>
          </a:p>
          <a:p>
            <a:r>
              <a:rPr lang="en-US" dirty="0" smtClean="0"/>
              <a:t>Global economic flows –assisted by  the use of information and communications technology-transnational trade and commerce – transnational corporations – automobile, chemicals, construction and semi-conductors – financial sector – the most globalised economy</a:t>
            </a:r>
          </a:p>
          <a:p>
            <a:pPr>
              <a:buNone/>
            </a:pPr>
            <a:endParaRPr lang="en-US" dirty="0"/>
          </a:p>
        </p:txBody>
      </p:sp>
      <p:sp>
        <p:nvSpPr>
          <p:cNvPr id="3" name="Title 2"/>
          <p:cNvSpPr>
            <a:spLocks noGrp="1"/>
          </p:cNvSpPr>
          <p:nvPr>
            <p:ph type="title"/>
          </p:nvPr>
        </p:nvSpPr>
        <p:spPr/>
        <p:txBody>
          <a:bodyPr/>
          <a:lstStyle/>
          <a:p>
            <a:r>
              <a:rPr lang="en-US" dirty="0" smtClean="0"/>
              <a:t>Globalization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Global cultural flows – not just an economic matter –concerned with issues of cultural meaning –we are increasingly involved and influenced in networks that are far beyond our immediate physical locations </a:t>
            </a:r>
          </a:p>
          <a:p>
            <a:r>
              <a:rPr lang="en-US" dirty="0" smtClean="0"/>
              <a:t>A  shift from “introverted cultures” to “transnational cultures”</a:t>
            </a:r>
          </a:p>
          <a:p>
            <a:r>
              <a:rPr lang="en-US" dirty="0" smtClean="0"/>
              <a:t>Globalization –uniform process of cultural homogenization- cultural imperialism</a:t>
            </a:r>
          </a:p>
          <a:p>
            <a:r>
              <a:rPr lang="en-US" dirty="0" smtClean="0"/>
              <a:t>Migration of software and communication workers to different parts of the globe – hybridized identities - </a:t>
            </a:r>
            <a:r>
              <a:rPr lang="en-US" dirty="0" err="1" smtClean="0"/>
              <a:t>Glocalisation</a:t>
            </a:r>
            <a:r>
              <a:rPr lang="en-US" dirty="0" smtClean="0"/>
              <a:t> – presence of global and local cultures in the same place </a:t>
            </a:r>
          </a:p>
          <a:p>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Ethnic diasporas -Local products such as Indian cuisine and ethic wear have now reached the global markets – “curry” –declared UK’s ‘national dish”</a:t>
            </a:r>
          </a:p>
          <a:p>
            <a:r>
              <a:rPr lang="en-US" dirty="0" smtClean="0"/>
              <a:t>The influence of Islam, Hinduism and Buddhism and other world religions within the west</a:t>
            </a:r>
          </a:p>
          <a:p>
            <a:r>
              <a:rPr lang="en-US" dirty="0" err="1" smtClean="0"/>
              <a:t>Commodification</a:t>
            </a:r>
            <a:r>
              <a:rPr lang="en-US" dirty="0" smtClean="0"/>
              <a:t> and sale of  ‘ethnic’ food and clothing</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Globalization – Supra-national processes – operates  ‘above’ the level of Nation-state</a:t>
            </a:r>
          </a:p>
          <a:p>
            <a:endParaRPr lang="en-US" dirty="0" smtClean="0"/>
          </a:p>
          <a:p>
            <a:r>
              <a:rPr lang="en-US" dirty="0" smtClean="0"/>
              <a:t>Consequences – alterations in the role of the Nation-state-shifts in political ideologies-the emergence of new social movements – rise of fundamentalism</a:t>
            </a:r>
          </a:p>
          <a:p>
            <a:r>
              <a:rPr lang="en-US" dirty="0" smtClean="0"/>
              <a:t>Interdependency </a:t>
            </a:r>
            <a:r>
              <a:rPr lang="en-US" dirty="0" smtClean="0"/>
              <a:t>of world society –challenges the basic premise that national politics is enough to address the problems on nation-state</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Globalization &amp; The Nation-State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autonomy of the Nation-state is increasingly restricted by International organizations engaged in economic and political practices– e.g. The International Monetary Fund, The European Union, The United Nations, The International Energy Agency, The World Health Organization</a:t>
            </a:r>
          </a:p>
          <a:p>
            <a:r>
              <a:rPr lang="en-US" dirty="0" smtClean="0"/>
              <a:t>The </a:t>
            </a:r>
            <a:r>
              <a:rPr lang="en-US" dirty="0" smtClean="0"/>
              <a:t>triumph of liberal democracy and </a:t>
            </a:r>
            <a:r>
              <a:rPr lang="en-US" dirty="0" smtClean="0"/>
              <a:t>capitalism </a:t>
            </a:r>
            <a:endParaRPr lang="en-US" dirty="0" smtClean="0"/>
          </a:p>
          <a:p>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New Social Movements – appeared in modern western societies – encompasses –feminism, ecology politics, peace movements youth movements and the politics of cultural identity- </a:t>
            </a:r>
          </a:p>
          <a:p>
            <a:r>
              <a:rPr lang="en-US" dirty="0" smtClean="0"/>
              <a:t>M</a:t>
            </a:r>
            <a:r>
              <a:rPr lang="en-US" dirty="0" smtClean="0"/>
              <a:t>ovements that assert radical racial, gender or sexual identities</a:t>
            </a:r>
          </a:p>
          <a:p>
            <a:r>
              <a:rPr lang="en-US" dirty="0" smtClean="0"/>
              <a:t>Women’s movements, anti-</a:t>
            </a:r>
            <a:r>
              <a:rPr lang="en-US" dirty="0" smtClean="0"/>
              <a:t>V</a:t>
            </a:r>
            <a:r>
              <a:rPr lang="en-US" dirty="0" smtClean="0"/>
              <a:t>ietnam war protests, African –American and Native-American movements</a:t>
            </a:r>
          </a:p>
          <a:p>
            <a:r>
              <a:rPr lang="en-US" dirty="0" smtClean="0"/>
              <a:t>In India –</a:t>
            </a:r>
            <a:r>
              <a:rPr lang="en-US" dirty="0" err="1" smtClean="0"/>
              <a:t>Dalit</a:t>
            </a:r>
            <a:r>
              <a:rPr lang="en-US" dirty="0" smtClean="0"/>
              <a:t> liberation, women’s movement, </a:t>
            </a:r>
            <a:r>
              <a:rPr lang="en-US" dirty="0" err="1" smtClean="0"/>
              <a:t>C</a:t>
            </a:r>
            <a:r>
              <a:rPr lang="en-US" dirty="0" err="1" smtClean="0"/>
              <a:t>hipko</a:t>
            </a:r>
            <a:r>
              <a:rPr lang="en-US" dirty="0" smtClean="0"/>
              <a:t> movement, </a:t>
            </a:r>
            <a:r>
              <a:rPr lang="en-US" dirty="0" err="1" smtClean="0"/>
              <a:t>Naramada</a:t>
            </a:r>
            <a:r>
              <a:rPr lang="en-US" dirty="0" smtClean="0"/>
              <a:t> </a:t>
            </a:r>
            <a:r>
              <a:rPr lang="en-US" i="1" dirty="0" err="1" smtClean="0"/>
              <a:t>bachao</a:t>
            </a:r>
            <a:endParaRPr lang="en-US" i="1" dirty="0"/>
          </a:p>
        </p:txBody>
      </p:sp>
      <p:sp>
        <p:nvSpPr>
          <p:cNvPr id="3" name="Title 2"/>
          <p:cNvSpPr>
            <a:spLocks noGrp="1"/>
          </p:cNvSpPr>
          <p:nvPr>
            <p:ph type="title"/>
          </p:nvPr>
        </p:nvSpPr>
        <p:spPr/>
        <p:txBody>
          <a:bodyPr/>
          <a:lstStyle/>
          <a:p>
            <a:r>
              <a:rPr lang="en-US" dirty="0" smtClean="0"/>
              <a:t>New Social Movements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Fundamentalism – a </a:t>
            </a:r>
            <a:r>
              <a:rPr lang="en-US" dirty="0" err="1" smtClean="0"/>
              <a:t>chavinistic</a:t>
            </a:r>
            <a:r>
              <a:rPr lang="en-US" dirty="0" smtClean="0"/>
              <a:t> rejection of an alternate form of thinking</a:t>
            </a:r>
          </a:p>
          <a:p>
            <a:endParaRPr lang="en-US" dirty="0" smtClean="0"/>
          </a:p>
          <a:p>
            <a:r>
              <a:rPr lang="en-US" dirty="0" smtClean="0"/>
              <a:t>Spiritual authority exercised by religious functionaries- obedience to the scripture(s) or tradition – seeks political power to impose the tradition</a:t>
            </a:r>
          </a:p>
          <a:p>
            <a:endParaRPr lang="en-US" dirty="0" smtClean="0"/>
          </a:p>
          <a:p>
            <a:r>
              <a:rPr lang="en-US" dirty="0" smtClean="0"/>
              <a:t>Islamic and Hindu fundamentalism – Taliban, RSS, </a:t>
            </a:r>
            <a:r>
              <a:rPr lang="en-US" dirty="0" err="1" smtClean="0"/>
              <a:t>Vishwa</a:t>
            </a:r>
            <a:r>
              <a:rPr lang="en-US" dirty="0" smtClean="0"/>
              <a:t> Hindu </a:t>
            </a:r>
            <a:r>
              <a:rPr lang="en-US" dirty="0" err="1" smtClean="0"/>
              <a:t>Parishad</a:t>
            </a:r>
            <a:r>
              <a:rPr lang="en-US" dirty="0" smtClean="0"/>
              <a:t>- </a:t>
            </a:r>
            <a:endParaRPr lang="en-US" dirty="0"/>
          </a:p>
        </p:txBody>
      </p:sp>
      <p:sp>
        <p:nvSpPr>
          <p:cNvPr id="3" name="Title 2"/>
          <p:cNvSpPr>
            <a:spLocks noGrp="1"/>
          </p:cNvSpPr>
          <p:nvPr>
            <p:ph type="title"/>
          </p:nvPr>
        </p:nvSpPr>
        <p:spPr/>
        <p:txBody>
          <a:bodyPr/>
          <a:lstStyle/>
          <a:p>
            <a:r>
              <a:rPr lang="en-US" dirty="0" err="1" smtClean="0"/>
              <a:t>Fundamemtalism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The contexts in which a critique of culture emerged in the late twentieth century </a:t>
            </a:r>
          </a:p>
          <a:p>
            <a:pPr marL="624078" indent="-514350">
              <a:buAutoNum type="alphaLcPeriod"/>
            </a:pPr>
            <a:r>
              <a:rPr lang="en-US" dirty="0" smtClean="0"/>
              <a:t>Modernity and </a:t>
            </a:r>
            <a:r>
              <a:rPr lang="en-US" dirty="0" err="1" smtClean="0"/>
              <a:t>Fordism</a:t>
            </a:r>
            <a:endParaRPr lang="en-US" dirty="0" smtClean="0"/>
          </a:p>
          <a:p>
            <a:pPr marL="624078" indent="-514350">
              <a:buAutoNum type="alphaLcPeriod"/>
            </a:pPr>
            <a:r>
              <a:rPr lang="en-US" dirty="0" smtClean="0"/>
              <a:t>Post modernity and Post </a:t>
            </a:r>
            <a:r>
              <a:rPr lang="en-US" dirty="0" err="1" smtClean="0"/>
              <a:t>Fordism</a:t>
            </a:r>
            <a:r>
              <a:rPr lang="en-US" dirty="0" smtClean="0"/>
              <a:t> </a:t>
            </a:r>
          </a:p>
          <a:p>
            <a:pPr marL="624078" indent="-514350">
              <a:buAutoNum type="alphaLcPeriod"/>
            </a:pPr>
            <a:r>
              <a:rPr lang="en-US" dirty="0" smtClean="0"/>
              <a:t>Globalization and cultural imperialism</a:t>
            </a:r>
          </a:p>
          <a:p>
            <a:pPr marL="624078" indent="-514350">
              <a:buAutoNum type="alphaLcPeriod"/>
            </a:pPr>
            <a:r>
              <a:rPr lang="en-US" dirty="0" smtClean="0"/>
              <a:t>Nation-state</a:t>
            </a:r>
          </a:p>
          <a:p>
            <a:pPr marL="624078" indent="-514350">
              <a:buAutoNum type="alphaLcPeriod"/>
            </a:pPr>
            <a:r>
              <a:rPr lang="en-US" dirty="0" smtClean="0"/>
              <a:t>New social movements</a:t>
            </a:r>
          </a:p>
          <a:p>
            <a:pPr marL="624078" indent="-514350">
              <a:buAutoNum type="alphaLcPeriod"/>
            </a:pPr>
            <a:r>
              <a:rPr lang="en-US" dirty="0" smtClean="0"/>
              <a:t>Fundamentalism</a:t>
            </a:r>
          </a:p>
          <a:p>
            <a:pPr marL="624078" indent="-514350">
              <a:buNone/>
            </a:pPr>
            <a:endParaRPr lang="en-US" dirty="0" smtClean="0"/>
          </a:p>
          <a:p>
            <a:pPr marL="624078" indent="-514350">
              <a:buAutoNum type="alphaLcPeriod"/>
            </a:pPr>
            <a:endParaRPr lang="en-US" dirty="0"/>
          </a:p>
        </p:txBody>
      </p:sp>
      <p:sp>
        <p:nvSpPr>
          <p:cNvPr id="2" name="Title 1"/>
          <p:cNvSpPr>
            <a:spLocks noGrp="1"/>
          </p:cNvSpPr>
          <p:nvPr>
            <p:ph type="title"/>
          </p:nvPr>
        </p:nvSpPr>
        <p:spPr/>
        <p:txBody>
          <a:bodyPr/>
          <a:lstStyle/>
          <a:p>
            <a:r>
              <a:rPr lang="en-US" dirty="0" smtClean="0"/>
              <a:t>CONTEXTS/LOCATIONS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Institutions of modernity –Industrialization, Surveillance ,Capitalism, The Nation- state</a:t>
            </a:r>
          </a:p>
          <a:p>
            <a:r>
              <a:rPr lang="en-US" dirty="0" smtClean="0"/>
              <a:t>Post – 1945 – mass production and consumption – hallmark of economic practice-led to a culture of promotion and advertisement </a:t>
            </a:r>
          </a:p>
          <a:p>
            <a:r>
              <a:rPr lang="en-US" dirty="0" err="1" smtClean="0"/>
              <a:t>Fordism</a:t>
            </a:r>
            <a:r>
              <a:rPr lang="en-US" dirty="0" smtClean="0"/>
              <a:t> - Henry Ford- assembly system of production- tasks were  broken down into their component parts-labor allocated, and the whole process carefully monitored and regulated</a:t>
            </a:r>
          </a:p>
          <a:p>
            <a:r>
              <a:rPr lang="en-US" dirty="0" err="1" smtClean="0"/>
              <a:t>Fordism</a:t>
            </a:r>
            <a:r>
              <a:rPr lang="en-US" dirty="0" smtClean="0"/>
              <a:t> –mass production, protected national markets, highly hierarchic work-organization-close link between mass production and consumption </a:t>
            </a:r>
          </a:p>
          <a:p>
            <a:endParaRPr lang="en-US" dirty="0" smtClean="0"/>
          </a:p>
          <a:p>
            <a:pPr>
              <a:buNone/>
            </a:pPr>
            <a:endParaRPr lang="en-US" dirty="0" smtClean="0"/>
          </a:p>
          <a:p>
            <a:pPr marL="596900" indent="-514350">
              <a:buFont typeface="Wingdings 2" pitchFamily="18" charset="2"/>
              <a:buNone/>
              <a:defRPr/>
            </a:pPr>
            <a:endParaRPr lang="en-US" dirty="0" smtClean="0"/>
          </a:p>
          <a:p>
            <a:pPr>
              <a:buFont typeface="Wingdings 2" pitchFamily="18" charset="2"/>
              <a:buNone/>
              <a:defRPr/>
            </a:pPr>
            <a:endParaRPr lang="en-US" dirty="0"/>
          </a:p>
        </p:txBody>
      </p:sp>
      <p:sp>
        <p:nvSpPr>
          <p:cNvPr id="2" name="Title 1"/>
          <p:cNvSpPr>
            <a:spLocks noGrp="1"/>
          </p:cNvSpPr>
          <p:nvPr>
            <p:ph type="title"/>
          </p:nvPr>
        </p:nvSpPr>
        <p:spPr/>
        <p:txBody>
          <a:bodyPr/>
          <a:lstStyle/>
          <a:p>
            <a:pPr>
              <a:defRPr/>
            </a:pPr>
            <a:r>
              <a:rPr lang="en-US" dirty="0" smtClean="0"/>
              <a:t> Modernity and </a:t>
            </a:r>
            <a:r>
              <a:rPr lang="en-US" dirty="0" err="1" smtClean="0"/>
              <a:t>Fordism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err="1" smtClean="0"/>
              <a:t>Postmodernity</a:t>
            </a:r>
            <a:r>
              <a:rPr lang="en-US" dirty="0" smtClean="0"/>
              <a:t> –immediate context for cultural studies</a:t>
            </a:r>
          </a:p>
          <a:p>
            <a:r>
              <a:rPr lang="en-US" dirty="0" smtClean="0"/>
              <a:t>1970’s – Ford model – faced a crisis – market saturation – over production – competition from Japan, Korea, Singapore- threat to Euro-American monopoly over the world market</a:t>
            </a:r>
          </a:p>
          <a:p>
            <a:r>
              <a:rPr lang="en-US" dirty="0" smtClean="0"/>
              <a:t>Global recession – spending power of the consumers decreased</a:t>
            </a:r>
          </a:p>
          <a:p>
            <a:pPr>
              <a:buNone/>
            </a:pPr>
            <a:endParaRPr lang="en-US" dirty="0" smtClean="0"/>
          </a:p>
          <a:p>
            <a:pPr>
              <a:buNone/>
            </a:pPr>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Post –Modernity and post- </a:t>
            </a:r>
            <a:r>
              <a:rPr lang="en-US" dirty="0" err="1" smtClean="0"/>
              <a:t>Fordism</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624078" indent="-514350">
              <a:buFont typeface="Wingdings" pitchFamily="2" charset="2"/>
              <a:buChar char="Ø"/>
            </a:pPr>
            <a:r>
              <a:rPr lang="en-US" dirty="0" smtClean="0"/>
              <a:t>Move from </a:t>
            </a:r>
            <a:r>
              <a:rPr lang="en-US" dirty="0" err="1" smtClean="0"/>
              <a:t>Fordism</a:t>
            </a:r>
            <a:r>
              <a:rPr lang="en-US" dirty="0" smtClean="0"/>
              <a:t> to Post-</a:t>
            </a:r>
            <a:r>
              <a:rPr lang="en-US" dirty="0" err="1" smtClean="0"/>
              <a:t>Fordism</a:t>
            </a:r>
            <a:r>
              <a:rPr lang="en-US" dirty="0" smtClean="0"/>
              <a:t> involves a shift from mass production of homogenous goods to small batch customization from uniformity and standardization to flexible, variable production for niche markets</a:t>
            </a:r>
          </a:p>
          <a:p>
            <a:pPr marL="624078" indent="-514350">
              <a:buNone/>
            </a:pPr>
            <a:r>
              <a:rPr lang="en-US" dirty="0" smtClean="0"/>
              <a:t> </a:t>
            </a:r>
          </a:p>
          <a:p>
            <a:r>
              <a:rPr lang="en-US" dirty="0" smtClean="0"/>
              <a:t>Corporations sought to reintroduce growth through flexible production techniques</a:t>
            </a:r>
          </a:p>
          <a:p>
            <a:pPr marL="624078" indent="-514350">
              <a:buAutoNum type="alphaLcPeriod"/>
            </a:pPr>
            <a:r>
              <a:rPr lang="en-US" dirty="0" smtClean="0"/>
              <a:t>Reorganization of labor</a:t>
            </a:r>
          </a:p>
          <a:p>
            <a:pPr marL="624078" indent="-514350">
              <a:buAutoNum type="alphaLcPeriod"/>
            </a:pPr>
            <a:r>
              <a:rPr lang="en-US" dirty="0" smtClean="0"/>
              <a:t>Just-in-time stock management </a:t>
            </a:r>
          </a:p>
          <a:p>
            <a:pPr marL="624078" indent="-514350">
              <a:buNone/>
            </a:pPr>
            <a:endParaRPr lang="en-US" dirty="0" smtClean="0"/>
          </a:p>
          <a:p>
            <a:pPr marL="624078" indent="-514350">
              <a:buNone/>
            </a:pPr>
            <a:r>
              <a:rPr lang="en-US" dirty="0" smtClean="0"/>
              <a:t>    </a:t>
            </a:r>
            <a:endParaRPr lang="en-US" dirty="0"/>
          </a:p>
        </p:txBody>
      </p:sp>
      <p:sp>
        <p:nvSpPr>
          <p:cNvPr id="3" name="Title 2"/>
          <p:cNvSpPr>
            <a:spLocks noGrp="1"/>
          </p:cNvSpPr>
          <p:nvPr>
            <p:ph type="title"/>
          </p:nvPr>
        </p:nvSpPr>
        <p:spPr/>
        <p:txBody>
          <a:bodyPr/>
          <a:lstStyle/>
          <a:p>
            <a:r>
              <a:rPr lang="en-US" dirty="0" err="1" smtClean="0"/>
              <a:t>Fordism</a:t>
            </a:r>
            <a:r>
              <a:rPr lang="en-US" dirty="0" smtClean="0"/>
              <a:t> – Post –</a:t>
            </a:r>
            <a:r>
              <a:rPr lang="en-US" dirty="0" err="1" smtClean="0"/>
              <a:t>Fordism</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Post –</a:t>
            </a:r>
            <a:r>
              <a:rPr lang="en-US" dirty="0" err="1" smtClean="0"/>
              <a:t>Fordism</a:t>
            </a:r>
            <a:r>
              <a:rPr lang="en-US" dirty="0" smtClean="0"/>
              <a:t> – restructured the labor process</a:t>
            </a:r>
          </a:p>
          <a:p>
            <a:r>
              <a:rPr lang="en-US" dirty="0" smtClean="0"/>
              <a:t>Aims at multi-skilling workers – eliminates rigid job demarcation lines</a:t>
            </a:r>
          </a:p>
          <a:p>
            <a:r>
              <a:rPr lang="en-US" dirty="0" smtClean="0"/>
              <a:t>Core-workers – long –term employment –”tenured” – expensive – </a:t>
            </a:r>
          </a:p>
          <a:p>
            <a:r>
              <a:rPr lang="en-US" dirty="0" smtClean="0"/>
              <a:t>Periphery work force – part-time, short-contract ,low-paid temporary workers – sub-contractors – involved in the major part of the production process</a:t>
            </a:r>
            <a:endParaRPr lang="en-US" dirty="0"/>
          </a:p>
        </p:txBody>
      </p:sp>
      <p:sp>
        <p:nvSpPr>
          <p:cNvPr id="3" name="Title 2"/>
          <p:cNvSpPr>
            <a:spLocks noGrp="1"/>
          </p:cNvSpPr>
          <p:nvPr>
            <p:ph type="title"/>
          </p:nvPr>
        </p:nvSpPr>
        <p:spPr/>
        <p:txBody>
          <a:bodyPr/>
          <a:lstStyle/>
          <a:p>
            <a:r>
              <a:rPr lang="en-US" dirty="0" smtClean="0"/>
              <a:t>Reorganizing labor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err="1" smtClean="0"/>
              <a:t>Corporates</a:t>
            </a:r>
            <a:r>
              <a:rPr lang="en-US" dirty="0" smtClean="0"/>
              <a:t> did not employ a large work-force, production and marketing depended on the use of information technology and a chain of sub-contractors - Benetton clothes and footwear from different countries – company tag is added – production moved from hierarchy to horizontal independent sub-contractors</a:t>
            </a:r>
          </a:p>
          <a:p>
            <a:r>
              <a:rPr lang="en-US" dirty="0" smtClean="0"/>
              <a:t>Just –in-time – with the use of information technology products were manufactured and delivered only on demand – market surveys enabled this system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Control of finances and administration in western metropolises – decentralized production units in the ‘developing nations’ due to cheap labor</a:t>
            </a:r>
          </a:p>
          <a:p>
            <a:r>
              <a:rPr lang="en-US" dirty="0" smtClean="0"/>
              <a:t>Uneven global development –industrial mass production occurs at the ‘periphery’ and knowledge production occurs in the western ‘centre’</a:t>
            </a:r>
          </a:p>
          <a:p>
            <a:r>
              <a:rPr lang="en-US" dirty="0" smtClean="0"/>
              <a:t>Reconfiguration of class identities – rise and expansion of a service economy –increased money flow –rise of the banking sector - people employed in banks </a:t>
            </a:r>
          </a:p>
          <a:p>
            <a:endParaRPr lang="en-US" dirty="0"/>
          </a:p>
        </p:txBody>
      </p:sp>
      <p:sp>
        <p:nvSpPr>
          <p:cNvPr id="3" name="Title 2"/>
          <p:cNvSpPr>
            <a:spLocks noGrp="1"/>
          </p:cNvSpPr>
          <p:nvPr>
            <p:ph type="title"/>
          </p:nvPr>
        </p:nvSpPr>
        <p:spPr>
          <a:xfrm>
            <a:off x="381000" y="304800"/>
            <a:ext cx="8229600" cy="1143000"/>
          </a:xfrm>
        </p:spPr>
        <p:txBody>
          <a:bodyPr>
            <a:normAutofit fontScale="90000"/>
          </a:bodyPr>
          <a:lstStyle/>
          <a:p>
            <a:r>
              <a:rPr lang="en-US" dirty="0" smtClean="0"/>
              <a:t>Post-</a:t>
            </a:r>
            <a:r>
              <a:rPr lang="en-US" dirty="0" err="1" smtClean="0"/>
              <a:t>Fordism</a:t>
            </a:r>
            <a:r>
              <a:rPr lang="en-US" dirty="0" smtClean="0"/>
              <a:t> /Post-Industrialism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formation of knowledge elites – universities, research institutions, governments and economic enterprises- “white-collar” occupations </a:t>
            </a:r>
          </a:p>
          <a:p>
            <a:endParaRPr lang="en-US" dirty="0" smtClean="0"/>
          </a:p>
          <a:p>
            <a:pPr>
              <a:buFont typeface="Wingdings" pitchFamily="2" charset="2"/>
              <a:buChar char="Ø"/>
            </a:pPr>
            <a:r>
              <a:rPr lang="en-US" dirty="0" smtClean="0"/>
              <a:t>Globalization and consumer lifestyles</a:t>
            </a:r>
          </a:p>
          <a:p>
            <a:endParaRPr lang="en-US" dirty="0" smtClean="0"/>
          </a:p>
          <a:p>
            <a:r>
              <a:rPr lang="en-US" dirty="0" smtClean="0"/>
              <a:t>Information networks and wired societies</a:t>
            </a:r>
          </a:p>
          <a:p>
            <a:pPr>
              <a:buNone/>
            </a:pPr>
            <a:endParaRPr lang="en-US" dirty="0" smtClean="0"/>
          </a:p>
          <a:p>
            <a:r>
              <a:rPr lang="en-US" dirty="0" smtClean="0"/>
              <a:t>Nation-state and social movements/ fundamentalism </a:t>
            </a:r>
          </a:p>
          <a:p>
            <a:endParaRPr lang="en-US" dirty="0" smtClean="0"/>
          </a:p>
          <a:p>
            <a:endParaRPr lang="en-US" dirty="0" smtClean="0"/>
          </a:p>
        </p:txBody>
      </p:sp>
      <p:sp>
        <p:nvSpPr>
          <p:cNvPr id="3" name="Title 2"/>
          <p:cNvSpPr>
            <a:spLocks noGrp="1"/>
          </p:cNvSpPr>
          <p:nvPr>
            <p:ph type="title"/>
          </p:nvPr>
        </p:nvSpPr>
        <p:spPr/>
        <p:txBody>
          <a:bodyPr>
            <a:normAutofit fontScale="90000"/>
          </a:bodyPr>
          <a:lstStyle/>
          <a:p>
            <a:r>
              <a:rPr lang="en-US" dirty="0" smtClean="0"/>
              <a:t>Post-</a:t>
            </a:r>
            <a:r>
              <a:rPr lang="en-US" dirty="0" err="1" smtClean="0"/>
              <a:t>Fordism</a:t>
            </a:r>
            <a:r>
              <a:rPr lang="en-US" dirty="0" smtClean="0"/>
              <a:t> –Post-Industrialism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486</TotalTime>
  <Words>986</Words>
  <Application>Microsoft Office PowerPoint</Application>
  <PresentationFormat>On-screen Show (4:3)</PresentationFormat>
  <Paragraphs>97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SITES OF CULTURAL STUDIES</vt:lpstr>
      <vt:lpstr>CONTEXTS/LOCATIONS</vt:lpstr>
      <vt:lpstr> Modernity and Fordism</vt:lpstr>
      <vt:lpstr>Post –Modernity and post- Fordism </vt:lpstr>
      <vt:lpstr>Fordism – Post –Fordism </vt:lpstr>
      <vt:lpstr>Reorganizing labor </vt:lpstr>
      <vt:lpstr>Slide 7</vt:lpstr>
      <vt:lpstr>Post-Fordism /Post-Industrialism</vt:lpstr>
      <vt:lpstr>Post-Fordism –Post-Industrialism</vt:lpstr>
      <vt:lpstr>Reconfiguartion of class identities</vt:lpstr>
      <vt:lpstr>Information Society</vt:lpstr>
      <vt:lpstr>Globalization</vt:lpstr>
      <vt:lpstr>Slide 13</vt:lpstr>
      <vt:lpstr>Slide 14</vt:lpstr>
      <vt:lpstr>Globalization &amp; The Nation-State</vt:lpstr>
      <vt:lpstr>Slide 16</vt:lpstr>
      <vt:lpstr>New Social Movements</vt:lpstr>
      <vt:lpstr>Fundamemtalism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SITES OF CULTURAL STUDIES</dc:title>
  <dc:creator>user</dc:creator>
  <cp:lastModifiedBy>user</cp:lastModifiedBy>
  <cp:revision>14</cp:revision>
  <dcterms:created xsi:type="dcterms:W3CDTF">2014-03-20T13:47:28Z</dcterms:created>
  <dcterms:modified xsi:type="dcterms:W3CDTF">2014-03-23T14:49:04Z</dcterms:modified>
</cp:coreProperties>
</file>