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69" r:id="rId3"/>
    <p:sldId id="270" r:id="rId4"/>
    <p:sldId id="273" r:id="rId5"/>
    <p:sldId id="274" r:id="rId6"/>
    <p:sldId id="275" r:id="rId7"/>
    <p:sldId id="276" r:id="rId8"/>
    <p:sldId id="271" r:id="rId9"/>
    <p:sldId id="264" r:id="rId10"/>
    <p:sldId id="265" r:id="rId11"/>
    <p:sldId id="266" r:id="rId12"/>
    <p:sldId id="272" r:id="rId13"/>
    <p:sldId id="277" r:id="rId14"/>
    <p:sldId id="279" r:id="rId15"/>
    <p:sldId id="280" r:id="rId16"/>
    <p:sldId id="281" r:id="rId17"/>
    <p:sldId id="267" r:id="rId18"/>
    <p:sldId id="257" r:id="rId19"/>
    <p:sldId id="258" r:id="rId20"/>
    <p:sldId id="259" r:id="rId21"/>
    <p:sldId id="260" r:id="rId22"/>
    <p:sldId id="261"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200825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8DAFA-D1B6-428A-980F-23DCB215CD91}" type="datetimeFigureOut">
              <a:rPr lang="en-US" smtClean="0"/>
              <a:t>24/2/2014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346151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798681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690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3430067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3653127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58107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991615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11112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367960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266960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38DAFA-D1B6-428A-980F-23DCB215CD91}" type="datetimeFigureOut">
              <a:rPr lang="en-US" smtClean="0"/>
              <a:t>24/2/2014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55938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38DAFA-D1B6-428A-980F-23DCB215CD91}" type="datetimeFigureOut">
              <a:rPr lang="en-US" smtClean="0"/>
              <a:t>24/2/2014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29943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77777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86839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238DAFA-D1B6-428A-980F-23DCB215CD91}" type="datetimeFigureOut">
              <a:rPr lang="en-US" smtClean="0"/>
              <a:t>24/2/2014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185998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8DAFA-D1B6-428A-980F-23DCB215CD91}" type="datetimeFigureOut">
              <a:rPr lang="en-US" smtClean="0"/>
              <a:t>24/2/2014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51C9-CADC-41D1-8E4C-37FD812A58B7}" type="slidenum">
              <a:rPr lang="en-US" smtClean="0"/>
              <a:t>‹#›</a:t>
            </a:fld>
            <a:endParaRPr lang="en-US"/>
          </a:p>
        </p:txBody>
      </p:sp>
    </p:spTree>
    <p:extLst>
      <p:ext uri="{BB962C8B-B14F-4D97-AF65-F5344CB8AC3E}">
        <p14:creationId xmlns:p14="http://schemas.microsoft.com/office/powerpoint/2010/main" val="80580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38DAFA-D1B6-428A-980F-23DCB215CD91}" type="datetimeFigureOut">
              <a:rPr lang="en-US" smtClean="0"/>
              <a:t>24/2/2014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1C51C9-CADC-41D1-8E4C-37FD812A58B7}" type="slidenum">
              <a:rPr lang="en-US" smtClean="0"/>
              <a:t>‹#›</a:t>
            </a:fld>
            <a:endParaRPr lang="en-US"/>
          </a:p>
        </p:txBody>
      </p:sp>
    </p:spTree>
    <p:extLst>
      <p:ext uri="{BB962C8B-B14F-4D97-AF65-F5344CB8AC3E}">
        <p14:creationId xmlns:p14="http://schemas.microsoft.com/office/powerpoint/2010/main" val="3504184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4499" y="721217"/>
            <a:ext cx="8825658" cy="1828119"/>
          </a:xfrm>
        </p:spPr>
        <p:txBody>
          <a:bodyPr/>
          <a:lstStyle/>
          <a:p>
            <a:r>
              <a:rPr lang="en-US" dirty="0" smtClean="0"/>
              <a:t>Jean </a:t>
            </a:r>
            <a:r>
              <a:rPr lang="en-US" dirty="0"/>
              <a:t>B</a:t>
            </a:r>
            <a:r>
              <a:rPr lang="en-US" dirty="0" smtClean="0"/>
              <a:t>audrillard</a:t>
            </a:r>
            <a:endParaRPr lang="en-IN" dirty="0"/>
          </a:p>
        </p:txBody>
      </p:sp>
      <p:sp>
        <p:nvSpPr>
          <p:cNvPr id="3" name="Subtitle 2"/>
          <p:cNvSpPr>
            <a:spLocks noGrp="1"/>
          </p:cNvSpPr>
          <p:nvPr>
            <p:ph type="subTitle" idx="1"/>
          </p:nvPr>
        </p:nvSpPr>
        <p:spPr>
          <a:xfrm>
            <a:off x="987530" y="2600874"/>
            <a:ext cx="8825658" cy="861420"/>
          </a:xfrm>
        </p:spPr>
        <p:txBody>
          <a:bodyPr/>
          <a:lstStyle/>
          <a:p>
            <a:r>
              <a:rPr lang="en-IN" dirty="0"/>
              <a:t>(1929-2007)</a:t>
            </a:r>
          </a:p>
        </p:txBody>
      </p:sp>
      <p:pic>
        <p:nvPicPr>
          <p:cNvPr id="4" name="Picture 2" descr="C:\Users\Dell\Desktop\WikipediaBaudrillard20040612-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701" y="3050170"/>
            <a:ext cx="23812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03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Christmas Tree</a:t>
            </a:r>
            <a:endParaRPr lang="en-US" dirty="0"/>
          </a:p>
        </p:txBody>
      </p:sp>
      <p:sp>
        <p:nvSpPr>
          <p:cNvPr id="3" name="Content Placeholder 2"/>
          <p:cNvSpPr>
            <a:spLocks noGrp="1"/>
          </p:cNvSpPr>
          <p:nvPr>
            <p:ph idx="1"/>
          </p:nvPr>
        </p:nvSpPr>
        <p:spPr/>
        <p:txBody>
          <a:bodyPr/>
          <a:lstStyle/>
          <a:p>
            <a:r>
              <a:rPr lang="en-US" dirty="0"/>
              <a:t>The plastic </a:t>
            </a:r>
            <a:r>
              <a:rPr lang="en-US" dirty="0" err="1"/>
              <a:t>christmas</a:t>
            </a:r>
            <a:r>
              <a:rPr lang="en-US" dirty="0"/>
              <a:t> tree many people buy every </a:t>
            </a:r>
            <a:r>
              <a:rPr lang="en-US" dirty="0" smtClean="0"/>
              <a:t>year </a:t>
            </a:r>
            <a:r>
              <a:rPr lang="en-US" dirty="0"/>
              <a:t>is also an example of </a:t>
            </a:r>
            <a:r>
              <a:rPr lang="en-US" dirty="0" err="1" smtClean="0"/>
              <a:t>hyperreality</a:t>
            </a:r>
            <a:endParaRPr lang="en-US" dirty="0" smtClean="0"/>
          </a:p>
          <a:p>
            <a:endParaRPr lang="en-US" dirty="0"/>
          </a:p>
          <a:p>
            <a:endParaRPr lang="en-US" dirty="0"/>
          </a:p>
        </p:txBody>
      </p:sp>
      <p:pic>
        <p:nvPicPr>
          <p:cNvPr id="1026" name="Picture 2" descr="C:\Users\Avinish\Desktop\87_T6618HN-188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920" y="3070860"/>
            <a:ext cx="4653280" cy="355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352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Magazine covers &amp; </a:t>
            </a:r>
            <a:r>
              <a:rPr lang="en-US" dirty="0" smtClean="0"/>
              <a:t>Photoshop</a:t>
            </a:r>
            <a:endParaRPr lang="en-US" dirty="0"/>
          </a:p>
        </p:txBody>
      </p:sp>
      <p:sp>
        <p:nvSpPr>
          <p:cNvPr id="3" name="Content Placeholder 2"/>
          <p:cNvSpPr>
            <a:spLocks noGrp="1"/>
          </p:cNvSpPr>
          <p:nvPr>
            <p:ph idx="1"/>
          </p:nvPr>
        </p:nvSpPr>
        <p:spPr/>
        <p:txBody>
          <a:bodyPr/>
          <a:lstStyle/>
          <a:p>
            <a:r>
              <a:rPr lang="en-US" dirty="0"/>
              <a:t>Magazine covers that use a lot of </a:t>
            </a:r>
            <a:r>
              <a:rPr lang="en-US" dirty="0" smtClean="0"/>
              <a:t>Photoshop </a:t>
            </a:r>
            <a:r>
              <a:rPr lang="en-US" dirty="0"/>
              <a:t>techniques work as a simulacrum as they are copies of a real </a:t>
            </a:r>
            <a:r>
              <a:rPr lang="en-US" dirty="0" smtClean="0"/>
              <a:t>person</a:t>
            </a:r>
          </a:p>
          <a:p>
            <a:endParaRPr lang="en-US" dirty="0"/>
          </a:p>
          <a:p>
            <a:endParaRPr lang="en-US" dirty="0"/>
          </a:p>
        </p:txBody>
      </p:sp>
      <p:pic>
        <p:nvPicPr>
          <p:cNvPr id="2050" name="Picture 2" descr="C:\Users\Avinish\Desktop\okmagazine-leg-cutoff1-222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420" y="2782848"/>
            <a:ext cx="3425780" cy="384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51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Orders of simulacra</a:t>
            </a:r>
            <a:endParaRPr lang="en-IN" dirty="0"/>
          </a:p>
        </p:txBody>
      </p:sp>
      <p:sp>
        <p:nvSpPr>
          <p:cNvPr id="3" name="Content Placeholder 2"/>
          <p:cNvSpPr>
            <a:spLocks noGrp="1"/>
          </p:cNvSpPr>
          <p:nvPr>
            <p:ph idx="1"/>
          </p:nvPr>
        </p:nvSpPr>
        <p:spPr/>
        <p:txBody>
          <a:bodyPr/>
          <a:lstStyle/>
          <a:p>
            <a:r>
              <a:rPr lang="en-US" dirty="0" smtClean="0"/>
              <a:t>First order-place marker for the real</a:t>
            </a:r>
          </a:p>
          <a:p>
            <a:r>
              <a:rPr lang="en-US" dirty="0" smtClean="0"/>
              <a:t>Second </a:t>
            </a:r>
            <a:r>
              <a:rPr lang="en-US" dirty="0" smtClean="0"/>
              <a:t>order-distinction </a:t>
            </a:r>
            <a:r>
              <a:rPr lang="en-US" dirty="0"/>
              <a:t>between reality and representation is </a:t>
            </a:r>
            <a:r>
              <a:rPr lang="en-US" dirty="0" smtClean="0"/>
              <a:t>blurred</a:t>
            </a:r>
          </a:p>
          <a:p>
            <a:r>
              <a:rPr lang="en-US" dirty="0" smtClean="0"/>
              <a:t>Third order-simulation precedes reality</a:t>
            </a:r>
          </a:p>
          <a:p>
            <a:r>
              <a:rPr lang="en-US" dirty="0" smtClean="0"/>
              <a:t>Image pertains to a reality that does not exist</a:t>
            </a:r>
          </a:p>
          <a:p>
            <a:r>
              <a:rPr lang="en-US" dirty="0" smtClean="0"/>
              <a:t>Map-territory</a:t>
            </a:r>
          </a:p>
          <a:p>
            <a:r>
              <a:rPr lang="en-IN" dirty="0"/>
              <a:t>Disneyland</a:t>
            </a:r>
          </a:p>
          <a:p>
            <a:pPr marL="0" indent="0">
              <a:buNone/>
            </a:pPr>
            <a:endParaRPr lang="en-US" dirty="0"/>
          </a:p>
          <a:p>
            <a:endParaRPr lang="en-IN" dirty="0"/>
          </a:p>
        </p:txBody>
      </p:sp>
    </p:spTree>
    <p:extLst>
      <p:ext uri="{BB962C8B-B14F-4D97-AF65-F5344CB8AC3E}">
        <p14:creationId xmlns:p14="http://schemas.microsoft.com/office/powerpoint/2010/main" val="2528827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1916832"/>
            <a:ext cx="10972800" cy="1143000"/>
          </a:xfrm>
        </p:spPr>
        <p:txBody>
          <a:bodyPr>
            <a:noAutofit/>
          </a:bodyPr>
          <a:lstStyle/>
          <a:p>
            <a:r>
              <a:rPr lang="en-US" dirty="0" smtClean="0"/>
              <a:t>HYPERREALITY</a:t>
            </a:r>
            <a:br>
              <a:rPr lang="en-US" dirty="0" smtClean="0"/>
            </a:br>
            <a:r>
              <a:rPr lang="en-US" dirty="0" smtClean="0"/>
              <a:t>AND</a:t>
            </a:r>
            <a:br>
              <a:rPr lang="en-US" dirty="0" smtClean="0"/>
            </a:br>
            <a:r>
              <a:rPr lang="en-US" dirty="0" smtClean="0"/>
              <a:t>PRECESSION OF SIMULACRA</a:t>
            </a:r>
            <a:endParaRPr lang="en-IN" dirty="0"/>
          </a:p>
        </p:txBody>
      </p:sp>
    </p:spTree>
    <p:extLst>
      <p:ext uri="{BB962C8B-B14F-4D97-AF65-F5344CB8AC3E}">
        <p14:creationId xmlns:p14="http://schemas.microsoft.com/office/powerpoint/2010/main" val="2521173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Hyperreality</a:t>
            </a:r>
            <a:endParaRPr lang="en-IN" dirty="0"/>
          </a:p>
        </p:txBody>
      </p:sp>
      <p:sp>
        <p:nvSpPr>
          <p:cNvPr id="3" name="Content Placeholder 2"/>
          <p:cNvSpPr>
            <a:spLocks noGrp="1"/>
          </p:cNvSpPr>
          <p:nvPr>
            <p:ph idx="1"/>
          </p:nvPr>
        </p:nvSpPr>
        <p:spPr>
          <a:xfrm>
            <a:off x="623392" y="1916833"/>
            <a:ext cx="10972800" cy="4525963"/>
          </a:xfrm>
        </p:spPr>
        <p:txBody>
          <a:bodyPr>
            <a:normAutofit/>
          </a:bodyPr>
          <a:lstStyle/>
          <a:p>
            <a:r>
              <a:rPr lang="en-IN" sz="2000" dirty="0" err="1" smtClean="0"/>
              <a:t>Baudrillard</a:t>
            </a:r>
            <a:r>
              <a:rPr lang="en-IN" sz="2000" dirty="0" smtClean="0"/>
              <a:t> defined "</a:t>
            </a:r>
            <a:r>
              <a:rPr lang="en-IN" sz="2000" dirty="0" err="1" smtClean="0"/>
              <a:t>hyperreality</a:t>
            </a:r>
            <a:r>
              <a:rPr lang="en-IN" sz="2000" dirty="0" smtClean="0"/>
              <a:t>" as "the generation by models of a real without origin or reality </a:t>
            </a:r>
          </a:p>
          <a:p>
            <a:r>
              <a:rPr lang="en-IN" sz="2000" dirty="0" smtClean="0"/>
              <a:t>It is a representation, a sign, without an original referent.</a:t>
            </a:r>
          </a:p>
          <a:p>
            <a:r>
              <a:rPr lang="en-IN" sz="2000" dirty="0" smtClean="0"/>
              <a:t>It is not blending the 'real' with the symbol which represents it</a:t>
            </a:r>
          </a:p>
          <a:p>
            <a:r>
              <a:rPr lang="en-IN" sz="2000" dirty="0" smtClean="0"/>
              <a:t>Involves creating a symbol which actually represent something that does not actually exist </a:t>
            </a:r>
            <a:r>
              <a:rPr lang="en-IN" sz="2000" dirty="0" err="1" smtClean="0"/>
              <a:t>eg</a:t>
            </a:r>
            <a:r>
              <a:rPr lang="en-IN" sz="2000" dirty="0" smtClean="0"/>
              <a:t> </a:t>
            </a:r>
            <a:r>
              <a:rPr lang="en-IN" sz="2000" dirty="0" err="1" smtClean="0"/>
              <a:t>santa</a:t>
            </a:r>
            <a:r>
              <a:rPr lang="en-IN" sz="2000" dirty="0" smtClean="0"/>
              <a:t> </a:t>
            </a:r>
            <a:r>
              <a:rPr lang="en-IN" sz="2000" dirty="0" err="1" smtClean="0"/>
              <a:t>claus</a:t>
            </a:r>
            <a:endParaRPr lang="en-IN" sz="2000" dirty="0" smtClean="0"/>
          </a:p>
          <a:p>
            <a:r>
              <a:rPr lang="en-IN" sz="2000" dirty="0" smtClean="0"/>
              <a:t>We live in a world where there is more and more information, and less and less meaning</a:t>
            </a:r>
            <a:endParaRPr lang="en-US" sz="2000" dirty="0" smtClean="0"/>
          </a:p>
          <a:p>
            <a:r>
              <a:rPr lang="en-US" sz="2000" dirty="0" smtClean="0"/>
              <a:t>Something which turns out to be unreal which you thought to be real</a:t>
            </a:r>
            <a:endParaRPr lang="en-US" sz="2000" dirty="0"/>
          </a:p>
        </p:txBody>
      </p:sp>
    </p:spTree>
    <p:extLst>
      <p:ext uri="{BB962C8B-B14F-4D97-AF65-F5344CB8AC3E}">
        <p14:creationId xmlns:p14="http://schemas.microsoft.com/office/powerpoint/2010/main" val="54660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920" y="566670"/>
            <a:ext cx="10363200" cy="911123"/>
          </a:xfrm>
        </p:spPr>
        <p:txBody>
          <a:bodyPr/>
          <a:lstStyle/>
          <a:p>
            <a:r>
              <a:rPr lang="en-US" sz="4200" dirty="0" smtClean="0"/>
              <a:t>Disneyland</a:t>
            </a:r>
            <a:endParaRPr lang="en-IN" sz="4200" dirty="0"/>
          </a:p>
        </p:txBody>
      </p:sp>
      <p:sp>
        <p:nvSpPr>
          <p:cNvPr id="3" name="Subtitle 2"/>
          <p:cNvSpPr>
            <a:spLocks noGrp="1"/>
          </p:cNvSpPr>
          <p:nvPr>
            <p:ph type="subTitle" idx="1"/>
          </p:nvPr>
        </p:nvSpPr>
        <p:spPr>
          <a:xfrm>
            <a:off x="1188951" y="2070810"/>
            <a:ext cx="9706576" cy="3960440"/>
          </a:xfrm>
        </p:spPr>
        <p:txBody>
          <a:bodyPr>
            <a:normAutofit/>
          </a:bodyPr>
          <a:lstStyle/>
          <a:p>
            <a:pPr marL="342900" indent="-342900" algn="l">
              <a:buFont typeface="Wingdings" pitchFamily="2" charset="2"/>
              <a:buChar char="Ø"/>
            </a:pPr>
            <a:r>
              <a:rPr lang="en-US" sz="2400" cap="none" dirty="0" smtClean="0">
                <a:solidFill>
                  <a:schemeClr val="tx1"/>
                </a:solidFill>
              </a:rPr>
              <a:t>Purpose of Disneyland is not to be a place to behave child like it is to hide the fact that we are all childish and not adults</a:t>
            </a:r>
          </a:p>
          <a:p>
            <a:pPr algn="l"/>
            <a:endParaRPr lang="en-US" sz="2400" cap="none" dirty="0" smtClean="0">
              <a:solidFill>
                <a:schemeClr val="tx1"/>
              </a:solidFill>
            </a:endParaRPr>
          </a:p>
          <a:p>
            <a:pPr algn="l"/>
            <a:r>
              <a:rPr lang="en-US" sz="2400" i="1" cap="none" dirty="0" smtClean="0">
                <a:solidFill>
                  <a:schemeClr val="tx1"/>
                </a:solidFill>
              </a:rPr>
              <a:t>“</a:t>
            </a:r>
            <a:r>
              <a:rPr lang="en-IN" sz="2400" i="1" cap="none" dirty="0" smtClean="0">
                <a:solidFill>
                  <a:schemeClr val="tx1"/>
                </a:solidFill>
              </a:rPr>
              <a:t>This world wants to be childish in order to make us believe that the adults are elsewhere, in the "real" world, and to conceal the fact that true childishness is everywhere - that it is that of the adults themselves who come here to act the child in order to foster illusions as to their real childishness”</a:t>
            </a:r>
            <a:endParaRPr lang="en-US" sz="2400" i="1" cap="none" dirty="0" smtClean="0">
              <a:solidFill>
                <a:schemeClr val="tx1"/>
              </a:solidFill>
            </a:endParaRPr>
          </a:p>
        </p:txBody>
      </p:sp>
    </p:spTree>
    <p:extLst>
      <p:ext uri="{BB962C8B-B14F-4D97-AF65-F5344CB8AC3E}">
        <p14:creationId xmlns:p14="http://schemas.microsoft.com/office/powerpoint/2010/main" val="1344701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48" y="715537"/>
            <a:ext cx="10972800" cy="1143000"/>
          </a:xfrm>
        </p:spPr>
        <p:txBody>
          <a:bodyPr>
            <a:normAutofit/>
          </a:bodyPr>
          <a:lstStyle/>
          <a:p>
            <a:r>
              <a:rPr lang="en-US" dirty="0" smtClean="0"/>
              <a:t>Gulf war and Holocaust</a:t>
            </a:r>
            <a:endParaRPr lang="en-IN" dirty="0"/>
          </a:p>
        </p:txBody>
      </p:sp>
      <p:sp>
        <p:nvSpPr>
          <p:cNvPr id="3" name="Content Placeholder 2"/>
          <p:cNvSpPr>
            <a:spLocks noGrp="1"/>
          </p:cNvSpPr>
          <p:nvPr>
            <p:ph idx="1"/>
          </p:nvPr>
        </p:nvSpPr>
        <p:spPr>
          <a:xfrm>
            <a:off x="571877" y="1923309"/>
            <a:ext cx="10972800" cy="4525963"/>
          </a:xfrm>
        </p:spPr>
        <p:txBody>
          <a:bodyPr>
            <a:normAutofit/>
          </a:bodyPr>
          <a:lstStyle/>
          <a:p>
            <a:r>
              <a:rPr lang="en-IN" sz="2000" dirty="0" smtClean="0"/>
              <a:t>Television news, not only reports about important events </a:t>
            </a:r>
          </a:p>
          <a:p>
            <a:r>
              <a:rPr lang="en-IN" sz="2000" dirty="0" smtClean="0"/>
              <a:t>It makes events important by reporting about them. The fighting "did not really take place" from the point of view of the west.</a:t>
            </a:r>
          </a:p>
          <a:p>
            <a:r>
              <a:rPr lang="en-IN" sz="2000" dirty="0" smtClean="0"/>
              <a:t>The media presentations made it impossible to distinguish between the experience of what truly happened in the conflict,</a:t>
            </a:r>
          </a:p>
          <a:p>
            <a:r>
              <a:rPr lang="en-IN" sz="2000" dirty="0" smtClean="0"/>
              <a:t>It is selective misrepresentation through --simulacra</a:t>
            </a:r>
          </a:p>
          <a:p>
            <a:endParaRPr lang="en-IN" dirty="0"/>
          </a:p>
          <a:p>
            <a:endParaRPr lang="en-IN" sz="2000" dirty="0" smtClean="0"/>
          </a:p>
          <a:p>
            <a:pPr marL="0" indent="0" algn="ctr">
              <a:buNone/>
            </a:pPr>
            <a:r>
              <a:rPr lang="en-US" sz="3200" b="1" dirty="0"/>
              <a:t>Matrix movie</a:t>
            </a:r>
          </a:p>
          <a:p>
            <a:pPr marL="0" indent="0">
              <a:buNone/>
            </a:pPr>
            <a:endParaRPr lang="en-IN" sz="2000" dirty="0" smtClean="0"/>
          </a:p>
        </p:txBody>
      </p:sp>
    </p:spTree>
    <p:extLst>
      <p:ext uri="{BB962C8B-B14F-4D97-AF65-F5344CB8AC3E}">
        <p14:creationId xmlns:p14="http://schemas.microsoft.com/office/powerpoint/2010/main" val="1671715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924" y="1854558"/>
            <a:ext cx="8825658" cy="1686451"/>
          </a:xfrm>
        </p:spPr>
        <p:txBody>
          <a:bodyPr/>
          <a:lstStyle/>
          <a:p>
            <a:r>
              <a:rPr lang="en-US" sz="4200" dirty="0" smtClean="0">
                <a:latin typeface="+mn-lt"/>
                <a:cs typeface="Aharoni" panose="02010803020104030203" pitchFamily="2" charset="-79"/>
              </a:rPr>
              <a:t>The Object Value System</a:t>
            </a:r>
            <a:endParaRPr lang="en-US" sz="4200" dirty="0">
              <a:latin typeface="+mn-lt"/>
              <a:cs typeface="Aharoni" panose="02010803020104030203" pitchFamily="2"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450" y="3640675"/>
            <a:ext cx="2038350" cy="2857500"/>
          </a:xfrm>
          <a:prstGeom prst="rect">
            <a:avLst/>
          </a:prstGeom>
        </p:spPr>
      </p:pic>
    </p:spTree>
    <p:extLst>
      <p:ext uri="{BB962C8B-B14F-4D97-AF65-F5344CB8AC3E}">
        <p14:creationId xmlns:p14="http://schemas.microsoft.com/office/powerpoint/2010/main" val="631864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1339403"/>
            <a:ext cx="10515600" cy="5970901"/>
          </a:xfrm>
        </p:spPr>
        <p:txBody>
          <a:bodyPr>
            <a:normAutofit/>
          </a:bodyPr>
          <a:lstStyle/>
          <a:p>
            <a:r>
              <a:rPr lang="en-US" i="1" dirty="0"/>
              <a:t>The System of </a:t>
            </a:r>
            <a:r>
              <a:rPr lang="en-US" i="1" dirty="0" smtClean="0"/>
              <a:t>Objects,</a:t>
            </a:r>
            <a:r>
              <a:rPr lang="en-US" i="1" dirty="0"/>
              <a:t> The Mirror of Production</a:t>
            </a:r>
            <a:endParaRPr lang="en-US" i="1" dirty="0" smtClean="0"/>
          </a:p>
          <a:p>
            <a:r>
              <a:rPr lang="en-US" dirty="0"/>
              <a:t> </a:t>
            </a:r>
            <a:r>
              <a:rPr lang="en-US" dirty="0" smtClean="0"/>
              <a:t>Differed </a:t>
            </a:r>
            <a:r>
              <a:rPr lang="en-US" dirty="0"/>
              <a:t>from Marx in one significant </a:t>
            </a:r>
            <a:r>
              <a:rPr lang="en-US" dirty="0" smtClean="0"/>
              <a:t>way: </a:t>
            </a:r>
            <a:r>
              <a:rPr lang="en-US" i="1" dirty="0" smtClean="0"/>
              <a:t>consumption</a:t>
            </a:r>
            <a:r>
              <a:rPr lang="en-US" dirty="0"/>
              <a:t>, rather than </a:t>
            </a:r>
          </a:p>
          <a:p>
            <a:pPr marL="0" indent="0">
              <a:buNone/>
            </a:pPr>
            <a:r>
              <a:rPr lang="en-US" dirty="0" smtClean="0"/>
              <a:t>      production, the </a:t>
            </a:r>
            <a:r>
              <a:rPr lang="en-US" dirty="0"/>
              <a:t>main drive in capitalist </a:t>
            </a:r>
            <a:r>
              <a:rPr lang="en-US" dirty="0" smtClean="0"/>
              <a:t>society.</a:t>
            </a:r>
          </a:p>
          <a:p>
            <a:r>
              <a:rPr lang="en-US" dirty="0"/>
              <a:t>C</a:t>
            </a:r>
            <a:r>
              <a:rPr lang="en-US" dirty="0" smtClean="0"/>
              <a:t>riticized </a:t>
            </a:r>
            <a:r>
              <a:rPr lang="en-US" dirty="0"/>
              <a:t>Marx's concept of "</a:t>
            </a:r>
            <a:r>
              <a:rPr lang="en-US" dirty="0" smtClean="0"/>
              <a:t>use-value”. Needs</a:t>
            </a:r>
            <a:r>
              <a:rPr lang="en-US" dirty="0" smtClean="0">
                <a:sym typeface="Wingdings" panose="05000000000000000000" pitchFamily="2" charset="2"/>
              </a:rPr>
              <a:t>Use</a:t>
            </a:r>
          </a:p>
          <a:p>
            <a:r>
              <a:rPr lang="en-US" dirty="0"/>
              <a:t>On consumerism and how different objects(represent much more than mere utility) are </a:t>
            </a:r>
            <a:r>
              <a:rPr lang="en-US" dirty="0" smtClean="0"/>
              <a:t>consumed</a:t>
            </a:r>
            <a:endParaRPr lang="en-US" dirty="0" smtClean="0">
              <a:sym typeface="Wingdings" panose="05000000000000000000" pitchFamily="2" charset="2"/>
            </a:endParaRPr>
          </a:p>
          <a:p>
            <a:r>
              <a:rPr lang="en-US" dirty="0"/>
              <a:t> </a:t>
            </a:r>
            <a:r>
              <a:rPr lang="en-US" dirty="0" smtClean="0"/>
              <a:t>Needs </a:t>
            </a:r>
            <a:r>
              <a:rPr lang="en-US" dirty="0"/>
              <a:t>are constructed, rather than </a:t>
            </a:r>
            <a:r>
              <a:rPr lang="en-US" dirty="0" smtClean="0"/>
              <a:t>innate.</a:t>
            </a:r>
          </a:p>
          <a:p>
            <a:r>
              <a:rPr lang="en-US" dirty="0"/>
              <a:t> "ideological genesis of needs</a:t>
            </a:r>
            <a:r>
              <a:rPr lang="en-US" dirty="0" smtClean="0"/>
              <a:t>"</a:t>
            </a:r>
            <a:r>
              <a:rPr lang="en-US" dirty="0"/>
              <a:t> precedes the production of goods to meet those needs.</a:t>
            </a:r>
            <a:endParaRPr lang="en-US" dirty="0" smtClean="0"/>
          </a:p>
          <a:p>
            <a:endParaRPr lang="en-US" dirty="0" smtClean="0"/>
          </a:p>
          <a:p>
            <a:endParaRPr lang="en-US" dirty="0"/>
          </a:p>
        </p:txBody>
      </p:sp>
    </p:spTree>
    <p:extLst>
      <p:ext uri="{BB962C8B-B14F-4D97-AF65-F5344CB8AC3E}">
        <p14:creationId xmlns:p14="http://schemas.microsoft.com/office/powerpoint/2010/main" val="47915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798"/>
            <a:ext cx="10515600" cy="1325563"/>
          </a:xfrm>
        </p:spPr>
        <p:txBody>
          <a:bodyPr>
            <a:normAutofit/>
          </a:bodyPr>
          <a:lstStyle/>
          <a:p>
            <a:r>
              <a:rPr lang="en-US" sz="3200" dirty="0" smtClean="0">
                <a:latin typeface="+mn-lt"/>
              </a:rPr>
              <a:t>Functional</a:t>
            </a:r>
            <a:r>
              <a:rPr lang="en-US" sz="3200" dirty="0" smtClean="0">
                <a:solidFill>
                  <a:schemeClr val="accent5">
                    <a:lumMod val="75000"/>
                  </a:schemeClr>
                </a:solidFill>
                <a:latin typeface="+mn-lt"/>
              </a:rPr>
              <a:t> </a:t>
            </a:r>
            <a:r>
              <a:rPr lang="en-US" sz="3200" dirty="0">
                <a:latin typeface="+mn-lt"/>
              </a:rPr>
              <a:t>value</a:t>
            </a:r>
          </a:p>
        </p:txBody>
      </p:sp>
      <p:sp>
        <p:nvSpPr>
          <p:cNvPr id="3" name="Content Placeholder 2"/>
          <p:cNvSpPr>
            <a:spLocks noGrp="1"/>
          </p:cNvSpPr>
          <p:nvPr>
            <p:ph idx="1"/>
          </p:nvPr>
        </p:nvSpPr>
        <p:spPr>
          <a:xfrm>
            <a:off x="838200" y="1211580"/>
            <a:ext cx="10515600" cy="5445444"/>
          </a:xfrm>
        </p:spPr>
        <p:txBody>
          <a:bodyPr/>
          <a:lstStyle/>
          <a:p>
            <a:pPr marL="0" indent="0">
              <a:buNone/>
            </a:pPr>
            <a:r>
              <a:rPr lang="en-US" dirty="0" smtClean="0"/>
              <a:t>An object gains its value from being used in a </a:t>
            </a:r>
          </a:p>
          <a:p>
            <a:pPr marL="0" indent="0">
              <a:buNone/>
            </a:pPr>
            <a:r>
              <a:rPr lang="en-US" dirty="0" smtClean="0"/>
              <a:t>productive manner or serving a purpose</a:t>
            </a:r>
          </a:p>
          <a:p>
            <a:pPr marL="0" indent="0">
              <a:buNone/>
            </a:pPr>
            <a:endParaRPr lang="en-US" sz="3200" dirty="0" smtClean="0">
              <a:latin typeface="Arial Black" panose="020B0A04020102020204" pitchFamily="34" charset="0"/>
            </a:endParaRPr>
          </a:p>
          <a:p>
            <a:pPr marL="0" indent="0">
              <a:buNone/>
            </a:pPr>
            <a:endParaRPr lang="en-US" sz="3200" dirty="0">
              <a:latin typeface="Arial Black" panose="020B0A04020102020204" pitchFamily="34" charset="0"/>
            </a:endParaRPr>
          </a:p>
          <a:p>
            <a:pPr marL="0" indent="0">
              <a:buNone/>
            </a:pPr>
            <a:endParaRPr lang="en-US" sz="3200" dirty="0" smtClean="0">
              <a:latin typeface="Arial Black" panose="020B0A04020102020204" pitchFamily="34" charset="0"/>
            </a:endParaRPr>
          </a:p>
          <a:p>
            <a:pPr marL="0" indent="0">
              <a:buNone/>
            </a:pPr>
            <a:r>
              <a:rPr lang="en-US" sz="3200" dirty="0" smtClean="0">
                <a:latin typeface="+mn-lt"/>
              </a:rPr>
              <a:t>Exchange value</a:t>
            </a:r>
          </a:p>
          <a:p>
            <a:pPr marL="0" indent="0">
              <a:buNone/>
            </a:pPr>
            <a:r>
              <a:rPr lang="en-US" dirty="0" smtClean="0"/>
              <a:t>An object derives its value from its economic value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6808" y="1272499"/>
            <a:ext cx="4230844" cy="266180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2230" y="4168376"/>
            <a:ext cx="1720875" cy="2591679"/>
          </a:xfrm>
          <a:prstGeom prst="rect">
            <a:avLst/>
          </a:prstGeom>
        </p:spPr>
      </p:pic>
    </p:spTree>
    <p:extLst>
      <p:ext uri="{BB962C8B-B14F-4D97-AF65-F5344CB8AC3E}">
        <p14:creationId xmlns:p14="http://schemas.microsoft.com/office/powerpoint/2010/main" val="754253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69" y="186996"/>
            <a:ext cx="10515600" cy="1325563"/>
          </a:xfrm>
        </p:spPr>
        <p:txBody>
          <a:bodyPr/>
          <a:lstStyle/>
          <a:p>
            <a:r>
              <a:rPr lang="en-US" dirty="0" smtClean="0"/>
              <a:t>Introduction	</a:t>
            </a:r>
            <a:endParaRPr lang="en-IN" dirty="0"/>
          </a:p>
        </p:txBody>
      </p:sp>
      <p:sp>
        <p:nvSpPr>
          <p:cNvPr id="3" name="Content Placeholder 2"/>
          <p:cNvSpPr>
            <a:spLocks noGrp="1"/>
          </p:cNvSpPr>
          <p:nvPr>
            <p:ph idx="1"/>
          </p:nvPr>
        </p:nvSpPr>
        <p:spPr>
          <a:xfrm>
            <a:off x="612569" y="1344673"/>
            <a:ext cx="10515600" cy="5513327"/>
          </a:xfrm>
        </p:spPr>
        <p:txBody>
          <a:bodyPr>
            <a:noAutofit/>
          </a:bodyPr>
          <a:lstStyle/>
          <a:p>
            <a:r>
              <a:rPr lang="en-IN" sz="2000" dirty="0"/>
              <a:t> </a:t>
            </a:r>
            <a:r>
              <a:rPr lang="en-IN" dirty="0" smtClean="0"/>
              <a:t>He was a French</a:t>
            </a:r>
            <a:r>
              <a:rPr lang="en-IN" dirty="0"/>
              <a:t> sociologist, philosopher, cultural theorist, political commentator, </a:t>
            </a:r>
            <a:r>
              <a:rPr lang="en-IN" dirty="0" smtClean="0"/>
              <a:t>and photographer</a:t>
            </a:r>
            <a:r>
              <a:rPr lang="en-IN" dirty="0"/>
              <a:t>. </a:t>
            </a:r>
          </a:p>
          <a:p>
            <a:r>
              <a:rPr lang="en-IN" dirty="0" smtClean="0"/>
              <a:t>Born </a:t>
            </a:r>
            <a:r>
              <a:rPr lang="en-IN" dirty="0"/>
              <a:t>in </a:t>
            </a:r>
            <a:r>
              <a:rPr lang="en-IN" dirty="0" smtClean="0"/>
              <a:t>Reims, north-eastern </a:t>
            </a:r>
            <a:r>
              <a:rPr lang="en-IN" dirty="0"/>
              <a:t>France, on July 27, 1929</a:t>
            </a:r>
            <a:r>
              <a:rPr lang="en-IN" dirty="0" smtClean="0"/>
              <a:t>.</a:t>
            </a:r>
            <a:r>
              <a:rPr lang="en-IN" dirty="0"/>
              <a:t> </a:t>
            </a:r>
            <a:endParaRPr lang="en-IN" dirty="0" smtClean="0"/>
          </a:p>
          <a:p>
            <a:r>
              <a:rPr lang="en-IN" dirty="0" smtClean="0"/>
              <a:t>During </a:t>
            </a:r>
            <a:r>
              <a:rPr lang="en-IN" dirty="0"/>
              <a:t>his high school </a:t>
            </a:r>
            <a:r>
              <a:rPr lang="en-IN" dirty="0" smtClean="0"/>
              <a:t>studies </a:t>
            </a:r>
            <a:r>
              <a:rPr lang="en-IN" dirty="0"/>
              <a:t>he came into contact with </a:t>
            </a:r>
            <a:r>
              <a:rPr lang="en-IN" dirty="0" smtClean="0"/>
              <a:t>pataphysics.</a:t>
            </a:r>
            <a:endParaRPr lang="en-IN" dirty="0" smtClean="0">
              <a:cs typeface="Times New Roman" panose="02020603050405020304" pitchFamily="18" charset="0"/>
            </a:endParaRPr>
          </a:p>
          <a:p>
            <a:r>
              <a:rPr lang="en-IN" dirty="0" smtClean="0">
                <a:cs typeface="Times New Roman" panose="02020603050405020304" pitchFamily="18" charset="0"/>
              </a:rPr>
              <a:t>He started </a:t>
            </a:r>
            <a:r>
              <a:rPr lang="en-IN" dirty="0">
                <a:cs typeface="Times New Roman" panose="02020603050405020304" pitchFamily="18" charset="0"/>
              </a:rPr>
              <a:t>his academic life as a Marxist </a:t>
            </a:r>
            <a:r>
              <a:rPr lang="en-IN" dirty="0" smtClean="0">
                <a:cs typeface="Times New Roman" panose="02020603050405020304" pitchFamily="18" charset="0"/>
              </a:rPr>
              <a:t>sociologist.</a:t>
            </a:r>
          </a:p>
          <a:p>
            <a:r>
              <a:rPr lang="en-IN" dirty="0" smtClean="0">
                <a:cs typeface="Times New Roman" panose="02020603050405020304" pitchFamily="18" charset="0"/>
              </a:rPr>
              <a:t>Slowly </a:t>
            </a:r>
            <a:r>
              <a:rPr lang="en-IN" dirty="0">
                <a:cs typeface="Times New Roman" panose="02020603050405020304" pitchFamily="18" charset="0"/>
              </a:rPr>
              <a:t>dissatisfied with Marxism, he went on to incorporate structuralism and semiology into his </a:t>
            </a:r>
            <a:r>
              <a:rPr lang="en-IN" dirty="0" smtClean="0">
                <a:cs typeface="Times New Roman" panose="02020603050405020304" pitchFamily="18" charset="0"/>
              </a:rPr>
              <a:t>analysis.</a:t>
            </a:r>
          </a:p>
          <a:p>
            <a:r>
              <a:rPr lang="en-IN" i="1" dirty="0" smtClean="0">
                <a:cs typeface="Times New Roman" panose="02020603050405020304" pitchFamily="18" charset="0"/>
              </a:rPr>
              <a:t>Sign </a:t>
            </a:r>
            <a:r>
              <a:rPr lang="en-IN" i="1" dirty="0">
                <a:cs typeface="Times New Roman" panose="02020603050405020304" pitchFamily="18" charset="0"/>
              </a:rPr>
              <a:t>exchange </a:t>
            </a:r>
            <a:r>
              <a:rPr lang="en-IN" i="1" dirty="0" smtClean="0">
                <a:cs typeface="Times New Roman" panose="02020603050405020304" pitchFamily="18" charset="0"/>
              </a:rPr>
              <a:t>value.</a:t>
            </a:r>
            <a:endParaRPr lang="en-IN" dirty="0" smtClean="0">
              <a:cs typeface="Times New Roman" panose="02020603050405020304" pitchFamily="18" charset="0"/>
            </a:endParaRPr>
          </a:p>
        </p:txBody>
      </p:sp>
    </p:spTree>
    <p:extLst>
      <p:ext uri="{BB962C8B-B14F-4D97-AF65-F5344CB8AC3E}">
        <p14:creationId xmlns:p14="http://schemas.microsoft.com/office/powerpoint/2010/main" val="56214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2" y="747941"/>
            <a:ext cx="10515600" cy="5879783"/>
          </a:xfrm>
        </p:spPr>
        <p:txBody>
          <a:bodyPr/>
          <a:lstStyle/>
          <a:p>
            <a:pPr marL="0" indent="0">
              <a:buNone/>
            </a:pPr>
            <a:r>
              <a:rPr lang="en-US" sz="3200" dirty="0" smtClean="0">
                <a:latin typeface="+mn-lt"/>
              </a:rPr>
              <a:t>Symbolic value</a:t>
            </a:r>
          </a:p>
          <a:p>
            <a:pPr marL="0" indent="0">
              <a:buNone/>
            </a:pPr>
            <a:r>
              <a:rPr lang="en-US" dirty="0" smtClean="0"/>
              <a:t>An object is assigned a value, by a subject, in relation to another subject</a:t>
            </a:r>
          </a:p>
          <a:p>
            <a:pPr marL="0" indent="0">
              <a:buNone/>
            </a:pPr>
            <a:endParaRPr lang="en-US" sz="3200" dirty="0" smtClean="0">
              <a:latin typeface="Arial Black" panose="020B0A04020102020204" pitchFamily="34" charset="0"/>
            </a:endParaRPr>
          </a:p>
          <a:p>
            <a:pPr marL="0" indent="0">
              <a:buNone/>
            </a:pPr>
            <a:endParaRPr lang="en-US" sz="3200" dirty="0">
              <a:latin typeface="Arial Black" panose="020B0A04020102020204" pitchFamily="34" charset="0"/>
            </a:endParaRPr>
          </a:p>
          <a:p>
            <a:pPr marL="0" indent="0">
              <a:buNone/>
            </a:pPr>
            <a:endParaRPr lang="en-US" sz="3200" dirty="0" smtClean="0">
              <a:latin typeface="Arial Black" panose="020B0A04020102020204" pitchFamily="34" charset="0"/>
            </a:endParaRPr>
          </a:p>
          <a:p>
            <a:pPr marL="0" indent="0">
              <a:buNone/>
            </a:pPr>
            <a:r>
              <a:rPr lang="en-US" sz="3200" dirty="0" smtClean="0">
                <a:latin typeface="+mn-lt"/>
              </a:rPr>
              <a:t>Sign value</a:t>
            </a:r>
          </a:p>
          <a:p>
            <a:pPr marL="0" indent="0">
              <a:buNone/>
            </a:pPr>
            <a:r>
              <a:rPr lang="en-US" dirty="0" smtClean="0"/>
              <a:t>The value of an object within a system of objects</a:t>
            </a:r>
          </a:p>
          <a:p>
            <a:pPr marL="0" indent="0">
              <a:buNone/>
            </a:pPr>
            <a:endParaRPr lang="en-US" sz="3200" dirty="0" smtClean="0">
              <a:latin typeface="Arial Black" panose="020B0A04020102020204" pitchFamily="34" charset="0"/>
            </a:endParaRPr>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0801" y="1801077"/>
            <a:ext cx="3354231" cy="18867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782" y="4401320"/>
            <a:ext cx="3346361" cy="2007817"/>
          </a:xfrm>
          <a:prstGeom prst="rect">
            <a:avLst/>
          </a:prstGeom>
        </p:spPr>
      </p:pic>
    </p:spTree>
    <p:extLst>
      <p:ext uri="{BB962C8B-B14F-4D97-AF65-F5344CB8AC3E}">
        <p14:creationId xmlns:p14="http://schemas.microsoft.com/office/powerpoint/2010/main" val="2973994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a:t>
            </a:r>
            <a:r>
              <a:rPr lang="en-US" dirty="0"/>
              <a:t>society thinks itself and speaks itself as a consumer society. As much as it consumes anything, it consumes </a:t>
            </a:r>
            <a:r>
              <a:rPr lang="en-US" i="1" dirty="0"/>
              <a:t>itself</a:t>
            </a:r>
            <a:r>
              <a:rPr lang="en-US" dirty="0"/>
              <a:t> as consumer society, </a:t>
            </a:r>
            <a:r>
              <a:rPr lang="en-US" dirty="0" smtClean="0"/>
              <a:t>as </a:t>
            </a:r>
            <a:r>
              <a:rPr lang="en-US" i="1" dirty="0" smtClean="0"/>
              <a:t>idea</a:t>
            </a:r>
            <a:r>
              <a:rPr lang="en-US" dirty="0"/>
              <a:t>. Advertising is the triumphal paean to that </a:t>
            </a:r>
            <a:r>
              <a:rPr lang="en-US" dirty="0" smtClean="0"/>
              <a:t>idea”</a:t>
            </a:r>
          </a:p>
          <a:p>
            <a:r>
              <a:rPr lang="en-US" dirty="0"/>
              <a:t>A</a:t>
            </a:r>
            <a:r>
              <a:rPr lang="en-US" dirty="0" smtClean="0"/>
              <a:t>ll </a:t>
            </a:r>
            <a:r>
              <a:rPr lang="en-US" dirty="0"/>
              <a:t>reality is filtered through the logic of exchange value and </a:t>
            </a:r>
            <a:r>
              <a:rPr lang="en-US" dirty="0" smtClean="0"/>
              <a:t>advertising</a:t>
            </a:r>
          </a:p>
          <a:p>
            <a:endParaRPr lang="en-US" dirty="0"/>
          </a:p>
        </p:txBody>
      </p:sp>
    </p:spTree>
    <p:extLst>
      <p:ext uri="{BB962C8B-B14F-4D97-AF65-F5344CB8AC3E}">
        <p14:creationId xmlns:p14="http://schemas.microsoft.com/office/powerpoint/2010/main" val="1547202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 of </a:t>
            </a:r>
            <a:r>
              <a:rPr lang="en-US" dirty="0" smtClean="0"/>
              <a:t>History </a:t>
            </a:r>
            <a:r>
              <a:rPr lang="en-US" dirty="0"/>
              <a:t>and </a:t>
            </a:r>
            <a:r>
              <a:rPr lang="en-US" dirty="0" smtClean="0"/>
              <a:t>meaning</a:t>
            </a:r>
            <a:endParaRPr lang="en-US" dirty="0"/>
          </a:p>
        </p:txBody>
      </p:sp>
      <p:sp>
        <p:nvSpPr>
          <p:cNvPr id="3" name="Content Placeholder 2"/>
          <p:cNvSpPr>
            <a:spLocks noGrp="1"/>
          </p:cNvSpPr>
          <p:nvPr>
            <p:ph idx="1"/>
          </p:nvPr>
        </p:nvSpPr>
        <p:spPr/>
        <p:txBody>
          <a:bodyPr>
            <a:normAutofit lnSpcReduction="10000"/>
          </a:bodyPr>
          <a:lstStyle/>
          <a:p>
            <a:r>
              <a:rPr lang="en-US" dirty="0" smtClean="0"/>
              <a:t>Baudrillard's </a:t>
            </a:r>
            <a:r>
              <a:rPr lang="en-US" dirty="0"/>
              <a:t>most common </a:t>
            </a:r>
            <a:r>
              <a:rPr lang="en-US" dirty="0" smtClean="0"/>
              <a:t>theme was</a:t>
            </a:r>
            <a:r>
              <a:rPr lang="en-US" dirty="0"/>
              <a:t> </a:t>
            </a:r>
            <a:r>
              <a:rPr lang="en-US" dirty="0" smtClean="0"/>
              <a:t>historicity</a:t>
            </a:r>
            <a:r>
              <a:rPr lang="en-US" dirty="0"/>
              <a:t> </a:t>
            </a:r>
            <a:r>
              <a:rPr lang="en-US" dirty="0" smtClean="0"/>
              <a:t>[1980’s]</a:t>
            </a:r>
          </a:p>
          <a:p>
            <a:r>
              <a:rPr lang="en-US" dirty="0" smtClean="0"/>
              <a:t>Agreed </a:t>
            </a:r>
            <a:r>
              <a:rPr lang="en-US" dirty="0" smtClean="0"/>
              <a:t>with </a:t>
            </a:r>
            <a:r>
              <a:rPr lang="en-US" b="1" i="1" dirty="0"/>
              <a:t>Francis </a:t>
            </a:r>
            <a:r>
              <a:rPr lang="en-US" b="1" i="1" dirty="0" smtClean="0"/>
              <a:t>Fukuyama</a:t>
            </a:r>
            <a:r>
              <a:rPr lang="en-US" b="1" dirty="0" smtClean="0"/>
              <a:t> </a:t>
            </a:r>
            <a:r>
              <a:rPr lang="en-US" dirty="0" smtClean="0"/>
              <a:t>that History had </a:t>
            </a:r>
            <a:r>
              <a:rPr lang="en-US" dirty="0"/>
              <a:t>ended </a:t>
            </a:r>
            <a:r>
              <a:rPr lang="en-US" dirty="0" smtClean="0"/>
              <a:t>with </a:t>
            </a:r>
            <a:r>
              <a:rPr lang="en-US" dirty="0"/>
              <a:t>the spread of </a:t>
            </a:r>
            <a:r>
              <a:rPr lang="en-US" dirty="0" smtClean="0"/>
              <a:t>globalization</a:t>
            </a:r>
          </a:p>
          <a:p>
            <a:r>
              <a:rPr lang="en-US" dirty="0" smtClean="0"/>
              <a:t>Baudrillard</a:t>
            </a:r>
            <a:r>
              <a:rPr lang="en-US" dirty="0"/>
              <a:t> </a:t>
            </a:r>
            <a:r>
              <a:rPr lang="en-US" dirty="0" smtClean="0"/>
              <a:t>affirmed </a:t>
            </a:r>
            <a:r>
              <a:rPr lang="en-US" dirty="0"/>
              <a:t>that this end should not be understood as the culmination of history's progress, but as the collapse of the very </a:t>
            </a:r>
            <a:r>
              <a:rPr lang="en-US" i="1" dirty="0"/>
              <a:t>idea</a:t>
            </a:r>
            <a:r>
              <a:rPr lang="en-US" dirty="0"/>
              <a:t> of historical </a:t>
            </a:r>
            <a:r>
              <a:rPr lang="en-US" dirty="0" smtClean="0"/>
              <a:t>progress</a:t>
            </a:r>
          </a:p>
          <a:p>
            <a:r>
              <a:rPr lang="en-US" dirty="0"/>
              <a:t>“We have the particle accelerator [ globalization] that has smashed the referential orbit of things [ idea of communism ] once and for all</a:t>
            </a:r>
            <a:r>
              <a:rPr lang="en-US" dirty="0" smtClean="0"/>
              <a:t>”</a:t>
            </a:r>
            <a:endParaRPr lang="en-US" dirty="0" smtClean="0"/>
          </a:p>
          <a:p>
            <a:r>
              <a:rPr lang="en-US" dirty="0" smtClean="0"/>
              <a:t>Argued that the </a:t>
            </a:r>
            <a:r>
              <a:rPr lang="en-US" dirty="0"/>
              <a:t>end of the Cold War was not caused by one ideology's victory over the other, but the disappearance of the utopian visions that both the political Right and Left </a:t>
            </a:r>
            <a:r>
              <a:rPr lang="en-US" dirty="0" smtClean="0"/>
              <a:t>shared</a:t>
            </a:r>
            <a:endParaRPr lang="en-US" dirty="0" smtClean="0"/>
          </a:p>
        </p:txBody>
      </p:sp>
      <p:pic>
        <p:nvPicPr>
          <p:cNvPr id="2050" name="Picture 2" descr="D:\Pictures\Cricket\SACHIN TENDULKAR\59870633f6db5514fe50609017b8687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399" y="3606085"/>
            <a:ext cx="2290260" cy="137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719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1593805"/>
            <a:ext cx="10515600" cy="5837305"/>
          </a:xfrm>
        </p:spPr>
        <p:txBody>
          <a:bodyPr>
            <a:normAutofit/>
          </a:bodyPr>
          <a:lstStyle/>
          <a:p>
            <a:r>
              <a:rPr lang="en-US" i="1" dirty="0"/>
              <a:t>The end of history is, alas, also the end of the dustbins of history. There are no longer any dustbins for disposing of old ideologies, old regimes, old values. Where are we going to throw Marxism, which actually invented the dustbins of history? (Yet there is some justice here since the very people who invented them have fallen in.) Conclusion: if there are no more dustbins of history,</a:t>
            </a:r>
            <a:r>
              <a:rPr lang="en-US" dirty="0"/>
              <a:t> this is because History itself has become a dustbin. </a:t>
            </a:r>
            <a:r>
              <a:rPr lang="en-US" i="1" dirty="0"/>
              <a:t>It has become its own dustbin, just as the planet itself is becoming its own </a:t>
            </a:r>
            <a:r>
              <a:rPr lang="en-US" i="1" dirty="0" smtClean="0"/>
              <a:t>dustbin</a:t>
            </a:r>
          </a:p>
          <a:p>
            <a:r>
              <a:rPr lang="en-US" dirty="0" smtClean="0"/>
              <a:t>Found </a:t>
            </a:r>
            <a:r>
              <a:rPr lang="en-US" dirty="0"/>
              <a:t>some affinity with the postmodern philosophy of Jean-François </a:t>
            </a:r>
            <a:r>
              <a:rPr lang="en-US" dirty="0" err="1"/>
              <a:t>Lyotard</a:t>
            </a:r>
            <a:r>
              <a:rPr lang="en-US" dirty="0"/>
              <a:t>, who famously argued that in the late 20th century there was no longer any room for </a:t>
            </a:r>
            <a:r>
              <a:rPr lang="en-US" dirty="0" smtClean="0"/>
              <a:t>“metanarratives</a:t>
            </a:r>
            <a:r>
              <a:rPr lang="en-US" dirty="0" smtClean="0"/>
              <a:t>”</a:t>
            </a:r>
          </a:p>
          <a:p>
            <a:r>
              <a:rPr lang="en-US" dirty="0"/>
              <a:t>In his book </a:t>
            </a:r>
            <a:r>
              <a:rPr lang="en-US" i="1" dirty="0"/>
              <a:t>The Illusion of the End</a:t>
            </a:r>
            <a:r>
              <a:rPr lang="en-US" dirty="0"/>
              <a:t> , he argued the Marxist visions of global communism were themselves nothing more than a misguided </a:t>
            </a:r>
            <a:r>
              <a:rPr lang="en-US" dirty="0" smtClean="0"/>
              <a:t>thoughts</a:t>
            </a:r>
            <a:endParaRPr lang="en-US" dirty="0" smtClean="0"/>
          </a:p>
          <a:p>
            <a:r>
              <a:rPr lang="en-US" dirty="0" smtClean="0"/>
              <a:t>Universality </a:t>
            </a:r>
            <a:r>
              <a:rPr lang="en-US" dirty="0"/>
              <a:t>was still a notion </a:t>
            </a:r>
            <a:r>
              <a:rPr lang="en-US" dirty="0" smtClean="0"/>
              <a:t>utilized </a:t>
            </a:r>
            <a:r>
              <a:rPr lang="en-US" dirty="0"/>
              <a:t>in world politics as an excuse for </a:t>
            </a:r>
            <a:r>
              <a:rPr lang="en-US" dirty="0" smtClean="0"/>
              <a:t>actions</a:t>
            </a:r>
          </a:p>
        </p:txBody>
      </p:sp>
    </p:spTree>
    <p:extLst>
      <p:ext uri="{BB962C8B-B14F-4D97-AF65-F5344CB8AC3E}">
        <p14:creationId xmlns:p14="http://schemas.microsoft.com/office/powerpoint/2010/main" val="2819113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1238772"/>
            <a:ext cx="10515600" cy="4351338"/>
          </a:xfrm>
        </p:spPr>
        <p:txBody>
          <a:bodyPr>
            <a:normAutofit/>
          </a:bodyPr>
          <a:lstStyle/>
          <a:p>
            <a:r>
              <a:rPr lang="en-IN" dirty="0">
                <a:cs typeface="Times New Roman" panose="02020603050405020304" pitchFamily="18" charset="0"/>
              </a:rPr>
              <a:t>In the 1980s and 90s, Baudrillard turned </a:t>
            </a:r>
            <a:r>
              <a:rPr lang="en-IN" dirty="0" smtClean="0">
                <a:cs typeface="Times New Roman" panose="02020603050405020304" pitchFamily="18" charset="0"/>
              </a:rPr>
              <a:t>to post-structuralism.</a:t>
            </a:r>
            <a:endParaRPr lang="en-IN" dirty="0">
              <a:cs typeface="Times New Roman" panose="02020603050405020304" pitchFamily="18" charset="0"/>
            </a:endParaRPr>
          </a:p>
          <a:p>
            <a:r>
              <a:rPr lang="en-IN" dirty="0" smtClean="0">
                <a:cs typeface="Times New Roman" panose="02020603050405020304" pitchFamily="18" charset="0"/>
              </a:rPr>
              <a:t>In </a:t>
            </a:r>
            <a:r>
              <a:rPr lang="en-IN" dirty="0">
                <a:cs typeface="Times New Roman" panose="02020603050405020304" pitchFamily="18" charset="0"/>
              </a:rPr>
              <a:t>the postmodern media-laden condition, we experience something called "the death of the real": we live our lives in the realm of hyper </a:t>
            </a:r>
            <a:r>
              <a:rPr lang="en-IN" dirty="0" smtClean="0">
                <a:cs typeface="Times New Roman" panose="02020603050405020304" pitchFamily="18" charset="0"/>
              </a:rPr>
              <a:t>reality.</a:t>
            </a:r>
            <a:endParaRPr lang="en-IN" dirty="0"/>
          </a:p>
          <a:p>
            <a:r>
              <a:rPr lang="en-IN" dirty="0"/>
              <a:t>Baudrillard believes hyper reality </a:t>
            </a:r>
            <a:r>
              <a:rPr lang="en-IN" dirty="0" smtClean="0"/>
              <a:t>involves </a:t>
            </a:r>
            <a:r>
              <a:rPr lang="en-IN" dirty="0"/>
              <a:t>creating a symbol or set of signifiers which actually represent something that does not actually exist like Santa Claus.</a:t>
            </a:r>
          </a:p>
          <a:p>
            <a:endParaRPr lang="en-IN" sz="2000" dirty="0"/>
          </a:p>
        </p:txBody>
      </p:sp>
    </p:spTree>
    <p:extLst>
      <p:ext uri="{BB962C8B-B14F-4D97-AF65-F5344CB8AC3E}">
        <p14:creationId xmlns:p14="http://schemas.microsoft.com/office/powerpoint/2010/main" val="206294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Simulacra and Simulation</a:t>
            </a:r>
            <a:endParaRPr lang="en-US" dirty="0"/>
          </a:p>
        </p:txBody>
      </p:sp>
      <p:sp>
        <p:nvSpPr>
          <p:cNvPr id="3" name="Content Placeholder 2"/>
          <p:cNvSpPr>
            <a:spLocks noGrp="1"/>
          </p:cNvSpPr>
          <p:nvPr>
            <p:ph idx="1"/>
          </p:nvPr>
        </p:nvSpPr>
        <p:spPr/>
        <p:txBody>
          <a:bodyPr>
            <a:normAutofit/>
          </a:bodyPr>
          <a:lstStyle/>
          <a:p>
            <a:r>
              <a:rPr lang="en-US" dirty="0"/>
              <a:t>Baudrillard</a:t>
            </a:r>
            <a:r>
              <a:rPr lang="en-US" dirty="0" smtClean="0"/>
              <a:t> </a:t>
            </a:r>
            <a:r>
              <a:rPr lang="en-US" dirty="0"/>
              <a:t>incorporated </a:t>
            </a:r>
            <a:r>
              <a:rPr lang="en-US" b="1" dirty="0"/>
              <a:t>structuralism</a:t>
            </a:r>
            <a:r>
              <a:rPr lang="en-US" dirty="0"/>
              <a:t> and </a:t>
            </a:r>
            <a:r>
              <a:rPr lang="en-US" b="1" dirty="0"/>
              <a:t>semiology</a:t>
            </a:r>
            <a:r>
              <a:rPr lang="en-US" dirty="0"/>
              <a:t> into his analysis, seeing the objects we consume as a system of signs that had to be </a:t>
            </a:r>
            <a:r>
              <a:rPr lang="en-US" dirty="0" smtClean="0"/>
              <a:t>decoded.</a:t>
            </a:r>
          </a:p>
          <a:p>
            <a:r>
              <a:rPr lang="en-US" dirty="0"/>
              <a:t>He wrote the book </a:t>
            </a:r>
            <a:r>
              <a:rPr lang="en-US" b="1" dirty="0"/>
              <a:t>Simulacra and Simulation </a:t>
            </a:r>
            <a:r>
              <a:rPr lang="en-US" dirty="0"/>
              <a:t>seeking to integrate reality, </a:t>
            </a:r>
            <a:r>
              <a:rPr lang="en-US" dirty="0" smtClean="0"/>
              <a:t>symbols/signs </a:t>
            </a:r>
            <a:r>
              <a:rPr lang="en-US" dirty="0"/>
              <a:t>and society.</a:t>
            </a:r>
          </a:p>
          <a:p>
            <a:r>
              <a:rPr lang="en-US" dirty="0" smtClean="0"/>
              <a:t>He claims </a:t>
            </a:r>
            <a:r>
              <a:rPr lang="en-US" dirty="0"/>
              <a:t>that our current society has replaced all reality and meaning with </a:t>
            </a:r>
            <a:r>
              <a:rPr lang="en-US" b="1" dirty="0"/>
              <a:t>symbols</a:t>
            </a:r>
            <a:r>
              <a:rPr lang="en-US" dirty="0"/>
              <a:t> and </a:t>
            </a:r>
            <a:r>
              <a:rPr lang="en-US" b="1" dirty="0"/>
              <a:t>signs</a:t>
            </a:r>
            <a:r>
              <a:rPr lang="en-US" dirty="0"/>
              <a:t>, and that human experience </a:t>
            </a:r>
            <a:r>
              <a:rPr lang="en-US" dirty="0" smtClean="0"/>
              <a:t>is </a:t>
            </a:r>
            <a:r>
              <a:rPr lang="en-US" dirty="0"/>
              <a:t>a simulation of reality</a:t>
            </a:r>
            <a:r>
              <a:rPr lang="en-US" dirty="0" smtClean="0"/>
              <a:t>.</a:t>
            </a:r>
          </a:p>
        </p:txBody>
      </p:sp>
    </p:spTree>
    <p:extLst>
      <p:ext uri="{BB962C8B-B14F-4D97-AF65-F5344CB8AC3E}">
        <p14:creationId xmlns:p14="http://schemas.microsoft.com/office/powerpoint/2010/main" val="511622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Simulacra and Simulation</a:t>
            </a:r>
          </a:p>
        </p:txBody>
      </p:sp>
      <p:sp>
        <p:nvSpPr>
          <p:cNvPr id="3" name="Content Placeholder 2"/>
          <p:cNvSpPr>
            <a:spLocks noGrp="1"/>
          </p:cNvSpPr>
          <p:nvPr>
            <p:ph idx="1"/>
          </p:nvPr>
        </p:nvSpPr>
        <p:spPr/>
        <p:txBody>
          <a:bodyPr>
            <a:normAutofit/>
          </a:bodyPr>
          <a:lstStyle/>
          <a:p>
            <a:r>
              <a:rPr lang="en-US" b="1" dirty="0"/>
              <a:t>Simulacra</a:t>
            </a:r>
            <a:r>
              <a:rPr lang="en-US" dirty="0"/>
              <a:t> are </a:t>
            </a:r>
            <a:r>
              <a:rPr lang="en-US" dirty="0" smtClean="0"/>
              <a:t>copies without </a:t>
            </a:r>
            <a:r>
              <a:rPr lang="en-US" dirty="0"/>
              <a:t>the substance or qualities of the original</a:t>
            </a:r>
            <a:r>
              <a:rPr lang="en-US" dirty="0" smtClean="0"/>
              <a:t>.</a:t>
            </a:r>
            <a:r>
              <a:rPr lang="en-US" dirty="0"/>
              <a:t> </a:t>
            </a:r>
            <a:endParaRPr lang="en-US" dirty="0" smtClean="0"/>
          </a:p>
          <a:p>
            <a:r>
              <a:rPr lang="en-US" b="1" dirty="0" smtClean="0"/>
              <a:t>Simulation</a:t>
            </a:r>
            <a:r>
              <a:rPr lang="en-US" dirty="0"/>
              <a:t> is the </a:t>
            </a:r>
            <a:r>
              <a:rPr lang="en-US" dirty="0" smtClean="0"/>
              <a:t>active process of replacement of the real</a:t>
            </a:r>
            <a:endParaRPr lang="en-US" dirty="0" smtClean="0"/>
          </a:p>
          <a:p>
            <a:r>
              <a:rPr lang="en-US" dirty="0" smtClean="0"/>
              <a:t>The </a:t>
            </a:r>
            <a:r>
              <a:rPr lang="en-US" dirty="0"/>
              <a:t>simulacra that Baudrillard refers to are the significations and symbolism of culture and media that </a:t>
            </a:r>
            <a:r>
              <a:rPr lang="en-US" b="1" dirty="0"/>
              <a:t>construct perceived reality</a:t>
            </a:r>
            <a:r>
              <a:rPr lang="en-US" dirty="0"/>
              <a:t>, the acquired understanding by which our lives and shared existence </a:t>
            </a:r>
            <a:r>
              <a:rPr lang="en-US" dirty="0" smtClean="0"/>
              <a:t>are </a:t>
            </a:r>
            <a:r>
              <a:rPr lang="en-US" dirty="0"/>
              <a:t>rendered </a:t>
            </a:r>
            <a:r>
              <a:rPr lang="en-US" dirty="0" smtClean="0"/>
              <a:t>legible.</a:t>
            </a:r>
          </a:p>
          <a:p>
            <a:r>
              <a:rPr lang="en-US" dirty="0" smtClean="0"/>
              <a:t> </a:t>
            </a:r>
            <a:r>
              <a:rPr lang="en-US" dirty="0"/>
              <a:t>Baudrillard believed that society has become so saturated with these simulacra and our lives so saturated with the constructs of society that all meaning was being </a:t>
            </a:r>
            <a:r>
              <a:rPr lang="en-US" b="1" dirty="0"/>
              <a:t>rendered meaningless </a:t>
            </a:r>
            <a:r>
              <a:rPr lang="en-US" dirty="0"/>
              <a:t>by being infinitely mutable. </a:t>
            </a:r>
            <a:r>
              <a:rPr lang="en-US" dirty="0" smtClean="0"/>
              <a:t>He </a:t>
            </a:r>
            <a:r>
              <a:rPr lang="en-US" dirty="0"/>
              <a:t>called this phenomenon the "precession of simulacra".</a:t>
            </a:r>
          </a:p>
          <a:p>
            <a:endParaRPr lang="en-US" dirty="0"/>
          </a:p>
        </p:txBody>
      </p:sp>
    </p:spTree>
    <p:extLst>
      <p:ext uri="{BB962C8B-B14F-4D97-AF65-F5344CB8AC3E}">
        <p14:creationId xmlns:p14="http://schemas.microsoft.com/office/powerpoint/2010/main" val="194031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the Image</a:t>
            </a:r>
            <a:endParaRPr lang="en-US" dirty="0"/>
          </a:p>
        </p:txBody>
      </p:sp>
      <p:sp>
        <p:nvSpPr>
          <p:cNvPr id="3" name="Content Placeholder 2"/>
          <p:cNvSpPr>
            <a:spLocks noGrp="1"/>
          </p:cNvSpPr>
          <p:nvPr>
            <p:ph idx="1"/>
          </p:nvPr>
        </p:nvSpPr>
        <p:spPr>
          <a:xfrm>
            <a:off x="838200" y="1811977"/>
            <a:ext cx="10515600" cy="4351338"/>
          </a:xfrm>
        </p:spPr>
        <p:txBody>
          <a:bodyPr>
            <a:normAutofit/>
          </a:bodyPr>
          <a:lstStyle/>
          <a:p>
            <a:r>
              <a:rPr lang="en-US" dirty="0"/>
              <a:t>The first stage is a faithful </a:t>
            </a:r>
            <a:r>
              <a:rPr lang="en-US" dirty="0" smtClean="0"/>
              <a:t>image/copy of the original, </a:t>
            </a:r>
            <a:r>
              <a:rPr lang="en-US" dirty="0"/>
              <a:t>where we believe, </a:t>
            </a:r>
            <a:r>
              <a:rPr lang="en-US" dirty="0" smtClean="0"/>
              <a:t>that </a:t>
            </a:r>
            <a:r>
              <a:rPr lang="en-US" dirty="0"/>
              <a:t>a sign is a "reflection of a profound reality</a:t>
            </a:r>
            <a:r>
              <a:rPr lang="en-US" dirty="0" smtClean="0"/>
              <a:t>". The image is </a:t>
            </a:r>
            <a:r>
              <a:rPr lang="en-US" dirty="0"/>
              <a:t>a good appearance, </a:t>
            </a:r>
            <a:r>
              <a:rPr lang="en-US" dirty="0" smtClean="0"/>
              <a:t>Baudrillard calls this </a:t>
            </a:r>
            <a:r>
              <a:rPr lang="en-US" b="1" dirty="0" smtClean="0"/>
              <a:t>“ the </a:t>
            </a:r>
            <a:r>
              <a:rPr lang="en-US" b="1" dirty="0"/>
              <a:t>sacramental </a:t>
            </a:r>
            <a:r>
              <a:rPr lang="en-US" b="1" dirty="0" smtClean="0"/>
              <a:t>order ".</a:t>
            </a:r>
            <a:endParaRPr lang="en-US" b="1" dirty="0"/>
          </a:p>
          <a:p>
            <a:r>
              <a:rPr lang="en-US" dirty="0"/>
              <a:t>The second stage is perversion of reality, this is where we come to believe the sign to be an unfaithful copy, which "masks and denatures" reality as an </a:t>
            </a:r>
            <a:r>
              <a:rPr lang="en-US" dirty="0" smtClean="0"/>
              <a:t>evil </a:t>
            </a:r>
            <a:r>
              <a:rPr lang="en-US" dirty="0"/>
              <a:t>appearance—it is of </a:t>
            </a:r>
            <a:r>
              <a:rPr lang="en-US" b="1" dirty="0"/>
              <a:t>"the order of maleficence"</a:t>
            </a:r>
            <a:r>
              <a:rPr lang="en-US" dirty="0"/>
              <a:t>. Here, signs and images do not faithfully reveal reality to us, but can hint at the existence of an </a:t>
            </a:r>
            <a:r>
              <a:rPr lang="en-US" dirty="0" smtClean="0"/>
              <a:t>uncertain reality.</a:t>
            </a:r>
            <a:endParaRPr lang="en-US" dirty="0"/>
          </a:p>
        </p:txBody>
      </p:sp>
    </p:spTree>
    <p:extLst>
      <p:ext uri="{BB962C8B-B14F-4D97-AF65-F5344CB8AC3E}">
        <p14:creationId xmlns:p14="http://schemas.microsoft.com/office/powerpoint/2010/main" val="301361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the Image</a:t>
            </a:r>
          </a:p>
        </p:txBody>
      </p:sp>
      <p:sp>
        <p:nvSpPr>
          <p:cNvPr id="3" name="Content Placeholder 2"/>
          <p:cNvSpPr>
            <a:spLocks noGrp="1"/>
          </p:cNvSpPr>
          <p:nvPr>
            <p:ph idx="1"/>
          </p:nvPr>
        </p:nvSpPr>
        <p:spPr/>
        <p:txBody>
          <a:bodyPr/>
          <a:lstStyle/>
          <a:p>
            <a:r>
              <a:rPr lang="en-US" dirty="0"/>
              <a:t>The third stage masks the absence of a profound reality, where the simulacrum </a:t>
            </a:r>
            <a:r>
              <a:rPr lang="en-US" i="1" dirty="0"/>
              <a:t>pretends</a:t>
            </a:r>
            <a:r>
              <a:rPr lang="en-US" dirty="0"/>
              <a:t> to be a faithful copy, but it is a copy with no </a:t>
            </a:r>
            <a:r>
              <a:rPr lang="en-US" dirty="0" smtClean="0"/>
              <a:t>original qualities. </a:t>
            </a:r>
            <a:r>
              <a:rPr lang="en-US" dirty="0"/>
              <a:t>Signs and images claim to represent something </a:t>
            </a:r>
            <a:r>
              <a:rPr lang="en-US" dirty="0" smtClean="0"/>
              <a:t>real, </a:t>
            </a:r>
            <a:r>
              <a:rPr lang="en-US" dirty="0"/>
              <a:t>but no representation is taking place</a:t>
            </a:r>
            <a:r>
              <a:rPr lang="en-US" dirty="0" smtClean="0"/>
              <a:t>. He </a:t>
            </a:r>
            <a:r>
              <a:rPr lang="en-US" dirty="0"/>
              <a:t>calls this </a:t>
            </a:r>
            <a:r>
              <a:rPr lang="en-US" b="1" dirty="0"/>
              <a:t>"the order of sorcery".</a:t>
            </a:r>
          </a:p>
          <a:p>
            <a:r>
              <a:rPr lang="en-US" dirty="0"/>
              <a:t>The fourth stage is pure </a:t>
            </a:r>
            <a:r>
              <a:rPr lang="en-US" b="1" dirty="0"/>
              <a:t>simulation</a:t>
            </a:r>
            <a:r>
              <a:rPr lang="en-US" dirty="0"/>
              <a:t>, in which the simulacrum has no relationship to any reality whatsoever. Here, signs merely reflect other </a:t>
            </a:r>
            <a:r>
              <a:rPr lang="en-US" dirty="0" smtClean="0"/>
              <a:t>signs. Any </a:t>
            </a:r>
            <a:r>
              <a:rPr lang="en-US" dirty="0"/>
              <a:t>claim to reality on the part of images or signs is only of the order of other such claims. </a:t>
            </a:r>
          </a:p>
          <a:p>
            <a:endParaRPr lang="en-US" dirty="0"/>
          </a:p>
        </p:txBody>
      </p:sp>
    </p:spTree>
    <p:extLst>
      <p:ext uri="{BB962C8B-B14F-4D97-AF65-F5344CB8AC3E}">
        <p14:creationId xmlns:p14="http://schemas.microsoft.com/office/powerpoint/2010/main" val="3994877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53" y="518376"/>
            <a:ext cx="10363200" cy="1295399"/>
          </a:xfrm>
        </p:spPr>
        <p:txBody>
          <a:bodyPr>
            <a:normAutofit/>
          </a:bodyPr>
          <a:lstStyle/>
          <a:p>
            <a:r>
              <a:rPr lang="en-US" sz="4200" dirty="0" smtClean="0"/>
              <a:t>In real life</a:t>
            </a:r>
            <a:endParaRPr lang="en-US" sz="4200" dirty="0"/>
          </a:p>
        </p:txBody>
      </p:sp>
      <p:sp>
        <p:nvSpPr>
          <p:cNvPr id="3" name="Subtitle 2"/>
          <p:cNvSpPr>
            <a:spLocks noGrp="1"/>
          </p:cNvSpPr>
          <p:nvPr>
            <p:ph type="subTitle" idx="1"/>
          </p:nvPr>
        </p:nvSpPr>
        <p:spPr>
          <a:xfrm>
            <a:off x="759853" y="2516294"/>
            <a:ext cx="10566400" cy="3199327"/>
          </a:xfrm>
        </p:spPr>
        <p:txBody>
          <a:bodyPr>
            <a:normAutofit/>
          </a:bodyPr>
          <a:lstStyle/>
          <a:p>
            <a:pPr marL="457200" indent="-457200" algn="l">
              <a:buFont typeface="Wingdings" pitchFamily="2" charset="2"/>
              <a:buChar char="Ø"/>
            </a:pPr>
            <a:r>
              <a:rPr lang="en-US" dirty="0">
                <a:solidFill>
                  <a:schemeClr val="tx1"/>
                </a:solidFill>
              </a:rPr>
              <a:t>“We live in an age of simulacra” (J. Baudrillard), a world within which exists simulations upon simulations, copies of copies of copies</a:t>
            </a:r>
            <a:r>
              <a:rPr lang="en-US" dirty="0" smtClean="0">
                <a:solidFill>
                  <a:schemeClr val="tx1"/>
                </a:solidFill>
              </a:rPr>
              <a:t>.”</a:t>
            </a:r>
          </a:p>
          <a:p>
            <a:pPr marL="457200" indent="-457200" algn="l">
              <a:buFont typeface="Wingdings" pitchFamily="2" charset="2"/>
              <a:buChar char="Ø"/>
            </a:pPr>
            <a:r>
              <a:rPr lang="en-US" dirty="0" smtClean="0">
                <a:solidFill>
                  <a:schemeClr val="tx1"/>
                </a:solidFill>
              </a:rPr>
              <a:t>what </a:t>
            </a:r>
            <a:r>
              <a:rPr lang="en-US" dirty="0">
                <a:solidFill>
                  <a:schemeClr val="tx1"/>
                </a:solidFill>
              </a:rPr>
              <a:t>has happened in postmodern culture is that our society has become so reliant on models and maps that we have lost all contact with the real world that preceded the map</a:t>
            </a:r>
          </a:p>
          <a:p>
            <a:pPr marL="457200" indent="-457200" algn="l">
              <a:buFont typeface="Arial" pitchFamily="34" charset="0"/>
              <a:buChar char="•"/>
            </a:pPr>
            <a:endParaRPr lang="en-US" dirty="0"/>
          </a:p>
        </p:txBody>
      </p:sp>
    </p:spTree>
    <p:extLst>
      <p:ext uri="{BB962C8B-B14F-4D97-AF65-F5344CB8AC3E}">
        <p14:creationId xmlns:p14="http://schemas.microsoft.com/office/powerpoint/2010/main" val="367546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508" y="1122419"/>
            <a:ext cx="9404723" cy="1400530"/>
          </a:xfrm>
        </p:spPr>
        <p:txBody>
          <a:bodyPr/>
          <a:lstStyle/>
          <a:p>
            <a:r>
              <a:rPr lang="en-US" dirty="0" smtClean="0"/>
              <a:t>Media and Internet</a:t>
            </a:r>
            <a:endParaRPr lang="en-US" dirty="0"/>
          </a:p>
        </p:txBody>
      </p:sp>
      <p:sp>
        <p:nvSpPr>
          <p:cNvPr id="3" name="Content Placeholder 2"/>
          <p:cNvSpPr>
            <a:spLocks noGrp="1"/>
          </p:cNvSpPr>
          <p:nvPr>
            <p:ph idx="1"/>
          </p:nvPr>
        </p:nvSpPr>
        <p:spPr>
          <a:xfrm>
            <a:off x="1141949" y="2555194"/>
            <a:ext cx="8946541" cy="4195481"/>
          </a:xfrm>
        </p:spPr>
        <p:txBody>
          <a:bodyPr/>
          <a:lstStyle/>
          <a:p>
            <a:pPr marL="0" indent="0">
              <a:buNone/>
            </a:pPr>
            <a:r>
              <a:rPr lang="en-US" dirty="0"/>
              <a:t>Media as television, film and the internet are compromising that which is real and replacing it with images that are </a:t>
            </a:r>
            <a:r>
              <a:rPr lang="en-US" dirty="0" smtClean="0"/>
              <a:t>“</a:t>
            </a:r>
            <a:r>
              <a:rPr lang="en-US" dirty="0" err="1" smtClean="0"/>
              <a:t>hyperreal</a:t>
            </a:r>
            <a:r>
              <a:rPr lang="en-US" dirty="0" smtClean="0"/>
              <a:t>” </a:t>
            </a:r>
            <a:r>
              <a:rPr lang="en-US" dirty="0"/>
              <a:t>(J. Baudrillard), not really real, nor signs of reality, but simulacra.</a:t>
            </a:r>
          </a:p>
          <a:p>
            <a:endParaRPr lang="en-US" dirty="0"/>
          </a:p>
        </p:txBody>
      </p:sp>
    </p:spTree>
    <p:extLst>
      <p:ext uri="{BB962C8B-B14F-4D97-AF65-F5344CB8AC3E}">
        <p14:creationId xmlns:p14="http://schemas.microsoft.com/office/powerpoint/2010/main" val="1696660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448</TotalTime>
  <Words>872</Words>
  <Application>Microsoft Office PowerPoint</Application>
  <PresentationFormat>Custom</PresentationFormat>
  <Paragraphs>98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vt:lpstr>
      <vt:lpstr>Jean Baudrillard</vt:lpstr>
      <vt:lpstr>Introduction </vt:lpstr>
      <vt:lpstr>PowerPoint Presentation</vt:lpstr>
      <vt:lpstr>Simulacra and Simulation</vt:lpstr>
      <vt:lpstr>Simulacra and Simulation</vt:lpstr>
      <vt:lpstr>Phases of the Image</vt:lpstr>
      <vt:lpstr>Phases of the Image</vt:lpstr>
      <vt:lpstr>In real life</vt:lpstr>
      <vt:lpstr>Media and Internet</vt:lpstr>
      <vt:lpstr>Christmas Tree</vt:lpstr>
      <vt:lpstr>Magazine covers &amp; Photoshop</vt:lpstr>
      <vt:lpstr>Orders of simulacra</vt:lpstr>
      <vt:lpstr>HYPERREALITY AND PRECESSION OF SIMULACRA</vt:lpstr>
      <vt:lpstr>Hyperreality</vt:lpstr>
      <vt:lpstr>Disneyland</vt:lpstr>
      <vt:lpstr>Gulf war and Holocaust</vt:lpstr>
      <vt:lpstr>The Object Value System</vt:lpstr>
      <vt:lpstr>PowerPoint Presentation</vt:lpstr>
      <vt:lpstr>Functional value</vt:lpstr>
      <vt:lpstr>PowerPoint Presentation</vt:lpstr>
      <vt:lpstr>PowerPoint Presentation</vt:lpstr>
      <vt:lpstr>The end of History and meaning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object value system</dc:title>
  <dc:creator>msi</dc:creator>
  <cp:lastModifiedBy>Sahil</cp:lastModifiedBy>
  <cp:revision>41</cp:revision>
  <dcterms:created xsi:type="dcterms:W3CDTF">2014-02-23T06:15:03Z</dcterms:created>
  <dcterms:modified xsi:type="dcterms:W3CDTF">2014-02-24T09:19:41Z</dcterms:modified>
</cp:coreProperties>
</file>