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8" r:id="rId3"/>
    <p:sldId id="270" r:id="rId4"/>
    <p:sldId id="266" r:id="rId5"/>
    <p:sldId id="318" r:id="rId6"/>
    <p:sldId id="271" r:id="rId7"/>
    <p:sldId id="264" r:id="rId8"/>
    <p:sldId id="265" r:id="rId9"/>
    <p:sldId id="286" r:id="rId10"/>
    <p:sldId id="345" r:id="rId11"/>
    <p:sldId id="346" r:id="rId12"/>
    <p:sldId id="337" r:id="rId13"/>
    <p:sldId id="397" r:id="rId14"/>
    <p:sldId id="398" r:id="rId15"/>
    <p:sldId id="339" r:id="rId16"/>
    <p:sldId id="340" r:id="rId17"/>
    <p:sldId id="341" r:id="rId18"/>
    <p:sldId id="342" r:id="rId19"/>
    <p:sldId id="442" r:id="rId20"/>
    <p:sldId id="444" r:id="rId21"/>
    <p:sldId id="343" r:id="rId22"/>
    <p:sldId id="344" r:id="rId23"/>
    <p:sldId id="388" r:id="rId24"/>
    <p:sldId id="390" r:id="rId25"/>
    <p:sldId id="391" r:id="rId26"/>
    <p:sldId id="392" r:id="rId27"/>
    <p:sldId id="393" r:id="rId28"/>
    <p:sldId id="437" r:id="rId29"/>
    <p:sldId id="438" r:id="rId30"/>
    <p:sldId id="439" r:id="rId31"/>
    <p:sldId id="440" r:id="rId32"/>
    <p:sldId id="441" r:id="rId33"/>
    <p:sldId id="443" r:id="rId34"/>
    <p:sldId id="420" r:id="rId3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6600"/>
    <a:srgbClr val="800000"/>
    <a:srgbClr val="009900"/>
    <a:srgbClr val="FFFFFF"/>
    <a:srgbClr val="C0C0C0"/>
    <a:srgbClr val="5F5F5F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0088" autoAdjust="0"/>
    <p:restoredTop sz="90929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7EB7D8-F1BE-4569-9F6A-7B71150C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B469614C-B9AF-49C8-845C-64265BB412A3}" type="datetimeFigureOut">
              <a:rPr lang="en-US"/>
              <a:pPr>
                <a:defRPr/>
              </a:pPr>
              <a:t>12/9/2013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243A0C91-6935-4E22-AC93-15D61AD91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0C91-6935-4E22-AC93-15D61AD918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0C91-6935-4E22-AC93-15D61AD918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0C91-6935-4E22-AC93-15D61AD918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~ Package</a:t>
            </a:r>
          </a:p>
          <a:p>
            <a:r>
              <a:rPr lang="en-US" dirty="0" smtClean="0"/>
              <a:t> / Derived </a:t>
            </a:r>
          </a:p>
          <a:p>
            <a:r>
              <a:rPr lang="en-US" dirty="0" smtClean="0"/>
              <a:t>underline Static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0C91-6935-4E22-AC93-15D61AD918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3FB4D-819E-4A03-AD5C-7B832327EEC2}" type="slidenum">
              <a:rPr lang="en-US"/>
              <a:pPr/>
              <a:t>13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3FF363-78DA-491E-89D5-CEFE59D58F07}" type="slidenum">
              <a:rPr lang="en-US"/>
              <a:pPr/>
              <a:t>14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0C91-6935-4E22-AC93-15D61AD918D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0C91-6935-4E22-AC93-15D61AD918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CE8E80-5A3E-4E0A-97B0-1E3D7256E5AB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0C91-6935-4E22-AC93-15D61AD918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0C91-6935-4E22-AC93-15D61AD918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0C91-6935-4E22-AC93-15D61AD918D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0C91-6935-4E22-AC93-15D61AD918D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22B2EA-3823-4A29-AE9A-AC0F725158B8}" type="slidenum">
              <a:rPr lang="en-US"/>
              <a:pPr/>
              <a:t>23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17DDEC-DC86-41B3-994F-DD75E19D8A3C}" type="slidenum">
              <a:rPr lang="en-US"/>
              <a:pPr/>
              <a:t>24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4A0176-1293-49DC-8091-1C7C1749B191}" type="slidenum">
              <a:rPr lang="en-US"/>
              <a:pPr/>
              <a:t>25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1B1D0-A3FA-4603-A15C-9F852B7CD432}" type="slidenum">
              <a:rPr lang="en-US"/>
              <a:pPr/>
              <a:t>26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37A44-B4C8-4A8C-AD0D-7861EB6CD209}" type="slidenum">
              <a:rPr lang="en-US"/>
              <a:pPr/>
              <a:t>27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ACC765-1165-4987-92DB-C6047F8FF378}" type="slidenum">
              <a:rPr lang="he-IL"/>
              <a:pPr/>
              <a:t>28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198" tIns="45289" rIns="92198" bIns="45289"/>
          <a:lstStyle/>
          <a:p>
            <a:endParaRPr lang="en-US" altLang="en-US"/>
          </a:p>
        </p:txBody>
      </p:sp>
      <p:sp>
        <p:nvSpPr>
          <p:cNvPr id="816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8738" y="806450"/>
            <a:ext cx="4352925" cy="32639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F8648-3AB4-423B-A2EA-FEC36380E226}" type="slidenum">
              <a:rPr lang="he-IL"/>
              <a:pPr/>
              <a:t>29</a:t>
            </a:fld>
            <a:endParaRPr 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151CC-C377-400A-9823-7A2AE7FA8D9C}" type="slidenum">
              <a:rPr lang="he-IL"/>
              <a:pPr/>
              <a:t>30</a:t>
            </a:fld>
            <a:endParaRPr lang="en-US"/>
          </a:p>
        </p:txBody>
      </p:sp>
      <p:sp>
        <p:nvSpPr>
          <p:cNvPr id="89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8738" y="806450"/>
            <a:ext cx="4352925" cy="3263900"/>
          </a:xfrm>
          <a:ln w="12700" cap="flat">
            <a:solidFill>
              <a:schemeClr val="tx1"/>
            </a:solidFill>
          </a:ln>
        </p:spPr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198" tIns="45289" rIns="92198" bIns="45289"/>
          <a:lstStyle/>
          <a:p>
            <a:r>
              <a:rPr lang="en-US" dirty="0" err="1" smtClean="0"/>
              <a:t>Uni</a:t>
            </a:r>
            <a:r>
              <a:rPr lang="en-US" dirty="0" smtClean="0"/>
              <a:t>-directional association</a:t>
            </a:r>
          </a:p>
          <a:p>
            <a:r>
              <a:rPr lang="en-US" dirty="0" smtClean="0"/>
              <a:t>In a </a:t>
            </a:r>
            <a:r>
              <a:rPr lang="en-US" dirty="0" err="1" smtClean="0"/>
              <a:t>uni</a:t>
            </a:r>
            <a:r>
              <a:rPr lang="en-US" dirty="0" smtClean="0"/>
              <a:t>-directional association, two classes are related, but only one class knows that the relationship exists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0C91-6935-4E22-AC93-15D61AD918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46399-6A63-4E15-9C0D-9D408982F7D3}" type="slidenum">
              <a:rPr lang="he-IL"/>
              <a:pPr/>
              <a:t>31</a:t>
            </a:fld>
            <a:endParaRPr lang="en-US"/>
          </a:p>
        </p:txBody>
      </p:sp>
      <p:sp>
        <p:nvSpPr>
          <p:cNvPr id="89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8738" y="806450"/>
            <a:ext cx="4352925" cy="3263900"/>
          </a:xfrm>
          <a:ln w="12700" cap="flat">
            <a:solidFill>
              <a:schemeClr val="tx1"/>
            </a:solidFill>
          </a:ln>
        </p:spPr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198" tIns="45289" rIns="92198" bIns="45289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7F3BA-604F-4676-A301-3901F52A1CDC}" type="slidenum">
              <a:rPr lang="he-IL"/>
              <a:pPr/>
              <a:t>32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7F3BA-604F-4676-A301-3901F52A1CDC}" type="slidenum">
              <a:rPr lang="he-IL"/>
              <a:pPr/>
              <a:t>33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0C91-6935-4E22-AC93-15D61AD918D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0C91-6935-4E22-AC93-15D61AD918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0C91-6935-4E22-AC93-15D61AD918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0C91-6935-4E22-AC93-15D61AD918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0C91-6935-4E22-AC93-15D61AD918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0C91-6935-4E22-AC93-15D61AD918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3A0C91-6935-4E22-AC93-15D61AD918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8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096963"/>
            <a:ext cx="7678737" cy="14319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9A8AA-1825-4C62-96AD-877CED2B3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4525" y="192088"/>
            <a:ext cx="2039938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1538" y="192088"/>
            <a:ext cx="5970587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7A854-5013-4D3C-A7C2-E6909F5D8B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8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36638"/>
            <a:ext cx="8229600" cy="52117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76200"/>
            <a:ext cx="8162925" cy="707886"/>
          </a:xfrm>
        </p:spPr>
        <p:txBody>
          <a:bodyPr/>
          <a:lstStyle>
            <a:lvl1pPr>
              <a:defRPr sz="4000">
                <a:solidFill>
                  <a:srgbClr val="00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10537" cy="4191000"/>
          </a:xfrm>
        </p:spPr>
        <p:txBody>
          <a:bodyPr/>
          <a:lstStyle>
            <a:lvl1pPr>
              <a:buClr>
                <a:srgbClr val="0099FF"/>
              </a:buClr>
              <a:buSzPct val="100000"/>
              <a:buFont typeface="Arial" pitchFamily="34" charset="0"/>
              <a:buChar char="•"/>
              <a:defRPr>
                <a:solidFill>
                  <a:srgbClr val="003366"/>
                </a:solidFill>
              </a:defRPr>
            </a:lvl1pPr>
            <a:lvl2pPr>
              <a:buClr>
                <a:srgbClr val="00B0F0"/>
              </a:buClr>
              <a:buFont typeface="Wingdings" pitchFamily="2" charset="2"/>
              <a:buChar char="Ø"/>
              <a:defRPr>
                <a:solidFill>
                  <a:srgbClr val="003366"/>
                </a:solidFill>
              </a:defRPr>
            </a:lvl2pPr>
            <a:lvl3pPr>
              <a:defRPr>
                <a:solidFill>
                  <a:srgbClr val="003366"/>
                </a:solidFill>
              </a:defRPr>
            </a:lvl3pPr>
            <a:lvl4pPr>
              <a:defRPr>
                <a:solidFill>
                  <a:srgbClr val="003366"/>
                </a:solidFill>
              </a:defRPr>
            </a:lvl4pPr>
            <a:lvl5pPr>
              <a:buClr>
                <a:srgbClr val="003366"/>
              </a:buClr>
              <a:defRPr>
                <a:solidFill>
                  <a:srgbClr val="00336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7CC0B-1943-4E83-8CB4-964B4024D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A5B88-BB31-480C-8446-82D3A7A44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0E27A-45F6-4697-A1AB-32FEA35B3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E2AD5-442D-48FE-816A-9A8AB5E0CD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71"/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53251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52" name="Rectangle 4"/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53" name="Rectangle 5"/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54" name="Rectangle 6"/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55" name="Rectangle 7"/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56" name="Rectangle 8"/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57" name="Rectangle 9"/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58" name="Rectangle 10"/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59" name="Rectangle 11"/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60" name="Rectangle 12"/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61" name="Rectangle 13"/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62" name="Rectangle 14"/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63" name="Rectangle 15"/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64" name="Rectangle 16"/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65" name="Rectangle 17"/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66" name="Rectangle 18"/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67" name="Rectangle 19"/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68" name="Rectangle 20"/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69" name="Rectangle 21"/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70" name="Rectangle 22"/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71" name="Rectangle 23"/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72" name="Rectangle 24"/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73" name="Rectangle 25"/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74" name="Rectangle 26"/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75" name="Rectangle 27"/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76" name="Rectangle 28"/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77" name="Rectangle 29"/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78" name="Rectangle 30"/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79" name="Rectangle 31"/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80" name="Rectangle 32"/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81" name="Rectangle 33"/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82" name="Rectangle 34"/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83" name="Rectangle 35"/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84" name="Rectangle 36"/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85" name="Rectangle 37"/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86" name="Rectangle 38"/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87" name="Rectangle 39"/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88" name="Rectangle 40"/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89" name="Rectangle 41"/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90" name="Rectangle 42"/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91" name="Rectangle 43"/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92" name="Rectangle 44"/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93" name="Rectangle 45"/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94" name="Rectangle 46"/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95" name="Rectangle 47"/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96" name="Rectangle 48"/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97" name="Rectangle 49"/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98" name="Rectangle 50"/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99" name="Rectangle 51"/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300" name="Rectangle 52"/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301" name="Rectangle 53"/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302" name="Rectangle 54"/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303" name="Rectangle 55"/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304" name="Rectangle 56"/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305" name="Rectangle 57"/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306" name="Rectangle 58"/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307" name="Rectangle 59"/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308" name="Rectangle 60"/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309" name="Rectangle 61"/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310" name="Rectangle 62"/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311" name="Rectangle 63"/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312" name="Rectangle 64"/>
            <p:cNvSpPr>
              <a:spLocks noChangeArrowheads="1"/>
            </p:cNvSpPr>
            <p:nvPr userDrawn="1"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5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192088"/>
            <a:ext cx="816292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315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316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317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B92D53E-E23A-4F90-94C5-81E0910C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80" r:id="rId5"/>
    <p:sldLayoutId id="2147483781" r:id="rId6"/>
    <p:sldLayoutId id="2147483790" r:id="rId7"/>
    <p:sldLayoutId id="2147483782" r:id="rId8"/>
    <p:sldLayoutId id="2147483783" r:id="rId9"/>
    <p:sldLayoutId id="2147483784" r:id="rId10"/>
    <p:sldLayoutId id="2147483785" r:id="rId11"/>
    <p:sldLayoutId id="214748379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oleObject" Target="../embeddings/Microsoft_Office_Word_97_-_2003_Document1.doc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Microsoft_Office_Word_97_-_2003_Document2.doc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62600" y="4267200"/>
            <a:ext cx="2989263" cy="296227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79463" y="1096963"/>
            <a:ext cx="7678737" cy="769937"/>
          </a:xfrm>
          <a:noFill/>
        </p:spPr>
        <p:txBody>
          <a:bodyPr/>
          <a:lstStyle/>
          <a:p>
            <a:pPr algn="just" eaLnBrk="1" hangingPunct="1"/>
            <a:r>
              <a:rPr lang="en-US" dirty="0" smtClean="0">
                <a:solidFill>
                  <a:srgbClr val="006600"/>
                </a:solidFill>
              </a:rPr>
              <a:t>UML: 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62000" y="1752600"/>
          <a:ext cx="7400925" cy="4791075"/>
        </p:xfrm>
        <a:graphic>
          <a:graphicData uri="http://schemas.openxmlformats.org/presentationml/2006/ole">
            <p:oleObj spid="_x0000_s1026" name="Document" r:id="rId4" imgW="7423200" imgH="4902480" progId="Word.Document.8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781800" y="2209800"/>
          <a:ext cx="1143000" cy="774700"/>
        </p:xfrm>
        <a:graphic>
          <a:graphicData uri="http://schemas.openxmlformats.org/presentationml/2006/ole">
            <p:oleObj spid="_x0000_s1027" name="VISIO" r:id="rId5" imgW="1161000" imgH="842400" progId="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858000" y="3657600"/>
          <a:ext cx="1143000" cy="685800"/>
        </p:xfrm>
        <a:graphic>
          <a:graphicData uri="http://schemas.openxmlformats.org/presentationml/2006/ole">
            <p:oleObj spid="_x0000_s1028" name="VISIO" r:id="rId6" imgW="1459080" imgH="1156680" progId="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858000" y="3352800"/>
          <a:ext cx="1066800" cy="376238"/>
        </p:xfrm>
        <a:graphic>
          <a:graphicData uri="http://schemas.openxmlformats.org/presentationml/2006/ole">
            <p:oleObj spid="_x0000_s1029" name="VISIO" r:id="rId7" imgW="1116360" imgH="375840" progId="">
              <p:embed/>
            </p:oleObj>
          </a:graphicData>
        </a:graphic>
      </p:graphicFrame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81800" y="4495800"/>
            <a:ext cx="1066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6858000" y="5562600"/>
          <a:ext cx="1066800" cy="742950"/>
        </p:xfrm>
        <a:graphic>
          <a:graphicData uri="http://schemas.openxmlformats.org/presentationml/2006/ole">
            <p:oleObj spid="_x0000_s1030" name="VISIO" r:id="rId9" imgW="1440720" imgH="1002600" progId="">
              <p:embed/>
            </p:oleObj>
          </a:graphicData>
        </a:graphic>
      </p:graphicFrame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6781800" cy="644525"/>
          </a:xfrm>
          <a:noFill/>
        </p:spPr>
        <p:txBody>
          <a:bodyPr/>
          <a:lstStyle/>
          <a:p>
            <a:r>
              <a:rPr lang="en-US" sz="3600" i="1" smtClean="0"/>
              <a:t>Structural Modeling:</a:t>
            </a:r>
            <a:r>
              <a:rPr lang="en-US" sz="3600" smtClean="0"/>
              <a:t> Core Elements</a:t>
            </a:r>
            <a:endParaRPr lang="en-US" sz="2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81000" y="1524000"/>
          <a:ext cx="8104188" cy="5181600"/>
        </p:xfrm>
        <a:graphic>
          <a:graphicData uri="http://schemas.openxmlformats.org/presentationml/2006/ole">
            <p:oleObj spid="_x0000_s2050" name="Document" r:id="rId4" imgW="8452440" imgH="5194800" progId="Word.Document.8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7162800" y="2133600"/>
          <a:ext cx="925513" cy="482600"/>
        </p:xfrm>
        <a:graphic>
          <a:graphicData uri="http://schemas.openxmlformats.org/presentationml/2006/ole">
            <p:oleObj spid="_x0000_s2051" name="VISIO" r:id="rId5" imgW="926280" imgH="483480" progId="">
              <p:embed/>
            </p:oleObj>
          </a:graphicData>
        </a:graphic>
      </p:graphicFrame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93038" cy="644525"/>
          </a:xfrm>
          <a:noFill/>
        </p:spPr>
        <p:txBody>
          <a:bodyPr/>
          <a:lstStyle/>
          <a:p>
            <a:r>
              <a:rPr lang="en-US" sz="3600" i="1" smtClean="0"/>
              <a:t>Structural Modeling:</a:t>
            </a:r>
            <a:r>
              <a:rPr lang="en-US" sz="3600" smtClean="0"/>
              <a:t> Core Relationships</a:t>
            </a:r>
            <a:endParaRPr lang="en-US" sz="2400" smtClean="0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7086600" y="2514600"/>
          <a:ext cx="1154113" cy="271463"/>
        </p:xfrm>
        <a:graphic>
          <a:graphicData uri="http://schemas.openxmlformats.org/presentationml/2006/ole">
            <p:oleObj spid="_x0000_s2052" name="VISIO" r:id="rId6" imgW="1154880" imgH="271440" progId="">
              <p:embed/>
            </p:oleObj>
          </a:graphicData>
        </a:graphic>
      </p:graphicFrame>
      <p:pic>
        <p:nvPicPr>
          <p:cNvPr id="2054" name="Picture 9" descr="uml_aggregatio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0" y="3124200"/>
            <a:ext cx="106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10" descr="uml_generalisation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81800" y="4419600"/>
            <a:ext cx="15240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Line 11"/>
          <p:cNvSpPr>
            <a:spLocks noChangeShapeType="1"/>
          </p:cNvSpPr>
          <p:nvPr/>
        </p:nvSpPr>
        <p:spPr bwMode="auto">
          <a:xfrm>
            <a:off x="6858000" y="5867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08025"/>
          </a:xfrm>
        </p:spPr>
        <p:txBody>
          <a:bodyPr/>
          <a:lstStyle/>
          <a:p>
            <a:r>
              <a:rPr lang="en-US" smtClean="0"/>
              <a:t>Static Structure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153400" cy="4800600"/>
          </a:xfrm>
        </p:spPr>
        <p:txBody>
          <a:bodyPr/>
          <a:lstStyle/>
          <a:p>
            <a:r>
              <a:rPr lang="en-US" sz="2400" b="1" dirty="0" smtClean="0"/>
              <a:t>Class </a:t>
            </a:r>
            <a:r>
              <a:rPr lang="en-US" sz="2400" dirty="0" smtClean="0"/>
              <a:t>: shows classes &amp; relationships</a:t>
            </a:r>
          </a:p>
          <a:p>
            <a:pPr>
              <a:buFontTx/>
              <a:buNone/>
            </a:pPr>
            <a:r>
              <a:rPr lang="en-US" sz="2400" dirty="0" smtClean="0"/>
              <a:t>		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457200" y="3048000"/>
            <a:ext cx="165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Class  name</a:t>
            </a:r>
            <a:endParaRPr lang="es-ES"/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7239000" y="2860675"/>
            <a:ext cx="17478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dirty="0" err="1"/>
              <a:t>Attributes</a:t>
            </a:r>
            <a:endParaRPr lang="es-ES_tradnl" dirty="0"/>
          </a:p>
          <a:p>
            <a:r>
              <a:rPr lang="es-ES_tradnl" dirty="0"/>
              <a:t>- (</a:t>
            </a:r>
            <a:r>
              <a:rPr lang="es-ES_tradnl" dirty="0" err="1"/>
              <a:t>private</a:t>
            </a:r>
            <a:r>
              <a:rPr lang="es-ES_tradnl" dirty="0"/>
              <a:t>)</a:t>
            </a:r>
          </a:p>
          <a:p>
            <a:r>
              <a:rPr lang="es-ES_tradnl" dirty="0"/>
              <a:t># (</a:t>
            </a:r>
            <a:r>
              <a:rPr lang="es-ES_tradnl" dirty="0" err="1"/>
              <a:t>protected</a:t>
            </a:r>
            <a:r>
              <a:rPr lang="es-ES_tradnl" dirty="0"/>
              <a:t>)</a:t>
            </a:r>
          </a:p>
          <a:p>
            <a:r>
              <a:rPr lang="es-ES_tradnl" dirty="0"/>
              <a:t>+ (</a:t>
            </a:r>
            <a:r>
              <a:rPr lang="es-ES_tradnl" dirty="0" err="1"/>
              <a:t>public</a:t>
            </a:r>
            <a:r>
              <a:rPr lang="es-ES_tradnl" dirty="0"/>
              <a:t>)</a:t>
            </a:r>
            <a:endParaRPr lang="es-ES" dirty="0"/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457200" y="4495800"/>
            <a:ext cx="17478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Methods</a:t>
            </a:r>
          </a:p>
          <a:p>
            <a:r>
              <a:rPr lang="es-ES_tradnl"/>
              <a:t>- (private)</a:t>
            </a:r>
          </a:p>
          <a:p>
            <a:r>
              <a:rPr lang="es-ES_tradnl"/>
              <a:t># (protected)</a:t>
            </a:r>
          </a:p>
          <a:p>
            <a:r>
              <a:rPr lang="es-ES_tradnl"/>
              <a:t>+ (public)</a:t>
            </a:r>
            <a:endParaRPr lang="es-ES"/>
          </a:p>
        </p:txBody>
      </p:sp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2590800" y="2667000"/>
            <a:ext cx="4267200" cy="307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54000" tIns="10800" rIns="54000" bIns="10800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Class name</a:t>
            </a:r>
          </a:p>
          <a:p>
            <a:pPr algn="ctr"/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attribute</a:t>
            </a:r>
          </a:p>
          <a:p>
            <a:r>
              <a:rPr lang="en-US" sz="2000" dirty="0" err="1">
                <a:latin typeface="Arial" charset="0"/>
              </a:rPr>
              <a:t>attribute:primitiveDataType</a:t>
            </a:r>
            <a:r>
              <a:rPr lang="en-US" sz="2000" dirty="0">
                <a:latin typeface="Arial" charset="0"/>
              </a:rPr>
              <a:t> or Class</a:t>
            </a:r>
          </a:p>
          <a:p>
            <a:r>
              <a:rPr lang="en-US" sz="2000" dirty="0">
                <a:latin typeface="Arial" charset="0"/>
              </a:rPr>
              <a:t>attribute: type or Class=default value</a:t>
            </a:r>
          </a:p>
          <a:p>
            <a:pPr algn="ctr"/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method</a:t>
            </a:r>
          </a:p>
          <a:p>
            <a:r>
              <a:rPr lang="en-US" sz="2000" dirty="0">
                <a:latin typeface="Arial" charset="0"/>
              </a:rPr>
              <a:t>method ( )</a:t>
            </a:r>
          </a:p>
          <a:p>
            <a:r>
              <a:rPr lang="en-US" sz="2000" dirty="0">
                <a:latin typeface="Arial" charset="0"/>
              </a:rPr>
              <a:t>method (</a:t>
            </a:r>
            <a:r>
              <a:rPr lang="en-US" sz="2000" dirty="0" err="1">
                <a:latin typeface="Arial" charset="0"/>
              </a:rPr>
              <a:t>argument_list</a:t>
            </a:r>
            <a:r>
              <a:rPr lang="en-US" sz="2000" dirty="0">
                <a:latin typeface="Arial" charset="0"/>
              </a:rPr>
              <a:t>):type or Class</a:t>
            </a:r>
          </a:p>
          <a:p>
            <a:pPr algn="ctr"/>
            <a:endParaRPr lang="en-US" sz="2000" dirty="0">
              <a:latin typeface="Arial" charset="0"/>
            </a:endParaRPr>
          </a:p>
        </p:txBody>
      </p:sp>
      <p:sp>
        <p:nvSpPr>
          <p:cNvPr id="27656" name="Line 5"/>
          <p:cNvSpPr>
            <a:spLocks noChangeShapeType="1"/>
          </p:cNvSpPr>
          <p:nvPr/>
        </p:nvSpPr>
        <p:spPr bwMode="auto">
          <a:xfrm flipV="1">
            <a:off x="2057400" y="2971800"/>
            <a:ext cx="5334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Line 7"/>
          <p:cNvSpPr>
            <a:spLocks noChangeShapeType="1"/>
          </p:cNvSpPr>
          <p:nvPr/>
        </p:nvSpPr>
        <p:spPr bwMode="auto">
          <a:xfrm flipH="1">
            <a:off x="6781800" y="3200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1752600" y="47244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7659" name="Group 16"/>
          <p:cNvGrpSpPr>
            <a:grpSpLocks/>
          </p:cNvGrpSpPr>
          <p:nvPr/>
        </p:nvGrpSpPr>
        <p:grpSpPr bwMode="auto">
          <a:xfrm>
            <a:off x="2590800" y="2667000"/>
            <a:ext cx="4267200" cy="3048000"/>
            <a:chOff x="1632" y="1680"/>
            <a:chExt cx="2592" cy="1920"/>
          </a:xfrm>
        </p:grpSpPr>
        <p:sp>
          <p:nvSpPr>
            <p:cNvPr id="27664" name="Rectangle 11"/>
            <p:cNvSpPr>
              <a:spLocks noChangeArrowheads="1"/>
            </p:cNvSpPr>
            <p:nvPr/>
          </p:nvSpPr>
          <p:spPr bwMode="auto">
            <a:xfrm>
              <a:off x="1632" y="1680"/>
              <a:ext cx="2592" cy="19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Line 12"/>
            <p:cNvSpPr>
              <a:spLocks noChangeShapeType="1"/>
            </p:cNvSpPr>
            <p:nvPr/>
          </p:nvSpPr>
          <p:spPr bwMode="auto">
            <a:xfrm>
              <a:off x="1632" y="1968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Line 13"/>
            <p:cNvSpPr>
              <a:spLocks noChangeShapeType="1"/>
            </p:cNvSpPr>
            <p:nvPr/>
          </p:nvSpPr>
          <p:spPr bwMode="auto">
            <a:xfrm>
              <a:off x="1632" y="2688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60" name="Text Box 17"/>
          <p:cNvSpPr txBox="1">
            <a:spLocks noChangeArrowheads="1"/>
          </p:cNvSpPr>
          <p:nvPr/>
        </p:nvSpPr>
        <p:spPr bwMode="auto">
          <a:xfrm>
            <a:off x="2743200" y="6172200"/>
            <a:ext cx="4081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 dirty="0"/>
              <a:t>Basic UML </a:t>
            </a:r>
            <a:r>
              <a:rPr lang="es-ES_tradnl" sz="2000" dirty="0" err="1"/>
              <a:t>notation</a:t>
            </a:r>
            <a:r>
              <a:rPr lang="es-ES_tradnl" sz="2000" dirty="0"/>
              <a:t> </a:t>
            </a:r>
            <a:r>
              <a:rPr lang="es-ES_tradnl" sz="2000" dirty="0" err="1"/>
              <a:t>for</a:t>
            </a:r>
            <a:r>
              <a:rPr lang="es-ES_tradnl" sz="2000" dirty="0"/>
              <a:t> </a:t>
            </a:r>
            <a:r>
              <a:rPr lang="es-ES_tradnl" sz="2000" dirty="0" err="1"/>
              <a:t>classes</a:t>
            </a:r>
            <a:endParaRPr lang="es-ES" sz="2000" dirty="0"/>
          </a:p>
        </p:txBody>
      </p:sp>
      <p:sp>
        <p:nvSpPr>
          <p:cNvPr id="27661" name="Rectangle 18"/>
          <p:cNvSpPr>
            <a:spLocks noChangeArrowheads="1"/>
          </p:cNvSpPr>
          <p:nvPr/>
        </p:nvSpPr>
        <p:spPr bwMode="auto">
          <a:xfrm>
            <a:off x="2590800" y="5715000"/>
            <a:ext cx="42672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/>
              <a:t>&lt;&lt;Responsibilities&gt;&gt;</a:t>
            </a:r>
            <a:endParaRPr lang="es-ES"/>
          </a:p>
        </p:txBody>
      </p:sp>
      <p:sp>
        <p:nvSpPr>
          <p:cNvPr id="27662" name="Line 20"/>
          <p:cNvSpPr>
            <a:spLocks noChangeShapeType="1"/>
          </p:cNvSpPr>
          <p:nvPr/>
        </p:nvSpPr>
        <p:spPr bwMode="auto">
          <a:xfrm flipH="1" flipV="1">
            <a:off x="6629400" y="5943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Text Box 21"/>
          <p:cNvSpPr txBox="1">
            <a:spLocks noChangeArrowheads="1"/>
          </p:cNvSpPr>
          <p:nvPr/>
        </p:nvSpPr>
        <p:spPr bwMode="auto">
          <a:xfrm>
            <a:off x="7086600" y="5305425"/>
            <a:ext cx="20574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2000"/>
              <a:t>Text that describes what the object has to do</a:t>
            </a:r>
            <a:endParaRPr lang="es-E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D221E54-00CA-443C-8926-82CB44690865}" type="slidenum">
              <a:rPr lang="en-US"/>
              <a:pPr/>
              <a:t>13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Relationships in UML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  <a:p>
            <a:r>
              <a:rPr lang="en-US" dirty="0"/>
              <a:t>Dependency</a:t>
            </a:r>
          </a:p>
          <a:p>
            <a:r>
              <a:rPr lang="en-US" dirty="0" smtClean="0"/>
              <a:t>Association</a:t>
            </a:r>
          </a:p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980033"/>
                </a:solidFill>
                <a:cs typeface="Times New Roman" pitchFamily="18" charset="0"/>
              </a:rPr>
              <a:t> realization  (interface) </a:t>
            </a:r>
          </a:p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980033"/>
                </a:solidFill>
                <a:cs typeface="Times New Roman" pitchFamily="18" charset="0"/>
              </a:rPr>
              <a:t>   </a:t>
            </a:r>
            <a:r>
              <a:rPr lang="en-US" dirty="0" err="1" smtClean="0">
                <a:solidFill>
                  <a:srgbClr val="980033"/>
                </a:solidFill>
                <a:cs typeface="Times New Roman" pitchFamily="18" charset="0"/>
              </a:rPr>
              <a:t>instanceOf</a:t>
            </a:r>
            <a:endParaRPr lang="en-US" dirty="0" smtClean="0">
              <a:solidFill>
                <a:srgbClr val="980033"/>
              </a:solidFill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980033"/>
                </a:solidFill>
                <a:cs typeface="Times New Roman" pitchFamily="18" charset="0"/>
              </a:rPr>
              <a:t>   refines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4191000" y="1143000"/>
          <a:ext cx="2438400" cy="388938"/>
        </p:xfrm>
        <a:graphic>
          <a:graphicData uri="http://schemas.openxmlformats.org/presentationml/2006/ole">
            <p:oleObj spid="_x0000_s115714" name="Visio" r:id="rId4" imgW="1133280" imgH="180360" progId="">
              <p:embed/>
            </p:oleObj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4267200" y="1828800"/>
          <a:ext cx="2438400" cy="319088"/>
        </p:xfrm>
        <a:graphic>
          <a:graphicData uri="http://schemas.openxmlformats.org/presentationml/2006/ole">
            <p:oleObj spid="_x0000_s115715" name="Visio" r:id="rId5" imgW="1131840" imgH="147240" progId="">
              <p:embed/>
            </p:oleObj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4191000" y="2362200"/>
          <a:ext cx="2438400" cy="647700"/>
        </p:xfrm>
        <a:graphic>
          <a:graphicData uri="http://schemas.openxmlformats.org/presentationml/2006/ole">
            <p:oleObj spid="_x0000_s115716" name="Visio" r:id="rId6" imgW="1863360" imgH="648000" progId="">
              <p:embed/>
            </p:oleObj>
          </a:graphicData>
        </a:graphic>
      </p:graphicFrame>
      <p:sp>
        <p:nvSpPr>
          <p:cNvPr id="9" name="Line 36"/>
          <p:cNvSpPr>
            <a:spLocks noChangeShapeType="1"/>
          </p:cNvSpPr>
          <p:nvPr/>
        </p:nvSpPr>
        <p:spPr bwMode="auto">
          <a:xfrm>
            <a:off x="5943600" y="33528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AutoShape 37"/>
          <p:cNvSpPr>
            <a:spLocks noChangeArrowheads="1"/>
          </p:cNvSpPr>
          <p:nvPr/>
        </p:nvSpPr>
        <p:spPr bwMode="auto">
          <a:xfrm rot="5400000">
            <a:off x="7734300" y="3284220"/>
            <a:ext cx="228600" cy="1524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>
            <a:off x="4876800" y="41148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4953000" y="3657600"/>
            <a:ext cx="220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&lt;&lt;</a:t>
            </a:r>
            <a:r>
              <a:rPr lang="en-US" sz="1800" dirty="0" err="1"/>
              <a:t>instanceOf</a:t>
            </a:r>
            <a:r>
              <a:rPr lang="en-US" sz="1800" dirty="0"/>
              <a:t>&gt;&gt;</a:t>
            </a:r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auto">
          <a:xfrm>
            <a:off x="4876800" y="4343400"/>
            <a:ext cx="220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&lt;&lt;refines&gt;&gt;</a:t>
            </a:r>
          </a:p>
        </p:txBody>
      </p:sp>
      <p:sp>
        <p:nvSpPr>
          <p:cNvPr id="15" name="Line 41"/>
          <p:cNvSpPr>
            <a:spLocks noChangeShapeType="1"/>
          </p:cNvSpPr>
          <p:nvPr/>
        </p:nvSpPr>
        <p:spPr bwMode="auto">
          <a:xfrm>
            <a:off x="4800600" y="4693920"/>
            <a:ext cx="1828800" cy="45719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FCF41D98-490D-492C-BA9A-65A01271265C}" type="slidenum">
              <a:rPr lang="en-US"/>
              <a:pPr/>
              <a:t>14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Structural relationship between peer classes (or objects).  </a:t>
            </a:r>
          </a:p>
          <a:p>
            <a:pPr>
              <a:lnSpc>
                <a:spcPct val="90000"/>
              </a:lnSpc>
            </a:pPr>
            <a:r>
              <a:rPr lang="en-US"/>
              <a:t>Association can have a name and direction, or be bi-directional</a:t>
            </a:r>
          </a:p>
          <a:p>
            <a:pPr>
              <a:lnSpc>
                <a:spcPct val="90000"/>
              </a:lnSpc>
            </a:pPr>
            <a:r>
              <a:rPr lang="en-US"/>
              <a:t>Role names for each end of the association</a:t>
            </a:r>
          </a:p>
          <a:p>
            <a:pPr>
              <a:lnSpc>
                <a:spcPct val="90000"/>
              </a:lnSpc>
            </a:pPr>
            <a:r>
              <a:rPr lang="en-US"/>
              <a:t>Multiplicity of the relationship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76200"/>
            <a:ext cx="8162925" cy="708025"/>
          </a:xfrm>
        </p:spPr>
        <p:txBody>
          <a:bodyPr/>
          <a:lstStyle/>
          <a:p>
            <a:r>
              <a:rPr lang="en-US" smtClean="0"/>
              <a:t>Associations</a:t>
            </a:r>
          </a:p>
        </p:txBody>
      </p:sp>
      <p:grpSp>
        <p:nvGrpSpPr>
          <p:cNvPr id="30723" name="Group 24"/>
          <p:cNvGrpSpPr>
            <a:grpSpLocks/>
          </p:cNvGrpSpPr>
          <p:nvPr/>
        </p:nvGrpSpPr>
        <p:grpSpPr bwMode="auto">
          <a:xfrm>
            <a:off x="1295400" y="2667000"/>
            <a:ext cx="7162800" cy="2378075"/>
            <a:chOff x="624" y="1536"/>
            <a:chExt cx="4512" cy="1498"/>
          </a:xfrm>
        </p:grpSpPr>
        <p:grpSp>
          <p:nvGrpSpPr>
            <p:cNvPr id="30725" name="Group 23"/>
            <p:cNvGrpSpPr>
              <a:grpSpLocks/>
            </p:cNvGrpSpPr>
            <p:nvPr/>
          </p:nvGrpSpPr>
          <p:grpSpPr bwMode="auto">
            <a:xfrm>
              <a:off x="624" y="1536"/>
              <a:ext cx="4080" cy="672"/>
              <a:chOff x="624" y="1152"/>
              <a:chExt cx="4080" cy="672"/>
            </a:xfrm>
          </p:grpSpPr>
          <p:sp>
            <p:nvSpPr>
              <p:cNvPr id="30734" name="Rectangle 4"/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115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_tradnl">
                    <a:latin typeface="Arial" charset="0"/>
                  </a:rPr>
                  <a:t>Class A</a:t>
                </a:r>
                <a:endParaRPr lang="es-ES">
                  <a:latin typeface="Arial" charset="0"/>
                </a:endParaRPr>
              </a:p>
            </p:txBody>
          </p:sp>
          <p:sp>
            <p:nvSpPr>
              <p:cNvPr id="30735" name="Rectangle 6"/>
              <p:cNvSpPr>
                <a:spLocks noChangeArrowheads="1"/>
              </p:cNvSpPr>
              <p:nvPr/>
            </p:nvSpPr>
            <p:spPr bwMode="auto">
              <a:xfrm>
                <a:off x="3552" y="1297"/>
                <a:ext cx="115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_tradnl">
                    <a:latin typeface="Arial" charset="0"/>
                  </a:rPr>
                  <a:t>Class B</a:t>
                </a:r>
                <a:endParaRPr lang="es-ES">
                  <a:latin typeface="Arial" charset="0"/>
                </a:endParaRPr>
              </a:p>
            </p:txBody>
          </p:sp>
          <p:sp>
            <p:nvSpPr>
              <p:cNvPr id="30736" name="Line 7"/>
              <p:cNvSpPr>
                <a:spLocks noChangeShapeType="1"/>
              </p:cNvSpPr>
              <p:nvPr/>
            </p:nvSpPr>
            <p:spPr bwMode="auto">
              <a:xfrm>
                <a:off x="1776" y="1513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7" name="Text Box 8"/>
              <p:cNvSpPr txBox="1">
                <a:spLocks noChangeArrowheads="1"/>
              </p:cNvSpPr>
              <p:nvPr/>
            </p:nvSpPr>
            <p:spPr bwMode="auto">
              <a:xfrm>
                <a:off x="1824" y="1536"/>
                <a:ext cx="67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_tradnl">
                    <a:latin typeface="Arial" charset="0"/>
                  </a:rPr>
                  <a:t>role_A</a:t>
                </a:r>
                <a:endParaRPr lang="es-ES">
                  <a:latin typeface="Arial" charset="0"/>
                </a:endParaRPr>
              </a:p>
            </p:txBody>
          </p:sp>
          <p:sp>
            <p:nvSpPr>
              <p:cNvPr id="30738" name="Text Box 9"/>
              <p:cNvSpPr txBox="1">
                <a:spLocks noChangeArrowheads="1"/>
              </p:cNvSpPr>
              <p:nvPr/>
            </p:nvSpPr>
            <p:spPr bwMode="auto">
              <a:xfrm>
                <a:off x="2880" y="1536"/>
                <a:ext cx="67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_tradnl">
                    <a:latin typeface="Arial" charset="0"/>
                  </a:rPr>
                  <a:t>role_B</a:t>
                </a:r>
                <a:endParaRPr lang="es-ES">
                  <a:latin typeface="Arial" charset="0"/>
                </a:endParaRPr>
              </a:p>
            </p:txBody>
          </p:sp>
          <p:sp>
            <p:nvSpPr>
              <p:cNvPr id="30739" name="Text Box 10"/>
              <p:cNvSpPr txBox="1">
                <a:spLocks noChangeArrowheads="1"/>
              </p:cNvSpPr>
              <p:nvPr/>
            </p:nvSpPr>
            <p:spPr bwMode="auto">
              <a:xfrm>
                <a:off x="1776" y="1152"/>
                <a:ext cx="17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_tradnl" b="1">
                    <a:latin typeface="Arial" charset="0"/>
                  </a:rPr>
                  <a:t>Association name</a:t>
                </a:r>
                <a:endParaRPr lang="es-ES" b="1">
                  <a:latin typeface="Arial" charset="0"/>
                </a:endParaRPr>
              </a:p>
            </p:txBody>
          </p:sp>
        </p:grpSp>
        <p:sp>
          <p:nvSpPr>
            <p:cNvPr id="30726" name="Rectangle 13"/>
            <p:cNvSpPr>
              <a:spLocks noChangeArrowheads="1"/>
            </p:cNvSpPr>
            <p:nvPr/>
          </p:nvSpPr>
          <p:spPr bwMode="auto">
            <a:xfrm>
              <a:off x="672" y="2592"/>
              <a:ext cx="115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 b="1">
                  <a:latin typeface="Arial" charset="0"/>
                </a:rPr>
                <a:t>Order</a:t>
              </a:r>
            </a:p>
            <a:p>
              <a:pPr algn="ctr"/>
              <a:r>
                <a:rPr lang="es-ES_tradnl" sz="2000">
                  <a:latin typeface="Arial" charset="0"/>
                </a:rPr>
                <a:t>lineNumber:int</a:t>
              </a:r>
              <a:endParaRPr lang="es-ES" sz="2000">
                <a:latin typeface="Arial" charset="0"/>
              </a:endParaRPr>
            </a:p>
          </p:txBody>
        </p:sp>
        <p:sp>
          <p:nvSpPr>
            <p:cNvPr id="30727" name="Rectangle 14"/>
            <p:cNvSpPr>
              <a:spLocks noChangeArrowheads="1"/>
            </p:cNvSpPr>
            <p:nvPr/>
          </p:nvSpPr>
          <p:spPr bwMode="auto">
            <a:xfrm>
              <a:off x="3840" y="2544"/>
              <a:ext cx="129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 b="1">
                  <a:latin typeface="Arial" charset="0"/>
                </a:rPr>
                <a:t>Part</a:t>
              </a:r>
            </a:p>
            <a:p>
              <a:pPr algn="ctr"/>
              <a:r>
                <a:rPr lang="es-ES_tradnl">
                  <a:latin typeface="Arial" charset="0"/>
                </a:rPr>
                <a:t>  </a:t>
              </a:r>
              <a:r>
                <a:rPr lang="es-ES_tradnl" sz="2000">
                  <a:latin typeface="Arial" charset="0"/>
                </a:rPr>
                <a:t>orderNumber:int </a:t>
              </a:r>
              <a:endParaRPr lang="es-ES" sz="2000">
                <a:latin typeface="Arial" charset="0"/>
              </a:endParaRPr>
            </a:p>
          </p:txBody>
        </p:sp>
        <p:sp>
          <p:nvSpPr>
            <p:cNvPr id="30728" name="Text Box 16"/>
            <p:cNvSpPr txBox="1">
              <a:spLocks noChangeArrowheads="1"/>
            </p:cNvSpPr>
            <p:nvPr/>
          </p:nvSpPr>
          <p:spPr bwMode="auto">
            <a:xfrm>
              <a:off x="1776" y="2784"/>
              <a:ext cx="10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 sz="2000">
                  <a:latin typeface="Arial" charset="0"/>
                </a:rPr>
                <a:t>made_up_of</a:t>
              </a:r>
              <a:endParaRPr lang="es-ES" sz="2000">
                <a:latin typeface="Arial" charset="0"/>
              </a:endParaRPr>
            </a:p>
          </p:txBody>
        </p:sp>
        <p:sp>
          <p:nvSpPr>
            <p:cNvPr id="30729" name="Text Box 17"/>
            <p:cNvSpPr txBox="1">
              <a:spLocks noChangeArrowheads="1"/>
            </p:cNvSpPr>
            <p:nvPr/>
          </p:nvSpPr>
          <p:spPr bwMode="auto">
            <a:xfrm>
              <a:off x="2928" y="2784"/>
              <a:ext cx="9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 sz="2000">
                  <a:latin typeface="Arial" charset="0"/>
                </a:rPr>
                <a:t>included_in</a:t>
              </a:r>
              <a:endParaRPr lang="es-ES" sz="2000">
                <a:latin typeface="Arial" charset="0"/>
              </a:endParaRPr>
            </a:p>
          </p:txBody>
        </p:sp>
        <p:sp>
          <p:nvSpPr>
            <p:cNvPr id="30730" name="Text Box 18"/>
            <p:cNvSpPr txBox="1">
              <a:spLocks noChangeArrowheads="1"/>
            </p:cNvSpPr>
            <p:nvPr/>
          </p:nvSpPr>
          <p:spPr bwMode="auto">
            <a:xfrm>
              <a:off x="2177" y="2448"/>
              <a:ext cx="9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b="1">
                  <a:latin typeface="Arial" charset="0"/>
                </a:rPr>
                <a:t>Contains</a:t>
              </a:r>
              <a:endParaRPr lang="es-ES" b="1">
                <a:latin typeface="Arial" charset="0"/>
              </a:endParaRPr>
            </a:p>
          </p:txBody>
        </p:sp>
        <p:sp>
          <p:nvSpPr>
            <p:cNvPr id="30731" name="Line 19"/>
            <p:cNvSpPr>
              <a:spLocks noChangeShapeType="1"/>
            </p:cNvSpPr>
            <p:nvPr/>
          </p:nvSpPr>
          <p:spPr bwMode="auto">
            <a:xfrm>
              <a:off x="672" y="278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20"/>
            <p:cNvSpPr>
              <a:spLocks noChangeShapeType="1"/>
            </p:cNvSpPr>
            <p:nvPr/>
          </p:nvSpPr>
          <p:spPr bwMode="auto">
            <a:xfrm>
              <a:off x="3840" y="278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Line 21"/>
            <p:cNvSpPr>
              <a:spLocks noChangeShapeType="1"/>
            </p:cNvSpPr>
            <p:nvPr/>
          </p:nvSpPr>
          <p:spPr bwMode="auto">
            <a:xfrm>
              <a:off x="1824" y="2784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4" name="Text Box 22"/>
          <p:cNvSpPr txBox="1">
            <a:spLocks noChangeArrowheads="1"/>
          </p:cNvSpPr>
          <p:nvPr/>
        </p:nvSpPr>
        <p:spPr bwMode="auto">
          <a:xfrm>
            <a:off x="609600" y="1524000"/>
            <a:ext cx="8001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Associations document relations between two or more classes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mtClean="0"/>
              <a:t>Multiplicity of Associations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2209800"/>
          </a:xfrm>
        </p:spPr>
        <p:txBody>
          <a:bodyPr/>
          <a:lstStyle/>
          <a:p>
            <a:r>
              <a:rPr lang="en-US" smtClean="0"/>
              <a:t>Multiplicity: refers to how many objects of one class can relate to each object of another class.</a:t>
            </a:r>
          </a:p>
          <a:p>
            <a:pPr lvl="1">
              <a:buFontTx/>
              <a:buNone/>
            </a:pPr>
            <a:r>
              <a:rPr lang="en-US" smtClean="0"/>
              <a:t>Symbols used to indicate multiplicity in associations:</a:t>
            </a:r>
          </a:p>
        </p:txBody>
      </p:sp>
      <p:grpSp>
        <p:nvGrpSpPr>
          <p:cNvPr id="31748" name="Group 1036"/>
          <p:cNvGrpSpPr>
            <a:grpSpLocks/>
          </p:cNvGrpSpPr>
          <p:nvPr/>
        </p:nvGrpSpPr>
        <p:grpSpPr bwMode="auto">
          <a:xfrm>
            <a:off x="685800" y="4114800"/>
            <a:ext cx="1905000" cy="304800"/>
            <a:chOff x="432" y="2592"/>
            <a:chExt cx="1200" cy="192"/>
          </a:xfrm>
        </p:grpSpPr>
        <p:sp>
          <p:nvSpPr>
            <p:cNvPr id="31775" name="Rectangle 1028"/>
            <p:cNvSpPr>
              <a:spLocks noChangeArrowheads="1"/>
            </p:cNvSpPr>
            <p:nvPr/>
          </p:nvSpPr>
          <p:spPr bwMode="auto">
            <a:xfrm>
              <a:off x="432" y="259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 sz="2000">
                  <a:latin typeface="Arial" charset="0"/>
                </a:rPr>
                <a:t>Class</a:t>
              </a:r>
              <a:endParaRPr lang="es-ES" sz="2000">
                <a:latin typeface="Arial" charset="0"/>
              </a:endParaRPr>
            </a:p>
          </p:txBody>
        </p:sp>
        <p:sp>
          <p:nvSpPr>
            <p:cNvPr id="31776" name="Line 1035"/>
            <p:cNvSpPr>
              <a:spLocks noChangeShapeType="1"/>
            </p:cNvSpPr>
            <p:nvPr/>
          </p:nvSpPr>
          <p:spPr bwMode="auto">
            <a:xfrm>
              <a:off x="1152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49" name="Group 1037"/>
          <p:cNvGrpSpPr>
            <a:grpSpLocks/>
          </p:cNvGrpSpPr>
          <p:nvPr/>
        </p:nvGrpSpPr>
        <p:grpSpPr bwMode="auto">
          <a:xfrm>
            <a:off x="685800" y="4754563"/>
            <a:ext cx="1905000" cy="304800"/>
            <a:chOff x="432" y="2592"/>
            <a:chExt cx="1200" cy="192"/>
          </a:xfrm>
        </p:grpSpPr>
        <p:sp>
          <p:nvSpPr>
            <p:cNvPr id="31773" name="Rectangle 1038"/>
            <p:cNvSpPr>
              <a:spLocks noChangeArrowheads="1"/>
            </p:cNvSpPr>
            <p:nvPr/>
          </p:nvSpPr>
          <p:spPr bwMode="auto">
            <a:xfrm>
              <a:off x="432" y="259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 sz="2000">
                  <a:latin typeface="Arial" charset="0"/>
                </a:rPr>
                <a:t>Class</a:t>
              </a:r>
              <a:endParaRPr lang="es-ES" sz="2000">
                <a:latin typeface="Arial" charset="0"/>
              </a:endParaRPr>
            </a:p>
          </p:txBody>
        </p:sp>
        <p:sp>
          <p:nvSpPr>
            <p:cNvPr id="31774" name="Line 1039"/>
            <p:cNvSpPr>
              <a:spLocks noChangeShapeType="1"/>
            </p:cNvSpPr>
            <p:nvPr/>
          </p:nvSpPr>
          <p:spPr bwMode="auto">
            <a:xfrm>
              <a:off x="1152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1040"/>
          <p:cNvGrpSpPr>
            <a:grpSpLocks/>
          </p:cNvGrpSpPr>
          <p:nvPr/>
        </p:nvGrpSpPr>
        <p:grpSpPr bwMode="auto">
          <a:xfrm>
            <a:off x="4800600" y="5073650"/>
            <a:ext cx="1905000" cy="304800"/>
            <a:chOff x="432" y="2592"/>
            <a:chExt cx="1200" cy="192"/>
          </a:xfrm>
        </p:grpSpPr>
        <p:sp>
          <p:nvSpPr>
            <p:cNvPr id="31771" name="Rectangle 1041"/>
            <p:cNvSpPr>
              <a:spLocks noChangeArrowheads="1"/>
            </p:cNvSpPr>
            <p:nvPr/>
          </p:nvSpPr>
          <p:spPr bwMode="auto">
            <a:xfrm>
              <a:off x="432" y="259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 sz="2000">
                  <a:latin typeface="Arial" charset="0"/>
                </a:rPr>
                <a:t>Class</a:t>
              </a:r>
              <a:endParaRPr lang="es-ES" sz="2000">
                <a:latin typeface="Arial" charset="0"/>
              </a:endParaRPr>
            </a:p>
          </p:txBody>
        </p:sp>
        <p:sp>
          <p:nvSpPr>
            <p:cNvPr id="31772" name="Line 1042"/>
            <p:cNvSpPr>
              <a:spLocks noChangeShapeType="1"/>
            </p:cNvSpPr>
            <p:nvPr/>
          </p:nvSpPr>
          <p:spPr bwMode="auto">
            <a:xfrm>
              <a:off x="1152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1" name="Group 1043"/>
          <p:cNvGrpSpPr>
            <a:grpSpLocks/>
          </p:cNvGrpSpPr>
          <p:nvPr/>
        </p:nvGrpSpPr>
        <p:grpSpPr bwMode="auto">
          <a:xfrm>
            <a:off x="685800" y="5394325"/>
            <a:ext cx="1905000" cy="304800"/>
            <a:chOff x="432" y="2592"/>
            <a:chExt cx="1200" cy="192"/>
          </a:xfrm>
        </p:grpSpPr>
        <p:sp>
          <p:nvSpPr>
            <p:cNvPr id="31769" name="Rectangle 1044"/>
            <p:cNvSpPr>
              <a:spLocks noChangeArrowheads="1"/>
            </p:cNvSpPr>
            <p:nvPr/>
          </p:nvSpPr>
          <p:spPr bwMode="auto">
            <a:xfrm>
              <a:off x="432" y="259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 sz="2000">
                  <a:latin typeface="Arial" charset="0"/>
                </a:rPr>
                <a:t>Class</a:t>
              </a:r>
              <a:endParaRPr lang="es-ES" sz="2000">
                <a:latin typeface="Arial" charset="0"/>
              </a:endParaRPr>
            </a:p>
          </p:txBody>
        </p:sp>
        <p:sp>
          <p:nvSpPr>
            <p:cNvPr id="31770" name="Line 1045"/>
            <p:cNvSpPr>
              <a:spLocks noChangeShapeType="1"/>
            </p:cNvSpPr>
            <p:nvPr/>
          </p:nvSpPr>
          <p:spPr bwMode="auto">
            <a:xfrm>
              <a:off x="1152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2" name="Group 1046"/>
          <p:cNvGrpSpPr>
            <a:grpSpLocks/>
          </p:cNvGrpSpPr>
          <p:nvPr/>
        </p:nvGrpSpPr>
        <p:grpSpPr bwMode="auto">
          <a:xfrm>
            <a:off x="4800600" y="5715000"/>
            <a:ext cx="1905000" cy="304800"/>
            <a:chOff x="432" y="2592"/>
            <a:chExt cx="1200" cy="192"/>
          </a:xfrm>
        </p:grpSpPr>
        <p:sp>
          <p:nvSpPr>
            <p:cNvPr id="31767" name="Rectangle 1047"/>
            <p:cNvSpPr>
              <a:spLocks noChangeArrowheads="1"/>
            </p:cNvSpPr>
            <p:nvPr/>
          </p:nvSpPr>
          <p:spPr bwMode="auto">
            <a:xfrm>
              <a:off x="432" y="259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 sz="2000">
                  <a:latin typeface="Arial" charset="0"/>
                </a:rPr>
                <a:t>Class</a:t>
              </a:r>
              <a:endParaRPr lang="es-ES" sz="2000">
                <a:latin typeface="Arial" charset="0"/>
              </a:endParaRPr>
            </a:p>
          </p:txBody>
        </p:sp>
        <p:sp>
          <p:nvSpPr>
            <p:cNvPr id="31768" name="Line 1048"/>
            <p:cNvSpPr>
              <a:spLocks noChangeShapeType="1"/>
            </p:cNvSpPr>
            <p:nvPr/>
          </p:nvSpPr>
          <p:spPr bwMode="auto">
            <a:xfrm>
              <a:off x="1152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3" name="Group 1049"/>
          <p:cNvGrpSpPr>
            <a:grpSpLocks/>
          </p:cNvGrpSpPr>
          <p:nvPr/>
        </p:nvGrpSpPr>
        <p:grpSpPr bwMode="auto">
          <a:xfrm>
            <a:off x="4800600" y="4433888"/>
            <a:ext cx="1905000" cy="304800"/>
            <a:chOff x="432" y="2592"/>
            <a:chExt cx="1200" cy="192"/>
          </a:xfrm>
        </p:grpSpPr>
        <p:sp>
          <p:nvSpPr>
            <p:cNvPr id="31765" name="Rectangle 1050"/>
            <p:cNvSpPr>
              <a:spLocks noChangeArrowheads="1"/>
            </p:cNvSpPr>
            <p:nvPr/>
          </p:nvSpPr>
          <p:spPr bwMode="auto">
            <a:xfrm>
              <a:off x="432" y="259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 sz="2000">
                  <a:latin typeface="Arial" charset="0"/>
                </a:rPr>
                <a:t>Class</a:t>
              </a:r>
              <a:endParaRPr lang="es-ES" sz="2000">
                <a:latin typeface="Arial" charset="0"/>
              </a:endParaRPr>
            </a:p>
          </p:txBody>
        </p:sp>
        <p:sp>
          <p:nvSpPr>
            <p:cNvPr id="31766" name="Line 1051"/>
            <p:cNvSpPr>
              <a:spLocks noChangeShapeType="1"/>
            </p:cNvSpPr>
            <p:nvPr/>
          </p:nvSpPr>
          <p:spPr bwMode="auto">
            <a:xfrm>
              <a:off x="1152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4" name="Text Box 1052"/>
          <p:cNvSpPr txBox="1">
            <a:spLocks noChangeArrowheads="1"/>
          </p:cNvSpPr>
          <p:nvPr/>
        </p:nvSpPr>
        <p:spPr bwMode="auto">
          <a:xfrm>
            <a:off x="2514600" y="3962400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>
                <a:latin typeface="Arial" charset="0"/>
              </a:rPr>
              <a:t>Exactly one</a:t>
            </a:r>
            <a:endParaRPr lang="es-ES" sz="1800">
              <a:latin typeface="Arial" charset="0"/>
            </a:endParaRPr>
          </a:p>
        </p:txBody>
      </p:sp>
      <p:sp>
        <p:nvSpPr>
          <p:cNvPr id="31755" name="Text Box 1053"/>
          <p:cNvSpPr txBox="1">
            <a:spLocks noChangeArrowheads="1"/>
          </p:cNvSpPr>
          <p:nvPr/>
        </p:nvSpPr>
        <p:spPr bwMode="auto">
          <a:xfrm>
            <a:off x="2514600" y="4648200"/>
            <a:ext cx="150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>
                <a:latin typeface="Arial" charset="0"/>
              </a:rPr>
              <a:t>Zero or more</a:t>
            </a:r>
            <a:endParaRPr lang="es-ES" sz="1800">
              <a:latin typeface="Arial" charset="0"/>
            </a:endParaRPr>
          </a:p>
        </p:txBody>
      </p:sp>
      <p:sp>
        <p:nvSpPr>
          <p:cNvPr id="31756" name="Text Box 1054"/>
          <p:cNvSpPr txBox="1">
            <a:spLocks noChangeArrowheads="1"/>
          </p:cNvSpPr>
          <p:nvPr/>
        </p:nvSpPr>
        <p:spPr bwMode="auto">
          <a:xfrm>
            <a:off x="1828800" y="4648200"/>
            <a:ext cx="24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800" b="1">
                <a:latin typeface="Arial" charset="0"/>
              </a:rPr>
              <a:t>*</a:t>
            </a:r>
            <a:endParaRPr lang="es-ES" sz="1800" b="1">
              <a:latin typeface="Arial" charset="0"/>
            </a:endParaRPr>
          </a:p>
        </p:txBody>
      </p:sp>
      <p:sp>
        <p:nvSpPr>
          <p:cNvPr id="31757" name="Text Box 1055"/>
          <p:cNvSpPr txBox="1">
            <a:spLocks noChangeArrowheads="1"/>
          </p:cNvSpPr>
          <p:nvPr/>
        </p:nvSpPr>
        <p:spPr bwMode="auto">
          <a:xfrm>
            <a:off x="1828800" y="52578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400" b="1">
                <a:latin typeface="Arial" charset="0"/>
              </a:rPr>
              <a:t>0..1</a:t>
            </a:r>
            <a:endParaRPr lang="es-ES" sz="1400" b="1">
              <a:latin typeface="Arial" charset="0"/>
            </a:endParaRPr>
          </a:p>
        </p:txBody>
      </p:sp>
      <p:sp>
        <p:nvSpPr>
          <p:cNvPr id="31758" name="Text Box 1056"/>
          <p:cNvSpPr txBox="1">
            <a:spLocks noChangeArrowheads="1"/>
          </p:cNvSpPr>
          <p:nvPr/>
        </p:nvSpPr>
        <p:spPr bwMode="auto">
          <a:xfrm>
            <a:off x="2514600" y="5257800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>
                <a:latin typeface="Arial" charset="0"/>
              </a:rPr>
              <a:t>Optional (0 or 1)</a:t>
            </a:r>
            <a:endParaRPr lang="es-ES" sz="1800">
              <a:latin typeface="Arial" charset="0"/>
            </a:endParaRPr>
          </a:p>
        </p:txBody>
      </p:sp>
      <p:sp>
        <p:nvSpPr>
          <p:cNvPr id="31759" name="Text Box 1057"/>
          <p:cNvSpPr txBox="1">
            <a:spLocks noChangeArrowheads="1"/>
          </p:cNvSpPr>
          <p:nvPr/>
        </p:nvSpPr>
        <p:spPr bwMode="auto">
          <a:xfrm>
            <a:off x="5943600" y="4267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400" b="1">
                <a:latin typeface="Arial" charset="0"/>
              </a:rPr>
              <a:t>1..*</a:t>
            </a:r>
            <a:endParaRPr lang="es-ES" sz="1400" b="1">
              <a:latin typeface="Arial" charset="0"/>
            </a:endParaRPr>
          </a:p>
        </p:txBody>
      </p:sp>
      <p:sp>
        <p:nvSpPr>
          <p:cNvPr id="31760" name="Text Box 1058"/>
          <p:cNvSpPr txBox="1">
            <a:spLocks noChangeArrowheads="1"/>
          </p:cNvSpPr>
          <p:nvPr/>
        </p:nvSpPr>
        <p:spPr bwMode="auto">
          <a:xfrm>
            <a:off x="6019800" y="49530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400" b="1">
                <a:latin typeface="Arial" charset="0"/>
              </a:rPr>
              <a:t>1-3,5</a:t>
            </a:r>
            <a:endParaRPr lang="es-ES" sz="1400" b="1">
              <a:latin typeface="Arial" charset="0"/>
            </a:endParaRPr>
          </a:p>
        </p:txBody>
      </p:sp>
      <p:sp>
        <p:nvSpPr>
          <p:cNvPr id="31761" name="Text Box 1059"/>
          <p:cNvSpPr txBox="1">
            <a:spLocks noChangeArrowheads="1"/>
          </p:cNvSpPr>
          <p:nvPr/>
        </p:nvSpPr>
        <p:spPr bwMode="auto">
          <a:xfrm>
            <a:off x="6019800" y="5638800"/>
            <a:ext cx="1066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400" b="1">
                <a:latin typeface="Arial" charset="0"/>
              </a:rPr>
              <a:t>* {ordered}</a:t>
            </a:r>
            <a:endParaRPr lang="es-ES" sz="1400" b="1">
              <a:latin typeface="Arial" charset="0"/>
            </a:endParaRPr>
          </a:p>
        </p:txBody>
      </p:sp>
      <p:sp>
        <p:nvSpPr>
          <p:cNvPr id="31762" name="Text Box 1060"/>
          <p:cNvSpPr txBox="1">
            <a:spLocks noChangeArrowheads="1"/>
          </p:cNvSpPr>
          <p:nvPr/>
        </p:nvSpPr>
        <p:spPr bwMode="auto">
          <a:xfrm>
            <a:off x="6927850" y="4267200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>
                <a:latin typeface="Arial" charset="0"/>
              </a:rPr>
              <a:t>One or more</a:t>
            </a:r>
            <a:endParaRPr lang="es-ES" sz="1800">
              <a:latin typeface="Arial" charset="0"/>
            </a:endParaRPr>
          </a:p>
        </p:txBody>
      </p:sp>
      <p:sp>
        <p:nvSpPr>
          <p:cNvPr id="31763" name="Text Box 1061"/>
          <p:cNvSpPr txBox="1">
            <a:spLocks noChangeArrowheads="1"/>
          </p:cNvSpPr>
          <p:nvPr/>
        </p:nvSpPr>
        <p:spPr bwMode="auto">
          <a:xfrm>
            <a:off x="6927850" y="4800600"/>
            <a:ext cx="221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>
                <a:latin typeface="Arial" charset="0"/>
              </a:rPr>
              <a:t>Specific possibilities</a:t>
            </a:r>
          </a:p>
          <a:p>
            <a:r>
              <a:rPr lang="es-ES_tradnl" sz="1800">
                <a:latin typeface="Arial" charset="0"/>
              </a:rPr>
              <a:t>1,2,3 or five objects</a:t>
            </a:r>
            <a:endParaRPr lang="es-ES" sz="1800">
              <a:latin typeface="Arial" charset="0"/>
            </a:endParaRPr>
          </a:p>
        </p:txBody>
      </p:sp>
      <p:sp>
        <p:nvSpPr>
          <p:cNvPr id="31764" name="Text Box 1062"/>
          <p:cNvSpPr txBox="1">
            <a:spLocks noChangeArrowheads="1"/>
          </p:cNvSpPr>
          <p:nvPr/>
        </p:nvSpPr>
        <p:spPr bwMode="auto">
          <a:xfrm>
            <a:off x="6927850" y="5562600"/>
            <a:ext cx="161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>
                <a:latin typeface="Arial" charset="0"/>
              </a:rPr>
              <a:t>Additional info</a:t>
            </a:r>
            <a:endParaRPr lang="es-ES" sz="1800"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646113"/>
          </a:xfrm>
        </p:spPr>
        <p:txBody>
          <a:bodyPr/>
          <a:lstStyle/>
          <a:p>
            <a:r>
              <a:rPr lang="en-US" sz="3600" smtClean="0"/>
              <a:t>Class Inheritance &amp; Specialization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636963" y="990600"/>
            <a:ext cx="1976437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Class: Furniture</a:t>
            </a:r>
          </a:p>
          <a:p>
            <a:pPr algn="ctr"/>
            <a:r>
              <a:rPr lang="en-US" sz="2000">
                <a:latin typeface="Arial" charset="0"/>
              </a:rPr>
              <a:t>Attribute A1</a:t>
            </a:r>
          </a:p>
          <a:p>
            <a:pPr algn="ctr"/>
            <a:r>
              <a:rPr lang="en-US" sz="2000">
                <a:latin typeface="Arial" charset="0"/>
              </a:rPr>
              <a:t>Method  A1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776663" y="2438400"/>
            <a:ext cx="16954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Class: Chairs</a:t>
            </a:r>
          </a:p>
          <a:p>
            <a:pPr algn="ctr"/>
            <a:r>
              <a:rPr lang="en-US" sz="2000">
                <a:latin typeface="Arial" charset="0"/>
              </a:rPr>
              <a:t>[Attribute A1]</a:t>
            </a:r>
          </a:p>
          <a:p>
            <a:pPr algn="ctr"/>
            <a:r>
              <a:rPr lang="en-US" sz="2000">
                <a:latin typeface="Arial" charset="0"/>
              </a:rPr>
              <a:t>Attribute  B1</a:t>
            </a:r>
          </a:p>
          <a:p>
            <a:pPr algn="ctr"/>
            <a:r>
              <a:rPr lang="en-US" sz="2000">
                <a:latin typeface="Arial" charset="0"/>
              </a:rPr>
              <a:t>[Method A1]</a:t>
            </a:r>
          </a:p>
          <a:p>
            <a:pPr algn="ctr"/>
            <a:r>
              <a:rPr lang="en-US" sz="2000">
                <a:latin typeface="Arial" charset="0"/>
              </a:rPr>
              <a:t>Method B1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743200" y="4419600"/>
            <a:ext cx="3810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743200" y="5638800"/>
            <a:ext cx="3810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2743200" y="4419600"/>
            <a:ext cx="3810000" cy="2225675"/>
            <a:chOff x="1728" y="2784"/>
            <a:chExt cx="2400" cy="1402"/>
          </a:xfrm>
        </p:grpSpPr>
        <p:sp>
          <p:nvSpPr>
            <p:cNvPr id="32797" name="Text Box 8"/>
            <p:cNvSpPr txBox="1">
              <a:spLocks noChangeArrowheads="1"/>
            </p:cNvSpPr>
            <p:nvPr/>
          </p:nvSpPr>
          <p:spPr bwMode="auto">
            <a:xfrm>
              <a:off x="2010" y="2784"/>
              <a:ext cx="1806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Arial" charset="0"/>
                </a:rPr>
                <a:t>Class: Executive Chairs</a:t>
              </a:r>
            </a:p>
            <a:p>
              <a:pPr algn="ctr"/>
              <a:r>
                <a:rPr lang="en-US" sz="2000">
                  <a:latin typeface="Arial" charset="0"/>
                </a:rPr>
                <a:t>[Attribute A1]</a:t>
              </a:r>
            </a:p>
            <a:p>
              <a:pPr algn="ctr"/>
              <a:r>
                <a:rPr lang="en-US" sz="2000">
                  <a:latin typeface="Arial" charset="0"/>
                </a:rPr>
                <a:t>[Attribute  B1]</a:t>
              </a:r>
            </a:p>
            <a:p>
              <a:pPr algn="ctr"/>
              <a:r>
                <a:rPr lang="en-US" sz="2000">
                  <a:latin typeface="Arial" charset="0"/>
                </a:rPr>
                <a:t>Attribute C1</a:t>
              </a:r>
            </a:p>
            <a:p>
              <a:pPr algn="ctr"/>
              <a:r>
                <a:rPr lang="en-US" sz="2000">
                  <a:latin typeface="Arial" charset="0"/>
                </a:rPr>
                <a:t>[Method A1]</a:t>
              </a:r>
            </a:p>
            <a:p>
              <a:pPr algn="ctr"/>
              <a:r>
                <a:rPr lang="en-US" sz="2000">
                  <a:latin typeface="Arial" charset="0"/>
                </a:rPr>
                <a:t>Method B1 (overriding)</a:t>
              </a:r>
            </a:p>
            <a:p>
              <a:pPr algn="ctr"/>
              <a:r>
                <a:rPr lang="en-US" sz="2000">
                  <a:latin typeface="Arial" charset="0"/>
                </a:rPr>
                <a:t>Method C1</a:t>
              </a:r>
            </a:p>
          </p:txBody>
        </p:sp>
        <p:sp>
          <p:nvSpPr>
            <p:cNvPr id="32798" name="Rectangle 9"/>
            <p:cNvSpPr>
              <a:spLocks noChangeArrowheads="1"/>
            </p:cNvSpPr>
            <p:nvPr/>
          </p:nvSpPr>
          <p:spPr bwMode="auto">
            <a:xfrm>
              <a:off x="1728" y="3024"/>
              <a:ext cx="240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Rectangle 10"/>
            <p:cNvSpPr>
              <a:spLocks noChangeArrowheads="1"/>
            </p:cNvSpPr>
            <p:nvPr/>
          </p:nvSpPr>
          <p:spPr bwMode="auto">
            <a:xfrm>
              <a:off x="1728" y="2784"/>
              <a:ext cx="2400" cy="13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6" name="Rectangle 11"/>
          <p:cNvSpPr>
            <a:spLocks noChangeArrowheads="1"/>
          </p:cNvSpPr>
          <p:nvPr/>
        </p:nvSpPr>
        <p:spPr bwMode="auto">
          <a:xfrm>
            <a:off x="3352800" y="2819400"/>
            <a:ext cx="2590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12"/>
          <p:cNvSpPr>
            <a:spLocks noChangeArrowheads="1"/>
          </p:cNvSpPr>
          <p:nvPr/>
        </p:nvSpPr>
        <p:spPr bwMode="auto">
          <a:xfrm>
            <a:off x="3352800" y="2438400"/>
            <a:ext cx="2590800" cy="152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13"/>
          <p:cNvSpPr>
            <a:spLocks noChangeArrowheads="1"/>
          </p:cNvSpPr>
          <p:nvPr/>
        </p:nvSpPr>
        <p:spPr bwMode="auto">
          <a:xfrm>
            <a:off x="3352800" y="3429000"/>
            <a:ext cx="2590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Rectangle 14"/>
          <p:cNvSpPr>
            <a:spLocks noChangeArrowheads="1"/>
          </p:cNvSpPr>
          <p:nvPr/>
        </p:nvSpPr>
        <p:spPr bwMode="auto">
          <a:xfrm>
            <a:off x="3352800" y="2438400"/>
            <a:ext cx="2590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Rectangle 15"/>
          <p:cNvSpPr>
            <a:spLocks noChangeArrowheads="1"/>
          </p:cNvSpPr>
          <p:nvPr/>
        </p:nvSpPr>
        <p:spPr bwMode="auto">
          <a:xfrm>
            <a:off x="3657600" y="990600"/>
            <a:ext cx="1981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Rectangle 16"/>
          <p:cNvSpPr>
            <a:spLocks noChangeArrowheads="1"/>
          </p:cNvSpPr>
          <p:nvPr/>
        </p:nvSpPr>
        <p:spPr bwMode="auto">
          <a:xfrm>
            <a:off x="3657600" y="1371600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Rectangle 17"/>
          <p:cNvSpPr>
            <a:spLocks noChangeArrowheads="1"/>
          </p:cNvSpPr>
          <p:nvPr/>
        </p:nvSpPr>
        <p:spPr bwMode="auto">
          <a:xfrm>
            <a:off x="3657600" y="1676400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8"/>
          <p:cNvSpPr>
            <a:spLocks noChangeArrowheads="1"/>
          </p:cNvSpPr>
          <p:nvPr/>
        </p:nvSpPr>
        <p:spPr bwMode="auto">
          <a:xfrm>
            <a:off x="3657600" y="990600"/>
            <a:ext cx="19812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AutoShape 19"/>
          <p:cNvSpPr>
            <a:spLocks noChangeArrowheads="1"/>
          </p:cNvSpPr>
          <p:nvPr/>
        </p:nvSpPr>
        <p:spPr bwMode="auto">
          <a:xfrm>
            <a:off x="4495800" y="1981200"/>
            <a:ext cx="304800" cy="304800"/>
          </a:xfrm>
          <a:prstGeom prst="flowChartExtra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AutoShape 20"/>
          <p:cNvSpPr>
            <a:spLocks noChangeArrowheads="1"/>
          </p:cNvSpPr>
          <p:nvPr/>
        </p:nvSpPr>
        <p:spPr bwMode="auto">
          <a:xfrm>
            <a:off x="4495800" y="3962400"/>
            <a:ext cx="304800" cy="304800"/>
          </a:xfrm>
          <a:prstGeom prst="flowChartExtra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21"/>
          <p:cNvSpPr>
            <a:spLocks noChangeShapeType="1"/>
          </p:cNvSpPr>
          <p:nvPr/>
        </p:nvSpPr>
        <p:spPr bwMode="auto">
          <a:xfrm>
            <a:off x="4648200" y="22860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7" name="Line 22"/>
          <p:cNvSpPr>
            <a:spLocks noChangeShapeType="1"/>
          </p:cNvSpPr>
          <p:nvPr/>
        </p:nvSpPr>
        <p:spPr bwMode="auto">
          <a:xfrm>
            <a:off x="4648200" y="4267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8" name="Line 23"/>
          <p:cNvSpPr>
            <a:spLocks noChangeShapeType="1"/>
          </p:cNvSpPr>
          <p:nvPr/>
        </p:nvSpPr>
        <p:spPr bwMode="auto">
          <a:xfrm flipV="1">
            <a:off x="2438400" y="11430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9" name="Text Box 24"/>
          <p:cNvSpPr txBox="1">
            <a:spLocks noChangeArrowheads="1"/>
          </p:cNvSpPr>
          <p:nvPr/>
        </p:nvSpPr>
        <p:spPr bwMode="auto">
          <a:xfrm>
            <a:off x="746125" y="1184275"/>
            <a:ext cx="165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Class  name</a:t>
            </a:r>
            <a:endParaRPr lang="es-ES"/>
          </a:p>
        </p:txBody>
      </p:sp>
      <p:sp>
        <p:nvSpPr>
          <p:cNvPr id="32790" name="Line 25"/>
          <p:cNvSpPr>
            <a:spLocks noChangeShapeType="1"/>
          </p:cNvSpPr>
          <p:nvPr/>
        </p:nvSpPr>
        <p:spPr bwMode="auto">
          <a:xfrm flipH="1">
            <a:off x="5791200" y="152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91" name="Text Box 26"/>
          <p:cNvSpPr txBox="1">
            <a:spLocks noChangeArrowheads="1"/>
          </p:cNvSpPr>
          <p:nvPr/>
        </p:nvSpPr>
        <p:spPr bwMode="auto">
          <a:xfrm>
            <a:off x="7375525" y="1184275"/>
            <a:ext cx="140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Attributes</a:t>
            </a:r>
            <a:endParaRPr lang="es-ES"/>
          </a:p>
        </p:txBody>
      </p:sp>
      <p:sp>
        <p:nvSpPr>
          <p:cNvPr id="32792" name="Text Box 27"/>
          <p:cNvSpPr txBox="1">
            <a:spLocks noChangeArrowheads="1"/>
          </p:cNvSpPr>
          <p:nvPr/>
        </p:nvSpPr>
        <p:spPr bwMode="auto">
          <a:xfrm>
            <a:off x="669925" y="1870075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Methods</a:t>
            </a:r>
            <a:endParaRPr lang="es-ES"/>
          </a:p>
        </p:txBody>
      </p:sp>
      <p:sp>
        <p:nvSpPr>
          <p:cNvPr id="32793" name="Line 28"/>
          <p:cNvSpPr>
            <a:spLocks noChangeShapeType="1"/>
          </p:cNvSpPr>
          <p:nvPr/>
        </p:nvSpPr>
        <p:spPr bwMode="auto">
          <a:xfrm flipV="1">
            <a:off x="2057400" y="18288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94" name="Text Box 29"/>
          <p:cNvSpPr txBox="1">
            <a:spLocks noChangeArrowheads="1"/>
          </p:cNvSpPr>
          <p:nvPr/>
        </p:nvSpPr>
        <p:spPr bwMode="auto">
          <a:xfrm>
            <a:off x="0" y="3124200"/>
            <a:ext cx="28146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sz="2000"/>
              <a:t>Is a specialization of</a:t>
            </a:r>
          </a:p>
          <a:p>
            <a:pPr algn="ctr"/>
            <a:r>
              <a:rPr lang="es-ES_tradnl" sz="2000"/>
              <a:t>or</a:t>
            </a:r>
          </a:p>
          <a:p>
            <a:pPr algn="ctr"/>
            <a:r>
              <a:rPr lang="es-ES_tradnl" sz="2000"/>
              <a:t>Inherits from</a:t>
            </a:r>
            <a:endParaRPr lang="es-ES" sz="2000"/>
          </a:p>
        </p:txBody>
      </p:sp>
      <p:sp>
        <p:nvSpPr>
          <p:cNvPr id="32795" name="Line 30"/>
          <p:cNvSpPr>
            <a:spLocks noChangeShapeType="1"/>
          </p:cNvSpPr>
          <p:nvPr/>
        </p:nvSpPr>
        <p:spPr bwMode="auto">
          <a:xfrm flipV="1">
            <a:off x="1828800" y="22098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96" name="Line 31"/>
          <p:cNvSpPr>
            <a:spLocks noChangeShapeType="1"/>
          </p:cNvSpPr>
          <p:nvPr/>
        </p:nvSpPr>
        <p:spPr bwMode="auto">
          <a:xfrm>
            <a:off x="1981200" y="3810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09600"/>
          </a:xfrm>
        </p:spPr>
        <p:txBody>
          <a:bodyPr/>
          <a:lstStyle/>
          <a:p>
            <a:r>
              <a:rPr lang="es-ES_tradnl" smtClean="0"/>
              <a:t>Aggregation</a:t>
            </a:r>
            <a:endParaRPr lang="es-E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28956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s-ES_tradnl" sz="2400" smtClean="0"/>
              <a:t>Aggregation is a special type of association: a part-whole relationship - a class has an attribute which is an object of another class.</a:t>
            </a:r>
          </a:p>
          <a:p>
            <a:pPr marL="533400" indent="-533400">
              <a:lnSpc>
                <a:spcPct val="90000"/>
              </a:lnSpc>
            </a:pPr>
            <a:r>
              <a:rPr lang="es-ES_tradnl" sz="2400" smtClean="0"/>
              <a:t>Composition is a special case of aggregation where 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s-ES_tradnl" sz="2400" smtClean="0"/>
              <a:t>The class is the only one that has objects of that class as attributes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s-ES_tradnl" sz="2400" smtClean="0"/>
              <a:t>This class is the only one that can create or destroy these objects.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endParaRPr lang="es-ES_tradnl" sz="2400" smtClean="0"/>
          </a:p>
          <a:p>
            <a:pPr marL="533400" indent="-533400">
              <a:lnSpc>
                <a:spcPct val="90000"/>
              </a:lnSpc>
            </a:pPr>
            <a:endParaRPr lang="es-ES" sz="2400" smtClean="0"/>
          </a:p>
        </p:txBody>
      </p:sp>
      <p:grpSp>
        <p:nvGrpSpPr>
          <p:cNvPr id="33796" name="Group 10"/>
          <p:cNvGrpSpPr>
            <a:grpSpLocks/>
          </p:cNvGrpSpPr>
          <p:nvPr/>
        </p:nvGrpSpPr>
        <p:grpSpPr bwMode="auto">
          <a:xfrm>
            <a:off x="2057400" y="4267200"/>
            <a:ext cx="768350" cy="1914525"/>
            <a:chOff x="2208" y="2208"/>
            <a:chExt cx="484" cy="1206"/>
          </a:xfrm>
        </p:grpSpPr>
        <p:sp>
          <p:nvSpPr>
            <p:cNvPr id="33811" name="Text Box 5"/>
            <p:cNvSpPr txBox="1">
              <a:spLocks noChangeArrowheads="1"/>
            </p:cNvSpPr>
            <p:nvPr/>
          </p:nvSpPr>
          <p:spPr bwMode="auto">
            <a:xfrm>
              <a:off x="2208" y="3120"/>
              <a:ext cx="48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/>
                <a:t>Date</a:t>
              </a:r>
              <a:endParaRPr lang="es-ES"/>
            </a:p>
          </p:txBody>
        </p:sp>
        <p:sp>
          <p:nvSpPr>
            <p:cNvPr id="33812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38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/>
                <a:t>CD</a:t>
              </a:r>
              <a:endParaRPr lang="es-ES"/>
            </a:p>
          </p:txBody>
        </p:sp>
        <p:sp>
          <p:nvSpPr>
            <p:cNvPr id="33813" name="AutoShape 8"/>
            <p:cNvSpPr>
              <a:spLocks noChangeArrowheads="1"/>
            </p:cNvSpPr>
            <p:nvPr/>
          </p:nvSpPr>
          <p:spPr bwMode="auto">
            <a:xfrm>
              <a:off x="2378" y="2496"/>
              <a:ext cx="144" cy="192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Line 9"/>
            <p:cNvSpPr>
              <a:spLocks noChangeShapeType="1"/>
            </p:cNvSpPr>
            <p:nvPr/>
          </p:nvSpPr>
          <p:spPr bwMode="auto">
            <a:xfrm>
              <a:off x="2450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7" name="Text Box 11"/>
          <p:cNvSpPr txBox="1">
            <a:spLocks noChangeArrowheads="1"/>
          </p:cNvSpPr>
          <p:nvPr/>
        </p:nvSpPr>
        <p:spPr bwMode="auto">
          <a:xfrm>
            <a:off x="2895600" y="4343400"/>
            <a:ext cx="1905000" cy="200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2000" b="1"/>
              <a:t>Aggregation:</a:t>
            </a:r>
          </a:p>
          <a:p>
            <a:r>
              <a:rPr lang="es-ES_tradnl" sz="2000"/>
              <a:t>Class CD has an attribute</a:t>
            </a:r>
          </a:p>
          <a:p>
            <a:r>
              <a:rPr lang="es-ES_tradnl" sz="2000"/>
              <a:t> of class </a:t>
            </a:r>
            <a:r>
              <a:rPr lang="es-ES_tradnl"/>
              <a:t>Date</a:t>
            </a:r>
            <a:endParaRPr lang="es-ES"/>
          </a:p>
        </p:txBody>
      </p:sp>
      <p:grpSp>
        <p:nvGrpSpPr>
          <p:cNvPr id="33798" name="Group 17"/>
          <p:cNvGrpSpPr>
            <a:grpSpLocks/>
          </p:cNvGrpSpPr>
          <p:nvPr/>
        </p:nvGrpSpPr>
        <p:grpSpPr bwMode="auto">
          <a:xfrm>
            <a:off x="4953000" y="4267200"/>
            <a:ext cx="1192213" cy="1914525"/>
            <a:chOff x="3264" y="2256"/>
            <a:chExt cx="751" cy="1206"/>
          </a:xfrm>
        </p:grpSpPr>
        <p:sp>
          <p:nvSpPr>
            <p:cNvPr id="33807" name="Text Box 13"/>
            <p:cNvSpPr txBox="1">
              <a:spLocks noChangeArrowheads="1"/>
            </p:cNvSpPr>
            <p:nvPr/>
          </p:nvSpPr>
          <p:spPr bwMode="auto">
            <a:xfrm>
              <a:off x="3264" y="3168"/>
              <a:ext cx="75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/>
                <a:t>MyDate</a:t>
              </a:r>
              <a:endParaRPr lang="es-ES"/>
            </a:p>
          </p:txBody>
        </p:sp>
        <p:sp>
          <p:nvSpPr>
            <p:cNvPr id="33808" name="Text Box 14"/>
            <p:cNvSpPr txBox="1">
              <a:spLocks noChangeArrowheads="1"/>
            </p:cNvSpPr>
            <p:nvPr/>
          </p:nvSpPr>
          <p:spPr bwMode="auto">
            <a:xfrm>
              <a:off x="3312" y="2256"/>
              <a:ext cx="38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/>
                <a:t>CD</a:t>
              </a:r>
              <a:endParaRPr lang="es-ES"/>
            </a:p>
          </p:txBody>
        </p:sp>
        <p:sp>
          <p:nvSpPr>
            <p:cNvPr id="33809" name="AutoShape 15"/>
            <p:cNvSpPr>
              <a:spLocks noChangeArrowheads="1"/>
            </p:cNvSpPr>
            <p:nvPr/>
          </p:nvSpPr>
          <p:spPr bwMode="auto">
            <a:xfrm>
              <a:off x="3434" y="2544"/>
              <a:ext cx="144" cy="192"/>
            </a:xfrm>
            <a:prstGeom prst="diamond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16"/>
            <p:cNvSpPr>
              <a:spLocks noChangeShapeType="1"/>
            </p:cNvSpPr>
            <p:nvPr/>
          </p:nvSpPr>
          <p:spPr bwMode="auto">
            <a:xfrm>
              <a:off x="3506" y="27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9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667000" cy="2246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2000" b="1"/>
              <a:t>Composition:</a:t>
            </a:r>
          </a:p>
          <a:p>
            <a:r>
              <a:rPr lang="es-ES_tradnl" sz="2000"/>
              <a:t>Class CD is the only one with MyDate objects, and the only one that can create &amp; destroy them.</a:t>
            </a:r>
            <a:endParaRPr lang="es-ES" sz="2000"/>
          </a:p>
        </p:txBody>
      </p:sp>
      <p:sp>
        <p:nvSpPr>
          <p:cNvPr id="33800" name="Text Box 19"/>
          <p:cNvSpPr txBox="1">
            <a:spLocks noChangeArrowheads="1"/>
          </p:cNvSpPr>
          <p:nvPr/>
        </p:nvSpPr>
        <p:spPr bwMode="auto">
          <a:xfrm>
            <a:off x="381000" y="5410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*</a:t>
            </a:r>
            <a:endParaRPr lang="es-ES"/>
          </a:p>
        </p:txBody>
      </p:sp>
      <p:grpSp>
        <p:nvGrpSpPr>
          <p:cNvPr id="33801" name="Group 20"/>
          <p:cNvGrpSpPr>
            <a:grpSpLocks/>
          </p:cNvGrpSpPr>
          <p:nvPr/>
        </p:nvGrpSpPr>
        <p:grpSpPr bwMode="auto">
          <a:xfrm>
            <a:off x="381000" y="4267200"/>
            <a:ext cx="1227138" cy="1914525"/>
            <a:chOff x="2208" y="2208"/>
            <a:chExt cx="773" cy="1206"/>
          </a:xfrm>
        </p:grpSpPr>
        <p:sp>
          <p:nvSpPr>
            <p:cNvPr id="33803" name="Text Box 21"/>
            <p:cNvSpPr txBox="1">
              <a:spLocks noChangeArrowheads="1"/>
            </p:cNvSpPr>
            <p:nvPr/>
          </p:nvSpPr>
          <p:spPr bwMode="auto">
            <a:xfrm>
              <a:off x="2208" y="3120"/>
              <a:ext cx="71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/>
                <a:t>Class B</a:t>
              </a:r>
              <a:endParaRPr lang="es-ES"/>
            </a:p>
          </p:txBody>
        </p:sp>
        <p:sp>
          <p:nvSpPr>
            <p:cNvPr id="33804" name="Text Box 22"/>
            <p:cNvSpPr txBox="1">
              <a:spLocks noChangeArrowheads="1"/>
            </p:cNvSpPr>
            <p:nvPr/>
          </p:nvSpPr>
          <p:spPr bwMode="auto">
            <a:xfrm>
              <a:off x="2256" y="2208"/>
              <a:ext cx="72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/>
                <a:t>Class A</a:t>
              </a:r>
              <a:endParaRPr lang="es-ES"/>
            </a:p>
          </p:txBody>
        </p:sp>
        <p:sp>
          <p:nvSpPr>
            <p:cNvPr id="33805" name="AutoShape 23"/>
            <p:cNvSpPr>
              <a:spLocks noChangeArrowheads="1"/>
            </p:cNvSpPr>
            <p:nvPr/>
          </p:nvSpPr>
          <p:spPr bwMode="auto">
            <a:xfrm>
              <a:off x="2378" y="2496"/>
              <a:ext cx="144" cy="192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Line 24"/>
            <p:cNvSpPr>
              <a:spLocks noChangeShapeType="1"/>
            </p:cNvSpPr>
            <p:nvPr/>
          </p:nvSpPr>
          <p:spPr bwMode="auto">
            <a:xfrm>
              <a:off x="2450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02" name="Text Box 25"/>
          <p:cNvSpPr txBox="1">
            <a:spLocks noChangeArrowheads="1"/>
          </p:cNvSpPr>
          <p:nvPr/>
        </p:nvSpPr>
        <p:spPr bwMode="auto">
          <a:xfrm>
            <a:off x="381000" y="6400800"/>
            <a:ext cx="8550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i="1"/>
              <a:t>(</a:t>
            </a:r>
            <a:r>
              <a:rPr lang="es-ES_tradnl" sz="2000" i="1"/>
              <a:t>Date may appear as attribute of other classes, but not MyDate</a:t>
            </a:r>
            <a:r>
              <a:rPr lang="es-ES_tradnl" i="1"/>
              <a:t>)</a:t>
            </a:r>
            <a:endParaRPr lang="es-ES"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3594101" y="1066800"/>
            <a:ext cx="2182813" cy="2876549"/>
            <a:chOff x="2316" y="672"/>
            <a:chExt cx="1375" cy="1812"/>
          </a:xfrm>
        </p:grpSpPr>
        <p:sp>
          <p:nvSpPr>
            <p:cNvPr id="37918" name="Rectangle 30"/>
            <p:cNvSpPr>
              <a:spLocks noChangeAspect="1" noChangeArrowheads="1"/>
            </p:cNvSpPr>
            <p:nvPr/>
          </p:nvSpPr>
          <p:spPr bwMode="auto">
            <a:xfrm>
              <a:off x="2316" y="1680"/>
              <a:ext cx="63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Courier New" pitchFamily="49" charset="0"/>
                </a:rPr>
                <a:t>weight</a:t>
              </a:r>
            </a:p>
          </p:txBody>
        </p:sp>
        <p:sp>
          <p:nvSpPr>
            <p:cNvPr id="37912" name="Rectangle 24"/>
            <p:cNvSpPr>
              <a:spLocks noChangeAspect="1" noChangeArrowheads="1"/>
            </p:cNvSpPr>
            <p:nvPr/>
          </p:nvSpPr>
          <p:spPr bwMode="auto">
            <a:xfrm>
              <a:off x="2356" y="672"/>
              <a:ext cx="9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Courier New" pitchFamily="49" charset="0"/>
                </a:rPr>
                <a:t>Automobile</a:t>
              </a:r>
            </a:p>
          </p:txBody>
        </p:sp>
        <p:sp>
          <p:nvSpPr>
            <p:cNvPr id="37913" name="Rectangle 25"/>
            <p:cNvSpPr>
              <a:spLocks noChangeAspect="1" noChangeArrowheads="1"/>
            </p:cNvSpPr>
            <p:nvPr/>
          </p:nvSpPr>
          <p:spPr bwMode="auto">
            <a:xfrm>
              <a:off x="2316" y="935"/>
              <a:ext cx="137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</a:rPr>
                <a:t>serial number</a:t>
              </a:r>
            </a:p>
          </p:txBody>
        </p:sp>
        <p:sp>
          <p:nvSpPr>
            <p:cNvPr id="37914" name="Rectangle 26"/>
            <p:cNvSpPr>
              <a:spLocks noChangeAspect="1" noChangeArrowheads="1"/>
            </p:cNvSpPr>
            <p:nvPr/>
          </p:nvSpPr>
          <p:spPr bwMode="auto">
            <a:xfrm>
              <a:off x="2316" y="1091"/>
              <a:ext cx="4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Courier New" pitchFamily="49" charset="0"/>
                </a:rPr>
                <a:t>year</a:t>
              </a:r>
            </a:p>
          </p:txBody>
        </p:sp>
        <p:sp>
          <p:nvSpPr>
            <p:cNvPr id="37915" name="Rectangle 27"/>
            <p:cNvSpPr>
              <a:spLocks noChangeAspect="1" noChangeArrowheads="1"/>
            </p:cNvSpPr>
            <p:nvPr/>
          </p:nvSpPr>
          <p:spPr bwMode="auto">
            <a:xfrm>
              <a:off x="2316" y="1235"/>
              <a:ext cx="127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</a:rPr>
                <a:t>manufacturer</a:t>
              </a:r>
            </a:p>
          </p:txBody>
        </p:sp>
        <p:sp>
          <p:nvSpPr>
            <p:cNvPr id="37916" name="Rectangle 28"/>
            <p:cNvSpPr>
              <a:spLocks noChangeAspect="1" noChangeArrowheads="1"/>
            </p:cNvSpPr>
            <p:nvPr/>
          </p:nvSpPr>
          <p:spPr bwMode="auto">
            <a:xfrm>
              <a:off x="2316" y="1379"/>
              <a:ext cx="54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Courier New" pitchFamily="49" charset="0"/>
                </a:rPr>
                <a:t>model</a:t>
              </a:r>
            </a:p>
          </p:txBody>
        </p:sp>
        <p:sp>
          <p:nvSpPr>
            <p:cNvPr id="37917" name="Rectangle 29"/>
            <p:cNvSpPr>
              <a:spLocks noChangeAspect="1" noChangeArrowheads="1"/>
            </p:cNvSpPr>
            <p:nvPr/>
          </p:nvSpPr>
          <p:spPr bwMode="auto">
            <a:xfrm>
              <a:off x="2316" y="1535"/>
              <a:ext cx="54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Courier New" pitchFamily="49" charset="0"/>
                </a:rPr>
                <a:t>color</a:t>
              </a:r>
            </a:p>
          </p:txBody>
        </p:sp>
        <p:sp>
          <p:nvSpPr>
            <p:cNvPr id="37919" name="Rectangle 31"/>
            <p:cNvSpPr>
              <a:spLocks noChangeAspect="1" noChangeArrowheads="1"/>
            </p:cNvSpPr>
            <p:nvPr/>
          </p:nvSpPr>
          <p:spPr bwMode="auto">
            <a:xfrm>
              <a:off x="2316" y="1920"/>
              <a:ext cx="54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Courier New" pitchFamily="49" charset="0"/>
                </a:rPr>
                <a:t>drive</a:t>
              </a:r>
            </a:p>
          </p:txBody>
        </p:sp>
        <p:sp>
          <p:nvSpPr>
            <p:cNvPr id="37920" name="Rectangle 32"/>
            <p:cNvSpPr>
              <a:spLocks noChangeAspect="1" noChangeArrowheads="1"/>
            </p:cNvSpPr>
            <p:nvPr/>
          </p:nvSpPr>
          <p:spPr bwMode="auto">
            <a:xfrm>
              <a:off x="2316" y="2088"/>
              <a:ext cx="8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Courier New" pitchFamily="49" charset="0"/>
                </a:rPr>
                <a:t>purchase</a:t>
              </a:r>
            </a:p>
          </p:txBody>
        </p:sp>
        <p:grpSp>
          <p:nvGrpSpPr>
            <p:cNvPr id="3" name="Group 105"/>
            <p:cNvGrpSpPr>
              <a:grpSpLocks/>
            </p:cNvGrpSpPr>
            <p:nvPr/>
          </p:nvGrpSpPr>
          <p:grpSpPr bwMode="auto">
            <a:xfrm>
              <a:off x="2330" y="683"/>
              <a:ext cx="1216" cy="1801"/>
              <a:chOff x="2330" y="868"/>
              <a:chExt cx="1216" cy="1801"/>
            </a:xfrm>
          </p:grpSpPr>
          <p:sp>
            <p:nvSpPr>
              <p:cNvPr id="37911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2330" y="868"/>
                <a:ext cx="1216" cy="1801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89" name="Line 101"/>
              <p:cNvSpPr>
                <a:spLocks noChangeAspect="1" noChangeShapeType="1"/>
              </p:cNvSpPr>
              <p:nvPr/>
            </p:nvSpPr>
            <p:spPr bwMode="auto">
              <a:xfrm>
                <a:off x="2339" y="2105"/>
                <a:ext cx="12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2" name="Line 104"/>
              <p:cNvSpPr>
                <a:spLocks noChangeAspect="1" noChangeShapeType="1"/>
              </p:cNvSpPr>
              <p:nvPr/>
            </p:nvSpPr>
            <p:spPr bwMode="auto">
              <a:xfrm>
                <a:off x="2330" y="1109"/>
                <a:ext cx="12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7939" name="Line 51"/>
          <p:cNvSpPr>
            <a:spLocks noChangeShapeType="1"/>
          </p:cNvSpPr>
          <p:nvPr/>
        </p:nvSpPr>
        <p:spPr bwMode="auto">
          <a:xfrm flipH="1">
            <a:off x="2076450" y="1685925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89"/>
          <p:cNvGrpSpPr>
            <a:grpSpLocks noChangeAspect="1"/>
          </p:cNvGrpSpPr>
          <p:nvPr/>
        </p:nvGrpSpPr>
        <p:grpSpPr bwMode="auto">
          <a:xfrm>
            <a:off x="528638" y="1316038"/>
            <a:ext cx="2062162" cy="1697037"/>
            <a:chOff x="775" y="1052"/>
            <a:chExt cx="722" cy="712"/>
          </a:xfrm>
        </p:grpSpPr>
        <p:sp>
          <p:nvSpPr>
            <p:cNvPr id="37893" name="Rectangle 5"/>
            <p:cNvSpPr>
              <a:spLocks noChangeAspect="1" noChangeArrowheads="1"/>
            </p:cNvSpPr>
            <p:nvPr/>
          </p:nvSpPr>
          <p:spPr bwMode="auto">
            <a:xfrm>
              <a:off x="891" y="1084"/>
              <a:ext cx="419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Courier New" pitchFamily="49" charset="0"/>
                </a:rPr>
                <a:t>Engine</a:t>
              </a:r>
            </a:p>
          </p:txBody>
        </p:sp>
        <p:sp>
          <p:nvSpPr>
            <p:cNvPr id="37894" name="Rectangle 6"/>
            <p:cNvSpPr>
              <a:spLocks noChangeAspect="1" noChangeArrowheads="1"/>
            </p:cNvSpPr>
            <p:nvPr/>
          </p:nvSpPr>
          <p:spPr bwMode="auto">
            <a:xfrm>
              <a:off x="775" y="1244"/>
              <a:ext cx="722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</a:rPr>
                <a:t>horsepower</a:t>
              </a:r>
            </a:p>
          </p:txBody>
        </p:sp>
        <p:sp>
          <p:nvSpPr>
            <p:cNvPr id="37895" name="Rectangle 7"/>
            <p:cNvSpPr>
              <a:spLocks noChangeAspect="1" noChangeArrowheads="1"/>
            </p:cNvSpPr>
            <p:nvPr/>
          </p:nvSpPr>
          <p:spPr bwMode="auto">
            <a:xfrm>
              <a:off x="775" y="1356"/>
              <a:ext cx="419" cy="1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Courier New" pitchFamily="49" charset="0"/>
                </a:rPr>
                <a:t>volume</a:t>
              </a:r>
            </a:p>
          </p:txBody>
        </p:sp>
        <p:sp>
          <p:nvSpPr>
            <p:cNvPr id="37896" name="Rectangle 8"/>
            <p:cNvSpPr>
              <a:spLocks noChangeAspect="1" noChangeArrowheads="1"/>
            </p:cNvSpPr>
            <p:nvPr/>
          </p:nvSpPr>
          <p:spPr bwMode="auto">
            <a:xfrm>
              <a:off x="775" y="1516"/>
              <a:ext cx="190" cy="1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Courier New" pitchFamily="49" charset="0"/>
                </a:rPr>
                <a:t>on</a:t>
              </a:r>
            </a:p>
          </p:txBody>
        </p:sp>
        <p:sp>
          <p:nvSpPr>
            <p:cNvPr id="37897" name="Rectangle 9"/>
            <p:cNvSpPr>
              <a:spLocks noChangeAspect="1" noChangeArrowheads="1"/>
            </p:cNvSpPr>
            <p:nvPr/>
          </p:nvSpPr>
          <p:spPr bwMode="auto">
            <a:xfrm>
              <a:off x="775" y="1612"/>
              <a:ext cx="248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Courier New" pitchFamily="49" charset="0"/>
                </a:rPr>
                <a:t>off</a:t>
              </a:r>
            </a:p>
          </p:txBody>
        </p:sp>
        <p:grpSp>
          <p:nvGrpSpPr>
            <p:cNvPr id="5" name="Group 88"/>
            <p:cNvGrpSpPr>
              <a:grpSpLocks noChangeAspect="1"/>
            </p:cNvGrpSpPr>
            <p:nvPr/>
          </p:nvGrpSpPr>
          <p:grpSpPr bwMode="auto">
            <a:xfrm>
              <a:off x="796" y="1052"/>
              <a:ext cx="623" cy="704"/>
              <a:chOff x="796" y="1052"/>
              <a:chExt cx="512" cy="704"/>
            </a:xfrm>
          </p:grpSpPr>
          <p:sp>
            <p:nvSpPr>
              <p:cNvPr id="37892" name="Rectangle 4"/>
              <p:cNvSpPr>
                <a:spLocks noChangeAspect="1" noChangeArrowheads="1"/>
              </p:cNvSpPr>
              <p:nvPr/>
            </p:nvSpPr>
            <p:spPr bwMode="auto">
              <a:xfrm>
                <a:off x="796" y="1052"/>
                <a:ext cx="512" cy="704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0" name="Line 52"/>
              <p:cNvSpPr>
                <a:spLocks noChangeAspect="1" noChangeShapeType="1"/>
              </p:cNvSpPr>
              <p:nvPr/>
            </p:nvSpPr>
            <p:spPr bwMode="auto">
              <a:xfrm>
                <a:off x="796" y="1236"/>
                <a:ext cx="5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1" name="Line 53"/>
              <p:cNvSpPr>
                <a:spLocks noChangeAspect="1" noChangeShapeType="1"/>
              </p:cNvSpPr>
              <p:nvPr/>
            </p:nvSpPr>
            <p:spPr bwMode="auto">
              <a:xfrm>
                <a:off x="796" y="1524"/>
                <a:ext cx="5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 flipH="1">
            <a:off x="2590799" y="2571749"/>
            <a:ext cx="1025525" cy="457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Line 55"/>
          <p:cNvSpPr>
            <a:spLocks noChangeShapeType="1"/>
          </p:cNvSpPr>
          <p:nvPr/>
        </p:nvSpPr>
        <p:spPr bwMode="auto">
          <a:xfrm>
            <a:off x="2590800" y="2590800"/>
            <a:ext cx="0" cy="192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spect="1" noChangeArrowheads="1"/>
          </p:cNvSpPr>
          <p:nvPr/>
        </p:nvSpPr>
        <p:spPr bwMode="auto">
          <a:xfrm>
            <a:off x="709613" y="4052888"/>
            <a:ext cx="8636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b="0">
                <a:solidFill>
                  <a:srgbClr val="000000"/>
                </a:solidFill>
                <a:latin typeface="Courier New" pitchFamily="49" charset="0"/>
              </a:rPr>
              <a:t>3,4,5</a:t>
            </a:r>
          </a:p>
        </p:txBody>
      </p:sp>
      <p:grpSp>
        <p:nvGrpSpPr>
          <p:cNvPr id="6" name="Group 111"/>
          <p:cNvGrpSpPr>
            <a:grpSpLocks/>
          </p:cNvGrpSpPr>
          <p:nvPr/>
        </p:nvGrpSpPr>
        <p:grpSpPr bwMode="auto">
          <a:xfrm>
            <a:off x="331788" y="4521200"/>
            <a:ext cx="2650435" cy="1185863"/>
            <a:chOff x="209" y="2848"/>
            <a:chExt cx="1370" cy="747"/>
          </a:xfrm>
        </p:grpSpPr>
        <p:sp>
          <p:nvSpPr>
            <p:cNvPr id="37908" name="Rectangle 20"/>
            <p:cNvSpPr>
              <a:spLocks noChangeAspect="1" noChangeArrowheads="1"/>
            </p:cNvSpPr>
            <p:nvPr/>
          </p:nvSpPr>
          <p:spPr bwMode="auto">
            <a:xfrm>
              <a:off x="613" y="2908"/>
              <a:ext cx="54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Courier New" pitchFamily="49" charset="0"/>
                </a:rPr>
                <a:t>Wheel</a:t>
              </a:r>
            </a:p>
          </p:txBody>
        </p:sp>
        <p:sp>
          <p:nvSpPr>
            <p:cNvPr id="37909" name="Rectangle 21"/>
            <p:cNvSpPr>
              <a:spLocks noChangeAspect="1" noChangeArrowheads="1"/>
            </p:cNvSpPr>
            <p:nvPr/>
          </p:nvSpPr>
          <p:spPr bwMode="auto">
            <a:xfrm>
              <a:off x="209" y="3149"/>
              <a:ext cx="8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Courier New" pitchFamily="49" charset="0"/>
                </a:rPr>
                <a:t>diameter</a:t>
              </a:r>
            </a:p>
          </p:txBody>
        </p:sp>
        <p:sp>
          <p:nvSpPr>
            <p:cNvPr id="37910" name="Rectangle 22"/>
            <p:cNvSpPr>
              <a:spLocks noChangeAspect="1" noChangeArrowheads="1"/>
            </p:cNvSpPr>
            <p:nvPr/>
          </p:nvSpPr>
          <p:spPr bwMode="auto">
            <a:xfrm>
              <a:off x="209" y="3294"/>
              <a:ext cx="128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</a:rPr>
                <a:t>number of bolts</a:t>
              </a:r>
            </a:p>
          </p:txBody>
        </p:sp>
        <p:grpSp>
          <p:nvGrpSpPr>
            <p:cNvPr id="7" name="Group 90"/>
            <p:cNvGrpSpPr>
              <a:grpSpLocks noChangeAspect="1"/>
            </p:cNvGrpSpPr>
            <p:nvPr/>
          </p:nvGrpSpPr>
          <p:grpSpPr bwMode="auto">
            <a:xfrm>
              <a:off x="218" y="2848"/>
              <a:ext cx="1361" cy="747"/>
              <a:chOff x="1056" y="2764"/>
              <a:chExt cx="656" cy="496"/>
            </a:xfrm>
          </p:grpSpPr>
          <p:sp>
            <p:nvSpPr>
              <p:cNvPr id="37907" name="Rectangle 19"/>
              <p:cNvSpPr>
                <a:spLocks noChangeAspect="1" noChangeArrowheads="1"/>
              </p:cNvSpPr>
              <p:nvPr/>
            </p:nvSpPr>
            <p:spPr bwMode="auto">
              <a:xfrm>
                <a:off x="1056" y="2764"/>
                <a:ext cx="656" cy="49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4" name="Line 56"/>
              <p:cNvSpPr>
                <a:spLocks noChangeAspect="1" noChangeShapeType="1"/>
              </p:cNvSpPr>
              <p:nvPr/>
            </p:nvSpPr>
            <p:spPr bwMode="auto">
              <a:xfrm>
                <a:off x="1060" y="3192"/>
                <a:ext cx="6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5" name="Line 57"/>
              <p:cNvSpPr>
                <a:spLocks noChangeAspect="1" noChangeShapeType="1"/>
              </p:cNvSpPr>
              <p:nvPr/>
            </p:nvSpPr>
            <p:spPr bwMode="auto">
              <a:xfrm>
                <a:off x="1060" y="2940"/>
                <a:ext cx="6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7937" name="Rectangle 49"/>
          <p:cNvSpPr>
            <a:spLocks noChangeAspect="1" noChangeArrowheads="1"/>
          </p:cNvSpPr>
          <p:nvPr/>
        </p:nvSpPr>
        <p:spPr bwMode="auto">
          <a:xfrm>
            <a:off x="5549900" y="4027488"/>
            <a:ext cx="59055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b="0">
                <a:solidFill>
                  <a:srgbClr val="000000"/>
                </a:solidFill>
                <a:latin typeface="Courier New" pitchFamily="49" charset="0"/>
              </a:rPr>
              <a:t>2,4</a:t>
            </a:r>
          </a:p>
        </p:txBody>
      </p: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5167312" y="4521200"/>
            <a:ext cx="1157287" cy="1239838"/>
            <a:chOff x="3255" y="3104"/>
            <a:chExt cx="564" cy="781"/>
          </a:xfrm>
        </p:grpSpPr>
        <p:sp>
          <p:nvSpPr>
            <p:cNvPr id="37928" name="Rectangle 40"/>
            <p:cNvSpPr>
              <a:spLocks noChangeAspect="1" noChangeArrowheads="1"/>
            </p:cNvSpPr>
            <p:nvPr/>
          </p:nvSpPr>
          <p:spPr bwMode="auto">
            <a:xfrm>
              <a:off x="3304" y="3152"/>
              <a:ext cx="4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Courier New" pitchFamily="49" charset="0"/>
                </a:rPr>
                <a:t>Door</a:t>
              </a:r>
            </a:p>
          </p:txBody>
        </p:sp>
        <p:sp>
          <p:nvSpPr>
            <p:cNvPr id="37929" name="Rectangle 41"/>
            <p:cNvSpPr>
              <a:spLocks noChangeAspect="1" noChangeArrowheads="1"/>
            </p:cNvSpPr>
            <p:nvPr/>
          </p:nvSpPr>
          <p:spPr bwMode="auto">
            <a:xfrm>
              <a:off x="3255" y="3488"/>
              <a:ext cx="4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Courier New" pitchFamily="49" charset="0"/>
                </a:rPr>
                <a:t>open</a:t>
              </a:r>
            </a:p>
          </p:txBody>
        </p:sp>
        <p:sp>
          <p:nvSpPr>
            <p:cNvPr id="37930" name="Rectangle 42"/>
            <p:cNvSpPr>
              <a:spLocks noChangeAspect="1" noChangeArrowheads="1"/>
            </p:cNvSpPr>
            <p:nvPr/>
          </p:nvSpPr>
          <p:spPr bwMode="auto">
            <a:xfrm>
              <a:off x="3255" y="3656"/>
              <a:ext cx="54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Courier New" pitchFamily="49" charset="0"/>
                </a:rPr>
                <a:t>close</a:t>
              </a:r>
            </a:p>
          </p:txBody>
        </p:sp>
        <p:grpSp>
          <p:nvGrpSpPr>
            <p:cNvPr id="9" name="Group 94"/>
            <p:cNvGrpSpPr>
              <a:grpSpLocks noChangeAspect="1"/>
            </p:cNvGrpSpPr>
            <p:nvPr/>
          </p:nvGrpSpPr>
          <p:grpSpPr bwMode="auto">
            <a:xfrm>
              <a:off x="3282" y="3104"/>
              <a:ext cx="537" cy="756"/>
              <a:chOff x="3052" y="2748"/>
              <a:chExt cx="272" cy="504"/>
            </a:xfrm>
          </p:grpSpPr>
          <p:sp>
            <p:nvSpPr>
              <p:cNvPr id="37927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3052" y="2748"/>
                <a:ext cx="272" cy="504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0" name="Line 62"/>
              <p:cNvSpPr>
                <a:spLocks noChangeAspect="1" noChangeShapeType="1"/>
              </p:cNvSpPr>
              <p:nvPr/>
            </p:nvSpPr>
            <p:spPr bwMode="auto">
              <a:xfrm>
                <a:off x="3052" y="2940"/>
                <a:ext cx="2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1" name="Line 63"/>
              <p:cNvSpPr>
                <a:spLocks noChangeAspect="1" noChangeShapeType="1"/>
              </p:cNvSpPr>
              <p:nvPr/>
            </p:nvSpPr>
            <p:spPr bwMode="auto">
              <a:xfrm>
                <a:off x="3052" y="3024"/>
                <a:ext cx="2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7954" name="Line 66"/>
          <p:cNvSpPr>
            <a:spLocks noChangeShapeType="1"/>
          </p:cNvSpPr>
          <p:nvPr/>
        </p:nvSpPr>
        <p:spPr bwMode="auto">
          <a:xfrm flipH="1">
            <a:off x="3903663" y="4210050"/>
            <a:ext cx="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93"/>
          <p:cNvGrpSpPr>
            <a:grpSpLocks noChangeAspect="1"/>
          </p:cNvGrpSpPr>
          <p:nvPr/>
        </p:nvGrpSpPr>
        <p:grpSpPr bwMode="auto">
          <a:xfrm>
            <a:off x="6586538" y="4521200"/>
            <a:ext cx="2024062" cy="1698625"/>
            <a:chOff x="3485" y="2732"/>
            <a:chExt cx="592" cy="713"/>
          </a:xfrm>
        </p:grpSpPr>
        <p:sp>
          <p:nvSpPr>
            <p:cNvPr id="37932" name="Rectangle 44"/>
            <p:cNvSpPr>
              <a:spLocks noChangeAspect="1" noChangeArrowheads="1"/>
            </p:cNvSpPr>
            <p:nvPr/>
          </p:nvSpPr>
          <p:spPr bwMode="auto">
            <a:xfrm>
              <a:off x="3543" y="2772"/>
              <a:ext cx="477" cy="1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Courier New" pitchFamily="49" charset="0"/>
                </a:rPr>
                <a:t>Battery</a:t>
              </a:r>
            </a:p>
          </p:txBody>
        </p:sp>
        <p:sp>
          <p:nvSpPr>
            <p:cNvPr id="37933" name="Rectangle 45"/>
            <p:cNvSpPr>
              <a:spLocks noChangeAspect="1" noChangeArrowheads="1"/>
            </p:cNvSpPr>
            <p:nvPr/>
          </p:nvSpPr>
          <p:spPr bwMode="auto">
            <a:xfrm>
              <a:off x="3485" y="2932"/>
              <a:ext cx="305" cy="1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Courier New" pitchFamily="49" charset="0"/>
                </a:rPr>
                <a:t>amps</a:t>
              </a:r>
            </a:p>
          </p:txBody>
        </p:sp>
        <p:sp>
          <p:nvSpPr>
            <p:cNvPr id="37934" name="Rectangle 46"/>
            <p:cNvSpPr>
              <a:spLocks noChangeAspect="1" noChangeArrowheads="1"/>
            </p:cNvSpPr>
            <p:nvPr/>
          </p:nvSpPr>
          <p:spPr bwMode="auto">
            <a:xfrm>
              <a:off x="3485" y="3028"/>
              <a:ext cx="362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Courier New" pitchFamily="49" charset="0"/>
                </a:rPr>
                <a:t>volts</a:t>
              </a:r>
            </a:p>
          </p:txBody>
        </p:sp>
        <p:sp>
          <p:nvSpPr>
            <p:cNvPr id="37935" name="Rectangle 47"/>
            <p:cNvSpPr>
              <a:spLocks noChangeAspect="1" noChangeArrowheads="1"/>
            </p:cNvSpPr>
            <p:nvPr/>
          </p:nvSpPr>
          <p:spPr bwMode="auto">
            <a:xfrm>
              <a:off x="3485" y="3196"/>
              <a:ext cx="420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Courier New" pitchFamily="49" charset="0"/>
                </a:rPr>
                <a:t>charge</a:t>
              </a:r>
            </a:p>
          </p:txBody>
        </p:sp>
        <p:sp>
          <p:nvSpPr>
            <p:cNvPr id="37936" name="Rectangle 48"/>
            <p:cNvSpPr>
              <a:spLocks noChangeAspect="1" noChangeArrowheads="1"/>
            </p:cNvSpPr>
            <p:nvPr/>
          </p:nvSpPr>
          <p:spPr bwMode="auto">
            <a:xfrm>
              <a:off x="3485" y="3292"/>
              <a:ext cx="592" cy="1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Courier New" pitchFamily="49" charset="0"/>
                </a:rPr>
                <a:t>discharge</a:t>
              </a:r>
            </a:p>
          </p:txBody>
        </p:sp>
        <p:grpSp>
          <p:nvGrpSpPr>
            <p:cNvPr id="11" name="Group 92"/>
            <p:cNvGrpSpPr>
              <a:grpSpLocks noChangeAspect="1"/>
            </p:cNvGrpSpPr>
            <p:nvPr/>
          </p:nvGrpSpPr>
          <p:grpSpPr bwMode="auto">
            <a:xfrm>
              <a:off x="3496" y="2732"/>
              <a:ext cx="580" cy="704"/>
              <a:chOff x="3496" y="2732"/>
              <a:chExt cx="460" cy="704"/>
            </a:xfrm>
          </p:grpSpPr>
          <p:sp>
            <p:nvSpPr>
              <p:cNvPr id="37931" name="Rectangle 43"/>
              <p:cNvSpPr>
                <a:spLocks noChangeAspect="1" noChangeArrowheads="1"/>
              </p:cNvSpPr>
              <p:nvPr/>
            </p:nvSpPr>
            <p:spPr bwMode="auto">
              <a:xfrm>
                <a:off x="3500" y="2732"/>
                <a:ext cx="456" cy="704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8" name="Line 70"/>
              <p:cNvSpPr>
                <a:spLocks noChangeAspect="1" noChangeShapeType="1"/>
              </p:cNvSpPr>
              <p:nvPr/>
            </p:nvSpPr>
            <p:spPr bwMode="auto">
              <a:xfrm>
                <a:off x="3496" y="2928"/>
                <a:ext cx="4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9" name="Line 71"/>
              <p:cNvSpPr>
                <a:spLocks noChangeAspect="1" noChangeShapeType="1"/>
              </p:cNvSpPr>
              <p:nvPr/>
            </p:nvSpPr>
            <p:spPr bwMode="auto">
              <a:xfrm>
                <a:off x="3496" y="3180"/>
                <a:ext cx="4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7973" name="Rectangle 85"/>
          <p:cNvSpPr>
            <a:spLocks noChangeAspect="1" noChangeArrowheads="1"/>
          </p:cNvSpPr>
          <p:nvPr/>
        </p:nvSpPr>
        <p:spPr bwMode="auto">
          <a:xfrm>
            <a:off x="3184525" y="4052888"/>
            <a:ext cx="3397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r>
              <a:rPr lang="en-US" b="0">
                <a:solidFill>
                  <a:srgbClr val="000000"/>
                </a:solidFill>
                <a:latin typeface="Courier New" pitchFamily="49" charset="0"/>
              </a:rPr>
              <a:t>*</a:t>
            </a:r>
          </a:p>
        </p:txBody>
      </p:sp>
      <p:grpSp>
        <p:nvGrpSpPr>
          <p:cNvPr id="12" name="Group 110"/>
          <p:cNvGrpSpPr>
            <a:grpSpLocks/>
          </p:cNvGrpSpPr>
          <p:nvPr/>
        </p:nvGrpSpPr>
        <p:grpSpPr bwMode="auto">
          <a:xfrm>
            <a:off x="3146424" y="4521200"/>
            <a:ext cx="1958975" cy="1468438"/>
            <a:chOff x="1982" y="3010"/>
            <a:chExt cx="980" cy="925"/>
          </a:xfrm>
        </p:grpSpPr>
        <p:sp>
          <p:nvSpPr>
            <p:cNvPr id="37923" name="Rectangle 35"/>
            <p:cNvSpPr>
              <a:spLocks noChangeAspect="1" noChangeArrowheads="1"/>
            </p:cNvSpPr>
            <p:nvPr/>
          </p:nvSpPr>
          <p:spPr bwMode="auto">
            <a:xfrm>
              <a:off x="1988" y="3058"/>
              <a:ext cx="9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Courier New" pitchFamily="49" charset="0"/>
                </a:rPr>
                <a:t>Brakelight</a:t>
              </a:r>
            </a:p>
          </p:txBody>
        </p:sp>
        <p:sp>
          <p:nvSpPr>
            <p:cNvPr id="37925" name="Rectangle 37"/>
            <p:cNvSpPr>
              <a:spLocks noChangeAspect="1" noChangeArrowheads="1"/>
            </p:cNvSpPr>
            <p:nvPr/>
          </p:nvSpPr>
          <p:spPr bwMode="auto">
            <a:xfrm>
              <a:off x="1982" y="3562"/>
              <a:ext cx="2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Courier New" pitchFamily="49" charset="0"/>
                </a:rPr>
                <a:t>on</a:t>
              </a:r>
            </a:p>
          </p:txBody>
        </p:sp>
        <p:sp>
          <p:nvSpPr>
            <p:cNvPr id="37926" name="Rectangle 38"/>
            <p:cNvSpPr>
              <a:spLocks noChangeAspect="1" noChangeArrowheads="1"/>
            </p:cNvSpPr>
            <p:nvPr/>
          </p:nvSpPr>
          <p:spPr bwMode="auto">
            <a:xfrm>
              <a:off x="1982" y="3706"/>
              <a:ext cx="37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Courier New" pitchFamily="49" charset="0"/>
                </a:rPr>
                <a:t>off</a:t>
              </a:r>
            </a:p>
          </p:txBody>
        </p:sp>
        <p:grpSp>
          <p:nvGrpSpPr>
            <p:cNvPr id="13" name="Group 97"/>
            <p:cNvGrpSpPr>
              <a:grpSpLocks noChangeAspect="1"/>
            </p:cNvGrpSpPr>
            <p:nvPr/>
          </p:nvGrpSpPr>
          <p:grpSpPr bwMode="auto">
            <a:xfrm>
              <a:off x="2021" y="3010"/>
              <a:ext cx="900" cy="900"/>
              <a:chOff x="2404" y="2748"/>
              <a:chExt cx="296" cy="600"/>
            </a:xfrm>
          </p:grpSpPr>
          <p:sp>
            <p:nvSpPr>
              <p:cNvPr id="37922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2404" y="2748"/>
                <a:ext cx="296" cy="6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8" name="Line 60"/>
              <p:cNvSpPr>
                <a:spLocks noChangeAspect="1" noChangeShapeType="1"/>
              </p:cNvSpPr>
              <p:nvPr/>
            </p:nvSpPr>
            <p:spPr bwMode="auto">
              <a:xfrm>
                <a:off x="2404" y="3072"/>
                <a:ext cx="2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84" name="Line 96"/>
              <p:cNvSpPr>
                <a:spLocks noChangeAspect="1" noChangeShapeType="1"/>
              </p:cNvSpPr>
              <p:nvPr/>
            </p:nvSpPr>
            <p:spPr bwMode="auto">
              <a:xfrm>
                <a:off x="2405" y="3138"/>
                <a:ext cx="2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8000" name="AutoShape 112"/>
          <p:cNvSpPr>
            <a:spLocks noChangeAspect="1" noChangeArrowheads="1"/>
          </p:cNvSpPr>
          <p:nvPr/>
        </p:nvSpPr>
        <p:spPr bwMode="auto">
          <a:xfrm>
            <a:off x="3359150" y="1609725"/>
            <a:ext cx="266700" cy="15240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01" name="AutoShape 113"/>
          <p:cNvSpPr>
            <a:spLocks noChangeAspect="1" noChangeArrowheads="1"/>
          </p:cNvSpPr>
          <p:nvPr/>
        </p:nvSpPr>
        <p:spPr bwMode="auto">
          <a:xfrm>
            <a:off x="3333750" y="2498725"/>
            <a:ext cx="266700" cy="15240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02" name="AutoShape 114"/>
          <p:cNvSpPr>
            <a:spLocks noChangeAspect="1" noChangeArrowheads="1"/>
          </p:cNvSpPr>
          <p:nvPr/>
        </p:nvSpPr>
        <p:spPr bwMode="auto">
          <a:xfrm rot="-5400000">
            <a:off x="3770313" y="4000500"/>
            <a:ext cx="266700" cy="15240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03" name="AutoShape 115"/>
          <p:cNvSpPr>
            <a:spLocks noChangeAspect="1" noChangeArrowheads="1"/>
          </p:cNvSpPr>
          <p:nvPr/>
        </p:nvSpPr>
        <p:spPr bwMode="auto">
          <a:xfrm rot="-5400000">
            <a:off x="5203825" y="4000500"/>
            <a:ext cx="266700" cy="15240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004" name="AutoShape 116"/>
          <p:cNvCxnSpPr>
            <a:cxnSpLocks noChangeShapeType="1"/>
            <a:stCxn id="37911" idx="3"/>
            <a:endCxn id="37931" idx="0"/>
          </p:cNvCxnSpPr>
          <p:nvPr/>
        </p:nvCxnSpPr>
        <p:spPr bwMode="auto">
          <a:xfrm>
            <a:off x="5546725" y="2513807"/>
            <a:ext cx="2077561" cy="200739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7955" name="AutoShape 67"/>
          <p:cNvSpPr>
            <a:spLocks noChangeAspect="1" noChangeArrowheads="1"/>
          </p:cNvSpPr>
          <p:nvPr/>
        </p:nvSpPr>
        <p:spPr bwMode="auto">
          <a:xfrm>
            <a:off x="5549900" y="2436813"/>
            <a:ext cx="266700" cy="15240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05" name="Line 117"/>
          <p:cNvSpPr>
            <a:spLocks noChangeShapeType="1"/>
          </p:cNvSpPr>
          <p:nvPr/>
        </p:nvSpPr>
        <p:spPr bwMode="auto">
          <a:xfrm flipH="1">
            <a:off x="5337175" y="4206875"/>
            <a:ext cx="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82663"/>
            <a:ext cx="8162925" cy="641350"/>
          </a:xfrm>
        </p:spPr>
        <p:txBody>
          <a:bodyPr/>
          <a:lstStyle/>
          <a:p>
            <a:pPr eaLnBrk="1" hangingPunct="1"/>
            <a:r>
              <a:rPr lang="en-US" sz="3600" smtClean="0"/>
              <a:t>Topics covered in this Session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10538" cy="41910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smtClean="0"/>
              <a:t>1. Introducing UML.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smtClean="0"/>
              <a:t>2. What constitutes the UML.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smtClean="0"/>
              <a:t>3. Concepts of UML.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s-ES_tradnl" smtClean="0"/>
              <a:t>Constraints &amp; Notes</a:t>
            </a:r>
            <a:endParaRPr lang="es-E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3429000"/>
          </a:xfrm>
        </p:spPr>
        <p:txBody>
          <a:bodyPr/>
          <a:lstStyle/>
          <a:p>
            <a:r>
              <a:rPr lang="es-ES_tradnl" sz="2800" smtClean="0"/>
              <a:t>Constraints are fuctional relationships between elements of a class, for example, limits on the values an attribute can take, limit the number of objects that can exist at any point of time, etc.</a:t>
            </a:r>
          </a:p>
          <a:p>
            <a:r>
              <a:rPr lang="es-ES_tradnl" sz="2800" smtClean="0"/>
              <a:t>Notes: explanation or more complex constraints</a:t>
            </a:r>
            <a:endParaRPr lang="es-ES" sz="2800" smtClean="0"/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1447800" y="4648200"/>
            <a:ext cx="18288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>
                <a:latin typeface="Arial" charset="0"/>
              </a:rPr>
              <a:t>Class A</a:t>
            </a:r>
            <a:endParaRPr lang="es-ES">
              <a:latin typeface="Arial" charset="0"/>
            </a:endParaRP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6096000" y="4649788"/>
            <a:ext cx="18288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>
                <a:latin typeface="Arial" charset="0"/>
              </a:rPr>
              <a:t>Class B</a:t>
            </a:r>
            <a:endParaRPr lang="es-ES">
              <a:latin typeface="Arial" charset="0"/>
            </a:endParaRPr>
          </a:p>
        </p:txBody>
      </p:sp>
      <p:sp>
        <p:nvSpPr>
          <p:cNvPr id="34822" name="Line 8"/>
          <p:cNvSpPr>
            <a:spLocks noChangeShapeType="1"/>
          </p:cNvSpPr>
          <p:nvPr/>
        </p:nvSpPr>
        <p:spPr bwMode="auto">
          <a:xfrm>
            <a:off x="3276600" y="4992688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3352800" y="5105400"/>
            <a:ext cx="26082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>
                <a:latin typeface="Arial" charset="0"/>
              </a:rPr>
              <a:t>{constraint on assoc.}</a:t>
            </a:r>
            <a:endParaRPr lang="es-ES" sz="2000">
              <a:latin typeface="Arial" charset="0"/>
            </a:endParaRPr>
          </a:p>
        </p:txBody>
      </p:sp>
      <p:sp>
        <p:nvSpPr>
          <p:cNvPr id="34824" name="Text Box 11"/>
          <p:cNvSpPr txBox="1">
            <a:spLocks noChangeArrowheads="1"/>
          </p:cNvSpPr>
          <p:nvPr/>
        </p:nvSpPr>
        <p:spPr bwMode="auto">
          <a:xfrm>
            <a:off x="3276600" y="4419600"/>
            <a:ext cx="27924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>
                <a:latin typeface="Arial" charset="0"/>
              </a:rPr>
              <a:t>Association name</a:t>
            </a:r>
            <a:endParaRPr lang="es-ES" b="1">
              <a:latin typeface="Arial" charset="0"/>
            </a:endParaRPr>
          </a:p>
        </p:txBody>
      </p:sp>
      <p:grpSp>
        <p:nvGrpSpPr>
          <p:cNvPr id="34825" name="Group 30"/>
          <p:cNvGrpSpPr>
            <a:grpSpLocks/>
          </p:cNvGrpSpPr>
          <p:nvPr/>
        </p:nvGrpSpPr>
        <p:grpSpPr bwMode="auto">
          <a:xfrm>
            <a:off x="3733800" y="5791200"/>
            <a:ext cx="1295400" cy="685800"/>
            <a:chOff x="4176" y="3600"/>
            <a:chExt cx="720" cy="384"/>
          </a:xfrm>
        </p:grpSpPr>
        <p:sp>
          <p:nvSpPr>
            <p:cNvPr id="34836" name="AutoShape 31"/>
            <p:cNvSpPr>
              <a:spLocks noChangeArrowheads="1"/>
            </p:cNvSpPr>
            <p:nvPr/>
          </p:nvSpPr>
          <p:spPr bwMode="auto">
            <a:xfrm>
              <a:off x="4752" y="3600"/>
              <a:ext cx="144" cy="144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Line 32"/>
            <p:cNvSpPr>
              <a:spLocks noChangeShapeType="1"/>
            </p:cNvSpPr>
            <p:nvPr/>
          </p:nvSpPr>
          <p:spPr bwMode="auto">
            <a:xfrm flipH="1">
              <a:off x="4176" y="360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Line 33"/>
            <p:cNvSpPr>
              <a:spLocks noChangeShapeType="1"/>
            </p:cNvSpPr>
            <p:nvPr/>
          </p:nvSpPr>
          <p:spPr bwMode="auto">
            <a:xfrm>
              <a:off x="4176" y="360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Line 34"/>
            <p:cNvSpPr>
              <a:spLocks noChangeShapeType="1"/>
            </p:cNvSpPr>
            <p:nvPr/>
          </p:nvSpPr>
          <p:spPr bwMode="auto">
            <a:xfrm>
              <a:off x="4176" y="3984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Line 35"/>
            <p:cNvSpPr>
              <a:spLocks noChangeShapeType="1"/>
            </p:cNvSpPr>
            <p:nvPr/>
          </p:nvSpPr>
          <p:spPr bwMode="auto">
            <a:xfrm>
              <a:off x="4896" y="374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6" name="Line 36"/>
          <p:cNvSpPr>
            <a:spLocks noChangeShapeType="1"/>
          </p:cNvSpPr>
          <p:nvPr/>
        </p:nvSpPr>
        <p:spPr bwMode="auto">
          <a:xfrm>
            <a:off x="6934200" y="5334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Line 37"/>
          <p:cNvSpPr>
            <a:spLocks noChangeShapeType="1"/>
          </p:cNvSpPr>
          <p:nvPr/>
        </p:nvSpPr>
        <p:spPr bwMode="auto">
          <a:xfrm flipV="1">
            <a:off x="4419600" y="5410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Text Box 38"/>
          <p:cNvSpPr txBox="1">
            <a:spLocks noChangeArrowheads="1"/>
          </p:cNvSpPr>
          <p:nvPr/>
        </p:nvSpPr>
        <p:spPr bwMode="auto">
          <a:xfrm>
            <a:off x="3657600" y="5715000"/>
            <a:ext cx="1384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Note on </a:t>
            </a:r>
          </a:p>
          <a:p>
            <a:r>
              <a:rPr lang="es-ES_tradnl"/>
              <a:t>constraint</a:t>
            </a:r>
            <a:endParaRPr lang="es-ES"/>
          </a:p>
        </p:txBody>
      </p:sp>
      <p:sp>
        <p:nvSpPr>
          <p:cNvPr id="34829" name="Text Box 39"/>
          <p:cNvSpPr txBox="1">
            <a:spLocks noChangeArrowheads="1"/>
          </p:cNvSpPr>
          <p:nvPr/>
        </p:nvSpPr>
        <p:spPr bwMode="auto">
          <a:xfrm>
            <a:off x="6172200" y="5715000"/>
            <a:ext cx="1528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Note about</a:t>
            </a:r>
          </a:p>
          <a:p>
            <a:r>
              <a:rPr lang="es-ES_tradnl"/>
              <a:t>the class</a:t>
            </a:r>
            <a:endParaRPr lang="es-ES"/>
          </a:p>
        </p:txBody>
      </p:sp>
      <p:grpSp>
        <p:nvGrpSpPr>
          <p:cNvPr id="34830" name="Group 40"/>
          <p:cNvGrpSpPr>
            <a:grpSpLocks/>
          </p:cNvGrpSpPr>
          <p:nvPr/>
        </p:nvGrpSpPr>
        <p:grpSpPr bwMode="auto">
          <a:xfrm>
            <a:off x="6248400" y="5715000"/>
            <a:ext cx="1828800" cy="838200"/>
            <a:chOff x="4176" y="3600"/>
            <a:chExt cx="720" cy="384"/>
          </a:xfrm>
        </p:grpSpPr>
        <p:sp>
          <p:nvSpPr>
            <p:cNvPr id="34831" name="AutoShape 41"/>
            <p:cNvSpPr>
              <a:spLocks noChangeArrowheads="1"/>
            </p:cNvSpPr>
            <p:nvPr/>
          </p:nvSpPr>
          <p:spPr bwMode="auto">
            <a:xfrm>
              <a:off x="4752" y="3600"/>
              <a:ext cx="144" cy="144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Line 42"/>
            <p:cNvSpPr>
              <a:spLocks noChangeShapeType="1"/>
            </p:cNvSpPr>
            <p:nvPr/>
          </p:nvSpPr>
          <p:spPr bwMode="auto">
            <a:xfrm flipH="1">
              <a:off x="4176" y="360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Line 43"/>
            <p:cNvSpPr>
              <a:spLocks noChangeShapeType="1"/>
            </p:cNvSpPr>
            <p:nvPr/>
          </p:nvSpPr>
          <p:spPr bwMode="auto">
            <a:xfrm>
              <a:off x="4176" y="360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Line 44"/>
            <p:cNvSpPr>
              <a:spLocks noChangeShapeType="1"/>
            </p:cNvSpPr>
            <p:nvPr/>
          </p:nvSpPr>
          <p:spPr bwMode="auto">
            <a:xfrm>
              <a:off x="4176" y="3984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Line 45"/>
            <p:cNvSpPr>
              <a:spLocks noChangeShapeType="1"/>
            </p:cNvSpPr>
            <p:nvPr/>
          </p:nvSpPr>
          <p:spPr bwMode="auto">
            <a:xfrm>
              <a:off x="4896" y="374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s-ES_tradnl" smtClean="0"/>
              <a:t>Associations</a:t>
            </a:r>
            <a:endParaRPr lang="es-E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2971800"/>
          </a:xfrm>
        </p:spPr>
        <p:txBody>
          <a:bodyPr/>
          <a:lstStyle/>
          <a:p>
            <a:r>
              <a:rPr lang="es-ES_tradnl" dirty="0" err="1" smtClean="0"/>
              <a:t>Association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: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association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has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properties</a:t>
            </a:r>
            <a:r>
              <a:rPr lang="es-ES_tradnl" dirty="0" smtClean="0"/>
              <a:t> of a </a:t>
            </a:r>
            <a:r>
              <a:rPr lang="es-ES_tradnl" dirty="0" err="1" smtClean="0"/>
              <a:t>class</a:t>
            </a:r>
            <a:r>
              <a:rPr lang="es-ES_tradnl" dirty="0" smtClean="0"/>
              <a:t>.</a:t>
            </a:r>
          </a:p>
        </p:txBody>
      </p:sp>
      <p:sp>
        <p:nvSpPr>
          <p:cNvPr id="35844" name="Text Box 27"/>
          <p:cNvSpPr txBox="1">
            <a:spLocks noChangeArrowheads="1"/>
          </p:cNvSpPr>
          <p:nvPr/>
        </p:nvSpPr>
        <p:spPr bwMode="auto">
          <a:xfrm>
            <a:off x="6477000" y="5638800"/>
            <a:ext cx="2362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sz="2000" dirty="0" err="1"/>
              <a:t>if</a:t>
            </a:r>
            <a:r>
              <a:rPr lang="es-ES_tradnl" sz="2000" dirty="0"/>
              <a:t> grade &lt;=4 </a:t>
            </a:r>
          </a:p>
          <a:p>
            <a:r>
              <a:rPr lang="es-ES_tradnl" sz="2000" dirty="0" err="1"/>
              <a:t>then</a:t>
            </a:r>
            <a:r>
              <a:rPr lang="es-ES_tradnl" sz="2000" dirty="0"/>
              <a:t> Pass=true </a:t>
            </a:r>
            <a:endParaRPr lang="es-ES" sz="2000" dirty="0"/>
          </a:p>
        </p:txBody>
      </p:sp>
      <p:grpSp>
        <p:nvGrpSpPr>
          <p:cNvPr id="35845" name="Group 20"/>
          <p:cNvGrpSpPr>
            <a:grpSpLocks/>
          </p:cNvGrpSpPr>
          <p:nvPr/>
        </p:nvGrpSpPr>
        <p:grpSpPr bwMode="auto">
          <a:xfrm>
            <a:off x="6477000" y="5638800"/>
            <a:ext cx="1828800" cy="685800"/>
            <a:chOff x="4176" y="3600"/>
            <a:chExt cx="720" cy="384"/>
          </a:xfrm>
        </p:grpSpPr>
        <p:sp>
          <p:nvSpPr>
            <p:cNvPr id="35866" name="AutoShape 21"/>
            <p:cNvSpPr>
              <a:spLocks noChangeArrowheads="1"/>
            </p:cNvSpPr>
            <p:nvPr/>
          </p:nvSpPr>
          <p:spPr bwMode="auto">
            <a:xfrm>
              <a:off x="4752" y="3600"/>
              <a:ext cx="144" cy="144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7" name="Line 22"/>
            <p:cNvSpPr>
              <a:spLocks noChangeShapeType="1"/>
            </p:cNvSpPr>
            <p:nvPr/>
          </p:nvSpPr>
          <p:spPr bwMode="auto">
            <a:xfrm flipH="1">
              <a:off x="4176" y="360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23"/>
            <p:cNvSpPr>
              <a:spLocks noChangeShapeType="1"/>
            </p:cNvSpPr>
            <p:nvPr/>
          </p:nvSpPr>
          <p:spPr bwMode="auto">
            <a:xfrm>
              <a:off x="4176" y="360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24"/>
            <p:cNvSpPr>
              <a:spLocks noChangeShapeType="1"/>
            </p:cNvSpPr>
            <p:nvPr/>
          </p:nvSpPr>
          <p:spPr bwMode="auto">
            <a:xfrm>
              <a:off x="4176" y="398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Line 25"/>
            <p:cNvSpPr>
              <a:spLocks noChangeShapeType="1"/>
            </p:cNvSpPr>
            <p:nvPr/>
          </p:nvSpPr>
          <p:spPr bwMode="auto">
            <a:xfrm>
              <a:off x="4896" y="37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6" name="Group 32"/>
          <p:cNvGrpSpPr>
            <a:grpSpLocks/>
          </p:cNvGrpSpPr>
          <p:nvPr/>
        </p:nvGrpSpPr>
        <p:grpSpPr bwMode="auto">
          <a:xfrm>
            <a:off x="990600" y="3733800"/>
            <a:ext cx="6248401" cy="2736850"/>
            <a:chOff x="624" y="2352"/>
            <a:chExt cx="3936" cy="1724"/>
          </a:xfrm>
        </p:grpSpPr>
        <p:sp>
          <p:nvSpPr>
            <p:cNvPr id="35850" name="Line 13"/>
            <p:cNvSpPr>
              <a:spLocks noChangeShapeType="1"/>
            </p:cNvSpPr>
            <p:nvPr/>
          </p:nvSpPr>
          <p:spPr bwMode="auto">
            <a:xfrm>
              <a:off x="2688" y="264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Text Box 5"/>
            <p:cNvSpPr txBox="1">
              <a:spLocks noChangeArrowheads="1"/>
            </p:cNvSpPr>
            <p:nvPr/>
          </p:nvSpPr>
          <p:spPr bwMode="auto">
            <a:xfrm>
              <a:off x="624" y="2976"/>
              <a:ext cx="105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ES_tradnl" b="1" dirty="0" err="1"/>
                <a:t>Student</a:t>
              </a:r>
              <a:endParaRPr lang="es-ES" b="1" dirty="0"/>
            </a:p>
          </p:txBody>
        </p:sp>
        <p:sp>
          <p:nvSpPr>
            <p:cNvPr id="35852" name="Text Box 7"/>
            <p:cNvSpPr txBox="1">
              <a:spLocks noChangeArrowheads="1"/>
            </p:cNvSpPr>
            <p:nvPr/>
          </p:nvSpPr>
          <p:spPr bwMode="auto">
            <a:xfrm>
              <a:off x="2254" y="2352"/>
              <a:ext cx="115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ES_tradnl" b="1" dirty="0" err="1"/>
                <a:t>Semester</a:t>
              </a:r>
              <a:endParaRPr lang="es-ES" b="1" dirty="0"/>
            </a:p>
          </p:txBody>
        </p:sp>
        <p:sp>
          <p:nvSpPr>
            <p:cNvPr id="35853" name="Text Box 8"/>
            <p:cNvSpPr txBox="1">
              <a:spLocks noChangeArrowheads="1"/>
            </p:cNvSpPr>
            <p:nvPr/>
          </p:nvSpPr>
          <p:spPr bwMode="auto">
            <a:xfrm>
              <a:off x="3456" y="2976"/>
              <a:ext cx="110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ES_tradnl" b="1" dirty="0" err="1"/>
                <a:t>Lecture</a:t>
              </a:r>
              <a:endParaRPr lang="es-ES" b="1" dirty="0"/>
            </a:p>
          </p:txBody>
        </p:sp>
        <p:grpSp>
          <p:nvGrpSpPr>
            <p:cNvPr id="35854" name="Group 11"/>
            <p:cNvGrpSpPr>
              <a:grpSpLocks/>
            </p:cNvGrpSpPr>
            <p:nvPr/>
          </p:nvGrpSpPr>
          <p:grpSpPr bwMode="auto">
            <a:xfrm>
              <a:off x="2112" y="3552"/>
              <a:ext cx="1392" cy="524"/>
              <a:chOff x="2256" y="3216"/>
              <a:chExt cx="1392" cy="524"/>
            </a:xfrm>
          </p:grpSpPr>
          <p:sp>
            <p:nvSpPr>
              <p:cNvPr id="35864" name="Text Box 9"/>
              <p:cNvSpPr txBox="1">
                <a:spLocks noChangeArrowheads="1"/>
              </p:cNvSpPr>
              <p:nvPr/>
            </p:nvSpPr>
            <p:spPr bwMode="auto">
              <a:xfrm>
                <a:off x="2256" y="3216"/>
                <a:ext cx="1392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s-ES_tradnl" b="1" dirty="0" err="1"/>
                  <a:t>Result</a:t>
                </a:r>
                <a:endParaRPr lang="es-ES_tradnl" b="1" dirty="0"/>
              </a:p>
              <a:p>
                <a:r>
                  <a:rPr lang="es-ES_tradnl" dirty="0" err="1"/>
                  <a:t>Pass:boolean</a:t>
                </a:r>
                <a:endParaRPr lang="es-ES" dirty="0"/>
              </a:p>
            </p:txBody>
          </p:sp>
          <p:sp>
            <p:nvSpPr>
              <p:cNvPr id="35865" name="Line 10"/>
              <p:cNvSpPr>
                <a:spLocks noChangeShapeType="1"/>
              </p:cNvSpPr>
              <p:nvPr/>
            </p:nvSpPr>
            <p:spPr bwMode="auto">
              <a:xfrm>
                <a:off x="2256" y="3456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5" name="AutoShape 12"/>
            <p:cNvSpPr>
              <a:spLocks noChangeArrowheads="1"/>
            </p:cNvSpPr>
            <p:nvPr/>
          </p:nvSpPr>
          <p:spPr bwMode="auto">
            <a:xfrm>
              <a:off x="2496" y="3027"/>
              <a:ext cx="384" cy="19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Line 14"/>
            <p:cNvSpPr>
              <a:spLocks noChangeShapeType="1"/>
            </p:cNvSpPr>
            <p:nvPr/>
          </p:nvSpPr>
          <p:spPr bwMode="auto">
            <a:xfrm>
              <a:off x="2688" y="3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15"/>
            <p:cNvSpPr>
              <a:spLocks noChangeShapeType="1"/>
            </p:cNvSpPr>
            <p:nvPr/>
          </p:nvSpPr>
          <p:spPr bwMode="auto">
            <a:xfrm>
              <a:off x="1392" y="31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6"/>
            <p:cNvSpPr>
              <a:spLocks noChangeShapeType="1"/>
            </p:cNvSpPr>
            <p:nvPr/>
          </p:nvSpPr>
          <p:spPr bwMode="auto">
            <a:xfrm>
              <a:off x="2880" y="312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Text Box 17"/>
            <p:cNvSpPr txBox="1">
              <a:spLocks noChangeArrowheads="1"/>
            </p:cNvSpPr>
            <p:nvPr/>
          </p:nvSpPr>
          <p:spPr bwMode="auto">
            <a:xfrm>
              <a:off x="1632" y="29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dirty="0"/>
                <a:t>*</a:t>
              </a:r>
              <a:endParaRPr lang="es-ES" dirty="0"/>
            </a:p>
          </p:txBody>
        </p:sp>
        <p:sp>
          <p:nvSpPr>
            <p:cNvPr id="35860" name="Text Box 18"/>
            <p:cNvSpPr txBox="1">
              <a:spLocks noChangeArrowheads="1"/>
            </p:cNvSpPr>
            <p:nvPr/>
          </p:nvSpPr>
          <p:spPr bwMode="auto">
            <a:xfrm>
              <a:off x="2496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/>
                <a:t>*</a:t>
              </a:r>
              <a:endParaRPr lang="es-ES"/>
            </a:p>
          </p:txBody>
        </p:sp>
        <p:sp>
          <p:nvSpPr>
            <p:cNvPr id="35861" name="Text Box 19"/>
            <p:cNvSpPr txBox="1">
              <a:spLocks noChangeArrowheads="1"/>
            </p:cNvSpPr>
            <p:nvPr/>
          </p:nvSpPr>
          <p:spPr bwMode="auto">
            <a:xfrm>
              <a:off x="3264" y="29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/>
                <a:t>*</a:t>
              </a:r>
              <a:endParaRPr lang="es-ES"/>
            </a:p>
          </p:txBody>
        </p:sp>
        <p:sp>
          <p:nvSpPr>
            <p:cNvPr id="35862" name="Line 26"/>
            <p:cNvSpPr>
              <a:spLocks noChangeShapeType="1"/>
            </p:cNvSpPr>
            <p:nvPr/>
          </p:nvSpPr>
          <p:spPr bwMode="auto">
            <a:xfrm>
              <a:off x="3216" y="379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Text Box 28"/>
            <p:cNvSpPr txBox="1">
              <a:spLocks noChangeArrowheads="1"/>
            </p:cNvSpPr>
            <p:nvPr/>
          </p:nvSpPr>
          <p:spPr bwMode="auto">
            <a:xfrm>
              <a:off x="1728" y="2832"/>
              <a:ext cx="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/>
                <a:t>Takes part</a:t>
              </a:r>
              <a:endParaRPr lang="es-ES"/>
            </a:p>
          </p:txBody>
        </p:sp>
      </p:grpSp>
      <p:sp>
        <p:nvSpPr>
          <p:cNvPr id="35847" name="Freeform 34"/>
          <p:cNvSpPr>
            <a:spLocks/>
          </p:cNvSpPr>
          <p:nvPr/>
        </p:nvSpPr>
        <p:spPr bwMode="auto">
          <a:xfrm>
            <a:off x="4572000" y="4038600"/>
            <a:ext cx="1371600" cy="685800"/>
          </a:xfrm>
          <a:custGeom>
            <a:avLst/>
            <a:gdLst>
              <a:gd name="T0" fmla="*/ 0 w 864"/>
              <a:gd name="T1" fmla="*/ 2147483647 h 432"/>
              <a:gd name="T2" fmla="*/ 2147483647 w 864"/>
              <a:gd name="T3" fmla="*/ 2147483647 h 432"/>
              <a:gd name="T4" fmla="*/ 2147483647 w 864"/>
              <a:gd name="T5" fmla="*/ 2147483647 h 432"/>
              <a:gd name="T6" fmla="*/ 2147483647 w 864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432"/>
              <a:gd name="T14" fmla="*/ 864 w 864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432">
                <a:moveTo>
                  <a:pt x="0" y="432"/>
                </a:moveTo>
                <a:cubicBezTo>
                  <a:pt x="76" y="328"/>
                  <a:pt x="152" y="224"/>
                  <a:pt x="240" y="192"/>
                </a:cubicBezTo>
                <a:cubicBezTo>
                  <a:pt x="328" y="160"/>
                  <a:pt x="424" y="272"/>
                  <a:pt x="528" y="240"/>
                </a:cubicBezTo>
                <a:cubicBezTo>
                  <a:pt x="632" y="208"/>
                  <a:pt x="808" y="40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Line 35"/>
          <p:cNvSpPr>
            <a:spLocks noChangeShapeType="1"/>
          </p:cNvSpPr>
          <p:nvPr/>
        </p:nvSpPr>
        <p:spPr bwMode="auto">
          <a:xfrm flipH="1">
            <a:off x="4419600" y="4724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9" name="Text Box 36"/>
          <p:cNvSpPr txBox="1">
            <a:spLocks noChangeArrowheads="1"/>
          </p:cNvSpPr>
          <p:nvPr/>
        </p:nvSpPr>
        <p:spPr bwMode="auto">
          <a:xfrm>
            <a:off x="6003925" y="3698875"/>
            <a:ext cx="2630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i="1"/>
              <a:t>Ternary association</a:t>
            </a:r>
            <a:endParaRPr lang="es-ES"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591B324-1B0B-4786-980E-DA7DA02ED40B}" type="slidenum">
              <a:rPr lang="en-US"/>
              <a:pPr/>
              <a:t>23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class diagram</a:t>
            </a: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946150" y="1981200"/>
          <a:ext cx="7251700" cy="4114800"/>
        </p:xfrm>
        <a:graphic>
          <a:graphicData uri="http://schemas.openxmlformats.org/presentationml/2006/ole">
            <p:oleObj spid="_x0000_s107522" name="Visio" r:id="rId4" imgW="4672440" imgH="2651760" progId="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30815E69-F8A8-4A66-AE00-B115C27C449C}" type="slidenum">
              <a:rPr lang="en-US"/>
              <a:pPr/>
              <a:t>24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Association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685800" y="2381250"/>
          <a:ext cx="7772400" cy="3313113"/>
        </p:xfrm>
        <a:graphic>
          <a:graphicData uri="http://schemas.openxmlformats.org/presentationml/2006/ole">
            <p:oleObj spid="_x0000_s108546" name="Visio" r:id="rId4" imgW="4015080" imgH="1711800" progId="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AB89FD5B-C402-45C7-960E-7E47CA2CC6FB}" type="slidenum">
              <a:rPr lang="en-US"/>
              <a:pPr/>
              <a:t>25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Aggregation/</a:t>
            </a:r>
            <a:r>
              <a:rPr lang="en-US" dirty="0" err="1" smtClean="0"/>
              <a:t>Compostition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Special type of association</a:t>
            </a:r>
          </a:p>
          <a:p>
            <a:r>
              <a:rPr lang="en-US" i="1"/>
              <a:t>part-of</a:t>
            </a:r>
            <a:r>
              <a:rPr lang="en-US"/>
              <a:t> relationship</a:t>
            </a:r>
          </a:p>
          <a:p>
            <a:r>
              <a:rPr lang="en-US"/>
              <a:t>Can use roles and multiplicity</a:t>
            </a:r>
          </a:p>
          <a:p>
            <a:endParaRPr lang="en-US"/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685800" y="4114800"/>
          <a:ext cx="7315200" cy="1479550"/>
        </p:xfrm>
        <a:graphic>
          <a:graphicData uri="http://schemas.openxmlformats.org/presentationml/2006/ole">
            <p:oleObj spid="_x0000_s109570" name="Visio" r:id="rId4" imgW="3069360" imgH="619920" progId="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92DBBB05-948B-4BAC-8B4C-86C3299AEB17}" type="slidenum">
              <a:rPr lang="en-US"/>
              <a:pPr/>
              <a:t>26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Attributes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572000"/>
          </a:xfrm>
        </p:spPr>
        <p:txBody>
          <a:bodyPr/>
          <a:lstStyle/>
          <a:p>
            <a:r>
              <a:rPr lang="en-US" dirty="0"/>
              <a:t>Associations may have properties in the same manner as objects/classes.</a:t>
            </a: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1143000" y="2895600"/>
          <a:ext cx="6248400" cy="2647950"/>
        </p:xfrm>
        <a:graphic>
          <a:graphicData uri="http://schemas.openxmlformats.org/presentationml/2006/ole">
            <p:oleObj spid="_x0000_s110594" name="Visio" r:id="rId4" imgW="4038120" imgH="1711080" progId="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3903F7B-83F2-49F0-8CA9-220BED54E3A8}" type="slidenum">
              <a:rPr lang="en-US"/>
              <a:pPr/>
              <a:t>27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r>
              <a:rPr lang="en-US"/>
              <a:t>Change in specification in one class effects another class (but not the other way around)</a:t>
            </a:r>
          </a:p>
          <a:p>
            <a:r>
              <a:rPr lang="en-US"/>
              <a:t>Represents a </a:t>
            </a:r>
            <a:r>
              <a:rPr lang="en-US" i="1"/>
              <a:t>using</a:t>
            </a:r>
            <a:r>
              <a:rPr lang="en-US"/>
              <a:t> relationship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676400" y="4114800"/>
          <a:ext cx="4876800" cy="2052638"/>
        </p:xfrm>
        <a:graphic>
          <a:graphicData uri="http://schemas.openxmlformats.org/presentationml/2006/ole">
            <p:oleObj spid="_x0000_s111618" name="Visio" r:id="rId4" imgW="3337920" imgH="1404720" progId="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Dependency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110537" cy="4191000"/>
          </a:xfrm>
        </p:spPr>
        <p:txBody>
          <a:bodyPr/>
          <a:lstStyle/>
          <a:p>
            <a:r>
              <a:rPr lang="en-US" dirty="0"/>
              <a:t>Notated by a dotted line </a:t>
            </a:r>
          </a:p>
          <a:p>
            <a:r>
              <a:rPr lang="en-US" dirty="0"/>
              <a:t>The most general relation between classes</a:t>
            </a:r>
          </a:p>
          <a:p>
            <a:r>
              <a:rPr lang="en-US" dirty="0"/>
              <a:t>Indicates that an object affects another object</a:t>
            </a:r>
          </a:p>
        </p:txBody>
      </p:sp>
      <p:pic>
        <p:nvPicPr>
          <p:cNvPr id="8151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5313" y="3141663"/>
            <a:ext cx="39528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5113" name="AutoShape 9"/>
          <p:cNvSpPr>
            <a:spLocks/>
          </p:cNvSpPr>
          <p:nvPr/>
        </p:nvSpPr>
        <p:spPr bwMode="auto">
          <a:xfrm>
            <a:off x="941388" y="4176713"/>
            <a:ext cx="2755900" cy="1214437"/>
          </a:xfrm>
          <a:prstGeom prst="callout1">
            <a:avLst>
              <a:gd name="adj1" fmla="val 9412"/>
              <a:gd name="adj2" fmla="val 102764"/>
              <a:gd name="adj3" fmla="val -1440"/>
              <a:gd name="adj4" fmla="val 121602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b="1"/>
              <a:t>AccountingSystem</a:t>
            </a:r>
            <a:r>
              <a:rPr lang="he-IL"/>
              <a:t> </a:t>
            </a:r>
            <a:r>
              <a:rPr lang="en-US"/>
              <a:t>creates a </a:t>
            </a:r>
            <a:r>
              <a:rPr lang="en-US" b="1"/>
              <a:t>Receipt</a:t>
            </a:r>
            <a:r>
              <a:rPr lang="en-US"/>
              <a:t> object</a:t>
            </a:r>
          </a:p>
        </p:txBody>
      </p:sp>
      <p:sp>
        <p:nvSpPr>
          <p:cNvPr id="815114" name="Line 10"/>
          <p:cNvSpPr>
            <a:spLocks noChangeShapeType="1"/>
          </p:cNvSpPr>
          <p:nvPr/>
        </p:nvSpPr>
        <p:spPr bwMode="auto">
          <a:xfrm>
            <a:off x="6096000" y="1371600"/>
            <a:ext cx="249237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0"/>
            <a:ext cx="8162925" cy="707886"/>
          </a:xfrm>
        </p:spPr>
        <p:txBody>
          <a:bodyPr/>
          <a:lstStyle/>
          <a:p>
            <a:r>
              <a:rPr lang="en-US" dirty="0"/>
              <a:t>Dependency – cont’d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110537" cy="4191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Dependencies are the most abstract type of relations.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Properties: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Dependencies are always directed (If a given class depends on another, it does not mean the other way around).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Dependencies do not have cardinality.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instances of two classes send messages to each other, but are not tied to each other, then dependency is appropriated.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Types:</a:t>
            </a:r>
          </a:p>
          <a:p>
            <a:pPr lvl="1"/>
            <a:r>
              <a:rPr lang="en-US" dirty="0">
                <a:latin typeface="Times" pitchFamily="18" charset="0"/>
                <a:sym typeface="Symbol" pitchFamily="18" charset="2"/>
              </a:rPr>
              <a:t>«call»</a:t>
            </a:r>
          </a:p>
          <a:p>
            <a:pPr lvl="1"/>
            <a:r>
              <a:rPr lang="en-US" dirty="0">
                <a:latin typeface="Times" pitchFamily="18" charset="0"/>
                <a:sym typeface="Symbol" pitchFamily="18" charset="2"/>
              </a:rPr>
              <a:t>«create»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838200" y="3048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b="1" dirty="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981200" y="0"/>
            <a:ext cx="5943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What is UML?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62000" y="838200"/>
            <a:ext cx="79248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99FF"/>
              </a:buClr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8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800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US" sz="28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. It is not simply a notation for drawing diagrams, but a complete language for capturing knowledge(semantics) about a subject and expressing knowledge(syntax) regarding the subject for the purpose of communication.</a:t>
            </a:r>
          </a:p>
          <a:p>
            <a:pPr eaLnBrk="0" hangingPunct="0">
              <a:spcBef>
                <a:spcPct val="50000"/>
              </a:spcBef>
              <a:buClr>
                <a:srgbClr val="0099FF"/>
              </a:buCl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Applies to </a:t>
            </a:r>
            <a:r>
              <a:rPr lang="en-US" sz="2800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US" sz="28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and systems. Modeling involves a focus on understanding a subject (system) and capturing and being able to communicated in this knowledge.</a:t>
            </a:r>
          </a:p>
          <a:p>
            <a:pPr eaLnBrk="0" hangingPunct="0">
              <a:spcBef>
                <a:spcPct val="50000"/>
              </a:spcBef>
              <a:buClr>
                <a:srgbClr val="0099FF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It is the result of </a:t>
            </a:r>
            <a:r>
              <a:rPr lang="en-US" sz="2800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unifying</a:t>
            </a:r>
            <a:r>
              <a:rPr lang="en-US" sz="28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the information systems and technology industry’s best engineering practices (principals, techniques, methods and tools).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Aggregation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“</a:t>
            </a:r>
            <a:r>
              <a:rPr lang="en-US" altLang="he-IL"/>
              <a:t>Whole-part” relationship between classes</a:t>
            </a:r>
          </a:p>
          <a:p>
            <a:r>
              <a:rPr lang="en-US" altLang="he-IL"/>
              <a:t>Assemble a class from other classes</a:t>
            </a:r>
          </a:p>
          <a:p>
            <a:pPr lvl="1"/>
            <a:r>
              <a:rPr lang="en-US" altLang="he-IL"/>
              <a:t>Combined with “many” - assemble a class from a couple of instances of that class</a:t>
            </a:r>
          </a:p>
        </p:txBody>
      </p:sp>
      <p:pic>
        <p:nvPicPr>
          <p:cNvPr id="89498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897312"/>
            <a:ext cx="4583113" cy="296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Composition</a:t>
            </a:r>
            <a:endParaRPr lang="en-US"/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6638"/>
            <a:ext cx="7467600" cy="2232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/>
              <a:t>Composition is a stronger form of aggregation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Contained objects that live and die with the container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Container creates and destroys the contained objects</a:t>
            </a:r>
          </a:p>
        </p:txBody>
      </p:sp>
      <p:pic>
        <p:nvPicPr>
          <p:cNvPr id="897084" name="Picture 6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2025" y="3251200"/>
            <a:ext cx="6535738" cy="2805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97089" name="Picture 6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0063" y="4594225"/>
            <a:ext cx="1905000" cy="1462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646331"/>
          </a:xfrm>
        </p:spPr>
        <p:txBody>
          <a:bodyPr/>
          <a:lstStyle/>
          <a:p>
            <a:r>
              <a:rPr lang="en-US" sz="3600" dirty="0"/>
              <a:t>Composition vs. Aggregation</a:t>
            </a:r>
          </a:p>
        </p:txBody>
      </p:sp>
      <p:graphicFrame>
        <p:nvGraphicFramePr>
          <p:cNvPr id="899075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036638"/>
          <a:ext cx="8229600" cy="4567239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Aggregation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Composition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303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 can be shared by several wholes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 is always a part of a single whole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Parts can live independently</a:t>
                      </a:r>
                      <a:r>
                        <a:rPr kumimoji="0" lang="he-I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(i.e., whole cardinality can be 0..*)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Parts exist only as part of the whole. When the wall is destroyed, they are destroyed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3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Whole is not solely responsible for the object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Whole is responsible and should create/destroy the objects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9092" name="Text Box 20"/>
          <p:cNvSpPr txBox="1">
            <a:spLocks noChangeArrowheads="1"/>
          </p:cNvSpPr>
          <p:nvPr/>
        </p:nvSpPr>
        <p:spPr bwMode="auto">
          <a:xfrm>
            <a:off x="1955800" y="2287588"/>
            <a:ext cx="606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0..4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04838" y="2330450"/>
            <a:ext cx="3848100" cy="590550"/>
            <a:chOff x="381" y="1895"/>
            <a:chExt cx="2424" cy="372"/>
          </a:xfrm>
        </p:grpSpPr>
        <p:sp>
          <p:nvSpPr>
            <p:cNvPr id="899094" name="Rectangle 22"/>
            <p:cNvSpPr>
              <a:spLocks noChangeArrowheads="1"/>
            </p:cNvSpPr>
            <p:nvPr/>
          </p:nvSpPr>
          <p:spPr bwMode="auto">
            <a:xfrm>
              <a:off x="381" y="2025"/>
              <a:ext cx="873" cy="242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category</a:t>
              </a:r>
            </a:p>
          </p:txBody>
        </p:sp>
        <p:sp>
          <p:nvSpPr>
            <p:cNvPr id="899095" name="Rectangle 23"/>
            <p:cNvSpPr>
              <a:spLocks noChangeArrowheads="1"/>
            </p:cNvSpPr>
            <p:nvPr/>
          </p:nvSpPr>
          <p:spPr bwMode="auto">
            <a:xfrm>
              <a:off x="1932" y="2016"/>
              <a:ext cx="873" cy="242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document</a:t>
              </a:r>
            </a:p>
          </p:txBody>
        </p:sp>
        <p:sp>
          <p:nvSpPr>
            <p:cNvPr id="899096" name="Line 24"/>
            <p:cNvSpPr>
              <a:spLocks noChangeShapeType="1"/>
            </p:cNvSpPr>
            <p:nvPr/>
          </p:nvSpPr>
          <p:spPr bwMode="auto">
            <a:xfrm flipV="1">
              <a:off x="1540" y="2144"/>
              <a:ext cx="357" cy="10"/>
            </a:xfrm>
            <a:prstGeom prst="line">
              <a:avLst/>
            </a:prstGeom>
            <a:noFill/>
            <a:ln w="25400">
              <a:solidFill>
                <a:srgbClr val="081D58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899097" name="AutoShape 25"/>
            <p:cNvSpPr>
              <a:spLocks noChangeArrowheads="1"/>
            </p:cNvSpPr>
            <p:nvPr/>
          </p:nvSpPr>
          <p:spPr bwMode="auto">
            <a:xfrm>
              <a:off x="1245" y="2094"/>
              <a:ext cx="302" cy="113"/>
            </a:xfrm>
            <a:prstGeom prst="diamond">
              <a:avLst/>
            </a:prstGeom>
            <a:ln w="25400">
              <a:solidFill>
                <a:srgbClr val="081D5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9098" name="Text Box 26"/>
            <p:cNvSpPr txBox="1">
              <a:spLocks noChangeArrowheads="1"/>
            </p:cNvSpPr>
            <p:nvPr/>
          </p:nvSpPr>
          <p:spPr bwMode="auto">
            <a:xfrm>
              <a:off x="1752" y="1895"/>
              <a:ext cx="13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*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675188" y="2344738"/>
            <a:ext cx="3848100" cy="590550"/>
            <a:chOff x="381" y="1895"/>
            <a:chExt cx="2424" cy="372"/>
          </a:xfrm>
        </p:grpSpPr>
        <p:sp>
          <p:nvSpPr>
            <p:cNvPr id="899100" name="Rectangle 28"/>
            <p:cNvSpPr>
              <a:spLocks noChangeArrowheads="1"/>
            </p:cNvSpPr>
            <p:nvPr/>
          </p:nvSpPr>
          <p:spPr bwMode="auto">
            <a:xfrm>
              <a:off x="381" y="2025"/>
              <a:ext cx="873" cy="242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Window</a:t>
              </a:r>
            </a:p>
          </p:txBody>
        </p:sp>
        <p:sp>
          <p:nvSpPr>
            <p:cNvPr id="899101" name="Rectangle 29"/>
            <p:cNvSpPr>
              <a:spLocks noChangeArrowheads="1"/>
            </p:cNvSpPr>
            <p:nvPr/>
          </p:nvSpPr>
          <p:spPr bwMode="auto">
            <a:xfrm>
              <a:off x="1932" y="2016"/>
              <a:ext cx="873" cy="242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Frame</a:t>
              </a:r>
            </a:p>
          </p:txBody>
        </p:sp>
        <p:sp>
          <p:nvSpPr>
            <p:cNvPr id="899102" name="Line 30"/>
            <p:cNvSpPr>
              <a:spLocks noChangeShapeType="1"/>
            </p:cNvSpPr>
            <p:nvPr/>
          </p:nvSpPr>
          <p:spPr bwMode="auto">
            <a:xfrm flipV="1">
              <a:off x="1540" y="2144"/>
              <a:ext cx="357" cy="10"/>
            </a:xfrm>
            <a:prstGeom prst="line">
              <a:avLst/>
            </a:prstGeom>
            <a:noFill/>
            <a:ln w="25400">
              <a:solidFill>
                <a:srgbClr val="081D58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9103" name="AutoShape 31"/>
            <p:cNvSpPr>
              <a:spLocks noChangeArrowheads="1"/>
            </p:cNvSpPr>
            <p:nvPr/>
          </p:nvSpPr>
          <p:spPr bwMode="auto">
            <a:xfrm>
              <a:off x="1245" y="2094"/>
              <a:ext cx="302" cy="113"/>
            </a:xfrm>
            <a:prstGeom prst="diamond">
              <a:avLst/>
            </a:prstGeom>
            <a:solidFill>
              <a:srgbClr val="333399"/>
            </a:solidFill>
            <a:ln w="25400">
              <a:solidFill>
                <a:srgbClr val="081D5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9104" name="Text Box 32"/>
            <p:cNvSpPr txBox="1">
              <a:spLocks noChangeArrowheads="1"/>
            </p:cNvSpPr>
            <p:nvPr/>
          </p:nvSpPr>
          <p:spPr bwMode="auto">
            <a:xfrm>
              <a:off x="1752" y="1895"/>
              <a:ext cx="13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646331"/>
          </a:xfrm>
        </p:spPr>
        <p:txBody>
          <a:bodyPr/>
          <a:lstStyle/>
          <a:p>
            <a:r>
              <a:rPr lang="en-US" sz="3600" dirty="0" smtClean="0"/>
              <a:t>Reflexive associations</a:t>
            </a:r>
            <a:endParaRPr lang="en-US" sz="3600" dirty="0"/>
          </a:p>
        </p:txBody>
      </p:sp>
      <p:pic>
        <p:nvPicPr>
          <p:cNvPr id="142338" name="Picture 2" descr="http://www.agilemodeling.com/images/style/classDiagramAggregationComposi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999" y="1238250"/>
            <a:ext cx="8328835" cy="4476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5CBB6DF-F7AB-41C1-AEFD-D50F1018E894}" type="slidenum">
              <a:rPr lang="en-US"/>
              <a:pPr/>
              <a:t>34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A note is a graphical symbol containing text and/or graphics that offer(s) some comment or detail about an element within a model.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066800" y="4038600"/>
            <a:ext cx="1752600" cy="838200"/>
            <a:chOff x="672" y="2592"/>
            <a:chExt cx="1104" cy="528"/>
          </a:xfrm>
        </p:grpSpPr>
        <p:sp>
          <p:nvSpPr>
            <p:cNvPr id="95239" name="Line 7"/>
            <p:cNvSpPr>
              <a:spLocks noChangeShapeType="1"/>
            </p:cNvSpPr>
            <p:nvPr/>
          </p:nvSpPr>
          <p:spPr bwMode="auto">
            <a:xfrm>
              <a:off x="672" y="259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0" name="Line 8"/>
            <p:cNvSpPr>
              <a:spLocks noChangeShapeType="1"/>
            </p:cNvSpPr>
            <p:nvPr/>
          </p:nvSpPr>
          <p:spPr bwMode="auto">
            <a:xfrm>
              <a:off x="672" y="25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1" name="Line 9"/>
            <p:cNvSpPr>
              <a:spLocks noChangeShapeType="1"/>
            </p:cNvSpPr>
            <p:nvPr/>
          </p:nvSpPr>
          <p:spPr bwMode="auto">
            <a:xfrm>
              <a:off x="672" y="31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2" name="AutoShape 10"/>
            <p:cNvSpPr>
              <a:spLocks noChangeArrowheads="1"/>
            </p:cNvSpPr>
            <p:nvPr/>
          </p:nvSpPr>
          <p:spPr bwMode="auto">
            <a:xfrm>
              <a:off x="1536" y="2592"/>
              <a:ext cx="240" cy="240"/>
            </a:xfrm>
            <a:prstGeom prst="rtTriangle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3" name="Line 11"/>
            <p:cNvSpPr>
              <a:spLocks noChangeShapeType="1"/>
            </p:cNvSpPr>
            <p:nvPr/>
          </p:nvSpPr>
          <p:spPr bwMode="auto">
            <a:xfrm flipV="1">
              <a:off x="1776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4" name="Text Box 12"/>
            <p:cNvSpPr txBox="1">
              <a:spLocks noChangeArrowheads="1"/>
            </p:cNvSpPr>
            <p:nvPr/>
          </p:nvSpPr>
          <p:spPr bwMode="auto">
            <a:xfrm>
              <a:off x="672" y="2784"/>
              <a:ext cx="89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/>
                <a:t>Check with Mike</a:t>
              </a:r>
            </a:p>
            <a:p>
              <a:pPr algn="ctr"/>
              <a:r>
                <a:rPr lang="en-US" sz="1400"/>
                <a:t>on this.</a:t>
              </a:r>
              <a:endParaRPr lang="en-US" sz="1600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54413" y="5105400"/>
            <a:ext cx="1779587" cy="838200"/>
            <a:chOff x="655" y="2592"/>
            <a:chExt cx="1121" cy="528"/>
          </a:xfrm>
        </p:grpSpPr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672" y="259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672" y="25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672" y="31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AutoShape 18"/>
            <p:cNvSpPr>
              <a:spLocks noChangeArrowheads="1"/>
            </p:cNvSpPr>
            <p:nvPr/>
          </p:nvSpPr>
          <p:spPr bwMode="auto">
            <a:xfrm>
              <a:off x="1536" y="2592"/>
              <a:ext cx="240" cy="240"/>
            </a:xfrm>
            <a:prstGeom prst="rtTriangle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 flipV="1">
              <a:off x="1776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2" name="Text Box 20"/>
            <p:cNvSpPr txBox="1">
              <a:spLocks noChangeArrowheads="1"/>
            </p:cNvSpPr>
            <p:nvPr/>
          </p:nvSpPr>
          <p:spPr bwMode="auto">
            <a:xfrm>
              <a:off x="655" y="2841"/>
              <a:ext cx="9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/>
                <a:t>See encrypt.doc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943600" y="4038600"/>
            <a:ext cx="1752600" cy="838200"/>
            <a:chOff x="672" y="2592"/>
            <a:chExt cx="1104" cy="528"/>
          </a:xfrm>
        </p:grpSpPr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672" y="259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5" name="Line 23"/>
            <p:cNvSpPr>
              <a:spLocks noChangeShapeType="1"/>
            </p:cNvSpPr>
            <p:nvPr/>
          </p:nvSpPr>
          <p:spPr bwMode="auto">
            <a:xfrm>
              <a:off x="672" y="25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6" name="Line 24"/>
            <p:cNvSpPr>
              <a:spLocks noChangeShapeType="1"/>
            </p:cNvSpPr>
            <p:nvPr/>
          </p:nvSpPr>
          <p:spPr bwMode="auto">
            <a:xfrm>
              <a:off x="672" y="31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7" name="AutoShape 25"/>
            <p:cNvSpPr>
              <a:spLocks noChangeArrowheads="1"/>
            </p:cNvSpPr>
            <p:nvPr/>
          </p:nvSpPr>
          <p:spPr bwMode="auto">
            <a:xfrm>
              <a:off x="1536" y="2592"/>
              <a:ext cx="240" cy="240"/>
            </a:xfrm>
            <a:prstGeom prst="rtTriangle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8" name="Line 26"/>
            <p:cNvSpPr>
              <a:spLocks noChangeShapeType="1"/>
            </p:cNvSpPr>
            <p:nvPr/>
          </p:nvSpPr>
          <p:spPr bwMode="auto">
            <a:xfrm flipV="1">
              <a:off x="1776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9" name="Text Box 27"/>
            <p:cNvSpPr txBox="1">
              <a:spLocks noChangeArrowheads="1"/>
            </p:cNvSpPr>
            <p:nvPr/>
          </p:nvSpPr>
          <p:spPr bwMode="auto">
            <a:xfrm>
              <a:off x="699" y="2784"/>
              <a:ext cx="84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/>
                <a:t>See </a:t>
              </a:r>
              <a:r>
                <a:rPr lang="en-US" sz="1400" u="sng"/>
                <a:t>http://www.</a:t>
              </a:r>
            </a:p>
            <a:p>
              <a:pPr algn="ctr"/>
              <a:r>
                <a:rPr lang="en-US" sz="1400" u="sng"/>
                <a:t>softdocwiz.com</a:t>
              </a:r>
              <a:endParaRPr lang="en-US" sz="1600"/>
            </a:p>
          </p:txBody>
        </p:sp>
      </p:grpSp>
      <p:sp>
        <p:nvSpPr>
          <p:cNvPr id="95260" name="AutoShape 2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733800" y="5181600"/>
            <a:ext cx="274638" cy="274638"/>
          </a:xfrm>
          <a:prstGeom prst="actionButtonDocumen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3843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01063" cy="641350"/>
          </a:xfrm>
        </p:spPr>
        <p:txBody>
          <a:bodyPr/>
          <a:lstStyle/>
          <a:p>
            <a:pPr eaLnBrk="1" hangingPunct="1"/>
            <a:r>
              <a:rPr lang="en-US" sz="3600" i="1" smtClean="0"/>
              <a:t>Unified Modeling Language</a:t>
            </a:r>
            <a:r>
              <a:rPr lang="en-US" sz="3600" smtClean="0"/>
              <a:t> (UML)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186738" cy="50292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Times New Roman" pitchFamily="18" charset="0"/>
              </a:rPr>
              <a:t>Version 1.1 was adopted in November 1997 by the Object Management Group (OMG) as a standard language for object-oriented analysis and design 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Initially based on a combination of the </a:t>
            </a:r>
            <a:r>
              <a:rPr lang="en-US" sz="2800" dirty="0" err="1" smtClean="0">
                <a:latin typeface="Times New Roman" pitchFamily="18" charset="0"/>
              </a:rPr>
              <a:t>Booch</a:t>
            </a:r>
            <a:r>
              <a:rPr lang="en-US" sz="2800" dirty="0" smtClean="0">
                <a:latin typeface="Times New Roman" pitchFamily="18" charset="0"/>
              </a:rPr>
              <a:t>, OMT (Object Modeling Technique): Jim </a:t>
            </a:r>
            <a:r>
              <a:rPr lang="en-US" sz="2800" dirty="0" err="1" smtClean="0">
                <a:latin typeface="Times New Roman" pitchFamily="18" charset="0"/>
              </a:rPr>
              <a:t>Rumbaugh</a:t>
            </a:r>
            <a:r>
              <a:rPr lang="en-US" sz="2800" dirty="0" smtClean="0">
                <a:latin typeface="Times New Roman" pitchFamily="18" charset="0"/>
              </a:rPr>
              <a:t> and OOSE (Object-Oriented Software Engineering): </a:t>
            </a:r>
            <a:r>
              <a:rPr lang="en-US" sz="2800" dirty="0" err="1" smtClean="0">
                <a:latin typeface="Times New Roman" pitchFamily="18" charset="0"/>
              </a:rPr>
              <a:t>Ivar</a:t>
            </a:r>
            <a:r>
              <a:rPr lang="en-US" sz="2800" dirty="0" smtClean="0">
                <a:latin typeface="Times New Roman" pitchFamily="18" charset="0"/>
              </a:rPr>
              <a:t> Jacobson methods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 UML was refined and extended by a consortium of several companies, and is undergoing minor revisions by the OMG Revision Task Force.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82663"/>
            <a:ext cx="8162925" cy="641350"/>
          </a:xfrm>
        </p:spPr>
        <p:txBody>
          <a:bodyPr/>
          <a:lstStyle/>
          <a:p>
            <a:pPr eaLnBrk="1" hangingPunct="1"/>
            <a:endParaRPr lang="en-US" sz="36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10538" cy="4191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0"/>
            <a:ext cx="7162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905000" y="3810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The Unified Modeling Language.</a:t>
            </a:r>
          </a:p>
        </p:txBody>
      </p:sp>
      <p:pic>
        <p:nvPicPr>
          <p:cNvPr id="1843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354138"/>
            <a:ext cx="7772400" cy="519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228600"/>
            <a:ext cx="8162925" cy="641350"/>
          </a:xfrm>
        </p:spPr>
        <p:txBody>
          <a:bodyPr/>
          <a:lstStyle/>
          <a:p>
            <a:pPr eaLnBrk="1" hangingPunct="1"/>
            <a:r>
              <a:rPr lang="en-US" sz="3600" smtClean="0"/>
              <a:t>UML Diagrams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10538" cy="419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Times New Roman" pitchFamily="18" charset="0"/>
              </a:rPr>
              <a:t>UML includes diagrams for </a:t>
            </a:r>
          </a:p>
          <a:p>
            <a:pPr eaLnBrk="1" hangingPunct="1"/>
            <a:r>
              <a:rPr lang="en-US" sz="2800" smtClean="0">
                <a:latin typeface="Times New Roman" pitchFamily="18" charset="0"/>
              </a:rPr>
              <a:t>use cases</a:t>
            </a:r>
          </a:p>
          <a:p>
            <a:pPr eaLnBrk="1" hangingPunct="1"/>
            <a:r>
              <a:rPr lang="en-US" sz="2800" smtClean="0">
                <a:latin typeface="Times New Roman" pitchFamily="18" charset="0"/>
              </a:rPr>
              <a:t>static structures (class and object diagrams)</a:t>
            </a:r>
          </a:p>
          <a:p>
            <a:pPr eaLnBrk="1" hangingPunct="1"/>
            <a:r>
              <a:rPr lang="en-US" sz="2800" smtClean="0">
                <a:latin typeface="Times New Roman" pitchFamily="18" charset="0"/>
              </a:rPr>
              <a:t>behavior (state-chart, activity, sequence and collaboration diagrams)</a:t>
            </a:r>
          </a:p>
          <a:p>
            <a:pPr eaLnBrk="1" hangingPunct="1"/>
            <a:r>
              <a:rPr lang="en-US" sz="2800" smtClean="0">
                <a:latin typeface="Times New Roman" pitchFamily="18" charset="0"/>
              </a:rPr>
              <a:t>implementation (component and deployment diagrams).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Times New Roman" pitchFamily="18" charset="0"/>
              </a:rPr>
              <a:t>For data modeling purposes UML uses class diagrams, to which constraints in a textual language may be added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smtClean="0"/>
              <a:t>The UML process 	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10538" cy="41910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smtClean="0"/>
              <a:t>There are four kinds of things in the UML.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sz="2800" smtClean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smtClean="0"/>
              <a:t>1. Structural Things.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smtClean="0"/>
              <a:t>2. Behavioral Things.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smtClean="0"/>
              <a:t>3. Grouping Things.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smtClean="0"/>
              <a:t>4. Annotational Things.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3200400" y="990600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/>
              <a:t>Things in UML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04800" y="1676400"/>
            <a:ext cx="1981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/>
              <a:t>Structural Things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6629400" y="1752600"/>
            <a:ext cx="22510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 err="1"/>
              <a:t>Annotational</a:t>
            </a:r>
            <a:r>
              <a:rPr lang="en-US" sz="2000" b="1" dirty="0"/>
              <a:t> Things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4724400" y="1752600"/>
            <a:ext cx="1981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/>
              <a:t>Grouping Things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2438400" y="1752600"/>
            <a:ext cx="2035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/>
              <a:t>Behavioral Things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457200" y="25146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1. Class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457200" y="28956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2. Interface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457200" y="33528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3. Collaboration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900" y="38100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4. Use Case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6635" name="Text Box 12"/>
          <p:cNvSpPr txBox="1">
            <a:spLocks noChangeArrowheads="1"/>
          </p:cNvSpPr>
          <p:nvPr/>
        </p:nvSpPr>
        <p:spPr bwMode="auto">
          <a:xfrm>
            <a:off x="485775" y="42672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5. Active Class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6636" name="Text Box 13"/>
          <p:cNvSpPr txBox="1">
            <a:spLocks noChangeArrowheads="1"/>
          </p:cNvSpPr>
          <p:nvPr/>
        </p:nvSpPr>
        <p:spPr bwMode="auto">
          <a:xfrm>
            <a:off x="501650" y="47244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6. Components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6637" name="Text Box 14"/>
          <p:cNvSpPr txBox="1">
            <a:spLocks noChangeArrowheads="1"/>
          </p:cNvSpPr>
          <p:nvPr/>
        </p:nvSpPr>
        <p:spPr bwMode="auto">
          <a:xfrm>
            <a:off x="533400" y="52578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7. Nodes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6638" name="Text Box 15"/>
          <p:cNvSpPr txBox="1">
            <a:spLocks noChangeArrowheads="1"/>
          </p:cNvSpPr>
          <p:nvPr/>
        </p:nvSpPr>
        <p:spPr bwMode="auto">
          <a:xfrm>
            <a:off x="2590800" y="289560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2. State Mechanism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6639" name="Text Box 16"/>
          <p:cNvSpPr txBox="1">
            <a:spLocks noChangeArrowheads="1"/>
          </p:cNvSpPr>
          <p:nvPr/>
        </p:nvSpPr>
        <p:spPr bwMode="auto">
          <a:xfrm>
            <a:off x="2590800" y="25146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1. Interaction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6640" name="Text Box 17"/>
          <p:cNvSpPr txBox="1">
            <a:spLocks noChangeArrowheads="1"/>
          </p:cNvSpPr>
          <p:nvPr/>
        </p:nvSpPr>
        <p:spPr bwMode="auto">
          <a:xfrm>
            <a:off x="4724400" y="25146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1. Packages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6641" name="Text Box 18"/>
          <p:cNvSpPr txBox="1">
            <a:spLocks noChangeArrowheads="1"/>
          </p:cNvSpPr>
          <p:nvPr/>
        </p:nvSpPr>
        <p:spPr bwMode="auto">
          <a:xfrm>
            <a:off x="6781800" y="2466975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1. Notes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3489</TotalTime>
  <Words>1284</Words>
  <Application>Microsoft PowerPoint</Application>
  <PresentationFormat>On-screen Show (4:3)</PresentationFormat>
  <Paragraphs>319</Paragraphs>
  <Slides>34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Bold Stripes</vt:lpstr>
      <vt:lpstr>Document</vt:lpstr>
      <vt:lpstr>VISIO</vt:lpstr>
      <vt:lpstr>Visio</vt:lpstr>
      <vt:lpstr>UML:  Introduction</vt:lpstr>
      <vt:lpstr>Topics covered in this Session</vt:lpstr>
      <vt:lpstr>Slide 3</vt:lpstr>
      <vt:lpstr>Unified Modeling Language (UML)</vt:lpstr>
      <vt:lpstr>Slide 5</vt:lpstr>
      <vt:lpstr>Slide 6</vt:lpstr>
      <vt:lpstr>UML Diagrams</vt:lpstr>
      <vt:lpstr>The UML process   </vt:lpstr>
      <vt:lpstr>Slide 9</vt:lpstr>
      <vt:lpstr>Structural Modeling: Core Elements</vt:lpstr>
      <vt:lpstr>Structural Modeling: Core Relationships</vt:lpstr>
      <vt:lpstr>Static Structure</vt:lpstr>
      <vt:lpstr>Class Relationships in UML</vt:lpstr>
      <vt:lpstr>Association</vt:lpstr>
      <vt:lpstr>Associations</vt:lpstr>
      <vt:lpstr>Multiplicity of Associations</vt:lpstr>
      <vt:lpstr>Class Inheritance &amp; Specialization</vt:lpstr>
      <vt:lpstr>Aggregation</vt:lpstr>
      <vt:lpstr>Composition</vt:lpstr>
      <vt:lpstr>Slide 20</vt:lpstr>
      <vt:lpstr>Constraints &amp; Notes</vt:lpstr>
      <vt:lpstr>Associations</vt:lpstr>
      <vt:lpstr>Example class diagram</vt:lpstr>
      <vt:lpstr>Examples of Association</vt:lpstr>
      <vt:lpstr>Aggregation/Compostition</vt:lpstr>
      <vt:lpstr>Link Attributes</vt:lpstr>
      <vt:lpstr>Dependency</vt:lpstr>
      <vt:lpstr>Dependency</vt:lpstr>
      <vt:lpstr>Dependency – cont’d</vt:lpstr>
      <vt:lpstr>Aggregation</vt:lpstr>
      <vt:lpstr>Composition</vt:lpstr>
      <vt:lpstr>Composition vs. Aggregation</vt:lpstr>
      <vt:lpstr>Reflexive associations</vt:lpstr>
      <vt:lpstr>Notes</vt:lpstr>
    </vt:vector>
  </TitlesOfParts>
  <Company>ISU Extended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an overview </dc:title>
  <dc:creator>Neena Goveas</dc:creator>
  <cp:lastModifiedBy>Sahil</cp:lastModifiedBy>
  <cp:revision>83</cp:revision>
  <cp:lastPrinted>1601-01-01T00:00:00Z</cp:lastPrinted>
  <dcterms:created xsi:type="dcterms:W3CDTF">2003-10-28T22:56:52Z</dcterms:created>
  <dcterms:modified xsi:type="dcterms:W3CDTF">2013-09-12T10:58:24Z</dcterms:modified>
</cp:coreProperties>
</file>