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8"/>
  </p:notesMasterIdLst>
  <p:handoutMasterIdLst>
    <p:handoutMasterId r:id="rId69"/>
  </p:handoutMasterIdLst>
  <p:sldIdLst>
    <p:sldId id="256" r:id="rId2"/>
    <p:sldId id="297" r:id="rId3"/>
    <p:sldId id="437" r:id="rId4"/>
    <p:sldId id="438" r:id="rId5"/>
    <p:sldId id="439" r:id="rId6"/>
    <p:sldId id="440" r:id="rId7"/>
    <p:sldId id="441" r:id="rId8"/>
    <p:sldId id="442" r:id="rId9"/>
    <p:sldId id="443" r:id="rId10"/>
    <p:sldId id="322" r:id="rId11"/>
    <p:sldId id="361" r:id="rId12"/>
    <p:sldId id="362" r:id="rId13"/>
    <p:sldId id="363" r:id="rId14"/>
    <p:sldId id="430" r:id="rId15"/>
    <p:sldId id="431" r:id="rId16"/>
    <p:sldId id="432" r:id="rId17"/>
    <p:sldId id="433" r:id="rId18"/>
    <p:sldId id="434" r:id="rId19"/>
    <p:sldId id="435" r:id="rId20"/>
    <p:sldId id="436" r:id="rId21"/>
    <p:sldId id="298" r:id="rId22"/>
    <p:sldId id="299"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321" r:id="rId37"/>
    <p:sldId id="364" r:id="rId38"/>
    <p:sldId id="365" r:id="rId39"/>
    <p:sldId id="366" r:id="rId40"/>
    <p:sldId id="300" r:id="rId41"/>
    <p:sldId id="457" r:id="rId42"/>
    <p:sldId id="425" r:id="rId43"/>
    <p:sldId id="426" r:id="rId44"/>
    <p:sldId id="427" r:id="rId45"/>
    <p:sldId id="428" r:id="rId46"/>
    <p:sldId id="429" r:id="rId47"/>
    <p:sldId id="367" r:id="rId48"/>
    <p:sldId id="458" r:id="rId49"/>
    <p:sldId id="459" r:id="rId50"/>
    <p:sldId id="460" r:id="rId51"/>
    <p:sldId id="301" r:id="rId52"/>
    <p:sldId id="413" r:id="rId53"/>
    <p:sldId id="414" r:id="rId54"/>
    <p:sldId id="368" r:id="rId55"/>
    <p:sldId id="260" r:id="rId56"/>
    <p:sldId id="375" r:id="rId57"/>
    <p:sldId id="376" r:id="rId58"/>
    <p:sldId id="377" r:id="rId59"/>
    <p:sldId id="381" r:id="rId60"/>
    <p:sldId id="380" r:id="rId61"/>
    <p:sldId id="379" r:id="rId62"/>
    <p:sldId id="378" r:id="rId63"/>
    <p:sldId id="382" r:id="rId64"/>
    <p:sldId id="383" r:id="rId65"/>
    <p:sldId id="333" r:id="rId66"/>
    <p:sldId id="334" r:id="rId67"/>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800000"/>
    <a:srgbClr val="009900"/>
    <a:srgbClr val="003366"/>
    <a:srgbClr val="FFFFFF"/>
    <a:srgbClr val="C0C0C0"/>
    <a:srgbClr val="5F5F5F"/>
    <a:srgbClr val="80808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088" autoAdjust="0"/>
    <p:restoredTop sz="90929"/>
  </p:normalViewPr>
  <p:slideViewPr>
    <p:cSldViewPr>
      <p:cViewPr varScale="1">
        <p:scale>
          <a:sx n="84" d="100"/>
          <a:sy n="84" d="100"/>
        </p:scale>
        <p:origin x="-95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notesViewPr>
    <p:cSldViewPr>
      <p:cViewPr varScale="1">
        <p:scale>
          <a:sx n="61" d="100"/>
          <a:sy n="61" d="100"/>
        </p:scale>
        <p:origin x="-1698" y="-5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3" Type="http://schemas.openxmlformats.org/officeDocument/2006/relationships/slide" Target="slides/slide4.xml"/><Relationship Id="rId7" Type="http://schemas.openxmlformats.org/officeDocument/2006/relationships/slide" Target="slides/slide41.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35.xml"/><Relationship Id="rId5" Type="http://schemas.openxmlformats.org/officeDocument/2006/relationships/slide" Target="slides/slide23.xml"/><Relationship Id="rId4"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165891"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165892"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165893"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A97EB7D8-F1BE-4569-9F6A-7B71150CAF7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pPr>
              <a:defRPr/>
            </a:pPr>
            <a:fld id="{B469614C-B9AF-49C8-845C-64265BB412A3}" type="datetimeFigureOut">
              <a:rPr lang="en-US"/>
              <a:pPr>
                <a:defRPr/>
              </a:pPr>
              <a:t>9/7/2012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pPr>
              <a:defRPr/>
            </a:pPr>
            <a:fld id="{243A0C91-6935-4E22-AC93-15D61AD918D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E28AE-69FB-4CA2-8E69-94E68412001A}" type="slidenum">
              <a:rPr lang="en-US"/>
              <a:pPr/>
              <a:t>23</a:t>
            </a:fld>
            <a:endParaRPr lang="en-US"/>
          </a:p>
        </p:txBody>
      </p:sp>
      <p:sp>
        <p:nvSpPr>
          <p:cNvPr id="35842" name="Rectangle 2"/>
          <p:cNvSpPr>
            <a:spLocks noGrp="1" noRot="1" noChangeAspect="1" noChangeArrowheads="1" noTextEdit="1"/>
          </p:cNvSpPr>
          <p:nvPr>
            <p:ph type="sldImg"/>
          </p:nvPr>
        </p:nvSpPr>
        <p:spPr>
          <a:xfrm>
            <a:off x="2620963" y="847725"/>
            <a:ext cx="4105275" cy="3079750"/>
          </a:xfrm>
          <a:ln/>
        </p:spPr>
      </p:sp>
      <p:sp>
        <p:nvSpPr>
          <p:cNvPr id="35843" name="Rectangle 3"/>
          <p:cNvSpPr>
            <a:spLocks noGrp="1" noChangeArrowheads="1"/>
          </p:cNvSpPr>
          <p:nvPr>
            <p:ph type="body" idx="1"/>
          </p:nvPr>
        </p:nvSpPr>
        <p:spPr>
          <a:xfrm>
            <a:off x="2638637" y="4235027"/>
            <a:ext cx="4060190" cy="4004231"/>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2F99616-0F61-4623-BD3C-5A669B3CB8C3}" type="slidenum">
              <a:rPr lang="en-US"/>
              <a:pPr/>
              <a:t>24</a:t>
            </a:fld>
            <a:endParaRPr lang="en-US"/>
          </a:p>
        </p:txBody>
      </p:sp>
      <p:sp>
        <p:nvSpPr>
          <p:cNvPr id="13314" name="Rectangle 2"/>
          <p:cNvSpPr>
            <a:spLocks noGrp="1" noRot="1" noChangeAspect="1" noChangeArrowheads="1" noTextEdit="1"/>
          </p:cNvSpPr>
          <p:nvPr>
            <p:ph type="sldImg"/>
          </p:nvPr>
        </p:nvSpPr>
        <p:spPr>
          <a:xfrm>
            <a:off x="2532063" y="849313"/>
            <a:ext cx="4105275" cy="3078162"/>
          </a:xfrm>
          <a:ln/>
        </p:spPr>
      </p:sp>
      <p:sp>
        <p:nvSpPr>
          <p:cNvPr id="13315" name="Rectangle 3"/>
          <p:cNvSpPr>
            <a:spLocks noGrp="1" noChangeArrowheads="1"/>
          </p:cNvSpPr>
          <p:nvPr>
            <p:ph type="body" idx="1"/>
          </p:nvPr>
        </p:nvSpPr>
        <p:spPr>
          <a:xfrm>
            <a:off x="2542894" y="4164012"/>
            <a:ext cx="4058567" cy="4086543"/>
          </a:xfrm>
          <a:noFill/>
          <a:ln/>
        </p:spPr>
        <p:txBody>
          <a:bodyPr lIns="91647" tIns="45823" rIns="91647" bIns="45823"/>
          <a:lstStyle/>
          <a:p>
            <a:pPr marL="116472" indent="-116472" fontAlgn="t">
              <a:buFontTx/>
              <a:buChar char="•"/>
            </a:pPr>
            <a:r>
              <a:rPr lang="en-US" sz="1000" dirty="0">
                <a:latin typeface="ZapfHumnst BT" pitchFamily="34"/>
              </a:rPr>
              <a:t>An activity is similar to a state, but expresses the intent that there is no significant waiting (for events) in an activity.  </a:t>
            </a:r>
          </a:p>
          <a:p>
            <a:pPr marL="116472" indent="-116472" fontAlgn="t">
              <a:buFontTx/>
              <a:buChar char="•"/>
            </a:pPr>
            <a:r>
              <a:rPr lang="en-US" sz="1000" dirty="0">
                <a:latin typeface="ZapfHumnst BT" pitchFamily="34"/>
              </a:rPr>
              <a:t>In the UML, a state is represented by a rectangle with rounded corners. We’ve shown the difference between an activity and state in the slide above.</a:t>
            </a:r>
          </a:p>
          <a:p>
            <a:pPr marL="116472" indent="-116472" fontAlgn="t"/>
            <a:endParaRPr lang="en-US" sz="1000" dirty="0">
              <a:latin typeface="ZapfHumnst BT" pitchFamily="34"/>
            </a:endParaRPr>
          </a:p>
        </p:txBody>
      </p:sp>
      <p:sp>
        <p:nvSpPr>
          <p:cNvPr id="13316"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D11850F-13AD-4D9E-A2AF-0B5FF797C8F3}" type="slidenum">
              <a:rPr lang="en-US"/>
              <a:pPr/>
              <a:t>25</a:t>
            </a:fld>
            <a:endParaRPr lang="en-US"/>
          </a:p>
        </p:txBody>
      </p:sp>
      <p:sp>
        <p:nvSpPr>
          <p:cNvPr id="15362" name="Rectangle 2"/>
          <p:cNvSpPr>
            <a:spLocks noGrp="1" noRot="1" noChangeAspect="1" noChangeArrowheads="1" noTextEdit="1"/>
          </p:cNvSpPr>
          <p:nvPr>
            <p:ph type="sldImg"/>
          </p:nvPr>
        </p:nvSpPr>
        <p:spPr>
          <a:xfrm>
            <a:off x="2532063" y="849313"/>
            <a:ext cx="4105275" cy="3078162"/>
          </a:xfrm>
          <a:ln/>
        </p:spPr>
      </p:sp>
      <p:sp>
        <p:nvSpPr>
          <p:cNvPr id="15363" name="Rectangle 3"/>
          <p:cNvSpPr>
            <a:spLocks noGrp="1" noChangeArrowheads="1"/>
          </p:cNvSpPr>
          <p:nvPr>
            <p:ph type="body" idx="1"/>
          </p:nvPr>
        </p:nvSpPr>
        <p:spPr>
          <a:xfrm>
            <a:off x="2542894" y="4164012"/>
            <a:ext cx="4058567" cy="4086543"/>
          </a:xfrm>
          <a:ln/>
        </p:spPr>
        <p:txBody>
          <a:bodyPr lIns="91647" tIns="45823" rIns="91647" bIns="45823"/>
          <a:lstStyle/>
          <a:p>
            <a:pPr marL="116472" indent="-116472" fontAlgn="t"/>
            <a:endParaRPr lang="en-US" sz="1000" dirty="0">
              <a:latin typeface="ZapfHumnst BT" pitchFamily="34"/>
            </a:endParaRPr>
          </a:p>
        </p:txBody>
      </p:sp>
      <p:sp>
        <p:nvSpPr>
          <p:cNvPr id="15364"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F96C7C0-9538-4872-89FD-6DCFE8C9A895}" type="slidenum">
              <a:rPr lang="en-US"/>
              <a:pPr/>
              <a:t>26</a:t>
            </a:fld>
            <a:endParaRPr lang="en-US"/>
          </a:p>
        </p:txBody>
      </p:sp>
      <p:sp>
        <p:nvSpPr>
          <p:cNvPr id="17410" name="Rectangle 2"/>
          <p:cNvSpPr>
            <a:spLocks noGrp="1" noRot="1" noChangeAspect="1" noChangeArrowheads="1" noTextEdit="1"/>
          </p:cNvSpPr>
          <p:nvPr>
            <p:ph type="sldImg"/>
          </p:nvPr>
        </p:nvSpPr>
        <p:spPr>
          <a:xfrm>
            <a:off x="2532063" y="849313"/>
            <a:ext cx="4105275" cy="3078162"/>
          </a:xfrm>
          <a:ln/>
        </p:spPr>
      </p:sp>
      <p:sp>
        <p:nvSpPr>
          <p:cNvPr id="17411" name="Rectangle 3"/>
          <p:cNvSpPr>
            <a:spLocks noGrp="1" noChangeArrowheads="1"/>
          </p:cNvSpPr>
          <p:nvPr>
            <p:ph type="body" idx="1"/>
          </p:nvPr>
        </p:nvSpPr>
        <p:spPr>
          <a:xfrm>
            <a:off x="2542894" y="4164012"/>
            <a:ext cx="4058567" cy="4086543"/>
          </a:xfrm>
          <a:ln/>
        </p:spPr>
        <p:txBody>
          <a:bodyPr lIns="91647" tIns="45823" rIns="91647" bIns="45823"/>
          <a:lstStyle/>
          <a:p>
            <a:pPr marL="116472" indent="-116472" fontAlgn="t"/>
            <a:endParaRPr lang="en-US" sz="1000" dirty="0">
              <a:latin typeface="ZapfHumnst BT" pitchFamily="34"/>
            </a:endParaRPr>
          </a:p>
        </p:txBody>
      </p:sp>
      <p:sp>
        <p:nvSpPr>
          <p:cNvPr id="17412"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97C7791-19C9-4A95-A864-B6C3DFEA39AD}" type="slidenum">
              <a:rPr lang="en-US"/>
              <a:pPr/>
              <a:t>27</a:t>
            </a:fld>
            <a:endParaRPr lang="en-US"/>
          </a:p>
        </p:txBody>
      </p:sp>
      <p:sp>
        <p:nvSpPr>
          <p:cNvPr id="19458" name="Rectangle 2"/>
          <p:cNvSpPr>
            <a:spLocks noGrp="1" noRot="1" noChangeAspect="1" noChangeArrowheads="1" noTextEdit="1"/>
          </p:cNvSpPr>
          <p:nvPr>
            <p:ph type="sldImg"/>
          </p:nvPr>
        </p:nvSpPr>
        <p:spPr>
          <a:xfrm>
            <a:off x="2532063" y="849313"/>
            <a:ext cx="4105275" cy="3078162"/>
          </a:xfrm>
          <a:ln/>
        </p:spPr>
      </p:sp>
      <p:sp>
        <p:nvSpPr>
          <p:cNvPr id="19459" name="Rectangle 3"/>
          <p:cNvSpPr>
            <a:spLocks noGrp="1" noChangeArrowheads="1"/>
          </p:cNvSpPr>
          <p:nvPr>
            <p:ph type="body" idx="1"/>
          </p:nvPr>
        </p:nvSpPr>
        <p:spPr>
          <a:xfrm>
            <a:off x="2542894" y="4164012"/>
            <a:ext cx="4058567" cy="4086543"/>
          </a:xfrm>
          <a:noFill/>
          <a:ln/>
        </p:spPr>
        <p:txBody>
          <a:bodyPr lIns="91647" tIns="45823" rIns="91647" bIns="45823"/>
          <a:lstStyle/>
          <a:p>
            <a:pPr marL="116472" indent="-116472" fontAlgn="t">
              <a:buFontTx/>
              <a:buChar char="•"/>
            </a:pPr>
            <a:r>
              <a:rPr lang="en-US" sz="1000" dirty="0">
                <a:latin typeface="ZapfHumnst BT" pitchFamily="34"/>
              </a:rPr>
              <a:t>Each diagram has its own toolbar. On an activity or </a:t>
            </a:r>
            <a:r>
              <a:rPr lang="en-US" sz="1000" dirty="0" err="1">
                <a:latin typeface="ZapfHumnst BT" pitchFamily="34"/>
              </a:rPr>
              <a:t>statechart</a:t>
            </a:r>
            <a:r>
              <a:rPr lang="en-US" sz="1000" dirty="0">
                <a:latin typeface="ZapfHumnst BT" pitchFamily="34"/>
              </a:rPr>
              <a:t> diagram, the solid line with an arrow represents a state transition. The same arrow can represent something different on another diagram. For example, a solid line with an arrow represents an association relationship on a use-case diagram.</a:t>
            </a:r>
          </a:p>
          <a:p>
            <a:pPr marL="116472" indent="-116472" fontAlgn="t">
              <a:buFontTx/>
              <a:buChar char="•"/>
            </a:pPr>
            <a:r>
              <a:rPr lang="en-US" sz="1000" dirty="0">
                <a:latin typeface="ZapfHumnst BT" pitchFamily="34"/>
              </a:rPr>
              <a:t>You can also have a transition to self. It is similar to a state transition. However, it does not move the focus of control to another activity when an event occurs. </a:t>
            </a:r>
          </a:p>
          <a:p>
            <a:pPr marL="116472" indent="-116472" fontAlgn="t">
              <a:buFontTx/>
              <a:buChar char="•"/>
            </a:pPr>
            <a:r>
              <a:rPr lang="en-US" sz="1000" dirty="0">
                <a:latin typeface="ZapfHumnst BT" pitchFamily="34"/>
              </a:rPr>
              <a:t>State transitions can be labeled with events, guard conditions, or actions using the Specification window in Rose.</a:t>
            </a:r>
          </a:p>
          <a:p>
            <a:pPr marL="116472" indent="-116472" fontAlgn="t"/>
            <a:endParaRPr lang="en-US" sz="1000" dirty="0">
              <a:latin typeface="ZapfHumnst BT" pitchFamily="34"/>
            </a:endParaRPr>
          </a:p>
        </p:txBody>
      </p:sp>
      <p:sp>
        <p:nvSpPr>
          <p:cNvPr id="19460"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EC3753-D2D9-47E9-875D-B70E9BD6A688}" type="slidenum">
              <a:rPr lang="en-US"/>
              <a:pPr/>
              <a:t>28</a:t>
            </a:fld>
            <a:endParaRPr lang="en-US"/>
          </a:p>
        </p:txBody>
      </p:sp>
      <p:sp>
        <p:nvSpPr>
          <p:cNvPr id="21506" name="Rectangle 2"/>
          <p:cNvSpPr>
            <a:spLocks noGrp="1" noRot="1" noChangeAspect="1" noChangeArrowheads="1" noTextEdit="1"/>
          </p:cNvSpPr>
          <p:nvPr>
            <p:ph type="sldImg"/>
          </p:nvPr>
        </p:nvSpPr>
        <p:spPr>
          <a:xfrm>
            <a:off x="2593975" y="812800"/>
            <a:ext cx="4105275" cy="3078163"/>
          </a:xfrm>
          <a:ln/>
        </p:spPr>
      </p:sp>
      <p:sp>
        <p:nvSpPr>
          <p:cNvPr id="21507" name="Rectangle 3"/>
          <p:cNvSpPr>
            <a:spLocks noGrp="1" noChangeArrowheads="1"/>
          </p:cNvSpPr>
          <p:nvPr>
            <p:ph type="body" idx="1"/>
          </p:nvPr>
        </p:nvSpPr>
        <p:spPr>
          <a:xfrm>
            <a:off x="2542894" y="4164012"/>
            <a:ext cx="4058567" cy="4086543"/>
          </a:xfrm>
          <a:noFill/>
          <a:ln/>
        </p:spPr>
        <p:txBody>
          <a:bodyPr lIns="91647" tIns="45823" rIns="91647" bIns="45823"/>
          <a:lstStyle/>
          <a:p>
            <a:pPr marL="116472" indent="-116472" fontAlgn="t">
              <a:buFontTx/>
              <a:buChar char="•"/>
            </a:pPr>
            <a:r>
              <a:rPr lang="en-US" sz="1000" b="1" dirty="0">
                <a:latin typeface="ZapfHumnst BT" pitchFamily="34"/>
              </a:rPr>
              <a:t>Guard conditions</a:t>
            </a:r>
            <a:r>
              <a:rPr lang="en-US" sz="1000" dirty="0">
                <a:latin typeface="ZapfHumnst BT" pitchFamily="34"/>
              </a:rPr>
              <a:t> control the transition of a set of alternative transitions that follows after the activity has been completed. </a:t>
            </a:r>
          </a:p>
          <a:p>
            <a:pPr marL="116472" indent="-116472" fontAlgn="t">
              <a:buFontTx/>
              <a:buChar char="•"/>
            </a:pPr>
            <a:r>
              <a:rPr lang="en-US" sz="1000" dirty="0">
                <a:latin typeface="ZapfHumnst BT" pitchFamily="34"/>
              </a:rPr>
              <a:t>You may also use the decision icon to show where the threads merge again. </a:t>
            </a:r>
          </a:p>
          <a:p>
            <a:pPr marL="116472" indent="-116472" fontAlgn="t">
              <a:buFontTx/>
              <a:buChar char="•"/>
            </a:pPr>
            <a:r>
              <a:rPr lang="en-US" sz="1000" dirty="0">
                <a:latin typeface="ZapfHumnst BT" pitchFamily="34"/>
              </a:rPr>
              <a:t>Decisions and guard conditions allow you to show alternative threads in the workflow of a use case. </a:t>
            </a:r>
          </a:p>
          <a:p>
            <a:pPr marL="116472" indent="-116472" fontAlgn="t">
              <a:buFontTx/>
              <a:buChar char="•"/>
            </a:pPr>
            <a:r>
              <a:rPr lang="en-US" sz="1000" dirty="0">
                <a:latin typeface="ZapfHumnst BT" pitchFamily="34"/>
              </a:rPr>
              <a:t>Guard conditions are placed on the state transition and can be added through the transition’s Specification window in Rose.</a:t>
            </a:r>
          </a:p>
          <a:p>
            <a:pPr marL="116472" indent="-116472" fontAlgn="t"/>
            <a:endParaRPr lang="en-US" sz="1000" dirty="0">
              <a:latin typeface="ZapfHumnst BT" pitchFamily="34"/>
            </a:endParaRPr>
          </a:p>
        </p:txBody>
      </p:sp>
      <p:sp>
        <p:nvSpPr>
          <p:cNvPr id="21508"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763B9B-A7C2-4D8B-87CB-739DFF6FED18}" type="slidenum">
              <a:rPr lang="en-US"/>
              <a:pPr/>
              <a:t>29</a:t>
            </a:fld>
            <a:endParaRPr lang="en-US"/>
          </a:p>
        </p:txBody>
      </p:sp>
      <p:sp>
        <p:nvSpPr>
          <p:cNvPr id="23554" name="Rectangle 2"/>
          <p:cNvSpPr>
            <a:spLocks noGrp="1" noRot="1" noChangeAspect="1" noChangeArrowheads="1" noTextEdit="1"/>
          </p:cNvSpPr>
          <p:nvPr>
            <p:ph type="sldImg"/>
          </p:nvPr>
        </p:nvSpPr>
        <p:spPr>
          <a:xfrm>
            <a:off x="2532063" y="849313"/>
            <a:ext cx="4105275" cy="3078162"/>
          </a:xfrm>
          <a:ln/>
        </p:spPr>
      </p:sp>
      <p:sp>
        <p:nvSpPr>
          <p:cNvPr id="23555" name="Text Box 3"/>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D1B3B15-12E6-40AC-A059-25AF0875672E}" type="slidenum">
              <a:rPr lang="en-US"/>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854D4-515E-4750-86CB-092033EF9EF7}" type="slidenum">
              <a:rPr lang="en-US"/>
              <a:pPr/>
              <a:t>30</a:t>
            </a:fld>
            <a:endParaRPr lang="en-US"/>
          </a:p>
        </p:txBody>
      </p:sp>
      <p:sp>
        <p:nvSpPr>
          <p:cNvPr id="37890" name="Rectangle 2"/>
          <p:cNvSpPr>
            <a:spLocks noGrp="1" noRot="1" noChangeAspect="1" noChangeArrowheads="1" noTextEdit="1"/>
          </p:cNvSpPr>
          <p:nvPr>
            <p:ph type="sldImg"/>
          </p:nvPr>
        </p:nvSpPr>
        <p:spPr>
          <a:xfrm>
            <a:off x="2620963" y="847725"/>
            <a:ext cx="4105275" cy="3079750"/>
          </a:xfrm>
          <a:ln/>
        </p:spPr>
      </p:sp>
      <p:sp>
        <p:nvSpPr>
          <p:cNvPr id="37891" name="Rectangle 3"/>
          <p:cNvSpPr>
            <a:spLocks noGrp="1" noChangeArrowheads="1"/>
          </p:cNvSpPr>
          <p:nvPr>
            <p:ph type="body" idx="1"/>
          </p:nvPr>
        </p:nvSpPr>
        <p:spPr>
          <a:xfrm>
            <a:off x="2638637" y="4235027"/>
            <a:ext cx="4060190" cy="4004231"/>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661BE80-ED43-4E72-8C28-18FD802EBD11}" type="slidenum">
              <a:rPr lang="en-US"/>
              <a:pPr/>
              <a:t>31</a:t>
            </a:fld>
            <a:endParaRPr lang="en-US"/>
          </a:p>
        </p:txBody>
      </p:sp>
      <p:sp>
        <p:nvSpPr>
          <p:cNvPr id="25602" name="Rectangle 2"/>
          <p:cNvSpPr>
            <a:spLocks noGrp="1" noRot="1" noChangeAspect="1" noChangeArrowheads="1" noTextEdit="1"/>
          </p:cNvSpPr>
          <p:nvPr>
            <p:ph type="sldImg"/>
          </p:nvPr>
        </p:nvSpPr>
        <p:spPr>
          <a:xfrm>
            <a:off x="2532063" y="849313"/>
            <a:ext cx="4105275" cy="3078162"/>
          </a:xfrm>
          <a:ln/>
        </p:spPr>
      </p:sp>
      <p:sp>
        <p:nvSpPr>
          <p:cNvPr id="25603" name="Rectangle 3"/>
          <p:cNvSpPr>
            <a:spLocks noGrp="1" noChangeArrowheads="1"/>
          </p:cNvSpPr>
          <p:nvPr>
            <p:ph type="body" idx="1"/>
          </p:nvPr>
        </p:nvSpPr>
        <p:spPr>
          <a:xfrm>
            <a:off x="2542894" y="4164012"/>
            <a:ext cx="4058567" cy="4086543"/>
          </a:xfrm>
          <a:noFill/>
          <a:ln/>
        </p:spPr>
        <p:txBody>
          <a:bodyPr lIns="91647" tIns="45823" rIns="91647" bIns="45823"/>
          <a:lstStyle/>
          <a:p>
            <a:pPr marL="116472" indent="-116472" fontAlgn="t">
              <a:buFontTx/>
              <a:buChar char="•"/>
            </a:pPr>
            <a:r>
              <a:rPr lang="en-US" sz="1000" dirty="0">
                <a:latin typeface="ZapfHumnst BT" pitchFamily="34"/>
              </a:rPr>
              <a:t>Each </a:t>
            </a:r>
            <a:r>
              <a:rPr lang="en-US" sz="1000" dirty="0" err="1">
                <a:latin typeface="ZapfHumnst BT" pitchFamily="34"/>
              </a:rPr>
              <a:t>swimlane</a:t>
            </a:r>
            <a:r>
              <a:rPr lang="en-US" sz="1000" dirty="0">
                <a:latin typeface="ZapfHumnst BT" pitchFamily="34"/>
              </a:rPr>
              <a:t> should represent a responsibility for part of the overall workflow, carried by a part of the organization. A </a:t>
            </a:r>
            <a:r>
              <a:rPr lang="en-US" sz="1000" dirty="0" err="1">
                <a:latin typeface="ZapfHumnst BT" pitchFamily="34"/>
              </a:rPr>
              <a:t>swimlane</a:t>
            </a:r>
            <a:r>
              <a:rPr lang="en-US" sz="1000" dirty="0">
                <a:latin typeface="ZapfHumnst BT" pitchFamily="34"/>
              </a:rPr>
              <a:t> may eventually be implemented by an organization unit or a set of classes in the business object model. </a:t>
            </a:r>
          </a:p>
          <a:p>
            <a:pPr marL="116472" indent="-116472" fontAlgn="t">
              <a:buFontTx/>
              <a:buChar char="•"/>
            </a:pPr>
            <a:r>
              <a:rPr lang="en-US" sz="1000" dirty="0">
                <a:latin typeface="ZapfHumnst BT" pitchFamily="34"/>
              </a:rPr>
              <a:t>The relative ordering of </a:t>
            </a:r>
            <a:r>
              <a:rPr lang="en-US" sz="1000" dirty="0" err="1">
                <a:latin typeface="ZapfHumnst BT" pitchFamily="34"/>
              </a:rPr>
              <a:t>swimlanes</a:t>
            </a:r>
            <a:r>
              <a:rPr lang="en-US" sz="1000" dirty="0">
                <a:latin typeface="ZapfHumnst BT" pitchFamily="34"/>
              </a:rPr>
              <a:t> has no semantic significance. Each activity state is assigned to one </a:t>
            </a:r>
            <a:r>
              <a:rPr lang="en-US" sz="1000" dirty="0" err="1">
                <a:latin typeface="ZapfHumnst BT" pitchFamily="34"/>
              </a:rPr>
              <a:t>swimlane</a:t>
            </a:r>
            <a:r>
              <a:rPr lang="en-US" sz="1000" dirty="0">
                <a:latin typeface="ZapfHumnst BT" pitchFamily="34"/>
              </a:rPr>
              <a:t> and transitions may cross lanes. </a:t>
            </a:r>
          </a:p>
          <a:p>
            <a:pPr marL="116472" indent="-116472" fontAlgn="t"/>
            <a:endParaRPr lang="en-US" sz="1000" dirty="0">
              <a:latin typeface="ZapfHumnst BT" pitchFamily="34"/>
            </a:endParaRPr>
          </a:p>
        </p:txBody>
      </p:sp>
      <p:sp>
        <p:nvSpPr>
          <p:cNvPr id="25604"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194" tIns="54097" rIns="108194" bIns="54097"/>
          <a:lstStyle/>
          <a:p>
            <a:pPr defTabSz="918832" eaLnBrk="0" hangingPunct="0">
              <a:lnSpc>
                <a:spcPct val="87000"/>
              </a:lnSpc>
              <a:spcBef>
                <a:spcPct val="40000"/>
              </a:spcBef>
            </a:pPr>
            <a:endParaRPr lang="en-US" sz="900" dirty="0">
              <a:latin typeface="ZapfHumnst BT" pitchFamily="34"/>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3ACDFED-3BEE-47DE-AF64-E727A1302AF9}" type="slidenum">
              <a:rPr lang="en-US"/>
              <a:pPr/>
              <a:t>32</a:t>
            </a:fld>
            <a:endParaRPr lang="en-US"/>
          </a:p>
        </p:txBody>
      </p:sp>
      <p:sp>
        <p:nvSpPr>
          <p:cNvPr id="5122" name="Rectangle 2"/>
          <p:cNvSpPr>
            <a:spLocks noGrp="1" noRot="1" noChangeAspect="1" noChangeArrowheads="1" noTextEdit="1"/>
          </p:cNvSpPr>
          <p:nvPr>
            <p:ph type="sldImg"/>
          </p:nvPr>
        </p:nvSpPr>
        <p:spPr>
          <a:xfrm>
            <a:off x="2528888" y="847725"/>
            <a:ext cx="4106862" cy="3079750"/>
          </a:xfrm>
          <a:ln/>
        </p:spPr>
      </p:sp>
      <p:sp>
        <p:nvSpPr>
          <p:cNvPr id="5123" name="Rectangle 3"/>
          <p:cNvSpPr>
            <a:spLocks noGrp="1" noChangeArrowheads="1"/>
          </p:cNvSpPr>
          <p:nvPr>
            <p:ph type="body" idx="1"/>
          </p:nvPr>
        </p:nvSpPr>
        <p:spPr>
          <a:xfrm>
            <a:off x="2542894" y="4164012"/>
            <a:ext cx="4060190" cy="4088157"/>
          </a:xfrm>
          <a:noFill/>
          <a:ln/>
        </p:spPr>
        <p:txBody>
          <a:bodyPr/>
          <a:lstStyle/>
          <a:p>
            <a:pPr fontAlgn="t"/>
            <a:r>
              <a:rPr lang="en-US" sz="1000" dirty="0">
                <a:latin typeface="ZapfHumnst BT" pitchFamily="34"/>
              </a:rPr>
              <a:t>The workflow of a use case describes that which needs to be done by the system to provide the value the served actor is looking for. </a:t>
            </a:r>
          </a:p>
          <a:p>
            <a:pPr fontAlgn="t"/>
            <a:r>
              <a:rPr lang="en-US" sz="1000" dirty="0">
                <a:latin typeface="ZapfHumnst BT" pitchFamily="34"/>
              </a:rPr>
              <a:t>It consists of a sequence of activities and actions that together produce something for the actor. </a:t>
            </a:r>
          </a:p>
          <a:p>
            <a:pPr fontAlgn="t"/>
            <a:r>
              <a:rPr lang="en-US" sz="1000" dirty="0">
                <a:latin typeface="ZapfHumnst BT" pitchFamily="34"/>
              </a:rPr>
              <a:t>The workflow often consists of a basic flow and one or several alternative flows. </a:t>
            </a:r>
          </a:p>
          <a:p>
            <a:pPr fontAlgn="t"/>
            <a:r>
              <a:rPr lang="en-US" sz="1000" dirty="0">
                <a:latin typeface="ZapfHumnst BT" pitchFamily="34"/>
              </a:rPr>
              <a:t>The structure of the workflow can be described graphically with the help of an activity diagram. </a:t>
            </a:r>
          </a:p>
        </p:txBody>
      </p:sp>
      <p:sp>
        <p:nvSpPr>
          <p:cNvPr id="5124" name="Text Box 4"/>
          <p:cNvSpPr txBox="1">
            <a:spLocks noChangeArrowheads="1"/>
          </p:cNvSpPr>
          <p:nvPr/>
        </p:nvSpPr>
        <p:spPr bwMode="auto">
          <a:xfrm>
            <a:off x="456001" y="1249204"/>
            <a:ext cx="1770450" cy="6864165"/>
          </a:xfrm>
          <a:prstGeom prst="rect">
            <a:avLst/>
          </a:prstGeom>
          <a:noFill/>
          <a:ln w="9525">
            <a:noFill/>
            <a:miter lim="800000"/>
            <a:headEnd/>
            <a:tailEnd/>
          </a:ln>
          <a:effectLst/>
        </p:spPr>
        <p:txBody>
          <a:bodyPr lIns="108494" tIns="54247" rIns="108494" bIns="54247"/>
          <a:lstStyle/>
          <a:p>
            <a:pPr defTabSz="918832" eaLnBrk="0" hangingPunct="0">
              <a:lnSpc>
                <a:spcPct val="87000"/>
              </a:lnSpc>
              <a:spcBef>
                <a:spcPct val="40000"/>
              </a:spcBef>
            </a:pPr>
            <a:r>
              <a:rPr lang="en-US" sz="1000" i="1" u="sng" dirty="0">
                <a:latin typeface="ZapfHumnst BT" pitchFamily="34"/>
              </a:rPr>
              <a:t>The goal of this section is to introduce the students to the concept of an activity diagram.  You are not expected to teach them everything about this diagram at this time.</a:t>
            </a:r>
          </a:p>
          <a:p>
            <a:pPr defTabSz="918832" eaLnBrk="0" hangingPunct="0">
              <a:lnSpc>
                <a:spcPct val="87000"/>
              </a:lnSpc>
              <a:spcBef>
                <a:spcPct val="40000"/>
              </a:spcBef>
            </a:pPr>
            <a:r>
              <a:rPr lang="en-US" sz="1000" dirty="0">
                <a:latin typeface="ZapfHumnst BT" pitchFamily="34"/>
              </a:rPr>
              <a:t>Activity diagrams can also be used to model the workings of an operation, an object, business modeling, or anything that involves modeling the sequential steps in a computational process.  </a:t>
            </a:r>
          </a:p>
          <a:p>
            <a:pPr defTabSz="918832" eaLnBrk="0" hangingPunct="0">
              <a:lnSpc>
                <a:spcPct val="87000"/>
              </a:lnSpc>
              <a:spcBef>
                <a:spcPct val="40000"/>
              </a:spcBef>
            </a:pPr>
            <a:r>
              <a:rPr lang="en-US" sz="1000" dirty="0">
                <a:latin typeface="ZapfHumnst BT" pitchFamily="34"/>
              </a:rPr>
              <a:t>This course focuses on using activity diagrams to model the flow of events in a use case.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37E6CC5-C643-452B-8F46-C83109375807}" type="slidenum">
              <a:rPr lang="en-US"/>
              <a:pPr/>
              <a:t>33</a:t>
            </a:fld>
            <a:endParaRPr lang="en-US"/>
          </a:p>
        </p:txBody>
      </p:sp>
      <p:sp>
        <p:nvSpPr>
          <p:cNvPr id="7170" name="Rectangle 2"/>
          <p:cNvSpPr>
            <a:spLocks noGrp="1" noRot="1" noChangeAspect="1" noChangeArrowheads="1" noTextEdit="1"/>
          </p:cNvSpPr>
          <p:nvPr>
            <p:ph type="sldImg"/>
          </p:nvPr>
        </p:nvSpPr>
        <p:spPr>
          <a:xfrm>
            <a:off x="2528888" y="847725"/>
            <a:ext cx="4106862" cy="3079750"/>
          </a:xfrm>
          <a:ln/>
        </p:spPr>
      </p:sp>
      <p:sp>
        <p:nvSpPr>
          <p:cNvPr id="7171" name="Rectangle 3"/>
          <p:cNvSpPr>
            <a:spLocks noGrp="1" noChangeArrowheads="1"/>
          </p:cNvSpPr>
          <p:nvPr>
            <p:ph type="body" idx="1"/>
          </p:nvPr>
        </p:nvSpPr>
        <p:spPr>
          <a:xfrm>
            <a:off x="2542894" y="4164012"/>
            <a:ext cx="4060190" cy="4088157"/>
          </a:xfrm>
          <a:noFill/>
          <a:ln/>
        </p:spPr>
        <p:txBody>
          <a:bodyPr/>
          <a:lstStyle/>
          <a:p>
            <a:r>
              <a:rPr lang="en-US" sz="1000" dirty="0">
                <a:latin typeface="ZapfHumnst BT" pitchFamily="34"/>
              </a:rPr>
              <a:t>An activity is notated as an activity diagram. An activity definition is shown as a large rounded border containing a graph of node symbols and flow arrows representing the decomposition of the activity into its constituents. Activity preconditions and </a:t>
            </a:r>
            <a:r>
              <a:rPr lang="en-US" sz="1000" dirty="0" err="1">
                <a:latin typeface="ZapfHumnst BT" pitchFamily="34"/>
              </a:rPr>
              <a:t>postconditions</a:t>
            </a:r>
            <a:r>
              <a:rPr lang="en-US" sz="1000" dirty="0">
                <a:latin typeface="ZapfHumnst BT" pitchFamily="34"/>
              </a:rPr>
              <a:t> use the note notation with the keywords &lt;&lt;Precondition&gt;&gt; and &lt;&lt;</a:t>
            </a:r>
            <a:r>
              <a:rPr lang="en-US" sz="1000" dirty="0" err="1">
                <a:latin typeface="ZapfHumnst BT" pitchFamily="34"/>
              </a:rPr>
              <a:t>Postcondition</a:t>
            </a:r>
            <a:r>
              <a:rPr lang="en-US" sz="1000" dirty="0">
                <a:latin typeface="ZapfHumnst BT" pitchFamily="34"/>
              </a:rPr>
              <a:t>&gt;&gt; respectively.</a:t>
            </a:r>
          </a:p>
          <a:p>
            <a:r>
              <a:rPr lang="en-US" sz="1000" dirty="0">
                <a:latin typeface="ZapfHumnst BT" pitchFamily="34"/>
              </a:rPr>
              <a:t>An action is a primitive activity which is the smallest computation that can be expressed. An action is an activity that </a:t>
            </a:r>
            <a:r>
              <a:rPr lang="en-US" sz="1000" i="1" dirty="0">
                <a:latin typeface="ZapfHumnst BT" pitchFamily="34"/>
              </a:rPr>
              <a:t>does </a:t>
            </a:r>
            <a:r>
              <a:rPr lang="en-US" sz="1000" dirty="0">
                <a:latin typeface="ZapfHumnst BT" pitchFamily="34"/>
              </a:rPr>
              <a:t>something to the state of the system or extracts information from it. An action is drawn as a rectangle with rounded corners. Action preconditions and </a:t>
            </a:r>
            <a:r>
              <a:rPr lang="en-US" sz="1000" dirty="0" err="1">
                <a:latin typeface="ZapfHumnst BT" pitchFamily="34"/>
              </a:rPr>
              <a:t>postconditions</a:t>
            </a:r>
            <a:r>
              <a:rPr lang="en-US" sz="1000" dirty="0">
                <a:latin typeface="ZapfHumnst BT" pitchFamily="34"/>
              </a:rPr>
              <a:t> use the note notation with the keywords &lt;&lt;</a:t>
            </a:r>
            <a:r>
              <a:rPr lang="en-US" sz="1000" dirty="0" err="1">
                <a:latin typeface="ZapfHumnst BT" pitchFamily="34"/>
              </a:rPr>
              <a:t>localPrecondition</a:t>
            </a:r>
            <a:r>
              <a:rPr lang="en-US" sz="1000" dirty="0">
                <a:latin typeface="ZapfHumnst BT" pitchFamily="34"/>
              </a:rPr>
              <a:t>&gt;&gt; and &lt;&lt;</a:t>
            </a:r>
            <a:r>
              <a:rPr lang="en-US" sz="1000" dirty="0" err="1">
                <a:latin typeface="ZapfHumnst BT" pitchFamily="34"/>
              </a:rPr>
              <a:t>localPostcondition</a:t>
            </a:r>
            <a:r>
              <a:rPr lang="en-US" sz="1000" dirty="0">
                <a:latin typeface="ZapfHumnst BT" pitchFamily="34"/>
              </a:rPr>
              <a:t>&gt;&gt; respectively.</a:t>
            </a:r>
          </a:p>
        </p:txBody>
      </p:sp>
      <p:sp>
        <p:nvSpPr>
          <p:cNvPr id="7172" name="Text Box 4"/>
          <p:cNvSpPr txBox="1">
            <a:spLocks noChangeArrowheads="1"/>
          </p:cNvSpPr>
          <p:nvPr/>
        </p:nvSpPr>
        <p:spPr bwMode="auto">
          <a:xfrm>
            <a:off x="456001" y="1249204"/>
            <a:ext cx="1770450" cy="6864165"/>
          </a:xfrm>
          <a:prstGeom prst="rect">
            <a:avLst/>
          </a:prstGeom>
          <a:noFill/>
          <a:ln w="9525">
            <a:noFill/>
            <a:miter lim="800000"/>
            <a:headEnd/>
            <a:tailEnd/>
          </a:ln>
          <a:effectLst/>
        </p:spPr>
        <p:txBody>
          <a:bodyPr lIns="108494" tIns="54247" rIns="108494" bIns="54247"/>
          <a:lstStyle/>
          <a:p>
            <a:pPr defTabSz="918832" eaLnBrk="0" hangingPunct="0"/>
            <a:r>
              <a:rPr lang="en-US" sz="1000" i="1" u="sng" dirty="0"/>
              <a:t>If a high-level activity is viewed as a tree of nested activities, the leaves of the tree are actions.</a:t>
            </a:r>
          </a:p>
          <a:p>
            <a:pPr defTabSz="918832" eaLnBrk="0" hangingPunct="0"/>
            <a:endParaRPr lang="en-US" sz="1000" dirty="0"/>
          </a:p>
          <a:p>
            <a:pPr defTabSz="918832" eaLnBrk="0" hangingPunct="0"/>
            <a:r>
              <a:rPr lang="en-US" sz="1000" dirty="0"/>
              <a:t>Actions include arithmetic and string functions, manipulations of objects and their values, communications among objects, and similar things.</a:t>
            </a:r>
          </a:p>
          <a:p>
            <a:pPr defTabSz="918832" eaLnBrk="0" hangingPunct="0">
              <a:lnSpc>
                <a:spcPct val="87000"/>
              </a:lnSpc>
              <a:spcBef>
                <a:spcPct val="40000"/>
              </a:spcBef>
            </a:pPr>
            <a:endParaRPr lang="en-US" sz="1000" dirty="0">
              <a:latin typeface="ZapfHumnst BT" pitchFamily="34"/>
            </a:endParaRPr>
          </a:p>
          <a:p>
            <a:pPr defTabSz="918832" eaLnBrk="0" hangingPunct="0">
              <a:lnSpc>
                <a:spcPct val="87000"/>
              </a:lnSpc>
              <a:spcBef>
                <a:spcPct val="40000"/>
              </a:spcBef>
            </a:pPr>
            <a:r>
              <a:rPr lang="en-US" sz="1000" dirty="0">
                <a:latin typeface="ZapfHumnst BT" pitchFamily="34"/>
              </a:rPr>
              <a:t>Kinds of actions include:</a:t>
            </a:r>
          </a:p>
          <a:p>
            <a:pPr defTabSz="918832" eaLnBrk="0" hangingPunct="0">
              <a:lnSpc>
                <a:spcPct val="87000"/>
              </a:lnSpc>
              <a:spcBef>
                <a:spcPct val="40000"/>
              </a:spcBef>
              <a:buFontTx/>
              <a:buChar char="•"/>
            </a:pPr>
            <a:r>
              <a:rPr lang="en-US" sz="1000" dirty="0">
                <a:latin typeface="ZapfHumnst BT" pitchFamily="34"/>
              </a:rPr>
              <a:t> Accept call</a:t>
            </a:r>
          </a:p>
          <a:p>
            <a:pPr defTabSz="918832" eaLnBrk="0" hangingPunct="0">
              <a:lnSpc>
                <a:spcPct val="87000"/>
              </a:lnSpc>
              <a:spcBef>
                <a:spcPct val="40000"/>
              </a:spcBef>
              <a:buFontTx/>
              <a:buChar char="•"/>
            </a:pPr>
            <a:r>
              <a:rPr lang="en-US" sz="1000" dirty="0">
                <a:latin typeface="ZapfHumnst BT" pitchFamily="34"/>
              </a:rPr>
              <a:t> Accept event</a:t>
            </a:r>
          </a:p>
          <a:p>
            <a:pPr defTabSz="918832" eaLnBrk="0" hangingPunct="0">
              <a:lnSpc>
                <a:spcPct val="87000"/>
              </a:lnSpc>
              <a:spcBef>
                <a:spcPct val="40000"/>
              </a:spcBef>
              <a:buFontTx/>
              <a:buChar char="•"/>
            </a:pPr>
            <a:r>
              <a:rPr lang="en-US" sz="1000" dirty="0">
                <a:latin typeface="ZapfHumnst BT" pitchFamily="34"/>
              </a:rPr>
              <a:t> Apply function</a:t>
            </a:r>
          </a:p>
          <a:p>
            <a:pPr defTabSz="918832" eaLnBrk="0" hangingPunct="0">
              <a:lnSpc>
                <a:spcPct val="87000"/>
              </a:lnSpc>
              <a:spcBef>
                <a:spcPct val="40000"/>
              </a:spcBef>
              <a:buFontTx/>
              <a:buChar char="•"/>
            </a:pPr>
            <a:r>
              <a:rPr lang="en-US" sz="1000" dirty="0">
                <a:latin typeface="ZapfHumnst BT" pitchFamily="34"/>
              </a:rPr>
              <a:t> Broadcast event</a:t>
            </a:r>
          </a:p>
          <a:p>
            <a:pPr defTabSz="918832" eaLnBrk="0" hangingPunct="0">
              <a:lnSpc>
                <a:spcPct val="87000"/>
              </a:lnSpc>
              <a:spcBef>
                <a:spcPct val="40000"/>
              </a:spcBef>
              <a:buFontTx/>
              <a:buChar char="•"/>
            </a:pPr>
            <a:r>
              <a:rPr lang="en-US" sz="1000" dirty="0">
                <a:latin typeface="ZapfHumnst BT" pitchFamily="34"/>
              </a:rPr>
              <a:t> Call</a:t>
            </a:r>
          </a:p>
          <a:p>
            <a:pPr defTabSz="918832" eaLnBrk="0" hangingPunct="0">
              <a:lnSpc>
                <a:spcPct val="87000"/>
              </a:lnSpc>
              <a:spcBef>
                <a:spcPct val="40000"/>
              </a:spcBef>
              <a:buFontTx/>
              <a:buChar char="•"/>
            </a:pPr>
            <a:r>
              <a:rPr lang="en-US" sz="1000" dirty="0">
                <a:latin typeface="ZapfHumnst BT" pitchFamily="34"/>
              </a:rPr>
              <a:t> Create</a:t>
            </a:r>
          </a:p>
          <a:p>
            <a:pPr defTabSz="918832" eaLnBrk="0" hangingPunct="0">
              <a:lnSpc>
                <a:spcPct val="87000"/>
              </a:lnSpc>
              <a:spcBef>
                <a:spcPct val="40000"/>
              </a:spcBef>
              <a:buFontTx/>
              <a:buChar char="•"/>
            </a:pPr>
            <a:r>
              <a:rPr lang="en-US" sz="1000" dirty="0">
                <a:latin typeface="ZapfHumnst BT" pitchFamily="34"/>
              </a:rPr>
              <a:t> Destroy</a:t>
            </a:r>
          </a:p>
          <a:p>
            <a:pPr defTabSz="918832" eaLnBrk="0" hangingPunct="0">
              <a:lnSpc>
                <a:spcPct val="87000"/>
              </a:lnSpc>
              <a:spcBef>
                <a:spcPct val="40000"/>
              </a:spcBef>
              <a:buFontTx/>
              <a:buChar char="•"/>
            </a:pPr>
            <a:r>
              <a:rPr lang="en-US" sz="1000" dirty="0">
                <a:latin typeface="ZapfHumnst BT" pitchFamily="34"/>
              </a:rPr>
              <a:t> Raise exception</a:t>
            </a:r>
          </a:p>
          <a:p>
            <a:pPr defTabSz="918832" eaLnBrk="0" hangingPunct="0">
              <a:lnSpc>
                <a:spcPct val="87000"/>
              </a:lnSpc>
              <a:spcBef>
                <a:spcPct val="40000"/>
              </a:spcBef>
              <a:buFontTx/>
              <a:buChar char="•"/>
            </a:pPr>
            <a:r>
              <a:rPr lang="en-US" sz="1000" dirty="0">
                <a:latin typeface="ZapfHumnst BT" pitchFamily="34"/>
              </a:rPr>
              <a:t> Read</a:t>
            </a:r>
          </a:p>
          <a:p>
            <a:pPr defTabSz="918832" eaLnBrk="0" hangingPunct="0">
              <a:lnSpc>
                <a:spcPct val="87000"/>
              </a:lnSpc>
              <a:spcBef>
                <a:spcPct val="40000"/>
              </a:spcBef>
              <a:buFontTx/>
              <a:buChar char="•"/>
            </a:pPr>
            <a:r>
              <a:rPr lang="en-US" sz="1000" dirty="0">
                <a:latin typeface="ZapfHumnst BT" pitchFamily="34"/>
              </a:rPr>
              <a:t> Reply</a:t>
            </a:r>
          </a:p>
          <a:p>
            <a:pPr defTabSz="918832" eaLnBrk="0" hangingPunct="0">
              <a:lnSpc>
                <a:spcPct val="87000"/>
              </a:lnSpc>
              <a:spcBef>
                <a:spcPct val="40000"/>
              </a:spcBef>
              <a:buFontTx/>
              <a:buChar char="•"/>
            </a:pPr>
            <a:r>
              <a:rPr lang="en-US" sz="1000" dirty="0">
                <a:latin typeface="ZapfHumnst BT" pitchFamily="34"/>
              </a:rPr>
              <a:t> Return</a:t>
            </a:r>
          </a:p>
          <a:p>
            <a:pPr defTabSz="918832" eaLnBrk="0" hangingPunct="0">
              <a:lnSpc>
                <a:spcPct val="87000"/>
              </a:lnSpc>
              <a:spcBef>
                <a:spcPct val="40000"/>
              </a:spcBef>
              <a:buFontTx/>
              <a:buChar char="•"/>
            </a:pPr>
            <a:r>
              <a:rPr lang="en-US" sz="1000" dirty="0">
                <a:latin typeface="ZapfHumnst BT" pitchFamily="34"/>
              </a:rPr>
              <a:t> Send</a:t>
            </a:r>
          </a:p>
          <a:p>
            <a:pPr defTabSz="918832" eaLnBrk="0" hangingPunct="0">
              <a:lnSpc>
                <a:spcPct val="87000"/>
              </a:lnSpc>
              <a:spcBef>
                <a:spcPct val="40000"/>
              </a:spcBef>
              <a:buFontTx/>
              <a:buChar char="•"/>
            </a:pPr>
            <a:r>
              <a:rPr lang="en-US" sz="1000" dirty="0">
                <a:latin typeface="ZapfHumnst BT" pitchFamily="34"/>
              </a:rPr>
              <a:t> Time</a:t>
            </a:r>
          </a:p>
          <a:p>
            <a:pPr defTabSz="918832" eaLnBrk="0" hangingPunct="0">
              <a:lnSpc>
                <a:spcPct val="87000"/>
              </a:lnSpc>
              <a:spcBef>
                <a:spcPct val="40000"/>
              </a:spcBef>
              <a:buFontTx/>
              <a:buChar char="•"/>
            </a:pPr>
            <a:r>
              <a:rPr lang="en-US" sz="1000" dirty="0">
                <a:latin typeface="ZapfHumnst BT" pitchFamily="34"/>
              </a:rPr>
              <a:t> Write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21083B-651A-47F7-ABC3-9B3886379AFA}" type="slidenum">
              <a:rPr lang="en-US"/>
              <a:pPr/>
              <a:t>34</a:t>
            </a:fld>
            <a:endParaRPr lang="en-US"/>
          </a:p>
        </p:txBody>
      </p:sp>
      <p:sp>
        <p:nvSpPr>
          <p:cNvPr id="9218" name="Rectangle 2"/>
          <p:cNvSpPr>
            <a:spLocks noGrp="1" noRot="1" noChangeAspect="1" noChangeArrowheads="1" noTextEdit="1"/>
          </p:cNvSpPr>
          <p:nvPr>
            <p:ph type="sldImg"/>
          </p:nvPr>
        </p:nvSpPr>
        <p:spPr>
          <a:xfrm>
            <a:off x="2528888" y="847725"/>
            <a:ext cx="4106862" cy="3079750"/>
          </a:xfrm>
          <a:ln/>
        </p:spPr>
      </p:sp>
      <p:sp>
        <p:nvSpPr>
          <p:cNvPr id="9219" name="Rectangle 3"/>
          <p:cNvSpPr>
            <a:spLocks noGrp="1" noChangeArrowheads="1"/>
          </p:cNvSpPr>
          <p:nvPr>
            <p:ph type="body" idx="1"/>
          </p:nvPr>
        </p:nvSpPr>
        <p:spPr>
          <a:xfrm>
            <a:off x="2542894" y="4164012"/>
            <a:ext cx="4060190" cy="4088157"/>
          </a:xfrm>
          <a:noFill/>
          <a:ln/>
        </p:spPr>
        <p:txBody>
          <a:bodyPr/>
          <a:lstStyle/>
          <a:p>
            <a:pPr marL="116472" indent="-116472" fontAlgn="t"/>
            <a:r>
              <a:rPr lang="en-US" sz="1000" dirty="0">
                <a:latin typeface="ZapfHumnst BT" pitchFamily="34"/>
              </a:rPr>
              <a:t>An activity diagram may include the following elements:</a:t>
            </a:r>
          </a:p>
          <a:p>
            <a:pPr marL="116472" indent="-116472" fontAlgn="t">
              <a:buFontTx/>
              <a:buChar char="•"/>
            </a:pPr>
            <a:r>
              <a:rPr lang="en-US" sz="1000" b="1" dirty="0">
                <a:latin typeface="ZapfHumnst BT" pitchFamily="34"/>
              </a:rPr>
              <a:t>Activity/Action</a:t>
            </a:r>
            <a:r>
              <a:rPr lang="en-US" sz="1000" dirty="0">
                <a:latin typeface="ZapfHumnst BT" pitchFamily="34"/>
              </a:rPr>
              <a:t> represents the performance of a step within the workflow. </a:t>
            </a:r>
          </a:p>
          <a:p>
            <a:pPr marL="116472" indent="-116472" fontAlgn="t">
              <a:buFontTx/>
              <a:buChar char="•"/>
            </a:pPr>
            <a:r>
              <a:rPr lang="en-US" sz="1000" b="1" dirty="0">
                <a:latin typeface="ZapfHumnst BT" pitchFamily="34"/>
              </a:rPr>
              <a:t>Transitions</a:t>
            </a:r>
            <a:r>
              <a:rPr lang="en-US" sz="1000" dirty="0">
                <a:latin typeface="ZapfHumnst BT" pitchFamily="34"/>
              </a:rPr>
              <a:t> show the activity/action that follows. </a:t>
            </a:r>
          </a:p>
          <a:p>
            <a:pPr marL="116472" indent="-116472" fontAlgn="t">
              <a:buFontTx/>
              <a:buChar char="•"/>
            </a:pPr>
            <a:r>
              <a:rPr lang="en-US" sz="1000" b="1" dirty="0">
                <a:latin typeface="ZapfHumnst BT" pitchFamily="34"/>
              </a:rPr>
              <a:t>Decisions</a:t>
            </a:r>
            <a:r>
              <a:rPr lang="en-US" sz="1000" dirty="0">
                <a:latin typeface="ZapfHumnst BT" pitchFamily="34"/>
              </a:rPr>
              <a:t> evaluate conditions defined by guard conditions. These guard conditions determine which of the alternative transitions will be made and, thus, which activities are performed. You may also use the decision icon to show where the threads merge again. Decisions and guard conditions allow you to show alternative threads in the workflow of a use case. </a:t>
            </a:r>
          </a:p>
          <a:p>
            <a:pPr marL="116472" indent="-116472" fontAlgn="t">
              <a:buFontTx/>
              <a:buChar char="•"/>
            </a:pPr>
            <a:r>
              <a:rPr lang="en-US" sz="1000" b="1" dirty="0">
                <a:latin typeface="ZapfHumnst BT" pitchFamily="34"/>
              </a:rPr>
              <a:t>Synchronization bars</a:t>
            </a:r>
            <a:r>
              <a:rPr lang="en-US" sz="1000" dirty="0">
                <a:latin typeface="ZapfHumnst BT" pitchFamily="34"/>
              </a:rPr>
              <a:t> show parallel sub-flows. They allow you to show concurrent threads in the workflow of a use case. </a:t>
            </a:r>
          </a:p>
        </p:txBody>
      </p:sp>
      <p:sp>
        <p:nvSpPr>
          <p:cNvPr id="9220" name="Text Box 4"/>
          <p:cNvSpPr txBox="1">
            <a:spLocks noChangeArrowheads="1"/>
          </p:cNvSpPr>
          <p:nvPr/>
        </p:nvSpPr>
        <p:spPr bwMode="auto">
          <a:xfrm>
            <a:off x="456001" y="1249204"/>
            <a:ext cx="1770450" cy="6864165"/>
          </a:xfrm>
          <a:prstGeom prst="rect">
            <a:avLst/>
          </a:prstGeom>
          <a:noFill/>
          <a:ln w="9525">
            <a:noFill/>
            <a:miter lim="800000"/>
            <a:headEnd/>
            <a:tailEnd/>
          </a:ln>
          <a:effectLst/>
        </p:spPr>
        <p:txBody>
          <a:bodyPr lIns="108494" tIns="54247" rIns="108494" bIns="54247"/>
          <a:lstStyle/>
          <a:p>
            <a:pPr defTabSz="918832" eaLnBrk="0" hangingPunct="0">
              <a:lnSpc>
                <a:spcPct val="87000"/>
              </a:lnSpc>
              <a:spcBef>
                <a:spcPct val="40000"/>
              </a:spcBef>
            </a:pPr>
            <a:r>
              <a:rPr lang="en-US" sz="1000" i="1" u="sng" dirty="0">
                <a:latin typeface="ZapfHumnst BT" pitchFamily="34"/>
              </a:rPr>
              <a:t>Walk the students through the activity diagram and explain each component (decision, fork, join, and so 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0B27C53D-E79E-40BD-8CA5-56BFA5745B51}" type="slidenum">
              <a:rPr lang="en-US"/>
              <a:pPr/>
              <a:t>35</a:t>
            </a:fld>
            <a:endParaRPr lang="en-US"/>
          </a:p>
        </p:txBody>
      </p:sp>
      <p:sp>
        <p:nvSpPr>
          <p:cNvPr id="11266" name="Rectangle 2"/>
          <p:cNvSpPr>
            <a:spLocks noGrp="1" noRot="1" noChangeAspect="1" noChangeArrowheads="1" noTextEdit="1"/>
          </p:cNvSpPr>
          <p:nvPr>
            <p:ph type="sldImg"/>
          </p:nvPr>
        </p:nvSpPr>
        <p:spPr>
          <a:xfrm>
            <a:off x="2528888" y="847725"/>
            <a:ext cx="4106862" cy="3079750"/>
          </a:xfrm>
          <a:ln/>
        </p:spPr>
      </p:sp>
      <p:sp>
        <p:nvSpPr>
          <p:cNvPr id="11267" name="Text Box 3"/>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63817" tIns="63817" rIns="63817" bIns="63817"/>
          <a:lstStyle/>
          <a:p>
            <a:pPr defTabSz="920450" eaLnBrk="0" hangingPunct="0"/>
            <a:endParaRPr lang="en-US" sz="900" dirty="0"/>
          </a:p>
        </p:txBody>
      </p:sp>
      <p:sp>
        <p:nvSpPr>
          <p:cNvPr id="11268"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489" tIns="54244" rIns="108489" bIns="54244"/>
          <a:lstStyle/>
          <a:p>
            <a:pPr defTabSz="920450">
              <a:lnSpc>
                <a:spcPct val="87000"/>
              </a:lnSpc>
              <a:spcBef>
                <a:spcPct val="40000"/>
              </a:spcBef>
            </a:pPr>
            <a:endParaRPr lang="en-US" sz="900" dirty="0">
              <a:latin typeface="ZapfHumnst BT" pitchFamily="34"/>
            </a:endParaRPr>
          </a:p>
        </p:txBody>
      </p:sp>
      <p:sp>
        <p:nvSpPr>
          <p:cNvPr id="11269" name="Rectangle 5"/>
          <p:cNvSpPr>
            <a:spLocks noGrp="1" noChangeArrowheads="1"/>
          </p:cNvSpPr>
          <p:nvPr>
            <p:ph type="body" idx="1"/>
          </p:nvPr>
        </p:nvSpPr>
        <p:spPr>
          <a:xfrm>
            <a:off x="2542893" y="4164012"/>
            <a:ext cx="4042339" cy="4088157"/>
          </a:xfrm>
          <a:noFill/>
          <a:ln/>
        </p:spPr>
        <p:txBody>
          <a:bodyPr lIns="92534" tIns="46268" rIns="92534" bIns="46268"/>
          <a:lstStyle/>
          <a:p>
            <a:r>
              <a:rPr lang="en-US" sz="1000" dirty="0">
                <a:latin typeface="ZapfHumnst BT" pitchFamily="34"/>
              </a:rPr>
              <a:t>In our example, you can see that someone signs on to the system and begins to create a curriculum. They select the courses to teach, which in turn begins to create our catalog. At that point, two things are done—an order is placed with the bookstore and the catalog is mailed to potential students. Registration is then opened and when the time period to register for a course ends, registration is closed. This is the basic activity for a complete course registration process.</a:t>
            </a:r>
          </a:p>
          <a:p>
            <a:endParaRPr lang="en-US" sz="1000" dirty="0">
              <a:latin typeface="ZapfHumnst BT" pitchFamily="34"/>
            </a:endParaRPr>
          </a:p>
          <a:p>
            <a:endParaRPr lang="en-US" sz="1000" dirty="0">
              <a:latin typeface="ZapfHumnst BT" pitchFamily="34"/>
            </a:endParaRPr>
          </a:p>
          <a:p>
            <a:endParaRPr lang="en-US" sz="1000" dirty="0">
              <a:latin typeface="ZapfHumnst BT" pitchFamily="34"/>
            </a:endParaRPr>
          </a:p>
          <a:p>
            <a:endParaRPr lang="en-US" sz="1000" dirty="0">
              <a:latin typeface="ZapfHumnst BT" pitchFamily="3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71B8A0-4C3D-483B-B895-E18DA1759785}" type="slidenum">
              <a:rPr lang="en-US"/>
              <a:pPr/>
              <a:t>4</a:t>
            </a:fld>
            <a:endParaRPr lang="en-US"/>
          </a:p>
        </p:txBody>
      </p:sp>
      <p:sp>
        <p:nvSpPr>
          <p:cNvPr id="11266" name="Rectangle 2"/>
          <p:cNvSpPr>
            <a:spLocks noGrp="1" noRot="1" noChangeAspect="1" noChangeArrowheads="1" noTextEdit="1"/>
          </p:cNvSpPr>
          <p:nvPr>
            <p:ph type="sldImg"/>
          </p:nvPr>
        </p:nvSpPr>
        <p:spPr>
          <a:xfrm>
            <a:off x="2528888" y="847725"/>
            <a:ext cx="4106862" cy="3079750"/>
          </a:xfrm>
          <a:ln/>
        </p:spPr>
      </p:sp>
      <p:sp>
        <p:nvSpPr>
          <p:cNvPr id="11267" name="Text Box 3"/>
          <p:cNvSpPr txBox="1">
            <a:spLocks noChangeArrowheads="1"/>
          </p:cNvSpPr>
          <p:nvPr/>
        </p:nvSpPr>
        <p:spPr bwMode="auto">
          <a:xfrm>
            <a:off x="454378" y="1249204"/>
            <a:ext cx="1770451" cy="6864165"/>
          </a:xfrm>
          <a:prstGeom prst="rect">
            <a:avLst/>
          </a:prstGeom>
          <a:noFill/>
          <a:ln w="9525">
            <a:noFill/>
            <a:miter lim="800000"/>
            <a:headEnd/>
            <a:tailEnd/>
          </a:ln>
          <a:effectLst/>
        </p:spPr>
        <p:txBody>
          <a:bodyPr lIns="108494" tIns="54247" rIns="108494" bIns="54247"/>
          <a:lstStyle/>
          <a:p>
            <a:pPr defTabSz="918832" eaLnBrk="0" hangingPunct="0">
              <a:lnSpc>
                <a:spcPct val="87000"/>
              </a:lnSpc>
              <a:spcBef>
                <a:spcPct val="40000"/>
              </a:spcBef>
            </a:pPr>
            <a:r>
              <a:rPr lang="en-US" sz="1000" i="1" u="sng" dirty="0">
                <a:solidFill>
                  <a:srgbClr val="000000"/>
                </a:solidFill>
                <a:latin typeface="ZapfHumnst BT" pitchFamily="34"/>
              </a:rPr>
              <a:t>Explain the need for start and final states.</a:t>
            </a:r>
          </a:p>
          <a:p>
            <a:pPr defTabSz="918832" eaLnBrk="0" hangingPunct="0">
              <a:lnSpc>
                <a:spcPct val="87000"/>
              </a:lnSpc>
              <a:spcBef>
                <a:spcPct val="40000"/>
              </a:spcBef>
            </a:pPr>
            <a:r>
              <a:rPr lang="en-US" sz="1000" dirty="0">
                <a:solidFill>
                  <a:srgbClr val="000000"/>
                </a:solidFill>
                <a:latin typeface="ZapfHumnst BT" pitchFamily="34"/>
              </a:rPr>
              <a:t>There is exactly one initial (start) state and 0..* final (end) states.</a:t>
            </a:r>
          </a:p>
          <a:p>
            <a:pPr defTabSz="918832" eaLnBrk="0" hangingPunct="0">
              <a:lnSpc>
                <a:spcPct val="87000"/>
              </a:lnSpc>
              <a:spcBef>
                <a:spcPct val="40000"/>
              </a:spcBef>
            </a:pPr>
            <a:r>
              <a:rPr lang="en-US" sz="1000" dirty="0">
                <a:solidFill>
                  <a:srgbClr val="000000"/>
                </a:solidFill>
                <a:latin typeface="ZapfHumnst BT" pitchFamily="34"/>
              </a:rPr>
              <a:t>To emphasize why an initial state is mandatory, ask the students to think about how they would read a diagram without an initial state.</a:t>
            </a:r>
          </a:p>
          <a:p>
            <a:pPr defTabSz="918832" eaLnBrk="0" hangingPunct="0">
              <a:lnSpc>
                <a:spcPct val="87000"/>
              </a:lnSpc>
              <a:spcBef>
                <a:spcPct val="40000"/>
              </a:spcBef>
            </a:pPr>
            <a:r>
              <a:rPr lang="en-US" sz="1000" b="1" dirty="0">
                <a:latin typeface="ZapfHumnst BT" pitchFamily="34"/>
              </a:rPr>
              <a:t>Note:</a:t>
            </a:r>
            <a:r>
              <a:rPr lang="en-US" sz="1000" dirty="0">
                <a:latin typeface="ZapfHumnst BT" pitchFamily="34"/>
              </a:rPr>
              <a:t> Refer to the statement that “Only one initial state is permitted.” This is not always true.  When you have nested states, there can be an initial state within each nested state AND the one outside of them. </a:t>
            </a:r>
          </a:p>
        </p:txBody>
      </p:sp>
      <p:sp>
        <p:nvSpPr>
          <p:cNvPr id="11268" name="Rectangle 4"/>
          <p:cNvSpPr>
            <a:spLocks noGrp="1" noChangeArrowheads="1"/>
          </p:cNvSpPr>
          <p:nvPr>
            <p:ph type="body" idx="1"/>
          </p:nvPr>
        </p:nvSpPr>
        <p:spPr>
          <a:xfrm>
            <a:off x="2542894" y="4164012"/>
            <a:ext cx="4060190" cy="4088157"/>
          </a:xfrm>
          <a:noFill/>
          <a:ln/>
        </p:spPr>
        <p:txBody>
          <a:bodyPr lIns="92539" tIns="46270" rIns="92539" bIns="46270"/>
          <a:lstStyle/>
          <a:p>
            <a:pPr fontAlgn="t"/>
            <a:r>
              <a:rPr lang="en-US" sz="1000" dirty="0">
                <a:latin typeface="ZapfHumnst BT" pitchFamily="34"/>
              </a:rPr>
              <a:t>The </a:t>
            </a:r>
            <a:r>
              <a:rPr lang="en-US" sz="1000" b="1" dirty="0">
                <a:latin typeface="ZapfHumnst BT" pitchFamily="34"/>
              </a:rPr>
              <a:t>initial state</a:t>
            </a:r>
            <a:r>
              <a:rPr lang="en-US" sz="1000" dirty="0">
                <a:latin typeface="ZapfHumnst BT" pitchFamily="34"/>
              </a:rPr>
              <a:t> indicates the default starting place for the state machine or sub-state.  An initial state is represented as a filled black circle. </a:t>
            </a:r>
          </a:p>
          <a:p>
            <a:pPr fontAlgn="t"/>
            <a:r>
              <a:rPr lang="en-US" sz="1000" dirty="0">
                <a:latin typeface="ZapfHumnst BT" pitchFamily="34"/>
              </a:rPr>
              <a:t>The </a:t>
            </a:r>
            <a:r>
              <a:rPr lang="en-US" sz="1000" b="1" dirty="0">
                <a:latin typeface="ZapfHumnst BT" pitchFamily="34"/>
              </a:rPr>
              <a:t>final state</a:t>
            </a:r>
            <a:r>
              <a:rPr lang="en-US" sz="1000" dirty="0">
                <a:latin typeface="ZapfHumnst BT" pitchFamily="34"/>
              </a:rPr>
              <a:t> indicates the completion of the execution of the state machine or the enclosing state.  A final state is represented as a filled black circle surrounded by an unfilled circle. </a:t>
            </a:r>
          </a:p>
          <a:p>
            <a:pPr fontAlgn="t"/>
            <a:r>
              <a:rPr lang="en-US" sz="1000" dirty="0">
                <a:latin typeface="ZapfHumnst BT" pitchFamily="34"/>
              </a:rPr>
              <a:t>Initial and final states are actually pseudo-states. Neither may have the usual parts of a normal state, except for a name.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57C14-F8DB-46B8-86C9-00ACA67FBC3F}" type="slidenum">
              <a:rPr lang="en-US"/>
              <a:pPr/>
              <a:t>41</a:t>
            </a:fld>
            <a:endParaRPr lang="en-US"/>
          </a:p>
        </p:txBody>
      </p:sp>
      <p:sp>
        <p:nvSpPr>
          <p:cNvPr id="5122" name="Rectangle 2"/>
          <p:cNvSpPr>
            <a:spLocks noGrp="1" noRot="1" noChangeAspect="1" noChangeArrowheads="1" noTextEdit="1"/>
          </p:cNvSpPr>
          <p:nvPr>
            <p:ph type="sldImg"/>
          </p:nvPr>
        </p:nvSpPr>
        <p:spPr>
          <a:xfrm>
            <a:off x="2620963" y="847725"/>
            <a:ext cx="4105275" cy="3079750"/>
          </a:xfrm>
          <a:ln/>
        </p:spPr>
      </p:sp>
      <p:sp>
        <p:nvSpPr>
          <p:cNvPr id="5123" name="Rectangle 3"/>
          <p:cNvSpPr>
            <a:spLocks noGrp="1" noChangeArrowheads="1"/>
          </p:cNvSpPr>
          <p:nvPr>
            <p:ph type="body" idx="1"/>
          </p:nvPr>
        </p:nvSpPr>
        <p:spPr>
          <a:xfrm>
            <a:off x="2638637" y="4235027"/>
            <a:ext cx="4060190" cy="4004231"/>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390CFF4-A426-4A6D-ABB2-AD1E1CE3B894}" type="slidenum">
              <a:rPr lang="en-US"/>
              <a:pPr/>
              <a:t>5</a:t>
            </a:fld>
            <a:endParaRPr lang="en-US"/>
          </a:p>
        </p:txBody>
      </p:sp>
      <p:sp>
        <p:nvSpPr>
          <p:cNvPr id="15362" name="Rectangle 2"/>
          <p:cNvSpPr>
            <a:spLocks noGrp="1" noRot="1" noChangeAspect="1" noChangeArrowheads="1" noTextEdit="1"/>
          </p:cNvSpPr>
          <p:nvPr>
            <p:ph type="sldImg"/>
          </p:nvPr>
        </p:nvSpPr>
        <p:spPr>
          <a:xfrm>
            <a:off x="2525713" y="849313"/>
            <a:ext cx="4106862" cy="3079750"/>
          </a:xfrm>
          <a:ln/>
        </p:spPr>
      </p:sp>
      <p:sp>
        <p:nvSpPr>
          <p:cNvPr id="15363" name="Rectangle 3"/>
          <p:cNvSpPr>
            <a:spLocks noGrp="1" noChangeArrowheads="1"/>
          </p:cNvSpPr>
          <p:nvPr>
            <p:ph type="body" idx="1"/>
          </p:nvPr>
        </p:nvSpPr>
        <p:spPr>
          <a:xfrm>
            <a:off x="2542894" y="4164012"/>
            <a:ext cx="4060190" cy="4088157"/>
          </a:xfrm>
          <a:noFill/>
          <a:ln/>
        </p:spPr>
        <p:txBody>
          <a:bodyPr lIns="92539" tIns="46270" rIns="92539" bIns="46270"/>
          <a:lstStyle/>
          <a:p>
            <a:pPr marL="116472" indent="-116472" fontAlgn="t"/>
            <a:r>
              <a:rPr lang="en-US" sz="1000" dirty="0">
                <a:latin typeface="ZapfHumnst BT" pitchFamily="34"/>
              </a:rPr>
              <a:t>A </a:t>
            </a:r>
            <a:r>
              <a:rPr lang="en-US" sz="1000" b="1" dirty="0">
                <a:latin typeface="ZapfHumnst BT" pitchFamily="34"/>
              </a:rPr>
              <a:t>Transition</a:t>
            </a:r>
            <a:r>
              <a:rPr lang="en-US" sz="1000" dirty="0">
                <a:latin typeface="ZapfHumnst BT" pitchFamily="34"/>
              </a:rPr>
              <a:t> can be defined as:</a:t>
            </a:r>
          </a:p>
          <a:p>
            <a:pPr marL="116472" indent="-116472" fontAlgn="t"/>
            <a:r>
              <a:rPr lang="en-US" sz="1000" dirty="0">
                <a:latin typeface="ZapfHumnst BT" pitchFamily="34"/>
              </a:rPr>
              <a:t>	A relationship between two states indicating that an object in the first state performs certain actions and enters a second state when a specified event occurs and specified conditions are satisfied. On such a change of state, the transition is said to “fire.” Until the transition fires, the object is said to be in the “source” state. After it fires, it is said to be in the “target” state. </a:t>
            </a:r>
          </a:p>
          <a:p>
            <a:pPr marL="116472" indent="-116472">
              <a:buFontTx/>
              <a:buChar char="•"/>
            </a:pPr>
            <a:r>
              <a:rPr lang="en-US" sz="1000" dirty="0">
                <a:latin typeface="ZapfHumnst BT" pitchFamily="34"/>
              </a:rPr>
              <a:t>You can show one or more state transitions from a state as long as each transition is unique. Transitions originating from a state can not have the same event unless there are conditions on the event.</a:t>
            </a:r>
          </a:p>
          <a:p>
            <a:pPr marL="116472" indent="-116472">
              <a:buFontTx/>
              <a:buChar char="•"/>
            </a:pPr>
            <a:r>
              <a:rPr lang="en-US" sz="1000" dirty="0">
                <a:latin typeface="ZapfHumnst BT" pitchFamily="34"/>
              </a:rPr>
              <a:t>The icon for a state transition is a line with an arrowhead pointing toward the destination state.</a:t>
            </a:r>
          </a:p>
          <a:p>
            <a:pPr marL="116472" indent="-116472">
              <a:buFontTx/>
              <a:buChar char="•"/>
            </a:pPr>
            <a:r>
              <a:rPr lang="en-US" sz="1000" dirty="0">
                <a:latin typeface="ZapfHumnst BT" pitchFamily="34"/>
              </a:rPr>
              <a:t>Label each state transition with the name of at least one event that causes the state transition. You do not have to use unique labels for state transitions because the same event can cause a transition to many different states but it is recommended that they have unique labels.  </a:t>
            </a:r>
          </a:p>
        </p:txBody>
      </p:sp>
      <p:sp>
        <p:nvSpPr>
          <p:cNvPr id="15364" name="Text Box 4"/>
          <p:cNvSpPr txBox="1">
            <a:spLocks noChangeArrowheads="1"/>
          </p:cNvSpPr>
          <p:nvPr/>
        </p:nvSpPr>
        <p:spPr bwMode="auto">
          <a:xfrm>
            <a:off x="454378" y="1249204"/>
            <a:ext cx="1770451" cy="6864165"/>
          </a:xfrm>
          <a:prstGeom prst="rect">
            <a:avLst/>
          </a:prstGeom>
          <a:noFill/>
          <a:ln w="9525">
            <a:noFill/>
            <a:miter lim="800000"/>
            <a:headEnd/>
            <a:tailEnd/>
          </a:ln>
          <a:effectLst/>
        </p:spPr>
        <p:txBody>
          <a:bodyPr lIns="108494" tIns="54247" rIns="108494" bIns="54247"/>
          <a:lstStyle/>
          <a:p>
            <a:pPr defTabSz="918832" eaLnBrk="0" hangingPunct="0">
              <a:lnSpc>
                <a:spcPct val="87000"/>
              </a:lnSpc>
              <a:spcBef>
                <a:spcPct val="40000"/>
              </a:spcBef>
            </a:pPr>
            <a:r>
              <a:rPr lang="en-US" sz="1000" i="1" u="sng" dirty="0">
                <a:latin typeface="ZapfHumnst BT" pitchFamily="34"/>
              </a:rPr>
              <a:t>Explain transitions on a state machine.</a:t>
            </a:r>
          </a:p>
          <a:p>
            <a:pPr defTabSz="918832" eaLnBrk="0" hangingPunct="0">
              <a:lnSpc>
                <a:spcPct val="87000"/>
              </a:lnSpc>
              <a:spcBef>
                <a:spcPct val="40000"/>
              </a:spcBef>
            </a:pPr>
            <a:r>
              <a:rPr lang="en-US" sz="1000" dirty="0">
                <a:latin typeface="ZapfHumnst BT" pitchFamily="34"/>
              </a:rPr>
              <a:t>Transitions are not bi-directional. If transitions need to run both ways between two states, you can draw two different transitions going in opposite directions.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B100D41B-492F-4EA6-B022-22815ABE8C60}" type="slidenum">
              <a:rPr lang="en-US"/>
              <a:pPr/>
              <a:t>6</a:t>
            </a:fld>
            <a:endParaRPr lang="en-US"/>
          </a:p>
        </p:txBody>
      </p:sp>
      <p:sp>
        <p:nvSpPr>
          <p:cNvPr id="19458" name="Rectangle 2"/>
          <p:cNvSpPr>
            <a:spLocks noGrp="1" noRot="1" noChangeAspect="1" noChangeArrowheads="1" noTextEdit="1"/>
          </p:cNvSpPr>
          <p:nvPr>
            <p:ph type="sldImg"/>
          </p:nvPr>
        </p:nvSpPr>
        <p:spPr>
          <a:xfrm>
            <a:off x="2528888" y="847725"/>
            <a:ext cx="4106862" cy="3079750"/>
          </a:xfrm>
          <a:ln/>
        </p:spPr>
      </p:sp>
      <p:sp>
        <p:nvSpPr>
          <p:cNvPr id="19459" name="Text Box 3"/>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63817" tIns="63817" rIns="63817" bIns="63817"/>
          <a:lstStyle/>
          <a:p>
            <a:pPr defTabSz="920450" eaLnBrk="0" hangingPunct="0"/>
            <a:endParaRPr lang="en-US" sz="900" dirty="0"/>
          </a:p>
        </p:txBody>
      </p:sp>
      <p:sp>
        <p:nvSpPr>
          <p:cNvPr id="19460" name="Text Box 4"/>
          <p:cNvSpPr txBox="1">
            <a:spLocks noChangeArrowheads="1"/>
          </p:cNvSpPr>
          <p:nvPr/>
        </p:nvSpPr>
        <p:spPr bwMode="auto">
          <a:xfrm>
            <a:off x="582578" y="1223381"/>
            <a:ext cx="1768828" cy="6941635"/>
          </a:xfrm>
          <a:prstGeom prst="rect">
            <a:avLst/>
          </a:prstGeom>
          <a:noFill/>
          <a:ln w="9525">
            <a:noFill/>
            <a:miter lim="800000"/>
            <a:headEnd/>
            <a:tailEnd/>
          </a:ln>
          <a:effectLst/>
        </p:spPr>
        <p:txBody>
          <a:bodyPr lIns="108489" tIns="54244" rIns="108489" bIns="54244"/>
          <a:lstStyle/>
          <a:p>
            <a:pPr defTabSz="920450">
              <a:lnSpc>
                <a:spcPct val="87000"/>
              </a:lnSpc>
              <a:spcBef>
                <a:spcPct val="40000"/>
              </a:spcBef>
            </a:pPr>
            <a:endParaRPr lang="en-US" sz="900" dirty="0">
              <a:latin typeface="ZapfHumnst BT" pitchFamily="34"/>
            </a:endParaRPr>
          </a:p>
        </p:txBody>
      </p:sp>
      <p:sp>
        <p:nvSpPr>
          <p:cNvPr id="19461" name="Rectangle 5"/>
          <p:cNvSpPr>
            <a:spLocks noGrp="1" noChangeArrowheads="1"/>
          </p:cNvSpPr>
          <p:nvPr>
            <p:ph type="body" idx="1"/>
          </p:nvPr>
        </p:nvSpPr>
        <p:spPr>
          <a:xfrm>
            <a:off x="2542893" y="4164012"/>
            <a:ext cx="4042339" cy="4088157"/>
          </a:xfrm>
          <a:noFill/>
          <a:ln/>
        </p:spPr>
        <p:txBody>
          <a:bodyPr lIns="92534" tIns="46268" rIns="92534" bIns="46268"/>
          <a:lstStyle/>
          <a:p>
            <a:r>
              <a:rPr lang="en-US" sz="1000" dirty="0">
                <a:latin typeface="ZapfHumnst BT" pitchFamily="34"/>
              </a:rPr>
              <a:t>For classes that exhibit significant dynamic behavior, it is often necessary to examine their states. A </a:t>
            </a:r>
            <a:r>
              <a:rPr lang="en-US" sz="1000" b="1" dirty="0" err="1">
                <a:latin typeface="ZapfHumnst BT" pitchFamily="34"/>
              </a:rPr>
              <a:t>statechart</a:t>
            </a:r>
            <a:r>
              <a:rPr lang="en-US" sz="1000" b="1" dirty="0">
                <a:latin typeface="ZapfHumnst BT" pitchFamily="34"/>
              </a:rPr>
              <a:t> diagram</a:t>
            </a:r>
            <a:r>
              <a:rPr lang="en-US" sz="1000" dirty="0">
                <a:latin typeface="ZapfHumnst BT" pitchFamily="34"/>
              </a:rPr>
              <a:t> looks at the lifecycle of a single class. A state is a condition that an object in the class may be in. Look at the </a:t>
            </a:r>
            <a:r>
              <a:rPr lang="en-US" sz="1000" dirty="0" err="1">
                <a:latin typeface="ZapfHumnst BT" pitchFamily="34"/>
              </a:rPr>
              <a:t>CourseOffering</a:t>
            </a:r>
            <a:r>
              <a:rPr lang="en-US" sz="1000" dirty="0">
                <a:latin typeface="ZapfHumnst BT" pitchFamily="34"/>
              </a:rPr>
              <a:t> class on the slide. </a:t>
            </a:r>
          </a:p>
          <a:p>
            <a:r>
              <a:rPr lang="en-US" sz="1000" dirty="0">
                <a:latin typeface="ZapfHumnst BT" pitchFamily="34"/>
              </a:rPr>
              <a:t>Here, we have identified four states—Initialization, Open, Closed, and Canceled.  There are two special states—a </a:t>
            </a:r>
            <a:r>
              <a:rPr lang="en-US" sz="1000" b="1" dirty="0">
                <a:latin typeface="ZapfHumnst BT" pitchFamily="34"/>
              </a:rPr>
              <a:t>start state</a:t>
            </a:r>
            <a:r>
              <a:rPr lang="en-US" sz="1000" dirty="0">
                <a:latin typeface="ZapfHumnst BT" pitchFamily="34"/>
              </a:rPr>
              <a:t>, the state an object is in when it is created and an </a:t>
            </a:r>
            <a:r>
              <a:rPr lang="en-US" sz="1000" b="1" dirty="0">
                <a:latin typeface="ZapfHumnst BT" pitchFamily="34"/>
              </a:rPr>
              <a:t>end state</a:t>
            </a:r>
            <a:r>
              <a:rPr lang="en-US" sz="1000" dirty="0">
                <a:latin typeface="ZapfHumnst BT" pitchFamily="34"/>
              </a:rPr>
              <a:t>, the state an object is in when it is destroyed.  </a:t>
            </a:r>
          </a:p>
          <a:p>
            <a:r>
              <a:rPr lang="en-US" sz="1000" dirty="0">
                <a:latin typeface="ZapfHumnst BT" pitchFamily="34"/>
              </a:rPr>
              <a:t>There is only one start state, but there can be zero or more end states.  Transitions show how to get from one state to another. A transition may have an event associated with it. There may also be an action associated with the transition. For example, if you are in the Initialization state and receive the Add student message, set the count to zero and transition to the Open state. </a:t>
            </a:r>
          </a:p>
          <a:p>
            <a:r>
              <a:rPr lang="en-US" sz="1000" dirty="0">
                <a:latin typeface="ZapfHumnst BT" pitchFamily="34"/>
              </a:rPr>
              <a:t>A transition may also have a </a:t>
            </a:r>
            <a:r>
              <a:rPr lang="en-US" sz="1000" b="1" dirty="0">
                <a:latin typeface="ZapfHumnst BT" pitchFamily="34"/>
              </a:rPr>
              <a:t>guard condition</a:t>
            </a:r>
            <a:r>
              <a:rPr lang="en-US" sz="1000" dirty="0">
                <a:latin typeface="ZapfHumnst BT" pitchFamily="34"/>
              </a:rPr>
              <a:t>. If you are in the Open state and the count reaches 10, you automatically transition to the Closed state. If you look at the Open state, there are two ways to enter into it. If there is something that you want to do whenever you enter a state, you can show this behavior as an entry action. Similarly, if there is something that you want to do whenever you leave a state, you can show it as an exit action. </a:t>
            </a:r>
          </a:p>
          <a:p>
            <a:r>
              <a:rPr lang="en-US" sz="1000" dirty="0">
                <a:latin typeface="ZapfHumnst BT" pitchFamily="34"/>
              </a:rPr>
              <a:t>Finally, show behavior that occurs while in a state as an </a:t>
            </a:r>
            <a:r>
              <a:rPr lang="en-US" sz="1000" b="1" dirty="0">
                <a:latin typeface="ZapfHumnst BT" pitchFamily="34"/>
              </a:rPr>
              <a:t>activity</a:t>
            </a:r>
            <a:r>
              <a:rPr lang="en-US" sz="1000" dirty="0">
                <a:latin typeface="ZapfHumnst BT" pitchFamily="34"/>
              </a:rPr>
              <a:t>. The activity starts when the state is entered and finishes. Or, it may be interrupted by an outgoing transition.</a:t>
            </a:r>
          </a:p>
          <a:p>
            <a:endParaRPr lang="en-US" sz="1000" dirty="0">
              <a:latin typeface="ZapfHumnst BT" pitchFamily="34"/>
            </a:endParaRPr>
          </a:p>
          <a:p>
            <a:endParaRPr lang="en-US" sz="1000" dirty="0">
              <a:latin typeface="ZapfHumnst BT" pitchFamily="34"/>
            </a:endParaRPr>
          </a:p>
          <a:p>
            <a:endParaRPr lang="en-US" sz="1000" dirty="0">
              <a:latin typeface="ZapfHumnst BT" pitchFamily="34"/>
            </a:endParaRPr>
          </a:p>
          <a:p>
            <a:endParaRPr lang="en-US" sz="1000" dirty="0">
              <a:latin typeface="ZapfHumnst BT" pitchFamily="34"/>
            </a:endParaRPr>
          </a:p>
          <a:p>
            <a:endParaRPr lang="en-US" sz="1000" dirty="0">
              <a:latin typeface="ZapfHumnst BT" pitchFamily="34"/>
            </a:endParaRPr>
          </a:p>
        </p:txBody>
      </p:sp>
      <p:sp>
        <p:nvSpPr>
          <p:cNvPr id="19462" name="Text Box 6"/>
          <p:cNvSpPr txBox="1">
            <a:spLocks noChangeArrowheads="1"/>
          </p:cNvSpPr>
          <p:nvPr/>
        </p:nvSpPr>
        <p:spPr bwMode="auto">
          <a:xfrm>
            <a:off x="561481" y="1173348"/>
            <a:ext cx="1707162" cy="6649508"/>
          </a:xfrm>
          <a:prstGeom prst="rect">
            <a:avLst/>
          </a:prstGeom>
          <a:noFill/>
          <a:ln w="9525">
            <a:noFill/>
            <a:miter lim="800000"/>
            <a:headEnd/>
            <a:tailEnd/>
          </a:ln>
          <a:effectLst/>
        </p:spPr>
        <p:txBody>
          <a:bodyPr lIns="104226" tIns="52113" rIns="104226" bIns="52113"/>
          <a:lstStyle/>
          <a:p>
            <a:pPr defTabSz="883244" eaLnBrk="0" hangingPunct="0">
              <a:lnSpc>
                <a:spcPct val="87000"/>
              </a:lnSpc>
              <a:spcBef>
                <a:spcPct val="40000"/>
              </a:spcBef>
            </a:pPr>
            <a:r>
              <a:rPr lang="en-US" sz="900" dirty="0">
                <a:latin typeface="ZapfHumnst BT" pitchFamily="34"/>
              </a:rPr>
              <a:t>We will not model the </a:t>
            </a:r>
            <a:r>
              <a:rPr lang="en-US" sz="900" dirty="0" err="1">
                <a:latin typeface="ZapfHumnst BT" pitchFamily="34"/>
              </a:rPr>
              <a:t>statechart</a:t>
            </a:r>
            <a:r>
              <a:rPr lang="en-US" sz="900" dirty="0">
                <a:latin typeface="ZapfHumnst BT" pitchFamily="34"/>
              </a:rPr>
              <a:t> diagram in this course.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66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243A0C91-6935-4E22-AC93-15D61AD918D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4338" name="Rectangle 66"/>
          <p:cNvSpPr>
            <a:spLocks noGrp="1" noChangeArrowheads="1"/>
          </p:cNvSpPr>
          <p:nvPr>
            <p:ph type="ctrTitle" sz="quarter"/>
          </p:nvPr>
        </p:nvSpPr>
        <p:spPr>
          <a:xfrm>
            <a:off x="779463" y="1096963"/>
            <a:ext cx="7678737" cy="1431925"/>
          </a:xfrm>
        </p:spPr>
        <p:txBody>
          <a:bodyPr/>
          <a:lstStyle>
            <a:lvl1pPr algn="r">
              <a:defRPr/>
            </a:lvl1pPr>
          </a:lstStyle>
          <a:p>
            <a:r>
              <a:rPr lang="en-US"/>
              <a:t>Click to edit Master title style</a:t>
            </a:r>
          </a:p>
        </p:txBody>
      </p:sp>
      <p:sp>
        <p:nvSpPr>
          <p:cNvPr id="54339" name="Rectangle 67"/>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E369A8AA-1825-4C62-96AD-877CED2B3BF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4525" y="192088"/>
            <a:ext cx="2039938"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71538" y="192088"/>
            <a:ext cx="5970587"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6DA7A854-5013-4D3C-A7C2-E6909F5D8BB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1538" y="76200"/>
            <a:ext cx="8162925" cy="707886"/>
          </a:xfrm>
        </p:spPr>
        <p:txBody>
          <a:bodyPr/>
          <a:lstStyle>
            <a:lvl1pPr>
              <a:defRPr sz="4000">
                <a:solidFill>
                  <a:srgbClr val="0066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66800"/>
            <a:ext cx="8110537" cy="4191000"/>
          </a:xfrm>
        </p:spPr>
        <p:txBody>
          <a:bodyPr/>
          <a:lstStyle>
            <a:lvl1pPr>
              <a:buClr>
                <a:srgbClr val="0099FF"/>
              </a:buClr>
              <a:defRPr>
                <a:solidFill>
                  <a:srgbClr val="800000"/>
                </a:solidFill>
              </a:defRPr>
            </a:lvl1pPr>
            <a:lvl2pPr>
              <a:buClr>
                <a:srgbClr val="FFC000"/>
              </a:buClr>
              <a:buFont typeface="Wingdings" pitchFamily="2" charset="2"/>
              <a:buChar char="Ø"/>
              <a:defRPr>
                <a:solidFill>
                  <a:srgbClr val="800000"/>
                </a:solidFill>
              </a:defRPr>
            </a:lvl2pPr>
            <a:lvl3pPr>
              <a:defRPr>
                <a:solidFill>
                  <a:srgbClr val="800000"/>
                </a:solidFill>
              </a:defRPr>
            </a:lvl3pPr>
            <a:lvl4pPr>
              <a:defRPr>
                <a:solidFill>
                  <a:srgbClr val="800000"/>
                </a:solidFill>
              </a:defRPr>
            </a:lvl4pPr>
            <a:lvl5pPr>
              <a:buClr>
                <a:srgbClr val="003366"/>
              </a:buClr>
              <a:defRPr>
                <a:solidFill>
                  <a:srgbClr val="8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pPr>
              <a:defRPr/>
            </a:pPr>
            <a:fld id="{3E27CC0B-1943-4E83-8CB4-964B4024D41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pPr>
              <a:defRPr/>
            </a:pPr>
            <a:fld id="{061A5B88-BB31-480C-8446-82D3A7A44D9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C240E27A-45F6-4697-A1AB-32FEA35B33E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0FEE2AD5-442D-48FE-816A-9A8AB5E0CD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3074" name="Group 71"/>
          <p:cNvGrpSpPr>
            <a:grpSpLocks/>
          </p:cNvGrpSpPr>
          <p:nvPr/>
        </p:nvGrpSpPr>
        <p:grpSpPr bwMode="auto">
          <a:xfrm>
            <a:off x="0" y="0"/>
            <a:ext cx="9147175" cy="6867525"/>
            <a:chOff x="0" y="0"/>
            <a:chExt cx="5762" cy="4326"/>
          </a:xfrm>
        </p:grpSpPr>
        <p:sp>
          <p:nvSpPr>
            <p:cNvPr id="53251" name="Rectangle 3"/>
            <p:cNvSpPr>
              <a:spLocks noChangeArrowheads="1"/>
            </p:cNvSpPr>
            <p:nvPr userDrawn="1"/>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2" name="Rectangle 4"/>
            <p:cNvSpPr>
              <a:spLocks noChangeArrowheads="1"/>
            </p:cNvSpPr>
            <p:nvPr userDrawn="1"/>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3" name="Rectangle 5"/>
            <p:cNvSpPr>
              <a:spLocks noChangeArrowheads="1"/>
            </p:cNvSpPr>
            <p:nvPr userDrawn="1"/>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4" name="Rectangle 6"/>
            <p:cNvSpPr>
              <a:spLocks noChangeArrowheads="1"/>
            </p:cNvSpPr>
            <p:nvPr userDrawn="1"/>
          </p:nvSpPr>
          <p:spPr bwMode="hidden">
            <a:xfrm>
              <a:off x="2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5" name="Rectangle 7"/>
            <p:cNvSpPr>
              <a:spLocks noChangeArrowheads="1"/>
            </p:cNvSpPr>
            <p:nvPr userDrawn="1"/>
          </p:nvSpPr>
          <p:spPr bwMode="hidden">
            <a:xfrm>
              <a:off x="3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6" name="Rectangle 8"/>
            <p:cNvSpPr>
              <a:spLocks noChangeArrowheads="1"/>
            </p:cNvSpPr>
            <p:nvPr userDrawn="1"/>
          </p:nvSpPr>
          <p:spPr bwMode="hidden">
            <a:xfrm>
              <a:off x="4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7" name="Rectangle 9"/>
            <p:cNvSpPr>
              <a:spLocks noChangeArrowheads="1"/>
            </p:cNvSpPr>
            <p:nvPr userDrawn="1"/>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8" name="Rectangle 10"/>
            <p:cNvSpPr>
              <a:spLocks noChangeArrowheads="1"/>
            </p:cNvSpPr>
            <p:nvPr userDrawn="1"/>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59" name="Rectangle 11"/>
            <p:cNvSpPr>
              <a:spLocks noChangeArrowheads="1"/>
            </p:cNvSpPr>
            <p:nvPr userDrawn="1"/>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0" name="Rectangle 12"/>
            <p:cNvSpPr>
              <a:spLocks noChangeArrowheads="1"/>
            </p:cNvSpPr>
            <p:nvPr userDrawn="1"/>
          </p:nvSpPr>
          <p:spPr bwMode="hidden">
            <a:xfrm>
              <a:off x="8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1" name="Rectangle 13"/>
            <p:cNvSpPr>
              <a:spLocks noChangeArrowheads="1"/>
            </p:cNvSpPr>
            <p:nvPr userDrawn="1"/>
          </p:nvSpPr>
          <p:spPr bwMode="hidden">
            <a:xfrm>
              <a:off x="96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2" name="Rectangle 14"/>
            <p:cNvSpPr>
              <a:spLocks noChangeArrowheads="1"/>
            </p:cNvSpPr>
            <p:nvPr userDrawn="1"/>
          </p:nvSpPr>
          <p:spPr bwMode="hidden">
            <a:xfrm>
              <a:off x="105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3" name="Rectangle 15"/>
            <p:cNvSpPr>
              <a:spLocks noChangeArrowheads="1"/>
            </p:cNvSpPr>
            <p:nvPr userDrawn="1"/>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4" name="Rectangle 16"/>
            <p:cNvSpPr>
              <a:spLocks noChangeArrowheads="1"/>
            </p:cNvSpPr>
            <p:nvPr userDrawn="1"/>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5" name="Rectangle 17"/>
            <p:cNvSpPr>
              <a:spLocks noChangeArrowheads="1"/>
            </p:cNvSpPr>
            <p:nvPr userDrawn="1"/>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6" name="Rectangle 18"/>
            <p:cNvSpPr>
              <a:spLocks noChangeArrowheads="1"/>
            </p:cNvSpPr>
            <p:nvPr userDrawn="1"/>
          </p:nvSpPr>
          <p:spPr bwMode="hidden">
            <a:xfrm>
              <a:off x="144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7" name="Rectangle 19"/>
            <p:cNvSpPr>
              <a:spLocks noChangeArrowheads="1"/>
            </p:cNvSpPr>
            <p:nvPr userDrawn="1"/>
          </p:nvSpPr>
          <p:spPr bwMode="hidden">
            <a:xfrm>
              <a:off x="153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8" name="Rectangle 20"/>
            <p:cNvSpPr>
              <a:spLocks noChangeArrowheads="1"/>
            </p:cNvSpPr>
            <p:nvPr userDrawn="1"/>
          </p:nvSpPr>
          <p:spPr bwMode="hidden">
            <a:xfrm>
              <a:off x="163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69" name="Rectangle 21"/>
            <p:cNvSpPr>
              <a:spLocks noChangeArrowheads="1"/>
            </p:cNvSpPr>
            <p:nvPr userDrawn="1"/>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0" name="Rectangle 22"/>
            <p:cNvSpPr>
              <a:spLocks noChangeArrowheads="1"/>
            </p:cNvSpPr>
            <p:nvPr userDrawn="1"/>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1" name="Rectangle 23"/>
            <p:cNvSpPr>
              <a:spLocks noChangeArrowheads="1"/>
            </p:cNvSpPr>
            <p:nvPr userDrawn="1"/>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2" name="Rectangle 24"/>
            <p:cNvSpPr>
              <a:spLocks noChangeArrowheads="1"/>
            </p:cNvSpPr>
            <p:nvPr userDrawn="1"/>
          </p:nvSpPr>
          <p:spPr bwMode="hidden">
            <a:xfrm>
              <a:off x="201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3" name="Rectangle 25"/>
            <p:cNvSpPr>
              <a:spLocks noChangeArrowheads="1"/>
            </p:cNvSpPr>
            <p:nvPr userDrawn="1"/>
          </p:nvSpPr>
          <p:spPr bwMode="hidden">
            <a:xfrm>
              <a:off x="211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4" name="Rectangle 26"/>
            <p:cNvSpPr>
              <a:spLocks noChangeArrowheads="1"/>
            </p:cNvSpPr>
            <p:nvPr userDrawn="1"/>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5" name="Rectangle 27"/>
            <p:cNvSpPr>
              <a:spLocks noChangeArrowheads="1"/>
            </p:cNvSpPr>
            <p:nvPr userDrawn="1"/>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6" name="Rectangle 28"/>
            <p:cNvSpPr>
              <a:spLocks noChangeArrowheads="1"/>
            </p:cNvSpPr>
            <p:nvPr userDrawn="1"/>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7" name="Rectangle 29"/>
            <p:cNvSpPr>
              <a:spLocks noChangeArrowheads="1"/>
            </p:cNvSpPr>
            <p:nvPr userDrawn="1"/>
          </p:nvSpPr>
          <p:spPr bwMode="hidden">
            <a:xfrm>
              <a:off x="24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8" name="Rectangle 30"/>
            <p:cNvSpPr>
              <a:spLocks noChangeArrowheads="1"/>
            </p:cNvSpPr>
            <p:nvPr userDrawn="1"/>
          </p:nvSpPr>
          <p:spPr bwMode="hidden">
            <a:xfrm>
              <a:off x="25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79" name="Rectangle 31"/>
            <p:cNvSpPr>
              <a:spLocks noChangeArrowheads="1"/>
            </p:cNvSpPr>
            <p:nvPr userDrawn="1"/>
          </p:nvSpPr>
          <p:spPr bwMode="hidden">
            <a:xfrm>
              <a:off x="26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0" name="Rectangle 32"/>
            <p:cNvSpPr>
              <a:spLocks noChangeArrowheads="1"/>
            </p:cNvSpPr>
            <p:nvPr userDrawn="1"/>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1" name="Rectangle 33"/>
            <p:cNvSpPr>
              <a:spLocks noChangeArrowheads="1"/>
            </p:cNvSpPr>
            <p:nvPr userDrawn="1"/>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2" name="Rectangle 34"/>
            <p:cNvSpPr>
              <a:spLocks noChangeArrowheads="1"/>
            </p:cNvSpPr>
            <p:nvPr userDrawn="1"/>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3" name="Rectangle 35"/>
            <p:cNvSpPr>
              <a:spLocks noChangeArrowheads="1"/>
            </p:cNvSpPr>
            <p:nvPr userDrawn="1"/>
          </p:nvSpPr>
          <p:spPr bwMode="hidden">
            <a:xfrm>
              <a:off x="30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4" name="Rectangle 36"/>
            <p:cNvSpPr>
              <a:spLocks noChangeArrowheads="1"/>
            </p:cNvSpPr>
            <p:nvPr userDrawn="1"/>
          </p:nvSpPr>
          <p:spPr bwMode="hidden">
            <a:xfrm>
              <a:off x="31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5" name="Rectangle 37"/>
            <p:cNvSpPr>
              <a:spLocks noChangeArrowheads="1"/>
            </p:cNvSpPr>
            <p:nvPr userDrawn="1"/>
          </p:nvSpPr>
          <p:spPr bwMode="hidden">
            <a:xfrm>
              <a:off x="32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6" name="Rectangle 38"/>
            <p:cNvSpPr>
              <a:spLocks noChangeArrowheads="1"/>
            </p:cNvSpPr>
            <p:nvPr userDrawn="1"/>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7" name="Rectangle 39"/>
            <p:cNvSpPr>
              <a:spLocks noChangeArrowheads="1"/>
            </p:cNvSpPr>
            <p:nvPr userDrawn="1"/>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8" name="Rectangle 40"/>
            <p:cNvSpPr>
              <a:spLocks noChangeArrowheads="1"/>
            </p:cNvSpPr>
            <p:nvPr userDrawn="1"/>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89" name="Rectangle 41"/>
            <p:cNvSpPr>
              <a:spLocks noChangeArrowheads="1"/>
            </p:cNvSpPr>
            <p:nvPr userDrawn="1"/>
          </p:nvSpPr>
          <p:spPr bwMode="hidden">
            <a:xfrm>
              <a:off x="364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0" name="Rectangle 42"/>
            <p:cNvSpPr>
              <a:spLocks noChangeArrowheads="1"/>
            </p:cNvSpPr>
            <p:nvPr userDrawn="1"/>
          </p:nvSpPr>
          <p:spPr bwMode="hidden">
            <a:xfrm>
              <a:off x="374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1" name="Rectangle 43"/>
            <p:cNvSpPr>
              <a:spLocks noChangeArrowheads="1"/>
            </p:cNvSpPr>
            <p:nvPr userDrawn="1"/>
          </p:nvSpPr>
          <p:spPr bwMode="hidden">
            <a:xfrm>
              <a:off x="384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2" name="Rectangle 44"/>
            <p:cNvSpPr>
              <a:spLocks noChangeArrowheads="1"/>
            </p:cNvSpPr>
            <p:nvPr userDrawn="1"/>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3" name="Rectangle 45"/>
            <p:cNvSpPr>
              <a:spLocks noChangeArrowheads="1"/>
            </p:cNvSpPr>
            <p:nvPr userDrawn="1"/>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4" name="Rectangle 46"/>
            <p:cNvSpPr>
              <a:spLocks noChangeArrowheads="1"/>
            </p:cNvSpPr>
            <p:nvPr userDrawn="1"/>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5" name="Rectangle 47"/>
            <p:cNvSpPr>
              <a:spLocks noChangeArrowheads="1"/>
            </p:cNvSpPr>
            <p:nvPr userDrawn="1"/>
          </p:nvSpPr>
          <p:spPr bwMode="hidden">
            <a:xfrm>
              <a:off x="422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6" name="Rectangle 48"/>
            <p:cNvSpPr>
              <a:spLocks noChangeArrowheads="1"/>
            </p:cNvSpPr>
            <p:nvPr userDrawn="1"/>
          </p:nvSpPr>
          <p:spPr bwMode="hidden">
            <a:xfrm>
              <a:off x="432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7" name="Rectangle 49"/>
            <p:cNvSpPr>
              <a:spLocks noChangeArrowheads="1"/>
            </p:cNvSpPr>
            <p:nvPr userDrawn="1"/>
          </p:nvSpPr>
          <p:spPr bwMode="hidden">
            <a:xfrm>
              <a:off x="441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8" name="Rectangle 50"/>
            <p:cNvSpPr>
              <a:spLocks noChangeArrowheads="1"/>
            </p:cNvSpPr>
            <p:nvPr userDrawn="1"/>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299" name="Rectangle 51"/>
            <p:cNvSpPr>
              <a:spLocks noChangeArrowheads="1"/>
            </p:cNvSpPr>
            <p:nvPr userDrawn="1"/>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0" name="Rectangle 52"/>
            <p:cNvSpPr>
              <a:spLocks noChangeArrowheads="1"/>
            </p:cNvSpPr>
            <p:nvPr userDrawn="1"/>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1" name="Rectangle 53"/>
            <p:cNvSpPr>
              <a:spLocks noChangeArrowheads="1"/>
            </p:cNvSpPr>
            <p:nvPr userDrawn="1"/>
          </p:nvSpPr>
          <p:spPr bwMode="hidden">
            <a:xfrm>
              <a:off x="480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2" name="Rectangle 54"/>
            <p:cNvSpPr>
              <a:spLocks noChangeArrowheads="1"/>
            </p:cNvSpPr>
            <p:nvPr userDrawn="1"/>
          </p:nvSpPr>
          <p:spPr bwMode="hidden">
            <a:xfrm>
              <a:off x="489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3" name="Rectangle 55"/>
            <p:cNvSpPr>
              <a:spLocks noChangeArrowheads="1"/>
            </p:cNvSpPr>
            <p:nvPr userDrawn="1"/>
          </p:nvSpPr>
          <p:spPr bwMode="hidden">
            <a:xfrm>
              <a:off x="499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4" name="Rectangle 56"/>
            <p:cNvSpPr>
              <a:spLocks noChangeArrowheads="1"/>
            </p:cNvSpPr>
            <p:nvPr userDrawn="1"/>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5" name="Rectangle 57"/>
            <p:cNvSpPr>
              <a:spLocks noChangeArrowheads="1"/>
            </p:cNvSpPr>
            <p:nvPr userDrawn="1"/>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6" name="Rectangle 58"/>
            <p:cNvSpPr>
              <a:spLocks noChangeArrowheads="1"/>
            </p:cNvSpPr>
            <p:nvPr userDrawn="1"/>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7" name="Rectangle 59"/>
            <p:cNvSpPr>
              <a:spLocks noChangeArrowheads="1"/>
            </p:cNvSpPr>
            <p:nvPr userDrawn="1"/>
          </p:nvSpPr>
          <p:spPr bwMode="hidden">
            <a:xfrm>
              <a:off x="5376"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8" name="Rectangle 60"/>
            <p:cNvSpPr>
              <a:spLocks noChangeArrowheads="1"/>
            </p:cNvSpPr>
            <p:nvPr userDrawn="1"/>
          </p:nvSpPr>
          <p:spPr bwMode="hidden">
            <a:xfrm>
              <a:off x="5472"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09" name="Rectangle 61"/>
            <p:cNvSpPr>
              <a:spLocks noChangeArrowheads="1"/>
            </p:cNvSpPr>
            <p:nvPr userDrawn="1"/>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10" name="Rectangle 62"/>
            <p:cNvSpPr>
              <a:spLocks noChangeArrowheads="1"/>
            </p:cNvSpPr>
            <p:nvPr userDrawn="1"/>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53311" name="Rectangle 63"/>
            <p:cNvSpPr>
              <a:spLocks noChangeArrowheads="1"/>
            </p:cNvSpPr>
            <p:nvPr userDrawn="1"/>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p>
          </p:txBody>
        </p:sp>
        <p:sp>
          <p:nvSpPr>
            <p:cNvPr id="53312" name="Rectangle 64"/>
            <p:cNvSpPr>
              <a:spLocks noChangeArrowheads="1"/>
            </p:cNvSpPr>
            <p:nvPr userDrawn="1"/>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a:p>
          </p:txBody>
        </p:sp>
      </p:grpSp>
      <p:sp>
        <p:nvSpPr>
          <p:cNvPr id="3075" name="Rectangle 65"/>
          <p:cNvSpPr>
            <a:spLocks noGrp="1" noChangeArrowheads="1"/>
          </p:cNvSpPr>
          <p:nvPr>
            <p:ph type="title"/>
          </p:nvPr>
        </p:nvSpPr>
        <p:spPr bwMode="auto">
          <a:xfrm>
            <a:off x="871538" y="192088"/>
            <a:ext cx="8162925" cy="14319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3076"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3315"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53316"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53317"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9B92D53E-E23A-4F90-94C5-81E0910C72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80" r:id="rId5"/>
    <p:sldLayoutId id="2147483781" r:id="rId6"/>
    <p:sldLayoutId id="2147483790" r:id="rId7"/>
    <p:sldLayoutId id="2147483782" r:id="rId8"/>
    <p:sldLayoutId id="2147483783" r:id="rId9"/>
    <p:sldLayoutId id="2147483784" r:id="rId10"/>
    <p:sldLayoutId id="214748378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2000">
          <a:solidFill>
            <a:schemeClr val="tx1"/>
          </a:solidFill>
          <a:latin typeface="+mn-lt"/>
        </a:defRPr>
      </a:lvl5pPr>
      <a:lvl6pPr marL="2514600" indent="-228600" algn="l" rtl="0" fontAlgn="base">
        <a:spcBef>
          <a:spcPct val="20000"/>
        </a:spcBef>
        <a:spcAft>
          <a:spcPct val="0"/>
        </a:spcAft>
        <a:buClr>
          <a:schemeClr val="tx1"/>
        </a:buClr>
        <a:buSzPct val="85000"/>
        <a:buChar char="•"/>
        <a:defRPr sz="2000">
          <a:solidFill>
            <a:schemeClr val="tx1"/>
          </a:solidFill>
          <a:latin typeface="+mn-lt"/>
        </a:defRPr>
      </a:lvl6pPr>
      <a:lvl7pPr marL="2971800" indent="-228600" algn="l" rtl="0" fontAlgn="base">
        <a:spcBef>
          <a:spcPct val="20000"/>
        </a:spcBef>
        <a:spcAft>
          <a:spcPct val="0"/>
        </a:spcAft>
        <a:buClr>
          <a:schemeClr val="tx1"/>
        </a:buClr>
        <a:buSzPct val="85000"/>
        <a:buChar char="•"/>
        <a:defRPr sz="2000">
          <a:solidFill>
            <a:schemeClr val="tx1"/>
          </a:solidFill>
          <a:latin typeface="+mn-lt"/>
        </a:defRPr>
      </a:lvl7pPr>
      <a:lvl8pPr marL="3429000" indent="-228600" algn="l" rtl="0" fontAlgn="base">
        <a:spcBef>
          <a:spcPct val="20000"/>
        </a:spcBef>
        <a:spcAft>
          <a:spcPct val="0"/>
        </a:spcAft>
        <a:buClr>
          <a:schemeClr val="tx1"/>
        </a:buClr>
        <a:buSzPct val="85000"/>
        <a:buChar char="•"/>
        <a:defRPr sz="2000">
          <a:solidFill>
            <a:schemeClr val="tx1"/>
          </a:solidFill>
          <a:latin typeface="+mn-lt"/>
        </a:defRPr>
      </a:lvl8pPr>
      <a:lvl9pPr marL="3886200" indent="-228600" algn="l" rtl="0" fontAlgn="base">
        <a:spcBef>
          <a:spcPct val="20000"/>
        </a:spcBef>
        <a:spcAft>
          <a:spcPct val="0"/>
        </a:spcAft>
        <a:buClr>
          <a:schemeClr val="tx1"/>
        </a:buClr>
        <a:buSzPct val="8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subTitle" idx="1"/>
          </p:nvPr>
        </p:nvSpPr>
        <p:spPr>
          <a:xfrm>
            <a:off x="2514600" y="3200400"/>
            <a:ext cx="2989263" cy="2962275"/>
          </a:xfrm>
        </p:spPr>
        <p:txBody>
          <a:bodyPr/>
          <a:lstStyle/>
          <a:p>
            <a:pPr eaLnBrk="1" hangingPunct="1"/>
            <a:r>
              <a:rPr lang="en-US" dirty="0" smtClean="0">
                <a:solidFill>
                  <a:srgbClr val="800000"/>
                </a:solidFill>
              </a:rPr>
              <a:t>Diagrams</a:t>
            </a:r>
          </a:p>
        </p:txBody>
      </p:sp>
      <p:sp>
        <p:nvSpPr>
          <p:cNvPr id="9219" name="Rectangle 6"/>
          <p:cNvSpPr>
            <a:spLocks noGrp="1" noChangeArrowheads="1"/>
          </p:cNvSpPr>
          <p:nvPr>
            <p:ph type="ctrTitle"/>
          </p:nvPr>
        </p:nvSpPr>
        <p:spPr>
          <a:xfrm>
            <a:off x="3352800" y="1600200"/>
            <a:ext cx="7678737" cy="769937"/>
          </a:xfrm>
          <a:noFill/>
        </p:spPr>
        <p:txBody>
          <a:bodyPr/>
          <a:lstStyle/>
          <a:p>
            <a:pPr algn="just" eaLnBrk="1" hangingPunct="1"/>
            <a:r>
              <a:rPr lang="en-US" dirty="0" smtClean="0">
                <a:solidFill>
                  <a:srgbClr val="006600"/>
                </a:solidFill>
              </a:rPr>
              <a:t>UML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71538" y="862013"/>
            <a:ext cx="8162925" cy="762000"/>
          </a:xfrm>
        </p:spPr>
        <p:txBody>
          <a:bodyPr/>
          <a:lstStyle/>
          <a:p>
            <a:pPr eaLnBrk="1" hangingPunct="1"/>
            <a:r>
              <a:rPr lang="en-US" smtClean="0"/>
              <a:t>State Chart Diagram</a:t>
            </a:r>
          </a:p>
        </p:txBody>
      </p:sp>
      <p:sp>
        <p:nvSpPr>
          <p:cNvPr id="62467" name="Rectangle 3"/>
          <p:cNvSpPr>
            <a:spLocks noGrp="1" noChangeArrowheads="1"/>
          </p:cNvSpPr>
          <p:nvPr>
            <p:ph type="body" idx="1"/>
          </p:nvPr>
        </p:nvSpPr>
        <p:spPr>
          <a:xfrm>
            <a:off x="457200" y="1066800"/>
            <a:ext cx="8110538" cy="4191000"/>
          </a:xfrm>
        </p:spPr>
        <p:txBody>
          <a:bodyPr/>
          <a:lstStyle/>
          <a:p>
            <a:pPr eaLnBrk="1" hangingPunct="1"/>
            <a:endParaRPr lang="en-US" smtClean="0"/>
          </a:p>
        </p:txBody>
      </p:sp>
      <p:pic>
        <p:nvPicPr>
          <p:cNvPr id="62468" name="Picture 7" descr="http://www.smartdraw.com/resources/examples/software/images/uml_state_diagram2_full.gif"/>
          <p:cNvPicPr>
            <a:picLocks noChangeAspect="1" noChangeArrowheads="1"/>
          </p:cNvPicPr>
          <p:nvPr/>
        </p:nvPicPr>
        <p:blipFill>
          <a:blip r:embed="rId3"/>
          <a:srcRect/>
          <a:stretch>
            <a:fillRect/>
          </a:stretch>
        </p:blipFill>
        <p:spPr bwMode="auto">
          <a:xfrm>
            <a:off x="609600" y="0"/>
            <a:ext cx="8077200" cy="6858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28600"/>
            <a:ext cx="7772400" cy="1200150"/>
          </a:xfrm>
        </p:spPr>
        <p:txBody>
          <a:bodyPr/>
          <a:lstStyle/>
          <a:p>
            <a:r>
              <a:rPr lang="en-US" sz="3600" smtClean="0"/>
              <a:t>State Diagrams </a:t>
            </a:r>
            <a:br>
              <a:rPr lang="en-US" sz="3600" smtClean="0"/>
            </a:br>
            <a:endParaRPr lang="en-US" sz="3600" smtClean="0"/>
          </a:p>
        </p:txBody>
      </p:sp>
      <p:sp>
        <p:nvSpPr>
          <p:cNvPr id="63491" name="Rectangle 3"/>
          <p:cNvSpPr>
            <a:spLocks noGrp="1" noChangeArrowheads="1"/>
          </p:cNvSpPr>
          <p:nvPr>
            <p:ph type="body" idx="1"/>
          </p:nvPr>
        </p:nvSpPr>
        <p:spPr>
          <a:xfrm>
            <a:off x="457200" y="1143000"/>
            <a:ext cx="7772400" cy="4724400"/>
          </a:xfrm>
        </p:spPr>
        <p:txBody>
          <a:bodyPr/>
          <a:lstStyle/>
          <a:p>
            <a:r>
              <a:rPr lang="es-ES_tradnl" sz="2800" smtClean="0"/>
              <a:t>State is a set of values that describe an object at a certain instant.</a:t>
            </a:r>
          </a:p>
          <a:p>
            <a:r>
              <a:rPr lang="es-ES_tradnl" sz="2800" smtClean="0"/>
              <a:t>State diagrams provide an exact view of what happens in one object when it receives successive messages.</a:t>
            </a:r>
          </a:p>
          <a:p>
            <a:r>
              <a:rPr lang="es-ES_tradnl" sz="2800" smtClean="0"/>
              <a:t>Not every class needs to have its state diagram - only when they are very dynamic it is helpful for the understanding of all the possible states of an object and when a message would trigger each transition from one state to another.</a:t>
            </a:r>
            <a:endParaRPr lang="es-ES" sz="2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609600"/>
            <a:ext cx="7772400" cy="533400"/>
          </a:xfrm>
        </p:spPr>
        <p:txBody>
          <a:bodyPr/>
          <a:lstStyle/>
          <a:p>
            <a:r>
              <a:rPr lang="es-ES_tradnl" smtClean="0"/>
              <a:t>State Diagrams</a:t>
            </a:r>
          </a:p>
        </p:txBody>
      </p:sp>
      <p:grpSp>
        <p:nvGrpSpPr>
          <p:cNvPr id="64515" name="Group 19"/>
          <p:cNvGrpSpPr>
            <a:grpSpLocks/>
          </p:cNvGrpSpPr>
          <p:nvPr/>
        </p:nvGrpSpPr>
        <p:grpSpPr bwMode="auto">
          <a:xfrm>
            <a:off x="457200" y="1371600"/>
            <a:ext cx="8229600" cy="838200"/>
            <a:chOff x="240" y="864"/>
            <a:chExt cx="4436" cy="528"/>
          </a:xfrm>
        </p:grpSpPr>
        <p:sp>
          <p:nvSpPr>
            <p:cNvPr id="64526" name="AutoShape 4"/>
            <p:cNvSpPr>
              <a:spLocks noChangeArrowheads="1"/>
            </p:cNvSpPr>
            <p:nvPr/>
          </p:nvSpPr>
          <p:spPr bwMode="auto">
            <a:xfrm>
              <a:off x="1056" y="1056"/>
              <a:ext cx="960" cy="336"/>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2000"/>
                <a:t>Initial state A</a:t>
              </a:r>
              <a:endParaRPr lang="es-ES" sz="2000"/>
            </a:p>
          </p:txBody>
        </p:sp>
        <p:sp>
          <p:nvSpPr>
            <p:cNvPr id="64527" name="Oval 6"/>
            <p:cNvSpPr>
              <a:spLocks noChangeArrowheads="1"/>
            </p:cNvSpPr>
            <p:nvPr/>
          </p:nvSpPr>
          <p:spPr bwMode="auto">
            <a:xfrm>
              <a:off x="432" y="1152"/>
              <a:ext cx="144" cy="144"/>
            </a:xfrm>
            <a:prstGeom prst="ellipse">
              <a:avLst/>
            </a:prstGeom>
            <a:solidFill>
              <a:schemeClr val="tx1"/>
            </a:solidFill>
            <a:ln w="9525">
              <a:solidFill>
                <a:schemeClr val="tx1"/>
              </a:solidFill>
              <a:round/>
              <a:headEnd/>
              <a:tailEnd/>
            </a:ln>
          </p:spPr>
          <p:txBody>
            <a:bodyPr wrap="none" anchor="ctr"/>
            <a:lstStyle/>
            <a:p>
              <a:endParaRPr lang="en-US"/>
            </a:p>
          </p:txBody>
        </p:sp>
        <p:sp>
          <p:nvSpPr>
            <p:cNvPr id="64528" name="Line 8"/>
            <p:cNvSpPr>
              <a:spLocks noChangeShapeType="1"/>
            </p:cNvSpPr>
            <p:nvPr/>
          </p:nvSpPr>
          <p:spPr bwMode="auto">
            <a:xfrm>
              <a:off x="576" y="1224"/>
              <a:ext cx="432" cy="0"/>
            </a:xfrm>
            <a:prstGeom prst="line">
              <a:avLst/>
            </a:prstGeom>
            <a:noFill/>
            <a:ln w="9525">
              <a:solidFill>
                <a:schemeClr val="tx1"/>
              </a:solidFill>
              <a:round/>
              <a:headEnd/>
              <a:tailEnd type="triangle" w="med" len="med"/>
            </a:ln>
          </p:spPr>
          <p:txBody>
            <a:bodyPr/>
            <a:lstStyle/>
            <a:p>
              <a:endParaRPr lang="en-US"/>
            </a:p>
          </p:txBody>
        </p:sp>
        <p:sp>
          <p:nvSpPr>
            <p:cNvPr id="64529" name="Line 9"/>
            <p:cNvSpPr>
              <a:spLocks noChangeShapeType="1"/>
            </p:cNvSpPr>
            <p:nvPr/>
          </p:nvSpPr>
          <p:spPr bwMode="auto">
            <a:xfrm>
              <a:off x="2064" y="1224"/>
              <a:ext cx="912" cy="0"/>
            </a:xfrm>
            <a:prstGeom prst="line">
              <a:avLst/>
            </a:prstGeom>
            <a:noFill/>
            <a:ln w="9525">
              <a:solidFill>
                <a:schemeClr val="tx1"/>
              </a:solidFill>
              <a:round/>
              <a:headEnd/>
              <a:tailEnd type="triangle" w="med" len="med"/>
            </a:ln>
          </p:spPr>
          <p:txBody>
            <a:bodyPr/>
            <a:lstStyle/>
            <a:p>
              <a:endParaRPr lang="en-US"/>
            </a:p>
          </p:txBody>
        </p:sp>
        <p:sp>
          <p:nvSpPr>
            <p:cNvPr id="64530" name="Text Box 10"/>
            <p:cNvSpPr txBox="1">
              <a:spLocks noChangeArrowheads="1"/>
            </p:cNvSpPr>
            <p:nvPr/>
          </p:nvSpPr>
          <p:spPr bwMode="auto">
            <a:xfrm>
              <a:off x="2064" y="1008"/>
              <a:ext cx="800" cy="231"/>
            </a:xfrm>
            <a:prstGeom prst="rect">
              <a:avLst/>
            </a:prstGeom>
            <a:noFill/>
            <a:ln w="9525">
              <a:noFill/>
              <a:miter lim="800000"/>
              <a:headEnd/>
              <a:tailEnd/>
            </a:ln>
          </p:spPr>
          <p:txBody>
            <a:bodyPr wrap="none">
              <a:spAutoFit/>
            </a:bodyPr>
            <a:lstStyle/>
            <a:p>
              <a:r>
                <a:rPr lang="es-ES_tradnl" sz="1800"/>
                <a:t>Event name</a:t>
              </a:r>
              <a:endParaRPr lang="es-ES" sz="1800"/>
            </a:p>
          </p:txBody>
        </p:sp>
        <p:sp>
          <p:nvSpPr>
            <p:cNvPr id="64531" name="AutoShape 12"/>
            <p:cNvSpPr>
              <a:spLocks noChangeArrowheads="1"/>
            </p:cNvSpPr>
            <p:nvPr/>
          </p:nvSpPr>
          <p:spPr bwMode="auto">
            <a:xfrm>
              <a:off x="2976" y="1056"/>
              <a:ext cx="960" cy="336"/>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2000"/>
                <a:t>State B</a:t>
              </a:r>
              <a:endParaRPr lang="es-ES" sz="2000"/>
            </a:p>
          </p:txBody>
        </p:sp>
        <p:grpSp>
          <p:nvGrpSpPr>
            <p:cNvPr id="64532" name="Group 15"/>
            <p:cNvGrpSpPr>
              <a:grpSpLocks/>
            </p:cNvGrpSpPr>
            <p:nvPr/>
          </p:nvGrpSpPr>
          <p:grpSpPr bwMode="auto">
            <a:xfrm>
              <a:off x="4368" y="1104"/>
              <a:ext cx="240" cy="240"/>
              <a:chOff x="4944" y="1104"/>
              <a:chExt cx="240" cy="240"/>
            </a:xfrm>
          </p:grpSpPr>
          <p:sp>
            <p:nvSpPr>
              <p:cNvPr id="64536" name="Oval 13"/>
              <p:cNvSpPr>
                <a:spLocks noChangeArrowheads="1"/>
              </p:cNvSpPr>
              <p:nvPr/>
            </p:nvSpPr>
            <p:spPr bwMode="auto">
              <a:xfrm>
                <a:off x="4944" y="1104"/>
                <a:ext cx="240" cy="240"/>
              </a:xfrm>
              <a:prstGeom prst="ellipse">
                <a:avLst/>
              </a:prstGeom>
              <a:noFill/>
              <a:ln w="9525">
                <a:solidFill>
                  <a:schemeClr val="tx1"/>
                </a:solidFill>
                <a:round/>
                <a:headEnd/>
                <a:tailEnd/>
              </a:ln>
            </p:spPr>
            <p:txBody>
              <a:bodyPr wrap="none" anchor="ctr"/>
              <a:lstStyle/>
              <a:p>
                <a:endParaRPr lang="en-US"/>
              </a:p>
            </p:txBody>
          </p:sp>
          <p:sp>
            <p:nvSpPr>
              <p:cNvPr id="64537" name="Oval 14"/>
              <p:cNvSpPr>
                <a:spLocks noChangeArrowheads="1"/>
              </p:cNvSpPr>
              <p:nvPr/>
            </p:nvSpPr>
            <p:spPr bwMode="auto">
              <a:xfrm>
                <a:off x="4992" y="1152"/>
                <a:ext cx="144" cy="144"/>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4533" name="Line 16"/>
            <p:cNvSpPr>
              <a:spLocks noChangeShapeType="1"/>
            </p:cNvSpPr>
            <p:nvPr/>
          </p:nvSpPr>
          <p:spPr bwMode="auto">
            <a:xfrm>
              <a:off x="3936" y="1224"/>
              <a:ext cx="384" cy="0"/>
            </a:xfrm>
            <a:prstGeom prst="line">
              <a:avLst/>
            </a:prstGeom>
            <a:noFill/>
            <a:ln w="9525">
              <a:solidFill>
                <a:schemeClr val="tx1"/>
              </a:solidFill>
              <a:round/>
              <a:headEnd/>
              <a:tailEnd type="triangle" w="med" len="med"/>
            </a:ln>
          </p:spPr>
          <p:txBody>
            <a:bodyPr/>
            <a:lstStyle/>
            <a:p>
              <a:endParaRPr lang="en-US"/>
            </a:p>
          </p:txBody>
        </p:sp>
        <p:sp>
          <p:nvSpPr>
            <p:cNvPr id="64534" name="Text Box 17"/>
            <p:cNvSpPr txBox="1">
              <a:spLocks noChangeArrowheads="1"/>
            </p:cNvSpPr>
            <p:nvPr/>
          </p:nvSpPr>
          <p:spPr bwMode="auto">
            <a:xfrm>
              <a:off x="240" y="912"/>
              <a:ext cx="364" cy="231"/>
            </a:xfrm>
            <a:prstGeom prst="rect">
              <a:avLst/>
            </a:prstGeom>
            <a:noFill/>
            <a:ln w="9525">
              <a:noFill/>
              <a:miter lim="800000"/>
              <a:headEnd/>
              <a:tailEnd/>
            </a:ln>
          </p:spPr>
          <p:txBody>
            <a:bodyPr wrap="none">
              <a:spAutoFit/>
            </a:bodyPr>
            <a:lstStyle/>
            <a:p>
              <a:r>
                <a:rPr lang="es-ES_tradnl" sz="1800"/>
                <a:t>start</a:t>
              </a:r>
              <a:endParaRPr lang="es-ES" sz="1800"/>
            </a:p>
          </p:txBody>
        </p:sp>
        <p:sp>
          <p:nvSpPr>
            <p:cNvPr id="64535" name="Text Box 18"/>
            <p:cNvSpPr txBox="1">
              <a:spLocks noChangeArrowheads="1"/>
            </p:cNvSpPr>
            <p:nvPr/>
          </p:nvSpPr>
          <p:spPr bwMode="auto">
            <a:xfrm>
              <a:off x="4320" y="864"/>
              <a:ext cx="356" cy="231"/>
            </a:xfrm>
            <a:prstGeom prst="rect">
              <a:avLst/>
            </a:prstGeom>
            <a:noFill/>
            <a:ln w="9525">
              <a:noFill/>
              <a:miter lim="800000"/>
              <a:headEnd/>
              <a:tailEnd/>
            </a:ln>
          </p:spPr>
          <p:txBody>
            <a:bodyPr wrap="none">
              <a:spAutoFit/>
            </a:bodyPr>
            <a:lstStyle/>
            <a:p>
              <a:r>
                <a:rPr lang="es-ES_tradnl" sz="1800"/>
                <a:t>stop</a:t>
              </a:r>
              <a:endParaRPr lang="es-ES" sz="1800"/>
            </a:p>
          </p:txBody>
        </p:sp>
      </p:grpSp>
      <p:sp>
        <p:nvSpPr>
          <p:cNvPr id="64516" name="Text Box 20"/>
          <p:cNvSpPr txBox="1">
            <a:spLocks noChangeArrowheads="1"/>
          </p:cNvSpPr>
          <p:nvPr/>
        </p:nvSpPr>
        <p:spPr bwMode="auto">
          <a:xfrm>
            <a:off x="0" y="2362200"/>
            <a:ext cx="9367838" cy="1692275"/>
          </a:xfrm>
          <a:prstGeom prst="rect">
            <a:avLst/>
          </a:prstGeom>
          <a:noFill/>
          <a:ln w="9525">
            <a:noFill/>
            <a:miter lim="800000"/>
            <a:headEnd/>
            <a:tailEnd/>
          </a:ln>
        </p:spPr>
        <p:txBody>
          <a:bodyPr wrap="none">
            <a:spAutoFit/>
          </a:bodyPr>
          <a:lstStyle/>
          <a:p>
            <a:pPr marL="457200" indent="-457200"/>
            <a:r>
              <a:rPr lang="es-ES_tradnl"/>
              <a:t>Reserved actions:	</a:t>
            </a:r>
          </a:p>
          <a:p>
            <a:pPr marL="457200" indent="-457200">
              <a:buFontTx/>
              <a:buChar char="•"/>
            </a:pPr>
            <a:r>
              <a:rPr lang="es-ES_tradnl" sz="2000"/>
              <a:t>entry: 	a specific action performed on the entry to the state</a:t>
            </a:r>
          </a:p>
          <a:p>
            <a:pPr marL="457200" indent="-457200">
              <a:buFontTx/>
              <a:buChar char="•"/>
            </a:pPr>
            <a:r>
              <a:rPr lang="es-ES_tradnl" sz="2000"/>
              <a:t>do: 	an ongoing action performed while in the state</a:t>
            </a:r>
          </a:p>
          <a:p>
            <a:pPr marL="457200" indent="-457200">
              <a:buFontTx/>
              <a:buChar char="•"/>
            </a:pPr>
            <a:r>
              <a:rPr lang="es-ES_tradnl" sz="2000"/>
              <a:t>on: 	a specific action performed as a result of a specific event</a:t>
            </a:r>
          </a:p>
          <a:p>
            <a:pPr marL="457200" indent="-457200">
              <a:buFontTx/>
              <a:buChar char="•"/>
            </a:pPr>
            <a:r>
              <a:rPr lang="es-ES_tradnl" sz="2000"/>
              <a:t>Exit: 	a specific action performed on exiting the state</a:t>
            </a:r>
            <a:endParaRPr lang="es-ES" sz="2000"/>
          </a:p>
        </p:txBody>
      </p:sp>
      <p:grpSp>
        <p:nvGrpSpPr>
          <p:cNvPr id="64517" name="Group 24"/>
          <p:cNvGrpSpPr>
            <a:grpSpLocks/>
          </p:cNvGrpSpPr>
          <p:nvPr/>
        </p:nvGrpSpPr>
        <p:grpSpPr bwMode="auto">
          <a:xfrm>
            <a:off x="990600" y="5105400"/>
            <a:ext cx="2057400" cy="609600"/>
            <a:chOff x="864" y="3216"/>
            <a:chExt cx="1296" cy="384"/>
          </a:xfrm>
        </p:grpSpPr>
        <p:sp>
          <p:nvSpPr>
            <p:cNvPr id="64524" name="AutoShape 21"/>
            <p:cNvSpPr>
              <a:spLocks noChangeArrowheads="1"/>
            </p:cNvSpPr>
            <p:nvPr/>
          </p:nvSpPr>
          <p:spPr bwMode="auto">
            <a:xfrm>
              <a:off x="864" y="3216"/>
              <a:ext cx="1296" cy="384"/>
            </a:xfrm>
            <a:prstGeom prst="roundRect">
              <a:avLst>
                <a:gd name="adj" fmla="val 16667"/>
              </a:avLst>
            </a:prstGeom>
            <a:noFill/>
            <a:ln w="9525">
              <a:solidFill>
                <a:schemeClr val="tx1"/>
              </a:solidFill>
              <a:round/>
              <a:headEnd/>
              <a:tailEnd/>
            </a:ln>
          </p:spPr>
          <p:txBody>
            <a:bodyPr wrap="none" anchor="ctr"/>
            <a:lstStyle/>
            <a:p>
              <a:endParaRPr lang="en-US"/>
            </a:p>
          </p:txBody>
        </p:sp>
        <p:sp>
          <p:nvSpPr>
            <p:cNvPr id="64525" name="Text Box 23"/>
            <p:cNvSpPr txBox="1">
              <a:spLocks noChangeArrowheads="1"/>
            </p:cNvSpPr>
            <p:nvPr/>
          </p:nvSpPr>
          <p:spPr bwMode="auto">
            <a:xfrm>
              <a:off x="960" y="3264"/>
              <a:ext cx="1141" cy="288"/>
            </a:xfrm>
            <a:prstGeom prst="rect">
              <a:avLst/>
            </a:prstGeom>
            <a:noFill/>
            <a:ln w="9525">
              <a:noFill/>
              <a:miter lim="800000"/>
              <a:headEnd/>
              <a:tailEnd/>
            </a:ln>
          </p:spPr>
          <p:txBody>
            <a:bodyPr wrap="none">
              <a:spAutoFit/>
            </a:bodyPr>
            <a:lstStyle/>
            <a:p>
              <a:r>
                <a:rPr lang="es-ES_tradnl" b="1">
                  <a:latin typeface="Arial" charset="0"/>
                </a:rPr>
                <a:t>State name</a:t>
              </a:r>
              <a:endParaRPr lang="es-ES" b="1">
                <a:latin typeface="Arial" charset="0"/>
              </a:endParaRPr>
            </a:p>
          </p:txBody>
        </p:sp>
      </p:grpSp>
      <p:grpSp>
        <p:nvGrpSpPr>
          <p:cNvPr id="64518" name="Group 31"/>
          <p:cNvGrpSpPr>
            <a:grpSpLocks/>
          </p:cNvGrpSpPr>
          <p:nvPr/>
        </p:nvGrpSpPr>
        <p:grpSpPr bwMode="auto">
          <a:xfrm>
            <a:off x="3886200" y="4572000"/>
            <a:ext cx="2819400" cy="2133600"/>
            <a:chOff x="2448" y="2880"/>
            <a:chExt cx="1776" cy="1344"/>
          </a:xfrm>
        </p:grpSpPr>
        <p:sp>
          <p:nvSpPr>
            <p:cNvPr id="64519" name="AutoShape 26"/>
            <p:cNvSpPr>
              <a:spLocks noChangeArrowheads="1"/>
            </p:cNvSpPr>
            <p:nvPr/>
          </p:nvSpPr>
          <p:spPr bwMode="auto">
            <a:xfrm>
              <a:off x="2448" y="2880"/>
              <a:ext cx="1776" cy="1344"/>
            </a:xfrm>
            <a:prstGeom prst="roundRect">
              <a:avLst>
                <a:gd name="adj" fmla="val 16667"/>
              </a:avLst>
            </a:prstGeom>
            <a:noFill/>
            <a:ln w="9525">
              <a:solidFill>
                <a:schemeClr val="tx1"/>
              </a:solidFill>
              <a:round/>
              <a:headEnd/>
              <a:tailEnd/>
            </a:ln>
          </p:spPr>
          <p:txBody>
            <a:bodyPr wrap="none" anchor="ctr"/>
            <a:lstStyle/>
            <a:p>
              <a:endParaRPr lang="en-US"/>
            </a:p>
          </p:txBody>
        </p:sp>
        <p:sp>
          <p:nvSpPr>
            <p:cNvPr id="64520" name="Text Box 27"/>
            <p:cNvSpPr txBox="1">
              <a:spLocks noChangeArrowheads="1"/>
            </p:cNvSpPr>
            <p:nvPr/>
          </p:nvSpPr>
          <p:spPr bwMode="auto">
            <a:xfrm>
              <a:off x="2928" y="2880"/>
              <a:ext cx="884" cy="231"/>
            </a:xfrm>
            <a:prstGeom prst="rect">
              <a:avLst/>
            </a:prstGeom>
            <a:noFill/>
            <a:ln w="9525">
              <a:noFill/>
              <a:miter lim="800000"/>
              <a:headEnd/>
              <a:tailEnd/>
            </a:ln>
          </p:spPr>
          <p:txBody>
            <a:bodyPr wrap="none">
              <a:spAutoFit/>
            </a:bodyPr>
            <a:lstStyle/>
            <a:p>
              <a:r>
                <a:rPr lang="es-ES_tradnl" sz="1800" b="1">
                  <a:latin typeface="Arial" charset="0"/>
                </a:rPr>
                <a:t>State name</a:t>
              </a:r>
              <a:endParaRPr lang="es-ES" sz="1800" b="1">
                <a:latin typeface="Arial" charset="0"/>
              </a:endParaRPr>
            </a:p>
          </p:txBody>
        </p:sp>
        <p:sp>
          <p:nvSpPr>
            <p:cNvPr id="64521" name="Text Box 28"/>
            <p:cNvSpPr txBox="1">
              <a:spLocks noChangeArrowheads="1"/>
            </p:cNvSpPr>
            <p:nvPr/>
          </p:nvSpPr>
          <p:spPr bwMode="auto">
            <a:xfrm>
              <a:off x="2592" y="3120"/>
              <a:ext cx="1524" cy="1096"/>
            </a:xfrm>
            <a:prstGeom prst="rect">
              <a:avLst/>
            </a:prstGeom>
            <a:noFill/>
            <a:ln w="9525">
              <a:noFill/>
              <a:miter lim="800000"/>
              <a:headEnd/>
              <a:tailEnd/>
            </a:ln>
          </p:spPr>
          <p:txBody>
            <a:bodyPr wrap="none">
              <a:spAutoFit/>
            </a:bodyPr>
            <a:lstStyle/>
            <a:p>
              <a:r>
                <a:rPr lang="es-ES_tradnl" sz="1800" b="1">
                  <a:latin typeface="Arial" charset="0"/>
                </a:rPr>
                <a:t>State variables</a:t>
              </a:r>
            </a:p>
            <a:p>
              <a:endParaRPr lang="es-ES_tradnl" sz="1800" b="1">
                <a:latin typeface="Arial" charset="0"/>
              </a:endParaRPr>
            </a:p>
            <a:p>
              <a:r>
                <a:rPr lang="es-ES_tradnl" sz="1800" b="1">
                  <a:latin typeface="Arial" charset="0"/>
                </a:rPr>
                <a:t>entry:entry-action</a:t>
              </a:r>
            </a:p>
            <a:p>
              <a:r>
                <a:rPr lang="es-ES_tradnl" sz="1800" b="1">
                  <a:latin typeface="Arial" charset="0"/>
                </a:rPr>
                <a:t>do:activity-A</a:t>
              </a:r>
            </a:p>
            <a:p>
              <a:r>
                <a:rPr lang="es-ES_tradnl" sz="1800" b="1">
                  <a:latin typeface="Arial" charset="0"/>
                </a:rPr>
                <a:t>on event-A: action-B</a:t>
              </a:r>
            </a:p>
            <a:p>
              <a:r>
                <a:rPr lang="es-ES_tradnl" sz="1800" b="1">
                  <a:latin typeface="Arial" charset="0"/>
                </a:rPr>
                <a:t>exit: exit-action</a:t>
              </a:r>
              <a:endParaRPr lang="es-ES" sz="1800" b="1">
                <a:latin typeface="Arial" charset="0"/>
              </a:endParaRPr>
            </a:p>
          </p:txBody>
        </p:sp>
        <p:sp>
          <p:nvSpPr>
            <p:cNvPr id="64522" name="Line 29"/>
            <p:cNvSpPr>
              <a:spLocks noChangeShapeType="1"/>
            </p:cNvSpPr>
            <p:nvPr/>
          </p:nvSpPr>
          <p:spPr bwMode="auto">
            <a:xfrm>
              <a:off x="2448" y="3120"/>
              <a:ext cx="1776" cy="0"/>
            </a:xfrm>
            <a:prstGeom prst="line">
              <a:avLst/>
            </a:prstGeom>
            <a:noFill/>
            <a:ln w="9525">
              <a:solidFill>
                <a:schemeClr val="tx1"/>
              </a:solidFill>
              <a:round/>
              <a:headEnd/>
              <a:tailEnd/>
            </a:ln>
          </p:spPr>
          <p:txBody>
            <a:bodyPr/>
            <a:lstStyle/>
            <a:p>
              <a:endParaRPr lang="en-US"/>
            </a:p>
          </p:txBody>
        </p:sp>
        <p:sp>
          <p:nvSpPr>
            <p:cNvPr id="64523" name="Line 30"/>
            <p:cNvSpPr>
              <a:spLocks noChangeShapeType="1"/>
            </p:cNvSpPr>
            <p:nvPr/>
          </p:nvSpPr>
          <p:spPr bwMode="auto">
            <a:xfrm>
              <a:off x="2448" y="3360"/>
              <a:ext cx="1776" cy="0"/>
            </a:xfrm>
            <a:prstGeom prst="line">
              <a:avLst/>
            </a:prstGeom>
            <a:noFill/>
            <a:ln w="9525">
              <a:solidFill>
                <a:schemeClr val="tx1"/>
              </a:solidFill>
              <a:round/>
              <a:headEnd/>
              <a:tailEnd/>
            </a:ln>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609600"/>
            <a:ext cx="7772400" cy="609600"/>
          </a:xfrm>
        </p:spPr>
        <p:txBody>
          <a:bodyPr/>
          <a:lstStyle/>
          <a:p>
            <a:r>
              <a:rPr lang="es-ES_tradnl" smtClean="0"/>
              <a:t>State Diagram Example</a:t>
            </a:r>
            <a:endParaRPr lang="es-ES" smtClean="0"/>
          </a:p>
        </p:txBody>
      </p:sp>
      <p:sp>
        <p:nvSpPr>
          <p:cNvPr id="65539" name="Text Box 15"/>
          <p:cNvSpPr txBox="1">
            <a:spLocks noChangeArrowheads="1"/>
          </p:cNvSpPr>
          <p:nvPr/>
        </p:nvSpPr>
        <p:spPr bwMode="auto">
          <a:xfrm>
            <a:off x="762000" y="1676400"/>
            <a:ext cx="184150" cy="366713"/>
          </a:xfrm>
          <a:prstGeom prst="rect">
            <a:avLst/>
          </a:prstGeom>
          <a:noFill/>
          <a:ln w="9525">
            <a:noFill/>
            <a:miter lim="800000"/>
            <a:headEnd/>
            <a:tailEnd/>
          </a:ln>
        </p:spPr>
        <p:txBody>
          <a:bodyPr wrap="none">
            <a:spAutoFit/>
          </a:bodyPr>
          <a:lstStyle/>
          <a:p>
            <a:endParaRPr lang="en-US" sz="1800"/>
          </a:p>
        </p:txBody>
      </p:sp>
      <p:grpSp>
        <p:nvGrpSpPr>
          <p:cNvPr id="65540" name="Group 149"/>
          <p:cNvGrpSpPr>
            <a:grpSpLocks/>
          </p:cNvGrpSpPr>
          <p:nvPr/>
        </p:nvGrpSpPr>
        <p:grpSpPr bwMode="auto">
          <a:xfrm>
            <a:off x="457200" y="1752600"/>
            <a:ext cx="8686800" cy="5105400"/>
            <a:chOff x="288" y="1104"/>
            <a:chExt cx="4848" cy="2496"/>
          </a:xfrm>
        </p:grpSpPr>
        <p:grpSp>
          <p:nvGrpSpPr>
            <p:cNvPr id="65541" name="Group 145"/>
            <p:cNvGrpSpPr>
              <a:grpSpLocks/>
            </p:cNvGrpSpPr>
            <p:nvPr/>
          </p:nvGrpSpPr>
          <p:grpSpPr bwMode="auto">
            <a:xfrm>
              <a:off x="1104" y="1104"/>
              <a:ext cx="4032" cy="2400"/>
              <a:chOff x="528" y="960"/>
              <a:chExt cx="4032" cy="2400"/>
            </a:xfrm>
          </p:grpSpPr>
          <p:sp>
            <p:nvSpPr>
              <p:cNvPr id="65545" name="AutoShape 5"/>
              <p:cNvSpPr>
                <a:spLocks noChangeArrowheads="1"/>
              </p:cNvSpPr>
              <p:nvPr/>
            </p:nvSpPr>
            <p:spPr bwMode="auto">
              <a:xfrm>
                <a:off x="1200" y="1200"/>
                <a:ext cx="1248" cy="528"/>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800"/>
                  <a:t>CheckPWD</a:t>
                </a:r>
              </a:p>
              <a:p>
                <a:pPr algn="ctr"/>
                <a:r>
                  <a:rPr lang="es-ES_tradnl" sz="1800"/>
                  <a:t>do: compare PWD</a:t>
                </a:r>
                <a:endParaRPr lang="es-ES" sz="1800"/>
              </a:p>
            </p:txBody>
          </p:sp>
          <p:sp>
            <p:nvSpPr>
              <p:cNvPr id="65546" name="Oval 6"/>
              <p:cNvSpPr>
                <a:spLocks noChangeArrowheads="1"/>
              </p:cNvSpPr>
              <p:nvPr/>
            </p:nvSpPr>
            <p:spPr bwMode="auto">
              <a:xfrm>
                <a:off x="672" y="1392"/>
                <a:ext cx="144" cy="144"/>
              </a:xfrm>
              <a:prstGeom prst="ellipse">
                <a:avLst/>
              </a:prstGeom>
              <a:solidFill>
                <a:schemeClr val="tx1"/>
              </a:solidFill>
              <a:ln w="9525">
                <a:solidFill>
                  <a:schemeClr val="tx1"/>
                </a:solidFill>
                <a:round/>
                <a:headEnd/>
                <a:tailEnd/>
              </a:ln>
            </p:spPr>
            <p:txBody>
              <a:bodyPr wrap="none" anchor="ctr"/>
              <a:lstStyle/>
              <a:p>
                <a:endParaRPr lang="en-US"/>
              </a:p>
            </p:txBody>
          </p:sp>
          <p:sp>
            <p:nvSpPr>
              <p:cNvPr id="65547" name="Line 7"/>
              <p:cNvSpPr>
                <a:spLocks noChangeShapeType="1"/>
              </p:cNvSpPr>
              <p:nvPr/>
            </p:nvSpPr>
            <p:spPr bwMode="auto">
              <a:xfrm>
                <a:off x="816" y="1464"/>
                <a:ext cx="336" cy="0"/>
              </a:xfrm>
              <a:prstGeom prst="line">
                <a:avLst/>
              </a:prstGeom>
              <a:noFill/>
              <a:ln w="9525">
                <a:solidFill>
                  <a:schemeClr val="tx1"/>
                </a:solidFill>
                <a:round/>
                <a:headEnd/>
                <a:tailEnd type="triangle" w="med" len="med"/>
              </a:ln>
            </p:spPr>
            <p:txBody>
              <a:bodyPr/>
              <a:lstStyle/>
              <a:p>
                <a:endParaRPr lang="en-US"/>
              </a:p>
            </p:txBody>
          </p:sp>
          <p:sp>
            <p:nvSpPr>
              <p:cNvPr id="65548" name="Line 8"/>
              <p:cNvSpPr>
                <a:spLocks noChangeShapeType="1"/>
              </p:cNvSpPr>
              <p:nvPr/>
            </p:nvSpPr>
            <p:spPr bwMode="auto">
              <a:xfrm>
                <a:off x="2448" y="1464"/>
                <a:ext cx="768" cy="0"/>
              </a:xfrm>
              <a:prstGeom prst="line">
                <a:avLst/>
              </a:prstGeom>
              <a:noFill/>
              <a:ln w="9525">
                <a:solidFill>
                  <a:schemeClr val="tx1"/>
                </a:solidFill>
                <a:round/>
                <a:headEnd/>
                <a:tailEnd type="triangle" w="med" len="med"/>
              </a:ln>
            </p:spPr>
            <p:txBody>
              <a:bodyPr/>
              <a:lstStyle/>
              <a:p>
                <a:endParaRPr lang="en-US"/>
              </a:p>
            </p:txBody>
          </p:sp>
          <p:sp>
            <p:nvSpPr>
              <p:cNvPr id="65549" name="AutoShape 10"/>
              <p:cNvSpPr>
                <a:spLocks noChangeArrowheads="1"/>
              </p:cNvSpPr>
              <p:nvPr/>
            </p:nvSpPr>
            <p:spPr bwMode="auto">
              <a:xfrm>
                <a:off x="3216" y="1296"/>
                <a:ext cx="960" cy="336"/>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2000"/>
                  <a:t>Instantiate</a:t>
                </a:r>
              </a:p>
              <a:p>
                <a:pPr algn="ctr"/>
                <a:r>
                  <a:rPr lang="es-ES_tradnl" sz="2000"/>
                  <a:t>:OwnerInfo</a:t>
                </a:r>
                <a:endParaRPr lang="es-ES" sz="2000"/>
              </a:p>
            </p:txBody>
          </p:sp>
          <p:sp>
            <p:nvSpPr>
              <p:cNvPr id="65550" name="AutoShape 131"/>
              <p:cNvSpPr>
                <a:spLocks noChangeArrowheads="1"/>
              </p:cNvSpPr>
              <p:nvPr/>
            </p:nvSpPr>
            <p:spPr bwMode="auto">
              <a:xfrm>
                <a:off x="1200" y="2640"/>
                <a:ext cx="1296" cy="528"/>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800"/>
                  <a:t>UnacceptablePWD</a:t>
                </a:r>
              </a:p>
              <a:p>
                <a:pPr algn="ctr"/>
                <a:r>
                  <a:rPr lang="es-ES_tradnl" sz="1800"/>
                  <a:t>do: ask to repeat</a:t>
                </a:r>
                <a:endParaRPr lang="es-ES" sz="1800"/>
              </a:p>
            </p:txBody>
          </p:sp>
          <p:sp>
            <p:nvSpPr>
              <p:cNvPr id="65551" name="Line 132"/>
              <p:cNvSpPr>
                <a:spLocks noChangeShapeType="1"/>
              </p:cNvSpPr>
              <p:nvPr/>
            </p:nvSpPr>
            <p:spPr bwMode="auto">
              <a:xfrm>
                <a:off x="1824" y="1728"/>
                <a:ext cx="0" cy="912"/>
              </a:xfrm>
              <a:prstGeom prst="line">
                <a:avLst/>
              </a:prstGeom>
              <a:noFill/>
              <a:ln w="9525">
                <a:solidFill>
                  <a:schemeClr val="tx1"/>
                </a:solidFill>
                <a:round/>
                <a:headEnd/>
                <a:tailEnd type="triangle" w="med" len="med"/>
              </a:ln>
            </p:spPr>
            <p:txBody>
              <a:bodyPr/>
              <a:lstStyle/>
              <a:p>
                <a:endParaRPr lang="en-US"/>
              </a:p>
            </p:txBody>
          </p:sp>
          <p:sp>
            <p:nvSpPr>
              <p:cNvPr id="65552" name="Text Box 133"/>
              <p:cNvSpPr txBox="1">
                <a:spLocks noChangeArrowheads="1"/>
              </p:cNvSpPr>
              <p:nvPr/>
            </p:nvSpPr>
            <p:spPr bwMode="auto">
              <a:xfrm>
                <a:off x="2688" y="1248"/>
                <a:ext cx="324" cy="231"/>
              </a:xfrm>
              <a:prstGeom prst="rect">
                <a:avLst/>
              </a:prstGeom>
              <a:noFill/>
              <a:ln w="9525">
                <a:noFill/>
                <a:miter lim="800000"/>
                <a:headEnd/>
                <a:tailEnd/>
              </a:ln>
            </p:spPr>
            <p:txBody>
              <a:bodyPr wrap="none">
                <a:spAutoFit/>
              </a:bodyPr>
              <a:lstStyle/>
              <a:p>
                <a:r>
                  <a:rPr lang="es-ES_tradnl" sz="1800"/>
                  <a:t>OK</a:t>
                </a:r>
                <a:endParaRPr lang="es-ES" sz="1800"/>
              </a:p>
            </p:txBody>
          </p:sp>
          <p:sp>
            <p:nvSpPr>
              <p:cNvPr id="65553" name="Line 137"/>
              <p:cNvSpPr>
                <a:spLocks noChangeShapeType="1"/>
              </p:cNvSpPr>
              <p:nvPr/>
            </p:nvSpPr>
            <p:spPr bwMode="auto">
              <a:xfrm>
                <a:off x="4176" y="1464"/>
                <a:ext cx="384" cy="0"/>
              </a:xfrm>
              <a:prstGeom prst="line">
                <a:avLst/>
              </a:prstGeom>
              <a:noFill/>
              <a:ln w="9525">
                <a:solidFill>
                  <a:schemeClr val="tx1"/>
                </a:solidFill>
                <a:round/>
                <a:headEnd/>
                <a:tailEnd type="triangle" w="med" len="med"/>
              </a:ln>
            </p:spPr>
            <p:txBody>
              <a:bodyPr/>
              <a:lstStyle/>
              <a:p>
                <a:endParaRPr lang="en-US"/>
              </a:p>
            </p:txBody>
          </p:sp>
          <p:grpSp>
            <p:nvGrpSpPr>
              <p:cNvPr id="65554" name="Group 138"/>
              <p:cNvGrpSpPr>
                <a:grpSpLocks/>
              </p:cNvGrpSpPr>
              <p:nvPr/>
            </p:nvGrpSpPr>
            <p:grpSpPr bwMode="auto">
              <a:xfrm>
                <a:off x="3840" y="2736"/>
                <a:ext cx="240" cy="240"/>
                <a:chOff x="4944" y="1104"/>
                <a:chExt cx="240" cy="240"/>
              </a:xfrm>
            </p:grpSpPr>
            <p:sp>
              <p:nvSpPr>
                <p:cNvPr id="65559" name="Oval 139"/>
                <p:cNvSpPr>
                  <a:spLocks noChangeArrowheads="1"/>
                </p:cNvSpPr>
                <p:nvPr/>
              </p:nvSpPr>
              <p:spPr bwMode="auto">
                <a:xfrm>
                  <a:off x="4944" y="1104"/>
                  <a:ext cx="240" cy="240"/>
                </a:xfrm>
                <a:prstGeom prst="ellipse">
                  <a:avLst/>
                </a:prstGeom>
                <a:noFill/>
                <a:ln w="9525">
                  <a:solidFill>
                    <a:schemeClr val="tx1"/>
                  </a:solidFill>
                  <a:round/>
                  <a:headEnd/>
                  <a:tailEnd/>
                </a:ln>
              </p:spPr>
              <p:txBody>
                <a:bodyPr wrap="none" anchor="ctr"/>
                <a:lstStyle/>
                <a:p>
                  <a:endParaRPr lang="en-US"/>
                </a:p>
              </p:txBody>
            </p:sp>
            <p:sp>
              <p:nvSpPr>
                <p:cNvPr id="65560" name="Oval 140"/>
                <p:cNvSpPr>
                  <a:spLocks noChangeArrowheads="1"/>
                </p:cNvSpPr>
                <p:nvPr/>
              </p:nvSpPr>
              <p:spPr bwMode="auto">
                <a:xfrm>
                  <a:off x="4992" y="1152"/>
                  <a:ext cx="144" cy="144"/>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65555" name="Line 141"/>
              <p:cNvSpPr>
                <a:spLocks noChangeShapeType="1"/>
              </p:cNvSpPr>
              <p:nvPr/>
            </p:nvSpPr>
            <p:spPr bwMode="auto">
              <a:xfrm flipV="1">
                <a:off x="2496" y="2880"/>
                <a:ext cx="1344" cy="0"/>
              </a:xfrm>
              <a:prstGeom prst="line">
                <a:avLst/>
              </a:prstGeom>
              <a:noFill/>
              <a:ln w="9525">
                <a:solidFill>
                  <a:schemeClr val="tx1"/>
                </a:solidFill>
                <a:round/>
                <a:headEnd/>
                <a:tailEnd type="triangle" w="med" len="med"/>
              </a:ln>
            </p:spPr>
            <p:txBody>
              <a:bodyPr/>
              <a:lstStyle/>
              <a:p>
                <a:endParaRPr lang="en-US"/>
              </a:p>
            </p:txBody>
          </p:sp>
          <p:sp>
            <p:nvSpPr>
              <p:cNvPr id="65556" name="Text Box 142"/>
              <p:cNvSpPr txBox="1">
                <a:spLocks noChangeArrowheads="1"/>
              </p:cNvSpPr>
              <p:nvPr/>
            </p:nvSpPr>
            <p:spPr bwMode="auto">
              <a:xfrm>
                <a:off x="1824" y="1824"/>
                <a:ext cx="1056" cy="504"/>
              </a:xfrm>
              <a:prstGeom prst="rect">
                <a:avLst/>
              </a:prstGeom>
              <a:noFill/>
              <a:ln w="9525">
                <a:noFill/>
                <a:miter lim="800000"/>
                <a:headEnd/>
                <a:tailEnd/>
              </a:ln>
            </p:spPr>
            <p:txBody>
              <a:bodyPr>
                <a:spAutoFit/>
              </a:bodyPr>
              <a:lstStyle/>
              <a:p>
                <a:r>
                  <a:rPr lang="es-ES_tradnl" sz="1800"/>
                  <a:t>PWD </a:t>
                </a:r>
                <a:r>
                  <a:rPr lang="es-ES_tradnl" sz="1400"/>
                  <a:t>unacceptable</a:t>
                </a:r>
              </a:p>
              <a:p>
                <a:r>
                  <a:rPr lang="es-ES_tradnl" sz="1400"/>
                  <a:t>(repeat 2 times)</a:t>
                </a:r>
                <a:endParaRPr lang="es-ES" sz="1400"/>
              </a:p>
            </p:txBody>
          </p:sp>
          <p:sp>
            <p:nvSpPr>
              <p:cNvPr id="65557" name="Text Box 143"/>
              <p:cNvSpPr txBox="1">
                <a:spLocks noChangeArrowheads="1"/>
              </p:cNvSpPr>
              <p:nvPr/>
            </p:nvSpPr>
            <p:spPr bwMode="auto">
              <a:xfrm>
                <a:off x="2496" y="2448"/>
                <a:ext cx="1224" cy="404"/>
              </a:xfrm>
              <a:prstGeom prst="rect">
                <a:avLst/>
              </a:prstGeom>
              <a:noFill/>
              <a:ln w="9525">
                <a:noFill/>
                <a:miter lim="800000"/>
                <a:headEnd/>
                <a:tailEnd/>
              </a:ln>
            </p:spPr>
            <p:txBody>
              <a:bodyPr wrap="none">
                <a:spAutoFit/>
              </a:bodyPr>
              <a:lstStyle/>
              <a:p>
                <a:r>
                  <a:rPr lang="es-ES_tradnl" sz="1800"/>
                  <a:t>PWD unacceptable</a:t>
                </a:r>
              </a:p>
              <a:p>
                <a:r>
                  <a:rPr lang="es-ES_tradnl" sz="1800"/>
                  <a:t>(3rd. wrong entry)</a:t>
                </a:r>
                <a:endParaRPr lang="es-ES" sz="1800"/>
              </a:p>
            </p:txBody>
          </p:sp>
          <p:sp>
            <p:nvSpPr>
              <p:cNvPr id="65558" name="AutoShape 144"/>
              <p:cNvSpPr>
                <a:spLocks noChangeArrowheads="1"/>
              </p:cNvSpPr>
              <p:nvPr/>
            </p:nvSpPr>
            <p:spPr bwMode="auto">
              <a:xfrm>
                <a:off x="528" y="960"/>
                <a:ext cx="3840" cy="2400"/>
              </a:xfrm>
              <a:prstGeom prst="roundRect">
                <a:avLst>
                  <a:gd name="adj" fmla="val 16667"/>
                </a:avLst>
              </a:prstGeom>
              <a:noFill/>
              <a:ln w="9525">
                <a:solidFill>
                  <a:schemeClr val="tx1"/>
                </a:solidFill>
                <a:round/>
                <a:headEnd/>
                <a:tailEnd/>
              </a:ln>
            </p:spPr>
            <p:txBody>
              <a:bodyPr wrap="none" anchor="ctr"/>
              <a:lstStyle/>
              <a:p>
                <a:endParaRPr lang="en-US"/>
              </a:p>
            </p:txBody>
          </p:sp>
        </p:grpSp>
        <p:sp>
          <p:nvSpPr>
            <p:cNvPr id="65542" name="Line 146"/>
            <p:cNvSpPr>
              <a:spLocks noChangeShapeType="1"/>
            </p:cNvSpPr>
            <p:nvPr/>
          </p:nvSpPr>
          <p:spPr bwMode="auto">
            <a:xfrm>
              <a:off x="336" y="1584"/>
              <a:ext cx="720" cy="0"/>
            </a:xfrm>
            <a:prstGeom prst="line">
              <a:avLst/>
            </a:prstGeom>
            <a:noFill/>
            <a:ln w="9525">
              <a:solidFill>
                <a:schemeClr val="tx1"/>
              </a:solidFill>
              <a:round/>
              <a:headEnd/>
              <a:tailEnd type="triangle" w="med" len="med"/>
            </a:ln>
          </p:spPr>
          <p:txBody>
            <a:bodyPr/>
            <a:lstStyle/>
            <a:p>
              <a:endParaRPr lang="en-US"/>
            </a:p>
          </p:txBody>
        </p:sp>
        <p:sp>
          <p:nvSpPr>
            <p:cNvPr id="65543" name="Text Box 147"/>
            <p:cNvSpPr txBox="1">
              <a:spLocks noChangeArrowheads="1"/>
            </p:cNvSpPr>
            <p:nvPr/>
          </p:nvSpPr>
          <p:spPr bwMode="auto">
            <a:xfrm>
              <a:off x="288" y="1296"/>
              <a:ext cx="760" cy="231"/>
            </a:xfrm>
            <a:prstGeom prst="rect">
              <a:avLst/>
            </a:prstGeom>
            <a:noFill/>
            <a:ln w="9525">
              <a:noFill/>
              <a:miter lim="800000"/>
              <a:headEnd/>
              <a:tailEnd/>
            </a:ln>
          </p:spPr>
          <p:txBody>
            <a:bodyPr wrap="none">
              <a:spAutoFit/>
            </a:bodyPr>
            <a:lstStyle/>
            <a:p>
              <a:r>
                <a:rPr lang="es-ES_tradnl" sz="1800"/>
                <a:t>enter PWD</a:t>
              </a:r>
              <a:endParaRPr lang="es-ES" sz="1800"/>
            </a:p>
          </p:txBody>
        </p:sp>
        <p:sp>
          <p:nvSpPr>
            <p:cNvPr id="65544" name="Line 148"/>
            <p:cNvSpPr>
              <a:spLocks noChangeShapeType="1"/>
            </p:cNvSpPr>
            <p:nvPr/>
          </p:nvSpPr>
          <p:spPr bwMode="auto">
            <a:xfrm>
              <a:off x="2400" y="3312"/>
              <a:ext cx="0" cy="288"/>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a:off x="6553200" y="6248400"/>
            <a:ext cx="1905000" cy="457200"/>
          </a:xfrm>
          <a:prstGeom prst="rect">
            <a:avLst/>
          </a:prstGeom>
        </p:spPr>
        <p:txBody>
          <a:bodyPr/>
          <a:lstStyle/>
          <a:p>
            <a:fld id="{DD7C22EC-7001-40E1-88A5-87A3B0268E48}" type="slidenum">
              <a:rPr lang="en-US"/>
              <a:pPr/>
              <a:t>14</a:t>
            </a:fld>
            <a:endParaRPr lang="en-US"/>
          </a:p>
        </p:txBody>
      </p:sp>
      <p:sp>
        <p:nvSpPr>
          <p:cNvPr id="173058" name="Rectangle 2"/>
          <p:cNvSpPr>
            <a:spLocks noGrp="1" noChangeArrowheads="1"/>
          </p:cNvSpPr>
          <p:nvPr>
            <p:ph type="title"/>
          </p:nvPr>
        </p:nvSpPr>
        <p:spPr/>
        <p:txBody>
          <a:bodyPr/>
          <a:lstStyle/>
          <a:p>
            <a:r>
              <a:rPr lang="en-US"/>
              <a:t>State Diagram Carryovers</a:t>
            </a:r>
          </a:p>
        </p:txBody>
      </p:sp>
      <p:sp>
        <p:nvSpPr>
          <p:cNvPr id="173059" name="Rectangle 3"/>
          <p:cNvSpPr>
            <a:spLocks noGrp="1" noChangeArrowheads="1"/>
          </p:cNvSpPr>
          <p:nvPr>
            <p:ph type="body" idx="1"/>
          </p:nvPr>
        </p:nvSpPr>
        <p:spPr>
          <a:xfrm>
            <a:off x="457200" y="1066800"/>
            <a:ext cx="8686800" cy="4191000"/>
          </a:xfrm>
        </p:spPr>
        <p:txBody>
          <a:bodyPr/>
          <a:lstStyle/>
          <a:p>
            <a:pPr>
              <a:buFontTx/>
              <a:buNone/>
            </a:pPr>
            <a:r>
              <a:rPr lang="en-US" dirty="0"/>
              <a:t>The following items are common to </a:t>
            </a:r>
            <a:r>
              <a:rPr lang="en-US" dirty="0">
                <a:solidFill>
                  <a:srgbClr val="FF0000"/>
                </a:solidFill>
              </a:rPr>
              <a:t>state diagrams and activity diagrams:</a:t>
            </a:r>
          </a:p>
          <a:p>
            <a:r>
              <a:rPr lang="en-US" dirty="0"/>
              <a:t>activities</a:t>
            </a:r>
          </a:p>
          <a:p>
            <a:r>
              <a:rPr lang="en-US" dirty="0"/>
              <a:t>actions</a:t>
            </a:r>
          </a:p>
          <a:p>
            <a:r>
              <a:rPr lang="en-US" dirty="0"/>
              <a:t>transitions</a:t>
            </a:r>
          </a:p>
          <a:p>
            <a:r>
              <a:rPr lang="en-US" dirty="0"/>
              <a:t>initial/final states</a:t>
            </a:r>
          </a:p>
          <a:p>
            <a:r>
              <a:rPr lang="en-US" dirty="0"/>
              <a:t>guard conditions</a:t>
            </a:r>
          </a:p>
        </p:txBody>
      </p:sp>
      <p:sp>
        <p:nvSpPr>
          <p:cNvPr id="173062" name="AutoShape 6"/>
          <p:cNvSpPr>
            <a:spLocks noChangeArrowheads="1"/>
          </p:cNvSpPr>
          <p:nvPr/>
        </p:nvSpPr>
        <p:spPr bwMode="auto">
          <a:xfrm>
            <a:off x="4953000" y="3581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Bid plan</a:t>
            </a:r>
          </a:p>
        </p:txBody>
      </p:sp>
      <p:sp>
        <p:nvSpPr>
          <p:cNvPr id="173063" name="AutoShape 7"/>
          <p:cNvSpPr>
            <a:spLocks noChangeArrowheads="1"/>
          </p:cNvSpPr>
          <p:nvPr/>
        </p:nvSpPr>
        <p:spPr bwMode="auto">
          <a:xfrm>
            <a:off x="4648200" y="4876800"/>
            <a:ext cx="2590800" cy="11430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dirty="0"/>
              <a:t>Do construction</a:t>
            </a:r>
          </a:p>
          <a:p>
            <a:pPr algn="ctr"/>
            <a:endParaRPr lang="en-US" dirty="0"/>
          </a:p>
          <a:p>
            <a:pPr algn="ctr"/>
            <a:r>
              <a:rPr lang="en-US" dirty="0"/>
              <a:t>entry/</a:t>
            </a:r>
            <a:r>
              <a:rPr lang="en-US" dirty="0" err="1"/>
              <a:t>setLock</a:t>
            </a:r>
            <a:r>
              <a:rPr lang="en-US" dirty="0"/>
              <a:t>()</a:t>
            </a:r>
          </a:p>
        </p:txBody>
      </p:sp>
      <p:sp>
        <p:nvSpPr>
          <p:cNvPr id="173064" name="Oval 8"/>
          <p:cNvSpPr>
            <a:spLocks noChangeArrowheads="1"/>
          </p:cNvSpPr>
          <p:nvPr/>
        </p:nvSpPr>
        <p:spPr bwMode="auto">
          <a:xfrm>
            <a:off x="3733800" y="3657600"/>
            <a:ext cx="365125" cy="365125"/>
          </a:xfrm>
          <a:prstGeom prst="ellipse">
            <a:avLst/>
          </a:prstGeom>
          <a:solidFill>
            <a:schemeClr val="hlink"/>
          </a:solidFill>
          <a:ln w="9525">
            <a:noFill/>
            <a:round/>
            <a:headEnd/>
            <a:tailEnd/>
          </a:ln>
          <a:effectLst/>
        </p:spPr>
        <p:txBody>
          <a:bodyPr wrap="none" anchor="ctr"/>
          <a:lstStyle/>
          <a:p>
            <a:pPr algn="ctr"/>
            <a:endParaRPr lang="en-US">
              <a:solidFill>
                <a:schemeClr val="bg1"/>
              </a:solidFill>
            </a:endParaRPr>
          </a:p>
        </p:txBody>
      </p:sp>
      <p:grpSp>
        <p:nvGrpSpPr>
          <p:cNvPr id="2" name="Group 9"/>
          <p:cNvGrpSpPr>
            <a:grpSpLocks/>
          </p:cNvGrpSpPr>
          <p:nvPr/>
        </p:nvGrpSpPr>
        <p:grpSpPr bwMode="auto">
          <a:xfrm>
            <a:off x="8001000" y="5257800"/>
            <a:ext cx="411163" cy="411163"/>
            <a:chOff x="5040" y="3600"/>
            <a:chExt cx="259" cy="259"/>
          </a:xfrm>
        </p:grpSpPr>
        <p:sp>
          <p:nvSpPr>
            <p:cNvPr id="173066" name="Oval 10"/>
            <p:cNvSpPr>
              <a:spLocks noChangeArrowheads="1"/>
            </p:cNvSpPr>
            <p:nvPr/>
          </p:nvSpPr>
          <p:spPr bwMode="auto">
            <a:xfrm>
              <a:off x="5040" y="3600"/>
              <a:ext cx="259" cy="259"/>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73067" name="Oval 11"/>
            <p:cNvSpPr>
              <a:spLocks noChangeArrowheads="1"/>
            </p:cNvSpPr>
            <p:nvPr/>
          </p:nvSpPr>
          <p:spPr bwMode="auto">
            <a:xfrm>
              <a:off x="5075" y="3626"/>
              <a:ext cx="189" cy="207"/>
            </a:xfrm>
            <a:prstGeom prst="ellipse">
              <a:avLst/>
            </a:prstGeom>
            <a:solidFill>
              <a:schemeClr val="hlink"/>
            </a:solidFill>
            <a:ln w="9525">
              <a:solidFill>
                <a:schemeClr val="tx1"/>
              </a:solidFill>
              <a:round/>
              <a:headEnd/>
              <a:tailEnd/>
            </a:ln>
            <a:effectLst/>
          </p:spPr>
          <p:txBody>
            <a:bodyPr wrap="none" anchor="ctr"/>
            <a:lstStyle/>
            <a:p>
              <a:endParaRPr lang="en-US"/>
            </a:p>
          </p:txBody>
        </p:sp>
      </p:grpSp>
      <p:sp>
        <p:nvSpPr>
          <p:cNvPr id="173068" name="Line 12"/>
          <p:cNvSpPr>
            <a:spLocks noChangeShapeType="1"/>
          </p:cNvSpPr>
          <p:nvPr/>
        </p:nvSpPr>
        <p:spPr bwMode="auto">
          <a:xfrm>
            <a:off x="4114800" y="3810000"/>
            <a:ext cx="838200" cy="0"/>
          </a:xfrm>
          <a:prstGeom prst="line">
            <a:avLst/>
          </a:prstGeom>
          <a:noFill/>
          <a:ln w="9525">
            <a:solidFill>
              <a:schemeClr val="tx1"/>
            </a:solidFill>
            <a:round/>
            <a:headEnd/>
            <a:tailEnd type="arrow" w="med" len="med"/>
          </a:ln>
          <a:effectLst/>
        </p:spPr>
        <p:txBody>
          <a:bodyPr wrap="none" anchor="ctr"/>
          <a:lstStyle/>
          <a:p>
            <a:endParaRPr lang="en-US"/>
          </a:p>
        </p:txBody>
      </p:sp>
      <p:sp>
        <p:nvSpPr>
          <p:cNvPr id="173069" name="Line 13"/>
          <p:cNvSpPr>
            <a:spLocks noChangeShapeType="1"/>
          </p:cNvSpPr>
          <p:nvPr/>
        </p:nvSpPr>
        <p:spPr bwMode="auto">
          <a:xfrm>
            <a:off x="7239000" y="5486400"/>
            <a:ext cx="762000" cy="0"/>
          </a:xfrm>
          <a:prstGeom prst="line">
            <a:avLst/>
          </a:prstGeom>
          <a:noFill/>
          <a:ln w="9525">
            <a:solidFill>
              <a:schemeClr val="tx1"/>
            </a:solidFill>
            <a:round/>
            <a:headEnd/>
            <a:tailEnd type="arrow" w="med" len="med"/>
          </a:ln>
          <a:effectLst/>
        </p:spPr>
        <p:txBody>
          <a:bodyPr wrap="none" anchor="ctr"/>
          <a:lstStyle/>
          <a:p>
            <a:endParaRPr lang="en-US"/>
          </a:p>
        </p:txBody>
      </p:sp>
      <p:sp>
        <p:nvSpPr>
          <p:cNvPr id="173070" name="Line 14"/>
          <p:cNvSpPr>
            <a:spLocks noChangeShapeType="1"/>
          </p:cNvSpPr>
          <p:nvPr/>
        </p:nvSpPr>
        <p:spPr bwMode="auto">
          <a:xfrm>
            <a:off x="6019800" y="4114800"/>
            <a:ext cx="0" cy="762000"/>
          </a:xfrm>
          <a:prstGeom prst="line">
            <a:avLst/>
          </a:prstGeom>
          <a:noFill/>
          <a:ln w="9525">
            <a:solidFill>
              <a:schemeClr val="tx1"/>
            </a:solidFill>
            <a:round/>
            <a:headEnd/>
            <a:tailEnd type="arrow" w="med" len="med"/>
          </a:ln>
          <a:effectLst/>
        </p:spPr>
        <p:txBody>
          <a:bodyPr wrap="none" anchor="ctr"/>
          <a:lstStyle/>
          <a:p>
            <a:endParaRPr lang="en-US"/>
          </a:p>
        </p:txBody>
      </p:sp>
    </p:spTree>
  </p:cSld>
  <p:clrMapOvr>
    <a:masterClrMapping/>
  </p:clrMapOvr>
  <p:transition advTm="3592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DEE7A00B-1FC4-4B76-A5FD-7DB6C4EEBD30}" type="slidenum">
              <a:rPr lang="en-US"/>
              <a:pPr/>
              <a:t>15</a:t>
            </a:fld>
            <a:endParaRPr lang="en-US"/>
          </a:p>
        </p:txBody>
      </p:sp>
      <p:sp>
        <p:nvSpPr>
          <p:cNvPr id="174082" name="Rectangle 1026"/>
          <p:cNvSpPr>
            <a:spLocks noGrp="1" noChangeArrowheads="1"/>
          </p:cNvSpPr>
          <p:nvPr>
            <p:ph type="title"/>
          </p:nvPr>
        </p:nvSpPr>
        <p:spPr/>
        <p:txBody>
          <a:bodyPr/>
          <a:lstStyle/>
          <a:p>
            <a:r>
              <a:rPr lang="en-US"/>
              <a:t>Breaking Up Flows</a:t>
            </a:r>
          </a:p>
        </p:txBody>
      </p:sp>
      <p:sp>
        <p:nvSpPr>
          <p:cNvPr id="174083" name="Rectangle 1027"/>
          <p:cNvSpPr>
            <a:spLocks noGrp="1" noChangeArrowheads="1"/>
          </p:cNvSpPr>
          <p:nvPr>
            <p:ph type="body" idx="1"/>
          </p:nvPr>
        </p:nvSpPr>
        <p:spPr/>
        <p:txBody>
          <a:bodyPr/>
          <a:lstStyle/>
          <a:p>
            <a:pPr>
              <a:buFontTx/>
              <a:buNone/>
            </a:pPr>
            <a:r>
              <a:rPr lang="en-US"/>
              <a:t>alternate paths:</a:t>
            </a:r>
          </a:p>
          <a:p>
            <a:r>
              <a:rPr lang="en-US"/>
              <a:t>branch</a:t>
            </a:r>
          </a:p>
          <a:p>
            <a:r>
              <a:rPr lang="en-US"/>
              <a:t>merge</a:t>
            </a:r>
          </a:p>
          <a:p>
            <a:pPr>
              <a:buFontTx/>
              <a:buNone/>
            </a:pPr>
            <a:r>
              <a:rPr lang="en-US"/>
              <a:t>parallel flows:</a:t>
            </a:r>
          </a:p>
          <a:p>
            <a:r>
              <a:rPr lang="en-US"/>
              <a:t>fork</a:t>
            </a:r>
          </a:p>
          <a:p>
            <a:r>
              <a:rPr lang="en-US"/>
              <a:t>join</a:t>
            </a:r>
          </a:p>
        </p:txBody>
      </p:sp>
    </p:spTree>
  </p:cSld>
  <p:clrMapOvr>
    <a:masterClrMapping/>
  </p:clrMapOvr>
  <p:transition advTm="1304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4294967295"/>
          </p:nvPr>
        </p:nvSpPr>
        <p:spPr>
          <a:xfrm>
            <a:off x="6553200" y="6248400"/>
            <a:ext cx="1905000" cy="457200"/>
          </a:xfrm>
          <a:prstGeom prst="rect">
            <a:avLst/>
          </a:prstGeom>
        </p:spPr>
        <p:txBody>
          <a:bodyPr/>
          <a:lstStyle/>
          <a:p>
            <a:fld id="{08C05F62-4F83-4BF0-BCE2-549F483C9EF5}" type="slidenum">
              <a:rPr lang="en-US"/>
              <a:pPr/>
              <a:t>16</a:t>
            </a:fld>
            <a:endParaRPr lang="en-US"/>
          </a:p>
        </p:txBody>
      </p:sp>
      <p:sp>
        <p:nvSpPr>
          <p:cNvPr id="175106" name="Rectangle 2"/>
          <p:cNvSpPr>
            <a:spLocks noGrp="1" noChangeArrowheads="1"/>
          </p:cNvSpPr>
          <p:nvPr>
            <p:ph type="title"/>
          </p:nvPr>
        </p:nvSpPr>
        <p:spPr/>
        <p:txBody>
          <a:bodyPr/>
          <a:lstStyle/>
          <a:p>
            <a:r>
              <a:rPr lang="en-US"/>
              <a:t>Branching</a:t>
            </a:r>
          </a:p>
        </p:txBody>
      </p:sp>
      <p:sp>
        <p:nvSpPr>
          <p:cNvPr id="175107" name="Rectangle 3"/>
          <p:cNvSpPr>
            <a:spLocks noGrp="1" noChangeArrowheads="1"/>
          </p:cNvSpPr>
          <p:nvPr>
            <p:ph type="body" idx="1"/>
          </p:nvPr>
        </p:nvSpPr>
        <p:spPr/>
        <p:txBody>
          <a:bodyPr/>
          <a:lstStyle/>
          <a:p>
            <a:pPr marL="0" indent="0">
              <a:buFontTx/>
              <a:buNone/>
            </a:pPr>
            <a:r>
              <a:rPr lang="en-US"/>
              <a:t>A branch has one incoming transition and two or more outgoing transitions:</a:t>
            </a:r>
          </a:p>
        </p:txBody>
      </p:sp>
      <p:sp>
        <p:nvSpPr>
          <p:cNvPr id="175108" name="AutoShape 4"/>
          <p:cNvSpPr>
            <a:spLocks noChangeArrowheads="1"/>
          </p:cNvSpPr>
          <p:nvPr/>
        </p:nvSpPr>
        <p:spPr bwMode="auto">
          <a:xfrm>
            <a:off x="3581400" y="3276600"/>
            <a:ext cx="2209800" cy="6858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Charge credit</a:t>
            </a:r>
          </a:p>
          <a:p>
            <a:pPr algn="ctr"/>
            <a:r>
              <a:rPr lang="en-US"/>
              <a:t>card</a:t>
            </a:r>
          </a:p>
        </p:txBody>
      </p:sp>
      <p:sp>
        <p:nvSpPr>
          <p:cNvPr id="175109" name="AutoShape 5"/>
          <p:cNvSpPr>
            <a:spLocks noChangeArrowheads="1"/>
          </p:cNvSpPr>
          <p:nvPr/>
        </p:nvSpPr>
        <p:spPr bwMode="auto">
          <a:xfrm>
            <a:off x="6324600" y="5486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Hold in will-call</a:t>
            </a:r>
          </a:p>
        </p:txBody>
      </p:sp>
      <p:sp>
        <p:nvSpPr>
          <p:cNvPr id="175110" name="AutoShape 6"/>
          <p:cNvSpPr>
            <a:spLocks noChangeArrowheads="1"/>
          </p:cNvSpPr>
          <p:nvPr/>
        </p:nvSpPr>
        <p:spPr bwMode="auto">
          <a:xfrm>
            <a:off x="990600" y="5486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Mail tickets</a:t>
            </a:r>
          </a:p>
        </p:txBody>
      </p:sp>
      <p:sp>
        <p:nvSpPr>
          <p:cNvPr id="175111" name="AutoShape 7"/>
          <p:cNvSpPr>
            <a:spLocks noChangeArrowheads="1"/>
          </p:cNvSpPr>
          <p:nvPr/>
        </p:nvSpPr>
        <p:spPr bwMode="auto">
          <a:xfrm>
            <a:off x="4419600" y="4495800"/>
            <a:ext cx="457200" cy="457200"/>
          </a:xfrm>
          <a:prstGeom prst="flowChartDecision">
            <a:avLst/>
          </a:prstGeom>
          <a:solidFill>
            <a:srgbClr val="0033CC"/>
          </a:solidFill>
          <a:ln w="9525">
            <a:solidFill>
              <a:schemeClr val="tx1"/>
            </a:solidFill>
            <a:miter lim="800000"/>
            <a:headEnd/>
            <a:tailEnd/>
          </a:ln>
          <a:effectLst/>
        </p:spPr>
        <p:txBody>
          <a:bodyPr wrap="none" anchor="ctr"/>
          <a:lstStyle/>
          <a:p>
            <a:endParaRPr lang="en-US"/>
          </a:p>
        </p:txBody>
      </p:sp>
      <p:sp>
        <p:nvSpPr>
          <p:cNvPr id="175112" name="Line 8"/>
          <p:cNvSpPr>
            <a:spLocks noChangeShapeType="1"/>
          </p:cNvSpPr>
          <p:nvPr/>
        </p:nvSpPr>
        <p:spPr bwMode="auto">
          <a:xfrm>
            <a:off x="4648200" y="3962400"/>
            <a:ext cx="0" cy="533400"/>
          </a:xfrm>
          <a:prstGeom prst="line">
            <a:avLst/>
          </a:prstGeom>
          <a:noFill/>
          <a:ln w="9525">
            <a:solidFill>
              <a:schemeClr val="tx1"/>
            </a:solidFill>
            <a:round/>
            <a:headEnd/>
            <a:tailEnd type="arrow" w="med" len="med"/>
          </a:ln>
          <a:effectLst/>
        </p:spPr>
        <p:txBody>
          <a:bodyPr wrap="none" anchor="ctr"/>
          <a:lstStyle/>
          <a:p>
            <a:endParaRPr lang="en-US"/>
          </a:p>
        </p:txBody>
      </p:sp>
      <p:sp>
        <p:nvSpPr>
          <p:cNvPr id="175113" name="Line 9"/>
          <p:cNvSpPr>
            <a:spLocks noChangeShapeType="1"/>
          </p:cNvSpPr>
          <p:nvPr/>
        </p:nvSpPr>
        <p:spPr bwMode="auto">
          <a:xfrm flipH="1">
            <a:off x="3200400" y="4800600"/>
            <a:ext cx="1295400" cy="914400"/>
          </a:xfrm>
          <a:prstGeom prst="line">
            <a:avLst/>
          </a:prstGeom>
          <a:noFill/>
          <a:ln w="9525">
            <a:solidFill>
              <a:schemeClr val="tx1"/>
            </a:solidFill>
            <a:round/>
            <a:headEnd/>
            <a:tailEnd type="arrow" w="med" len="med"/>
          </a:ln>
          <a:effectLst/>
        </p:spPr>
        <p:txBody>
          <a:bodyPr wrap="none" anchor="ctr"/>
          <a:lstStyle/>
          <a:p>
            <a:endParaRPr lang="en-US"/>
          </a:p>
        </p:txBody>
      </p:sp>
      <p:sp>
        <p:nvSpPr>
          <p:cNvPr id="175114" name="Line 10"/>
          <p:cNvSpPr>
            <a:spLocks noChangeShapeType="1"/>
          </p:cNvSpPr>
          <p:nvPr/>
        </p:nvSpPr>
        <p:spPr bwMode="auto">
          <a:xfrm>
            <a:off x="4800600" y="4800600"/>
            <a:ext cx="1524000" cy="838200"/>
          </a:xfrm>
          <a:prstGeom prst="line">
            <a:avLst/>
          </a:prstGeom>
          <a:noFill/>
          <a:ln w="9525">
            <a:solidFill>
              <a:schemeClr val="tx1"/>
            </a:solidFill>
            <a:round/>
            <a:headEnd/>
            <a:tailEnd type="arrow" w="med" len="med"/>
          </a:ln>
          <a:effectLst/>
        </p:spPr>
        <p:txBody>
          <a:bodyPr wrap="none" anchor="ctr"/>
          <a:lstStyle/>
          <a:p>
            <a:endParaRPr lang="en-US"/>
          </a:p>
        </p:txBody>
      </p:sp>
      <p:sp>
        <p:nvSpPr>
          <p:cNvPr id="175116" name="Text Box 12"/>
          <p:cNvSpPr txBox="1">
            <a:spLocks noChangeArrowheads="1"/>
          </p:cNvSpPr>
          <p:nvPr/>
        </p:nvSpPr>
        <p:spPr bwMode="auto">
          <a:xfrm>
            <a:off x="822325" y="4800600"/>
            <a:ext cx="3149600" cy="396875"/>
          </a:xfrm>
          <a:prstGeom prst="rect">
            <a:avLst/>
          </a:prstGeom>
          <a:noFill/>
          <a:ln w="9525">
            <a:noFill/>
            <a:miter lim="800000"/>
            <a:headEnd/>
            <a:tailEnd/>
          </a:ln>
          <a:effectLst/>
        </p:spPr>
        <p:txBody>
          <a:bodyPr wrap="none" anchor="ctr">
            <a:spAutoFit/>
          </a:bodyPr>
          <a:lstStyle/>
          <a:p>
            <a:pPr algn="ctr"/>
            <a:r>
              <a:rPr lang="en-US" sz="2000"/>
              <a:t>[today </a:t>
            </a:r>
            <a:r>
              <a:rPr lang="en-US" sz="2000">
                <a:sym typeface="Math B" pitchFamily="2" charset="2"/>
              </a:rPr>
              <a:t> 7 days before show]</a:t>
            </a:r>
            <a:endParaRPr lang="en-US"/>
          </a:p>
        </p:txBody>
      </p:sp>
      <p:sp>
        <p:nvSpPr>
          <p:cNvPr id="175117" name="Text Box 13"/>
          <p:cNvSpPr txBox="1">
            <a:spLocks noChangeArrowheads="1"/>
          </p:cNvSpPr>
          <p:nvPr/>
        </p:nvSpPr>
        <p:spPr bwMode="auto">
          <a:xfrm>
            <a:off x="5562600" y="4800600"/>
            <a:ext cx="3152775" cy="396875"/>
          </a:xfrm>
          <a:prstGeom prst="rect">
            <a:avLst/>
          </a:prstGeom>
          <a:noFill/>
          <a:ln w="9525">
            <a:noFill/>
            <a:miter lim="800000"/>
            <a:headEnd/>
            <a:tailEnd/>
          </a:ln>
          <a:effectLst/>
        </p:spPr>
        <p:txBody>
          <a:bodyPr wrap="none" anchor="ctr">
            <a:spAutoFit/>
          </a:bodyPr>
          <a:lstStyle/>
          <a:p>
            <a:pPr algn="ctr"/>
            <a:r>
              <a:rPr lang="en-US" sz="2000"/>
              <a:t>[today </a:t>
            </a:r>
            <a:r>
              <a:rPr lang="en-US" sz="2000">
                <a:sym typeface="Math B" pitchFamily="2" charset="2"/>
              </a:rPr>
              <a:t>&lt; 7 days before show]</a:t>
            </a:r>
            <a:endParaRPr lang="en-US" sz="2000"/>
          </a:p>
        </p:txBody>
      </p:sp>
    </p:spTree>
  </p:cSld>
  <p:clrMapOvr>
    <a:masterClrMapping/>
  </p:clrMapOvr>
  <p:transition advTm="30928"/>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8400"/>
            <a:ext cx="1905000" cy="457200"/>
          </a:xfrm>
          <a:prstGeom prst="rect">
            <a:avLst/>
          </a:prstGeom>
        </p:spPr>
        <p:txBody>
          <a:bodyPr/>
          <a:lstStyle/>
          <a:p>
            <a:fld id="{1A7DDA2C-9096-421D-AFFD-D9833C8D12B3}" type="slidenum">
              <a:rPr lang="en-US"/>
              <a:pPr/>
              <a:t>17</a:t>
            </a:fld>
            <a:endParaRPr lang="en-US"/>
          </a:p>
        </p:txBody>
      </p:sp>
      <p:sp>
        <p:nvSpPr>
          <p:cNvPr id="176130" name="Rectangle 2"/>
          <p:cNvSpPr>
            <a:spLocks noGrp="1" noChangeArrowheads="1"/>
          </p:cNvSpPr>
          <p:nvPr>
            <p:ph type="title"/>
          </p:nvPr>
        </p:nvSpPr>
        <p:spPr/>
        <p:txBody>
          <a:bodyPr/>
          <a:lstStyle/>
          <a:p>
            <a:r>
              <a:rPr lang="en-US"/>
              <a:t>Merging</a:t>
            </a:r>
          </a:p>
        </p:txBody>
      </p:sp>
      <p:sp>
        <p:nvSpPr>
          <p:cNvPr id="176131" name="Rectangle 3"/>
          <p:cNvSpPr>
            <a:spLocks noGrp="1" noChangeArrowheads="1"/>
          </p:cNvSpPr>
          <p:nvPr>
            <p:ph type="body" idx="1"/>
          </p:nvPr>
        </p:nvSpPr>
        <p:spPr/>
        <p:txBody>
          <a:bodyPr/>
          <a:lstStyle/>
          <a:p>
            <a:pPr marL="0" indent="0">
              <a:buFontTx/>
              <a:buNone/>
            </a:pPr>
            <a:r>
              <a:rPr lang="en-US"/>
              <a:t>A merge has two or more incoming transitions and one outgoing transition:</a:t>
            </a:r>
          </a:p>
        </p:txBody>
      </p:sp>
      <p:sp>
        <p:nvSpPr>
          <p:cNvPr id="176132" name="AutoShape 4"/>
          <p:cNvSpPr>
            <a:spLocks noChangeArrowheads="1"/>
          </p:cNvSpPr>
          <p:nvPr/>
        </p:nvSpPr>
        <p:spPr bwMode="auto">
          <a:xfrm>
            <a:off x="3505200" y="5334000"/>
            <a:ext cx="2209800" cy="6858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Customer</a:t>
            </a:r>
          </a:p>
          <a:p>
            <a:pPr algn="ctr"/>
            <a:r>
              <a:rPr lang="en-US"/>
              <a:t>sees show</a:t>
            </a:r>
          </a:p>
        </p:txBody>
      </p:sp>
      <p:sp>
        <p:nvSpPr>
          <p:cNvPr id="176134" name="AutoShape 6"/>
          <p:cNvSpPr>
            <a:spLocks noChangeArrowheads="1"/>
          </p:cNvSpPr>
          <p:nvPr/>
        </p:nvSpPr>
        <p:spPr bwMode="auto">
          <a:xfrm>
            <a:off x="1143000" y="32766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Mail tickets</a:t>
            </a:r>
          </a:p>
        </p:txBody>
      </p:sp>
      <p:sp>
        <p:nvSpPr>
          <p:cNvPr id="176135" name="AutoShape 7"/>
          <p:cNvSpPr>
            <a:spLocks noChangeArrowheads="1"/>
          </p:cNvSpPr>
          <p:nvPr/>
        </p:nvSpPr>
        <p:spPr bwMode="auto">
          <a:xfrm>
            <a:off x="4419600" y="4495800"/>
            <a:ext cx="457200" cy="457200"/>
          </a:xfrm>
          <a:prstGeom prst="flowChartDecision">
            <a:avLst/>
          </a:prstGeom>
          <a:solidFill>
            <a:srgbClr val="0033CC"/>
          </a:solidFill>
          <a:ln w="9525">
            <a:solidFill>
              <a:schemeClr val="tx1"/>
            </a:solidFill>
            <a:miter lim="800000"/>
            <a:headEnd/>
            <a:tailEnd/>
          </a:ln>
          <a:effectLst/>
        </p:spPr>
        <p:txBody>
          <a:bodyPr wrap="none" anchor="ctr"/>
          <a:lstStyle/>
          <a:p>
            <a:endParaRPr lang="en-US"/>
          </a:p>
        </p:txBody>
      </p:sp>
      <p:sp>
        <p:nvSpPr>
          <p:cNvPr id="176136" name="Line 8"/>
          <p:cNvSpPr>
            <a:spLocks noChangeShapeType="1"/>
          </p:cNvSpPr>
          <p:nvPr/>
        </p:nvSpPr>
        <p:spPr bwMode="auto">
          <a:xfrm>
            <a:off x="4648200" y="4953000"/>
            <a:ext cx="0" cy="381000"/>
          </a:xfrm>
          <a:prstGeom prst="line">
            <a:avLst/>
          </a:prstGeom>
          <a:noFill/>
          <a:ln w="9525">
            <a:solidFill>
              <a:schemeClr val="tx1"/>
            </a:solidFill>
            <a:round/>
            <a:headEnd/>
            <a:tailEnd type="arrow" w="med" len="med"/>
          </a:ln>
          <a:effectLst/>
        </p:spPr>
        <p:txBody>
          <a:bodyPr wrap="none" anchor="ctr"/>
          <a:lstStyle/>
          <a:p>
            <a:endParaRPr lang="en-US"/>
          </a:p>
        </p:txBody>
      </p:sp>
      <p:sp>
        <p:nvSpPr>
          <p:cNvPr id="176137" name="Line 9"/>
          <p:cNvSpPr>
            <a:spLocks noChangeShapeType="1"/>
          </p:cNvSpPr>
          <p:nvPr/>
        </p:nvSpPr>
        <p:spPr bwMode="auto">
          <a:xfrm rot="10800000" flipV="1">
            <a:off x="4800600" y="3657600"/>
            <a:ext cx="1371600" cy="990600"/>
          </a:xfrm>
          <a:prstGeom prst="line">
            <a:avLst/>
          </a:prstGeom>
          <a:noFill/>
          <a:ln w="9525">
            <a:solidFill>
              <a:schemeClr val="tx1"/>
            </a:solidFill>
            <a:round/>
            <a:headEnd/>
            <a:tailEnd type="arrow" w="med" len="med"/>
          </a:ln>
          <a:effectLst/>
        </p:spPr>
        <p:txBody>
          <a:bodyPr wrap="none" anchor="ctr"/>
          <a:lstStyle/>
          <a:p>
            <a:endParaRPr lang="en-US"/>
          </a:p>
        </p:txBody>
      </p:sp>
      <p:sp>
        <p:nvSpPr>
          <p:cNvPr id="176138" name="Line 10"/>
          <p:cNvSpPr>
            <a:spLocks noChangeShapeType="1"/>
          </p:cNvSpPr>
          <p:nvPr/>
        </p:nvSpPr>
        <p:spPr bwMode="auto">
          <a:xfrm>
            <a:off x="3124200" y="3810000"/>
            <a:ext cx="1371600" cy="838200"/>
          </a:xfrm>
          <a:prstGeom prst="line">
            <a:avLst/>
          </a:prstGeom>
          <a:noFill/>
          <a:ln w="9525">
            <a:solidFill>
              <a:schemeClr val="tx1"/>
            </a:solidFill>
            <a:round/>
            <a:headEnd/>
            <a:tailEnd type="arrow" w="med" len="med"/>
          </a:ln>
          <a:effectLst/>
        </p:spPr>
        <p:txBody>
          <a:bodyPr wrap="none" anchor="ctr"/>
          <a:lstStyle/>
          <a:p>
            <a:endParaRPr lang="en-US"/>
          </a:p>
        </p:txBody>
      </p:sp>
      <p:sp>
        <p:nvSpPr>
          <p:cNvPr id="176141" name="AutoShape 13"/>
          <p:cNvSpPr>
            <a:spLocks noChangeArrowheads="1"/>
          </p:cNvSpPr>
          <p:nvPr/>
        </p:nvSpPr>
        <p:spPr bwMode="auto">
          <a:xfrm>
            <a:off x="6172200" y="3276600"/>
            <a:ext cx="2514600" cy="6858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dirty="0"/>
              <a:t>Customer picks</a:t>
            </a:r>
          </a:p>
          <a:p>
            <a:pPr algn="ctr"/>
            <a:r>
              <a:rPr lang="en-US" dirty="0"/>
              <a:t>up tickets</a:t>
            </a:r>
          </a:p>
        </p:txBody>
      </p:sp>
    </p:spTree>
  </p:cSld>
  <p:clrMapOvr>
    <a:masterClrMapping/>
  </p:clrMapOvr>
  <p:transition advTm="1152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8400"/>
            <a:ext cx="1905000" cy="457200"/>
          </a:xfrm>
          <a:prstGeom prst="rect">
            <a:avLst/>
          </a:prstGeom>
        </p:spPr>
        <p:txBody>
          <a:bodyPr/>
          <a:lstStyle/>
          <a:p>
            <a:fld id="{31A25FDC-DF77-48C1-B587-39F45CF22B46}" type="slidenum">
              <a:rPr lang="en-US"/>
              <a:pPr/>
              <a:t>18</a:t>
            </a:fld>
            <a:endParaRPr lang="en-US"/>
          </a:p>
        </p:txBody>
      </p:sp>
      <p:sp>
        <p:nvSpPr>
          <p:cNvPr id="177154" name="Rectangle 2"/>
          <p:cNvSpPr>
            <a:spLocks noGrp="1" noChangeArrowheads="1"/>
          </p:cNvSpPr>
          <p:nvPr>
            <p:ph type="title"/>
          </p:nvPr>
        </p:nvSpPr>
        <p:spPr/>
        <p:txBody>
          <a:bodyPr/>
          <a:lstStyle/>
          <a:p>
            <a:r>
              <a:rPr lang="en-US"/>
              <a:t>Forking</a:t>
            </a:r>
          </a:p>
        </p:txBody>
      </p:sp>
      <p:sp>
        <p:nvSpPr>
          <p:cNvPr id="177155" name="Rectangle 3"/>
          <p:cNvSpPr>
            <a:spLocks noGrp="1" noChangeArrowheads="1"/>
          </p:cNvSpPr>
          <p:nvPr>
            <p:ph type="body" idx="1"/>
          </p:nvPr>
        </p:nvSpPr>
        <p:spPr/>
        <p:txBody>
          <a:bodyPr/>
          <a:lstStyle/>
          <a:p>
            <a:pPr marL="0" indent="0">
              <a:buFontTx/>
              <a:buNone/>
            </a:pPr>
            <a:r>
              <a:rPr lang="en-US"/>
              <a:t>A fork represents the splitting of a single flow of control into two or more concurrent flows of control:</a:t>
            </a:r>
          </a:p>
        </p:txBody>
      </p:sp>
      <p:sp>
        <p:nvSpPr>
          <p:cNvPr id="177156" name="AutoShape 4"/>
          <p:cNvSpPr>
            <a:spLocks noChangeArrowheads="1"/>
          </p:cNvSpPr>
          <p:nvPr/>
        </p:nvSpPr>
        <p:spPr bwMode="auto">
          <a:xfrm>
            <a:off x="3429000" y="3581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Receive order</a:t>
            </a:r>
          </a:p>
        </p:txBody>
      </p:sp>
      <p:sp>
        <p:nvSpPr>
          <p:cNvPr id="177157" name="AutoShape 5"/>
          <p:cNvSpPr>
            <a:spLocks noChangeArrowheads="1"/>
          </p:cNvSpPr>
          <p:nvPr/>
        </p:nvSpPr>
        <p:spPr bwMode="auto">
          <a:xfrm>
            <a:off x="5410200" y="5486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Process order</a:t>
            </a:r>
          </a:p>
        </p:txBody>
      </p:sp>
      <p:sp>
        <p:nvSpPr>
          <p:cNvPr id="177158" name="AutoShape 6"/>
          <p:cNvSpPr>
            <a:spLocks noChangeArrowheads="1"/>
          </p:cNvSpPr>
          <p:nvPr/>
        </p:nvSpPr>
        <p:spPr bwMode="auto">
          <a:xfrm>
            <a:off x="1600200" y="5486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Log order</a:t>
            </a:r>
          </a:p>
        </p:txBody>
      </p:sp>
      <p:sp>
        <p:nvSpPr>
          <p:cNvPr id="177159" name="Rectangle 7"/>
          <p:cNvSpPr>
            <a:spLocks noChangeArrowheads="1"/>
          </p:cNvSpPr>
          <p:nvPr/>
        </p:nvSpPr>
        <p:spPr bwMode="auto">
          <a:xfrm>
            <a:off x="1600200" y="4648200"/>
            <a:ext cx="6096000" cy="1524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77160" name="Line 8"/>
          <p:cNvSpPr>
            <a:spLocks noChangeShapeType="1"/>
          </p:cNvSpPr>
          <p:nvPr/>
        </p:nvSpPr>
        <p:spPr bwMode="auto">
          <a:xfrm>
            <a:off x="4495800" y="4114800"/>
            <a:ext cx="0" cy="533400"/>
          </a:xfrm>
          <a:prstGeom prst="line">
            <a:avLst/>
          </a:prstGeom>
          <a:noFill/>
          <a:ln w="9525">
            <a:solidFill>
              <a:schemeClr val="tx1"/>
            </a:solidFill>
            <a:round/>
            <a:headEnd/>
            <a:tailEnd type="arrow" w="med" len="med"/>
          </a:ln>
          <a:effectLst/>
        </p:spPr>
        <p:txBody>
          <a:bodyPr wrap="none" anchor="ctr"/>
          <a:lstStyle/>
          <a:p>
            <a:endParaRPr lang="en-US"/>
          </a:p>
        </p:txBody>
      </p:sp>
      <p:sp>
        <p:nvSpPr>
          <p:cNvPr id="177161" name="Line 9"/>
          <p:cNvSpPr>
            <a:spLocks noChangeShapeType="1"/>
          </p:cNvSpPr>
          <p:nvPr/>
        </p:nvSpPr>
        <p:spPr bwMode="auto">
          <a:xfrm>
            <a:off x="6477000" y="4800600"/>
            <a:ext cx="0" cy="685800"/>
          </a:xfrm>
          <a:prstGeom prst="line">
            <a:avLst/>
          </a:prstGeom>
          <a:noFill/>
          <a:ln w="9525">
            <a:solidFill>
              <a:schemeClr val="tx1"/>
            </a:solidFill>
            <a:round/>
            <a:headEnd/>
            <a:tailEnd type="arrow" w="med" len="med"/>
          </a:ln>
          <a:effectLst/>
        </p:spPr>
        <p:txBody>
          <a:bodyPr wrap="none" anchor="ctr"/>
          <a:lstStyle/>
          <a:p>
            <a:endParaRPr lang="en-US"/>
          </a:p>
        </p:txBody>
      </p:sp>
      <p:sp>
        <p:nvSpPr>
          <p:cNvPr id="177162" name="Line 10"/>
          <p:cNvSpPr>
            <a:spLocks noChangeShapeType="1"/>
          </p:cNvSpPr>
          <p:nvPr/>
        </p:nvSpPr>
        <p:spPr bwMode="auto">
          <a:xfrm>
            <a:off x="2743200" y="4800600"/>
            <a:ext cx="0" cy="685800"/>
          </a:xfrm>
          <a:prstGeom prst="line">
            <a:avLst/>
          </a:prstGeom>
          <a:noFill/>
          <a:ln w="9525">
            <a:solidFill>
              <a:schemeClr val="tx1"/>
            </a:solidFill>
            <a:round/>
            <a:headEnd/>
            <a:tailEnd type="arrow" w="med" len="med"/>
          </a:ln>
          <a:effectLst/>
        </p:spPr>
        <p:txBody>
          <a:bodyPr wrap="none" anchor="ctr"/>
          <a:lstStyle/>
          <a:p>
            <a:endParaRPr lang="en-US"/>
          </a:p>
        </p:txBody>
      </p:sp>
    </p:spTree>
  </p:cSld>
  <p:clrMapOvr>
    <a:masterClrMapping/>
  </p:clrMapOvr>
  <p:transition advTm="2552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8400"/>
            <a:ext cx="1905000" cy="457200"/>
          </a:xfrm>
          <a:prstGeom prst="rect">
            <a:avLst/>
          </a:prstGeom>
        </p:spPr>
        <p:txBody>
          <a:bodyPr/>
          <a:lstStyle/>
          <a:p>
            <a:fld id="{85C5AB6C-CC5A-40B2-8FD7-FE3EC0D0E4F9}" type="slidenum">
              <a:rPr lang="en-US"/>
              <a:pPr/>
              <a:t>19</a:t>
            </a:fld>
            <a:endParaRPr lang="en-US"/>
          </a:p>
        </p:txBody>
      </p:sp>
      <p:sp>
        <p:nvSpPr>
          <p:cNvPr id="178178" name="Rectangle 2"/>
          <p:cNvSpPr>
            <a:spLocks noGrp="1" noChangeArrowheads="1"/>
          </p:cNvSpPr>
          <p:nvPr>
            <p:ph type="title"/>
          </p:nvPr>
        </p:nvSpPr>
        <p:spPr/>
        <p:txBody>
          <a:bodyPr/>
          <a:lstStyle/>
          <a:p>
            <a:r>
              <a:rPr lang="en-US"/>
              <a:t>Joining</a:t>
            </a:r>
          </a:p>
        </p:txBody>
      </p:sp>
      <p:sp>
        <p:nvSpPr>
          <p:cNvPr id="178179" name="Rectangle 3"/>
          <p:cNvSpPr>
            <a:spLocks noGrp="1" noChangeArrowheads="1"/>
          </p:cNvSpPr>
          <p:nvPr>
            <p:ph type="body" idx="1"/>
          </p:nvPr>
        </p:nvSpPr>
        <p:spPr/>
        <p:txBody>
          <a:bodyPr/>
          <a:lstStyle/>
          <a:p>
            <a:pPr marL="0" indent="0">
              <a:buFontTx/>
              <a:buNone/>
            </a:pPr>
            <a:r>
              <a:rPr lang="en-US"/>
              <a:t>A join represents the synchronization of two or more flows of control into one sequential flow of control:</a:t>
            </a:r>
          </a:p>
        </p:txBody>
      </p:sp>
      <p:sp>
        <p:nvSpPr>
          <p:cNvPr id="178180" name="AutoShape 4"/>
          <p:cNvSpPr>
            <a:spLocks noChangeArrowheads="1"/>
          </p:cNvSpPr>
          <p:nvPr/>
        </p:nvSpPr>
        <p:spPr bwMode="auto">
          <a:xfrm>
            <a:off x="3429000" y="5486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Pay bill</a:t>
            </a:r>
          </a:p>
        </p:txBody>
      </p:sp>
      <p:sp>
        <p:nvSpPr>
          <p:cNvPr id="178181" name="AutoShape 5"/>
          <p:cNvSpPr>
            <a:spLocks noChangeArrowheads="1"/>
          </p:cNvSpPr>
          <p:nvPr/>
        </p:nvSpPr>
        <p:spPr bwMode="auto">
          <a:xfrm>
            <a:off x="5638800" y="35814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Bill customer</a:t>
            </a:r>
          </a:p>
        </p:txBody>
      </p:sp>
      <p:sp>
        <p:nvSpPr>
          <p:cNvPr id="178182" name="AutoShape 6"/>
          <p:cNvSpPr>
            <a:spLocks noChangeArrowheads="1"/>
          </p:cNvSpPr>
          <p:nvPr/>
        </p:nvSpPr>
        <p:spPr bwMode="auto">
          <a:xfrm>
            <a:off x="1219200" y="3581400"/>
            <a:ext cx="25146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Receive product</a:t>
            </a:r>
          </a:p>
        </p:txBody>
      </p:sp>
      <p:sp>
        <p:nvSpPr>
          <p:cNvPr id="178183" name="Rectangle 7"/>
          <p:cNvSpPr>
            <a:spLocks noChangeArrowheads="1"/>
          </p:cNvSpPr>
          <p:nvPr/>
        </p:nvSpPr>
        <p:spPr bwMode="auto">
          <a:xfrm>
            <a:off x="1524000" y="4800600"/>
            <a:ext cx="6096000" cy="1524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78184" name="Line 8"/>
          <p:cNvSpPr>
            <a:spLocks noChangeShapeType="1"/>
          </p:cNvSpPr>
          <p:nvPr/>
        </p:nvSpPr>
        <p:spPr bwMode="auto">
          <a:xfrm>
            <a:off x="4648200" y="4953000"/>
            <a:ext cx="0" cy="533400"/>
          </a:xfrm>
          <a:prstGeom prst="line">
            <a:avLst/>
          </a:prstGeom>
          <a:noFill/>
          <a:ln w="9525">
            <a:solidFill>
              <a:schemeClr val="tx1"/>
            </a:solidFill>
            <a:round/>
            <a:headEnd/>
            <a:tailEnd type="arrow" w="med" len="med"/>
          </a:ln>
          <a:effectLst/>
        </p:spPr>
        <p:txBody>
          <a:bodyPr wrap="none" anchor="ctr"/>
          <a:lstStyle/>
          <a:p>
            <a:endParaRPr lang="en-US"/>
          </a:p>
        </p:txBody>
      </p:sp>
      <p:sp>
        <p:nvSpPr>
          <p:cNvPr id="178185" name="Line 9"/>
          <p:cNvSpPr>
            <a:spLocks noChangeShapeType="1"/>
          </p:cNvSpPr>
          <p:nvPr/>
        </p:nvSpPr>
        <p:spPr bwMode="auto">
          <a:xfrm>
            <a:off x="6705600" y="4114800"/>
            <a:ext cx="0" cy="685800"/>
          </a:xfrm>
          <a:prstGeom prst="line">
            <a:avLst/>
          </a:prstGeom>
          <a:noFill/>
          <a:ln w="9525">
            <a:solidFill>
              <a:schemeClr val="tx1"/>
            </a:solidFill>
            <a:round/>
            <a:headEnd/>
            <a:tailEnd type="arrow" w="med" len="med"/>
          </a:ln>
          <a:effectLst/>
        </p:spPr>
        <p:txBody>
          <a:bodyPr wrap="none" anchor="ctr"/>
          <a:lstStyle/>
          <a:p>
            <a:endParaRPr lang="en-US"/>
          </a:p>
        </p:txBody>
      </p:sp>
      <p:sp>
        <p:nvSpPr>
          <p:cNvPr id="178186" name="Line 10"/>
          <p:cNvSpPr>
            <a:spLocks noChangeShapeType="1"/>
          </p:cNvSpPr>
          <p:nvPr/>
        </p:nvSpPr>
        <p:spPr bwMode="auto">
          <a:xfrm>
            <a:off x="2667000" y="4114800"/>
            <a:ext cx="0" cy="685800"/>
          </a:xfrm>
          <a:prstGeom prst="line">
            <a:avLst/>
          </a:prstGeom>
          <a:noFill/>
          <a:ln w="9525">
            <a:solidFill>
              <a:schemeClr val="tx1"/>
            </a:solidFill>
            <a:round/>
            <a:headEnd/>
            <a:tailEnd type="arrow" w="med" len="med"/>
          </a:ln>
          <a:effectLst/>
        </p:spPr>
        <p:txBody>
          <a:bodyPr wrap="none" anchor="ctr"/>
          <a:lstStyle/>
          <a:p>
            <a:endParaRPr lang="en-US"/>
          </a:p>
        </p:txBody>
      </p:sp>
    </p:spTree>
  </p:cSld>
  <p:clrMapOvr>
    <a:masterClrMapping/>
  </p:clrMapOvr>
  <p:transition advTm="753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685800" y="990600"/>
            <a:ext cx="7848600" cy="4893647"/>
          </a:xfrm>
          <a:prstGeom prst="rect">
            <a:avLst/>
          </a:prstGeom>
          <a:noFill/>
          <a:ln w="9525">
            <a:noFill/>
            <a:miter lim="800000"/>
            <a:headEnd/>
            <a:tailEnd/>
          </a:ln>
        </p:spPr>
        <p:txBody>
          <a:bodyPr wrap="square">
            <a:spAutoFit/>
          </a:bodyPr>
          <a:lstStyle/>
          <a:p>
            <a:pPr eaLnBrk="0" hangingPunct="0">
              <a:spcBef>
                <a:spcPct val="50000"/>
              </a:spcBef>
            </a:pPr>
            <a:endParaRPr lang="en-US" sz="1800" b="1" dirty="0"/>
          </a:p>
          <a:p>
            <a:pPr eaLnBrk="0" hangingPunct="0">
              <a:spcBef>
                <a:spcPct val="50000"/>
              </a:spcBef>
            </a:pPr>
            <a:r>
              <a:rPr lang="en-US" sz="2800" dirty="0" err="1">
                <a:latin typeface="Times New Roman" pitchFamily="18" charset="0"/>
                <a:cs typeface="Times New Roman" pitchFamily="18" charset="0"/>
              </a:rPr>
              <a:t>Statechart</a:t>
            </a:r>
            <a:r>
              <a:rPr lang="en-US" sz="2800" dirty="0">
                <a:latin typeface="Times New Roman" pitchFamily="18" charset="0"/>
                <a:cs typeface="Times New Roman" pitchFamily="18" charset="0"/>
              </a:rPr>
              <a:t> (or state) diagrams describe the states and responses of a class. </a:t>
            </a:r>
            <a:r>
              <a:rPr lang="en-US" sz="2800" dirty="0" err="1">
                <a:latin typeface="Times New Roman" pitchFamily="18" charset="0"/>
                <a:cs typeface="Times New Roman" pitchFamily="18" charset="0"/>
              </a:rPr>
              <a:t>Statechart</a:t>
            </a:r>
            <a:r>
              <a:rPr lang="en-US" sz="2800" dirty="0">
                <a:latin typeface="Times New Roman" pitchFamily="18" charset="0"/>
                <a:cs typeface="Times New Roman" pitchFamily="18" charset="0"/>
              </a:rPr>
              <a:t> diagrams describe the behavior of a class in response to external stimuli. These diagrams contain the following elements:</a:t>
            </a:r>
          </a:p>
          <a:p>
            <a:pPr eaLnBrk="0" hangingPunct="0">
              <a:spcBef>
                <a:spcPct val="50000"/>
              </a:spcBef>
              <a:buFontTx/>
              <a:buChar char="•"/>
            </a:pPr>
            <a:r>
              <a:rPr lang="en-US" sz="2800" b="1" dirty="0">
                <a:latin typeface="Times New Roman" pitchFamily="18" charset="0"/>
                <a:cs typeface="Times New Roman" pitchFamily="18" charset="0"/>
              </a:rPr>
              <a:t> States</a:t>
            </a:r>
            <a:r>
              <a:rPr lang="en-US" sz="2800" dirty="0">
                <a:latin typeface="Times New Roman" pitchFamily="18" charset="0"/>
                <a:cs typeface="Times New Roman" pitchFamily="18" charset="0"/>
              </a:rPr>
              <a:t>, which represent the situations during the life of an object in which it satisfies some condition, performs some activity, or waits for some occurrence.</a:t>
            </a:r>
          </a:p>
          <a:p>
            <a:pPr eaLnBrk="0" hangingPunct="0">
              <a:spcBef>
                <a:spcPct val="50000"/>
              </a:spcBef>
              <a:buFontTx/>
              <a:buChar char="•"/>
            </a:pP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Transitions</a:t>
            </a:r>
            <a:r>
              <a:rPr lang="en-US" sz="2800" dirty="0">
                <a:latin typeface="Times New Roman" pitchFamily="18" charset="0"/>
                <a:cs typeface="Times New Roman" pitchFamily="18" charset="0"/>
              </a:rPr>
              <a:t>, which represent relationships between the different states of an object.</a:t>
            </a:r>
            <a:endParaRPr lang="en-US" sz="2800" b="1" dirty="0">
              <a:latin typeface="Times New Roman" pitchFamily="18" charset="0"/>
              <a:cs typeface="Times New Roman" pitchFamily="18" charset="0"/>
            </a:endParaRPr>
          </a:p>
        </p:txBody>
      </p:sp>
      <p:sp>
        <p:nvSpPr>
          <p:cNvPr id="61443" name="Rectangle 3"/>
          <p:cNvSpPr>
            <a:spLocks noGrp="1" noChangeArrowheads="1"/>
          </p:cNvSpPr>
          <p:nvPr>
            <p:ph type="title" idx="4294967295"/>
          </p:nvPr>
        </p:nvSpPr>
        <p:spPr>
          <a:xfrm>
            <a:off x="871538" y="192088"/>
            <a:ext cx="8162925" cy="830997"/>
          </a:xfrm>
        </p:spPr>
        <p:txBody>
          <a:bodyPr/>
          <a:lstStyle/>
          <a:p>
            <a:pPr eaLnBrk="1" hangingPunct="1"/>
            <a:r>
              <a:rPr lang="en-US" sz="4800" dirty="0" err="1" smtClean="0">
                <a:solidFill>
                  <a:srgbClr val="006600"/>
                </a:solidFill>
                <a:latin typeface="Times New Roman" pitchFamily="18" charset="0"/>
                <a:cs typeface="Times New Roman" pitchFamily="18" charset="0"/>
              </a:rPr>
              <a:t>Statechart</a:t>
            </a:r>
            <a:r>
              <a:rPr lang="en-US" sz="4800" dirty="0" smtClean="0">
                <a:solidFill>
                  <a:srgbClr val="006600"/>
                </a:solidFill>
                <a:latin typeface="Times New Roman" pitchFamily="18" charset="0"/>
                <a:cs typeface="Times New Roman" pitchFamily="18" charset="0"/>
              </a:rPr>
              <a:t>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4294967295"/>
          </p:nvPr>
        </p:nvSpPr>
        <p:spPr>
          <a:xfrm>
            <a:off x="6553200" y="6248400"/>
            <a:ext cx="1905000" cy="457200"/>
          </a:xfrm>
          <a:prstGeom prst="rect">
            <a:avLst/>
          </a:prstGeom>
        </p:spPr>
        <p:txBody>
          <a:bodyPr/>
          <a:lstStyle/>
          <a:p>
            <a:fld id="{24ECBA83-7850-498C-A724-78991F817883}" type="slidenum">
              <a:rPr lang="en-US"/>
              <a:pPr/>
              <a:t>20</a:t>
            </a:fld>
            <a:endParaRPr lang="en-US"/>
          </a:p>
        </p:txBody>
      </p:sp>
      <p:sp>
        <p:nvSpPr>
          <p:cNvPr id="179202" name="Rectangle 2"/>
          <p:cNvSpPr>
            <a:spLocks noGrp="1" noChangeArrowheads="1"/>
          </p:cNvSpPr>
          <p:nvPr>
            <p:ph type="title"/>
          </p:nvPr>
        </p:nvSpPr>
        <p:spPr/>
        <p:txBody>
          <a:bodyPr/>
          <a:lstStyle/>
          <a:p>
            <a:r>
              <a:rPr lang="en-US"/>
              <a:t>Swimlanes</a:t>
            </a:r>
          </a:p>
        </p:txBody>
      </p:sp>
      <p:sp>
        <p:nvSpPr>
          <p:cNvPr id="179203" name="Rectangle 3"/>
          <p:cNvSpPr>
            <a:spLocks noGrp="1" noChangeArrowheads="1"/>
          </p:cNvSpPr>
          <p:nvPr>
            <p:ph type="body" idx="1"/>
          </p:nvPr>
        </p:nvSpPr>
        <p:spPr/>
        <p:txBody>
          <a:bodyPr/>
          <a:lstStyle/>
          <a:p>
            <a:pPr marL="0" indent="0">
              <a:buFontTx/>
              <a:buNone/>
            </a:pPr>
            <a:r>
              <a:rPr lang="en-US"/>
              <a:t>Swimlanes partition groups of activities based on, for instance, business organizations:</a:t>
            </a:r>
          </a:p>
        </p:txBody>
      </p:sp>
      <p:sp>
        <p:nvSpPr>
          <p:cNvPr id="179204" name="AutoShape 4"/>
          <p:cNvSpPr>
            <a:spLocks noChangeArrowheads="1"/>
          </p:cNvSpPr>
          <p:nvPr/>
        </p:nvSpPr>
        <p:spPr bwMode="auto">
          <a:xfrm>
            <a:off x="1447800" y="54102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Pay bill</a:t>
            </a:r>
          </a:p>
        </p:txBody>
      </p:sp>
      <p:sp>
        <p:nvSpPr>
          <p:cNvPr id="179205" name="AutoShape 5"/>
          <p:cNvSpPr>
            <a:spLocks noChangeArrowheads="1"/>
          </p:cNvSpPr>
          <p:nvPr/>
        </p:nvSpPr>
        <p:spPr bwMode="auto">
          <a:xfrm>
            <a:off x="5638800" y="3810000"/>
            <a:ext cx="22098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a:t>Bill customer</a:t>
            </a:r>
          </a:p>
        </p:txBody>
      </p:sp>
      <p:sp>
        <p:nvSpPr>
          <p:cNvPr id="179206" name="AutoShape 6"/>
          <p:cNvSpPr>
            <a:spLocks noChangeArrowheads="1"/>
          </p:cNvSpPr>
          <p:nvPr/>
        </p:nvSpPr>
        <p:spPr bwMode="auto">
          <a:xfrm>
            <a:off x="1219200" y="3810000"/>
            <a:ext cx="2514600" cy="533400"/>
          </a:xfrm>
          <a:prstGeom prst="flowChartTerminator">
            <a:avLst/>
          </a:prstGeom>
          <a:solidFill>
            <a:srgbClr val="0033CC"/>
          </a:solidFill>
          <a:ln w="9525">
            <a:solidFill>
              <a:schemeClr val="tx1"/>
            </a:solidFill>
            <a:miter lim="800000"/>
            <a:headEnd/>
            <a:tailEnd/>
          </a:ln>
          <a:effectLst/>
        </p:spPr>
        <p:txBody>
          <a:bodyPr wrap="none" anchor="ctr"/>
          <a:lstStyle/>
          <a:p>
            <a:pPr algn="ctr"/>
            <a:r>
              <a:rPr lang="en-US" dirty="0"/>
              <a:t>Receive product</a:t>
            </a:r>
          </a:p>
        </p:txBody>
      </p:sp>
      <p:sp>
        <p:nvSpPr>
          <p:cNvPr id="179207" name="Rectangle 7"/>
          <p:cNvSpPr>
            <a:spLocks noChangeArrowheads="1"/>
          </p:cNvSpPr>
          <p:nvPr/>
        </p:nvSpPr>
        <p:spPr bwMode="auto">
          <a:xfrm>
            <a:off x="1524000" y="4800600"/>
            <a:ext cx="6096000" cy="152400"/>
          </a:xfrm>
          <a:prstGeom prst="rect">
            <a:avLst/>
          </a:prstGeom>
          <a:solidFill>
            <a:schemeClr val="hlink"/>
          </a:solidFill>
          <a:ln w="9525">
            <a:solidFill>
              <a:schemeClr val="tx1"/>
            </a:solidFill>
            <a:miter lim="800000"/>
            <a:headEnd/>
            <a:tailEnd/>
          </a:ln>
          <a:effectLst/>
        </p:spPr>
        <p:txBody>
          <a:bodyPr wrap="none" anchor="ctr"/>
          <a:lstStyle/>
          <a:p>
            <a:endParaRPr lang="en-US"/>
          </a:p>
        </p:txBody>
      </p:sp>
      <p:sp>
        <p:nvSpPr>
          <p:cNvPr id="179208" name="Line 8"/>
          <p:cNvSpPr>
            <a:spLocks noChangeShapeType="1"/>
          </p:cNvSpPr>
          <p:nvPr/>
        </p:nvSpPr>
        <p:spPr bwMode="auto">
          <a:xfrm flipH="1">
            <a:off x="2667000" y="4953000"/>
            <a:ext cx="0" cy="457200"/>
          </a:xfrm>
          <a:prstGeom prst="line">
            <a:avLst/>
          </a:prstGeom>
          <a:noFill/>
          <a:ln w="9525">
            <a:solidFill>
              <a:schemeClr val="tx1"/>
            </a:solidFill>
            <a:round/>
            <a:headEnd/>
            <a:tailEnd type="arrow" w="med" len="med"/>
          </a:ln>
          <a:effectLst/>
        </p:spPr>
        <p:txBody>
          <a:bodyPr wrap="none" anchor="ctr"/>
          <a:lstStyle/>
          <a:p>
            <a:endParaRPr lang="en-US"/>
          </a:p>
        </p:txBody>
      </p:sp>
      <p:sp>
        <p:nvSpPr>
          <p:cNvPr id="179209" name="Line 9"/>
          <p:cNvSpPr>
            <a:spLocks noChangeShapeType="1"/>
          </p:cNvSpPr>
          <p:nvPr/>
        </p:nvSpPr>
        <p:spPr bwMode="auto">
          <a:xfrm>
            <a:off x="6705600" y="4343400"/>
            <a:ext cx="0" cy="457200"/>
          </a:xfrm>
          <a:prstGeom prst="line">
            <a:avLst/>
          </a:prstGeom>
          <a:noFill/>
          <a:ln w="9525">
            <a:solidFill>
              <a:schemeClr val="tx1"/>
            </a:solidFill>
            <a:round/>
            <a:headEnd/>
            <a:tailEnd type="arrow" w="med" len="med"/>
          </a:ln>
          <a:effectLst/>
        </p:spPr>
        <p:txBody>
          <a:bodyPr wrap="none" anchor="ctr"/>
          <a:lstStyle/>
          <a:p>
            <a:endParaRPr lang="en-US"/>
          </a:p>
        </p:txBody>
      </p:sp>
      <p:sp>
        <p:nvSpPr>
          <p:cNvPr id="179210" name="Line 10"/>
          <p:cNvSpPr>
            <a:spLocks noChangeShapeType="1"/>
          </p:cNvSpPr>
          <p:nvPr/>
        </p:nvSpPr>
        <p:spPr bwMode="auto">
          <a:xfrm>
            <a:off x="2667000" y="4343400"/>
            <a:ext cx="0" cy="457200"/>
          </a:xfrm>
          <a:prstGeom prst="line">
            <a:avLst/>
          </a:prstGeom>
          <a:noFill/>
          <a:ln w="9525">
            <a:solidFill>
              <a:schemeClr val="tx1"/>
            </a:solidFill>
            <a:round/>
            <a:headEnd/>
            <a:tailEnd type="arrow" w="med" len="med"/>
          </a:ln>
          <a:effectLst/>
        </p:spPr>
        <p:txBody>
          <a:bodyPr wrap="none" anchor="ctr"/>
          <a:lstStyle/>
          <a:p>
            <a:endParaRPr lang="en-US"/>
          </a:p>
        </p:txBody>
      </p:sp>
      <p:sp>
        <p:nvSpPr>
          <p:cNvPr id="179211" name="Text Box 11"/>
          <p:cNvSpPr txBox="1">
            <a:spLocks noChangeArrowheads="1"/>
          </p:cNvSpPr>
          <p:nvPr/>
        </p:nvSpPr>
        <p:spPr bwMode="auto">
          <a:xfrm>
            <a:off x="1905000" y="3200400"/>
            <a:ext cx="1471613" cy="457200"/>
          </a:xfrm>
          <a:prstGeom prst="rect">
            <a:avLst/>
          </a:prstGeom>
          <a:noFill/>
          <a:ln w="9525">
            <a:noFill/>
            <a:miter lim="800000"/>
            <a:headEnd/>
            <a:tailEnd/>
          </a:ln>
          <a:effectLst/>
        </p:spPr>
        <p:txBody>
          <a:bodyPr wrap="none" anchor="ctr">
            <a:spAutoFit/>
          </a:bodyPr>
          <a:lstStyle/>
          <a:p>
            <a:pPr algn="ctr"/>
            <a:r>
              <a:rPr lang="en-US" b="1"/>
              <a:t>Customer</a:t>
            </a:r>
            <a:endParaRPr lang="en-US"/>
          </a:p>
        </p:txBody>
      </p:sp>
      <p:sp>
        <p:nvSpPr>
          <p:cNvPr id="179212" name="Text Box 12"/>
          <p:cNvSpPr txBox="1">
            <a:spLocks noChangeArrowheads="1"/>
          </p:cNvSpPr>
          <p:nvPr/>
        </p:nvSpPr>
        <p:spPr bwMode="auto">
          <a:xfrm>
            <a:off x="6238875" y="3200400"/>
            <a:ext cx="1046163" cy="457200"/>
          </a:xfrm>
          <a:prstGeom prst="rect">
            <a:avLst/>
          </a:prstGeom>
          <a:noFill/>
          <a:ln w="9525">
            <a:noFill/>
            <a:miter lim="800000"/>
            <a:headEnd/>
            <a:tailEnd/>
          </a:ln>
          <a:effectLst/>
        </p:spPr>
        <p:txBody>
          <a:bodyPr wrap="none" anchor="ctr">
            <a:spAutoFit/>
          </a:bodyPr>
          <a:lstStyle/>
          <a:p>
            <a:pPr algn="ctr"/>
            <a:r>
              <a:rPr lang="en-US" b="1"/>
              <a:t>Billing</a:t>
            </a:r>
            <a:endParaRPr lang="en-US"/>
          </a:p>
        </p:txBody>
      </p:sp>
      <p:sp>
        <p:nvSpPr>
          <p:cNvPr id="179213" name="Line 13"/>
          <p:cNvSpPr>
            <a:spLocks noChangeShapeType="1"/>
          </p:cNvSpPr>
          <p:nvPr/>
        </p:nvSpPr>
        <p:spPr bwMode="auto">
          <a:xfrm>
            <a:off x="4724400" y="3200400"/>
            <a:ext cx="0" cy="2819400"/>
          </a:xfrm>
          <a:prstGeom prst="line">
            <a:avLst/>
          </a:prstGeom>
          <a:noFill/>
          <a:ln w="9525">
            <a:solidFill>
              <a:schemeClr val="tx1"/>
            </a:solidFill>
            <a:round/>
            <a:headEnd/>
            <a:tailEnd/>
          </a:ln>
          <a:effectLst/>
        </p:spPr>
        <p:txBody>
          <a:bodyPr wrap="none" anchor="ctr"/>
          <a:lstStyle/>
          <a:p>
            <a:endParaRPr lang="en-US"/>
          </a:p>
        </p:txBody>
      </p:sp>
      <p:sp>
        <p:nvSpPr>
          <p:cNvPr id="179214" name="Line 14"/>
          <p:cNvSpPr>
            <a:spLocks noChangeShapeType="1"/>
          </p:cNvSpPr>
          <p:nvPr/>
        </p:nvSpPr>
        <p:spPr bwMode="auto">
          <a:xfrm>
            <a:off x="8305800" y="3200400"/>
            <a:ext cx="0" cy="2819400"/>
          </a:xfrm>
          <a:prstGeom prst="line">
            <a:avLst/>
          </a:prstGeom>
          <a:noFill/>
          <a:ln w="9525">
            <a:solidFill>
              <a:schemeClr val="tx1"/>
            </a:solidFill>
            <a:round/>
            <a:headEnd/>
            <a:tailEnd/>
          </a:ln>
          <a:effectLst/>
        </p:spPr>
        <p:txBody>
          <a:bodyPr wrap="none" anchor="ctr"/>
          <a:lstStyle/>
          <a:p>
            <a:endParaRPr lang="en-US"/>
          </a:p>
        </p:txBody>
      </p:sp>
      <p:sp>
        <p:nvSpPr>
          <p:cNvPr id="179215" name="Line 15"/>
          <p:cNvSpPr>
            <a:spLocks noChangeShapeType="1"/>
          </p:cNvSpPr>
          <p:nvPr/>
        </p:nvSpPr>
        <p:spPr bwMode="auto">
          <a:xfrm>
            <a:off x="914400" y="3200400"/>
            <a:ext cx="0" cy="281940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ransition advTm="3696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85800" y="838200"/>
            <a:ext cx="6705600" cy="5908675"/>
          </a:xfrm>
          <a:prstGeom prst="rect">
            <a:avLst/>
          </a:prstGeom>
          <a:noFill/>
          <a:ln w="9525">
            <a:noFill/>
            <a:miter lim="800000"/>
            <a:headEnd/>
            <a:tailEnd/>
          </a:ln>
        </p:spPr>
        <p:txBody>
          <a:bodyPr>
            <a:spAutoFit/>
          </a:bodyPr>
          <a:lstStyle/>
          <a:p>
            <a:pPr eaLnBrk="0" hangingPunct="0">
              <a:spcBef>
                <a:spcPct val="50000"/>
              </a:spcBef>
            </a:pPr>
            <a:endParaRPr lang="en-US" sz="1800" b="1"/>
          </a:p>
          <a:p>
            <a:pPr eaLnBrk="0" hangingPunct="0">
              <a:spcBef>
                <a:spcPct val="50000"/>
              </a:spcBef>
            </a:pPr>
            <a:r>
              <a:rPr lang="en-US" sz="2000"/>
              <a:t>Activity diagrams describe the activities of a class. These diagrams are similar to statechart diagrams and use similar conventions, but activity diagrams describe the behavior of a class in response to internal processing rather than external events as in statechart diagram. </a:t>
            </a:r>
          </a:p>
          <a:p>
            <a:pPr eaLnBrk="0" hangingPunct="0">
              <a:spcBef>
                <a:spcPct val="50000"/>
              </a:spcBef>
              <a:buFontTx/>
              <a:buChar char="•"/>
            </a:pPr>
            <a:r>
              <a:rPr lang="en-US" sz="2000" b="1"/>
              <a:t> Swimlanes</a:t>
            </a:r>
            <a:r>
              <a:rPr lang="en-US" sz="2000"/>
              <a:t>, which represent responsibilities of one or more objects for actions within an overall activity; that is, they divide the activity states into groups and assign these groups to objects that must perform the activities.</a:t>
            </a:r>
          </a:p>
          <a:p>
            <a:pPr eaLnBrk="0" hangingPunct="0">
              <a:spcBef>
                <a:spcPct val="50000"/>
              </a:spcBef>
              <a:buFontTx/>
              <a:buChar char="•"/>
            </a:pPr>
            <a:r>
              <a:rPr lang="en-US" sz="2000"/>
              <a:t> </a:t>
            </a:r>
            <a:r>
              <a:rPr lang="en-US" sz="2000" b="1"/>
              <a:t>Action States</a:t>
            </a:r>
            <a:r>
              <a:rPr lang="en-US" sz="2000"/>
              <a:t>, which represent atomic, or noninterruptible, actions of entities or steps in the execution of an algorithm. </a:t>
            </a:r>
          </a:p>
          <a:p>
            <a:pPr eaLnBrk="0" hangingPunct="0">
              <a:spcBef>
                <a:spcPct val="50000"/>
              </a:spcBef>
              <a:buFontTx/>
              <a:buChar char="•"/>
            </a:pPr>
            <a:r>
              <a:rPr lang="en-US" sz="2000"/>
              <a:t> </a:t>
            </a:r>
            <a:r>
              <a:rPr lang="en-US" sz="2000" b="1"/>
              <a:t>Action flows</a:t>
            </a:r>
            <a:r>
              <a:rPr lang="en-US" sz="2000"/>
              <a:t>, which represent relationships between the different action states of an entity.</a:t>
            </a:r>
            <a:endParaRPr lang="en-US" sz="2000" b="1"/>
          </a:p>
        </p:txBody>
      </p:sp>
      <p:sp>
        <p:nvSpPr>
          <p:cNvPr id="66563" name="TextBox 2"/>
          <p:cNvSpPr txBox="1">
            <a:spLocks noChangeArrowheads="1"/>
          </p:cNvSpPr>
          <p:nvPr/>
        </p:nvSpPr>
        <p:spPr bwMode="auto">
          <a:xfrm>
            <a:off x="457200" y="0"/>
            <a:ext cx="5291138" cy="708025"/>
          </a:xfrm>
          <a:prstGeom prst="rect">
            <a:avLst/>
          </a:prstGeom>
          <a:noFill/>
          <a:ln w="9525">
            <a:noFill/>
            <a:miter lim="800000"/>
            <a:headEnd/>
            <a:tailEnd/>
          </a:ln>
        </p:spPr>
        <p:txBody>
          <a:bodyPr wrap="none">
            <a:spAutoFit/>
          </a:bodyPr>
          <a:lstStyle/>
          <a:p>
            <a:r>
              <a:rPr lang="en-US" sz="4000" b="1">
                <a:solidFill>
                  <a:srgbClr val="003366"/>
                </a:solidFill>
              </a:rPr>
              <a:t>Activity Diagrams</a:t>
            </a:r>
            <a:endParaRPr lang="en-US" sz="4000">
              <a:solidFill>
                <a:srgbClr val="0033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85800" y="1338263"/>
            <a:ext cx="6705600" cy="2462212"/>
          </a:xfrm>
          <a:prstGeom prst="rect">
            <a:avLst/>
          </a:prstGeom>
          <a:noFill/>
          <a:ln w="9525">
            <a:noFill/>
            <a:miter lim="800000"/>
            <a:headEnd/>
            <a:tailEnd/>
          </a:ln>
        </p:spPr>
        <p:txBody>
          <a:bodyPr>
            <a:spAutoFit/>
          </a:bodyPr>
          <a:lstStyle/>
          <a:p>
            <a:pPr eaLnBrk="0" hangingPunct="0">
              <a:spcBef>
                <a:spcPct val="50000"/>
              </a:spcBef>
            </a:pPr>
            <a:r>
              <a:rPr lang="en-US" sz="2800" b="1"/>
              <a:t>Activity Diagrams (Cont...)</a:t>
            </a:r>
          </a:p>
          <a:p>
            <a:pPr eaLnBrk="0" hangingPunct="0">
              <a:spcBef>
                <a:spcPct val="50000"/>
              </a:spcBef>
              <a:buFontTx/>
              <a:buChar char="•"/>
            </a:pPr>
            <a:r>
              <a:rPr lang="en-US" sz="2800" b="1"/>
              <a:t> Object flows</a:t>
            </a:r>
            <a:r>
              <a:rPr lang="en-US" sz="2800"/>
              <a:t>, which represent the utilization of objects by action states and the influence of action states on objects.</a:t>
            </a:r>
            <a:endParaRPr lang="en-US" sz="2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b="1"/>
              <a:t>Activity Diagram</a:t>
            </a:r>
            <a:endParaRPr lang="en-US"/>
          </a:p>
        </p:txBody>
      </p:sp>
      <p:sp>
        <p:nvSpPr>
          <p:cNvPr id="34819" name="Rectangle 3"/>
          <p:cNvSpPr>
            <a:spLocks noGrp="1" noChangeArrowheads="1"/>
          </p:cNvSpPr>
          <p:nvPr>
            <p:ph type="body" idx="1"/>
          </p:nvPr>
        </p:nvSpPr>
        <p:spPr>
          <a:xfrm>
            <a:off x="457200" y="1611313"/>
            <a:ext cx="8229600" cy="4219575"/>
          </a:xfrm>
        </p:spPr>
        <p:txBody>
          <a:bodyPr/>
          <a:lstStyle/>
          <a:p>
            <a:r>
              <a:rPr lang="en-US"/>
              <a:t>An activity diagram captures dynamic behavior (activity-oriented)</a:t>
            </a:r>
          </a:p>
          <a:p>
            <a:pPr lvl="1"/>
            <a:r>
              <a:rPr lang="en-US"/>
              <a:t>Activity diagrams may be created for use cases, classes, and/or operations</a:t>
            </a:r>
          </a:p>
          <a:p>
            <a:r>
              <a:rPr lang="en-US"/>
              <a:t>Purpose</a:t>
            </a:r>
          </a:p>
          <a:p>
            <a:pPr lvl="1"/>
            <a:r>
              <a:rPr lang="en-US"/>
              <a:t>Model workflow</a:t>
            </a:r>
          </a:p>
          <a:p>
            <a:pPr lvl="1"/>
            <a:r>
              <a:rPr lang="en-US"/>
              <a:t>Model operations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Activity</a:t>
            </a:r>
          </a:p>
        </p:txBody>
      </p:sp>
      <p:sp>
        <p:nvSpPr>
          <p:cNvPr id="12291" name="Rectangle 3"/>
          <p:cNvSpPr>
            <a:spLocks noGrp="1" noChangeArrowheads="1"/>
          </p:cNvSpPr>
          <p:nvPr>
            <p:ph type="body" idx="1"/>
          </p:nvPr>
        </p:nvSpPr>
        <p:spPr>
          <a:xfrm>
            <a:off x="457200" y="1600200"/>
            <a:ext cx="8229600" cy="1995488"/>
          </a:xfrm>
          <a:noFill/>
          <a:ln/>
        </p:spPr>
        <p:txBody>
          <a:bodyPr lIns="107950" tIns="53975" rIns="107950" bIns="53975"/>
          <a:lstStyle/>
          <a:p>
            <a:r>
              <a:rPr lang="en-US" sz="2400"/>
              <a:t>An </a:t>
            </a:r>
            <a:r>
              <a:rPr lang="en-US" sz="2400">
                <a:solidFill>
                  <a:srgbClr val="FF0000"/>
                </a:solidFill>
              </a:rPr>
              <a:t>activity</a:t>
            </a:r>
            <a:r>
              <a:rPr lang="en-US" sz="2400"/>
              <a:t> represents the performance of a task within the workflow. </a:t>
            </a:r>
          </a:p>
          <a:p>
            <a:r>
              <a:rPr lang="en-US" sz="2400"/>
              <a:t>In the UML, an activity is represented by a lozenge (horizontal top and bottom with convex sides).</a:t>
            </a:r>
            <a:r>
              <a:rPr lang="en-US"/>
              <a:t> </a:t>
            </a:r>
          </a:p>
          <a:p>
            <a:pPr>
              <a:buFontTx/>
              <a:buNone/>
            </a:pPr>
            <a:endParaRPr lang="en-US"/>
          </a:p>
          <a:p>
            <a:pPr>
              <a:buFontTx/>
              <a:buNone/>
            </a:pPr>
            <a:endParaRPr lang="en-US" sz="2800"/>
          </a:p>
        </p:txBody>
      </p:sp>
      <p:grpSp>
        <p:nvGrpSpPr>
          <p:cNvPr id="2" name="Group 4"/>
          <p:cNvGrpSpPr>
            <a:grpSpLocks/>
          </p:cNvGrpSpPr>
          <p:nvPr/>
        </p:nvGrpSpPr>
        <p:grpSpPr bwMode="auto">
          <a:xfrm>
            <a:off x="882650" y="3429000"/>
            <a:ext cx="6592888" cy="2590800"/>
            <a:chOff x="556" y="2160"/>
            <a:chExt cx="4153" cy="1632"/>
          </a:xfrm>
        </p:grpSpPr>
        <p:sp>
          <p:nvSpPr>
            <p:cNvPr id="12293" name="Text Box 5"/>
            <p:cNvSpPr txBox="1">
              <a:spLocks noChangeArrowheads="1"/>
            </p:cNvSpPr>
            <p:nvPr/>
          </p:nvSpPr>
          <p:spPr bwMode="auto">
            <a:xfrm>
              <a:off x="556" y="2495"/>
              <a:ext cx="656" cy="241"/>
            </a:xfrm>
            <a:prstGeom prst="rect">
              <a:avLst/>
            </a:prstGeom>
            <a:noFill/>
            <a:ln w="9525">
              <a:noFill/>
              <a:miter lim="800000"/>
              <a:headEnd/>
              <a:tailEnd/>
            </a:ln>
            <a:effectLst/>
          </p:spPr>
          <p:txBody>
            <a:bodyPr wrap="none" lIns="107950" tIns="53975" rIns="107950" bIns="53975">
              <a:spAutoFit/>
            </a:bodyPr>
            <a:lstStyle/>
            <a:p>
              <a:pPr algn="ctr" eaLnBrk="0" hangingPunct="0"/>
              <a:r>
                <a:rPr lang="en-US" b="1"/>
                <a:t>Activity</a:t>
              </a:r>
            </a:p>
          </p:txBody>
        </p:sp>
        <p:pic>
          <p:nvPicPr>
            <p:cNvPr id="12294" name="Picture 6"/>
            <p:cNvPicPr>
              <a:picLocks noChangeAspect="1" noChangeArrowheads="1"/>
            </p:cNvPicPr>
            <p:nvPr/>
          </p:nvPicPr>
          <p:blipFill>
            <a:blip r:embed="rId3"/>
            <a:srcRect/>
            <a:stretch>
              <a:fillRect/>
            </a:stretch>
          </p:blipFill>
          <p:spPr bwMode="auto">
            <a:xfrm>
              <a:off x="1680" y="2160"/>
              <a:ext cx="1339" cy="1632"/>
            </a:xfrm>
            <a:prstGeom prst="rect">
              <a:avLst/>
            </a:prstGeom>
            <a:noFill/>
            <a:ln w="28575">
              <a:noFill/>
              <a:miter lim="800000"/>
              <a:headEnd/>
              <a:tailEnd/>
            </a:ln>
            <a:effectLst/>
          </p:spPr>
        </p:pic>
        <p:sp>
          <p:nvSpPr>
            <p:cNvPr id="12295" name="Line 7"/>
            <p:cNvSpPr>
              <a:spLocks noChangeShapeType="1"/>
            </p:cNvSpPr>
            <p:nvPr/>
          </p:nvSpPr>
          <p:spPr bwMode="auto">
            <a:xfrm>
              <a:off x="1296" y="2640"/>
              <a:ext cx="528" cy="0"/>
            </a:xfrm>
            <a:prstGeom prst="line">
              <a:avLst/>
            </a:prstGeom>
            <a:noFill/>
            <a:ln w="28575">
              <a:solidFill>
                <a:schemeClr val="tx2"/>
              </a:solidFill>
              <a:round/>
              <a:headEnd/>
              <a:tailEnd type="triangle" w="med" len="med"/>
            </a:ln>
            <a:effectLst/>
          </p:spPr>
          <p:txBody>
            <a:bodyPr wrap="none" lIns="107950" tIns="53975" rIns="107950" bIns="53975" anchor="ctr"/>
            <a:lstStyle/>
            <a:p>
              <a:endParaRPr lang="en-US"/>
            </a:p>
          </p:txBody>
        </p:sp>
        <p:sp>
          <p:nvSpPr>
            <p:cNvPr id="12296" name="AutoShape 8"/>
            <p:cNvSpPr>
              <a:spLocks noChangeArrowheads="1"/>
            </p:cNvSpPr>
            <p:nvPr/>
          </p:nvSpPr>
          <p:spPr bwMode="auto">
            <a:xfrm>
              <a:off x="3792" y="2496"/>
              <a:ext cx="917" cy="336"/>
            </a:xfrm>
            <a:prstGeom prst="roundRect">
              <a:avLst>
                <a:gd name="adj" fmla="val 9028"/>
              </a:avLst>
            </a:prstGeom>
            <a:solidFill>
              <a:srgbClr val="0080FF"/>
            </a:solidFill>
            <a:ln w="0">
              <a:solidFill>
                <a:srgbClr val="000000"/>
              </a:solidFill>
              <a:round/>
              <a:headEnd/>
              <a:tailEnd/>
            </a:ln>
          </p:spPr>
          <p:txBody>
            <a:bodyPr/>
            <a:lstStyle/>
            <a:p>
              <a:endParaRPr lang="en-US"/>
            </a:p>
          </p:txBody>
        </p:sp>
        <p:sp>
          <p:nvSpPr>
            <p:cNvPr id="12297" name="Text Box 9"/>
            <p:cNvSpPr txBox="1">
              <a:spLocks noChangeArrowheads="1"/>
            </p:cNvSpPr>
            <p:nvPr/>
          </p:nvSpPr>
          <p:spPr bwMode="auto">
            <a:xfrm>
              <a:off x="4024" y="2831"/>
              <a:ext cx="488" cy="241"/>
            </a:xfrm>
            <a:prstGeom prst="rect">
              <a:avLst/>
            </a:prstGeom>
            <a:noFill/>
            <a:ln w="9525">
              <a:noFill/>
              <a:miter lim="800000"/>
              <a:headEnd/>
              <a:tailEnd/>
            </a:ln>
            <a:effectLst/>
          </p:spPr>
          <p:txBody>
            <a:bodyPr wrap="none" lIns="107950" tIns="53975" rIns="107950" bIns="53975">
              <a:spAutoFit/>
            </a:bodyPr>
            <a:lstStyle/>
            <a:p>
              <a:pPr algn="ctr" eaLnBrk="0" hangingPunct="0"/>
              <a:r>
                <a:rPr lang="en-US" b="1"/>
                <a:t>State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Start State</a:t>
            </a:r>
          </a:p>
        </p:txBody>
      </p:sp>
      <p:sp>
        <p:nvSpPr>
          <p:cNvPr id="14339" name="Rectangle 3"/>
          <p:cNvSpPr>
            <a:spLocks noGrp="1" noChangeArrowheads="1"/>
          </p:cNvSpPr>
          <p:nvPr>
            <p:ph type="body" idx="1"/>
          </p:nvPr>
        </p:nvSpPr>
        <p:spPr>
          <a:xfrm>
            <a:off x="457200" y="1600200"/>
            <a:ext cx="8229600" cy="1995488"/>
          </a:xfrm>
          <a:noFill/>
          <a:ln/>
        </p:spPr>
        <p:txBody>
          <a:bodyPr lIns="107950" tIns="53975" rIns="107950" bIns="53975"/>
          <a:lstStyle/>
          <a:p>
            <a:pPr>
              <a:lnSpc>
                <a:spcPct val="70000"/>
              </a:lnSpc>
            </a:pPr>
            <a:r>
              <a:rPr lang="en-US" sz="2400" dirty="0"/>
              <a:t>A </a:t>
            </a:r>
            <a:r>
              <a:rPr lang="en-US" sz="2400" dirty="0">
                <a:solidFill>
                  <a:srgbClr val="FF0000"/>
                </a:solidFill>
              </a:rPr>
              <a:t>start state </a:t>
            </a:r>
            <a:r>
              <a:rPr lang="en-US" sz="2400" dirty="0"/>
              <a:t>explicitly shows the beginning of a workflow on an activity diagram. </a:t>
            </a:r>
          </a:p>
          <a:p>
            <a:pPr>
              <a:lnSpc>
                <a:spcPct val="70000"/>
              </a:lnSpc>
            </a:pPr>
            <a:r>
              <a:rPr lang="en-US" sz="2400" dirty="0"/>
              <a:t>There is only one start state.</a:t>
            </a:r>
          </a:p>
          <a:p>
            <a:pPr>
              <a:lnSpc>
                <a:spcPct val="70000"/>
              </a:lnSpc>
            </a:pPr>
            <a:r>
              <a:rPr lang="en-US" sz="2400" dirty="0"/>
              <a:t>In the UML, a start state is represented by a solid circle.</a:t>
            </a:r>
          </a:p>
          <a:p>
            <a:pPr>
              <a:lnSpc>
                <a:spcPct val="70000"/>
              </a:lnSpc>
            </a:pPr>
            <a:endParaRPr lang="en-US" sz="2400" dirty="0"/>
          </a:p>
          <a:p>
            <a:pPr>
              <a:lnSpc>
                <a:spcPct val="70000"/>
              </a:lnSpc>
              <a:buFontTx/>
              <a:buNone/>
            </a:pPr>
            <a:endParaRPr lang="en-US" sz="2800" dirty="0"/>
          </a:p>
        </p:txBody>
      </p:sp>
      <p:grpSp>
        <p:nvGrpSpPr>
          <p:cNvPr id="2" name="Group 4"/>
          <p:cNvGrpSpPr>
            <a:grpSpLocks/>
          </p:cNvGrpSpPr>
          <p:nvPr/>
        </p:nvGrpSpPr>
        <p:grpSpPr bwMode="auto">
          <a:xfrm>
            <a:off x="1308100" y="3124200"/>
            <a:ext cx="4864100" cy="2971800"/>
            <a:chOff x="824" y="1968"/>
            <a:chExt cx="3064" cy="1872"/>
          </a:xfrm>
        </p:grpSpPr>
        <p:sp>
          <p:nvSpPr>
            <p:cNvPr id="14341" name="Text Box 5"/>
            <p:cNvSpPr txBox="1">
              <a:spLocks noChangeArrowheads="1"/>
            </p:cNvSpPr>
            <p:nvPr/>
          </p:nvSpPr>
          <p:spPr bwMode="auto">
            <a:xfrm>
              <a:off x="824" y="2063"/>
              <a:ext cx="856" cy="241"/>
            </a:xfrm>
            <a:prstGeom prst="rect">
              <a:avLst/>
            </a:prstGeom>
            <a:noFill/>
            <a:ln w="9525">
              <a:noFill/>
              <a:miter lim="800000"/>
              <a:headEnd/>
              <a:tailEnd/>
            </a:ln>
            <a:effectLst/>
          </p:spPr>
          <p:txBody>
            <a:bodyPr wrap="none" lIns="107950" tIns="53975" rIns="107950" bIns="53975">
              <a:spAutoFit/>
            </a:bodyPr>
            <a:lstStyle/>
            <a:p>
              <a:pPr algn="ctr" eaLnBrk="0" hangingPunct="0"/>
              <a:r>
                <a:rPr lang="en-US" b="1"/>
                <a:t>Start State</a:t>
              </a:r>
            </a:p>
          </p:txBody>
        </p:sp>
        <p:pic>
          <p:nvPicPr>
            <p:cNvPr id="14342" name="Picture 6"/>
            <p:cNvPicPr>
              <a:picLocks noChangeAspect="1" noChangeArrowheads="1"/>
            </p:cNvPicPr>
            <p:nvPr/>
          </p:nvPicPr>
          <p:blipFill>
            <a:blip r:embed="rId3"/>
            <a:srcRect/>
            <a:stretch>
              <a:fillRect/>
            </a:stretch>
          </p:blipFill>
          <p:spPr bwMode="auto">
            <a:xfrm>
              <a:off x="2352" y="1968"/>
              <a:ext cx="1536" cy="1872"/>
            </a:xfrm>
            <a:prstGeom prst="rect">
              <a:avLst/>
            </a:prstGeom>
            <a:noFill/>
            <a:ln w="28575">
              <a:noFill/>
              <a:miter lim="800000"/>
              <a:headEnd/>
              <a:tailEnd/>
            </a:ln>
            <a:effectLst/>
          </p:spPr>
        </p:pic>
        <p:sp>
          <p:nvSpPr>
            <p:cNvPr id="14343" name="Line 7"/>
            <p:cNvSpPr>
              <a:spLocks noChangeShapeType="1"/>
            </p:cNvSpPr>
            <p:nvPr/>
          </p:nvSpPr>
          <p:spPr bwMode="auto">
            <a:xfrm>
              <a:off x="1776" y="2208"/>
              <a:ext cx="1152" cy="0"/>
            </a:xfrm>
            <a:prstGeom prst="line">
              <a:avLst/>
            </a:prstGeom>
            <a:noFill/>
            <a:ln w="28575">
              <a:solidFill>
                <a:schemeClr val="tx2"/>
              </a:solidFill>
              <a:round/>
              <a:headEnd/>
              <a:tailEnd type="triangle" w="med" len="med"/>
            </a:ln>
            <a:effectLst/>
          </p:spPr>
          <p:txBody>
            <a:bodyPr wrap="none" lIns="107950" tIns="53975" rIns="107950" bIns="53975" anchor="ctr"/>
            <a:lstStyle/>
            <a:p>
              <a:endParaRPr 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End State</a:t>
            </a:r>
          </a:p>
        </p:txBody>
      </p:sp>
      <p:sp>
        <p:nvSpPr>
          <p:cNvPr id="16387" name="Rectangle 3"/>
          <p:cNvSpPr>
            <a:spLocks noGrp="1" noChangeArrowheads="1"/>
          </p:cNvSpPr>
          <p:nvPr>
            <p:ph type="body" idx="1"/>
          </p:nvPr>
        </p:nvSpPr>
        <p:spPr>
          <a:xfrm>
            <a:off x="457200" y="1600200"/>
            <a:ext cx="8229600" cy="1995488"/>
          </a:xfrm>
          <a:noFill/>
          <a:ln/>
        </p:spPr>
        <p:txBody>
          <a:bodyPr lIns="107950" tIns="53975" rIns="107950" bIns="53975"/>
          <a:lstStyle/>
          <a:p>
            <a:pPr>
              <a:lnSpc>
                <a:spcPct val="70000"/>
              </a:lnSpc>
            </a:pPr>
            <a:r>
              <a:rPr lang="en-US" sz="2400" dirty="0"/>
              <a:t>A </a:t>
            </a:r>
            <a:r>
              <a:rPr lang="en-US" sz="2400" dirty="0">
                <a:solidFill>
                  <a:srgbClr val="FF0000"/>
                </a:solidFill>
              </a:rPr>
              <a:t>end state </a:t>
            </a:r>
            <a:r>
              <a:rPr lang="en-US" sz="2400" dirty="0"/>
              <a:t>represents a final or terminal state on an activity diagram. </a:t>
            </a:r>
          </a:p>
          <a:p>
            <a:pPr>
              <a:lnSpc>
                <a:spcPct val="70000"/>
              </a:lnSpc>
            </a:pPr>
            <a:r>
              <a:rPr lang="en-US" sz="2400" dirty="0"/>
              <a:t>There can be zero or more end states on an activity diagram.</a:t>
            </a:r>
          </a:p>
          <a:p>
            <a:pPr>
              <a:lnSpc>
                <a:spcPct val="70000"/>
              </a:lnSpc>
            </a:pPr>
            <a:r>
              <a:rPr lang="en-US" sz="2400" dirty="0"/>
              <a:t>In the UML, an end state is represented by a bull’s eye.</a:t>
            </a:r>
          </a:p>
          <a:p>
            <a:pPr>
              <a:lnSpc>
                <a:spcPct val="70000"/>
              </a:lnSpc>
            </a:pPr>
            <a:endParaRPr lang="en-US" sz="2400" dirty="0"/>
          </a:p>
          <a:p>
            <a:pPr>
              <a:lnSpc>
                <a:spcPct val="70000"/>
              </a:lnSpc>
              <a:buFontTx/>
              <a:buNone/>
            </a:pPr>
            <a:endParaRPr lang="en-US" dirty="0"/>
          </a:p>
        </p:txBody>
      </p:sp>
      <p:grpSp>
        <p:nvGrpSpPr>
          <p:cNvPr id="2" name="Group 4"/>
          <p:cNvGrpSpPr>
            <a:grpSpLocks/>
          </p:cNvGrpSpPr>
          <p:nvPr/>
        </p:nvGrpSpPr>
        <p:grpSpPr bwMode="auto">
          <a:xfrm>
            <a:off x="1625600" y="3276600"/>
            <a:ext cx="4318000" cy="2743200"/>
            <a:chOff x="1024" y="2064"/>
            <a:chExt cx="2720" cy="1728"/>
          </a:xfrm>
        </p:grpSpPr>
        <p:sp>
          <p:nvSpPr>
            <p:cNvPr id="16389" name="Text Box 5"/>
            <p:cNvSpPr txBox="1">
              <a:spLocks noChangeArrowheads="1"/>
            </p:cNvSpPr>
            <p:nvPr/>
          </p:nvSpPr>
          <p:spPr bwMode="auto">
            <a:xfrm>
              <a:off x="1024" y="3455"/>
              <a:ext cx="800" cy="241"/>
            </a:xfrm>
            <a:prstGeom prst="rect">
              <a:avLst/>
            </a:prstGeom>
            <a:noFill/>
            <a:ln w="9525">
              <a:noFill/>
              <a:miter lim="800000"/>
              <a:headEnd/>
              <a:tailEnd/>
            </a:ln>
            <a:effectLst/>
          </p:spPr>
          <p:txBody>
            <a:bodyPr wrap="none" lIns="107950" tIns="53975" rIns="107950" bIns="53975">
              <a:spAutoFit/>
            </a:bodyPr>
            <a:lstStyle/>
            <a:p>
              <a:pPr algn="ctr" eaLnBrk="0" hangingPunct="0"/>
              <a:r>
                <a:rPr lang="en-US" b="1"/>
                <a:t>End State</a:t>
              </a:r>
            </a:p>
          </p:txBody>
        </p:sp>
        <p:pic>
          <p:nvPicPr>
            <p:cNvPr id="16390" name="Picture 6"/>
            <p:cNvPicPr>
              <a:picLocks noChangeAspect="1" noChangeArrowheads="1"/>
            </p:cNvPicPr>
            <p:nvPr/>
          </p:nvPicPr>
          <p:blipFill>
            <a:blip r:embed="rId3"/>
            <a:srcRect/>
            <a:stretch>
              <a:fillRect/>
            </a:stretch>
          </p:blipFill>
          <p:spPr bwMode="auto">
            <a:xfrm>
              <a:off x="2208" y="2064"/>
              <a:ext cx="1536" cy="1728"/>
            </a:xfrm>
            <a:prstGeom prst="rect">
              <a:avLst/>
            </a:prstGeom>
            <a:noFill/>
            <a:ln w="28575">
              <a:noFill/>
              <a:miter lim="800000"/>
              <a:headEnd/>
              <a:tailEnd/>
            </a:ln>
            <a:effectLst/>
          </p:spPr>
        </p:pic>
        <p:sp>
          <p:nvSpPr>
            <p:cNvPr id="16391" name="Line 7"/>
            <p:cNvSpPr>
              <a:spLocks noChangeShapeType="1"/>
            </p:cNvSpPr>
            <p:nvPr/>
          </p:nvSpPr>
          <p:spPr bwMode="auto">
            <a:xfrm>
              <a:off x="1920" y="3600"/>
              <a:ext cx="816" cy="0"/>
            </a:xfrm>
            <a:prstGeom prst="line">
              <a:avLst/>
            </a:prstGeom>
            <a:noFill/>
            <a:ln w="28575">
              <a:solidFill>
                <a:schemeClr val="tx2"/>
              </a:solidFill>
              <a:round/>
              <a:headEnd/>
              <a:tailEnd type="triangle" w="med" len="med"/>
            </a:ln>
            <a:effectLst/>
          </p:spPr>
          <p:txBody>
            <a:bodyPr wrap="none" lIns="107950" tIns="53975" rIns="107950" bIns="53975"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State Transitions</a:t>
            </a:r>
          </a:p>
        </p:txBody>
      </p:sp>
      <p:sp>
        <p:nvSpPr>
          <p:cNvPr id="18435" name="Rectangle 3"/>
          <p:cNvSpPr>
            <a:spLocks noGrp="1" noChangeArrowheads="1"/>
          </p:cNvSpPr>
          <p:nvPr>
            <p:ph type="body" idx="1"/>
          </p:nvPr>
        </p:nvSpPr>
        <p:spPr>
          <a:xfrm>
            <a:off x="457200" y="1600200"/>
            <a:ext cx="8229600" cy="1995488"/>
          </a:xfrm>
          <a:noFill/>
          <a:ln/>
        </p:spPr>
        <p:txBody>
          <a:bodyPr lIns="107950" tIns="53975" rIns="107950" bIns="53975"/>
          <a:lstStyle/>
          <a:p>
            <a:r>
              <a:rPr lang="en-US" dirty="0"/>
              <a:t>A </a:t>
            </a:r>
            <a:r>
              <a:rPr lang="en-US" dirty="0">
                <a:solidFill>
                  <a:srgbClr val="FF0000"/>
                </a:solidFill>
              </a:rPr>
              <a:t>state transition </a:t>
            </a:r>
            <a:r>
              <a:rPr lang="en-US" dirty="0"/>
              <a:t>shows what activity follows after another.</a:t>
            </a:r>
          </a:p>
          <a:p>
            <a:r>
              <a:rPr lang="en-US" dirty="0"/>
              <a:t>In the UML, a state transition is represented by a solid line with an arrow.</a:t>
            </a:r>
          </a:p>
          <a:p>
            <a:pPr>
              <a:buFontTx/>
              <a:buNone/>
            </a:pPr>
            <a:endParaRPr lang="en-US" dirty="0"/>
          </a:p>
          <a:p>
            <a:pPr>
              <a:buFontTx/>
              <a:buNone/>
            </a:pPr>
            <a:endParaRPr lang="en-US" sz="2800" dirty="0"/>
          </a:p>
        </p:txBody>
      </p:sp>
      <p:grpSp>
        <p:nvGrpSpPr>
          <p:cNvPr id="2" name="Group 4"/>
          <p:cNvGrpSpPr>
            <a:grpSpLocks/>
          </p:cNvGrpSpPr>
          <p:nvPr/>
        </p:nvGrpSpPr>
        <p:grpSpPr bwMode="auto">
          <a:xfrm>
            <a:off x="952500" y="3810000"/>
            <a:ext cx="5407025" cy="2819400"/>
            <a:chOff x="600" y="2016"/>
            <a:chExt cx="3406" cy="1776"/>
          </a:xfrm>
        </p:grpSpPr>
        <p:sp>
          <p:nvSpPr>
            <p:cNvPr id="18437" name="Text Box 5"/>
            <p:cNvSpPr txBox="1">
              <a:spLocks noChangeArrowheads="1"/>
            </p:cNvSpPr>
            <p:nvPr/>
          </p:nvSpPr>
          <p:spPr bwMode="auto">
            <a:xfrm>
              <a:off x="600" y="2736"/>
              <a:ext cx="1224" cy="241"/>
            </a:xfrm>
            <a:prstGeom prst="rect">
              <a:avLst/>
            </a:prstGeom>
            <a:noFill/>
            <a:ln w="9525">
              <a:noFill/>
              <a:miter lim="800000"/>
              <a:headEnd/>
              <a:tailEnd/>
            </a:ln>
            <a:effectLst/>
          </p:spPr>
          <p:txBody>
            <a:bodyPr wrap="none" lIns="107950" tIns="53975" rIns="107950" bIns="53975">
              <a:spAutoFit/>
            </a:bodyPr>
            <a:lstStyle/>
            <a:p>
              <a:pPr algn="ctr" eaLnBrk="0" hangingPunct="0"/>
              <a:r>
                <a:rPr lang="en-US" b="1"/>
                <a:t>State Transition</a:t>
              </a:r>
            </a:p>
          </p:txBody>
        </p:sp>
        <p:pic>
          <p:nvPicPr>
            <p:cNvPr id="18438" name="Picture 6"/>
            <p:cNvPicPr>
              <a:picLocks noChangeAspect="1" noChangeArrowheads="1"/>
            </p:cNvPicPr>
            <p:nvPr/>
          </p:nvPicPr>
          <p:blipFill>
            <a:blip r:embed="rId3"/>
            <a:srcRect/>
            <a:stretch>
              <a:fillRect/>
            </a:stretch>
          </p:blipFill>
          <p:spPr bwMode="auto">
            <a:xfrm>
              <a:off x="2549" y="2016"/>
              <a:ext cx="1457" cy="1776"/>
            </a:xfrm>
            <a:prstGeom prst="rect">
              <a:avLst/>
            </a:prstGeom>
            <a:noFill/>
            <a:ln w="28575">
              <a:noFill/>
              <a:miter lim="800000"/>
              <a:headEnd/>
              <a:tailEnd/>
            </a:ln>
            <a:effectLst/>
          </p:spPr>
        </p:pic>
        <p:sp>
          <p:nvSpPr>
            <p:cNvPr id="18439" name="Line 7"/>
            <p:cNvSpPr>
              <a:spLocks noChangeShapeType="1"/>
            </p:cNvSpPr>
            <p:nvPr/>
          </p:nvSpPr>
          <p:spPr bwMode="auto">
            <a:xfrm>
              <a:off x="1872" y="2880"/>
              <a:ext cx="1104" cy="0"/>
            </a:xfrm>
            <a:prstGeom prst="line">
              <a:avLst/>
            </a:prstGeom>
            <a:noFill/>
            <a:ln w="28575">
              <a:solidFill>
                <a:schemeClr val="tx2"/>
              </a:solidFill>
              <a:round/>
              <a:headEnd/>
              <a:tailEnd type="triangle" w="med" len="me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Decisions</a:t>
            </a:r>
          </a:p>
        </p:txBody>
      </p:sp>
      <p:sp>
        <p:nvSpPr>
          <p:cNvPr id="20483" name="Rectangle 3"/>
          <p:cNvSpPr>
            <a:spLocks noGrp="1" noChangeArrowheads="1"/>
          </p:cNvSpPr>
          <p:nvPr>
            <p:ph type="body" idx="1"/>
          </p:nvPr>
        </p:nvSpPr>
        <p:spPr>
          <a:xfrm>
            <a:off x="457200" y="1600200"/>
            <a:ext cx="8229600" cy="1995488"/>
          </a:xfrm>
          <a:noFill/>
          <a:ln/>
        </p:spPr>
        <p:txBody>
          <a:bodyPr lIns="107950" tIns="53975" rIns="107950" bIns="53975"/>
          <a:lstStyle/>
          <a:p>
            <a:r>
              <a:rPr lang="en-US"/>
              <a:t>A </a:t>
            </a:r>
            <a:r>
              <a:rPr lang="en-US">
                <a:solidFill>
                  <a:srgbClr val="FF0000"/>
                </a:solidFill>
              </a:rPr>
              <a:t>decision</a:t>
            </a:r>
            <a:r>
              <a:rPr lang="en-US"/>
              <a:t> is a point in an activity diagram where guard conditions are used to indicate different possible transitions.</a:t>
            </a:r>
          </a:p>
          <a:p>
            <a:r>
              <a:rPr lang="en-US"/>
              <a:t>In the UML, a decision is represented by a diamond.</a:t>
            </a:r>
          </a:p>
          <a:p>
            <a:pPr>
              <a:buFontTx/>
              <a:buNone/>
            </a:pPr>
            <a:endParaRPr lang="en-US" sz="28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Synchronization Bars</a:t>
            </a:r>
          </a:p>
        </p:txBody>
      </p:sp>
      <p:sp>
        <p:nvSpPr>
          <p:cNvPr id="22531" name="Rectangle 3"/>
          <p:cNvSpPr>
            <a:spLocks noGrp="1" noChangeArrowheads="1"/>
          </p:cNvSpPr>
          <p:nvPr>
            <p:ph type="body" idx="1"/>
          </p:nvPr>
        </p:nvSpPr>
        <p:spPr>
          <a:xfrm>
            <a:off x="457200" y="1600200"/>
            <a:ext cx="8229600" cy="3200400"/>
          </a:xfrm>
          <a:noFill/>
          <a:ln/>
        </p:spPr>
        <p:txBody>
          <a:bodyPr lIns="107950" tIns="53975" rIns="107950" bIns="53975"/>
          <a:lstStyle/>
          <a:p>
            <a:r>
              <a:rPr lang="en-US"/>
              <a:t>A </a:t>
            </a:r>
            <a:r>
              <a:rPr lang="en-US">
                <a:solidFill>
                  <a:srgbClr val="FF0000"/>
                </a:solidFill>
              </a:rPr>
              <a:t>synchronization bar</a:t>
            </a:r>
            <a:r>
              <a:rPr lang="en-US"/>
              <a:t> allows you to show concurrent threads in a workflow of a use case.</a:t>
            </a:r>
          </a:p>
          <a:p>
            <a:r>
              <a:rPr lang="en-US"/>
              <a:t>In the UML, a synchronization bar is represented by a thick </a:t>
            </a:r>
            <a:br>
              <a:rPr lang="en-US"/>
            </a:br>
            <a:r>
              <a:rPr lang="en-US"/>
              <a:t>horizontal or vertical line.</a:t>
            </a:r>
          </a:p>
          <a:p>
            <a:pPr>
              <a:buFontTx/>
              <a:buNone/>
            </a:pPr>
            <a:endParaRPr lang="en-US"/>
          </a:p>
          <a:p>
            <a:pPr>
              <a:buFontTx/>
              <a:buNone/>
            </a:pPr>
            <a:endParaRPr lang="en-US" sz="28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a:t>Statechart Diagram</a:t>
            </a:r>
            <a:endParaRPr lang="en-US"/>
          </a:p>
        </p:txBody>
      </p:sp>
      <p:sp>
        <p:nvSpPr>
          <p:cNvPr id="3075" name="Rectangle 3"/>
          <p:cNvSpPr>
            <a:spLocks noGrp="1" noChangeArrowheads="1"/>
          </p:cNvSpPr>
          <p:nvPr>
            <p:ph type="body" idx="1"/>
          </p:nvPr>
        </p:nvSpPr>
        <p:spPr/>
        <p:txBody>
          <a:bodyPr/>
          <a:lstStyle/>
          <a:p>
            <a:r>
              <a:rPr lang="en-US"/>
              <a:t>Captures dynamic behavior (event-oriented)</a:t>
            </a:r>
          </a:p>
          <a:p>
            <a:r>
              <a:rPr lang="en-US"/>
              <a:t>Statecharts are created for objects with significant dynamic behavior</a:t>
            </a:r>
          </a:p>
          <a:p>
            <a:pPr lvl="1"/>
            <a:r>
              <a:rPr lang="en-US"/>
              <a:t>It shows the life history of a single class </a:t>
            </a:r>
          </a:p>
          <a:p>
            <a:r>
              <a:rPr lang="en-US"/>
              <a:t>Purpose</a:t>
            </a:r>
          </a:p>
          <a:p>
            <a:pPr lvl="1"/>
            <a:r>
              <a:rPr lang="en-US">
                <a:effectLst>
                  <a:outerShdw blurRad="38100" dist="38100" dir="2700000" algn="tl">
                    <a:srgbClr val="C0C0C0"/>
                  </a:outerShdw>
                </a:effectLst>
              </a:rPr>
              <a:t>Model object lifecycle</a:t>
            </a:r>
          </a:p>
          <a:p>
            <a:pPr lvl="1"/>
            <a:r>
              <a:rPr lang="en-US">
                <a:effectLst>
                  <a:outerShdw blurRad="38100" dist="38100" dir="2700000" algn="tl">
                    <a:srgbClr val="C0C0C0"/>
                  </a:outerShdw>
                </a:effectLst>
              </a:rPr>
              <a:t>Model reactive objects</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639762"/>
          </a:xfrm>
        </p:spPr>
        <p:txBody>
          <a:bodyPr/>
          <a:lstStyle/>
          <a:p>
            <a:r>
              <a:rPr lang="en-US" sz="4000" b="1"/>
              <a:t>Activity Diagram</a:t>
            </a:r>
            <a:endParaRPr lang="en-US" sz="4000"/>
          </a:p>
        </p:txBody>
      </p:sp>
      <p:pic>
        <p:nvPicPr>
          <p:cNvPr id="36867" name="Picture 3" descr="FIGURE_19-1"/>
          <p:cNvPicPr>
            <a:picLocks noChangeAspect="1" noChangeArrowheads="1"/>
          </p:cNvPicPr>
          <p:nvPr/>
        </p:nvPicPr>
        <p:blipFill>
          <a:blip r:embed="rId3"/>
          <a:srcRect/>
          <a:stretch>
            <a:fillRect/>
          </a:stretch>
        </p:blipFill>
        <p:spPr bwMode="auto">
          <a:xfrm>
            <a:off x="1822450" y="963613"/>
            <a:ext cx="5492750" cy="5605462"/>
          </a:xfrm>
          <a:prstGeom prst="rect">
            <a:avLst/>
          </a:prstGeom>
          <a:noFill/>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Swimlanes</a:t>
            </a:r>
          </a:p>
        </p:txBody>
      </p:sp>
      <p:sp>
        <p:nvSpPr>
          <p:cNvPr id="24579" name="Rectangle 3"/>
          <p:cNvSpPr>
            <a:spLocks noGrp="1" noChangeArrowheads="1"/>
          </p:cNvSpPr>
          <p:nvPr>
            <p:ph type="body" idx="1"/>
          </p:nvPr>
        </p:nvSpPr>
        <p:spPr>
          <a:xfrm>
            <a:off x="457200" y="1143000"/>
            <a:ext cx="8229600" cy="1995488"/>
          </a:xfrm>
          <a:noFill/>
          <a:ln/>
        </p:spPr>
        <p:txBody>
          <a:bodyPr lIns="107950" tIns="53975" rIns="107950" bIns="53975"/>
          <a:lstStyle/>
          <a:p>
            <a:r>
              <a:rPr lang="en-US" dirty="0"/>
              <a:t>A </a:t>
            </a:r>
            <a:r>
              <a:rPr lang="en-US" dirty="0" err="1">
                <a:solidFill>
                  <a:srgbClr val="FF0000"/>
                </a:solidFill>
              </a:rPr>
              <a:t>swimlane</a:t>
            </a:r>
            <a:r>
              <a:rPr lang="en-US" dirty="0"/>
              <a:t> is used to partition an activity diagram to help us better understand who or what is initiating the activity.</a:t>
            </a:r>
          </a:p>
          <a:p>
            <a:pPr>
              <a:buFontTx/>
              <a:buNone/>
            </a:pPr>
            <a:endParaRPr lang="en-US" dirty="0"/>
          </a:p>
          <a:p>
            <a:pPr>
              <a:buFontTx/>
              <a:buNone/>
            </a:pPr>
            <a:endParaRPr lang="en-US" dirty="0"/>
          </a:p>
          <a:p>
            <a:pPr>
              <a:buFontTx/>
              <a:buNone/>
            </a:pPr>
            <a:endParaRPr lang="en-US" sz="2800" dirty="0"/>
          </a:p>
        </p:txBody>
      </p:sp>
      <p:grpSp>
        <p:nvGrpSpPr>
          <p:cNvPr id="2" name="Group 4"/>
          <p:cNvGrpSpPr>
            <a:grpSpLocks/>
          </p:cNvGrpSpPr>
          <p:nvPr/>
        </p:nvGrpSpPr>
        <p:grpSpPr bwMode="auto">
          <a:xfrm>
            <a:off x="381000" y="3200400"/>
            <a:ext cx="8534400" cy="3352800"/>
            <a:chOff x="304" y="1822"/>
            <a:chExt cx="5024" cy="1778"/>
          </a:xfrm>
        </p:grpSpPr>
        <p:sp>
          <p:nvSpPr>
            <p:cNvPr id="24581" name="Text Box 5"/>
            <p:cNvSpPr txBox="1">
              <a:spLocks noChangeArrowheads="1"/>
            </p:cNvSpPr>
            <p:nvPr/>
          </p:nvSpPr>
          <p:spPr bwMode="auto">
            <a:xfrm>
              <a:off x="304" y="2687"/>
              <a:ext cx="910" cy="357"/>
            </a:xfrm>
            <a:prstGeom prst="rect">
              <a:avLst/>
            </a:prstGeom>
            <a:noFill/>
            <a:ln w="9525">
              <a:noFill/>
              <a:miter lim="800000"/>
              <a:headEnd/>
              <a:tailEnd/>
            </a:ln>
            <a:effectLst/>
          </p:spPr>
          <p:txBody>
            <a:bodyPr wrap="none" lIns="107950" tIns="53975" rIns="107950" bIns="53975">
              <a:spAutoFit/>
            </a:bodyPr>
            <a:lstStyle/>
            <a:p>
              <a:pPr eaLnBrk="0" hangingPunct="0"/>
              <a:r>
                <a:rPr lang="en-US" b="1" dirty="0" err="1"/>
                <a:t>Swimlane</a:t>
              </a:r>
              <a:endParaRPr lang="en-US" b="1" dirty="0"/>
            </a:p>
          </p:txBody>
        </p:sp>
        <p:pic>
          <p:nvPicPr>
            <p:cNvPr id="24582" name="Picture 6"/>
            <p:cNvPicPr>
              <a:picLocks noChangeAspect="1" noChangeArrowheads="1"/>
            </p:cNvPicPr>
            <p:nvPr/>
          </p:nvPicPr>
          <p:blipFill>
            <a:blip r:embed="rId3"/>
            <a:srcRect/>
            <a:stretch>
              <a:fillRect/>
            </a:stretch>
          </p:blipFill>
          <p:spPr bwMode="auto">
            <a:xfrm>
              <a:off x="1645" y="1822"/>
              <a:ext cx="3683" cy="1778"/>
            </a:xfrm>
            <a:prstGeom prst="rect">
              <a:avLst/>
            </a:prstGeom>
            <a:noFill/>
            <a:ln w="38100">
              <a:solidFill>
                <a:srgbClr val="00CCFF"/>
              </a:solidFill>
              <a:miter lim="800000"/>
              <a:headEnd/>
              <a:tailEnd/>
            </a:ln>
            <a:effectLst/>
          </p:spPr>
        </p:pic>
        <p:sp>
          <p:nvSpPr>
            <p:cNvPr id="24583" name="Line 7"/>
            <p:cNvSpPr>
              <a:spLocks noChangeShapeType="1"/>
            </p:cNvSpPr>
            <p:nvPr/>
          </p:nvSpPr>
          <p:spPr bwMode="auto">
            <a:xfrm flipV="1">
              <a:off x="1442" y="2917"/>
              <a:ext cx="1042" cy="43"/>
            </a:xfrm>
            <a:prstGeom prst="line">
              <a:avLst/>
            </a:prstGeom>
            <a:noFill/>
            <a:ln w="28575">
              <a:solidFill>
                <a:schemeClr val="tx2"/>
              </a:solidFill>
              <a:round/>
              <a:headEnd/>
              <a:tailEnd type="triangle" w="med" len="med"/>
            </a:ln>
            <a:effectLst/>
          </p:spPr>
          <p:txBody>
            <a:bodyPr wrap="none" lIns="107950" tIns="53975" rIns="107950" bIns="53975" anchor="ct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What Is an Activity Diagram?</a:t>
            </a:r>
          </a:p>
        </p:txBody>
      </p:sp>
      <p:sp>
        <p:nvSpPr>
          <p:cNvPr id="3075" name="Rectangle 3"/>
          <p:cNvSpPr>
            <a:spLocks noGrp="1" noChangeArrowheads="1"/>
          </p:cNvSpPr>
          <p:nvPr>
            <p:ph type="body" idx="1"/>
          </p:nvPr>
        </p:nvSpPr>
        <p:spPr>
          <a:xfrm>
            <a:off x="457200" y="838200"/>
            <a:ext cx="8229600" cy="1066800"/>
          </a:xfrm>
        </p:spPr>
        <p:txBody>
          <a:bodyPr/>
          <a:lstStyle/>
          <a:p>
            <a:r>
              <a:rPr lang="en-US" sz="2800" dirty="0">
                <a:latin typeface="Times New Roman" pitchFamily="18" charset="0"/>
                <a:cs typeface="Times New Roman" pitchFamily="18" charset="0"/>
              </a:rPr>
              <a:t>An activity diagram in the use-case model can be used to capture the activities and actions performed in a use case.</a:t>
            </a:r>
          </a:p>
          <a:p>
            <a:r>
              <a:rPr lang="en-US" sz="2800" dirty="0">
                <a:latin typeface="Times New Roman" pitchFamily="18" charset="0"/>
                <a:cs typeface="Times New Roman" pitchFamily="18" charset="0"/>
              </a:rPr>
              <a:t>It is essentially a flow chart, showing flow of control from one activity or action to another.</a:t>
            </a:r>
          </a:p>
        </p:txBody>
      </p:sp>
      <p:sp>
        <p:nvSpPr>
          <p:cNvPr id="3076" name="Rectangle 4"/>
          <p:cNvSpPr>
            <a:spLocks noChangeArrowheads="1"/>
          </p:cNvSpPr>
          <p:nvPr/>
        </p:nvSpPr>
        <p:spPr bwMode="auto">
          <a:xfrm>
            <a:off x="609600" y="3371148"/>
            <a:ext cx="3800475" cy="3486852"/>
          </a:xfrm>
          <a:prstGeom prst="rect">
            <a:avLst/>
          </a:prstGeom>
          <a:noFill/>
          <a:ln w="9525">
            <a:solidFill>
              <a:schemeClr val="tx1"/>
            </a:solidFill>
            <a:miter lim="800000"/>
            <a:headEnd/>
            <a:tailEnd/>
          </a:ln>
          <a:effectLst/>
        </p:spPr>
        <p:txBody>
          <a:bodyPr wrap="square" lIns="109728" tIns="53975" rIns="54864" bIns="53975">
            <a:spAutoFit/>
          </a:bodyPr>
          <a:lstStyle/>
          <a:p>
            <a:pPr eaLnBrk="0" hangingPunct="0">
              <a:spcBef>
                <a:spcPts val="1200"/>
              </a:spcBef>
              <a:spcAft>
                <a:spcPts val="300"/>
              </a:spcAft>
            </a:pPr>
            <a:r>
              <a:rPr lang="en-GB" sz="1400" i="1" dirty="0">
                <a:solidFill>
                  <a:srgbClr val="FF0000"/>
                </a:solidFill>
              </a:rPr>
              <a:t>Flow of Events</a:t>
            </a:r>
          </a:p>
          <a:p>
            <a:pPr eaLnBrk="0" hangingPunct="0">
              <a:spcBef>
                <a:spcPts val="1200"/>
              </a:spcBef>
              <a:spcAft>
                <a:spcPts val="300"/>
              </a:spcAft>
            </a:pPr>
            <a:r>
              <a:rPr lang="en-US" sz="1200" dirty="0">
                <a:solidFill>
                  <a:srgbClr val="FF0000"/>
                </a:solidFill>
                <a:cs typeface="Times New Roman" pitchFamily="18" charset="0"/>
              </a:rPr>
              <a:t>This use case starts when the Registrar requests that the system close registration.</a:t>
            </a:r>
          </a:p>
          <a:p>
            <a:pPr eaLnBrk="0" hangingPunct="0">
              <a:spcBef>
                <a:spcPts val="1200"/>
              </a:spcBef>
              <a:spcAft>
                <a:spcPts val="300"/>
              </a:spcAft>
            </a:pPr>
            <a:r>
              <a:rPr lang="en-US" sz="1200" dirty="0">
                <a:solidFill>
                  <a:srgbClr val="FF0000"/>
                </a:solidFill>
                <a:cs typeface="Times New Roman" pitchFamily="18" charset="0"/>
              </a:rPr>
              <a:t>1. The system checks to see if registration is in progress.  If it is, then a message is displayed to the Registrar and the use case terminates.  The Close Registration processing cannot be performed if registration is in progress.</a:t>
            </a:r>
          </a:p>
          <a:p>
            <a:pPr eaLnBrk="0" hangingPunct="0">
              <a:spcBef>
                <a:spcPts val="1200"/>
              </a:spcBef>
              <a:spcAft>
                <a:spcPts val="300"/>
              </a:spcAft>
            </a:pPr>
            <a:r>
              <a:rPr lang="en-US" sz="1200" dirty="0">
                <a:solidFill>
                  <a:srgbClr val="FF0000"/>
                </a:solidFill>
                <a:cs typeface="Times New Roman" pitchFamily="18" charset="0"/>
              </a:rPr>
              <a:t>2. For each course offering, the system checks if a professor has signed up to teach the course offering and at least three students have registered.  If so, the system commits the course offering for each schedule that contains it.</a:t>
            </a:r>
            <a:br>
              <a:rPr lang="en-US" sz="1200" dirty="0">
                <a:solidFill>
                  <a:srgbClr val="FF0000"/>
                </a:solidFill>
                <a:cs typeface="Times New Roman" pitchFamily="18" charset="0"/>
              </a:rPr>
            </a:br>
            <a:endParaRPr lang="en-US" sz="1200" dirty="0">
              <a:solidFill>
                <a:srgbClr val="FF0000"/>
              </a:solidFill>
              <a:cs typeface="Times New Roman" pitchFamily="18" charset="0"/>
            </a:endParaRPr>
          </a:p>
        </p:txBody>
      </p:sp>
      <p:sp>
        <p:nvSpPr>
          <p:cNvPr id="3077" name="Oval 5"/>
          <p:cNvSpPr>
            <a:spLocks noChangeArrowheads="1"/>
          </p:cNvSpPr>
          <p:nvPr/>
        </p:nvSpPr>
        <p:spPr bwMode="auto">
          <a:xfrm>
            <a:off x="6286500" y="4103688"/>
            <a:ext cx="223838" cy="223837"/>
          </a:xfrm>
          <a:prstGeom prst="ellipse">
            <a:avLst/>
          </a:prstGeom>
          <a:solidFill>
            <a:srgbClr val="C0C0C0"/>
          </a:solidFill>
          <a:ln w="0">
            <a:solidFill>
              <a:schemeClr val="tx1"/>
            </a:solidFill>
            <a:round/>
            <a:headEnd/>
            <a:tailEnd/>
          </a:ln>
        </p:spPr>
        <p:txBody>
          <a:bodyPr/>
          <a:lstStyle/>
          <a:p>
            <a:endParaRPr lang="en-US"/>
          </a:p>
        </p:txBody>
      </p:sp>
      <p:sp>
        <p:nvSpPr>
          <p:cNvPr id="3078" name="AutoShape 6"/>
          <p:cNvSpPr>
            <a:spLocks noChangeArrowheads="1"/>
          </p:cNvSpPr>
          <p:nvPr/>
        </p:nvSpPr>
        <p:spPr bwMode="auto">
          <a:xfrm>
            <a:off x="5791200" y="4800600"/>
            <a:ext cx="1081088" cy="484188"/>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3079" name="Freeform 7"/>
          <p:cNvSpPr>
            <a:spLocks/>
          </p:cNvSpPr>
          <p:nvPr/>
        </p:nvSpPr>
        <p:spPr bwMode="auto">
          <a:xfrm>
            <a:off x="6397625" y="4314825"/>
            <a:ext cx="63500" cy="460375"/>
          </a:xfrm>
          <a:custGeom>
            <a:avLst/>
            <a:gdLst/>
            <a:ahLst/>
            <a:cxnLst>
              <a:cxn ang="0">
                <a:pos x="0" y="0"/>
              </a:cxn>
              <a:cxn ang="0">
                <a:pos x="0" y="37"/>
              </a:cxn>
              <a:cxn ang="0">
                <a:pos x="5" y="27"/>
              </a:cxn>
            </a:cxnLst>
            <a:rect l="0" t="0" r="r" b="b"/>
            <a:pathLst>
              <a:path w="5" h="37">
                <a:moveTo>
                  <a:pt x="0" y="0"/>
                </a:moveTo>
                <a:lnTo>
                  <a:pt x="0" y="37"/>
                </a:lnTo>
                <a:lnTo>
                  <a:pt x="5" y="27"/>
                </a:lnTo>
              </a:path>
            </a:pathLst>
          </a:custGeom>
          <a:noFill/>
          <a:ln w="0">
            <a:solidFill>
              <a:schemeClr val="tx1"/>
            </a:solidFill>
            <a:prstDash val="solid"/>
            <a:round/>
            <a:headEnd/>
            <a:tailEnd/>
          </a:ln>
        </p:spPr>
        <p:txBody>
          <a:bodyPr/>
          <a:lstStyle/>
          <a:p>
            <a:endParaRPr lang="en-US"/>
          </a:p>
        </p:txBody>
      </p:sp>
      <p:sp>
        <p:nvSpPr>
          <p:cNvPr id="3080" name="Line 8"/>
          <p:cNvSpPr>
            <a:spLocks noChangeShapeType="1"/>
          </p:cNvSpPr>
          <p:nvPr/>
        </p:nvSpPr>
        <p:spPr bwMode="auto">
          <a:xfrm flipH="1" flipV="1">
            <a:off x="6348413" y="4651375"/>
            <a:ext cx="49212" cy="123825"/>
          </a:xfrm>
          <a:prstGeom prst="line">
            <a:avLst/>
          </a:prstGeom>
          <a:noFill/>
          <a:ln w="0">
            <a:solidFill>
              <a:schemeClr val="tx1"/>
            </a:solidFill>
            <a:round/>
            <a:headEnd/>
            <a:tailEnd/>
          </a:ln>
        </p:spPr>
        <p:txBody>
          <a:bodyPr/>
          <a:lstStyle/>
          <a:p>
            <a:endParaRPr lang="en-US"/>
          </a:p>
        </p:txBody>
      </p:sp>
      <p:sp>
        <p:nvSpPr>
          <p:cNvPr id="3081" name="Freeform 9"/>
          <p:cNvSpPr>
            <a:spLocks/>
          </p:cNvSpPr>
          <p:nvPr/>
        </p:nvSpPr>
        <p:spPr bwMode="auto">
          <a:xfrm>
            <a:off x="7205663" y="4886325"/>
            <a:ext cx="522287" cy="249238"/>
          </a:xfrm>
          <a:custGeom>
            <a:avLst/>
            <a:gdLst/>
            <a:ahLst/>
            <a:cxnLst>
              <a:cxn ang="0">
                <a:pos x="0" y="86"/>
              </a:cxn>
              <a:cxn ang="0">
                <a:pos x="172" y="0"/>
              </a:cxn>
              <a:cxn ang="0">
                <a:pos x="329" y="86"/>
              </a:cxn>
              <a:cxn ang="0">
                <a:pos x="172" y="157"/>
              </a:cxn>
              <a:cxn ang="0">
                <a:pos x="0" y="86"/>
              </a:cxn>
            </a:cxnLst>
            <a:rect l="0" t="0" r="r" b="b"/>
            <a:pathLst>
              <a:path w="329" h="157">
                <a:moveTo>
                  <a:pt x="0" y="86"/>
                </a:moveTo>
                <a:lnTo>
                  <a:pt x="172" y="0"/>
                </a:lnTo>
                <a:lnTo>
                  <a:pt x="329" y="86"/>
                </a:lnTo>
                <a:lnTo>
                  <a:pt x="172" y="157"/>
                </a:lnTo>
                <a:lnTo>
                  <a:pt x="0" y="86"/>
                </a:lnTo>
                <a:close/>
              </a:path>
            </a:pathLst>
          </a:custGeom>
          <a:solidFill>
            <a:srgbClr val="FFFFCC"/>
          </a:solidFill>
          <a:ln w="0">
            <a:solidFill>
              <a:srgbClr val="990033"/>
            </a:solidFill>
            <a:prstDash val="solid"/>
            <a:round/>
            <a:headEnd/>
            <a:tailEnd/>
          </a:ln>
        </p:spPr>
        <p:txBody>
          <a:bodyPr/>
          <a:lstStyle/>
          <a:p>
            <a:endParaRPr lang="en-US"/>
          </a:p>
        </p:txBody>
      </p:sp>
      <p:sp>
        <p:nvSpPr>
          <p:cNvPr id="3082" name="Freeform 10"/>
          <p:cNvSpPr>
            <a:spLocks/>
          </p:cNvSpPr>
          <p:nvPr/>
        </p:nvSpPr>
        <p:spPr bwMode="auto">
          <a:xfrm>
            <a:off x="6945313" y="4960938"/>
            <a:ext cx="260350" cy="61912"/>
          </a:xfrm>
          <a:custGeom>
            <a:avLst/>
            <a:gdLst/>
            <a:ahLst/>
            <a:cxnLst>
              <a:cxn ang="0">
                <a:pos x="0" y="4"/>
              </a:cxn>
              <a:cxn ang="0">
                <a:pos x="21" y="5"/>
              </a:cxn>
              <a:cxn ang="0">
                <a:pos x="11" y="0"/>
              </a:cxn>
            </a:cxnLst>
            <a:rect l="0" t="0" r="r" b="b"/>
            <a:pathLst>
              <a:path w="21" h="5">
                <a:moveTo>
                  <a:pt x="0" y="4"/>
                </a:moveTo>
                <a:lnTo>
                  <a:pt x="21" y="5"/>
                </a:lnTo>
                <a:lnTo>
                  <a:pt x="11" y="0"/>
                </a:lnTo>
              </a:path>
            </a:pathLst>
          </a:custGeom>
          <a:noFill/>
          <a:ln w="0">
            <a:solidFill>
              <a:schemeClr val="tx1"/>
            </a:solidFill>
            <a:prstDash val="solid"/>
            <a:round/>
            <a:headEnd/>
            <a:tailEnd/>
          </a:ln>
        </p:spPr>
        <p:txBody>
          <a:bodyPr/>
          <a:lstStyle/>
          <a:p>
            <a:endParaRPr lang="en-US"/>
          </a:p>
        </p:txBody>
      </p:sp>
      <p:sp>
        <p:nvSpPr>
          <p:cNvPr id="3083" name="Line 11"/>
          <p:cNvSpPr>
            <a:spLocks noChangeShapeType="1"/>
          </p:cNvSpPr>
          <p:nvPr/>
        </p:nvSpPr>
        <p:spPr bwMode="auto">
          <a:xfrm flipH="1">
            <a:off x="7081838" y="5022850"/>
            <a:ext cx="123825" cy="50800"/>
          </a:xfrm>
          <a:prstGeom prst="line">
            <a:avLst/>
          </a:prstGeom>
          <a:noFill/>
          <a:ln w="0">
            <a:solidFill>
              <a:schemeClr val="tx1"/>
            </a:solidFill>
            <a:round/>
            <a:headEnd/>
            <a:tailEnd/>
          </a:ln>
        </p:spPr>
        <p:txBody>
          <a:bodyPr/>
          <a:lstStyle/>
          <a:p>
            <a:endParaRPr lang="en-US"/>
          </a:p>
        </p:txBody>
      </p:sp>
      <p:sp>
        <p:nvSpPr>
          <p:cNvPr id="3084" name="AutoShape 12"/>
          <p:cNvSpPr>
            <a:spLocks noChangeArrowheads="1"/>
          </p:cNvSpPr>
          <p:nvPr/>
        </p:nvSpPr>
        <p:spPr bwMode="auto">
          <a:xfrm>
            <a:off x="7913688" y="4775200"/>
            <a:ext cx="1068387" cy="484188"/>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3085" name="AutoShape 13"/>
          <p:cNvSpPr>
            <a:spLocks noChangeArrowheads="1"/>
          </p:cNvSpPr>
          <p:nvPr/>
        </p:nvSpPr>
        <p:spPr bwMode="auto">
          <a:xfrm>
            <a:off x="7913688" y="3868738"/>
            <a:ext cx="1068387" cy="471487"/>
          </a:xfrm>
          <a:prstGeom prst="roundRect">
            <a:avLst>
              <a:gd name="adj" fmla="val 17106"/>
            </a:avLst>
          </a:prstGeom>
          <a:solidFill>
            <a:srgbClr val="FFFFCC"/>
          </a:solidFill>
          <a:ln w="0">
            <a:solidFill>
              <a:srgbClr val="990033"/>
            </a:solidFill>
            <a:round/>
            <a:headEnd/>
            <a:tailEnd/>
          </a:ln>
        </p:spPr>
        <p:txBody>
          <a:bodyPr/>
          <a:lstStyle/>
          <a:p>
            <a:endParaRPr lang="en-US"/>
          </a:p>
        </p:txBody>
      </p:sp>
      <p:sp>
        <p:nvSpPr>
          <p:cNvPr id="3086" name="Freeform 14"/>
          <p:cNvSpPr>
            <a:spLocks/>
          </p:cNvSpPr>
          <p:nvPr/>
        </p:nvSpPr>
        <p:spPr bwMode="auto">
          <a:xfrm>
            <a:off x="7751763" y="5011738"/>
            <a:ext cx="161925" cy="61912"/>
          </a:xfrm>
          <a:custGeom>
            <a:avLst/>
            <a:gdLst/>
            <a:ahLst/>
            <a:cxnLst>
              <a:cxn ang="0">
                <a:pos x="0" y="1"/>
              </a:cxn>
              <a:cxn ang="0">
                <a:pos x="13" y="0"/>
              </a:cxn>
              <a:cxn ang="0">
                <a:pos x="3" y="5"/>
              </a:cxn>
            </a:cxnLst>
            <a:rect l="0" t="0" r="r" b="b"/>
            <a:pathLst>
              <a:path w="13" h="5">
                <a:moveTo>
                  <a:pt x="0" y="1"/>
                </a:moveTo>
                <a:lnTo>
                  <a:pt x="13" y="0"/>
                </a:lnTo>
                <a:lnTo>
                  <a:pt x="3" y="5"/>
                </a:lnTo>
              </a:path>
            </a:pathLst>
          </a:custGeom>
          <a:noFill/>
          <a:ln w="0">
            <a:solidFill>
              <a:schemeClr val="tx1"/>
            </a:solidFill>
            <a:prstDash val="solid"/>
            <a:round/>
            <a:headEnd/>
            <a:tailEnd/>
          </a:ln>
        </p:spPr>
        <p:txBody>
          <a:bodyPr/>
          <a:lstStyle/>
          <a:p>
            <a:endParaRPr lang="en-US"/>
          </a:p>
        </p:txBody>
      </p:sp>
      <p:sp>
        <p:nvSpPr>
          <p:cNvPr id="3087" name="Line 15"/>
          <p:cNvSpPr>
            <a:spLocks noChangeShapeType="1"/>
          </p:cNvSpPr>
          <p:nvPr/>
        </p:nvSpPr>
        <p:spPr bwMode="auto">
          <a:xfrm flipH="1" flipV="1">
            <a:off x="7789863" y="4960938"/>
            <a:ext cx="123825" cy="50800"/>
          </a:xfrm>
          <a:prstGeom prst="line">
            <a:avLst/>
          </a:prstGeom>
          <a:noFill/>
          <a:ln w="0">
            <a:solidFill>
              <a:schemeClr val="tx1"/>
            </a:solidFill>
            <a:round/>
            <a:headEnd/>
            <a:tailEnd/>
          </a:ln>
        </p:spPr>
        <p:txBody>
          <a:bodyPr/>
          <a:lstStyle/>
          <a:p>
            <a:endParaRPr lang="en-US"/>
          </a:p>
        </p:txBody>
      </p:sp>
      <p:sp>
        <p:nvSpPr>
          <p:cNvPr id="3088" name="Freeform 16"/>
          <p:cNvSpPr>
            <a:spLocks/>
          </p:cNvSpPr>
          <p:nvPr/>
        </p:nvSpPr>
        <p:spPr bwMode="auto">
          <a:xfrm>
            <a:off x="7478713" y="4041775"/>
            <a:ext cx="434975" cy="844550"/>
          </a:xfrm>
          <a:custGeom>
            <a:avLst/>
            <a:gdLst/>
            <a:ahLst/>
            <a:cxnLst>
              <a:cxn ang="0">
                <a:pos x="0" y="68"/>
              </a:cxn>
              <a:cxn ang="0">
                <a:pos x="0" y="4"/>
              </a:cxn>
              <a:cxn ang="0">
                <a:pos x="35" y="4"/>
              </a:cxn>
              <a:cxn ang="0">
                <a:pos x="25" y="0"/>
              </a:cxn>
            </a:cxnLst>
            <a:rect l="0" t="0" r="r" b="b"/>
            <a:pathLst>
              <a:path w="35" h="68">
                <a:moveTo>
                  <a:pt x="0" y="68"/>
                </a:moveTo>
                <a:lnTo>
                  <a:pt x="0" y="4"/>
                </a:lnTo>
                <a:lnTo>
                  <a:pt x="35" y="4"/>
                </a:lnTo>
                <a:lnTo>
                  <a:pt x="25" y="0"/>
                </a:lnTo>
              </a:path>
            </a:pathLst>
          </a:custGeom>
          <a:noFill/>
          <a:ln w="0">
            <a:solidFill>
              <a:schemeClr val="tx1"/>
            </a:solidFill>
            <a:prstDash val="solid"/>
            <a:round/>
            <a:headEnd/>
            <a:tailEnd/>
          </a:ln>
        </p:spPr>
        <p:txBody>
          <a:bodyPr/>
          <a:lstStyle/>
          <a:p>
            <a:endParaRPr lang="en-US"/>
          </a:p>
        </p:txBody>
      </p:sp>
      <p:sp>
        <p:nvSpPr>
          <p:cNvPr id="3089" name="Line 17"/>
          <p:cNvSpPr>
            <a:spLocks noChangeShapeType="1"/>
          </p:cNvSpPr>
          <p:nvPr/>
        </p:nvSpPr>
        <p:spPr bwMode="auto">
          <a:xfrm flipH="1">
            <a:off x="7789863" y="4092575"/>
            <a:ext cx="123825" cy="61913"/>
          </a:xfrm>
          <a:prstGeom prst="line">
            <a:avLst/>
          </a:prstGeom>
          <a:noFill/>
          <a:ln w="0">
            <a:solidFill>
              <a:schemeClr val="tx1"/>
            </a:solidFill>
            <a:round/>
            <a:headEnd/>
            <a:tailEnd/>
          </a:ln>
        </p:spPr>
        <p:txBody>
          <a:bodyPr/>
          <a:lstStyle/>
          <a:p>
            <a:endParaRPr lang="en-US"/>
          </a:p>
        </p:txBody>
      </p:sp>
      <p:sp>
        <p:nvSpPr>
          <p:cNvPr id="3090" name="Line 18"/>
          <p:cNvSpPr>
            <a:spLocks noChangeShapeType="1"/>
          </p:cNvSpPr>
          <p:nvPr/>
        </p:nvSpPr>
        <p:spPr bwMode="auto">
          <a:xfrm>
            <a:off x="4572000" y="5029200"/>
            <a:ext cx="990600" cy="0"/>
          </a:xfrm>
          <a:prstGeom prst="line">
            <a:avLst/>
          </a:prstGeom>
          <a:noFill/>
          <a:ln w="57150">
            <a:solidFill>
              <a:srgbClr val="FF0000"/>
            </a:solidFill>
            <a:round/>
            <a:headEnd/>
            <a:tailEnd type="triangle" w="med" len="med"/>
          </a:ln>
          <a:effectLst/>
        </p:spPr>
        <p:txBody>
          <a:bodyPr wrap="none" lIns="107950" tIns="53975" rIns="107950" bIns="53975" anchor="ctr"/>
          <a:lstStyle/>
          <a:p>
            <a:endParaRPr lang="en-US"/>
          </a:p>
        </p:txBody>
      </p:sp>
      <p:sp>
        <p:nvSpPr>
          <p:cNvPr id="3091" name="Text Box 19"/>
          <p:cNvSpPr txBox="1">
            <a:spLocks noChangeArrowheads="1"/>
          </p:cNvSpPr>
          <p:nvPr/>
        </p:nvSpPr>
        <p:spPr bwMode="auto">
          <a:xfrm>
            <a:off x="5715000" y="4800600"/>
            <a:ext cx="1400175" cy="355225"/>
          </a:xfrm>
          <a:prstGeom prst="rect">
            <a:avLst/>
          </a:prstGeom>
          <a:noFill/>
          <a:ln w="9525">
            <a:noFill/>
            <a:miter lim="800000"/>
            <a:headEnd/>
            <a:tailEnd/>
          </a:ln>
          <a:effectLst/>
        </p:spPr>
        <p:txBody>
          <a:bodyPr wrap="square" lIns="107950" tIns="53975" rIns="107950" bIns="53975">
            <a:spAutoFit/>
          </a:bodyPr>
          <a:lstStyle/>
          <a:p>
            <a:pPr eaLnBrk="0" hangingPunct="0">
              <a:spcBef>
                <a:spcPct val="50000"/>
              </a:spcBef>
            </a:pPr>
            <a:r>
              <a:rPr lang="en-US" sz="1600" dirty="0">
                <a:solidFill>
                  <a:srgbClr val="FF0000"/>
                </a:solidFill>
              </a:rPr>
              <a:t>Activity 1</a:t>
            </a:r>
          </a:p>
        </p:txBody>
      </p:sp>
      <p:sp>
        <p:nvSpPr>
          <p:cNvPr id="3092" name="Text Box 20"/>
          <p:cNvSpPr txBox="1">
            <a:spLocks noChangeArrowheads="1"/>
          </p:cNvSpPr>
          <p:nvPr/>
        </p:nvSpPr>
        <p:spPr bwMode="auto">
          <a:xfrm>
            <a:off x="7937500" y="4841875"/>
            <a:ext cx="1206500" cy="352425"/>
          </a:xfrm>
          <a:prstGeom prst="rect">
            <a:avLst/>
          </a:prstGeom>
          <a:noFill/>
          <a:ln w="9525">
            <a:noFill/>
            <a:miter lim="800000"/>
            <a:headEnd/>
            <a:tailEnd/>
          </a:ln>
          <a:effectLst/>
        </p:spPr>
        <p:txBody>
          <a:bodyPr lIns="107950" tIns="53975" rIns="107950" bIns="53975">
            <a:spAutoFit/>
          </a:bodyPr>
          <a:lstStyle/>
          <a:p>
            <a:pPr eaLnBrk="0" hangingPunct="0">
              <a:spcBef>
                <a:spcPct val="50000"/>
              </a:spcBef>
            </a:pPr>
            <a:r>
              <a:rPr lang="en-US" sz="1600" dirty="0">
                <a:solidFill>
                  <a:srgbClr val="FF0000"/>
                </a:solidFill>
              </a:rPr>
              <a:t>Activity 3</a:t>
            </a:r>
          </a:p>
        </p:txBody>
      </p:sp>
      <p:sp>
        <p:nvSpPr>
          <p:cNvPr id="3093" name="Text Box 21"/>
          <p:cNvSpPr txBox="1">
            <a:spLocks noChangeArrowheads="1"/>
          </p:cNvSpPr>
          <p:nvPr/>
        </p:nvSpPr>
        <p:spPr bwMode="auto">
          <a:xfrm>
            <a:off x="7924800" y="3924300"/>
            <a:ext cx="1219200" cy="355225"/>
          </a:xfrm>
          <a:prstGeom prst="rect">
            <a:avLst/>
          </a:prstGeom>
          <a:noFill/>
          <a:ln w="9525">
            <a:noFill/>
            <a:miter lim="800000"/>
            <a:headEnd/>
            <a:tailEnd/>
          </a:ln>
          <a:effectLst/>
        </p:spPr>
        <p:txBody>
          <a:bodyPr wrap="square" lIns="107950" tIns="53975" rIns="107950" bIns="53975">
            <a:spAutoFit/>
          </a:bodyPr>
          <a:lstStyle/>
          <a:p>
            <a:pPr eaLnBrk="0" hangingPunct="0">
              <a:spcBef>
                <a:spcPct val="50000"/>
              </a:spcBef>
            </a:pPr>
            <a:r>
              <a:rPr lang="en-US" sz="1600" dirty="0">
                <a:solidFill>
                  <a:srgbClr val="FF0000"/>
                </a:solidFill>
              </a:rPr>
              <a:t>Activity</a:t>
            </a:r>
            <a:r>
              <a:rPr lang="en-US" sz="1600" dirty="0">
                <a:solidFill>
                  <a:schemeClr val="bg2"/>
                </a:solidFill>
              </a:rPr>
              <a:t> </a:t>
            </a:r>
            <a:r>
              <a:rPr lang="en-US" sz="1600" dirty="0">
                <a:solidFill>
                  <a:srgbClr val="FF0000"/>
                </a:solidFill>
              </a:rPr>
              <a:t>2</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an Activity?</a:t>
            </a:r>
          </a:p>
        </p:txBody>
      </p:sp>
      <p:sp>
        <p:nvSpPr>
          <p:cNvPr id="6147" name="Rectangle 3"/>
          <p:cNvSpPr>
            <a:spLocks noGrp="1" noChangeArrowheads="1"/>
          </p:cNvSpPr>
          <p:nvPr>
            <p:ph type="body" idx="1"/>
          </p:nvPr>
        </p:nvSpPr>
        <p:spPr/>
        <p:txBody>
          <a:bodyPr/>
          <a:lstStyle/>
          <a:p>
            <a:r>
              <a:rPr lang="en-US" sz="2400"/>
              <a:t>A specification of behavior expressed as a flow of execution via sequencing of subordinate units.</a:t>
            </a:r>
          </a:p>
          <a:p>
            <a:pPr lvl="1"/>
            <a:r>
              <a:rPr lang="en-US" sz="2000"/>
              <a:t>Subordinate units include nested activities and ultimately individual actions.</a:t>
            </a:r>
          </a:p>
          <a:p>
            <a:r>
              <a:rPr lang="en-US" sz="2400"/>
              <a:t>May contain boolean expression constraints when the activity is invoked or exited</a:t>
            </a:r>
          </a:p>
        </p:txBody>
      </p:sp>
      <p:grpSp>
        <p:nvGrpSpPr>
          <p:cNvPr id="2" name="Group 4"/>
          <p:cNvGrpSpPr>
            <a:grpSpLocks/>
          </p:cNvGrpSpPr>
          <p:nvPr/>
        </p:nvGrpSpPr>
        <p:grpSpPr bwMode="auto">
          <a:xfrm>
            <a:off x="1863725" y="4641850"/>
            <a:ext cx="2251075" cy="587375"/>
            <a:chOff x="1174" y="2828"/>
            <a:chExt cx="1151" cy="370"/>
          </a:xfrm>
        </p:grpSpPr>
        <p:grpSp>
          <p:nvGrpSpPr>
            <p:cNvPr id="3" name="Group 5"/>
            <p:cNvGrpSpPr>
              <a:grpSpLocks/>
            </p:cNvGrpSpPr>
            <p:nvPr/>
          </p:nvGrpSpPr>
          <p:grpSpPr bwMode="auto">
            <a:xfrm>
              <a:off x="1174" y="2828"/>
              <a:ext cx="1151" cy="370"/>
              <a:chOff x="325" y="2748"/>
              <a:chExt cx="1564" cy="731"/>
            </a:xfrm>
          </p:grpSpPr>
          <p:sp>
            <p:nvSpPr>
              <p:cNvPr id="6150" name="Freeform 6"/>
              <p:cNvSpPr>
                <a:spLocks/>
              </p:cNvSpPr>
              <p:nvPr/>
            </p:nvSpPr>
            <p:spPr bwMode="auto">
              <a:xfrm>
                <a:off x="325" y="2748"/>
                <a:ext cx="1564" cy="731"/>
              </a:xfrm>
              <a:custGeom>
                <a:avLst/>
                <a:gdLst/>
                <a:ahLst/>
                <a:cxnLst>
                  <a:cxn ang="0">
                    <a:pos x="0" y="0"/>
                  </a:cxn>
                  <a:cxn ang="0">
                    <a:pos x="1591" y="0"/>
                  </a:cxn>
                  <a:cxn ang="0">
                    <a:pos x="1716" y="137"/>
                  </a:cxn>
                  <a:cxn ang="0">
                    <a:pos x="1716" y="731"/>
                  </a:cxn>
                  <a:cxn ang="0">
                    <a:pos x="0" y="731"/>
                  </a:cxn>
                  <a:cxn ang="0">
                    <a:pos x="0" y="0"/>
                  </a:cxn>
                </a:cxnLst>
                <a:rect l="0" t="0" r="r" b="b"/>
                <a:pathLst>
                  <a:path w="1716" h="731">
                    <a:moveTo>
                      <a:pt x="0" y="0"/>
                    </a:moveTo>
                    <a:lnTo>
                      <a:pt x="1591" y="0"/>
                    </a:lnTo>
                    <a:lnTo>
                      <a:pt x="1716" y="137"/>
                    </a:lnTo>
                    <a:lnTo>
                      <a:pt x="1716" y="731"/>
                    </a:lnTo>
                    <a:lnTo>
                      <a:pt x="0" y="731"/>
                    </a:lnTo>
                    <a:lnTo>
                      <a:pt x="0" y="0"/>
                    </a:lnTo>
                    <a:close/>
                  </a:path>
                </a:pathLst>
              </a:custGeom>
              <a:solidFill>
                <a:srgbClr val="FFFFCC"/>
              </a:solidFill>
              <a:ln w="15875" cmpd="sng">
                <a:solidFill>
                  <a:srgbClr val="990033"/>
                </a:solidFill>
                <a:prstDash val="solid"/>
                <a:round/>
                <a:headEnd/>
                <a:tailEnd/>
              </a:ln>
            </p:spPr>
            <p:txBody>
              <a:bodyPr/>
              <a:lstStyle/>
              <a:p>
                <a:endParaRPr lang="en-US"/>
              </a:p>
            </p:txBody>
          </p:sp>
          <p:sp>
            <p:nvSpPr>
              <p:cNvPr id="6151" name="Freeform 7"/>
              <p:cNvSpPr>
                <a:spLocks/>
              </p:cNvSpPr>
              <p:nvPr/>
            </p:nvSpPr>
            <p:spPr bwMode="auto">
              <a:xfrm>
                <a:off x="1776" y="2756"/>
                <a:ext cx="110" cy="137"/>
              </a:xfrm>
              <a:custGeom>
                <a:avLst/>
                <a:gdLst/>
                <a:ahLst/>
                <a:cxnLst>
                  <a:cxn ang="0">
                    <a:pos x="0" y="0"/>
                  </a:cxn>
                  <a:cxn ang="0">
                    <a:pos x="0" y="12"/>
                  </a:cxn>
                  <a:cxn ang="0">
                    <a:pos x="11" y="12"/>
                  </a:cxn>
                </a:cxnLst>
                <a:rect l="0" t="0" r="r" b="b"/>
                <a:pathLst>
                  <a:path w="11" h="12">
                    <a:moveTo>
                      <a:pt x="0" y="0"/>
                    </a:moveTo>
                    <a:lnTo>
                      <a:pt x="0" y="12"/>
                    </a:lnTo>
                    <a:lnTo>
                      <a:pt x="11" y="12"/>
                    </a:lnTo>
                  </a:path>
                </a:pathLst>
              </a:custGeom>
              <a:solidFill>
                <a:srgbClr val="FFFFCC"/>
              </a:solidFill>
              <a:ln w="15875" cmpd="sng">
                <a:solidFill>
                  <a:srgbClr val="990033"/>
                </a:solidFill>
                <a:prstDash val="solid"/>
                <a:round/>
                <a:headEnd/>
                <a:tailEnd/>
              </a:ln>
            </p:spPr>
            <p:txBody>
              <a:bodyPr/>
              <a:lstStyle/>
              <a:p>
                <a:endParaRPr lang="en-US"/>
              </a:p>
            </p:txBody>
          </p:sp>
        </p:grpSp>
        <p:sp>
          <p:nvSpPr>
            <p:cNvPr id="6152" name="Rectangle 8"/>
            <p:cNvSpPr>
              <a:spLocks noChangeArrowheads="1"/>
            </p:cNvSpPr>
            <p:nvPr/>
          </p:nvSpPr>
          <p:spPr bwMode="auto">
            <a:xfrm>
              <a:off x="1234" y="2852"/>
              <a:ext cx="1010"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rPr>
                <a:t>&lt;&lt;Precondition&gt;&gt;</a:t>
              </a:r>
              <a:endParaRPr lang="en-US" sz="1600"/>
            </a:p>
          </p:txBody>
        </p:sp>
        <p:sp>
          <p:nvSpPr>
            <p:cNvPr id="6153" name="Rectangle 9"/>
            <p:cNvSpPr>
              <a:spLocks noChangeArrowheads="1"/>
            </p:cNvSpPr>
            <p:nvPr/>
          </p:nvSpPr>
          <p:spPr bwMode="auto">
            <a:xfrm>
              <a:off x="1245" y="3009"/>
              <a:ext cx="1059" cy="154"/>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rPr>
                <a:t>Boolean constraint</a:t>
              </a:r>
              <a:endParaRPr lang="en-US" sz="1600" dirty="0"/>
            </a:p>
          </p:txBody>
        </p:sp>
      </p:grpSp>
      <p:sp>
        <p:nvSpPr>
          <p:cNvPr id="6154" name="AutoShape 10"/>
          <p:cNvSpPr>
            <a:spLocks noChangeArrowheads="1"/>
          </p:cNvSpPr>
          <p:nvPr/>
        </p:nvSpPr>
        <p:spPr bwMode="auto">
          <a:xfrm>
            <a:off x="1971675" y="5737225"/>
            <a:ext cx="1460500" cy="522288"/>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6155" name="Text Box 11"/>
          <p:cNvSpPr txBox="1">
            <a:spLocks noChangeArrowheads="1"/>
          </p:cNvSpPr>
          <p:nvPr/>
        </p:nvSpPr>
        <p:spPr bwMode="auto">
          <a:xfrm>
            <a:off x="2200274" y="5813425"/>
            <a:ext cx="1304925" cy="358775"/>
          </a:xfrm>
          <a:prstGeom prst="rect">
            <a:avLst/>
          </a:prstGeom>
          <a:noFill/>
          <a:ln w="9525">
            <a:noFill/>
            <a:miter lim="800000"/>
            <a:headEnd/>
            <a:tailEnd/>
          </a:ln>
          <a:effectLst/>
        </p:spPr>
        <p:txBody>
          <a:bodyPr wrap="square" lIns="107950" tIns="53975" rIns="107950" bIns="53975">
            <a:spAutoFit/>
          </a:bodyPr>
          <a:lstStyle/>
          <a:p>
            <a:pPr eaLnBrk="0" hangingPunct="0">
              <a:spcBef>
                <a:spcPct val="50000"/>
              </a:spcBef>
            </a:pPr>
            <a:r>
              <a:rPr lang="en-US" sz="1600" dirty="0">
                <a:solidFill>
                  <a:srgbClr val="FF0000"/>
                </a:solidFill>
              </a:rPr>
              <a:t>Activity 5</a:t>
            </a:r>
          </a:p>
        </p:txBody>
      </p:sp>
      <p:sp>
        <p:nvSpPr>
          <p:cNvPr id="6156" name="Line 12"/>
          <p:cNvSpPr>
            <a:spLocks noChangeShapeType="1"/>
          </p:cNvSpPr>
          <p:nvPr/>
        </p:nvSpPr>
        <p:spPr bwMode="auto">
          <a:xfrm flipH="1">
            <a:off x="2778125" y="5251450"/>
            <a:ext cx="6350" cy="496888"/>
          </a:xfrm>
          <a:prstGeom prst="line">
            <a:avLst/>
          </a:prstGeom>
          <a:noFill/>
          <a:ln w="19050">
            <a:solidFill>
              <a:schemeClr val="tx1"/>
            </a:solidFill>
            <a:prstDash val="dash"/>
            <a:round/>
            <a:headEnd/>
            <a:tailEnd/>
          </a:ln>
          <a:effectLst/>
        </p:spPr>
        <p:txBody>
          <a:bodyPr lIns="107950" tIns="53975" rIns="107950" bIns="53975"/>
          <a:lstStyle/>
          <a:p>
            <a:endParaRPr lang="en-US"/>
          </a:p>
        </p:txBody>
      </p:sp>
      <p:grpSp>
        <p:nvGrpSpPr>
          <p:cNvPr id="4" name="Group 13"/>
          <p:cNvGrpSpPr>
            <a:grpSpLocks/>
          </p:cNvGrpSpPr>
          <p:nvPr/>
        </p:nvGrpSpPr>
        <p:grpSpPr bwMode="auto">
          <a:xfrm>
            <a:off x="4622800" y="5583238"/>
            <a:ext cx="2235200" cy="587375"/>
            <a:chOff x="2912" y="3637"/>
            <a:chExt cx="1151" cy="370"/>
          </a:xfrm>
        </p:grpSpPr>
        <p:grpSp>
          <p:nvGrpSpPr>
            <p:cNvPr id="5" name="Group 14"/>
            <p:cNvGrpSpPr>
              <a:grpSpLocks/>
            </p:cNvGrpSpPr>
            <p:nvPr/>
          </p:nvGrpSpPr>
          <p:grpSpPr bwMode="auto">
            <a:xfrm>
              <a:off x="2912" y="3637"/>
              <a:ext cx="1151" cy="370"/>
              <a:chOff x="325" y="2748"/>
              <a:chExt cx="1564" cy="731"/>
            </a:xfrm>
          </p:grpSpPr>
          <p:sp>
            <p:nvSpPr>
              <p:cNvPr id="6159" name="Freeform 15"/>
              <p:cNvSpPr>
                <a:spLocks/>
              </p:cNvSpPr>
              <p:nvPr/>
            </p:nvSpPr>
            <p:spPr bwMode="auto">
              <a:xfrm>
                <a:off x="325" y="2748"/>
                <a:ext cx="1564" cy="731"/>
              </a:xfrm>
              <a:custGeom>
                <a:avLst/>
                <a:gdLst/>
                <a:ahLst/>
                <a:cxnLst>
                  <a:cxn ang="0">
                    <a:pos x="0" y="0"/>
                  </a:cxn>
                  <a:cxn ang="0">
                    <a:pos x="1591" y="0"/>
                  </a:cxn>
                  <a:cxn ang="0">
                    <a:pos x="1716" y="137"/>
                  </a:cxn>
                  <a:cxn ang="0">
                    <a:pos x="1716" y="731"/>
                  </a:cxn>
                  <a:cxn ang="0">
                    <a:pos x="0" y="731"/>
                  </a:cxn>
                  <a:cxn ang="0">
                    <a:pos x="0" y="0"/>
                  </a:cxn>
                </a:cxnLst>
                <a:rect l="0" t="0" r="r" b="b"/>
                <a:pathLst>
                  <a:path w="1716" h="731">
                    <a:moveTo>
                      <a:pt x="0" y="0"/>
                    </a:moveTo>
                    <a:lnTo>
                      <a:pt x="1591" y="0"/>
                    </a:lnTo>
                    <a:lnTo>
                      <a:pt x="1716" y="137"/>
                    </a:lnTo>
                    <a:lnTo>
                      <a:pt x="1716" y="731"/>
                    </a:lnTo>
                    <a:lnTo>
                      <a:pt x="0" y="731"/>
                    </a:lnTo>
                    <a:lnTo>
                      <a:pt x="0" y="0"/>
                    </a:lnTo>
                    <a:close/>
                  </a:path>
                </a:pathLst>
              </a:custGeom>
              <a:solidFill>
                <a:srgbClr val="FFFFCC"/>
              </a:solidFill>
              <a:ln w="15875" cmpd="sng">
                <a:solidFill>
                  <a:srgbClr val="990033"/>
                </a:solidFill>
                <a:prstDash val="solid"/>
                <a:round/>
                <a:headEnd/>
                <a:tailEnd/>
              </a:ln>
            </p:spPr>
            <p:txBody>
              <a:bodyPr/>
              <a:lstStyle/>
              <a:p>
                <a:endParaRPr lang="en-US"/>
              </a:p>
            </p:txBody>
          </p:sp>
          <p:sp>
            <p:nvSpPr>
              <p:cNvPr id="6160" name="Freeform 16"/>
              <p:cNvSpPr>
                <a:spLocks/>
              </p:cNvSpPr>
              <p:nvPr/>
            </p:nvSpPr>
            <p:spPr bwMode="auto">
              <a:xfrm>
                <a:off x="1776" y="2756"/>
                <a:ext cx="110" cy="137"/>
              </a:xfrm>
              <a:custGeom>
                <a:avLst/>
                <a:gdLst/>
                <a:ahLst/>
                <a:cxnLst>
                  <a:cxn ang="0">
                    <a:pos x="0" y="0"/>
                  </a:cxn>
                  <a:cxn ang="0">
                    <a:pos x="0" y="12"/>
                  </a:cxn>
                  <a:cxn ang="0">
                    <a:pos x="11" y="12"/>
                  </a:cxn>
                </a:cxnLst>
                <a:rect l="0" t="0" r="r" b="b"/>
                <a:pathLst>
                  <a:path w="11" h="12">
                    <a:moveTo>
                      <a:pt x="0" y="0"/>
                    </a:moveTo>
                    <a:lnTo>
                      <a:pt x="0" y="12"/>
                    </a:lnTo>
                    <a:lnTo>
                      <a:pt x="11" y="12"/>
                    </a:lnTo>
                  </a:path>
                </a:pathLst>
              </a:custGeom>
              <a:solidFill>
                <a:srgbClr val="FFFFCC"/>
              </a:solidFill>
              <a:ln w="15875" cmpd="sng">
                <a:solidFill>
                  <a:srgbClr val="990033"/>
                </a:solidFill>
                <a:prstDash val="solid"/>
                <a:round/>
                <a:headEnd/>
                <a:tailEnd/>
              </a:ln>
            </p:spPr>
            <p:txBody>
              <a:bodyPr/>
              <a:lstStyle/>
              <a:p>
                <a:endParaRPr lang="en-US"/>
              </a:p>
            </p:txBody>
          </p:sp>
        </p:grpSp>
        <p:sp>
          <p:nvSpPr>
            <p:cNvPr id="6161" name="Rectangle 17"/>
            <p:cNvSpPr>
              <a:spLocks noChangeArrowheads="1"/>
            </p:cNvSpPr>
            <p:nvPr/>
          </p:nvSpPr>
          <p:spPr bwMode="auto">
            <a:xfrm>
              <a:off x="2972" y="3661"/>
              <a:ext cx="1067" cy="154"/>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rPr>
                <a:t>&lt;&lt;Postcondition&gt;&gt;</a:t>
              </a:r>
              <a:endParaRPr lang="en-US" sz="1600"/>
            </a:p>
          </p:txBody>
        </p:sp>
        <p:sp>
          <p:nvSpPr>
            <p:cNvPr id="6162" name="Rectangle 18"/>
            <p:cNvSpPr>
              <a:spLocks noChangeArrowheads="1"/>
            </p:cNvSpPr>
            <p:nvPr/>
          </p:nvSpPr>
          <p:spPr bwMode="auto">
            <a:xfrm>
              <a:off x="2983" y="3818"/>
              <a:ext cx="1059" cy="154"/>
            </a:xfrm>
            <a:prstGeom prst="rect">
              <a:avLst/>
            </a:prstGeom>
            <a:noFill/>
            <a:ln w="9525">
              <a:noFill/>
              <a:miter lim="800000"/>
              <a:headEnd/>
              <a:tailEnd/>
            </a:ln>
          </p:spPr>
          <p:txBody>
            <a:bodyPr wrap="none" lIns="0" tIns="0" rIns="0" bIns="0">
              <a:spAutoFit/>
            </a:bodyPr>
            <a:lstStyle/>
            <a:p>
              <a:pPr eaLnBrk="0" hangingPunct="0"/>
              <a:r>
                <a:rPr lang="en-US" sz="1600" dirty="0">
                  <a:solidFill>
                    <a:srgbClr val="000000"/>
                  </a:solidFill>
                </a:rPr>
                <a:t>Boolean constraint</a:t>
              </a:r>
              <a:endParaRPr lang="en-US" sz="1600" dirty="0"/>
            </a:p>
          </p:txBody>
        </p:sp>
      </p:grpSp>
      <p:sp>
        <p:nvSpPr>
          <p:cNvPr id="6163" name="AutoShape 19"/>
          <p:cNvSpPr>
            <a:spLocks noChangeArrowheads="1"/>
          </p:cNvSpPr>
          <p:nvPr/>
        </p:nvSpPr>
        <p:spPr bwMode="auto">
          <a:xfrm>
            <a:off x="4799012" y="4578350"/>
            <a:ext cx="2058988" cy="522288"/>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6164" name="Text Box 20"/>
          <p:cNvSpPr txBox="1">
            <a:spLocks noChangeArrowheads="1"/>
          </p:cNvSpPr>
          <p:nvPr/>
        </p:nvSpPr>
        <p:spPr bwMode="auto">
          <a:xfrm>
            <a:off x="4970462" y="4654550"/>
            <a:ext cx="1658937" cy="355225"/>
          </a:xfrm>
          <a:prstGeom prst="rect">
            <a:avLst/>
          </a:prstGeom>
          <a:noFill/>
          <a:ln w="9525">
            <a:noFill/>
            <a:miter lim="800000"/>
            <a:headEnd/>
            <a:tailEnd/>
          </a:ln>
          <a:effectLst/>
        </p:spPr>
        <p:txBody>
          <a:bodyPr wrap="square" lIns="107950" tIns="53975" rIns="107950" bIns="53975">
            <a:spAutoFit/>
          </a:bodyPr>
          <a:lstStyle/>
          <a:p>
            <a:pPr eaLnBrk="0" hangingPunct="0">
              <a:spcBef>
                <a:spcPct val="50000"/>
              </a:spcBef>
            </a:pPr>
            <a:r>
              <a:rPr lang="en-US" sz="1600" dirty="0">
                <a:solidFill>
                  <a:srgbClr val="FF0000"/>
                </a:solidFill>
              </a:rPr>
              <a:t>Activity 4</a:t>
            </a:r>
          </a:p>
        </p:txBody>
      </p:sp>
      <p:sp>
        <p:nvSpPr>
          <p:cNvPr id="6165" name="Line 21"/>
          <p:cNvSpPr>
            <a:spLocks noChangeShapeType="1"/>
          </p:cNvSpPr>
          <p:nvPr/>
        </p:nvSpPr>
        <p:spPr bwMode="auto">
          <a:xfrm>
            <a:off x="5522913" y="5122863"/>
            <a:ext cx="0" cy="439737"/>
          </a:xfrm>
          <a:prstGeom prst="line">
            <a:avLst/>
          </a:prstGeom>
          <a:noFill/>
          <a:ln w="19050">
            <a:solidFill>
              <a:schemeClr val="tx1"/>
            </a:solidFill>
            <a:prstDash val="dash"/>
            <a:round/>
            <a:headEnd/>
            <a:tailEnd/>
          </a:ln>
          <a:effectLst/>
        </p:spPr>
        <p:txBody>
          <a:bodyPr lIns="107950" tIns="53975" rIns="107950" bIns="53975"/>
          <a:lstStyle/>
          <a:p>
            <a:endParaRPr lang="en-US"/>
          </a:p>
        </p:txBody>
      </p:sp>
      <p:sp>
        <p:nvSpPr>
          <p:cNvPr id="6166" name="Line 22"/>
          <p:cNvSpPr>
            <a:spLocks noChangeShapeType="1"/>
          </p:cNvSpPr>
          <p:nvPr/>
        </p:nvSpPr>
        <p:spPr bwMode="auto">
          <a:xfrm flipH="1">
            <a:off x="3413125" y="5065713"/>
            <a:ext cx="1431925" cy="698500"/>
          </a:xfrm>
          <a:prstGeom prst="line">
            <a:avLst/>
          </a:prstGeom>
          <a:noFill/>
          <a:ln w="9525">
            <a:solidFill>
              <a:schemeClr val="tx1"/>
            </a:solidFill>
            <a:round/>
            <a:headEnd/>
            <a:tailEnd type="triangle" w="med" len="med"/>
          </a:ln>
          <a:effectLst/>
        </p:spPr>
        <p:txBody>
          <a:bodyPr lIns="107950" tIns="53975" rIns="107950" bIns="53975"/>
          <a:lstStyle/>
          <a:p>
            <a:endParaRPr lang="en-US"/>
          </a:p>
        </p:txBody>
      </p:sp>
      <p:sp>
        <p:nvSpPr>
          <p:cNvPr id="6167" name="AutoShape 23"/>
          <p:cNvSpPr>
            <a:spLocks noChangeArrowheads="1"/>
          </p:cNvSpPr>
          <p:nvPr/>
        </p:nvSpPr>
        <p:spPr bwMode="auto">
          <a:xfrm>
            <a:off x="1119188" y="4195763"/>
            <a:ext cx="5859462" cy="2182812"/>
          </a:xfrm>
          <a:prstGeom prst="roundRect">
            <a:avLst>
              <a:gd name="adj" fmla="val 16667"/>
            </a:avLst>
          </a:prstGeom>
          <a:noFill/>
          <a:ln w="0">
            <a:solidFill>
              <a:schemeClr val="tx1"/>
            </a:solidFill>
            <a:round/>
            <a:headEnd/>
            <a:tailEnd/>
          </a:ln>
        </p:spPr>
        <p:txBody>
          <a:bodyPr/>
          <a:lstStyle/>
          <a:p>
            <a:endParaRPr lang="en-US"/>
          </a:p>
        </p:txBody>
      </p:sp>
      <p:sp>
        <p:nvSpPr>
          <p:cNvPr id="6168" name="Text Box 24"/>
          <p:cNvSpPr txBox="1">
            <a:spLocks noChangeArrowheads="1"/>
          </p:cNvSpPr>
          <p:nvPr/>
        </p:nvSpPr>
        <p:spPr bwMode="auto">
          <a:xfrm>
            <a:off x="1322388" y="4267200"/>
            <a:ext cx="1420812" cy="355225"/>
          </a:xfrm>
          <a:prstGeom prst="rect">
            <a:avLst/>
          </a:prstGeom>
          <a:noFill/>
          <a:ln w="9525">
            <a:noFill/>
            <a:miter lim="800000"/>
            <a:headEnd/>
            <a:tailEnd/>
          </a:ln>
          <a:effectLst/>
        </p:spPr>
        <p:txBody>
          <a:bodyPr wrap="square" lIns="107950" tIns="53975" rIns="107950" bIns="53975">
            <a:spAutoFit/>
          </a:bodyPr>
          <a:lstStyle/>
          <a:p>
            <a:pPr eaLnBrk="0" hangingPunct="0">
              <a:spcBef>
                <a:spcPct val="50000"/>
              </a:spcBef>
            </a:pPr>
            <a:r>
              <a:rPr lang="en-US" sz="1600"/>
              <a:t>Activity 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563562"/>
          </a:xfrm>
        </p:spPr>
        <p:txBody>
          <a:bodyPr/>
          <a:lstStyle/>
          <a:p>
            <a:r>
              <a:rPr lang="en-US" sz="4000"/>
              <a:t>Example: Activity Diagram</a:t>
            </a:r>
          </a:p>
        </p:txBody>
      </p:sp>
      <p:sp>
        <p:nvSpPr>
          <p:cNvPr id="8195" name="AutoShape 3"/>
          <p:cNvSpPr>
            <a:spLocks noChangeArrowheads="1"/>
          </p:cNvSpPr>
          <p:nvPr/>
        </p:nvSpPr>
        <p:spPr bwMode="auto">
          <a:xfrm>
            <a:off x="5626100" y="1917700"/>
            <a:ext cx="1081088" cy="436563"/>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196" name="AutoShape 4"/>
          <p:cNvSpPr>
            <a:spLocks noChangeArrowheads="1"/>
          </p:cNvSpPr>
          <p:nvPr/>
        </p:nvSpPr>
        <p:spPr bwMode="auto">
          <a:xfrm>
            <a:off x="3282950" y="1327150"/>
            <a:ext cx="1081088" cy="436563"/>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197" name="Freeform 5"/>
          <p:cNvSpPr>
            <a:spLocks/>
          </p:cNvSpPr>
          <p:nvPr/>
        </p:nvSpPr>
        <p:spPr bwMode="auto">
          <a:xfrm>
            <a:off x="3822700" y="1717675"/>
            <a:ext cx="1588" cy="282575"/>
          </a:xfrm>
          <a:custGeom>
            <a:avLst/>
            <a:gdLst/>
            <a:ahLst/>
            <a:cxnLst>
              <a:cxn ang="0">
                <a:pos x="0" y="0"/>
              </a:cxn>
              <a:cxn ang="0">
                <a:pos x="0" y="178"/>
              </a:cxn>
            </a:cxnLst>
            <a:rect l="0" t="0" r="r" b="b"/>
            <a:pathLst>
              <a:path w="1" h="178">
                <a:moveTo>
                  <a:pt x="0" y="0"/>
                </a:moveTo>
                <a:lnTo>
                  <a:pt x="0" y="178"/>
                </a:lnTo>
              </a:path>
            </a:pathLst>
          </a:custGeom>
          <a:noFill/>
          <a:ln w="12700">
            <a:solidFill>
              <a:schemeClr val="tx1"/>
            </a:solidFill>
            <a:prstDash val="solid"/>
            <a:round/>
            <a:headEnd/>
            <a:tailEnd type="arrow" w="lg" len="lg"/>
          </a:ln>
        </p:spPr>
        <p:txBody>
          <a:bodyPr/>
          <a:lstStyle/>
          <a:p>
            <a:endParaRPr lang="en-US"/>
          </a:p>
        </p:txBody>
      </p:sp>
      <p:sp>
        <p:nvSpPr>
          <p:cNvPr id="8198" name="Freeform 6"/>
          <p:cNvSpPr>
            <a:spLocks/>
          </p:cNvSpPr>
          <p:nvPr/>
        </p:nvSpPr>
        <p:spPr bwMode="auto">
          <a:xfrm flipH="1">
            <a:off x="3303588" y="3338513"/>
            <a:ext cx="325437" cy="334962"/>
          </a:xfrm>
          <a:custGeom>
            <a:avLst/>
            <a:gdLst/>
            <a:ahLst/>
            <a:cxnLst>
              <a:cxn ang="0">
                <a:pos x="316" y="0"/>
              </a:cxn>
              <a:cxn ang="0">
                <a:pos x="0" y="211"/>
              </a:cxn>
            </a:cxnLst>
            <a:rect l="0" t="0" r="r" b="b"/>
            <a:pathLst>
              <a:path w="316" h="211">
                <a:moveTo>
                  <a:pt x="316" y="0"/>
                </a:moveTo>
                <a:lnTo>
                  <a:pt x="0" y="211"/>
                </a:lnTo>
              </a:path>
            </a:pathLst>
          </a:custGeom>
          <a:noFill/>
          <a:ln w="12700">
            <a:solidFill>
              <a:schemeClr val="tx1"/>
            </a:solidFill>
            <a:prstDash val="solid"/>
            <a:round/>
            <a:headEnd/>
            <a:tailEnd type="arrow" w="lg" len="lg"/>
          </a:ln>
        </p:spPr>
        <p:txBody>
          <a:bodyPr/>
          <a:lstStyle/>
          <a:p>
            <a:endParaRPr lang="en-US"/>
          </a:p>
        </p:txBody>
      </p:sp>
      <p:sp>
        <p:nvSpPr>
          <p:cNvPr id="8199" name="Freeform 7"/>
          <p:cNvSpPr>
            <a:spLocks/>
          </p:cNvSpPr>
          <p:nvPr/>
        </p:nvSpPr>
        <p:spPr bwMode="auto">
          <a:xfrm>
            <a:off x="3208338" y="5594350"/>
            <a:ext cx="533400" cy="312738"/>
          </a:xfrm>
          <a:custGeom>
            <a:avLst/>
            <a:gdLst/>
            <a:ahLst/>
            <a:cxnLst>
              <a:cxn ang="0">
                <a:pos x="0" y="0"/>
              </a:cxn>
              <a:cxn ang="0">
                <a:pos x="303" y="178"/>
              </a:cxn>
            </a:cxnLst>
            <a:rect l="0" t="0" r="r" b="b"/>
            <a:pathLst>
              <a:path w="303" h="178">
                <a:moveTo>
                  <a:pt x="0" y="0"/>
                </a:moveTo>
                <a:lnTo>
                  <a:pt x="303" y="178"/>
                </a:lnTo>
              </a:path>
            </a:pathLst>
          </a:custGeom>
          <a:noFill/>
          <a:ln w="12700">
            <a:solidFill>
              <a:schemeClr val="tx1"/>
            </a:solidFill>
            <a:prstDash val="solid"/>
            <a:round/>
            <a:headEnd/>
            <a:tailEnd type="arrow" w="lg" len="lg"/>
          </a:ln>
        </p:spPr>
        <p:txBody>
          <a:bodyPr/>
          <a:lstStyle/>
          <a:p>
            <a:endParaRPr lang="en-US"/>
          </a:p>
        </p:txBody>
      </p:sp>
      <p:sp>
        <p:nvSpPr>
          <p:cNvPr id="8200" name="Freeform 8"/>
          <p:cNvSpPr>
            <a:spLocks/>
          </p:cNvSpPr>
          <p:nvPr/>
        </p:nvSpPr>
        <p:spPr bwMode="auto">
          <a:xfrm>
            <a:off x="4002088" y="5006975"/>
            <a:ext cx="892175" cy="887413"/>
          </a:xfrm>
          <a:custGeom>
            <a:avLst/>
            <a:gdLst/>
            <a:ahLst/>
            <a:cxnLst>
              <a:cxn ang="0">
                <a:pos x="490" y="0"/>
              </a:cxn>
              <a:cxn ang="0">
                <a:pos x="0" y="529"/>
              </a:cxn>
            </a:cxnLst>
            <a:rect l="0" t="0" r="r" b="b"/>
            <a:pathLst>
              <a:path w="490" h="529">
                <a:moveTo>
                  <a:pt x="490" y="0"/>
                </a:moveTo>
                <a:lnTo>
                  <a:pt x="0" y="529"/>
                </a:lnTo>
              </a:path>
            </a:pathLst>
          </a:custGeom>
          <a:noFill/>
          <a:ln w="12700">
            <a:solidFill>
              <a:schemeClr val="tx1"/>
            </a:solidFill>
            <a:prstDash val="solid"/>
            <a:round/>
            <a:headEnd/>
            <a:tailEnd type="arrow" w="lg" len="lg"/>
          </a:ln>
        </p:spPr>
        <p:txBody>
          <a:bodyPr/>
          <a:lstStyle/>
          <a:p>
            <a:endParaRPr lang="en-US"/>
          </a:p>
        </p:txBody>
      </p:sp>
      <p:sp>
        <p:nvSpPr>
          <p:cNvPr id="8201" name="Freeform 9"/>
          <p:cNvSpPr>
            <a:spLocks/>
          </p:cNvSpPr>
          <p:nvPr/>
        </p:nvSpPr>
        <p:spPr bwMode="auto">
          <a:xfrm flipH="1">
            <a:off x="3343275" y="2549525"/>
            <a:ext cx="400050" cy="400050"/>
          </a:xfrm>
          <a:custGeom>
            <a:avLst/>
            <a:gdLst/>
            <a:ahLst/>
            <a:cxnLst>
              <a:cxn ang="0">
                <a:pos x="0" y="0"/>
              </a:cxn>
              <a:cxn ang="0">
                <a:pos x="270" y="140"/>
              </a:cxn>
            </a:cxnLst>
            <a:rect l="0" t="0" r="r" b="b"/>
            <a:pathLst>
              <a:path w="270" h="140">
                <a:moveTo>
                  <a:pt x="0" y="0"/>
                </a:moveTo>
                <a:lnTo>
                  <a:pt x="270" y="140"/>
                </a:lnTo>
              </a:path>
            </a:pathLst>
          </a:custGeom>
          <a:noFill/>
          <a:ln w="12700">
            <a:solidFill>
              <a:schemeClr val="tx1"/>
            </a:solidFill>
            <a:prstDash val="solid"/>
            <a:round/>
            <a:headEnd/>
            <a:tailEnd type="arrow" w="lg" len="lg"/>
          </a:ln>
        </p:spPr>
        <p:txBody>
          <a:bodyPr/>
          <a:lstStyle/>
          <a:p>
            <a:endParaRPr lang="en-US"/>
          </a:p>
        </p:txBody>
      </p:sp>
      <p:sp>
        <p:nvSpPr>
          <p:cNvPr id="8202" name="Freeform 10"/>
          <p:cNvSpPr>
            <a:spLocks/>
          </p:cNvSpPr>
          <p:nvPr/>
        </p:nvSpPr>
        <p:spPr bwMode="auto">
          <a:xfrm>
            <a:off x="3873500" y="3729038"/>
            <a:ext cx="1588" cy="319087"/>
          </a:xfrm>
          <a:custGeom>
            <a:avLst/>
            <a:gdLst/>
            <a:ahLst/>
            <a:cxnLst>
              <a:cxn ang="0">
                <a:pos x="0" y="0"/>
              </a:cxn>
              <a:cxn ang="0">
                <a:pos x="1" y="201"/>
              </a:cxn>
            </a:cxnLst>
            <a:rect l="0" t="0" r="r" b="b"/>
            <a:pathLst>
              <a:path w="1" h="201">
                <a:moveTo>
                  <a:pt x="0" y="0"/>
                </a:moveTo>
                <a:lnTo>
                  <a:pt x="1" y="201"/>
                </a:lnTo>
              </a:path>
            </a:pathLst>
          </a:custGeom>
          <a:noFill/>
          <a:ln w="12700">
            <a:solidFill>
              <a:schemeClr val="tx1"/>
            </a:solidFill>
            <a:prstDash val="solid"/>
            <a:round/>
            <a:headEnd/>
            <a:tailEnd type="arrow" w="lg" len="lg"/>
          </a:ln>
        </p:spPr>
        <p:txBody>
          <a:bodyPr/>
          <a:lstStyle/>
          <a:p>
            <a:endParaRPr lang="en-US"/>
          </a:p>
        </p:txBody>
      </p:sp>
      <p:sp>
        <p:nvSpPr>
          <p:cNvPr id="8203" name="Freeform 11"/>
          <p:cNvSpPr>
            <a:spLocks/>
          </p:cNvSpPr>
          <p:nvPr/>
        </p:nvSpPr>
        <p:spPr bwMode="auto">
          <a:xfrm>
            <a:off x="3819525" y="2219325"/>
            <a:ext cx="1588" cy="282575"/>
          </a:xfrm>
          <a:custGeom>
            <a:avLst/>
            <a:gdLst/>
            <a:ahLst/>
            <a:cxnLst>
              <a:cxn ang="0">
                <a:pos x="0" y="0"/>
              </a:cxn>
              <a:cxn ang="0">
                <a:pos x="0" y="178"/>
              </a:cxn>
            </a:cxnLst>
            <a:rect l="0" t="0" r="r" b="b"/>
            <a:pathLst>
              <a:path w="1" h="178">
                <a:moveTo>
                  <a:pt x="0" y="0"/>
                </a:moveTo>
                <a:lnTo>
                  <a:pt x="0" y="178"/>
                </a:lnTo>
              </a:path>
            </a:pathLst>
          </a:custGeom>
          <a:noFill/>
          <a:ln w="12700">
            <a:solidFill>
              <a:schemeClr val="tx1"/>
            </a:solidFill>
            <a:prstDash val="solid"/>
            <a:round/>
            <a:headEnd/>
            <a:tailEnd type="arrow" w="lg" len="lg"/>
          </a:ln>
        </p:spPr>
        <p:txBody>
          <a:bodyPr/>
          <a:lstStyle/>
          <a:p>
            <a:endParaRPr lang="en-US"/>
          </a:p>
        </p:txBody>
      </p:sp>
      <p:sp>
        <p:nvSpPr>
          <p:cNvPr id="8204" name="Line 12"/>
          <p:cNvSpPr>
            <a:spLocks noChangeShapeType="1"/>
          </p:cNvSpPr>
          <p:nvPr/>
        </p:nvSpPr>
        <p:spPr bwMode="auto">
          <a:xfrm flipV="1">
            <a:off x="6832600" y="1454150"/>
            <a:ext cx="584200" cy="584200"/>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05" name="Line 13"/>
          <p:cNvSpPr>
            <a:spLocks noChangeShapeType="1"/>
          </p:cNvSpPr>
          <p:nvPr/>
        </p:nvSpPr>
        <p:spPr bwMode="auto">
          <a:xfrm flipV="1">
            <a:off x="4425950" y="2541588"/>
            <a:ext cx="2419350" cy="0"/>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06" name="Text Box 14"/>
          <p:cNvSpPr txBox="1">
            <a:spLocks noChangeArrowheads="1"/>
          </p:cNvSpPr>
          <p:nvPr/>
        </p:nvSpPr>
        <p:spPr bwMode="auto">
          <a:xfrm>
            <a:off x="6800850" y="2366963"/>
            <a:ext cx="1873250" cy="657225"/>
          </a:xfrm>
          <a:prstGeom prst="rect">
            <a:avLst/>
          </a:prstGeom>
          <a:noFill/>
          <a:ln w="9525">
            <a:noFill/>
            <a:miter lim="800000"/>
            <a:headEnd/>
            <a:tailEnd/>
          </a:ln>
          <a:effectLst/>
        </p:spPr>
        <p:txBody>
          <a:bodyPr lIns="107950" tIns="53975" rIns="107950" bIns="53975">
            <a:spAutoFit/>
          </a:bodyPr>
          <a:lstStyle/>
          <a:p>
            <a:pPr eaLnBrk="0" hangingPunct="0"/>
            <a:r>
              <a:rPr lang="en-US">
                <a:solidFill>
                  <a:schemeClr val="hlink"/>
                </a:solidFill>
              </a:rPr>
              <a:t>Synchronization</a:t>
            </a:r>
            <a:endParaRPr lang="fr-FR">
              <a:solidFill>
                <a:schemeClr val="hlink"/>
              </a:solidFill>
            </a:endParaRPr>
          </a:p>
          <a:p>
            <a:pPr eaLnBrk="0" hangingPunct="0"/>
            <a:r>
              <a:rPr lang="en-US">
                <a:solidFill>
                  <a:schemeClr val="hlink"/>
                </a:solidFill>
              </a:rPr>
              <a:t>Bar (Fork)</a:t>
            </a:r>
          </a:p>
        </p:txBody>
      </p:sp>
      <p:sp>
        <p:nvSpPr>
          <p:cNvPr id="8207" name="Line 15"/>
          <p:cNvSpPr>
            <a:spLocks noChangeShapeType="1"/>
          </p:cNvSpPr>
          <p:nvPr/>
        </p:nvSpPr>
        <p:spPr bwMode="auto">
          <a:xfrm flipH="1" flipV="1">
            <a:off x="1771650" y="3494088"/>
            <a:ext cx="449263" cy="454025"/>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08" name="Text Box 16"/>
          <p:cNvSpPr txBox="1">
            <a:spLocks noChangeArrowheads="1"/>
          </p:cNvSpPr>
          <p:nvPr/>
        </p:nvSpPr>
        <p:spPr bwMode="auto">
          <a:xfrm>
            <a:off x="644525" y="2957513"/>
            <a:ext cx="1198563" cy="657225"/>
          </a:xfrm>
          <a:prstGeom prst="rect">
            <a:avLst/>
          </a:prstGeom>
          <a:noFill/>
          <a:ln w="9525">
            <a:noFill/>
            <a:miter lim="800000"/>
            <a:headEnd/>
            <a:tailEnd/>
          </a:ln>
          <a:effectLst/>
        </p:spPr>
        <p:txBody>
          <a:bodyPr lIns="107950" tIns="53975" rIns="107950" bIns="53975">
            <a:spAutoFit/>
          </a:bodyPr>
          <a:lstStyle/>
          <a:p>
            <a:pPr eaLnBrk="0" hangingPunct="0"/>
            <a:r>
              <a:rPr lang="en-US">
                <a:solidFill>
                  <a:schemeClr val="hlink"/>
                </a:solidFill>
              </a:rPr>
              <a:t>Guard</a:t>
            </a:r>
          </a:p>
          <a:p>
            <a:pPr eaLnBrk="0" hangingPunct="0"/>
            <a:r>
              <a:rPr lang="en-US">
                <a:solidFill>
                  <a:schemeClr val="hlink"/>
                </a:solidFill>
              </a:rPr>
              <a:t>Condition</a:t>
            </a:r>
          </a:p>
        </p:txBody>
      </p:sp>
      <p:sp>
        <p:nvSpPr>
          <p:cNvPr id="8209" name="Text Box 17"/>
          <p:cNvSpPr txBox="1">
            <a:spLocks noChangeArrowheads="1"/>
          </p:cNvSpPr>
          <p:nvPr/>
        </p:nvSpPr>
        <p:spPr bwMode="auto">
          <a:xfrm>
            <a:off x="6800850" y="3530600"/>
            <a:ext cx="1873250" cy="657225"/>
          </a:xfrm>
          <a:prstGeom prst="rect">
            <a:avLst/>
          </a:prstGeom>
          <a:noFill/>
          <a:ln w="9525">
            <a:noFill/>
            <a:miter lim="800000"/>
            <a:headEnd/>
            <a:tailEnd/>
          </a:ln>
          <a:effectLst/>
        </p:spPr>
        <p:txBody>
          <a:bodyPr lIns="107950" tIns="53975" rIns="107950" bIns="53975">
            <a:spAutoFit/>
          </a:bodyPr>
          <a:lstStyle/>
          <a:p>
            <a:pPr eaLnBrk="0" hangingPunct="0"/>
            <a:r>
              <a:rPr lang="en-US">
                <a:solidFill>
                  <a:schemeClr val="hlink"/>
                </a:solidFill>
              </a:rPr>
              <a:t>Synchronization</a:t>
            </a:r>
            <a:endParaRPr lang="fr-FR">
              <a:solidFill>
                <a:schemeClr val="hlink"/>
              </a:solidFill>
            </a:endParaRPr>
          </a:p>
          <a:p>
            <a:pPr eaLnBrk="0" hangingPunct="0"/>
            <a:r>
              <a:rPr lang="en-US">
                <a:solidFill>
                  <a:schemeClr val="hlink"/>
                </a:solidFill>
              </a:rPr>
              <a:t>Bar (Join)</a:t>
            </a:r>
          </a:p>
        </p:txBody>
      </p:sp>
      <p:sp>
        <p:nvSpPr>
          <p:cNvPr id="8210" name="Line 18"/>
          <p:cNvSpPr>
            <a:spLocks noChangeShapeType="1"/>
          </p:cNvSpPr>
          <p:nvPr/>
        </p:nvSpPr>
        <p:spPr bwMode="auto">
          <a:xfrm flipV="1">
            <a:off x="3987800" y="1295400"/>
            <a:ext cx="1079500" cy="762000"/>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11" name="Text Box 19"/>
          <p:cNvSpPr txBox="1">
            <a:spLocks noChangeArrowheads="1"/>
          </p:cNvSpPr>
          <p:nvPr/>
        </p:nvSpPr>
        <p:spPr bwMode="auto">
          <a:xfrm>
            <a:off x="5003800" y="1092200"/>
            <a:ext cx="1111250" cy="382588"/>
          </a:xfrm>
          <a:prstGeom prst="rect">
            <a:avLst/>
          </a:prstGeom>
          <a:noFill/>
          <a:ln w="9525">
            <a:noFill/>
            <a:miter lim="800000"/>
            <a:headEnd/>
            <a:tailEnd/>
          </a:ln>
          <a:effectLst/>
        </p:spPr>
        <p:txBody>
          <a:bodyPr lIns="107950" tIns="53975" rIns="107950" bIns="53975">
            <a:spAutoFit/>
          </a:bodyPr>
          <a:lstStyle/>
          <a:p>
            <a:pPr eaLnBrk="0" hangingPunct="0"/>
            <a:r>
              <a:rPr lang="en-US">
                <a:solidFill>
                  <a:schemeClr val="hlink"/>
                </a:solidFill>
              </a:rPr>
              <a:t>Decision</a:t>
            </a:r>
          </a:p>
        </p:txBody>
      </p:sp>
      <p:sp>
        <p:nvSpPr>
          <p:cNvPr id="8212" name="Text Box 20"/>
          <p:cNvSpPr txBox="1">
            <a:spLocks noChangeArrowheads="1"/>
          </p:cNvSpPr>
          <p:nvPr/>
        </p:nvSpPr>
        <p:spPr bwMode="auto">
          <a:xfrm>
            <a:off x="482600" y="1476375"/>
            <a:ext cx="1524000" cy="657225"/>
          </a:xfrm>
          <a:prstGeom prst="rect">
            <a:avLst/>
          </a:prstGeom>
          <a:noFill/>
          <a:ln w="9525">
            <a:noFill/>
            <a:miter lim="800000"/>
            <a:headEnd/>
            <a:tailEnd/>
          </a:ln>
          <a:effectLst/>
        </p:spPr>
        <p:txBody>
          <a:bodyPr lIns="107950" tIns="53975" rIns="107950" bIns="53975">
            <a:spAutoFit/>
          </a:bodyPr>
          <a:lstStyle/>
          <a:p>
            <a:pPr algn="r" eaLnBrk="0" hangingPunct="0"/>
            <a:r>
              <a:rPr lang="en-US">
                <a:solidFill>
                  <a:schemeClr val="hlink"/>
                </a:solidFill>
              </a:rPr>
              <a:t>Concurrent Threads</a:t>
            </a:r>
          </a:p>
        </p:txBody>
      </p:sp>
      <p:sp>
        <p:nvSpPr>
          <p:cNvPr id="8213" name="Line 21"/>
          <p:cNvSpPr>
            <a:spLocks noChangeShapeType="1"/>
          </p:cNvSpPr>
          <p:nvPr/>
        </p:nvSpPr>
        <p:spPr bwMode="auto">
          <a:xfrm flipV="1">
            <a:off x="6197600" y="4768850"/>
            <a:ext cx="1219200" cy="0"/>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14" name="Text Box 22"/>
          <p:cNvSpPr txBox="1">
            <a:spLocks noChangeArrowheads="1"/>
          </p:cNvSpPr>
          <p:nvPr/>
        </p:nvSpPr>
        <p:spPr bwMode="auto">
          <a:xfrm>
            <a:off x="7378700" y="4572000"/>
            <a:ext cx="1295400" cy="382588"/>
          </a:xfrm>
          <a:prstGeom prst="rect">
            <a:avLst/>
          </a:prstGeom>
          <a:noFill/>
          <a:ln w="9525">
            <a:noFill/>
            <a:miter lim="800000"/>
            <a:headEnd/>
            <a:tailEnd/>
          </a:ln>
          <a:effectLst/>
        </p:spPr>
        <p:txBody>
          <a:bodyPr lIns="107950" tIns="53975" rIns="107950" bIns="53975">
            <a:spAutoFit/>
          </a:bodyPr>
          <a:lstStyle/>
          <a:p>
            <a:pPr eaLnBrk="0" hangingPunct="0"/>
            <a:r>
              <a:rPr lang="en-US">
                <a:solidFill>
                  <a:schemeClr val="hlink"/>
                </a:solidFill>
              </a:rPr>
              <a:t>Transition</a:t>
            </a:r>
          </a:p>
        </p:txBody>
      </p:sp>
      <p:sp>
        <p:nvSpPr>
          <p:cNvPr id="8215" name="Oval 23"/>
          <p:cNvSpPr>
            <a:spLocks noChangeArrowheads="1"/>
          </p:cNvSpPr>
          <p:nvPr/>
        </p:nvSpPr>
        <p:spPr bwMode="auto">
          <a:xfrm>
            <a:off x="3721100" y="838200"/>
            <a:ext cx="204788" cy="192088"/>
          </a:xfrm>
          <a:prstGeom prst="ellipse">
            <a:avLst/>
          </a:prstGeom>
          <a:solidFill>
            <a:srgbClr val="C0C0C0"/>
          </a:solidFill>
          <a:ln w="12700">
            <a:solidFill>
              <a:schemeClr val="tx1"/>
            </a:solidFill>
            <a:round/>
            <a:headEnd/>
            <a:tailEnd/>
          </a:ln>
        </p:spPr>
        <p:txBody>
          <a:bodyPr/>
          <a:lstStyle/>
          <a:p>
            <a:endParaRPr lang="en-US"/>
          </a:p>
        </p:txBody>
      </p:sp>
      <p:sp>
        <p:nvSpPr>
          <p:cNvPr id="8216" name="Freeform 24"/>
          <p:cNvSpPr>
            <a:spLocks/>
          </p:cNvSpPr>
          <p:nvPr/>
        </p:nvSpPr>
        <p:spPr bwMode="auto">
          <a:xfrm>
            <a:off x="3822700" y="1030288"/>
            <a:ext cx="52388" cy="303212"/>
          </a:xfrm>
          <a:custGeom>
            <a:avLst/>
            <a:gdLst/>
            <a:ahLst/>
            <a:cxnLst>
              <a:cxn ang="0">
                <a:pos x="0" y="0"/>
              </a:cxn>
              <a:cxn ang="0">
                <a:pos x="0" y="30"/>
              </a:cxn>
              <a:cxn ang="0">
                <a:pos x="5" y="18"/>
              </a:cxn>
            </a:cxnLst>
            <a:rect l="0" t="0" r="r" b="b"/>
            <a:pathLst>
              <a:path w="5" h="30">
                <a:moveTo>
                  <a:pt x="0" y="0"/>
                </a:moveTo>
                <a:lnTo>
                  <a:pt x="0" y="30"/>
                </a:lnTo>
                <a:lnTo>
                  <a:pt x="5" y="18"/>
                </a:lnTo>
              </a:path>
            </a:pathLst>
          </a:custGeom>
          <a:noFill/>
          <a:ln w="12700">
            <a:solidFill>
              <a:schemeClr val="tx1"/>
            </a:solidFill>
            <a:prstDash val="solid"/>
            <a:round/>
            <a:headEnd/>
            <a:tailEnd/>
          </a:ln>
        </p:spPr>
        <p:txBody>
          <a:bodyPr/>
          <a:lstStyle/>
          <a:p>
            <a:endParaRPr lang="en-US"/>
          </a:p>
        </p:txBody>
      </p:sp>
      <p:sp>
        <p:nvSpPr>
          <p:cNvPr id="8217" name="Line 25"/>
          <p:cNvSpPr>
            <a:spLocks noChangeShapeType="1"/>
          </p:cNvSpPr>
          <p:nvPr/>
        </p:nvSpPr>
        <p:spPr bwMode="auto">
          <a:xfrm flipH="1" flipV="1">
            <a:off x="3771900" y="1212850"/>
            <a:ext cx="50800" cy="120650"/>
          </a:xfrm>
          <a:prstGeom prst="line">
            <a:avLst/>
          </a:prstGeom>
          <a:noFill/>
          <a:ln w="12700">
            <a:solidFill>
              <a:schemeClr val="tx1"/>
            </a:solidFill>
            <a:round/>
            <a:headEnd/>
            <a:tailEnd/>
          </a:ln>
        </p:spPr>
        <p:txBody>
          <a:bodyPr/>
          <a:lstStyle/>
          <a:p>
            <a:endParaRPr lang="en-US"/>
          </a:p>
        </p:txBody>
      </p:sp>
      <p:sp>
        <p:nvSpPr>
          <p:cNvPr id="8218" name="Freeform 26"/>
          <p:cNvSpPr>
            <a:spLocks/>
          </p:cNvSpPr>
          <p:nvPr/>
        </p:nvSpPr>
        <p:spPr bwMode="auto">
          <a:xfrm>
            <a:off x="3578225" y="2019300"/>
            <a:ext cx="469900" cy="212725"/>
          </a:xfrm>
          <a:custGeom>
            <a:avLst/>
            <a:gdLst/>
            <a:ahLst/>
            <a:cxnLst>
              <a:cxn ang="0">
                <a:pos x="0" y="78"/>
              </a:cxn>
              <a:cxn ang="0">
                <a:pos x="170" y="0"/>
              </a:cxn>
              <a:cxn ang="0">
                <a:pos x="326" y="78"/>
              </a:cxn>
              <a:cxn ang="0">
                <a:pos x="170" y="149"/>
              </a:cxn>
              <a:cxn ang="0">
                <a:pos x="0" y="78"/>
              </a:cxn>
            </a:cxnLst>
            <a:rect l="0" t="0" r="r" b="b"/>
            <a:pathLst>
              <a:path w="326" h="149">
                <a:moveTo>
                  <a:pt x="0" y="78"/>
                </a:moveTo>
                <a:lnTo>
                  <a:pt x="170" y="0"/>
                </a:lnTo>
                <a:lnTo>
                  <a:pt x="326" y="78"/>
                </a:lnTo>
                <a:lnTo>
                  <a:pt x="170" y="149"/>
                </a:lnTo>
                <a:lnTo>
                  <a:pt x="0" y="78"/>
                </a:lnTo>
                <a:close/>
              </a:path>
            </a:pathLst>
          </a:custGeom>
          <a:solidFill>
            <a:srgbClr val="FFFFCC"/>
          </a:solidFill>
          <a:ln w="12700">
            <a:solidFill>
              <a:srgbClr val="990033"/>
            </a:solidFill>
            <a:prstDash val="solid"/>
            <a:round/>
            <a:headEnd/>
            <a:tailEnd/>
          </a:ln>
        </p:spPr>
        <p:txBody>
          <a:bodyPr/>
          <a:lstStyle/>
          <a:p>
            <a:endParaRPr lang="en-US"/>
          </a:p>
        </p:txBody>
      </p:sp>
      <p:sp>
        <p:nvSpPr>
          <p:cNvPr id="8219" name="Freeform 27"/>
          <p:cNvSpPr>
            <a:spLocks/>
          </p:cNvSpPr>
          <p:nvPr/>
        </p:nvSpPr>
        <p:spPr bwMode="auto">
          <a:xfrm>
            <a:off x="3822700" y="1030288"/>
            <a:ext cx="52388" cy="303212"/>
          </a:xfrm>
          <a:custGeom>
            <a:avLst/>
            <a:gdLst/>
            <a:ahLst/>
            <a:cxnLst>
              <a:cxn ang="0">
                <a:pos x="0" y="0"/>
              </a:cxn>
              <a:cxn ang="0">
                <a:pos x="0" y="30"/>
              </a:cxn>
              <a:cxn ang="0">
                <a:pos x="5" y="18"/>
              </a:cxn>
            </a:cxnLst>
            <a:rect l="0" t="0" r="r" b="b"/>
            <a:pathLst>
              <a:path w="5" h="30">
                <a:moveTo>
                  <a:pt x="0" y="0"/>
                </a:moveTo>
                <a:lnTo>
                  <a:pt x="0" y="30"/>
                </a:lnTo>
                <a:lnTo>
                  <a:pt x="5" y="18"/>
                </a:lnTo>
              </a:path>
            </a:pathLst>
          </a:custGeom>
          <a:noFill/>
          <a:ln w="12700">
            <a:solidFill>
              <a:schemeClr val="tx1"/>
            </a:solidFill>
            <a:prstDash val="solid"/>
            <a:round/>
            <a:headEnd/>
            <a:tailEnd/>
          </a:ln>
        </p:spPr>
        <p:txBody>
          <a:bodyPr/>
          <a:lstStyle/>
          <a:p>
            <a:endParaRPr lang="en-US"/>
          </a:p>
        </p:txBody>
      </p:sp>
      <p:sp>
        <p:nvSpPr>
          <p:cNvPr id="8220" name="Line 28"/>
          <p:cNvSpPr>
            <a:spLocks noChangeShapeType="1"/>
          </p:cNvSpPr>
          <p:nvPr/>
        </p:nvSpPr>
        <p:spPr bwMode="auto">
          <a:xfrm flipH="1" flipV="1">
            <a:off x="3771900" y="1212850"/>
            <a:ext cx="50800" cy="120650"/>
          </a:xfrm>
          <a:prstGeom prst="line">
            <a:avLst/>
          </a:prstGeom>
          <a:noFill/>
          <a:ln w="12700">
            <a:solidFill>
              <a:schemeClr val="tx1"/>
            </a:solidFill>
            <a:round/>
            <a:headEnd/>
            <a:tailEnd/>
          </a:ln>
        </p:spPr>
        <p:txBody>
          <a:bodyPr/>
          <a:lstStyle/>
          <a:p>
            <a:endParaRPr lang="en-US"/>
          </a:p>
        </p:txBody>
      </p:sp>
      <p:sp>
        <p:nvSpPr>
          <p:cNvPr id="8221" name="Rectangle 29"/>
          <p:cNvSpPr>
            <a:spLocks noChangeArrowheads="1"/>
          </p:cNvSpPr>
          <p:nvPr/>
        </p:nvSpPr>
        <p:spPr bwMode="auto">
          <a:xfrm>
            <a:off x="3349625" y="1377950"/>
            <a:ext cx="954088" cy="182563"/>
          </a:xfrm>
          <a:prstGeom prst="rect">
            <a:avLst/>
          </a:prstGeom>
          <a:noFill/>
          <a:ln w="12700">
            <a:noFill/>
            <a:miter lim="800000"/>
            <a:headEnd/>
            <a:tailEnd/>
          </a:ln>
        </p:spPr>
        <p:txBody>
          <a:bodyPr wrap="none" lIns="0" tIns="0" rIns="0" bIns="0">
            <a:spAutoFit/>
          </a:bodyPr>
          <a:lstStyle/>
          <a:p>
            <a:pPr algn="ctr" eaLnBrk="0" hangingPunct="0"/>
            <a:r>
              <a:rPr lang="en-US" sz="1200">
                <a:solidFill>
                  <a:srgbClr val="000000"/>
                </a:solidFill>
              </a:rPr>
              <a:t>Select Course</a:t>
            </a:r>
            <a:endParaRPr lang="en-US" sz="1000"/>
          </a:p>
        </p:txBody>
      </p:sp>
      <p:sp>
        <p:nvSpPr>
          <p:cNvPr id="8222" name="Rectangle 30"/>
          <p:cNvSpPr>
            <a:spLocks noChangeArrowheads="1"/>
          </p:cNvSpPr>
          <p:nvPr/>
        </p:nvSpPr>
        <p:spPr bwMode="auto">
          <a:xfrm>
            <a:off x="3435350" y="2189163"/>
            <a:ext cx="1008063" cy="182562"/>
          </a:xfrm>
          <a:prstGeom prst="rect">
            <a:avLst/>
          </a:prstGeom>
          <a:noFill/>
          <a:ln w="12700">
            <a:noFill/>
            <a:miter lim="800000"/>
            <a:headEnd/>
            <a:tailEnd/>
          </a:ln>
        </p:spPr>
        <p:txBody>
          <a:bodyPr wrap="none" lIns="0" tIns="0" rIns="0" bIns="0">
            <a:spAutoFit/>
          </a:bodyPr>
          <a:lstStyle/>
          <a:p>
            <a:pPr eaLnBrk="0" hangingPunct="0"/>
            <a:r>
              <a:rPr lang="en-US" sz="1200"/>
              <a:t>[ add  course ] </a:t>
            </a:r>
            <a:endParaRPr lang="en-US" sz="1000"/>
          </a:p>
        </p:txBody>
      </p:sp>
      <p:grpSp>
        <p:nvGrpSpPr>
          <p:cNvPr id="2" name="Group 31"/>
          <p:cNvGrpSpPr>
            <a:grpSpLocks/>
          </p:cNvGrpSpPr>
          <p:nvPr/>
        </p:nvGrpSpPr>
        <p:grpSpPr bwMode="auto">
          <a:xfrm>
            <a:off x="2401888" y="2936875"/>
            <a:ext cx="1081087" cy="436563"/>
            <a:chOff x="1630" y="1850"/>
            <a:chExt cx="681" cy="275"/>
          </a:xfrm>
        </p:grpSpPr>
        <p:sp>
          <p:nvSpPr>
            <p:cNvPr id="8224" name="AutoShape 32"/>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225" name="Rectangle 33"/>
            <p:cNvSpPr>
              <a:spLocks noChangeArrowheads="1"/>
            </p:cNvSpPr>
            <p:nvPr/>
          </p:nvSpPr>
          <p:spPr bwMode="auto">
            <a:xfrm>
              <a:off x="1824" y="1873"/>
              <a:ext cx="298"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Check </a:t>
              </a:r>
              <a:endParaRPr lang="en-US" sz="1000"/>
            </a:p>
          </p:txBody>
        </p:sp>
        <p:sp>
          <p:nvSpPr>
            <p:cNvPr id="8226" name="Rectangle 34"/>
            <p:cNvSpPr>
              <a:spLocks noChangeArrowheads="1"/>
            </p:cNvSpPr>
            <p:nvPr/>
          </p:nvSpPr>
          <p:spPr bwMode="auto">
            <a:xfrm>
              <a:off x="1779" y="1975"/>
              <a:ext cx="398"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Schedule</a:t>
              </a:r>
              <a:endParaRPr lang="en-US" sz="1000"/>
            </a:p>
          </p:txBody>
        </p:sp>
      </p:grpSp>
      <p:grpSp>
        <p:nvGrpSpPr>
          <p:cNvPr id="3" name="Group 35"/>
          <p:cNvGrpSpPr>
            <a:grpSpLocks/>
          </p:cNvGrpSpPr>
          <p:nvPr/>
        </p:nvGrpSpPr>
        <p:grpSpPr bwMode="auto">
          <a:xfrm>
            <a:off x="4330700" y="2936875"/>
            <a:ext cx="1081088" cy="436563"/>
            <a:chOff x="2626" y="1850"/>
            <a:chExt cx="681" cy="275"/>
          </a:xfrm>
        </p:grpSpPr>
        <p:sp>
          <p:nvSpPr>
            <p:cNvPr id="8228" name="AutoShape 36"/>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229" name="Rectangle 37"/>
            <p:cNvSpPr>
              <a:spLocks noChangeArrowheads="1"/>
            </p:cNvSpPr>
            <p:nvPr/>
          </p:nvSpPr>
          <p:spPr bwMode="auto">
            <a:xfrm>
              <a:off x="2797" y="1873"/>
              <a:ext cx="298"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Check </a:t>
              </a:r>
              <a:endParaRPr lang="en-US" sz="1000"/>
            </a:p>
          </p:txBody>
        </p:sp>
        <p:sp>
          <p:nvSpPr>
            <p:cNvPr id="8230" name="Rectangle 38"/>
            <p:cNvSpPr>
              <a:spLocks noChangeArrowheads="1"/>
            </p:cNvSpPr>
            <p:nvPr/>
          </p:nvSpPr>
          <p:spPr bwMode="auto">
            <a:xfrm>
              <a:off x="2675" y="1975"/>
              <a:ext cx="590"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Pre-requisites</a:t>
              </a:r>
              <a:endParaRPr lang="en-US" sz="1000"/>
            </a:p>
          </p:txBody>
        </p:sp>
      </p:grpSp>
      <p:grpSp>
        <p:nvGrpSpPr>
          <p:cNvPr id="4" name="Group 39"/>
          <p:cNvGrpSpPr>
            <a:grpSpLocks/>
          </p:cNvGrpSpPr>
          <p:nvPr/>
        </p:nvGrpSpPr>
        <p:grpSpPr bwMode="auto">
          <a:xfrm>
            <a:off x="2401888" y="4594225"/>
            <a:ext cx="1081087" cy="436563"/>
            <a:chOff x="1540" y="2894"/>
            <a:chExt cx="681" cy="275"/>
          </a:xfrm>
        </p:grpSpPr>
        <p:sp>
          <p:nvSpPr>
            <p:cNvPr id="8232" name="AutoShape 40"/>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233" name="Rectangle 41"/>
            <p:cNvSpPr>
              <a:spLocks noChangeArrowheads="1"/>
            </p:cNvSpPr>
            <p:nvPr/>
          </p:nvSpPr>
          <p:spPr bwMode="auto">
            <a:xfrm>
              <a:off x="1661" y="2911"/>
              <a:ext cx="421"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Assign to </a:t>
              </a:r>
              <a:endParaRPr lang="en-US" sz="1000"/>
            </a:p>
          </p:txBody>
        </p:sp>
        <p:sp>
          <p:nvSpPr>
            <p:cNvPr id="8234" name="Rectangle 42"/>
            <p:cNvSpPr>
              <a:spLocks noChangeArrowheads="1"/>
            </p:cNvSpPr>
            <p:nvPr/>
          </p:nvSpPr>
          <p:spPr bwMode="auto">
            <a:xfrm>
              <a:off x="1713" y="3014"/>
              <a:ext cx="308"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Course</a:t>
              </a:r>
              <a:endParaRPr lang="en-US" sz="1000"/>
            </a:p>
          </p:txBody>
        </p:sp>
      </p:grpSp>
      <p:sp>
        <p:nvSpPr>
          <p:cNvPr id="8235" name="Freeform 43"/>
          <p:cNvSpPr>
            <a:spLocks/>
          </p:cNvSpPr>
          <p:nvPr/>
        </p:nvSpPr>
        <p:spPr bwMode="auto">
          <a:xfrm>
            <a:off x="2933700" y="5006975"/>
            <a:ext cx="1588" cy="222250"/>
          </a:xfrm>
          <a:custGeom>
            <a:avLst/>
            <a:gdLst/>
            <a:ahLst/>
            <a:cxnLst>
              <a:cxn ang="0">
                <a:pos x="0" y="0"/>
              </a:cxn>
              <a:cxn ang="0">
                <a:pos x="0" y="140"/>
              </a:cxn>
            </a:cxnLst>
            <a:rect l="0" t="0" r="r" b="b"/>
            <a:pathLst>
              <a:path w="1" h="140">
                <a:moveTo>
                  <a:pt x="0" y="0"/>
                </a:moveTo>
                <a:lnTo>
                  <a:pt x="0" y="140"/>
                </a:lnTo>
              </a:path>
            </a:pathLst>
          </a:custGeom>
          <a:noFill/>
          <a:ln w="12700">
            <a:solidFill>
              <a:schemeClr val="tx1"/>
            </a:solidFill>
            <a:prstDash val="solid"/>
            <a:round/>
            <a:headEnd/>
            <a:tailEnd type="arrow" w="lg" len="lg"/>
          </a:ln>
        </p:spPr>
        <p:txBody>
          <a:bodyPr/>
          <a:lstStyle/>
          <a:p>
            <a:endParaRPr lang="en-US"/>
          </a:p>
        </p:txBody>
      </p:sp>
      <p:sp>
        <p:nvSpPr>
          <p:cNvPr id="8236" name="Freeform 44"/>
          <p:cNvSpPr>
            <a:spLocks/>
          </p:cNvSpPr>
          <p:nvPr/>
        </p:nvSpPr>
        <p:spPr bwMode="auto">
          <a:xfrm>
            <a:off x="2943225" y="4187825"/>
            <a:ext cx="687388" cy="423863"/>
          </a:xfrm>
          <a:custGeom>
            <a:avLst/>
            <a:gdLst/>
            <a:ahLst/>
            <a:cxnLst>
              <a:cxn ang="0">
                <a:pos x="433" y="0"/>
              </a:cxn>
              <a:cxn ang="0">
                <a:pos x="0" y="0"/>
              </a:cxn>
              <a:cxn ang="0">
                <a:pos x="0" y="267"/>
              </a:cxn>
            </a:cxnLst>
            <a:rect l="0" t="0" r="r" b="b"/>
            <a:pathLst>
              <a:path w="433" h="267">
                <a:moveTo>
                  <a:pt x="433" y="0"/>
                </a:moveTo>
                <a:lnTo>
                  <a:pt x="0" y="0"/>
                </a:lnTo>
                <a:lnTo>
                  <a:pt x="0" y="267"/>
                </a:lnTo>
              </a:path>
            </a:pathLst>
          </a:custGeom>
          <a:noFill/>
          <a:ln w="12700">
            <a:solidFill>
              <a:schemeClr val="tx1"/>
            </a:solidFill>
            <a:prstDash val="solid"/>
            <a:round/>
            <a:headEnd/>
            <a:tailEnd type="arrow" w="lg" len="lg"/>
          </a:ln>
        </p:spPr>
        <p:txBody>
          <a:bodyPr/>
          <a:lstStyle/>
          <a:p>
            <a:endParaRPr lang="en-US"/>
          </a:p>
        </p:txBody>
      </p:sp>
      <p:grpSp>
        <p:nvGrpSpPr>
          <p:cNvPr id="5" name="Group 45"/>
          <p:cNvGrpSpPr>
            <a:grpSpLocks/>
          </p:cNvGrpSpPr>
          <p:nvPr/>
        </p:nvGrpSpPr>
        <p:grpSpPr bwMode="auto">
          <a:xfrm>
            <a:off x="4330700" y="4594225"/>
            <a:ext cx="1081088" cy="436563"/>
            <a:chOff x="2722" y="2894"/>
            <a:chExt cx="681" cy="275"/>
          </a:xfrm>
        </p:grpSpPr>
        <p:sp>
          <p:nvSpPr>
            <p:cNvPr id="8238" name="AutoShape 46"/>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239" name="Rectangle 47"/>
            <p:cNvSpPr>
              <a:spLocks noChangeArrowheads="1"/>
            </p:cNvSpPr>
            <p:nvPr/>
          </p:nvSpPr>
          <p:spPr bwMode="auto">
            <a:xfrm>
              <a:off x="2888" y="2911"/>
              <a:ext cx="372"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Resolve </a:t>
              </a:r>
              <a:endParaRPr lang="en-US" sz="1000"/>
            </a:p>
          </p:txBody>
        </p:sp>
        <p:sp>
          <p:nvSpPr>
            <p:cNvPr id="8240" name="Rectangle 48"/>
            <p:cNvSpPr>
              <a:spLocks noChangeArrowheads="1"/>
            </p:cNvSpPr>
            <p:nvPr/>
          </p:nvSpPr>
          <p:spPr bwMode="auto">
            <a:xfrm>
              <a:off x="2888" y="3014"/>
              <a:ext cx="367"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Conflicts</a:t>
              </a:r>
              <a:endParaRPr lang="en-US" sz="1000"/>
            </a:p>
          </p:txBody>
        </p:sp>
      </p:grpSp>
      <p:sp>
        <p:nvSpPr>
          <p:cNvPr id="8241" name="Freeform 49"/>
          <p:cNvSpPr>
            <a:spLocks/>
          </p:cNvSpPr>
          <p:nvPr/>
        </p:nvSpPr>
        <p:spPr bwMode="auto">
          <a:xfrm>
            <a:off x="4119563" y="4187825"/>
            <a:ext cx="755650" cy="423863"/>
          </a:xfrm>
          <a:custGeom>
            <a:avLst/>
            <a:gdLst/>
            <a:ahLst/>
            <a:cxnLst>
              <a:cxn ang="0">
                <a:pos x="0" y="0"/>
              </a:cxn>
              <a:cxn ang="0">
                <a:pos x="476" y="0"/>
              </a:cxn>
              <a:cxn ang="0">
                <a:pos x="476" y="267"/>
              </a:cxn>
            </a:cxnLst>
            <a:rect l="0" t="0" r="r" b="b"/>
            <a:pathLst>
              <a:path w="476" h="267">
                <a:moveTo>
                  <a:pt x="0" y="0"/>
                </a:moveTo>
                <a:lnTo>
                  <a:pt x="476" y="0"/>
                </a:lnTo>
                <a:lnTo>
                  <a:pt x="476" y="267"/>
                </a:lnTo>
              </a:path>
            </a:pathLst>
          </a:custGeom>
          <a:noFill/>
          <a:ln w="12700">
            <a:solidFill>
              <a:schemeClr val="tx1"/>
            </a:solidFill>
            <a:prstDash val="solid"/>
            <a:round/>
            <a:headEnd/>
            <a:tailEnd type="arrow" w="lg" len="lg"/>
          </a:ln>
        </p:spPr>
        <p:txBody>
          <a:bodyPr/>
          <a:lstStyle/>
          <a:p>
            <a:endParaRPr lang="en-US"/>
          </a:p>
        </p:txBody>
      </p:sp>
      <p:grpSp>
        <p:nvGrpSpPr>
          <p:cNvPr id="6" name="Group 50"/>
          <p:cNvGrpSpPr>
            <a:grpSpLocks/>
          </p:cNvGrpSpPr>
          <p:nvPr/>
        </p:nvGrpSpPr>
        <p:grpSpPr bwMode="auto">
          <a:xfrm>
            <a:off x="2401888" y="5222875"/>
            <a:ext cx="1081087" cy="436563"/>
            <a:chOff x="1540" y="3290"/>
            <a:chExt cx="681" cy="275"/>
          </a:xfrm>
        </p:grpSpPr>
        <p:sp>
          <p:nvSpPr>
            <p:cNvPr id="8243" name="AutoShape 51"/>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8244" name="Rectangle 52"/>
            <p:cNvSpPr>
              <a:spLocks noChangeArrowheads="1"/>
            </p:cNvSpPr>
            <p:nvPr/>
          </p:nvSpPr>
          <p:spPr bwMode="auto">
            <a:xfrm>
              <a:off x="1707" y="3307"/>
              <a:ext cx="335"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Update </a:t>
              </a:r>
              <a:endParaRPr lang="en-US" sz="1000"/>
            </a:p>
          </p:txBody>
        </p:sp>
        <p:sp>
          <p:nvSpPr>
            <p:cNvPr id="8245" name="Rectangle 53"/>
            <p:cNvSpPr>
              <a:spLocks noChangeArrowheads="1"/>
            </p:cNvSpPr>
            <p:nvPr/>
          </p:nvSpPr>
          <p:spPr bwMode="auto">
            <a:xfrm>
              <a:off x="1675" y="3409"/>
              <a:ext cx="398" cy="115"/>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Schedule</a:t>
              </a:r>
              <a:endParaRPr lang="en-US" sz="1000"/>
            </a:p>
          </p:txBody>
        </p:sp>
      </p:grpSp>
      <p:sp>
        <p:nvSpPr>
          <p:cNvPr id="8246" name="Rectangle 54"/>
          <p:cNvSpPr>
            <a:spLocks noChangeArrowheads="1"/>
          </p:cNvSpPr>
          <p:nvPr/>
        </p:nvSpPr>
        <p:spPr bwMode="auto">
          <a:xfrm>
            <a:off x="5689600" y="1987550"/>
            <a:ext cx="969963" cy="182563"/>
          </a:xfrm>
          <a:prstGeom prst="rect">
            <a:avLst/>
          </a:prstGeom>
          <a:noFill/>
          <a:ln w="12700">
            <a:noFill/>
            <a:miter lim="800000"/>
            <a:headEnd/>
            <a:tailEnd/>
          </a:ln>
        </p:spPr>
        <p:txBody>
          <a:bodyPr wrap="none" lIns="0" tIns="0" rIns="0" bIns="0">
            <a:spAutoFit/>
          </a:bodyPr>
          <a:lstStyle/>
          <a:p>
            <a:pPr eaLnBrk="0" hangingPunct="0"/>
            <a:r>
              <a:rPr lang="en-US" sz="1200">
                <a:solidFill>
                  <a:srgbClr val="000000"/>
                </a:solidFill>
              </a:rPr>
              <a:t>Delete Course</a:t>
            </a:r>
            <a:endParaRPr lang="en-US" sz="1000"/>
          </a:p>
        </p:txBody>
      </p:sp>
      <p:sp>
        <p:nvSpPr>
          <p:cNvPr id="8247" name="Oval 55"/>
          <p:cNvSpPr>
            <a:spLocks noChangeArrowheads="1"/>
          </p:cNvSpPr>
          <p:nvPr/>
        </p:nvSpPr>
        <p:spPr bwMode="auto">
          <a:xfrm>
            <a:off x="3741738" y="5867400"/>
            <a:ext cx="265112" cy="261938"/>
          </a:xfrm>
          <a:prstGeom prst="ellipse">
            <a:avLst/>
          </a:prstGeom>
          <a:noFill/>
          <a:ln w="12700">
            <a:solidFill>
              <a:schemeClr val="tx1"/>
            </a:solidFill>
            <a:round/>
            <a:headEnd/>
            <a:tailEnd/>
          </a:ln>
        </p:spPr>
        <p:txBody>
          <a:bodyPr/>
          <a:lstStyle/>
          <a:p>
            <a:endParaRPr lang="en-US"/>
          </a:p>
        </p:txBody>
      </p:sp>
      <p:sp>
        <p:nvSpPr>
          <p:cNvPr id="8248" name="Oval 56"/>
          <p:cNvSpPr>
            <a:spLocks noChangeArrowheads="1"/>
          </p:cNvSpPr>
          <p:nvPr/>
        </p:nvSpPr>
        <p:spPr bwMode="auto">
          <a:xfrm>
            <a:off x="3771900" y="5895975"/>
            <a:ext cx="204788" cy="203200"/>
          </a:xfrm>
          <a:prstGeom prst="ellipse">
            <a:avLst/>
          </a:prstGeom>
          <a:solidFill>
            <a:srgbClr val="C0C0C0"/>
          </a:solidFill>
          <a:ln w="12700">
            <a:solidFill>
              <a:schemeClr val="tx1"/>
            </a:solidFill>
            <a:round/>
            <a:headEnd/>
            <a:tailEnd/>
          </a:ln>
        </p:spPr>
        <p:txBody>
          <a:bodyPr/>
          <a:lstStyle/>
          <a:p>
            <a:endParaRPr lang="en-US"/>
          </a:p>
        </p:txBody>
      </p:sp>
      <p:sp>
        <p:nvSpPr>
          <p:cNvPr id="8249" name="Freeform 57"/>
          <p:cNvSpPr>
            <a:spLocks/>
          </p:cNvSpPr>
          <p:nvPr/>
        </p:nvSpPr>
        <p:spPr bwMode="auto">
          <a:xfrm>
            <a:off x="3630613" y="4065588"/>
            <a:ext cx="468312" cy="223837"/>
          </a:xfrm>
          <a:custGeom>
            <a:avLst/>
            <a:gdLst/>
            <a:ahLst/>
            <a:cxnLst>
              <a:cxn ang="0">
                <a:pos x="0" y="85"/>
              </a:cxn>
              <a:cxn ang="0">
                <a:pos x="170" y="0"/>
              </a:cxn>
              <a:cxn ang="0">
                <a:pos x="326" y="85"/>
              </a:cxn>
              <a:cxn ang="0">
                <a:pos x="170" y="156"/>
              </a:cxn>
              <a:cxn ang="0">
                <a:pos x="0" y="85"/>
              </a:cxn>
            </a:cxnLst>
            <a:rect l="0" t="0" r="r" b="b"/>
            <a:pathLst>
              <a:path w="326" h="156">
                <a:moveTo>
                  <a:pt x="0" y="85"/>
                </a:moveTo>
                <a:lnTo>
                  <a:pt x="170" y="0"/>
                </a:lnTo>
                <a:lnTo>
                  <a:pt x="326" y="85"/>
                </a:lnTo>
                <a:lnTo>
                  <a:pt x="170" y="156"/>
                </a:lnTo>
                <a:lnTo>
                  <a:pt x="0" y="85"/>
                </a:lnTo>
                <a:close/>
              </a:path>
            </a:pathLst>
          </a:custGeom>
          <a:solidFill>
            <a:srgbClr val="FFFFCC"/>
          </a:solidFill>
          <a:ln w="12700">
            <a:solidFill>
              <a:srgbClr val="990033"/>
            </a:solidFill>
            <a:prstDash val="solid"/>
            <a:round/>
            <a:headEnd/>
            <a:tailEnd/>
          </a:ln>
        </p:spPr>
        <p:txBody>
          <a:bodyPr/>
          <a:lstStyle/>
          <a:p>
            <a:endParaRPr lang="en-US"/>
          </a:p>
        </p:txBody>
      </p:sp>
      <p:sp>
        <p:nvSpPr>
          <p:cNvPr id="8250" name="Rectangle 58"/>
          <p:cNvSpPr>
            <a:spLocks noChangeArrowheads="1"/>
          </p:cNvSpPr>
          <p:nvPr/>
        </p:nvSpPr>
        <p:spPr bwMode="auto">
          <a:xfrm>
            <a:off x="3343275" y="2517775"/>
            <a:ext cx="981075" cy="60325"/>
          </a:xfrm>
          <a:prstGeom prst="rect">
            <a:avLst/>
          </a:prstGeom>
          <a:solidFill>
            <a:srgbClr val="C0C0C0"/>
          </a:solidFill>
          <a:ln w="12700">
            <a:solidFill>
              <a:srgbClr val="C0C0C0"/>
            </a:solidFill>
            <a:miter lim="800000"/>
            <a:headEnd/>
            <a:tailEnd/>
          </a:ln>
        </p:spPr>
        <p:txBody>
          <a:bodyPr/>
          <a:lstStyle/>
          <a:p>
            <a:endParaRPr lang="en-US"/>
          </a:p>
        </p:txBody>
      </p:sp>
      <p:sp>
        <p:nvSpPr>
          <p:cNvPr id="8251" name="Rectangle 59"/>
          <p:cNvSpPr>
            <a:spLocks noChangeArrowheads="1"/>
          </p:cNvSpPr>
          <p:nvPr/>
        </p:nvSpPr>
        <p:spPr bwMode="auto">
          <a:xfrm>
            <a:off x="3382963" y="3692525"/>
            <a:ext cx="981075" cy="58738"/>
          </a:xfrm>
          <a:prstGeom prst="rect">
            <a:avLst/>
          </a:prstGeom>
          <a:solidFill>
            <a:srgbClr val="C0C0C0"/>
          </a:solidFill>
          <a:ln w="12700">
            <a:solidFill>
              <a:srgbClr val="C0C0C0"/>
            </a:solidFill>
            <a:miter lim="800000"/>
            <a:headEnd/>
            <a:tailEnd/>
          </a:ln>
        </p:spPr>
        <p:txBody>
          <a:bodyPr/>
          <a:lstStyle/>
          <a:p>
            <a:endParaRPr lang="en-US"/>
          </a:p>
        </p:txBody>
      </p:sp>
      <p:sp>
        <p:nvSpPr>
          <p:cNvPr id="8252" name="Rectangle 60"/>
          <p:cNvSpPr>
            <a:spLocks noChangeArrowheads="1"/>
          </p:cNvSpPr>
          <p:nvPr/>
        </p:nvSpPr>
        <p:spPr bwMode="auto">
          <a:xfrm>
            <a:off x="2268538" y="3957638"/>
            <a:ext cx="1387475" cy="182562"/>
          </a:xfrm>
          <a:prstGeom prst="rect">
            <a:avLst/>
          </a:prstGeom>
          <a:noFill/>
          <a:ln w="12700">
            <a:noFill/>
            <a:miter lim="800000"/>
            <a:headEnd/>
            <a:tailEnd/>
          </a:ln>
        </p:spPr>
        <p:txBody>
          <a:bodyPr wrap="none" lIns="0" tIns="0" rIns="0" bIns="0">
            <a:spAutoFit/>
          </a:bodyPr>
          <a:lstStyle/>
          <a:p>
            <a:pPr eaLnBrk="0" hangingPunct="0"/>
            <a:r>
              <a:rPr lang="en-US" sz="1200"/>
              <a:t>[ checks completed ]</a:t>
            </a:r>
            <a:endParaRPr lang="en-US" sz="1000"/>
          </a:p>
        </p:txBody>
      </p:sp>
      <p:sp>
        <p:nvSpPr>
          <p:cNvPr id="8253" name="Rectangle 61"/>
          <p:cNvSpPr>
            <a:spLocks noChangeArrowheads="1"/>
          </p:cNvSpPr>
          <p:nvPr/>
        </p:nvSpPr>
        <p:spPr bwMode="auto">
          <a:xfrm>
            <a:off x="4108450" y="3957638"/>
            <a:ext cx="1049338" cy="182562"/>
          </a:xfrm>
          <a:prstGeom prst="rect">
            <a:avLst/>
          </a:prstGeom>
          <a:noFill/>
          <a:ln w="12700">
            <a:noFill/>
            <a:miter lim="800000"/>
            <a:headEnd/>
            <a:tailEnd/>
          </a:ln>
        </p:spPr>
        <p:txBody>
          <a:bodyPr wrap="none" lIns="0" tIns="0" rIns="0" bIns="0">
            <a:spAutoFit/>
          </a:bodyPr>
          <a:lstStyle/>
          <a:p>
            <a:pPr eaLnBrk="0" hangingPunct="0"/>
            <a:r>
              <a:rPr lang="en-US" sz="1200"/>
              <a:t>[ checks failed ]</a:t>
            </a:r>
            <a:endParaRPr lang="en-US" sz="1000"/>
          </a:p>
        </p:txBody>
      </p:sp>
      <p:sp>
        <p:nvSpPr>
          <p:cNvPr id="8254" name="Rectangle 62"/>
          <p:cNvSpPr>
            <a:spLocks noChangeArrowheads="1"/>
          </p:cNvSpPr>
          <p:nvPr/>
        </p:nvSpPr>
        <p:spPr bwMode="auto">
          <a:xfrm>
            <a:off x="4425950" y="1889125"/>
            <a:ext cx="1082675" cy="182563"/>
          </a:xfrm>
          <a:prstGeom prst="rect">
            <a:avLst/>
          </a:prstGeom>
          <a:noFill/>
          <a:ln w="12700">
            <a:noFill/>
            <a:miter lim="800000"/>
            <a:headEnd/>
            <a:tailEnd/>
          </a:ln>
        </p:spPr>
        <p:txBody>
          <a:bodyPr wrap="none" lIns="0" tIns="0" rIns="0" bIns="0">
            <a:spAutoFit/>
          </a:bodyPr>
          <a:lstStyle/>
          <a:p>
            <a:pPr eaLnBrk="0" hangingPunct="0"/>
            <a:r>
              <a:rPr lang="en-US" sz="1200"/>
              <a:t>[ delete course ]</a:t>
            </a:r>
            <a:endParaRPr lang="en-US" sz="1000"/>
          </a:p>
        </p:txBody>
      </p:sp>
      <p:sp>
        <p:nvSpPr>
          <p:cNvPr id="8255" name="Line 63"/>
          <p:cNvSpPr>
            <a:spLocks noChangeShapeType="1"/>
          </p:cNvSpPr>
          <p:nvPr/>
        </p:nvSpPr>
        <p:spPr bwMode="auto">
          <a:xfrm flipH="1" flipV="1">
            <a:off x="1946275" y="1958975"/>
            <a:ext cx="1541463" cy="788988"/>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56" name="Line 64"/>
          <p:cNvSpPr>
            <a:spLocks noChangeShapeType="1"/>
          </p:cNvSpPr>
          <p:nvPr/>
        </p:nvSpPr>
        <p:spPr bwMode="auto">
          <a:xfrm>
            <a:off x="4470400" y="3733800"/>
            <a:ext cx="2352675" cy="3175"/>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57" name="Freeform 65"/>
          <p:cNvSpPr>
            <a:spLocks/>
          </p:cNvSpPr>
          <p:nvPr/>
        </p:nvSpPr>
        <p:spPr bwMode="auto">
          <a:xfrm>
            <a:off x="4117975" y="3338513"/>
            <a:ext cx="325438" cy="334962"/>
          </a:xfrm>
          <a:custGeom>
            <a:avLst/>
            <a:gdLst/>
            <a:ahLst/>
            <a:cxnLst>
              <a:cxn ang="0">
                <a:pos x="316" y="0"/>
              </a:cxn>
              <a:cxn ang="0">
                <a:pos x="0" y="211"/>
              </a:cxn>
            </a:cxnLst>
            <a:rect l="0" t="0" r="r" b="b"/>
            <a:pathLst>
              <a:path w="316" h="211">
                <a:moveTo>
                  <a:pt x="316" y="0"/>
                </a:moveTo>
                <a:lnTo>
                  <a:pt x="0" y="211"/>
                </a:lnTo>
              </a:path>
            </a:pathLst>
          </a:custGeom>
          <a:noFill/>
          <a:ln w="12700">
            <a:solidFill>
              <a:schemeClr val="tx1"/>
            </a:solidFill>
            <a:prstDash val="solid"/>
            <a:round/>
            <a:headEnd/>
            <a:tailEnd type="arrow" w="lg" len="lg"/>
          </a:ln>
        </p:spPr>
        <p:txBody>
          <a:bodyPr/>
          <a:lstStyle/>
          <a:p>
            <a:endParaRPr lang="en-US"/>
          </a:p>
        </p:txBody>
      </p:sp>
      <p:sp>
        <p:nvSpPr>
          <p:cNvPr id="8258" name="Line 66"/>
          <p:cNvSpPr>
            <a:spLocks noChangeShapeType="1"/>
          </p:cNvSpPr>
          <p:nvPr/>
        </p:nvSpPr>
        <p:spPr bwMode="auto">
          <a:xfrm>
            <a:off x="4038600" y="2124075"/>
            <a:ext cx="1571625" cy="0"/>
          </a:xfrm>
          <a:prstGeom prst="line">
            <a:avLst/>
          </a:prstGeom>
          <a:noFill/>
          <a:ln w="12700">
            <a:solidFill>
              <a:schemeClr val="tx1"/>
            </a:solidFill>
            <a:round/>
            <a:headEnd/>
            <a:tailEnd type="arrow" w="lg" len="lg"/>
          </a:ln>
          <a:effectLst/>
        </p:spPr>
        <p:txBody>
          <a:bodyPr lIns="107950" tIns="53975" rIns="107950" bIns="53975"/>
          <a:lstStyle/>
          <a:p>
            <a:endParaRPr lang="en-US"/>
          </a:p>
        </p:txBody>
      </p:sp>
      <p:sp>
        <p:nvSpPr>
          <p:cNvPr id="8259" name="Line 67"/>
          <p:cNvSpPr>
            <a:spLocks noChangeShapeType="1"/>
          </p:cNvSpPr>
          <p:nvPr/>
        </p:nvSpPr>
        <p:spPr bwMode="auto">
          <a:xfrm>
            <a:off x="3943350" y="2571750"/>
            <a:ext cx="466725" cy="361950"/>
          </a:xfrm>
          <a:prstGeom prst="line">
            <a:avLst/>
          </a:prstGeom>
          <a:noFill/>
          <a:ln w="12700">
            <a:solidFill>
              <a:schemeClr val="tx1"/>
            </a:solidFill>
            <a:round/>
            <a:headEnd/>
            <a:tailEnd type="arrow" w="lg" len="lg"/>
          </a:ln>
          <a:effectLst/>
        </p:spPr>
        <p:txBody>
          <a:bodyPr lIns="107950" tIns="53975" rIns="107950" bIns="53975"/>
          <a:lstStyle/>
          <a:p>
            <a:endParaRPr lang="en-US"/>
          </a:p>
        </p:txBody>
      </p:sp>
      <p:sp>
        <p:nvSpPr>
          <p:cNvPr id="8260" name="Line 68"/>
          <p:cNvSpPr>
            <a:spLocks noChangeShapeType="1"/>
          </p:cNvSpPr>
          <p:nvPr/>
        </p:nvSpPr>
        <p:spPr bwMode="auto">
          <a:xfrm flipH="1" flipV="1">
            <a:off x="1943100" y="1955800"/>
            <a:ext cx="2139950" cy="782638"/>
          </a:xfrm>
          <a:prstGeom prst="line">
            <a:avLst/>
          </a:prstGeom>
          <a:noFill/>
          <a:ln w="28575">
            <a:solidFill>
              <a:schemeClr val="hlink"/>
            </a:solidFill>
            <a:round/>
            <a:headEnd type="triangle" w="med" len="med"/>
            <a:tailEnd/>
          </a:ln>
          <a:effectLst/>
        </p:spPr>
        <p:txBody>
          <a:bodyPr lIns="107950" tIns="53975" rIns="107950" bIns="53975"/>
          <a:lstStyle/>
          <a:p>
            <a:endParaRPr lang="en-US"/>
          </a:p>
        </p:txBody>
      </p:sp>
      <p:sp>
        <p:nvSpPr>
          <p:cNvPr id="8261" name="Line 69"/>
          <p:cNvSpPr>
            <a:spLocks noChangeShapeType="1"/>
          </p:cNvSpPr>
          <p:nvPr/>
        </p:nvSpPr>
        <p:spPr bwMode="auto">
          <a:xfrm>
            <a:off x="6181725" y="2343150"/>
            <a:ext cx="0" cy="3667125"/>
          </a:xfrm>
          <a:prstGeom prst="line">
            <a:avLst/>
          </a:prstGeom>
          <a:noFill/>
          <a:ln w="12700">
            <a:solidFill>
              <a:schemeClr val="tx1"/>
            </a:solidFill>
            <a:round/>
            <a:headEnd/>
            <a:tailEnd/>
          </a:ln>
          <a:effectLst/>
        </p:spPr>
        <p:txBody>
          <a:bodyPr lIns="107950" tIns="53975" rIns="107950" bIns="53975"/>
          <a:lstStyle/>
          <a:p>
            <a:endParaRPr lang="en-US"/>
          </a:p>
        </p:txBody>
      </p:sp>
      <p:sp>
        <p:nvSpPr>
          <p:cNvPr id="8262" name="Line 70"/>
          <p:cNvSpPr>
            <a:spLocks noChangeShapeType="1"/>
          </p:cNvSpPr>
          <p:nvPr/>
        </p:nvSpPr>
        <p:spPr bwMode="auto">
          <a:xfrm flipH="1">
            <a:off x="4048125" y="6019800"/>
            <a:ext cx="2133600" cy="0"/>
          </a:xfrm>
          <a:prstGeom prst="line">
            <a:avLst/>
          </a:prstGeom>
          <a:noFill/>
          <a:ln w="9525">
            <a:solidFill>
              <a:schemeClr val="tx1"/>
            </a:solidFill>
            <a:round/>
            <a:headEnd/>
            <a:tailEnd type="arrow" w="lg" len="med"/>
          </a:ln>
          <a:effectLst/>
        </p:spPr>
        <p:txBody>
          <a:bodyPr lIns="107950" tIns="53975" rIns="107950" bIns="53975"/>
          <a:lstStyle/>
          <a:p>
            <a:endParaRPr lang="en-US"/>
          </a:p>
        </p:txBody>
      </p:sp>
      <p:sp>
        <p:nvSpPr>
          <p:cNvPr id="8263" name="Text Box 71"/>
          <p:cNvSpPr txBox="1">
            <a:spLocks noChangeArrowheads="1"/>
          </p:cNvSpPr>
          <p:nvPr/>
        </p:nvSpPr>
        <p:spPr bwMode="auto">
          <a:xfrm>
            <a:off x="7375525" y="1270000"/>
            <a:ext cx="1768475" cy="382588"/>
          </a:xfrm>
          <a:prstGeom prst="rect">
            <a:avLst/>
          </a:prstGeom>
          <a:noFill/>
          <a:ln w="9525">
            <a:noFill/>
            <a:miter lim="800000"/>
            <a:headEnd/>
            <a:tailEnd/>
          </a:ln>
          <a:effectLst/>
        </p:spPr>
        <p:txBody>
          <a:bodyPr lIns="107950" tIns="53975" rIns="107950" bIns="53975">
            <a:spAutoFit/>
          </a:bodyPr>
          <a:lstStyle/>
          <a:p>
            <a:pPr eaLnBrk="0" hangingPunct="0"/>
            <a:r>
              <a:rPr lang="en-US">
                <a:solidFill>
                  <a:schemeClr val="hlink"/>
                </a:solidFill>
              </a:rPr>
              <a:t>Activity/Action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Activity Diagram</a:t>
            </a:r>
          </a:p>
        </p:txBody>
      </p:sp>
      <p:grpSp>
        <p:nvGrpSpPr>
          <p:cNvPr id="2" name="Group 3"/>
          <p:cNvGrpSpPr>
            <a:grpSpLocks/>
          </p:cNvGrpSpPr>
          <p:nvPr/>
        </p:nvGrpSpPr>
        <p:grpSpPr bwMode="auto">
          <a:xfrm>
            <a:off x="4268788" y="2057400"/>
            <a:ext cx="4494213" cy="4419600"/>
            <a:chOff x="2673" y="1104"/>
            <a:chExt cx="2831" cy="2784"/>
          </a:xfrm>
        </p:grpSpPr>
        <p:grpSp>
          <p:nvGrpSpPr>
            <p:cNvPr id="3" name="Group 4"/>
            <p:cNvGrpSpPr>
              <a:grpSpLocks/>
            </p:cNvGrpSpPr>
            <p:nvPr/>
          </p:nvGrpSpPr>
          <p:grpSpPr bwMode="auto">
            <a:xfrm>
              <a:off x="4303" y="1378"/>
              <a:ext cx="858" cy="271"/>
              <a:chOff x="3471" y="1093"/>
              <a:chExt cx="848" cy="191"/>
            </a:xfrm>
          </p:grpSpPr>
          <p:sp>
            <p:nvSpPr>
              <p:cNvPr id="10245" name="Freeform 5"/>
              <p:cNvSpPr>
                <a:spLocks/>
              </p:cNvSpPr>
              <p:nvPr/>
            </p:nvSpPr>
            <p:spPr bwMode="auto">
              <a:xfrm>
                <a:off x="3471" y="1093"/>
                <a:ext cx="738" cy="191"/>
              </a:xfrm>
              <a:custGeom>
                <a:avLst/>
                <a:gdLst/>
                <a:ahLst/>
                <a:cxnLst>
                  <a:cxn ang="0">
                    <a:pos x="66" y="0"/>
                  </a:cxn>
                  <a:cxn ang="0">
                    <a:pos x="66" y="0"/>
                  </a:cxn>
                  <a:cxn ang="0">
                    <a:pos x="60" y="6"/>
                  </a:cxn>
                  <a:cxn ang="0">
                    <a:pos x="54" y="12"/>
                  </a:cxn>
                  <a:cxn ang="0">
                    <a:pos x="48" y="18"/>
                  </a:cxn>
                  <a:cxn ang="0">
                    <a:pos x="36" y="30"/>
                  </a:cxn>
                  <a:cxn ang="0">
                    <a:pos x="30" y="42"/>
                  </a:cxn>
                  <a:cxn ang="0">
                    <a:pos x="12" y="72"/>
                  </a:cxn>
                  <a:cxn ang="0">
                    <a:pos x="6" y="90"/>
                  </a:cxn>
                  <a:cxn ang="0">
                    <a:pos x="0" y="102"/>
                  </a:cxn>
                  <a:cxn ang="0">
                    <a:pos x="0" y="120"/>
                  </a:cxn>
                  <a:cxn ang="0">
                    <a:pos x="6" y="138"/>
                  </a:cxn>
                  <a:cxn ang="0">
                    <a:pos x="12" y="162"/>
                  </a:cxn>
                  <a:cxn ang="0">
                    <a:pos x="24" y="180"/>
                  </a:cxn>
                  <a:cxn ang="0">
                    <a:pos x="42" y="204"/>
                  </a:cxn>
                  <a:cxn ang="0">
                    <a:pos x="66" y="222"/>
                  </a:cxn>
                  <a:cxn ang="0">
                    <a:pos x="652" y="222"/>
                  </a:cxn>
                  <a:cxn ang="0">
                    <a:pos x="652" y="222"/>
                  </a:cxn>
                  <a:cxn ang="0">
                    <a:pos x="658" y="216"/>
                  </a:cxn>
                  <a:cxn ang="0">
                    <a:pos x="664" y="210"/>
                  </a:cxn>
                  <a:cxn ang="0">
                    <a:pos x="676" y="204"/>
                  </a:cxn>
                  <a:cxn ang="0">
                    <a:pos x="682" y="192"/>
                  </a:cxn>
                  <a:cxn ang="0">
                    <a:pos x="688" y="186"/>
                  </a:cxn>
                  <a:cxn ang="0">
                    <a:pos x="706" y="156"/>
                  </a:cxn>
                  <a:cxn ang="0">
                    <a:pos x="712" y="138"/>
                  </a:cxn>
                  <a:cxn ang="0">
                    <a:pos x="718" y="120"/>
                  </a:cxn>
                  <a:cxn ang="0">
                    <a:pos x="718" y="102"/>
                  </a:cxn>
                  <a:cxn ang="0">
                    <a:pos x="718" y="84"/>
                  </a:cxn>
                  <a:cxn ang="0">
                    <a:pos x="706" y="60"/>
                  </a:cxn>
                  <a:cxn ang="0">
                    <a:pos x="694" y="42"/>
                  </a:cxn>
                  <a:cxn ang="0">
                    <a:pos x="676" y="24"/>
                  </a:cxn>
                  <a:cxn ang="0">
                    <a:pos x="652" y="0"/>
                  </a:cxn>
                  <a:cxn ang="0">
                    <a:pos x="66" y="0"/>
                  </a:cxn>
                </a:cxnLst>
                <a:rect l="0" t="0" r="r" b="b"/>
                <a:pathLst>
                  <a:path w="718" h="222">
                    <a:moveTo>
                      <a:pt x="66" y="0"/>
                    </a:moveTo>
                    <a:lnTo>
                      <a:pt x="66" y="0"/>
                    </a:lnTo>
                    <a:lnTo>
                      <a:pt x="60" y="6"/>
                    </a:lnTo>
                    <a:lnTo>
                      <a:pt x="54" y="12"/>
                    </a:lnTo>
                    <a:lnTo>
                      <a:pt x="48" y="18"/>
                    </a:lnTo>
                    <a:lnTo>
                      <a:pt x="36" y="30"/>
                    </a:lnTo>
                    <a:lnTo>
                      <a:pt x="30" y="42"/>
                    </a:lnTo>
                    <a:lnTo>
                      <a:pt x="12" y="72"/>
                    </a:lnTo>
                    <a:lnTo>
                      <a:pt x="6" y="90"/>
                    </a:lnTo>
                    <a:lnTo>
                      <a:pt x="0" y="102"/>
                    </a:lnTo>
                    <a:lnTo>
                      <a:pt x="0" y="120"/>
                    </a:lnTo>
                    <a:lnTo>
                      <a:pt x="6" y="138"/>
                    </a:lnTo>
                    <a:lnTo>
                      <a:pt x="12" y="162"/>
                    </a:lnTo>
                    <a:lnTo>
                      <a:pt x="24" y="180"/>
                    </a:lnTo>
                    <a:lnTo>
                      <a:pt x="42" y="204"/>
                    </a:lnTo>
                    <a:lnTo>
                      <a:pt x="66" y="222"/>
                    </a:lnTo>
                    <a:lnTo>
                      <a:pt x="652" y="222"/>
                    </a:lnTo>
                    <a:lnTo>
                      <a:pt x="652" y="222"/>
                    </a:lnTo>
                    <a:lnTo>
                      <a:pt x="658" y="216"/>
                    </a:lnTo>
                    <a:lnTo>
                      <a:pt x="664" y="210"/>
                    </a:lnTo>
                    <a:lnTo>
                      <a:pt x="676" y="204"/>
                    </a:lnTo>
                    <a:lnTo>
                      <a:pt x="682" y="192"/>
                    </a:lnTo>
                    <a:lnTo>
                      <a:pt x="688" y="186"/>
                    </a:lnTo>
                    <a:lnTo>
                      <a:pt x="706" y="156"/>
                    </a:lnTo>
                    <a:lnTo>
                      <a:pt x="712" y="138"/>
                    </a:lnTo>
                    <a:lnTo>
                      <a:pt x="718" y="120"/>
                    </a:lnTo>
                    <a:lnTo>
                      <a:pt x="718" y="102"/>
                    </a:lnTo>
                    <a:lnTo>
                      <a:pt x="718" y="84"/>
                    </a:lnTo>
                    <a:lnTo>
                      <a:pt x="706" y="60"/>
                    </a:lnTo>
                    <a:lnTo>
                      <a:pt x="694" y="42"/>
                    </a:lnTo>
                    <a:lnTo>
                      <a:pt x="676" y="24"/>
                    </a:lnTo>
                    <a:lnTo>
                      <a:pt x="652" y="0"/>
                    </a:lnTo>
                    <a:lnTo>
                      <a:pt x="66" y="0"/>
                    </a:lnTo>
                    <a:close/>
                  </a:path>
                </a:pathLst>
              </a:custGeom>
              <a:solidFill>
                <a:srgbClr val="FFFFCC"/>
              </a:solidFill>
              <a:ln w="0">
                <a:solidFill>
                  <a:srgbClr val="990033"/>
                </a:solidFill>
                <a:prstDash val="solid"/>
                <a:round/>
                <a:headEnd/>
                <a:tailEnd/>
              </a:ln>
            </p:spPr>
            <p:txBody>
              <a:bodyPr/>
              <a:lstStyle/>
              <a:p>
                <a:endParaRPr lang="en-US"/>
              </a:p>
            </p:txBody>
          </p:sp>
          <p:sp>
            <p:nvSpPr>
              <p:cNvPr id="10246" name="Rectangle 6"/>
              <p:cNvSpPr>
                <a:spLocks noChangeArrowheads="1"/>
              </p:cNvSpPr>
              <p:nvPr/>
            </p:nvSpPr>
            <p:spPr bwMode="auto">
              <a:xfrm>
                <a:off x="3564" y="1099"/>
                <a:ext cx="755" cy="9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Select courses </a:t>
                </a:r>
                <a:endParaRPr lang="en-US" sz="1400"/>
              </a:p>
            </p:txBody>
          </p:sp>
          <p:sp>
            <p:nvSpPr>
              <p:cNvPr id="10247" name="Rectangle 7"/>
              <p:cNvSpPr>
                <a:spLocks noChangeArrowheads="1"/>
              </p:cNvSpPr>
              <p:nvPr/>
            </p:nvSpPr>
            <p:spPr bwMode="auto">
              <a:xfrm>
                <a:off x="3697" y="1181"/>
                <a:ext cx="392" cy="9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to teach</a:t>
                </a:r>
                <a:endParaRPr lang="en-US" sz="1400"/>
              </a:p>
            </p:txBody>
          </p:sp>
        </p:grpSp>
        <p:grpSp>
          <p:nvGrpSpPr>
            <p:cNvPr id="4" name="Group 8"/>
            <p:cNvGrpSpPr>
              <a:grpSpLocks/>
            </p:cNvGrpSpPr>
            <p:nvPr/>
          </p:nvGrpSpPr>
          <p:grpSpPr bwMode="auto">
            <a:xfrm>
              <a:off x="3255" y="1104"/>
              <a:ext cx="652" cy="261"/>
              <a:chOff x="2124" y="816"/>
              <a:chExt cx="706" cy="179"/>
            </a:xfrm>
          </p:grpSpPr>
          <p:sp>
            <p:nvSpPr>
              <p:cNvPr id="10249" name="Freeform 9"/>
              <p:cNvSpPr>
                <a:spLocks/>
              </p:cNvSpPr>
              <p:nvPr/>
            </p:nvSpPr>
            <p:spPr bwMode="auto">
              <a:xfrm>
                <a:off x="2124" y="816"/>
                <a:ext cx="665" cy="169"/>
              </a:xfrm>
              <a:custGeom>
                <a:avLst/>
                <a:gdLst/>
                <a:ahLst/>
                <a:cxnLst>
                  <a:cxn ang="0">
                    <a:pos x="60" y="0"/>
                  </a:cxn>
                  <a:cxn ang="0">
                    <a:pos x="60" y="0"/>
                  </a:cxn>
                  <a:cxn ang="0">
                    <a:pos x="54" y="0"/>
                  </a:cxn>
                  <a:cxn ang="0">
                    <a:pos x="48" y="6"/>
                  </a:cxn>
                  <a:cxn ang="0">
                    <a:pos x="42" y="18"/>
                  </a:cxn>
                  <a:cxn ang="0">
                    <a:pos x="24" y="36"/>
                  </a:cxn>
                  <a:cxn ang="0">
                    <a:pos x="12" y="59"/>
                  </a:cxn>
                  <a:cxn ang="0">
                    <a:pos x="6" y="77"/>
                  </a:cxn>
                  <a:cxn ang="0">
                    <a:pos x="0" y="89"/>
                  </a:cxn>
                  <a:cxn ang="0">
                    <a:pos x="0" y="107"/>
                  </a:cxn>
                  <a:cxn ang="0">
                    <a:pos x="6" y="125"/>
                  </a:cxn>
                  <a:cxn ang="0">
                    <a:pos x="12" y="143"/>
                  </a:cxn>
                  <a:cxn ang="0">
                    <a:pos x="24" y="161"/>
                  </a:cxn>
                  <a:cxn ang="0">
                    <a:pos x="36" y="179"/>
                  </a:cxn>
                  <a:cxn ang="0">
                    <a:pos x="60" y="197"/>
                  </a:cxn>
                  <a:cxn ang="0">
                    <a:pos x="587" y="197"/>
                  </a:cxn>
                  <a:cxn ang="0">
                    <a:pos x="593" y="197"/>
                  </a:cxn>
                  <a:cxn ang="0">
                    <a:pos x="593" y="191"/>
                  </a:cxn>
                  <a:cxn ang="0">
                    <a:pos x="599" y="185"/>
                  </a:cxn>
                  <a:cxn ang="0">
                    <a:pos x="605" y="179"/>
                  </a:cxn>
                  <a:cxn ang="0">
                    <a:pos x="623" y="161"/>
                  </a:cxn>
                  <a:cxn ang="0">
                    <a:pos x="641" y="137"/>
                  </a:cxn>
                  <a:cxn ang="0">
                    <a:pos x="641" y="119"/>
                  </a:cxn>
                  <a:cxn ang="0">
                    <a:pos x="647" y="107"/>
                  </a:cxn>
                  <a:cxn ang="0">
                    <a:pos x="647" y="89"/>
                  </a:cxn>
                  <a:cxn ang="0">
                    <a:pos x="647" y="71"/>
                  </a:cxn>
                  <a:cxn ang="0">
                    <a:pos x="641" y="53"/>
                  </a:cxn>
                  <a:cxn ang="0">
                    <a:pos x="629" y="36"/>
                  </a:cxn>
                  <a:cxn ang="0">
                    <a:pos x="611" y="18"/>
                  </a:cxn>
                  <a:cxn ang="0">
                    <a:pos x="587" y="0"/>
                  </a:cxn>
                  <a:cxn ang="0">
                    <a:pos x="60" y="0"/>
                  </a:cxn>
                </a:cxnLst>
                <a:rect l="0" t="0" r="r" b="b"/>
                <a:pathLst>
                  <a:path w="647" h="197">
                    <a:moveTo>
                      <a:pt x="60" y="0"/>
                    </a:moveTo>
                    <a:lnTo>
                      <a:pt x="60" y="0"/>
                    </a:lnTo>
                    <a:lnTo>
                      <a:pt x="54" y="0"/>
                    </a:lnTo>
                    <a:lnTo>
                      <a:pt x="48" y="6"/>
                    </a:lnTo>
                    <a:lnTo>
                      <a:pt x="42" y="18"/>
                    </a:lnTo>
                    <a:lnTo>
                      <a:pt x="24" y="36"/>
                    </a:lnTo>
                    <a:lnTo>
                      <a:pt x="12" y="59"/>
                    </a:lnTo>
                    <a:lnTo>
                      <a:pt x="6" y="77"/>
                    </a:lnTo>
                    <a:lnTo>
                      <a:pt x="0" y="89"/>
                    </a:lnTo>
                    <a:lnTo>
                      <a:pt x="0" y="107"/>
                    </a:lnTo>
                    <a:lnTo>
                      <a:pt x="6" y="125"/>
                    </a:lnTo>
                    <a:lnTo>
                      <a:pt x="12" y="143"/>
                    </a:lnTo>
                    <a:lnTo>
                      <a:pt x="24" y="161"/>
                    </a:lnTo>
                    <a:lnTo>
                      <a:pt x="36" y="179"/>
                    </a:lnTo>
                    <a:lnTo>
                      <a:pt x="60" y="197"/>
                    </a:lnTo>
                    <a:lnTo>
                      <a:pt x="587" y="197"/>
                    </a:lnTo>
                    <a:lnTo>
                      <a:pt x="593" y="197"/>
                    </a:lnTo>
                    <a:lnTo>
                      <a:pt x="593" y="191"/>
                    </a:lnTo>
                    <a:lnTo>
                      <a:pt x="599" y="185"/>
                    </a:lnTo>
                    <a:lnTo>
                      <a:pt x="605" y="179"/>
                    </a:lnTo>
                    <a:lnTo>
                      <a:pt x="623" y="161"/>
                    </a:lnTo>
                    <a:lnTo>
                      <a:pt x="641" y="137"/>
                    </a:lnTo>
                    <a:lnTo>
                      <a:pt x="641" y="119"/>
                    </a:lnTo>
                    <a:lnTo>
                      <a:pt x="647" y="107"/>
                    </a:lnTo>
                    <a:lnTo>
                      <a:pt x="647" y="89"/>
                    </a:lnTo>
                    <a:lnTo>
                      <a:pt x="647" y="71"/>
                    </a:lnTo>
                    <a:lnTo>
                      <a:pt x="641" y="53"/>
                    </a:lnTo>
                    <a:lnTo>
                      <a:pt x="629" y="36"/>
                    </a:lnTo>
                    <a:lnTo>
                      <a:pt x="611" y="18"/>
                    </a:lnTo>
                    <a:lnTo>
                      <a:pt x="587" y="0"/>
                    </a:lnTo>
                    <a:lnTo>
                      <a:pt x="60" y="0"/>
                    </a:lnTo>
                    <a:close/>
                  </a:path>
                </a:pathLst>
              </a:custGeom>
              <a:solidFill>
                <a:srgbClr val="FFFFCC"/>
              </a:solidFill>
              <a:ln w="0">
                <a:solidFill>
                  <a:srgbClr val="990033"/>
                </a:solidFill>
                <a:prstDash val="solid"/>
                <a:round/>
                <a:headEnd/>
                <a:tailEnd/>
              </a:ln>
            </p:spPr>
            <p:txBody>
              <a:bodyPr/>
              <a:lstStyle/>
              <a:p>
                <a:endParaRPr lang="en-US"/>
              </a:p>
            </p:txBody>
          </p:sp>
          <p:sp>
            <p:nvSpPr>
              <p:cNvPr id="10250" name="Rectangle 10"/>
              <p:cNvSpPr>
                <a:spLocks noChangeArrowheads="1"/>
              </p:cNvSpPr>
              <p:nvPr/>
            </p:nvSpPr>
            <p:spPr bwMode="auto">
              <a:xfrm>
                <a:off x="2327" y="821"/>
                <a:ext cx="396" cy="92"/>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Create </a:t>
                </a:r>
                <a:endParaRPr lang="en-US" sz="1400"/>
              </a:p>
            </p:txBody>
          </p:sp>
          <p:sp>
            <p:nvSpPr>
              <p:cNvPr id="10251" name="Rectangle 11"/>
              <p:cNvSpPr>
                <a:spLocks noChangeArrowheads="1"/>
              </p:cNvSpPr>
              <p:nvPr/>
            </p:nvSpPr>
            <p:spPr bwMode="auto">
              <a:xfrm>
                <a:off x="2272" y="903"/>
                <a:ext cx="558" cy="92"/>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curriculum</a:t>
                </a:r>
                <a:endParaRPr lang="en-US" sz="1400"/>
              </a:p>
            </p:txBody>
          </p:sp>
        </p:grpSp>
        <p:grpSp>
          <p:nvGrpSpPr>
            <p:cNvPr id="5" name="Group 12"/>
            <p:cNvGrpSpPr>
              <a:grpSpLocks/>
            </p:cNvGrpSpPr>
            <p:nvPr/>
          </p:nvGrpSpPr>
          <p:grpSpPr bwMode="auto">
            <a:xfrm>
              <a:off x="3255" y="1653"/>
              <a:ext cx="652" cy="253"/>
              <a:chOff x="1824" y="1344"/>
              <a:chExt cx="1025" cy="310"/>
            </a:xfrm>
          </p:grpSpPr>
          <p:grpSp>
            <p:nvGrpSpPr>
              <p:cNvPr id="6" name="Group 13"/>
              <p:cNvGrpSpPr>
                <a:grpSpLocks/>
              </p:cNvGrpSpPr>
              <p:nvPr/>
            </p:nvGrpSpPr>
            <p:grpSpPr bwMode="auto">
              <a:xfrm>
                <a:off x="1824" y="1344"/>
                <a:ext cx="1025" cy="274"/>
                <a:chOff x="2185" y="1449"/>
                <a:chExt cx="664" cy="169"/>
              </a:xfrm>
            </p:grpSpPr>
            <p:sp>
              <p:nvSpPr>
                <p:cNvPr id="10254" name="Freeform 14"/>
                <p:cNvSpPr>
                  <a:spLocks/>
                </p:cNvSpPr>
                <p:nvPr/>
              </p:nvSpPr>
              <p:spPr bwMode="auto">
                <a:xfrm>
                  <a:off x="2185" y="1449"/>
                  <a:ext cx="664" cy="169"/>
                </a:xfrm>
                <a:custGeom>
                  <a:avLst/>
                  <a:gdLst/>
                  <a:ahLst/>
                  <a:cxnLst>
                    <a:cxn ang="0">
                      <a:pos x="60" y="0"/>
                    </a:cxn>
                    <a:cxn ang="0">
                      <a:pos x="60" y="0"/>
                    </a:cxn>
                    <a:cxn ang="0">
                      <a:pos x="54" y="0"/>
                    </a:cxn>
                    <a:cxn ang="0">
                      <a:pos x="48" y="6"/>
                    </a:cxn>
                    <a:cxn ang="0">
                      <a:pos x="42" y="12"/>
                    </a:cxn>
                    <a:cxn ang="0">
                      <a:pos x="24" y="35"/>
                    </a:cxn>
                    <a:cxn ang="0">
                      <a:pos x="12" y="59"/>
                    </a:cxn>
                    <a:cxn ang="0">
                      <a:pos x="6" y="71"/>
                    </a:cxn>
                    <a:cxn ang="0">
                      <a:pos x="0" y="89"/>
                    </a:cxn>
                    <a:cxn ang="0">
                      <a:pos x="0" y="107"/>
                    </a:cxn>
                    <a:cxn ang="0">
                      <a:pos x="6" y="125"/>
                    </a:cxn>
                    <a:cxn ang="0">
                      <a:pos x="12" y="143"/>
                    </a:cxn>
                    <a:cxn ang="0">
                      <a:pos x="24" y="161"/>
                    </a:cxn>
                    <a:cxn ang="0">
                      <a:pos x="36" y="179"/>
                    </a:cxn>
                    <a:cxn ang="0">
                      <a:pos x="60" y="197"/>
                    </a:cxn>
                    <a:cxn ang="0">
                      <a:pos x="587" y="197"/>
                    </a:cxn>
                    <a:cxn ang="0">
                      <a:pos x="593" y="191"/>
                    </a:cxn>
                    <a:cxn ang="0">
                      <a:pos x="593" y="191"/>
                    </a:cxn>
                    <a:cxn ang="0">
                      <a:pos x="599" y="185"/>
                    </a:cxn>
                    <a:cxn ang="0">
                      <a:pos x="611" y="179"/>
                    </a:cxn>
                    <a:cxn ang="0">
                      <a:pos x="622" y="161"/>
                    </a:cxn>
                    <a:cxn ang="0">
                      <a:pos x="640" y="137"/>
                    </a:cxn>
                    <a:cxn ang="0">
                      <a:pos x="646" y="119"/>
                    </a:cxn>
                    <a:cxn ang="0">
                      <a:pos x="646" y="101"/>
                    </a:cxn>
                    <a:cxn ang="0">
                      <a:pos x="646" y="89"/>
                    </a:cxn>
                    <a:cxn ang="0">
                      <a:pos x="646" y="71"/>
                    </a:cxn>
                    <a:cxn ang="0">
                      <a:pos x="640" y="53"/>
                    </a:cxn>
                    <a:cxn ang="0">
                      <a:pos x="628" y="35"/>
                    </a:cxn>
                    <a:cxn ang="0">
                      <a:pos x="611" y="18"/>
                    </a:cxn>
                    <a:cxn ang="0">
                      <a:pos x="587" y="0"/>
                    </a:cxn>
                    <a:cxn ang="0">
                      <a:pos x="60" y="0"/>
                    </a:cxn>
                  </a:cxnLst>
                  <a:rect l="0" t="0" r="r" b="b"/>
                  <a:pathLst>
                    <a:path w="646" h="197">
                      <a:moveTo>
                        <a:pt x="60" y="0"/>
                      </a:moveTo>
                      <a:lnTo>
                        <a:pt x="60" y="0"/>
                      </a:lnTo>
                      <a:lnTo>
                        <a:pt x="54" y="0"/>
                      </a:lnTo>
                      <a:lnTo>
                        <a:pt x="48" y="6"/>
                      </a:lnTo>
                      <a:lnTo>
                        <a:pt x="42" y="12"/>
                      </a:lnTo>
                      <a:lnTo>
                        <a:pt x="24" y="35"/>
                      </a:lnTo>
                      <a:lnTo>
                        <a:pt x="12" y="59"/>
                      </a:lnTo>
                      <a:lnTo>
                        <a:pt x="6" y="71"/>
                      </a:lnTo>
                      <a:lnTo>
                        <a:pt x="0" y="89"/>
                      </a:lnTo>
                      <a:lnTo>
                        <a:pt x="0" y="107"/>
                      </a:lnTo>
                      <a:lnTo>
                        <a:pt x="6" y="125"/>
                      </a:lnTo>
                      <a:lnTo>
                        <a:pt x="12" y="143"/>
                      </a:lnTo>
                      <a:lnTo>
                        <a:pt x="24" y="161"/>
                      </a:lnTo>
                      <a:lnTo>
                        <a:pt x="36" y="179"/>
                      </a:lnTo>
                      <a:lnTo>
                        <a:pt x="60" y="197"/>
                      </a:lnTo>
                      <a:lnTo>
                        <a:pt x="587" y="197"/>
                      </a:lnTo>
                      <a:lnTo>
                        <a:pt x="593" y="191"/>
                      </a:lnTo>
                      <a:lnTo>
                        <a:pt x="593" y="191"/>
                      </a:lnTo>
                      <a:lnTo>
                        <a:pt x="599" y="185"/>
                      </a:lnTo>
                      <a:lnTo>
                        <a:pt x="611" y="179"/>
                      </a:lnTo>
                      <a:lnTo>
                        <a:pt x="622" y="161"/>
                      </a:lnTo>
                      <a:lnTo>
                        <a:pt x="640" y="137"/>
                      </a:lnTo>
                      <a:lnTo>
                        <a:pt x="646" y="119"/>
                      </a:lnTo>
                      <a:lnTo>
                        <a:pt x="646" y="101"/>
                      </a:lnTo>
                      <a:lnTo>
                        <a:pt x="646" y="89"/>
                      </a:lnTo>
                      <a:lnTo>
                        <a:pt x="646" y="71"/>
                      </a:lnTo>
                      <a:lnTo>
                        <a:pt x="640" y="53"/>
                      </a:lnTo>
                      <a:lnTo>
                        <a:pt x="628" y="35"/>
                      </a:lnTo>
                      <a:lnTo>
                        <a:pt x="611" y="18"/>
                      </a:lnTo>
                      <a:lnTo>
                        <a:pt x="587" y="0"/>
                      </a:lnTo>
                      <a:lnTo>
                        <a:pt x="60" y="0"/>
                      </a:lnTo>
                      <a:close/>
                    </a:path>
                  </a:pathLst>
                </a:custGeom>
                <a:solidFill>
                  <a:srgbClr val="FFFFCC"/>
                </a:solidFill>
                <a:ln w="0">
                  <a:solidFill>
                    <a:srgbClr val="990033"/>
                  </a:solidFill>
                  <a:prstDash val="solid"/>
                  <a:round/>
                  <a:headEnd/>
                  <a:tailEnd/>
                </a:ln>
              </p:spPr>
              <p:txBody>
                <a:bodyPr/>
                <a:lstStyle/>
                <a:p>
                  <a:endParaRPr lang="en-US"/>
                </a:p>
              </p:txBody>
            </p:sp>
            <p:sp>
              <p:nvSpPr>
                <p:cNvPr id="10255" name="Rectangle 15"/>
                <p:cNvSpPr>
                  <a:spLocks noChangeArrowheads="1"/>
                </p:cNvSpPr>
                <p:nvPr/>
              </p:nvSpPr>
              <p:spPr bwMode="auto">
                <a:xfrm>
                  <a:off x="2394" y="1455"/>
                  <a:ext cx="372" cy="101"/>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Create </a:t>
                  </a:r>
                  <a:endParaRPr lang="en-US" sz="1400"/>
                </a:p>
              </p:txBody>
            </p:sp>
          </p:grpSp>
          <p:sp>
            <p:nvSpPr>
              <p:cNvPr id="10256" name="Rectangle 16"/>
              <p:cNvSpPr>
                <a:spLocks noChangeArrowheads="1"/>
              </p:cNvSpPr>
              <p:nvPr/>
            </p:nvSpPr>
            <p:spPr bwMode="auto">
              <a:xfrm>
                <a:off x="2159" y="1490"/>
                <a:ext cx="566" cy="16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catalog</a:t>
                </a:r>
                <a:endParaRPr lang="en-US" sz="1400"/>
              </a:p>
            </p:txBody>
          </p:sp>
        </p:grpSp>
        <p:grpSp>
          <p:nvGrpSpPr>
            <p:cNvPr id="7" name="Group 17"/>
            <p:cNvGrpSpPr>
              <a:grpSpLocks/>
            </p:cNvGrpSpPr>
            <p:nvPr/>
          </p:nvGrpSpPr>
          <p:grpSpPr bwMode="auto">
            <a:xfrm>
              <a:off x="2673" y="2402"/>
              <a:ext cx="1092" cy="263"/>
              <a:chOff x="1593" y="2261"/>
              <a:chExt cx="1003" cy="179"/>
            </a:xfrm>
          </p:grpSpPr>
          <p:sp>
            <p:nvSpPr>
              <p:cNvPr id="10258" name="Freeform 18"/>
              <p:cNvSpPr>
                <a:spLocks/>
              </p:cNvSpPr>
              <p:nvPr/>
            </p:nvSpPr>
            <p:spPr bwMode="auto">
              <a:xfrm>
                <a:off x="1593" y="2261"/>
                <a:ext cx="943" cy="162"/>
              </a:xfrm>
              <a:custGeom>
                <a:avLst/>
                <a:gdLst/>
                <a:ahLst/>
                <a:cxnLst>
                  <a:cxn ang="0">
                    <a:pos x="60" y="0"/>
                  </a:cxn>
                  <a:cxn ang="0">
                    <a:pos x="60" y="0"/>
                  </a:cxn>
                  <a:cxn ang="0">
                    <a:pos x="54" y="6"/>
                  </a:cxn>
                  <a:cxn ang="0">
                    <a:pos x="48" y="12"/>
                  </a:cxn>
                  <a:cxn ang="0">
                    <a:pos x="42" y="18"/>
                  </a:cxn>
                  <a:cxn ang="0">
                    <a:pos x="24" y="36"/>
                  </a:cxn>
                  <a:cxn ang="0">
                    <a:pos x="12" y="66"/>
                  </a:cxn>
                  <a:cxn ang="0">
                    <a:pos x="6" y="78"/>
                  </a:cxn>
                  <a:cxn ang="0">
                    <a:pos x="0" y="90"/>
                  </a:cxn>
                  <a:cxn ang="0">
                    <a:pos x="0" y="108"/>
                  </a:cxn>
                  <a:cxn ang="0">
                    <a:pos x="6" y="126"/>
                  </a:cxn>
                  <a:cxn ang="0">
                    <a:pos x="12" y="144"/>
                  </a:cxn>
                  <a:cxn ang="0">
                    <a:pos x="24" y="162"/>
                  </a:cxn>
                  <a:cxn ang="0">
                    <a:pos x="36" y="180"/>
                  </a:cxn>
                  <a:cxn ang="0">
                    <a:pos x="60" y="198"/>
                  </a:cxn>
                  <a:cxn ang="0">
                    <a:pos x="586" y="198"/>
                  </a:cxn>
                  <a:cxn ang="0">
                    <a:pos x="592" y="198"/>
                  </a:cxn>
                  <a:cxn ang="0">
                    <a:pos x="592" y="198"/>
                  </a:cxn>
                  <a:cxn ang="0">
                    <a:pos x="598" y="192"/>
                  </a:cxn>
                  <a:cxn ang="0">
                    <a:pos x="610" y="180"/>
                  </a:cxn>
                  <a:cxn ang="0">
                    <a:pos x="622" y="162"/>
                  </a:cxn>
                  <a:cxn ang="0">
                    <a:pos x="640" y="138"/>
                  </a:cxn>
                  <a:cxn ang="0">
                    <a:pos x="646" y="126"/>
                  </a:cxn>
                  <a:cxn ang="0">
                    <a:pos x="646" y="108"/>
                  </a:cxn>
                  <a:cxn ang="0">
                    <a:pos x="646" y="90"/>
                  </a:cxn>
                  <a:cxn ang="0">
                    <a:pos x="646" y="72"/>
                  </a:cxn>
                  <a:cxn ang="0">
                    <a:pos x="640" y="54"/>
                  </a:cxn>
                  <a:cxn ang="0">
                    <a:pos x="628" y="36"/>
                  </a:cxn>
                  <a:cxn ang="0">
                    <a:pos x="610" y="18"/>
                  </a:cxn>
                  <a:cxn ang="0">
                    <a:pos x="586" y="0"/>
                  </a:cxn>
                  <a:cxn ang="0">
                    <a:pos x="60" y="0"/>
                  </a:cxn>
                </a:cxnLst>
                <a:rect l="0" t="0" r="r" b="b"/>
                <a:pathLst>
                  <a:path w="646" h="198">
                    <a:moveTo>
                      <a:pt x="60" y="0"/>
                    </a:moveTo>
                    <a:lnTo>
                      <a:pt x="60" y="0"/>
                    </a:lnTo>
                    <a:lnTo>
                      <a:pt x="54" y="6"/>
                    </a:lnTo>
                    <a:lnTo>
                      <a:pt x="48" y="12"/>
                    </a:lnTo>
                    <a:lnTo>
                      <a:pt x="42" y="18"/>
                    </a:lnTo>
                    <a:lnTo>
                      <a:pt x="24" y="36"/>
                    </a:lnTo>
                    <a:lnTo>
                      <a:pt x="12" y="66"/>
                    </a:lnTo>
                    <a:lnTo>
                      <a:pt x="6" y="78"/>
                    </a:lnTo>
                    <a:lnTo>
                      <a:pt x="0" y="90"/>
                    </a:lnTo>
                    <a:lnTo>
                      <a:pt x="0" y="108"/>
                    </a:lnTo>
                    <a:lnTo>
                      <a:pt x="6" y="126"/>
                    </a:lnTo>
                    <a:lnTo>
                      <a:pt x="12" y="144"/>
                    </a:lnTo>
                    <a:lnTo>
                      <a:pt x="24" y="162"/>
                    </a:lnTo>
                    <a:lnTo>
                      <a:pt x="36" y="180"/>
                    </a:lnTo>
                    <a:lnTo>
                      <a:pt x="60" y="198"/>
                    </a:lnTo>
                    <a:lnTo>
                      <a:pt x="586" y="198"/>
                    </a:lnTo>
                    <a:lnTo>
                      <a:pt x="592" y="198"/>
                    </a:lnTo>
                    <a:lnTo>
                      <a:pt x="592" y="198"/>
                    </a:lnTo>
                    <a:lnTo>
                      <a:pt x="598" y="192"/>
                    </a:lnTo>
                    <a:lnTo>
                      <a:pt x="610" y="180"/>
                    </a:lnTo>
                    <a:lnTo>
                      <a:pt x="622" y="162"/>
                    </a:lnTo>
                    <a:lnTo>
                      <a:pt x="640" y="138"/>
                    </a:lnTo>
                    <a:lnTo>
                      <a:pt x="646" y="126"/>
                    </a:lnTo>
                    <a:lnTo>
                      <a:pt x="646" y="108"/>
                    </a:lnTo>
                    <a:lnTo>
                      <a:pt x="646" y="90"/>
                    </a:lnTo>
                    <a:lnTo>
                      <a:pt x="646" y="72"/>
                    </a:lnTo>
                    <a:lnTo>
                      <a:pt x="640" y="54"/>
                    </a:lnTo>
                    <a:lnTo>
                      <a:pt x="628" y="36"/>
                    </a:lnTo>
                    <a:lnTo>
                      <a:pt x="610" y="18"/>
                    </a:lnTo>
                    <a:lnTo>
                      <a:pt x="586" y="0"/>
                    </a:lnTo>
                    <a:lnTo>
                      <a:pt x="60" y="0"/>
                    </a:lnTo>
                    <a:close/>
                  </a:path>
                </a:pathLst>
              </a:custGeom>
              <a:solidFill>
                <a:srgbClr val="FFFFCC"/>
              </a:solidFill>
              <a:ln w="0">
                <a:solidFill>
                  <a:srgbClr val="990033"/>
                </a:solidFill>
                <a:prstDash val="solid"/>
                <a:round/>
                <a:headEnd/>
                <a:tailEnd/>
              </a:ln>
            </p:spPr>
            <p:txBody>
              <a:bodyPr/>
              <a:lstStyle/>
              <a:p>
                <a:endParaRPr lang="en-US"/>
              </a:p>
            </p:txBody>
          </p:sp>
          <p:sp>
            <p:nvSpPr>
              <p:cNvPr id="10259" name="Rectangle 19"/>
              <p:cNvSpPr>
                <a:spLocks noChangeArrowheads="1"/>
              </p:cNvSpPr>
              <p:nvPr/>
            </p:nvSpPr>
            <p:spPr bwMode="auto">
              <a:xfrm>
                <a:off x="1951" y="2268"/>
                <a:ext cx="645" cy="91"/>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Place catalog </a:t>
                </a:r>
                <a:endParaRPr lang="en-US" sz="1400"/>
              </a:p>
            </p:txBody>
          </p:sp>
          <p:sp>
            <p:nvSpPr>
              <p:cNvPr id="10260" name="Rectangle 20"/>
              <p:cNvSpPr>
                <a:spLocks noChangeArrowheads="1"/>
              </p:cNvSpPr>
              <p:nvPr/>
            </p:nvSpPr>
            <p:spPr bwMode="auto">
              <a:xfrm>
                <a:off x="1987" y="2349"/>
                <a:ext cx="558" cy="91"/>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in bookstore</a:t>
                </a:r>
                <a:endParaRPr lang="en-US" sz="1400"/>
              </a:p>
            </p:txBody>
          </p:sp>
        </p:grpSp>
        <p:grpSp>
          <p:nvGrpSpPr>
            <p:cNvPr id="8" name="Group 21"/>
            <p:cNvGrpSpPr>
              <a:grpSpLocks/>
            </p:cNvGrpSpPr>
            <p:nvPr/>
          </p:nvGrpSpPr>
          <p:grpSpPr bwMode="auto">
            <a:xfrm>
              <a:off x="3344" y="2981"/>
              <a:ext cx="1056" cy="287"/>
              <a:chOff x="2188" y="2979"/>
              <a:chExt cx="1071" cy="241"/>
            </a:xfrm>
          </p:grpSpPr>
          <p:sp>
            <p:nvSpPr>
              <p:cNvPr id="10262" name="Freeform 22"/>
              <p:cNvSpPr>
                <a:spLocks/>
              </p:cNvSpPr>
              <p:nvPr/>
            </p:nvSpPr>
            <p:spPr bwMode="auto">
              <a:xfrm>
                <a:off x="2188" y="2979"/>
                <a:ext cx="1071" cy="202"/>
              </a:xfrm>
              <a:custGeom>
                <a:avLst/>
                <a:gdLst/>
                <a:ahLst/>
                <a:cxnLst>
                  <a:cxn ang="0">
                    <a:pos x="60" y="0"/>
                  </a:cxn>
                  <a:cxn ang="0">
                    <a:pos x="54" y="6"/>
                  </a:cxn>
                  <a:cxn ang="0">
                    <a:pos x="54" y="6"/>
                  </a:cxn>
                  <a:cxn ang="0">
                    <a:pos x="48" y="12"/>
                  </a:cxn>
                  <a:cxn ang="0">
                    <a:pos x="36" y="18"/>
                  </a:cxn>
                  <a:cxn ang="0">
                    <a:pos x="24" y="36"/>
                  </a:cxn>
                  <a:cxn ang="0">
                    <a:pos x="6" y="66"/>
                  </a:cxn>
                  <a:cxn ang="0">
                    <a:pos x="0" y="78"/>
                  </a:cxn>
                  <a:cxn ang="0">
                    <a:pos x="0" y="96"/>
                  </a:cxn>
                  <a:cxn ang="0">
                    <a:pos x="0" y="114"/>
                  </a:cxn>
                  <a:cxn ang="0">
                    <a:pos x="0" y="126"/>
                  </a:cxn>
                  <a:cxn ang="0">
                    <a:pos x="6" y="144"/>
                  </a:cxn>
                  <a:cxn ang="0">
                    <a:pos x="18" y="168"/>
                  </a:cxn>
                  <a:cxn ang="0">
                    <a:pos x="36" y="180"/>
                  </a:cxn>
                  <a:cxn ang="0">
                    <a:pos x="60" y="204"/>
                  </a:cxn>
                  <a:cxn ang="0">
                    <a:pos x="586" y="204"/>
                  </a:cxn>
                  <a:cxn ang="0">
                    <a:pos x="586" y="198"/>
                  </a:cxn>
                  <a:cxn ang="0">
                    <a:pos x="592" y="198"/>
                  </a:cxn>
                  <a:cxn ang="0">
                    <a:pos x="598" y="192"/>
                  </a:cxn>
                  <a:cxn ang="0">
                    <a:pos x="604" y="186"/>
                  </a:cxn>
                  <a:cxn ang="0">
                    <a:pos x="622" y="168"/>
                  </a:cxn>
                  <a:cxn ang="0">
                    <a:pos x="634" y="138"/>
                  </a:cxn>
                  <a:cxn ang="0">
                    <a:pos x="640" y="126"/>
                  </a:cxn>
                  <a:cxn ang="0">
                    <a:pos x="646" y="108"/>
                  </a:cxn>
                  <a:cxn ang="0">
                    <a:pos x="646" y="90"/>
                  </a:cxn>
                  <a:cxn ang="0">
                    <a:pos x="640" y="72"/>
                  </a:cxn>
                  <a:cxn ang="0">
                    <a:pos x="634" y="60"/>
                  </a:cxn>
                  <a:cxn ang="0">
                    <a:pos x="622" y="36"/>
                  </a:cxn>
                  <a:cxn ang="0">
                    <a:pos x="610" y="24"/>
                  </a:cxn>
                  <a:cxn ang="0">
                    <a:pos x="586" y="0"/>
                  </a:cxn>
                  <a:cxn ang="0">
                    <a:pos x="60" y="0"/>
                  </a:cxn>
                </a:cxnLst>
                <a:rect l="0" t="0" r="r" b="b"/>
                <a:pathLst>
                  <a:path w="646" h="204">
                    <a:moveTo>
                      <a:pt x="60" y="0"/>
                    </a:moveTo>
                    <a:lnTo>
                      <a:pt x="54" y="6"/>
                    </a:lnTo>
                    <a:lnTo>
                      <a:pt x="54" y="6"/>
                    </a:lnTo>
                    <a:lnTo>
                      <a:pt x="48" y="12"/>
                    </a:lnTo>
                    <a:lnTo>
                      <a:pt x="36" y="18"/>
                    </a:lnTo>
                    <a:lnTo>
                      <a:pt x="24" y="36"/>
                    </a:lnTo>
                    <a:lnTo>
                      <a:pt x="6" y="66"/>
                    </a:lnTo>
                    <a:lnTo>
                      <a:pt x="0" y="78"/>
                    </a:lnTo>
                    <a:lnTo>
                      <a:pt x="0" y="96"/>
                    </a:lnTo>
                    <a:lnTo>
                      <a:pt x="0" y="114"/>
                    </a:lnTo>
                    <a:lnTo>
                      <a:pt x="0" y="126"/>
                    </a:lnTo>
                    <a:lnTo>
                      <a:pt x="6" y="144"/>
                    </a:lnTo>
                    <a:lnTo>
                      <a:pt x="18" y="168"/>
                    </a:lnTo>
                    <a:lnTo>
                      <a:pt x="36" y="180"/>
                    </a:lnTo>
                    <a:lnTo>
                      <a:pt x="60" y="204"/>
                    </a:lnTo>
                    <a:lnTo>
                      <a:pt x="586" y="204"/>
                    </a:lnTo>
                    <a:lnTo>
                      <a:pt x="586" y="198"/>
                    </a:lnTo>
                    <a:lnTo>
                      <a:pt x="592" y="198"/>
                    </a:lnTo>
                    <a:lnTo>
                      <a:pt x="598" y="192"/>
                    </a:lnTo>
                    <a:lnTo>
                      <a:pt x="604" y="186"/>
                    </a:lnTo>
                    <a:lnTo>
                      <a:pt x="622" y="168"/>
                    </a:lnTo>
                    <a:lnTo>
                      <a:pt x="634" y="138"/>
                    </a:lnTo>
                    <a:lnTo>
                      <a:pt x="640" y="126"/>
                    </a:lnTo>
                    <a:lnTo>
                      <a:pt x="646" y="108"/>
                    </a:lnTo>
                    <a:lnTo>
                      <a:pt x="646" y="90"/>
                    </a:lnTo>
                    <a:lnTo>
                      <a:pt x="640" y="72"/>
                    </a:lnTo>
                    <a:lnTo>
                      <a:pt x="634" y="60"/>
                    </a:lnTo>
                    <a:lnTo>
                      <a:pt x="622" y="36"/>
                    </a:lnTo>
                    <a:lnTo>
                      <a:pt x="610" y="24"/>
                    </a:lnTo>
                    <a:lnTo>
                      <a:pt x="586" y="0"/>
                    </a:lnTo>
                    <a:lnTo>
                      <a:pt x="60" y="0"/>
                    </a:lnTo>
                    <a:close/>
                  </a:path>
                </a:pathLst>
              </a:custGeom>
              <a:solidFill>
                <a:srgbClr val="FFFFCC"/>
              </a:solidFill>
              <a:ln w="0">
                <a:solidFill>
                  <a:srgbClr val="990033"/>
                </a:solidFill>
                <a:prstDash val="solid"/>
                <a:round/>
                <a:headEnd/>
                <a:tailEnd/>
              </a:ln>
            </p:spPr>
            <p:txBody>
              <a:bodyPr/>
              <a:lstStyle/>
              <a:p>
                <a:endParaRPr lang="en-US"/>
              </a:p>
            </p:txBody>
          </p:sp>
          <p:sp>
            <p:nvSpPr>
              <p:cNvPr id="10263" name="Rectangle 23"/>
              <p:cNvSpPr>
                <a:spLocks noChangeArrowheads="1"/>
              </p:cNvSpPr>
              <p:nvPr/>
            </p:nvSpPr>
            <p:spPr bwMode="auto">
              <a:xfrm>
                <a:off x="2506" y="3003"/>
                <a:ext cx="309" cy="113"/>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Open </a:t>
                </a:r>
                <a:endParaRPr lang="en-US" sz="1400"/>
              </a:p>
            </p:txBody>
          </p:sp>
          <p:sp>
            <p:nvSpPr>
              <p:cNvPr id="10264" name="Rectangle 24"/>
              <p:cNvSpPr>
                <a:spLocks noChangeArrowheads="1"/>
              </p:cNvSpPr>
              <p:nvPr/>
            </p:nvSpPr>
            <p:spPr bwMode="auto">
              <a:xfrm>
                <a:off x="2421" y="3106"/>
                <a:ext cx="743" cy="114"/>
              </a:xfrm>
              <a:prstGeom prst="rect">
                <a:avLst/>
              </a:prstGeom>
              <a:noFill/>
              <a:ln w="9525">
                <a:noFill/>
                <a:miter lim="800000"/>
                <a:headEnd/>
                <a:tailEnd/>
              </a:ln>
            </p:spPr>
            <p:txBody>
              <a:bodyPr wrap="square" lIns="0" tIns="0" rIns="0" bIns="0">
                <a:spAutoFit/>
              </a:bodyPr>
              <a:lstStyle/>
              <a:p>
                <a:pPr eaLnBrk="0" hangingPunct="0"/>
                <a:r>
                  <a:rPr lang="en-US" sz="1400" dirty="0">
                    <a:solidFill>
                      <a:srgbClr val="000000"/>
                    </a:solidFill>
                  </a:rPr>
                  <a:t>registration</a:t>
                </a:r>
                <a:endParaRPr lang="en-US" sz="1400" dirty="0"/>
              </a:p>
            </p:txBody>
          </p:sp>
        </p:grpSp>
        <p:grpSp>
          <p:nvGrpSpPr>
            <p:cNvPr id="9" name="Group 25"/>
            <p:cNvGrpSpPr>
              <a:grpSpLocks/>
            </p:cNvGrpSpPr>
            <p:nvPr/>
          </p:nvGrpSpPr>
          <p:grpSpPr bwMode="auto">
            <a:xfrm>
              <a:off x="3499" y="3457"/>
              <a:ext cx="683" cy="228"/>
              <a:chOff x="2315" y="3553"/>
              <a:chExt cx="705" cy="216"/>
            </a:xfrm>
          </p:grpSpPr>
          <p:sp>
            <p:nvSpPr>
              <p:cNvPr id="10266" name="Freeform 26"/>
              <p:cNvSpPr>
                <a:spLocks/>
              </p:cNvSpPr>
              <p:nvPr/>
            </p:nvSpPr>
            <p:spPr bwMode="auto">
              <a:xfrm>
                <a:off x="2315" y="3553"/>
                <a:ext cx="664" cy="170"/>
              </a:xfrm>
              <a:custGeom>
                <a:avLst/>
                <a:gdLst/>
                <a:ahLst/>
                <a:cxnLst>
                  <a:cxn ang="0">
                    <a:pos x="60" y="0"/>
                  </a:cxn>
                  <a:cxn ang="0">
                    <a:pos x="54" y="0"/>
                  </a:cxn>
                  <a:cxn ang="0">
                    <a:pos x="54" y="0"/>
                  </a:cxn>
                  <a:cxn ang="0">
                    <a:pos x="48" y="6"/>
                  </a:cxn>
                  <a:cxn ang="0">
                    <a:pos x="36" y="18"/>
                  </a:cxn>
                  <a:cxn ang="0">
                    <a:pos x="24" y="36"/>
                  </a:cxn>
                  <a:cxn ang="0">
                    <a:pos x="6" y="60"/>
                  </a:cxn>
                  <a:cxn ang="0">
                    <a:pos x="0" y="78"/>
                  </a:cxn>
                  <a:cxn ang="0">
                    <a:pos x="0" y="90"/>
                  </a:cxn>
                  <a:cxn ang="0">
                    <a:pos x="0" y="108"/>
                  </a:cxn>
                  <a:cxn ang="0">
                    <a:pos x="0" y="126"/>
                  </a:cxn>
                  <a:cxn ang="0">
                    <a:pos x="6" y="144"/>
                  </a:cxn>
                  <a:cxn ang="0">
                    <a:pos x="18" y="162"/>
                  </a:cxn>
                  <a:cxn ang="0">
                    <a:pos x="36" y="180"/>
                  </a:cxn>
                  <a:cxn ang="0">
                    <a:pos x="60" y="198"/>
                  </a:cxn>
                  <a:cxn ang="0">
                    <a:pos x="586" y="198"/>
                  </a:cxn>
                  <a:cxn ang="0">
                    <a:pos x="586" y="198"/>
                  </a:cxn>
                  <a:cxn ang="0">
                    <a:pos x="592" y="192"/>
                  </a:cxn>
                  <a:cxn ang="0">
                    <a:pos x="598" y="186"/>
                  </a:cxn>
                  <a:cxn ang="0">
                    <a:pos x="604" y="180"/>
                  </a:cxn>
                  <a:cxn ang="0">
                    <a:pos x="622" y="162"/>
                  </a:cxn>
                  <a:cxn ang="0">
                    <a:pos x="634" y="138"/>
                  </a:cxn>
                  <a:cxn ang="0">
                    <a:pos x="640" y="120"/>
                  </a:cxn>
                  <a:cxn ang="0">
                    <a:pos x="646" y="108"/>
                  </a:cxn>
                  <a:cxn ang="0">
                    <a:pos x="646" y="90"/>
                  </a:cxn>
                  <a:cxn ang="0">
                    <a:pos x="646" y="72"/>
                  </a:cxn>
                  <a:cxn ang="0">
                    <a:pos x="634" y="54"/>
                  </a:cxn>
                  <a:cxn ang="0">
                    <a:pos x="622" y="36"/>
                  </a:cxn>
                  <a:cxn ang="0">
                    <a:pos x="610" y="18"/>
                  </a:cxn>
                  <a:cxn ang="0">
                    <a:pos x="586" y="0"/>
                  </a:cxn>
                  <a:cxn ang="0">
                    <a:pos x="60" y="0"/>
                  </a:cxn>
                </a:cxnLst>
                <a:rect l="0" t="0" r="r" b="b"/>
                <a:pathLst>
                  <a:path w="646" h="198">
                    <a:moveTo>
                      <a:pt x="60" y="0"/>
                    </a:moveTo>
                    <a:lnTo>
                      <a:pt x="54" y="0"/>
                    </a:lnTo>
                    <a:lnTo>
                      <a:pt x="54" y="0"/>
                    </a:lnTo>
                    <a:lnTo>
                      <a:pt x="48" y="6"/>
                    </a:lnTo>
                    <a:lnTo>
                      <a:pt x="36" y="18"/>
                    </a:lnTo>
                    <a:lnTo>
                      <a:pt x="24" y="36"/>
                    </a:lnTo>
                    <a:lnTo>
                      <a:pt x="6" y="60"/>
                    </a:lnTo>
                    <a:lnTo>
                      <a:pt x="0" y="78"/>
                    </a:lnTo>
                    <a:lnTo>
                      <a:pt x="0" y="90"/>
                    </a:lnTo>
                    <a:lnTo>
                      <a:pt x="0" y="108"/>
                    </a:lnTo>
                    <a:lnTo>
                      <a:pt x="0" y="126"/>
                    </a:lnTo>
                    <a:lnTo>
                      <a:pt x="6" y="144"/>
                    </a:lnTo>
                    <a:lnTo>
                      <a:pt x="18" y="162"/>
                    </a:lnTo>
                    <a:lnTo>
                      <a:pt x="36" y="180"/>
                    </a:lnTo>
                    <a:lnTo>
                      <a:pt x="60" y="198"/>
                    </a:lnTo>
                    <a:lnTo>
                      <a:pt x="586" y="198"/>
                    </a:lnTo>
                    <a:lnTo>
                      <a:pt x="586" y="198"/>
                    </a:lnTo>
                    <a:lnTo>
                      <a:pt x="592" y="192"/>
                    </a:lnTo>
                    <a:lnTo>
                      <a:pt x="598" y="186"/>
                    </a:lnTo>
                    <a:lnTo>
                      <a:pt x="604" y="180"/>
                    </a:lnTo>
                    <a:lnTo>
                      <a:pt x="622" y="162"/>
                    </a:lnTo>
                    <a:lnTo>
                      <a:pt x="634" y="138"/>
                    </a:lnTo>
                    <a:lnTo>
                      <a:pt x="640" y="120"/>
                    </a:lnTo>
                    <a:lnTo>
                      <a:pt x="646" y="108"/>
                    </a:lnTo>
                    <a:lnTo>
                      <a:pt x="646" y="90"/>
                    </a:lnTo>
                    <a:lnTo>
                      <a:pt x="646" y="72"/>
                    </a:lnTo>
                    <a:lnTo>
                      <a:pt x="634" y="54"/>
                    </a:lnTo>
                    <a:lnTo>
                      <a:pt x="622" y="36"/>
                    </a:lnTo>
                    <a:lnTo>
                      <a:pt x="610" y="18"/>
                    </a:lnTo>
                    <a:lnTo>
                      <a:pt x="586" y="0"/>
                    </a:lnTo>
                    <a:lnTo>
                      <a:pt x="60" y="0"/>
                    </a:lnTo>
                    <a:close/>
                  </a:path>
                </a:pathLst>
              </a:custGeom>
              <a:solidFill>
                <a:srgbClr val="FFFFCC"/>
              </a:solidFill>
              <a:ln w="0">
                <a:solidFill>
                  <a:srgbClr val="990033"/>
                </a:solidFill>
                <a:prstDash val="solid"/>
                <a:round/>
                <a:headEnd/>
                <a:tailEnd/>
              </a:ln>
            </p:spPr>
            <p:txBody>
              <a:bodyPr/>
              <a:lstStyle/>
              <a:p>
                <a:endParaRPr lang="en-US"/>
              </a:p>
            </p:txBody>
          </p:sp>
          <p:sp>
            <p:nvSpPr>
              <p:cNvPr id="10267" name="Rectangle 27"/>
              <p:cNvSpPr>
                <a:spLocks noChangeArrowheads="1"/>
              </p:cNvSpPr>
              <p:nvPr/>
            </p:nvSpPr>
            <p:spPr bwMode="auto">
              <a:xfrm>
                <a:off x="2529" y="3558"/>
                <a:ext cx="328" cy="127"/>
              </a:xfrm>
              <a:prstGeom prst="rect">
                <a:avLst/>
              </a:prstGeom>
              <a:noFill/>
              <a:ln w="9525">
                <a:noFill/>
                <a:miter lim="800000"/>
                <a:headEnd/>
                <a:tailEnd/>
              </a:ln>
            </p:spPr>
            <p:txBody>
              <a:bodyPr wrap="none" lIns="0" tIns="0" rIns="0" bIns="0">
                <a:spAutoFit/>
              </a:bodyPr>
              <a:lstStyle/>
              <a:p>
                <a:pPr eaLnBrk="0" hangingPunct="0"/>
                <a:r>
                  <a:rPr lang="en-US" sz="1400">
                    <a:solidFill>
                      <a:schemeClr val="bg2"/>
                    </a:solidFill>
                  </a:rPr>
                  <a:t>Close </a:t>
                </a:r>
              </a:p>
            </p:txBody>
          </p:sp>
          <p:sp>
            <p:nvSpPr>
              <p:cNvPr id="10268" name="Rectangle 28"/>
              <p:cNvSpPr>
                <a:spLocks noChangeArrowheads="1"/>
              </p:cNvSpPr>
              <p:nvPr/>
            </p:nvSpPr>
            <p:spPr bwMode="auto">
              <a:xfrm>
                <a:off x="2450" y="3642"/>
                <a:ext cx="570" cy="127"/>
              </a:xfrm>
              <a:prstGeom prst="rect">
                <a:avLst/>
              </a:prstGeom>
              <a:noFill/>
              <a:ln w="9525">
                <a:noFill/>
                <a:miter lim="800000"/>
                <a:headEnd/>
                <a:tailEnd/>
              </a:ln>
            </p:spPr>
            <p:txBody>
              <a:bodyPr wrap="none" lIns="0" tIns="0" rIns="0" bIns="0">
                <a:spAutoFit/>
              </a:bodyPr>
              <a:lstStyle/>
              <a:p>
                <a:pPr eaLnBrk="0" hangingPunct="0"/>
                <a:r>
                  <a:rPr lang="en-US" sz="1400">
                    <a:solidFill>
                      <a:schemeClr val="bg2"/>
                    </a:solidFill>
                  </a:rPr>
                  <a:t>registration</a:t>
                </a:r>
              </a:p>
            </p:txBody>
          </p:sp>
        </p:grpSp>
        <p:grpSp>
          <p:nvGrpSpPr>
            <p:cNvPr id="10" name="Group 29"/>
            <p:cNvGrpSpPr>
              <a:grpSpLocks/>
            </p:cNvGrpSpPr>
            <p:nvPr/>
          </p:nvGrpSpPr>
          <p:grpSpPr bwMode="auto">
            <a:xfrm>
              <a:off x="3748" y="3182"/>
              <a:ext cx="57" cy="271"/>
              <a:chOff x="2598" y="3216"/>
              <a:chExt cx="90" cy="332"/>
            </a:xfrm>
          </p:grpSpPr>
          <p:sp>
            <p:nvSpPr>
              <p:cNvPr id="10270" name="Freeform 30"/>
              <p:cNvSpPr>
                <a:spLocks/>
              </p:cNvSpPr>
              <p:nvPr/>
            </p:nvSpPr>
            <p:spPr bwMode="auto">
              <a:xfrm>
                <a:off x="2628" y="3216"/>
                <a:ext cx="60" cy="332"/>
              </a:xfrm>
              <a:custGeom>
                <a:avLst/>
                <a:gdLst/>
                <a:ahLst/>
                <a:cxnLst>
                  <a:cxn ang="0">
                    <a:pos x="0" y="0"/>
                  </a:cxn>
                  <a:cxn ang="0">
                    <a:pos x="0" y="72"/>
                  </a:cxn>
                  <a:cxn ang="0">
                    <a:pos x="5" y="60"/>
                  </a:cxn>
                </a:cxnLst>
                <a:rect l="0" t="0" r="r" b="b"/>
                <a:pathLst>
                  <a:path w="5" h="72">
                    <a:moveTo>
                      <a:pt x="0" y="0"/>
                    </a:moveTo>
                    <a:lnTo>
                      <a:pt x="0" y="72"/>
                    </a:lnTo>
                    <a:lnTo>
                      <a:pt x="5" y="60"/>
                    </a:lnTo>
                  </a:path>
                </a:pathLst>
              </a:custGeom>
              <a:noFill/>
              <a:ln w="0">
                <a:solidFill>
                  <a:schemeClr val="tx1"/>
                </a:solidFill>
                <a:prstDash val="solid"/>
                <a:round/>
                <a:headEnd/>
                <a:tailEnd/>
              </a:ln>
            </p:spPr>
            <p:txBody>
              <a:bodyPr/>
              <a:lstStyle/>
              <a:p>
                <a:endParaRPr lang="en-US"/>
              </a:p>
            </p:txBody>
          </p:sp>
          <p:sp>
            <p:nvSpPr>
              <p:cNvPr id="10271" name="Line 31"/>
              <p:cNvSpPr>
                <a:spLocks noChangeShapeType="1"/>
              </p:cNvSpPr>
              <p:nvPr/>
            </p:nvSpPr>
            <p:spPr bwMode="auto">
              <a:xfrm flipH="1" flipV="1">
                <a:off x="2598" y="3486"/>
                <a:ext cx="30" cy="62"/>
              </a:xfrm>
              <a:prstGeom prst="line">
                <a:avLst/>
              </a:prstGeom>
              <a:noFill/>
              <a:ln w="0">
                <a:solidFill>
                  <a:schemeClr val="tx1"/>
                </a:solidFill>
                <a:round/>
                <a:headEnd/>
                <a:tailEnd/>
              </a:ln>
            </p:spPr>
            <p:txBody>
              <a:bodyPr/>
              <a:lstStyle/>
              <a:p>
                <a:endParaRPr lang="en-US"/>
              </a:p>
            </p:txBody>
          </p:sp>
        </p:grpSp>
        <p:sp>
          <p:nvSpPr>
            <p:cNvPr id="10272" name="Rectangle 32"/>
            <p:cNvSpPr>
              <a:spLocks noChangeArrowheads="1"/>
            </p:cNvSpPr>
            <p:nvPr/>
          </p:nvSpPr>
          <p:spPr bwMode="auto">
            <a:xfrm>
              <a:off x="3804" y="3261"/>
              <a:ext cx="1700" cy="134"/>
            </a:xfrm>
            <a:prstGeom prst="rect">
              <a:avLst/>
            </a:prstGeom>
            <a:noFill/>
            <a:ln w="9525">
              <a:noFill/>
              <a:miter lim="800000"/>
              <a:headEnd/>
              <a:tailEnd/>
            </a:ln>
          </p:spPr>
          <p:txBody>
            <a:bodyPr wrap="none" lIns="0" tIns="0" rIns="0" bIns="0">
              <a:spAutoFit/>
            </a:bodyPr>
            <a:lstStyle/>
            <a:p>
              <a:pPr eaLnBrk="0" hangingPunct="0"/>
              <a:r>
                <a:rPr lang="en-US" sz="1400">
                  <a:solidFill>
                    <a:srgbClr val="FF0000"/>
                  </a:solidFill>
                </a:rPr>
                <a:t>[ Registration time period expired ]</a:t>
              </a:r>
            </a:p>
          </p:txBody>
        </p:sp>
        <p:sp>
          <p:nvSpPr>
            <p:cNvPr id="10273" name="Oval 33"/>
            <p:cNvSpPr>
              <a:spLocks noChangeArrowheads="1"/>
            </p:cNvSpPr>
            <p:nvPr/>
          </p:nvSpPr>
          <p:spPr bwMode="auto">
            <a:xfrm>
              <a:off x="3724" y="3775"/>
              <a:ext cx="106" cy="113"/>
            </a:xfrm>
            <a:prstGeom prst="ellipse">
              <a:avLst/>
            </a:prstGeom>
            <a:solidFill>
              <a:schemeClr val="tx1"/>
            </a:solidFill>
            <a:ln w="0">
              <a:solidFill>
                <a:schemeClr val="tx1"/>
              </a:solidFill>
              <a:round/>
              <a:headEnd/>
              <a:tailEnd/>
            </a:ln>
          </p:spPr>
          <p:txBody>
            <a:bodyPr/>
            <a:lstStyle/>
            <a:p>
              <a:endParaRPr lang="en-US"/>
            </a:p>
          </p:txBody>
        </p:sp>
        <p:sp>
          <p:nvSpPr>
            <p:cNvPr id="10274" name="Oval 34"/>
            <p:cNvSpPr>
              <a:spLocks noChangeArrowheads="1"/>
            </p:cNvSpPr>
            <p:nvPr/>
          </p:nvSpPr>
          <p:spPr bwMode="auto">
            <a:xfrm>
              <a:off x="3739" y="3791"/>
              <a:ext cx="75" cy="80"/>
            </a:xfrm>
            <a:prstGeom prst="ellipse">
              <a:avLst/>
            </a:prstGeom>
            <a:solidFill>
              <a:schemeClr val="hlink"/>
            </a:solidFill>
            <a:ln w="0">
              <a:solidFill>
                <a:schemeClr val="tx1"/>
              </a:solidFill>
              <a:round/>
              <a:headEnd/>
              <a:tailEnd/>
            </a:ln>
          </p:spPr>
          <p:txBody>
            <a:bodyPr/>
            <a:lstStyle/>
            <a:p>
              <a:endParaRPr lang="en-US"/>
            </a:p>
          </p:txBody>
        </p:sp>
        <p:sp>
          <p:nvSpPr>
            <p:cNvPr id="10275" name="Rectangle 35"/>
            <p:cNvSpPr>
              <a:spLocks noChangeArrowheads="1"/>
            </p:cNvSpPr>
            <p:nvPr/>
          </p:nvSpPr>
          <p:spPr bwMode="auto">
            <a:xfrm>
              <a:off x="3528" y="2074"/>
              <a:ext cx="375" cy="26"/>
            </a:xfrm>
            <a:prstGeom prst="rect">
              <a:avLst/>
            </a:prstGeom>
            <a:solidFill>
              <a:schemeClr val="tx1"/>
            </a:solidFill>
            <a:ln w="0">
              <a:solidFill>
                <a:schemeClr val="tx1"/>
              </a:solidFill>
              <a:miter lim="800000"/>
              <a:headEnd/>
              <a:tailEnd/>
            </a:ln>
          </p:spPr>
          <p:txBody>
            <a:bodyPr/>
            <a:lstStyle/>
            <a:p>
              <a:endParaRPr lang="en-US"/>
            </a:p>
          </p:txBody>
        </p:sp>
        <p:grpSp>
          <p:nvGrpSpPr>
            <p:cNvPr id="11" name="Group 36"/>
            <p:cNvGrpSpPr>
              <a:grpSpLocks/>
            </p:cNvGrpSpPr>
            <p:nvPr/>
          </p:nvGrpSpPr>
          <p:grpSpPr bwMode="auto">
            <a:xfrm>
              <a:off x="3700" y="1881"/>
              <a:ext cx="35" cy="193"/>
              <a:chOff x="2524" y="1623"/>
              <a:chExt cx="55" cy="237"/>
            </a:xfrm>
          </p:grpSpPr>
          <p:sp>
            <p:nvSpPr>
              <p:cNvPr id="10277" name="Freeform 37"/>
              <p:cNvSpPr>
                <a:spLocks/>
              </p:cNvSpPr>
              <p:nvPr/>
            </p:nvSpPr>
            <p:spPr bwMode="auto">
              <a:xfrm>
                <a:off x="2548" y="1623"/>
                <a:ext cx="31" cy="237"/>
              </a:xfrm>
              <a:custGeom>
                <a:avLst/>
                <a:gdLst/>
                <a:ahLst/>
                <a:cxnLst>
                  <a:cxn ang="0">
                    <a:pos x="0" y="0"/>
                  </a:cxn>
                  <a:cxn ang="0">
                    <a:pos x="0" y="46"/>
                  </a:cxn>
                  <a:cxn ang="0">
                    <a:pos x="5" y="34"/>
                  </a:cxn>
                </a:cxnLst>
                <a:rect l="0" t="0" r="r" b="b"/>
                <a:pathLst>
                  <a:path w="5" h="46">
                    <a:moveTo>
                      <a:pt x="0" y="0"/>
                    </a:moveTo>
                    <a:lnTo>
                      <a:pt x="0" y="46"/>
                    </a:lnTo>
                    <a:lnTo>
                      <a:pt x="5" y="34"/>
                    </a:lnTo>
                  </a:path>
                </a:pathLst>
              </a:custGeom>
              <a:noFill/>
              <a:ln w="0">
                <a:solidFill>
                  <a:schemeClr val="tx1"/>
                </a:solidFill>
                <a:prstDash val="solid"/>
                <a:round/>
                <a:headEnd/>
                <a:tailEnd/>
              </a:ln>
            </p:spPr>
            <p:txBody>
              <a:bodyPr/>
              <a:lstStyle/>
              <a:p>
                <a:endParaRPr lang="en-US"/>
              </a:p>
            </p:txBody>
          </p:sp>
          <p:sp>
            <p:nvSpPr>
              <p:cNvPr id="10278" name="Line 38"/>
              <p:cNvSpPr>
                <a:spLocks noChangeShapeType="1"/>
              </p:cNvSpPr>
              <p:nvPr/>
            </p:nvSpPr>
            <p:spPr bwMode="auto">
              <a:xfrm flipH="1" flipV="1">
                <a:off x="2524" y="1799"/>
                <a:ext cx="24" cy="61"/>
              </a:xfrm>
              <a:prstGeom prst="line">
                <a:avLst/>
              </a:prstGeom>
              <a:noFill/>
              <a:ln w="0">
                <a:solidFill>
                  <a:schemeClr val="tx1"/>
                </a:solidFill>
                <a:round/>
                <a:headEnd/>
                <a:tailEnd/>
              </a:ln>
            </p:spPr>
            <p:txBody>
              <a:bodyPr/>
              <a:lstStyle/>
              <a:p>
                <a:endParaRPr lang="en-US"/>
              </a:p>
            </p:txBody>
          </p:sp>
        </p:grpSp>
        <p:grpSp>
          <p:nvGrpSpPr>
            <p:cNvPr id="12" name="Group 39"/>
            <p:cNvGrpSpPr>
              <a:grpSpLocks/>
            </p:cNvGrpSpPr>
            <p:nvPr/>
          </p:nvGrpSpPr>
          <p:grpSpPr bwMode="auto">
            <a:xfrm>
              <a:off x="3520" y="2100"/>
              <a:ext cx="192" cy="298"/>
              <a:chOff x="2241" y="1891"/>
              <a:chExt cx="301" cy="365"/>
            </a:xfrm>
          </p:grpSpPr>
          <p:sp>
            <p:nvSpPr>
              <p:cNvPr id="10280" name="Freeform 40"/>
              <p:cNvSpPr>
                <a:spLocks/>
              </p:cNvSpPr>
              <p:nvPr/>
            </p:nvSpPr>
            <p:spPr bwMode="auto">
              <a:xfrm>
                <a:off x="2241" y="1891"/>
                <a:ext cx="301" cy="365"/>
              </a:xfrm>
              <a:custGeom>
                <a:avLst/>
                <a:gdLst/>
                <a:ahLst/>
                <a:cxnLst>
                  <a:cxn ang="0">
                    <a:pos x="49" y="0"/>
                  </a:cxn>
                  <a:cxn ang="0">
                    <a:pos x="0" y="71"/>
                  </a:cxn>
                  <a:cxn ang="0">
                    <a:pos x="10" y="64"/>
                  </a:cxn>
                </a:cxnLst>
                <a:rect l="0" t="0" r="r" b="b"/>
                <a:pathLst>
                  <a:path w="49" h="71">
                    <a:moveTo>
                      <a:pt x="49" y="0"/>
                    </a:moveTo>
                    <a:lnTo>
                      <a:pt x="0" y="71"/>
                    </a:lnTo>
                    <a:lnTo>
                      <a:pt x="10" y="64"/>
                    </a:lnTo>
                  </a:path>
                </a:pathLst>
              </a:custGeom>
              <a:noFill/>
              <a:ln w="0">
                <a:solidFill>
                  <a:schemeClr val="tx1"/>
                </a:solidFill>
                <a:prstDash val="solid"/>
                <a:round/>
                <a:headEnd/>
                <a:tailEnd/>
              </a:ln>
            </p:spPr>
            <p:txBody>
              <a:bodyPr/>
              <a:lstStyle/>
              <a:p>
                <a:endParaRPr lang="en-US"/>
              </a:p>
            </p:txBody>
          </p:sp>
          <p:sp>
            <p:nvSpPr>
              <p:cNvPr id="10281" name="Line 41"/>
              <p:cNvSpPr>
                <a:spLocks noChangeShapeType="1"/>
              </p:cNvSpPr>
              <p:nvPr/>
            </p:nvSpPr>
            <p:spPr bwMode="auto">
              <a:xfrm flipV="1">
                <a:off x="2241" y="2194"/>
                <a:ext cx="18" cy="62"/>
              </a:xfrm>
              <a:prstGeom prst="line">
                <a:avLst/>
              </a:prstGeom>
              <a:noFill/>
              <a:ln w="0">
                <a:solidFill>
                  <a:schemeClr val="tx1"/>
                </a:solidFill>
                <a:round/>
                <a:headEnd/>
                <a:tailEnd/>
              </a:ln>
            </p:spPr>
            <p:txBody>
              <a:bodyPr/>
              <a:lstStyle/>
              <a:p>
                <a:endParaRPr lang="en-US"/>
              </a:p>
            </p:txBody>
          </p:sp>
        </p:grpSp>
        <p:sp>
          <p:nvSpPr>
            <p:cNvPr id="10282" name="Freeform 42"/>
            <p:cNvSpPr>
              <a:spLocks/>
            </p:cNvSpPr>
            <p:nvPr/>
          </p:nvSpPr>
          <p:spPr bwMode="auto">
            <a:xfrm>
              <a:off x="3805" y="2084"/>
              <a:ext cx="313" cy="298"/>
            </a:xfrm>
            <a:custGeom>
              <a:avLst/>
              <a:gdLst/>
              <a:ahLst/>
              <a:cxnLst>
                <a:cxn ang="0">
                  <a:pos x="0" y="0"/>
                </a:cxn>
                <a:cxn ang="0">
                  <a:pos x="88" y="71"/>
                </a:cxn>
                <a:cxn ang="0">
                  <a:pos x="81" y="60"/>
                </a:cxn>
              </a:cxnLst>
              <a:rect l="0" t="0" r="r" b="b"/>
              <a:pathLst>
                <a:path w="88" h="71">
                  <a:moveTo>
                    <a:pt x="0" y="0"/>
                  </a:moveTo>
                  <a:lnTo>
                    <a:pt x="88" y="71"/>
                  </a:lnTo>
                  <a:lnTo>
                    <a:pt x="81" y="60"/>
                  </a:lnTo>
                </a:path>
              </a:pathLst>
            </a:custGeom>
            <a:noFill/>
            <a:ln w="0">
              <a:solidFill>
                <a:schemeClr val="tx1"/>
              </a:solidFill>
              <a:prstDash val="solid"/>
              <a:round/>
              <a:headEnd/>
              <a:tailEnd/>
            </a:ln>
          </p:spPr>
          <p:txBody>
            <a:bodyPr/>
            <a:lstStyle/>
            <a:p>
              <a:endParaRPr lang="en-US"/>
            </a:p>
          </p:txBody>
        </p:sp>
        <p:grpSp>
          <p:nvGrpSpPr>
            <p:cNvPr id="13" name="Group 43"/>
            <p:cNvGrpSpPr>
              <a:grpSpLocks/>
            </p:cNvGrpSpPr>
            <p:nvPr/>
          </p:nvGrpSpPr>
          <p:grpSpPr bwMode="auto">
            <a:xfrm>
              <a:off x="3805" y="2383"/>
              <a:ext cx="800" cy="241"/>
              <a:chOff x="2688" y="2238"/>
              <a:chExt cx="1087" cy="295"/>
            </a:xfrm>
          </p:grpSpPr>
          <p:sp>
            <p:nvSpPr>
              <p:cNvPr id="10284" name="Freeform 44"/>
              <p:cNvSpPr>
                <a:spLocks/>
              </p:cNvSpPr>
              <p:nvPr/>
            </p:nvSpPr>
            <p:spPr bwMode="auto">
              <a:xfrm>
                <a:off x="2688" y="2238"/>
                <a:ext cx="1087" cy="255"/>
              </a:xfrm>
              <a:custGeom>
                <a:avLst/>
                <a:gdLst/>
                <a:ahLst/>
                <a:cxnLst>
                  <a:cxn ang="0">
                    <a:pos x="60" y="0"/>
                  </a:cxn>
                  <a:cxn ang="0">
                    <a:pos x="54" y="0"/>
                  </a:cxn>
                  <a:cxn ang="0">
                    <a:pos x="54" y="6"/>
                  </a:cxn>
                  <a:cxn ang="0">
                    <a:pos x="48" y="12"/>
                  </a:cxn>
                  <a:cxn ang="0">
                    <a:pos x="36" y="18"/>
                  </a:cxn>
                  <a:cxn ang="0">
                    <a:pos x="24" y="36"/>
                  </a:cxn>
                  <a:cxn ang="0">
                    <a:pos x="6" y="66"/>
                  </a:cxn>
                  <a:cxn ang="0">
                    <a:pos x="0" y="78"/>
                  </a:cxn>
                  <a:cxn ang="0">
                    <a:pos x="0" y="90"/>
                  </a:cxn>
                  <a:cxn ang="0">
                    <a:pos x="0" y="108"/>
                  </a:cxn>
                  <a:cxn ang="0">
                    <a:pos x="0" y="126"/>
                  </a:cxn>
                  <a:cxn ang="0">
                    <a:pos x="6" y="144"/>
                  </a:cxn>
                  <a:cxn ang="0">
                    <a:pos x="18" y="162"/>
                  </a:cxn>
                  <a:cxn ang="0">
                    <a:pos x="36" y="180"/>
                  </a:cxn>
                  <a:cxn ang="0">
                    <a:pos x="60" y="198"/>
                  </a:cxn>
                  <a:cxn ang="0">
                    <a:pos x="587" y="198"/>
                  </a:cxn>
                  <a:cxn ang="0">
                    <a:pos x="587" y="198"/>
                  </a:cxn>
                  <a:cxn ang="0">
                    <a:pos x="593" y="198"/>
                  </a:cxn>
                  <a:cxn ang="0">
                    <a:pos x="599" y="192"/>
                  </a:cxn>
                  <a:cxn ang="0">
                    <a:pos x="605" y="180"/>
                  </a:cxn>
                  <a:cxn ang="0">
                    <a:pos x="623" y="162"/>
                  </a:cxn>
                  <a:cxn ang="0">
                    <a:pos x="635" y="138"/>
                  </a:cxn>
                  <a:cxn ang="0">
                    <a:pos x="641" y="126"/>
                  </a:cxn>
                  <a:cxn ang="0">
                    <a:pos x="647" y="108"/>
                  </a:cxn>
                  <a:cxn ang="0">
                    <a:pos x="647" y="90"/>
                  </a:cxn>
                  <a:cxn ang="0">
                    <a:pos x="641" y="72"/>
                  </a:cxn>
                  <a:cxn ang="0">
                    <a:pos x="635" y="54"/>
                  </a:cxn>
                  <a:cxn ang="0">
                    <a:pos x="623" y="36"/>
                  </a:cxn>
                  <a:cxn ang="0">
                    <a:pos x="611" y="18"/>
                  </a:cxn>
                  <a:cxn ang="0">
                    <a:pos x="587" y="0"/>
                  </a:cxn>
                  <a:cxn ang="0">
                    <a:pos x="60" y="0"/>
                  </a:cxn>
                </a:cxnLst>
                <a:rect l="0" t="0" r="r" b="b"/>
                <a:pathLst>
                  <a:path w="647" h="198">
                    <a:moveTo>
                      <a:pt x="60" y="0"/>
                    </a:moveTo>
                    <a:lnTo>
                      <a:pt x="54" y="0"/>
                    </a:lnTo>
                    <a:lnTo>
                      <a:pt x="54" y="6"/>
                    </a:lnTo>
                    <a:lnTo>
                      <a:pt x="48" y="12"/>
                    </a:lnTo>
                    <a:lnTo>
                      <a:pt x="36" y="18"/>
                    </a:lnTo>
                    <a:lnTo>
                      <a:pt x="24" y="36"/>
                    </a:lnTo>
                    <a:lnTo>
                      <a:pt x="6" y="66"/>
                    </a:lnTo>
                    <a:lnTo>
                      <a:pt x="0" y="78"/>
                    </a:lnTo>
                    <a:lnTo>
                      <a:pt x="0" y="90"/>
                    </a:lnTo>
                    <a:lnTo>
                      <a:pt x="0" y="108"/>
                    </a:lnTo>
                    <a:lnTo>
                      <a:pt x="0" y="126"/>
                    </a:lnTo>
                    <a:lnTo>
                      <a:pt x="6" y="144"/>
                    </a:lnTo>
                    <a:lnTo>
                      <a:pt x="18" y="162"/>
                    </a:lnTo>
                    <a:lnTo>
                      <a:pt x="36" y="180"/>
                    </a:lnTo>
                    <a:lnTo>
                      <a:pt x="60" y="198"/>
                    </a:lnTo>
                    <a:lnTo>
                      <a:pt x="587" y="198"/>
                    </a:lnTo>
                    <a:lnTo>
                      <a:pt x="587" y="198"/>
                    </a:lnTo>
                    <a:lnTo>
                      <a:pt x="593" y="198"/>
                    </a:lnTo>
                    <a:lnTo>
                      <a:pt x="599" y="192"/>
                    </a:lnTo>
                    <a:lnTo>
                      <a:pt x="605" y="180"/>
                    </a:lnTo>
                    <a:lnTo>
                      <a:pt x="623" y="162"/>
                    </a:lnTo>
                    <a:lnTo>
                      <a:pt x="635" y="138"/>
                    </a:lnTo>
                    <a:lnTo>
                      <a:pt x="641" y="126"/>
                    </a:lnTo>
                    <a:lnTo>
                      <a:pt x="647" y="108"/>
                    </a:lnTo>
                    <a:lnTo>
                      <a:pt x="647" y="90"/>
                    </a:lnTo>
                    <a:lnTo>
                      <a:pt x="641" y="72"/>
                    </a:lnTo>
                    <a:lnTo>
                      <a:pt x="635" y="54"/>
                    </a:lnTo>
                    <a:lnTo>
                      <a:pt x="623" y="36"/>
                    </a:lnTo>
                    <a:lnTo>
                      <a:pt x="611" y="18"/>
                    </a:lnTo>
                    <a:lnTo>
                      <a:pt x="587" y="0"/>
                    </a:lnTo>
                    <a:lnTo>
                      <a:pt x="60" y="0"/>
                    </a:lnTo>
                    <a:close/>
                  </a:path>
                </a:pathLst>
              </a:custGeom>
              <a:solidFill>
                <a:srgbClr val="FFFFCC"/>
              </a:solidFill>
              <a:ln w="0">
                <a:solidFill>
                  <a:srgbClr val="990033"/>
                </a:solidFill>
                <a:prstDash val="solid"/>
                <a:round/>
                <a:headEnd/>
                <a:tailEnd/>
              </a:ln>
            </p:spPr>
            <p:txBody>
              <a:bodyPr/>
              <a:lstStyle/>
              <a:p>
                <a:endParaRPr lang="en-US"/>
              </a:p>
            </p:txBody>
          </p:sp>
          <p:sp>
            <p:nvSpPr>
              <p:cNvPr id="10285" name="Rectangle 45"/>
              <p:cNvSpPr>
                <a:spLocks noChangeArrowheads="1"/>
              </p:cNvSpPr>
              <p:nvPr/>
            </p:nvSpPr>
            <p:spPr bwMode="auto">
              <a:xfrm>
                <a:off x="2861" y="2247"/>
                <a:ext cx="852" cy="16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Mail catalog </a:t>
                </a:r>
                <a:endParaRPr lang="en-US" sz="1400"/>
              </a:p>
            </p:txBody>
          </p:sp>
          <p:sp>
            <p:nvSpPr>
              <p:cNvPr id="10286" name="Rectangle 46"/>
              <p:cNvSpPr>
                <a:spLocks noChangeArrowheads="1"/>
              </p:cNvSpPr>
              <p:nvPr/>
            </p:nvSpPr>
            <p:spPr bwMode="auto">
              <a:xfrm>
                <a:off x="2899" y="2369"/>
                <a:ext cx="742" cy="164"/>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to students</a:t>
                </a:r>
                <a:endParaRPr lang="en-US" sz="1400"/>
              </a:p>
            </p:txBody>
          </p:sp>
        </p:grpSp>
        <p:sp>
          <p:nvSpPr>
            <p:cNvPr id="10287" name="Rectangle 47"/>
            <p:cNvSpPr>
              <a:spLocks noChangeArrowheads="1"/>
            </p:cNvSpPr>
            <p:nvPr/>
          </p:nvSpPr>
          <p:spPr bwMode="auto">
            <a:xfrm>
              <a:off x="3571" y="2785"/>
              <a:ext cx="376" cy="21"/>
            </a:xfrm>
            <a:prstGeom prst="rect">
              <a:avLst/>
            </a:prstGeom>
            <a:solidFill>
              <a:schemeClr val="tx1"/>
            </a:solidFill>
            <a:ln w="0">
              <a:solidFill>
                <a:schemeClr val="tx1"/>
              </a:solidFill>
              <a:miter lim="800000"/>
              <a:headEnd/>
              <a:tailEnd/>
            </a:ln>
          </p:spPr>
          <p:txBody>
            <a:bodyPr/>
            <a:lstStyle/>
            <a:p>
              <a:endParaRPr lang="en-US"/>
            </a:p>
          </p:txBody>
        </p:sp>
        <p:grpSp>
          <p:nvGrpSpPr>
            <p:cNvPr id="14" name="Group 48"/>
            <p:cNvGrpSpPr>
              <a:grpSpLocks/>
            </p:cNvGrpSpPr>
            <p:nvPr/>
          </p:nvGrpSpPr>
          <p:grpSpPr bwMode="auto">
            <a:xfrm>
              <a:off x="3652" y="2594"/>
              <a:ext cx="336" cy="186"/>
              <a:chOff x="2448" y="2496"/>
              <a:chExt cx="528" cy="228"/>
            </a:xfrm>
          </p:grpSpPr>
          <p:sp>
            <p:nvSpPr>
              <p:cNvPr id="10289" name="Freeform 49"/>
              <p:cNvSpPr>
                <a:spLocks/>
              </p:cNvSpPr>
              <p:nvPr/>
            </p:nvSpPr>
            <p:spPr bwMode="auto">
              <a:xfrm>
                <a:off x="2448" y="2544"/>
                <a:ext cx="156" cy="180"/>
              </a:xfrm>
              <a:custGeom>
                <a:avLst/>
                <a:gdLst/>
                <a:ahLst/>
                <a:cxnLst>
                  <a:cxn ang="0">
                    <a:pos x="0" y="0"/>
                  </a:cxn>
                  <a:cxn ang="0">
                    <a:pos x="50" y="56"/>
                  </a:cxn>
                  <a:cxn ang="0">
                    <a:pos x="46" y="44"/>
                  </a:cxn>
                </a:cxnLst>
                <a:rect l="0" t="0" r="r" b="b"/>
                <a:pathLst>
                  <a:path w="50" h="56">
                    <a:moveTo>
                      <a:pt x="0" y="0"/>
                    </a:moveTo>
                    <a:lnTo>
                      <a:pt x="50" y="56"/>
                    </a:lnTo>
                    <a:lnTo>
                      <a:pt x="46" y="44"/>
                    </a:lnTo>
                  </a:path>
                </a:pathLst>
              </a:custGeom>
              <a:noFill/>
              <a:ln w="0">
                <a:solidFill>
                  <a:schemeClr val="tx1"/>
                </a:solidFill>
                <a:prstDash val="solid"/>
                <a:round/>
                <a:headEnd/>
                <a:tailEnd/>
              </a:ln>
            </p:spPr>
            <p:txBody>
              <a:bodyPr/>
              <a:lstStyle/>
              <a:p>
                <a:endParaRPr lang="en-US"/>
              </a:p>
            </p:txBody>
          </p:sp>
          <p:sp>
            <p:nvSpPr>
              <p:cNvPr id="10290" name="Line 50"/>
              <p:cNvSpPr>
                <a:spLocks noChangeShapeType="1"/>
              </p:cNvSpPr>
              <p:nvPr/>
            </p:nvSpPr>
            <p:spPr bwMode="auto">
              <a:xfrm flipH="1" flipV="1">
                <a:off x="2536" y="2699"/>
                <a:ext cx="68" cy="25"/>
              </a:xfrm>
              <a:prstGeom prst="line">
                <a:avLst/>
              </a:prstGeom>
              <a:noFill/>
              <a:ln w="0">
                <a:solidFill>
                  <a:schemeClr val="tx1"/>
                </a:solidFill>
                <a:round/>
                <a:headEnd/>
                <a:tailEnd/>
              </a:ln>
            </p:spPr>
            <p:txBody>
              <a:bodyPr/>
              <a:lstStyle/>
              <a:p>
                <a:endParaRPr lang="en-US"/>
              </a:p>
            </p:txBody>
          </p:sp>
          <p:sp>
            <p:nvSpPr>
              <p:cNvPr id="10291" name="Freeform 51"/>
              <p:cNvSpPr>
                <a:spLocks/>
              </p:cNvSpPr>
              <p:nvPr/>
            </p:nvSpPr>
            <p:spPr bwMode="auto">
              <a:xfrm>
                <a:off x="2628" y="2496"/>
                <a:ext cx="348" cy="228"/>
              </a:xfrm>
              <a:custGeom>
                <a:avLst/>
                <a:gdLst/>
                <a:ahLst/>
                <a:cxnLst>
                  <a:cxn ang="0">
                    <a:pos x="68" y="0"/>
                  </a:cxn>
                  <a:cxn ang="0">
                    <a:pos x="0" y="56"/>
                  </a:cxn>
                  <a:cxn ang="0">
                    <a:pos x="11" y="53"/>
                  </a:cxn>
                </a:cxnLst>
                <a:rect l="0" t="0" r="r" b="b"/>
                <a:pathLst>
                  <a:path w="68" h="56">
                    <a:moveTo>
                      <a:pt x="68" y="0"/>
                    </a:moveTo>
                    <a:lnTo>
                      <a:pt x="0" y="56"/>
                    </a:lnTo>
                    <a:lnTo>
                      <a:pt x="11" y="53"/>
                    </a:lnTo>
                  </a:path>
                </a:pathLst>
              </a:custGeom>
              <a:noFill/>
              <a:ln w="0">
                <a:solidFill>
                  <a:schemeClr val="tx1"/>
                </a:solidFill>
                <a:prstDash val="solid"/>
                <a:round/>
                <a:headEnd/>
                <a:tailEnd/>
              </a:ln>
            </p:spPr>
            <p:txBody>
              <a:bodyPr/>
              <a:lstStyle/>
              <a:p>
                <a:endParaRPr lang="en-US"/>
              </a:p>
            </p:txBody>
          </p:sp>
          <p:sp>
            <p:nvSpPr>
              <p:cNvPr id="10292" name="Line 52"/>
              <p:cNvSpPr>
                <a:spLocks noChangeShapeType="1"/>
              </p:cNvSpPr>
              <p:nvPr/>
            </p:nvSpPr>
            <p:spPr bwMode="auto">
              <a:xfrm flipV="1">
                <a:off x="2628" y="2669"/>
                <a:ext cx="37" cy="55"/>
              </a:xfrm>
              <a:prstGeom prst="line">
                <a:avLst/>
              </a:prstGeom>
              <a:noFill/>
              <a:ln w="0">
                <a:solidFill>
                  <a:schemeClr val="tx1"/>
                </a:solidFill>
                <a:round/>
                <a:headEnd/>
                <a:tailEnd/>
              </a:ln>
            </p:spPr>
            <p:txBody>
              <a:bodyPr/>
              <a:lstStyle/>
              <a:p>
                <a:endParaRPr lang="en-US"/>
              </a:p>
            </p:txBody>
          </p:sp>
        </p:grpSp>
        <p:grpSp>
          <p:nvGrpSpPr>
            <p:cNvPr id="15" name="Group 53"/>
            <p:cNvGrpSpPr>
              <a:grpSpLocks/>
            </p:cNvGrpSpPr>
            <p:nvPr/>
          </p:nvGrpSpPr>
          <p:grpSpPr bwMode="auto">
            <a:xfrm>
              <a:off x="3755" y="2790"/>
              <a:ext cx="35" cy="194"/>
              <a:chOff x="2609" y="2736"/>
              <a:chExt cx="56" cy="237"/>
            </a:xfrm>
          </p:grpSpPr>
          <p:sp>
            <p:nvSpPr>
              <p:cNvPr id="10294" name="Freeform 54"/>
              <p:cNvSpPr>
                <a:spLocks/>
              </p:cNvSpPr>
              <p:nvPr/>
            </p:nvSpPr>
            <p:spPr bwMode="auto">
              <a:xfrm>
                <a:off x="2640" y="2736"/>
                <a:ext cx="25" cy="237"/>
              </a:xfrm>
              <a:custGeom>
                <a:avLst/>
                <a:gdLst/>
                <a:ahLst/>
                <a:cxnLst>
                  <a:cxn ang="0">
                    <a:pos x="0" y="0"/>
                  </a:cxn>
                  <a:cxn ang="0">
                    <a:pos x="0" y="46"/>
                  </a:cxn>
                  <a:cxn ang="0">
                    <a:pos x="4" y="35"/>
                  </a:cxn>
                </a:cxnLst>
                <a:rect l="0" t="0" r="r" b="b"/>
                <a:pathLst>
                  <a:path w="4" h="46">
                    <a:moveTo>
                      <a:pt x="0" y="0"/>
                    </a:moveTo>
                    <a:lnTo>
                      <a:pt x="0" y="46"/>
                    </a:lnTo>
                    <a:lnTo>
                      <a:pt x="4" y="35"/>
                    </a:lnTo>
                  </a:path>
                </a:pathLst>
              </a:custGeom>
              <a:noFill/>
              <a:ln w="0">
                <a:solidFill>
                  <a:schemeClr val="tx1"/>
                </a:solidFill>
                <a:prstDash val="solid"/>
                <a:round/>
                <a:headEnd/>
                <a:tailEnd/>
              </a:ln>
            </p:spPr>
            <p:txBody>
              <a:bodyPr/>
              <a:lstStyle/>
              <a:p>
                <a:endParaRPr lang="en-US"/>
              </a:p>
            </p:txBody>
          </p:sp>
          <p:sp>
            <p:nvSpPr>
              <p:cNvPr id="10295" name="Line 55"/>
              <p:cNvSpPr>
                <a:spLocks noChangeShapeType="1"/>
              </p:cNvSpPr>
              <p:nvPr/>
            </p:nvSpPr>
            <p:spPr bwMode="auto">
              <a:xfrm flipH="1" flipV="1">
                <a:off x="2609" y="2917"/>
                <a:ext cx="31" cy="56"/>
              </a:xfrm>
              <a:prstGeom prst="line">
                <a:avLst/>
              </a:prstGeom>
              <a:noFill/>
              <a:ln w="0">
                <a:solidFill>
                  <a:schemeClr val="tx1"/>
                </a:solidFill>
                <a:round/>
                <a:headEnd/>
                <a:tailEnd/>
              </a:ln>
            </p:spPr>
            <p:txBody>
              <a:bodyPr/>
              <a:lstStyle/>
              <a:p>
                <a:endParaRPr lang="en-US"/>
              </a:p>
            </p:txBody>
          </p:sp>
        </p:grpSp>
        <p:grpSp>
          <p:nvGrpSpPr>
            <p:cNvPr id="16" name="Group 56"/>
            <p:cNvGrpSpPr>
              <a:grpSpLocks/>
            </p:cNvGrpSpPr>
            <p:nvPr/>
          </p:nvGrpSpPr>
          <p:grpSpPr bwMode="auto">
            <a:xfrm>
              <a:off x="3759" y="3627"/>
              <a:ext cx="39" cy="148"/>
              <a:chOff x="2616" y="3761"/>
              <a:chExt cx="62" cy="181"/>
            </a:xfrm>
          </p:grpSpPr>
          <p:sp>
            <p:nvSpPr>
              <p:cNvPr id="10297" name="Freeform 57"/>
              <p:cNvSpPr>
                <a:spLocks/>
              </p:cNvSpPr>
              <p:nvPr/>
            </p:nvSpPr>
            <p:spPr bwMode="auto">
              <a:xfrm>
                <a:off x="2647" y="3761"/>
                <a:ext cx="31" cy="181"/>
              </a:xfrm>
              <a:custGeom>
                <a:avLst/>
                <a:gdLst/>
                <a:ahLst/>
                <a:cxnLst>
                  <a:cxn ang="0">
                    <a:pos x="0" y="0"/>
                  </a:cxn>
                  <a:cxn ang="0">
                    <a:pos x="0" y="35"/>
                  </a:cxn>
                  <a:cxn ang="0">
                    <a:pos x="5" y="24"/>
                  </a:cxn>
                </a:cxnLst>
                <a:rect l="0" t="0" r="r" b="b"/>
                <a:pathLst>
                  <a:path w="5" h="35">
                    <a:moveTo>
                      <a:pt x="0" y="0"/>
                    </a:moveTo>
                    <a:lnTo>
                      <a:pt x="0" y="35"/>
                    </a:lnTo>
                    <a:lnTo>
                      <a:pt x="5" y="24"/>
                    </a:lnTo>
                  </a:path>
                </a:pathLst>
              </a:custGeom>
              <a:noFill/>
              <a:ln w="0">
                <a:solidFill>
                  <a:schemeClr val="tx1"/>
                </a:solidFill>
                <a:prstDash val="solid"/>
                <a:round/>
                <a:headEnd/>
                <a:tailEnd/>
              </a:ln>
            </p:spPr>
            <p:txBody>
              <a:bodyPr/>
              <a:lstStyle/>
              <a:p>
                <a:endParaRPr lang="en-US"/>
              </a:p>
            </p:txBody>
          </p:sp>
          <p:sp>
            <p:nvSpPr>
              <p:cNvPr id="10298" name="Line 58"/>
              <p:cNvSpPr>
                <a:spLocks noChangeShapeType="1"/>
              </p:cNvSpPr>
              <p:nvPr/>
            </p:nvSpPr>
            <p:spPr bwMode="auto">
              <a:xfrm flipH="1" flipV="1">
                <a:off x="2616" y="3885"/>
                <a:ext cx="31" cy="57"/>
              </a:xfrm>
              <a:prstGeom prst="line">
                <a:avLst/>
              </a:prstGeom>
              <a:noFill/>
              <a:ln w="0">
                <a:solidFill>
                  <a:schemeClr val="tx1"/>
                </a:solidFill>
                <a:round/>
                <a:headEnd/>
                <a:tailEnd/>
              </a:ln>
            </p:spPr>
            <p:txBody>
              <a:bodyPr/>
              <a:lstStyle/>
              <a:p>
                <a:endParaRPr lang="en-US"/>
              </a:p>
            </p:txBody>
          </p:sp>
        </p:grpSp>
        <p:grpSp>
          <p:nvGrpSpPr>
            <p:cNvPr id="17" name="Group 59"/>
            <p:cNvGrpSpPr>
              <a:grpSpLocks/>
            </p:cNvGrpSpPr>
            <p:nvPr/>
          </p:nvGrpSpPr>
          <p:grpSpPr bwMode="auto">
            <a:xfrm>
              <a:off x="3896" y="1575"/>
              <a:ext cx="428" cy="155"/>
              <a:chOff x="2807" y="1269"/>
              <a:chExt cx="713" cy="190"/>
            </a:xfrm>
          </p:grpSpPr>
          <p:sp>
            <p:nvSpPr>
              <p:cNvPr id="10300" name="Freeform 60"/>
              <p:cNvSpPr>
                <a:spLocks/>
              </p:cNvSpPr>
              <p:nvPr/>
            </p:nvSpPr>
            <p:spPr bwMode="auto">
              <a:xfrm>
                <a:off x="2807" y="1269"/>
                <a:ext cx="713" cy="190"/>
              </a:xfrm>
              <a:custGeom>
                <a:avLst/>
                <a:gdLst/>
                <a:ahLst/>
                <a:cxnLst>
                  <a:cxn ang="0">
                    <a:pos x="116" y="0"/>
                  </a:cxn>
                  <a:cxn ang="0">
                    <a:pos x="0" y="36"/>
                  </a:cxn>
                  <a:cxn ang="0">
                    <a:pos x="12" y="37"/>
                  </a:cxn>
                </a:cxnLst>
                <a:rect l="0" t="0" r="r" b="b"/>
                <a:pathLst>
                  <a:path w="116" h="37">
                    <a:moveTo>
                      <a:pt x="116" y="0"/>
                    </a:moveTo>
                    <a:lnTo>
                      <a:pt x="0" y="36"/>
                    </a:lnTo>
                    <a:lnTo>
                      <a:pt x="12" y="37"/>
                    </a:lnTo>
                  </a:path>
                </a:pathLst>
              </a:custGeom>
              <a:noFill/>
              <a:ln w="0">
                <a:solidFill>
                  <a:schemeClr val="tx1"/>
                </a:solidFill>
                <a:prstDash val="solid"/>
                <a:round/>
                <a:headEnd/>
                <a:tailEnd/>
              </a:ln>
            </p:spPr>
            <p:txBody>
              <a:bodyPr/>
              <a:lstStyle/>
              <a:p>
                <a:endParaRPr lang="en-US"/>
              </a:p>
            </p:txBody>
          </p:sp>
          <p:sp>
            <p:nvSpPr>
              <p:cNvPr id="10301" name="Line 61"/>
              <p:cNvSpPr>
                <a:spLocks noChangeShapeType="1"/>
              </p:cNvSpPr>
              <p:nvPr/>
            </p:nvSpPr>
            <p:spPr bwMode="auto">
              <a:xfrm flipV="1">
                <a:off x="2807" y="1413"/>
                <a:ext cx="61" cy="41"/>
              </a:xfrm>
              <a:prstGeom prst="line">
                <a:avLst/>
              </a:prstGeom>
              <a:noFill/>
              <a:ln w="0">
                <a:solidFill>
                  <a:schemeClr val="tx1"/>
                </a:solidFill>
                <a:round/>
                <a:headEnd/>
                <a:tailEnd/>
              </a:ln>
            </p:spPr>
            <p:txBody>
              <a:bodyPr/>
              <a:lstStyle/>
              <a:p>
                <a:endParaRPr lang="en-US"/>
              </a:p>
            </p:txBody>
          </p:sp>
        </p:grpSp>
        <p:grpSp>
          <p:nvGrpSpPr>
            <p:cNvPr id="18" name="Group 62"/>
            <p:cNvGrpSpPr>
              <a:grpSpLocks/>
            </p:cNvGrpSpPr>
            <p:nvPr/>
          </p:nvGrpSpPr>
          <p:grpSpPr bwMode="auto">
            <a:xfrm>
              <a:off x="3849" y="1343"/>
              <a:ext cx="477" cy="134"/>
              <a:chOff x="2758" y="965"/>
              <a:chExt cx="750" cy="164"/>
            </a:xfrm>
          </p:grpSpPr>
          <p:sp>
            <p:nvSpPr>
              <p:cNvPr id="10303" name="Freeform 63"/>
              <p:cNvSpPr>
                <a:spLocks/>
              </p:cNvSpPr>
              <p:nvPr/>
            </p:nvSpPr>
            <p:spPr bwMode="auto">
              <a:xfrm>
                <a:off x="2758" y="965"/>
                <a:ext cx="750" cy="154"/>
              </a:xfrm>
              <a:custGeom>
                <a:avLst/>
                <a:gdLst/>
                <a:ahLst/>
                <a:cxnLst>
                  <a:cxn ang="0">
                    <a:pos x="0" y="0"/>
                  </a:cxn>
                  <a:cxn ang="0">
                    <a:pos x="122" y="30"/>
                  </a:cxn>
                  <a:cxn ang="0">
                    <a:pos x="112" y="22"/>
                  </a:cxn>
                </a:cxnLst>
                <a:rect l="0" t="0" r="r" b="b"/>
                <a:pathLst>
                  <a:path w="122" h="30">
                    <a:moveTo>
                      <a:pt x="0" y="0"/>
                    </a:moveTo>
                    <a:lnTo>
                      <a:pt x="122" y="30"/>
                    </a:lnTo>
                    <a:lnTo>
                      <a:pt x="112" y="22"/>
                    </a:lnTo>
                  </a:path>
                </a:pathLst>
              </a:custGeom>
              <a:noFill/>
              <a:ln w="0">
                <a:solidFill>
                  <a:schemeClr val="tx1"/>
                </a:solidFill>
                <a:prstDash val="solid"/>
                <a:round/>
                <a:headEnd/>
                <a:tailEnd/>
              </a:ln>
            </p:spPr>
            <p:txBody>
              <a:bodyPr/>
              <a:lstStyle/>
              <a:p>
                <a:endParaRPr lang="en-US"/>
              </a:p>
            </p:txBody>
          </p:sp>
          <p:sp>
            <p:nvSpPr>
              <p:cNvPr id="10304" name="Line 64"/>
              <p:cNvSpPr>
                <a:spLocks noChangeShapeType="1"/>
              </p:cNvSpPr>
              <p:nvPr/>
            </p:nvSpPr>
            <p:spPr bwMode="auto">
              <a:xfrm flipH="1">
                <a:off x="3434" y="1119"/>
                <a:ext cx="74" cy="10"/>
              </a:xfrm>
              <a:prstGeom prst="line">
                <a:avLst/>
              </a:prstGeom>
              <a:noFill/>
              <a:ln w="0">
                <a:solidFill>
                  <a:schemeClr val="tx1"/>
                </a:solidFill>
                <a:round/>
                <a:headEnd/>
                <a:tailEnd/>
              </a:ln>
            </p:spPr>
            <p:txBody>
              <a:bodyPr/>
              <a:lstStyle/>
              <a:p>
                <a:endParaRPr lang="en-US"/>
              </a:p>
            </p:txBody>
          </p:sp>
        </p:grpSp>
        <p:sp>
          <p:nvSpPr>
            <p:cNvPr id="10305" name="Oval 65"/>
            <p:cNvSpPr>
              <a:spLocks noChangeArrowheads="1"/>
            </p:cNvSpPr>
            <p:nvPr/>
          </p:nvSpPr>
          <p:spPr bwMode="auto">
            <a:xfrm>
              <a:off x="2736" y="1182"/>
              <a:ext cx="72" cy="93"/>
            </a:xfrm>
            <a:prstGeom prst="ellipse">
              <a:avLst/>
            </a:prstGeom>
            <a:solidFill>
              <a:schemeClr val="hlink"/>
            </a:solidFill>
            <a:ln w="0">
              <a:solidFill>
                <a:schemeClr val="tx1"/>
              </a:solidFill>
              <a:round/>
              <a:headEnd/>
              <a:tailEnd/>
            </a:ln>
          </p:spPr>
          <p:txBody>
            <a:bodyPr/>
            <a:lstStyle/>
            <a:p>
              <a:endParaRPr lang="en-US"/>
            </a:p>
          </p:txBody>
        </p:sp>
        <p:sp>
          <p:nvSpPr>
            <p:cNvPr id="10306" name="Freeform 66"/>
            <p:cNvSpPr>
              <a:spLocks/>
            </p:cNvSpPr>
            <p:nvPr/>
          </p:nvSpPr>
          <p:spPr bwMode="auto">
            <a:xfrm>
              <a:off x="2808" y="1226"/>
              <a:ext cx="438" cy="24"/>
            </a:xfrm>
            <a:custGeom>
              <a:avLst/>
              <a:gdLst/>
              <a:ahLst/>
              <a:cxnLst>
                <a:cxn ang="0">
                  <a:pos x="0" y="0"/>
                </a:cxn>
                <a:cxn ang="0">
                  <a:pos x="115" y="0"/>
                </a:cxn>
                <a:cxn ang="0">
                  <a:pos x="104" y="5"/>
                </a:cxn>
              </a:cxnLst>
              <a:rect l="0" t="0" r="r" b="b"/>
              <a:pathLst>
                <a:path w="115" h="5">
                  <a:moveTo>
                    <a:pt x="0" y="0"/>
                  </a:moveTo>
                  <a:lnTo>
                    <a:pt x="115" y="0"/>
                  </a:lnTo>
                  <a:lnTo>
                    <a:pt x="104" y="5"/>
                  </a:lnTo>
                </a:path>
              </a:pathLst>
            </a:custGeom>
            <a:noFill/>
            <a:ln w="0">
              <a:solidFill>
                <a:schemeClr val="tx1"/>
              </a:solidFill>
              <a:prstDash val="solid"/>
              <a:round/>
              <a:headEnd/>
              <a:tailEnd/>
            </a:ln>
          </p:spPr>
          <p:txBody>
            <a:bodyPr/>
            <a:lstStyle/>
            <a:p>
              <a:endParaRPr lang="en-US"/>
            </a:p>
          </p:txBody>
        </p:sp>
        <p:sp>
          <p:nvSpPr>
            <p:cNvPr id="10307" name="Line 67"/>
            <p:cNvSpPr>
              <a:spLocks noChangeShapeType="1"/>
            </p:cNvSpPr>
            <p:nvPr/>
          </p:nvSpPr>
          <p:spPr bwMode="auto">
            <a:xfrm flipH="1" flipV="1">
              <a:off x="3204" y="1201"/>
              <a:ext cx="42" cy="25"/>
            </a:xfrm>
            <a:prstGeom prst="line">
              <a:avLst/>
            </a:prstGeom>
            <a:noFill/>
            <a:ln w="0">
              <a:solidFill>
                <a:schemeClr val="tx1"/>
              </a:solidFill>
              <a:round/>
              <a:headEnd/>
              <a:tailEnd/>
            </a:ln>
          </p:spPr>
          <p:txBody>
            <a:bodyPr/>
            <a:lstStyle/>
            <a:p>
              <a:endParaRPr lang="en-US"/>
            </a:p>
          </p:txBody>
        </p:sp>
      </p:grpSp>
      <p:sp>
        <p:nvSpPr>
          <p:cNvPr id="10308" name="Rectangle 68"/>
          <p:cNvSpPr>
            <a:spLocks noGrp="1" noChangeArrowheads="1"/>
          </p:cNvSpPr>
          <p:nvPr>
            <p:ph type="body" idx="1"/>
          </p:nvPr>
        </p:nvSpPr>
        <p:spPr>
          <a:xfrm>
            <a:off x="457200" y="1143000"/>
            <a:ext cx="8229600" cy="3568700"/>
          </a:xfrm>
          <a:noFill/>
          <a:ln/>
        </p:spPr>
        <p:txBody>
          <a:bodyPr lIns="107950" tIns="53975" rIns="107950" bIns="53975"/>
          <a:lstStyle/>
          <a:p>
            <a:r>
              <a:rPr lang="en-US" sz="1800" dirty="0"/>
              <a:t>An </a:t>
            </a:r>
            <a:r>
              <a:rPr lang="en-US" sz="1800" dirty="0">
                <a:solidFill>
                  <a:srgbClr val="FF0000"/>
                </a:solidFill>
              </a:rPr>
              <a:t>activity diagram</a:t>
            </a:r>
            <a:r>
              <a:rPr lang="en-US" sz="1800" dirty="0"/>
              <a:t> shows the flow of </a:t>
            </a:r>
            <a:br>
              <a:rPr lang="en-US" sz="1800" dirty="0"/>
            </a:br>
            <a:r>
              <a:rPr lang="en-US" sz="1800" dirty="0"/>
              <a:t>events within our </a:t>
            </a:r>
            <a:br>
              <a:rPr lang="en-US" sz="1800" dirty="0"/>
            </a:br>
            <a:r>
              <a:rPr lang="en-US" sz="1800" dirty="0"/>
              <a:t>system.</a:t>
            </a:r>
          </a:p>
          <a:p>
            <a:pPr>
              <a:buFontTx/>
              <a:buNone/>
            </a:pPr>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71538" y="862013"/>
            <a:ext cx="8162925" cy="762000"/>
          </a:xfrm>
        </p:spPr>
        <p:txBody>
          <a:bodyPr/>
          <a:lstStyle/>
          <a:p>
            <a:pPr eaLnBrk="1" hangingPunct="1"/>
            <a:r>
              <a:rPr lang="en-US" smtClean="0"/>
              <a:t>Activity Diagram</a:t>
            </a:r>
          </a:p>
        </p:txBody>
      </p:sp>
      <p:sp>
        <p:nvSpPr>
          <p:cNvPr id="68611" name="Rectangle 3"/>
          <p:cNvSpPr>
            <a:spLocks noGrp="1" noChangeArrowheads="1"/>
          </p:cNvSpPr>
          <p:nvPr>
            <p:ph type="body" idx="1"/>
          </p:nvPr>
        </p:nvSpPr>
        <p:spPr>
          <a:xfrm>
            <a:off x="457200" y="1066800"/>
            <a:ext cx="8110538" cy="4191000"/>
          </a:xfrm>
        </p:spPr>
        <p:txBody>
          <a:bodyPr/>
          <a:lstStyle/>
          <a:p>
            <a:pPr eaLnBrk="1" hangingPunct="1"/>
            <a:endParaRPr lang="en-US" smtClean="0"/>
          </a:p>
        </p:txBody>
      </p:sp>
      <p:pic>
        <p:nvPicPr>
          <p:cNvPr id="68612" name="Picture 5" descr="http://www.smartdraw.com/resources/examples/software/images/uml_activity_full.gif"/>
          <p:cNvPicPr>
            <a:picLocks noChangeAspect="1" noChangeArrowheads="1"/>
          </p:cNvPicPr>
          <p:nvPr/>
        </p:nvPicPr>
        <p:blipFill>
          <a:blip r:embed="rId3"/>
          <a:srcRect/>
          <a:stretch>
            <a:fillRect/>
          </a:stretch>
        </p:blipFill>
        <p:spPr bwMode="auto">
          <a:xfrm>
            <a:off x="838200" y="0"/>
            <a:ext cx="7467600" cy="68580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7772400" cy="1323975"/>
          </a:xfrm>
        </p:spPr>
        <p:txBody>
          <a:bodyPr/>
          <a:lstStyle/>
          <a:p>
            <a:r>
              <a:rPr lang="es-ES_tradnl" smtClean="0"/>
              <a:t>Activity Diagrams </a:t>
            </a:r>
            <a:br>
              <a:rPr lang="es-ES_tradnl" smtClean="0"/>
            </a:br>
            <a:endParaRPr lang="es-ES" smtClean="0"/>
          </a:p>
        </p:txBody>
      </p:sp>
      <p:sp>
        <p:nvSpPr>
          <p:cNvPr id="69635" name="Rectangle 3"/>
          <p:cNvSpPr>
            <a:spLocks noGrp="1" noChangeArrowheads="1"/>
          </p:cNvSpPr>
          <p:nvPr>
            <p:ph type="body" idx="1"/>
          </p:nvPr>
        </p:nvSpPr>
        <p:spPr>
          <a:xfrm>
            <a:off x="304800" y="1219200"/>
            <a:ext cx="7772400" cy="4648200"/>
          </a:xfrm>
        </p:spPr>
        <p:txBody>
          <a:bodyPr/>
          <a:lstStyle/>
          <a:p>
            <a:pPr>
              <a:lnSpc>
                <a:spcPct val="90000"/>
              </a:lnSpc>
            </a:pPr>
            <a:r>
              <a:rPr lang="es-ES_tradnl" sz="2800" smtClean="0"/>
              <a:t>Activity diagrams model the flow of activities in a procedure</a:t>
            </a:r>
          </a:p>
          <a:p>
            <a:pPr>
              <a:lnSpc>
                <a:spcPct val="90000"/>
              </a:lnSpc>
            </a:pPr>
            <a:r>
              <a:rPr lang="es-ES_tradnl" sz="2800" smtClean="0"/>
              <a:t>States are called activities</a:t>
            </a:r>
          </a:p>
          <a:p>
            <a:pPr>
              <a:lnSpc>
                <a:spcPct val="90000"/>
              </a:lnSpc>
            </a:pPr>
            <a:r>
              <a:rPr lang="es-ES_tradnl" sz="2800" smtClean="0"/>
              <a:t>Events are called transitions</a:t>
            </a:r>
          </a:p>
          <a:p>
            <a:pPr>
              <a:lnSpc>
                <a:spcPct val="90000"/>
              </a:lnSpc>
            </a:pPr>
            <a:r>
              <a:rPr lang="es-ES_tradnl" sz="2800" smtClean="0"/>
              <a:t>State diagrams focus on events in one specific object as it responds to messages</a:t>
            </a:r>
          </a:p>
          <a:p>
            <a:pPr>
              <a:lnSpc>
                <a:spcPct val="90000"/>
              </a:lnSpc>
            </a:pPr>
            <a:r>
              <a:rPr lang="es-ES_tradnl" sz="2800" smtClean="0"/>
              <a:t>Activity diagrams are used to model the entire process or use-case</a:t>
            </a:r>
          </a:p>
          <a:p>
            <a:pPr>
              <a:lnSpc>
                <a:spcPct val="90000"/>
              </a:lnSpc>
            </a:pPr>
            <a:r>
              <a:rPr lang="es-ES_tradnl" sz="2800" smtClean="0"/>
              <a:t>The activity diagram describes the performance of a task and is not related to objects.</a:t>
            </a:r>
            <a:endParaRPr lang="es-ES" sz="28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71538" y="76200"/>
            <a:ext cx="8162925" cy="708025"/>
          </a:xfrm>
        </p:spPr>
        <p:txBody>
          <a:bodyPr/>
          <a:lstStyle/>
          <a:p>
            <a:r>
              <a:rPr lang="es-ES_tradnl" smtClean="0"/>
              <a:t>Activity Diagrams</a:t>
            </a:r>
            <a:endParaRPr lang="es-ES" smtClean="0"/>
          </a:p>
        </p:txBody>
      </p:sp>
      <p:grpSp>
        <p:nvGrpSpPr>
          <p:cNvPr id="70659" name="Group 36"/>
          <p:cNvGrpSpPr>
            <a:grpSpLocks/>
          </p:cNvGrpSpPr>
          <p:nvPr/>
        </p:nvGrpSpPr>
        <p:grpSpPr bwMode="auto">
          <a:xfrm>
            <a:off x="0" y="1524000"/>
            <a:ext cx="9144000" cy="4067175"/>
            <a:chOff x="480" y="960"/>
            <a:chExt cx="4762" cy="2562"/>
          </a:xfrm>
        </p:grpSpPr>
        <p:sp>
          <p:nvSpPr>
            <p:cNvPr id="70660" name="AutoShape 27"/>
            <p:cNvSpPr>
              <a:spLocks noChangeArrowheads="1"/>
            </p:cNvSpPr>
            <p:nvPr/>
          </p:nvSpPr>
          <p:spPr bwMode="auto">
            <a:xfrm>
              <a:off x="3120" y="1632"/>
              <a:ext cx="720" cy="288"/>
            </a:xfrm>
            <a:prstGeom prst="roundRect">
              <a:avLst>
                <a:gd name="adj" fmla="val 16667"/>
              </a:avLst>
            </a:prstGeom>
            <a:noFill/>
            <a:ln w="9525">
              <a:solidFill>
                <a:schemeClr val="tx1"/>
              </a:solidFill>
              <a:round/>
              <a:headEnd/>
              <a:tailEnd/>
            </a:ln>
          </p:spPr>
          <p:txBody>
            <a:bodyPr wrap="none" anchor="ctr"/>
            <a:lstStyle/>
            <a:p>
              <a:endParaRPr lang="en-US"/>
            </a:p>
          </p:txBody>
        </p:sp>
        <p:sp>
          <p:nvSpPr>
            <p:cNvPr id="70661" name="AutoShape 28"/>
            <p:cNvSpPr>
              <a:spLocks noChangeArrowheads="1"/>
            </p:cNvSpPr>
            <p:nvPr/>
          </p:nvSpPr>
          <p:spPr bwMode="auto">
            <a:xfrm>
              <a:off x="3120" y="2016"/>
              <a:ext cx="720" cy="288"/>
            </a:xfrm>
            <a:prstGeom prst="roundRect">
              <a:avLst>
                <a:gd name="adj" fmla="val 16667"/>
              </a:avLst>
            </a:prstGeom>
            <a:noFill/>
            <a:ln w="9525">
              <a:solidFill>
                <a:schemeClr val="tx1"/>
              </a:solidFill>
              <a:round/>
              <a:headEnd/>
              <a:tailEnd/>
            </a:ln>
          </p:spPr>
          <p:txBody>
            <a:bodyPr wrap="none" anchor="ctr"/>
            <a:lstStyle/>
            <a:p>
              <a:endParaRPr lang="en-US"/>
            </a:p>
          </p:txBody>
        </p:sp>
        <p:grpSp>
          <p:nvGrpSpPr>
            <p:cNvPr id="70662" name="Group 35"/>
            <p:cNvGrpSpPr>
              <a:grpSpLocks/>
            </p:cNvGrpSpPr>
            <p:nvPr/>
          </p:nvGrpSpPr>
          <p:grpSpPr bwMode="auto">
            <a:xfrm>
              <a:off x="480" y="960"/>
              <a:ext cx="4762" cy="2562"/>
              <a:chOff x="480" y="960"/>
              <a:chExt cx="4762" cy="2562"/>
            </a:xfrm>
          </p:grpSpPr>
          <p:grpSp>
            <p:nvGrpSpPr>
              <p:cNvPr id="70663" name="Group 4"/>
              <p:cNvGrpSpPr>
                <a:grpSpLocks/>
              </p:cNvGrpSpPr>
              <p:nvPr/>
            </p:nvGrpSpPr>
            <p:grpSpPr bwMode="auto">
              <a:xfrm>
                <a:off x="480" y="960"/>
                <a:ext cx="4452" cy="528"/>
                <a:chOff x="240" y="864"/>
                <a:chExt cx="4452" cy="528"/>
              </a:xfrm>
            </p:grpSpPr>
            <p:sp>
              <p:nvSpPr>
                <p:cNvPr id="70680" name="AutoShape 5"/>
                <p:cNvSpPr>
                  <a:spLocks noChangeArrowheads="1"/>
                </p:cNvSpPr>
                <p:nvPr/>
              </p:nvSpPr>
              <p:spPr bwMode="auto">
                <a:xfrm>
                  <a:off x="1056" y="1056"/>
                  <a:ext cx="960" cy="336"/>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2000"/>
                    <a:t>Initial activity</a:t>
                  </a:r>
                  <a:endParaRPr lang="es-ES" sz="2000"/>
                </a:p>
              </p:txBody>
            </p:sp>
            <p:sp>
              <p:nvSpPr>
                <p:cNvPr id="70681" name="Oval 6"/>
                <p:cNvSpPr>
                  <a:spLocks noChangeArrowheads="1"/>
                </p:cNvSpPr>
                <p:nvPr/>
              </p:nvSpPr>
              <p:spPr bwMode="auto">
                <a:xfrm>
                  <a:off x="432" y="1152"/>
                  <a:ext cx="144" cy="144"/>
                </a:xfrm>
                <a:prstGeom prst="ellipse">
                  <a:avLst/>
                </a:prstGeom>
                <a:solidFill>
                  <a:schemeClr val="tx1"/>
                </a:solidFill>
                <a:ln w="9525">
                  <a:solidFill>
                    <a:schemeClr val="tx1"/>
                  </a:solidFill>
                  <a:round/>
                  <a:headEnd/>
                  <a:tailEnd/>
                </a:ln>
              </p:spPr>
              <p:txBody>
                <a:bodyPr wrap="none" anchor="ctr"/>
                <a:lstStyle/>
                <a:p>
                  <a:endParaRPr lang="en-US"/>
                </a:p>
              </p:txBody>
            </p:sp>
            <p:sp>
              <p:nvSpPr>
                <p:cNvPr id="70682" name="Line 7"/>
                <p:cNvSpPr>
                  <a:spLocks noChangeShapeType="1"/>
                </p:cNvSpPr>
                <p:nvPr/>
              </p:nvSpPr>
              <p:spPr bwMode="auto">
                <a:xfrm>
                  <a:off x="576" y="1224"/>
                  <a:ext cx="432" cy="0"/>
                </a:xfrm>
                <a:prstGeom prst="line">
                  <a:avLst/>
                </a:prstGeom>
                <a:noFill/>
                <a:ln w="9525">
                  <a:solidFill>
                    <a:schemeClr val="tx1"/>
                  </a:solidFill>
                  <a:round/>
                  <a:headEnd/>
                  <a:tailEnd type="triangle" w="med" len="med"/>
                </a:ln>
              </p:spPr>
              <p:txBody>
                <a:bodyPr/>
                <a:lstStyle/>
                <a:p>
                  <a:endParaRPr lang="en-US"/>
                </a:p>
              </p:txBody>
            </p:sp>
            <p:sp>
              <p:nvSpPr>
                <p:cNvPr id="70683" name="Line 8"/>
                <p:cNvSpPr>
                  <a:spLocks noChangeShapeType="1"/>
                </p:cNvSpPr>
                <p:nvPr/>
              </p:nvSpPr>
              <p:spPr bwMode="auto">
                <a:xfrm>
                  <a:off x="2064" y="1224"/>
                  <a:ext cx="912" cy="0"/>
                </a:xfrm>
                <a:prstGeom prst="line">
                  <a:avLst/>
                </a:prstGeom>
                <a:noFill/>
                <a:ln w="9525">
                  <a:solidFill>
                    <a:schemeClr val="tx1"/>
                  </a:solidFill>
                  <a:round/>
                  <a:headEnd/>
                  <a:tailEnd type="triangle" w="med" len="med"/>
                </a:ln>
              </p:spPr>
              <p:txBody>
                <a:bodyPr/>
                <a:lstStyle/>
                <a:p>
                  <a:endParaRPr lang="en-US"/>
                </a:p>
              </p:txBody>
            </p:sp>
            <p:sp>
              <p:nvSpPr>
                <p:cNvPr id="70684" name="Text Box 9"/>
                <p:cNvSpPr txBox="1">
                  <a:spLocks noChangeArrowheads="1"/>
                </p:cNvSpPr>
                <p:nvPr/>
              </p:nvSpPr>
              <p:spPr bwMode="auto">
                <a:xfrm>
                  <a:off x="2064" y="1008"/>
                  <a:ext cx="764" cy="231"/>
                </a:xfrm>
                <a:prstGeom prst="rect">
                  <a:avLst/>
                </a:prstGeom>
                <a:noFill/>
                <a:ln w="9525">
                  <a:noFill/>
                  <a:miter lim="800000"/>
                  <a:headEnd/>
                  <a:tailEnd/>
                </a:ln>
              </p:spPr>
              <p:txBody>
                <a:bodyPr wrap="none">
                  <a:spAutoFit/>
                </a:bodyPr>
                <a:lstStyle/>
                <a:p>
                  <a:r>
                    <a:rPr lang="es-ES_tradnl" sz="1800" b="1"/>
                    <a:t>Transition</a:t>
                  </a:r>
                  <a:endParaRPr lang="es-ES" sz="1800" b="1"/>
                </a:p>
              </p:txBody>
            </p:sp>
            <p:sp>
              <p:nvSpPr>
                <p:cNvPr id="70685" name="AutoShape 10"/>
                <p:cNvSpPr>
                  <a:spLocks noChangeArrowheads="1"/>
                </p:cNvSpPr>
                <p:nvPr/>
              </p:nvSpPr>
              <p:spPr bwMode="auto">
                <a:xfrm>
                  <a:off x="2976" y="1056"/>
                  <a:ext cx="960" cy="336"/>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2000"/>
                    <a:t>Activity-B</a:t>
                  </a:r>
                  <a:endParaRPr lang="es-ES" sz="2000"/>
                </a:p>
              </p:txBody>
            </p:sp>
            <p:grpSp>
              <p:nvGrpSpPr>
                <p:cNvPr id="70686" name="Group 11"/>
                <p:cNvGrpSpPr>
                  <a:grpSpLocks/>
                </p:cNvGrpSpPr>
                <p:nvPr/>
              </p:nvGrpSpPr>
              <p:grpSpPr bwMode="auto">
                <a:xfrm>
                  <a:off x="4368" y="1104"/>
                  <a:ext cx="240" cy="240"/>
                  <a:chOff x="4944" y="1104"/>
                  <a:chExt cx="240" cy="240"/>
                </a:xfrm>
              </p:grpSpPr>
              <p:sp>
                <p:nvSpPr>
                  <p:cNvPr id="70690" name="Oval 12"/>
                  <p:cNvSpPr>
                    <a:spLocks noChangeArrowheads="1"/>
                  </p:cNvSpPr>
                  <p:nvPr/>
                </p:nvSpPr>
                <p:spPr bwMode="auto">
                  <a:xfrm>
                    <a:off x="4944" y="1104"/>
                    <a:ext cx="240" cy="240"/>
                  </a:xfrm>
                  <a:prstGeom prst="ellipse">
                    <a:avLst/>
                  </a:prstGeom>
                  <a:noFill/>
                  <a:ln w="9525">
                    <a:solidFill>
                      <a:schemeClr val="tx1"/>
                    </a:solidFill>
                    <a:round/>
                    <a:headEnd/>
                    <a:tailEnd/>
                  </a:ln>
                </p:spPr>
                <p:txBody>
                  <a:bodyPr wrap="none" anchor="ctr"/>
                  <a:lstStyle/>
                  <a:p>
                    <a:endParaRPr lang="en-US"/>
                  </a:p>
                </p:txBody>
              </p:sp>
              <p:sp>
                <p:nvSpPr>
                  <p:cNvPr id="70691" name="Oval 13"/>
                  <p:cNvSpPr>
                    <a:spLocks noChangeArrowheads="1"/>
                  </p:cNvSpPr>
                  <p:nvPr/>
                </p:nvSpPr>
                <p:spPr bwMode="auto">
                  <a:xfrm>
                    <a:off x="4992" y="1152"/>
                    <a:ext cx="144" cy="144"/>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70687" name="Line 14"/>
                <p:cNvSpPr>
                  <a:spLocks noChangeShapeType="1"/>
                </p:cNvSpPr>
                <p:nvPr/>
              </p:nvSpPr>
              <p:spPr bwMode="auto">
                <a:xfrm>
                  <a:off x="3936" y="1224"/>
                  <a:ext cx="384" cy="0"/>
                </a:xfrm>
                <a:prstGeom prst="line">
                  <a:avLst/>
                </a:prstGeom>
                <a:noFill/>
                <a:ln w="9525">
                  <a:solidFill>
                    <a:schemeClr val="tx1"/>
                  </a:solidFill>
                  <a:round/>
                  <a:headEnd/>
                  <a:tailEnd type="triangle" w="med" len="med"/>
                </a:ln>
              </p:spPr>
              <p:txBody>
                <a:bodyPr/>
                <a:lstStyle/>
                <a:p>
                  <a:endParaRPr lang="en-US"/>
                </a:p>
              </p:txBody>
            </p:sp>
            <p:sp>
              <p:nvSpPr>
                <p:cNvPr id="70688" name="Text Box 15"/>
                <p:cNvSpPr txBox="1">
                  <a:spLocks noChangeArrowheads="1"/>
                </p:cNvSpPr>
                <p:nvPr/>
              </p:nvSpPr>
              <p:spPr bwMode="auto">
                <a:xfrm>
                  <a:off x="240" y="912"/>
                  <a:ext cx="364" cy="231"/>
                </a:xfrm>
                <a:prstGeom prst="rect">
                  <a:avLst/>
                </a:prstGeom>
                <a:noFill/>
                <a:ln w="9525">
                  <a:noFill/>
                  <a:miter lim="800000"/>
                  <a:headEnd/>
                  <a:tailEnd/>
                </a:ln>
              </p:spPr>
              <p:txBody>
                <a:bodyPr wrap="none">
                  <a:spAutoFit/>
                </a:bodyPr>
                <a:lstStyle/>
                <a:p>
                  <a:r>
                    <a:rPr lang="es-ES_tradnl" sz="1800"/>
                    <a:t>start</a:t>
                  </a:r>
                  <a:endParaRPr lang="es-ES" sz="1800"/>
                </a:p>
              </p:txBody>
            </p:sp>
            <p:sp>
              <p:nvSpPr>
                <p:cNvPr id="70689" name="Text Box 16"/>
                <p:cNvSpPr txBox="1">
                  <a:spLocks noChangeArrowheads="1"/>
                </p:cNvSpPr>
                <p:nvPr/>
              </p:nvSpPr>
              <p:spPr bwMode="auto">
                <a:xfrm>
                  <a:off x="4320" y="864"/>
                  <a:ext cx="372" cy="231"/>
                </a:xfrm>
                <a:prstGeom prst="rect">
                  <a:avLst/>
                </a:prstGeom>
                <a:noFill/>
                <a:ln w="9525">
                  <a:noFill/>
                  <a:miter lim="800000"/>
                  <a:headEnd/>
                  <a:tailEnd/>
                </a:ln>
              </p:spPr>
              <p:txBody>
                <a:bodyPr wrap="none">
                  <a:spAutoFit/>
                </a:bodyPr>
                <a:lstStyle/>
                <a:p>
                  <a:r>
                    <a:rPr lang="es-ES_tradnl" sz="1800" b="1"/>
                    <a:t>stop</a:t>
                  </a:r>
                  <a:endParaRPr lang="es-ES" sz="1800" b="1"/>
                </a:p>
              </p:txBody>
            </p:sp>
          </p:grpSp>
          <p:sp>
            <p:nvSpPr>
              <p:cNvPr id="70664" name="Line 17"/>
              <p:cNvSpPr>
                <a:spLocks noChangeShapeType="1"/>
              </p:cNvSpPr>
              <p:nvPr/>
            </p:nvSpPr>
            <p:spPr bwMode="auto">
              <a:xfrm>
                <a:off x="1704" y="1488"/>
                <a:ext cx="0" cy="384"/>
              </a:xfrm>
              <a:prstGeom prst="line">
                <a:avLst/>
              </a:prstGeom>
              <a:noFill/>
              <a:ln w="9525">
                <a:solidFill>
                  <a:schemeClr val="tx1"/>
                </a:solidFill>
                <a:round/>
                <a:headEnd/>
                <a:tailEnd type="triangle" w="med" len="med"/>
              </a:ln>
            </p:spPr>
            <p:txBody>
              <a:bodyPr/>
              <a:lstStyle/>
              <a:p>
                <a:endParaRPr lang="en-US"/>
              </a:p>
            </p:txBody>
          </p:sp>
          <p:sp>
            <p:nvSpPr>
              <p:cNvPr id="70665" name="AutoShape 18"/>
              <p:cNvSpPr>
                <a:spLocks noChangeArrowheads="1"/>
              </p:cNvSpPr>
              <p:nvPr/>
            </p:nvSpPr>
            <p:spPr bwMode="auto">
              <a:xfrm>
                <a:off x="1584" y="1872"/>
                <a:ext cx="240" cy="192"/>
              </a:xfrm>
              <a:prstGeom prst="diamond">
                <a:avLst/>
              </a:prstGeom>
              <a:noFill/>
              <a:ln w="9525">
                <a:solidFill>
                  <a:schemeClr val="tx1"/>
                </a:solidFill>
                <a:miter lim="800000"/>
                <a:headEnd/>
                <a:tailEnd/>
              </a:ln>
            </p:spPr>
            <p:txBody>
              <a:bodyPr wrap="none" anchor="ctr"/>
              <a:lstStyle/>
              <a:p>
                <a:endParaRPr lang="en-US"/>
              </a:p>
            </p:txBody>
          </p:sp>
          <p:sp>
            <p:nvSpPr>
              <p:cNvPr id="70666" name="Text Box 19"/>
              <p:cNvSpPr txBox="1">
                <a:spLocks noChangeArrowheads="1"/>
              </p:cNvSpPr>
              <p:nvPr/>
            </p:nvSpPr>
            <p:spPr bwMode="auto">
              <a:xfrm>
                <a:off x="864" y="1776"/>
                <a:ext cx="636" cy="231"/>
              </a:xfrm>
              <a:prstGeom prst="rect">
                <a:avLst/>
              </a:prstGeom>
              <a:noFill/>
              <a:ln w="9525">
                <a:noFill/>
                <a:miter lim="800000"/>
                <a:headEnd/>
                <a:tailEnd/>
              </a:ln>
            </p:spPr>
            <p:txBody>
              <a:bodyPr wrap="none">
                <a:spAutoFit/>
              </a:bodyPr>
              <a:lstStyle/>
              <a:p>
                <a:r>
                  <a:rPr lang="es-ES_tradnl" sz="1800" b="1"/>
                  <a:t>Decision</a:t>
                </a:r>
                <a:endParaRPr lang="es-ES" sz="1800" b="1"/>
              </a:p>
            </p:txBody>
          </p:sp>
          <p:sp>
            <p:nvSpPr>
              <p:cNvPr id="70667" name="Line 20"/>
              <p:cNvSpPr>
                <a:spLocks noChangeShapeType="1"/>
              </p:cNvSpPr>
              <p:nvPr/>
            </p:nvSpPr>
            <p:spPr bwMode="auto">
              <a:xfrm>
                <a:off x="1704" y="2064"/>
                <a:ext cx="0" cy="432"/>
              </a:xfrm>
              <a:prstGeom prst="line">
                <a:avLst/>
              </a:prstGeom>
              <a:noFill/>
              <a:ln w="9525">
                <a:solidFill>
                  <a:schemeClr val="tx1"/>
                </a:solidFill>
                <a:round/>
                <a:headEnd/>
                <a:tailEnd type="triangle" w="med" len="med"/>
              </a:ln>
            </p:spPr>
            <p:txBody>
              <a:bodyPr/>
              <a:lstStyle/>
              <a:p>
                <a:endParaRPr lang="en-US"/>
              </a:p>
            </p:txBody>
          </p:sp>
          <p:sp>
            <p:nvSpPr>
              <p:cNvPr id="70668" name="Line 21"/>
              <p:cNvSpPr>
                <a:spLocks noChangeShapeType="1"/>
              </p:cNvSpPr>
              <p:nvPr/>
            </p:nvSpPr>
            <p:spPr bwMode="auto">
              <a:xfrm>
                <a:off x="1824" y="1968"/>
                <a:ext cx="864" cy="0"/>
              </a:xfrm>
              <a:prstGeom prst="line">
                <a:avLst/>
              </a:prstGeom>
              <a:noFill/>
              <a:ln w="9525">
                <a:solidFill>
                  <a:schemeClr val="tx1"/>
                </a:solidFill>
                <a:round/>
                <a:headEnd/>
                <a:tailEnd type="triangle" w="med" len="med"/>
              </a:ln>
            </p:spPr>
            <p:txBody>
              <a:bodyPr/>
              <a:lstStyle/>
              <a:p>
                <a:endParaRPr lang="en-US"/>
              </a:p>
            </p:txBody>
          </p:sp>
          <p:sp>
            <p:nvSpPr>
              <p:cNvPr id="70669" name="Text Box 22"/>
              <p:cNvSpPr txBox="1">
                <a:spLocks noChangeArrowheads="1"/>
              </p:cNvSpPr>
              <p:nvPr/>
            </p:nvSpPr>
            <p:spPr bwMode="auto">
              <a:xfrm>
                <a:off x="1824" y="1726"/>
                <a:ext cx="784" cy="231"/>
              </a:xfrm>
              <a:prstGeom prst="rect">
                <a:avLst/>
              </a:prstGeom>
              <a:noFill/>
              <a:ln w="9525">
                <a:noFill/>
                <a:miter lim="800000"/>
                <a:headEnd/>
                <a:tailEnd/>
              </a:ln>
            </p:spPr>
            <p:txBody>
              <a:bodyPr wrap="none">
                <a:spAutoFit/>
              </a:bodyPr>
              <a:lstStyle/>
              <a:p>
                <a:r>
                  <a:rPr lang="es-ES_tradnl" sz="1800" b="1"/>
                  <a:t>[Option A]</a:t>
                </a:r>
                <a:endParaRPr lang="es-ES" sz="1800" b="1"/>
              </a:p>
            </p:txBody>
          </p:sp>
          <p:sp>
            <p:nvSpPr>
              <p:cNvPr id="70670" name="Text Box 23"/>
              <p:cNvSpPr txBox="1">
                <a:spLocks noChangeArrowheads="1"/>
              </p:cNvSpPr>
              <p:nvPr/>
            </p:nvSpPr>
            <p:spPr bwMode="auto">
              <a:xfrm>
                <a:off x="864" y="2304"/>
                <a:ext cx="776" cy="231"/>
              </a:xfrm>
              <a:prstGeom prst="rect">
                <a:avLst/>
              </a:prstGeom>
              <a:noFill/>
              <a:ln w="9525">
                <a:noFill/>
                <a:miter lim="800000"/>
                <a:headEnd/>
                <a:tailEnd/>
              </a:ln>
            </p:spPr>
            <p:txBody>
              <a:bodyPr wrap="none">
                <a:spAutoFit/>
              </a:bodyPr>
              <a:lstStyle/>
              <a:p>
                <a:r>
                  <a:rPr lang="es-ES_tradnl" sz="1800" b="1"/>
                  <a:t>[Option B]</a:t>
                </a:r>
                <a:endParaRPr lang="es-ES" sz="1800" b="1"/>
              </a:p>
            </p:txBody>
          </p:sp>
          <p:sp>
            <p:nvSpPr>
              <p:cNvPr id="70671" name="Line 24"/>
              <p:cNvSpPr>
                <a:spLocks noChangeShapeType="1"/>
              </p:cNvSpPr>
              <p:nvPr/>
            </p:nvSpPr>
            <p:spPr bwMode="auto">
              <a:xfrm>
                <a:off x="2688" y="1680"/>
                <a:ext cx="0" cy="576"/>
              </a:xfrm>
              <a:prstGeom prst="line">
                <a:avLst/>
              </a:prstGeom>
              <a:noFill/>
              <a:ln w="38100">
                <a:solidFill>
                  <a:schemeClr val="tx1"/>
                </a:solidFill>
                <a:round/>
                <a:headEnd/>
                <a:tailEnd/>
              </a:ln>
            </p:spPr>
            <p:txBody>
              <a:bodyPr/>
              <a:lstStyle/>
              <a:p>
                <a:endParaRPr lang="en-US"/>
              </a:p>
            </p:txBody>
          </p:sp>
          <p:sp>
            <p:nvSpPr>
              <p:cNvPr id="70672" name="Line 25"/>
              <p:cNvSpPr>
                <a:spLocks noChangeShapeType="1"/>
              </p:cNvSpPr>
              <p:nvPr/>
            </p:nvSpPr>
            <p:spPr bwMode="auto">
              <a:xfrm>
                <a:off x="2688" y="1728"/>
                <a:ext cx="336" cy="0"/>
              </a:xfrm>
              <a:prstGeom prst="line">
                <a:avLst/>
              </a:prstGeom>
              <a:noFill/>
              <a:ln w="9525">
                <a:solidFill>
                  <a:schemeClr val="tx1"/>
                </a:solidFill>
                <a:round/>
                <a:headEnd/>
                <a:tailEnd type="triangle" w="med" len="med"/>
              </a:ln>
            </p:spPr>
            <p:txBody>
              <a:bodyPr/>
              <a:lstStyle/>
              <a:p>
                <a:endParaRPr lang="en-US"/>
              </a:p>
            </p:txBody>
          </p:sp>
          <p:sp>
            <p:nvSpPr>
              <p:cNvPr id="70673" name="Line 26"/>
              <p:cNvSpPr>
                <a:spLocks noChangeShapeType="1"/>
              </p:cNvSpPr>
              <p:nvPr/>
            </p:nvSpPr>
            <p:spPr bwMode="auto">
              <a:xfrm>
                <a:off x="2688" y="2160"/>
                <a:ext cx="336" cy="0"/>
              </a:xfrm>
              <a:prstGeom prst="line">
                <a:avLst/>
              </a:prstGeom>
              <a:noFill/>
              <a:ln w="9525">
                <a:solidFill>
                  <a:schemeClr val="tx1"/>
                </a:solidFill>
                <a:round/>
                <a:headEnd/>
                <a:tailEnd type="triangle" w="med" len="med"/>
              </a:ln>
            </p:spPr>
            <p:txBody>
              <a:bodyPr/>
              <a:lstStyle/>
              <a:p>
                <a:endParaRPr lang="en-US"/>
              </a:p>
            </p:txBody>
          </p:sp>
          <p:sp>
            <p:nvSpPr>
              <p:cNvPr id="70674" name="Text Box 29"/>
              <p:cNvSpPr txBox="1">
                <a:spLocks noChangeArrowheads="1"/>
              </p:cNvSpPr>
              <p:nvPr/>
            </p:nvSpPr>
            <p:spPr bwMode="auto">
              <a:xfrm>
                <a:off x="3110" y="1656"/>
                <a:ext cx="756" cy="231"/>
              </a:xfrm>
              <a:prstGeom prst="rect">
                <a:avLst/>
              </a:prstGeom>
              <a:noFill/>
              <a:ln w="9525">
                <a:noFill/>
                <a:miter lim="800000"/>
                <a:headEnd/>
                <a:tailEnd/>
              </a:ln>
            </p:spPr>
            <p:txBody>
              <a:bodyPr wrap="none">
                <a:spAutoFit/>
              </a:bodyPr>
              <a:lstStyle/>
              <a:p>
                <a:r>
                  <a:rPr lang="es-ES_tradnl" sz="1800" b="1"/>
                  <a:t>Activity-C</a:t>
                </a:r>
                <a:endParaRPr lang="es-ES" sz="1800" b="1"/>
              </a:p>
            </p:txBody>
          </p:sp>
          <p:sp>
            <p:nvSpPr>
              <p:cNvPr id="70675" name="Text Box 30"/>
              <p:cNvSpPr txBox="1">
                <a:spLocks noChangeArrowheads="1"/>
              </p:cNvSpPr>
              <p:nvPr/>
            </p:nvSpPr>
            <p:spPr bwMode="auto">
              <a:xfrm>
                <a:off x="3120" y="2064"/>
                <a:ext cx="756" cy="231"/>
              </a:xfrm>
              <a:prstGeom prst="rect">
                <a:avLst/>
              </a:prstGeom>
              <a:noFill/>
              <a:ln w="9525">
                <a:noFill/>
                <a:miter lim="800000"/>
                <a:headEnd/>
                <a:tailEnd/>
              </a:ln>
            </p:spPr>
            <p:txBody>
              <a:bodyPr wrap="none">
                <a:spAutoFit/>
              </a:bodyPr>
              <a:lstStyle/>
              <a:p>
                <a:r>
                  <a:rPr lang="es-ES_tradnl" sz="1800" b="1"/>
                  <a:t>Activity-D</a:t>
                </a:r>
                <a:endParaRPr lang="es-ES" sz="1800" b="1"/>
              </a:p>
            </p:txBody>
          </p:sp>
          <p:sp>
            <p:nvSpPr>
              <p:cNvPr id="70676" name="Text Box 31"/>
              <p:cNvSpPr txBox="1">
                <a:spLocks noChangeArrowheads="1"/>
              </p:cNvSpPr>
              <p:nvPr/>
            </p:nvSpPr>
            <p:spPr bwMode="auto">
              <a:xfrm>
                <a:off x="2352" y="2544"/>
                <a:ext cx="2890" cy="978"/>
              </a:xfrm>
              <a:prstGeom prst="rect">
                <a:avLst/>
              </a:prstGeom>
              <a:noFill/>
              <a:ln w="9525">
                <a:noFill/>
                <a:miter lim="800000"/>
                <a:headEnd/>
                <a:tailEnd/>
              </a:ln>
            </p:spPr>
            <p:txBody>
              <a:bodyPr>
                <a:spAutoFit/>
              </a:bodyPr>
              <a:lstStyle/>
              <a:p>
                <a:r>
                  <a:rPr lang="es-ES_tradnl"/>
                  <a:t>The bar shows that one activity leads to several that occur in parallel or in an unpredictable order.</a:t>
                </a:r>
                <a:endParaRPr lang="es-ES"/>
              </a:p>
            </p:txBody>
          </p:sp>
          <p:grpSp>
            <p:nvGrpSpPr>
              <p:cNvPr id="70677" name="Group 34"/>
              <p:cNvGrpSpPr>
                <a:grpSpLocks/>
              </p:cNvGrpSpPr>
              <p:nvPr/>
            </p:nvGrpSpPr>
            <p:grpSpPr bwMode="auto">
              <a:xfrm>
                <a:off x="2112" y="2112"/>
                <a:ext cx="528" cy="576"/>
                <a:chOff x="2112" y="2064"/>
                <a:chExt cx="528" cy="576"/>
              </a:xfrm>
            </p:grpSpPr>
            <p:sp>
              <p:nvSpPr>
                <p:cNvPr id="70678" name="Freeform 32"/>
                <p:cNvSpPr>
                  <a:spLocks/>
                </p:cNvSpPr>
                <p:nvPr/>
              </p:nvSpPr>
              <p:spPr bwMode="auto">
                <a:xfrm>
                  <a:off x="2112" y="2112"/>
                  <a:ext cx="480" cy="528"/>
                </a:xfrm>
                <a:custGeom>
                  <a:avLst/>
                  <a:gdLst>
                    <a:gd name="T0" fmla="*/ 192 w 480"/>
                    <a:gd name="T1" fmla="*/ 528 h 528"/>
                    <a:gd name="T2" fmla="*/ 48 w 480"/>
                    <a:gd name="T3" fmla="*/ 432 h 528"/>
                    <a:gd name="T4" fmla="*/ 48 w 480"/>
                    <a:gd name="T5" fmla="*/ 240 h 528"/>
                    <a:gd name="T6" fmla="*/ 336 w 480"/>
                    <a:gd name="T7" fmla="*/ 144 h 528"/>
                    <a:gd name="T8" fmla="*/ 480 w 480"/>
                    <a:gd name="T9" fmla="*/ 0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192" y="528"/>
                      </a:moveTo>
                      <a:cubicBezTo>
                        <a:pt x="132" y="504"/>
                        <a:pt x="72" y="480"/>
                        <a:pt x="48" y="432"/>
                      </a:cubicBezTo>
                      <a:cubicBezTo>
                        <a:pt x="24" y="384"/>
                        <a:pt x="0" y="288"/>
                        <a:pt x="48" y="240"/>
                      </a:cubicBezTo>
                      <a:cubicBezTo>
                        <a:pt x="96" y="192"/>
                        <a:pt x="264" y="184"/>
                        <a:pt x="336" y="144"/>
                      </a:cubicBezTo>
                      <a:cubicBezTo>
                        <a:pt x="408" y="104"/>
                        <a:pt x="456" y="24"/>
                        <a:pt x="480" y="0"/>
                      </a:cubicBezTo>
                    </a:path>
                  </a:pathLst>
                </a:custGeom>
                <a:noFill/>
                <a:ln w="9525">
                  <a:solidFill>
                    <a:schemeClr val="tx1"/>
                  </a:solidFill>
                  <a:prstDash val="sysDot"/>
                  <a:round/>
                  <a:headEnd/>
                  <a:tailEnd/>
                </a:ln>
              </p:spPr>
              <p:txBody>
                <a:bodyPr/>
                <a:lstStyle/>
                <a:p>
                  <a:endParaRPr lang="en-US"/>
                </a:p>
              </p:txBody>
            </p:sp>
            <p:sp>
              <p:nvSpPr>
                <p:cNvPr id="70679" name="Line 33"/>
                <p:cNvSpPr>
                  <a:spLocks noChangeShapeType="1"/>
                </p:cNvSpPr>
                <p:nvPr/>
              </p:nvSpPr>
              <p:spPr bwMode="auto">
                <a:xfrm flipV="1">
                  <a:off x="2544" y="2064"/>
                  <a:ext cx="96" cy="96"/>
                </a:xfrm>
                <a:prstGeom prst="line">
                  <a:avLst/>
                </a:prstGeom>
                <a:noFill/>
                <a:ln w="9525">
                  <a:solidFill>
                    <a:schemeClr val="tx1"/>
                  </a:solidFill>
                  <a:prstDash val="sysDot"/>
                  <a:round/>
                  <a:headEnd/>
                  <a:tailEnd type="triangle" w="med" len="med"/>
                </a:ln>
              </p:spPr>
              <p:txBody>
                <a:bodyPr/>
                <a:lstStyle/>
                <a:p>
                  <a:endParaRPr lang="en-US"/>
                </a:p>
              </p:txBody>
            </p:sp>
          </p:gr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609600"/>
            <a:ext cx="7772400" cy="609600"/>
          </a:xfrm>
        </p:spPr>
        <p:txBody>
          <a:bodyPr/>
          <a:lstStyle/>
          <a:p>
            <a:r>
              <a:rPr lang="es-ES_tradnl" smtClean="0"/>
              <a:t>Activity Diagrams Example</a:t>
            </a:r>
            <a:endParaRPr lang="es-ES" smtClean="0"/>
          </a:p>
        </p:txBody>
      </p:sp>
      <p:sp>
        <p:nvSpPr>
          <p:cNvPr id="71683" name="Text Box 3"/>
          <p:cNvSpPr txBox="1">
            <a:spLocks noChangeArrowheads="1"/>
          </p:cNvSpPr>
          <p:nvPr/>
        </p:nvSpPr>
        <p:spPr bwMode="auto">
          <a:xfrm>
            <a:off x="762000" y="1676400"/>
            <a:ext cx="184150" cy="366713"/>
          </a:xfrm>
          <a:prstGeom prst="rect">
            <a:avLst/>
          </a:prstGeom>
          <a:noFill/>
          <a:ln w="9525">
            <a:noFill/>
            <a:miter lim="800000"/>
            <a:headEnd/>
            <a:tailEnd/>
          </a:ln>
        </p:spPr>
        <p:txBody>
          <a:bodyPr wrap="none">
            <a:spAutoFit/>
          </a:bodyPr>
          <a:lstStyle/>
          <a:p>
            <a:endParaRPr lang="en-US" sz="1800"/>
          </a:p>
        </p:txBody>
      </p:sp>
      <p:grpSp>
        <p:nvGrpSpPr>
          <p:cNvPr id="71684" name="Group 45"/>
          <p:cNvGrpSpPr>
            <a:grpSpLocks/>
          </p:cNvGrpSpPr>
          <p:nvPr/>
        </p:nvGrpSpPr>
        <p:grpSpPr bwMode="auto">
          <a:xfrm>
            <a:off x="762000" y="1371600"/>
            <a:ext cx="8153400" cy="5486400"/>
            <a:chOff x="384" y="864"/>
            <a:chExt cx="4464" cy="3168"/>
          </a:xfrm>
        </p:grpSpPr>
        <p:sp>
          <p:nvSpPr>
            <p:cNvPr id="71685" name="AutoShape 6"/>
            <p:cNvSpPr>
              <a:spLocks noChangeArrowheads="1"/>
            </p:cNvSpPr>
            <p:nvPr/>
          </p:nvSpPr>
          <p:spPr bwMode="auto">
            <a:xfrm>
              <a:off x="720" y="1296"/>
              <a:ext cx="1152" cy="432"/>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800"/>
                <a:t>Check User PWD</a:t>
              </a:r>
              <a:endParaRPr lang="es-ES" sz="1800"/>
            </a:p>
          </p:txBody>
        </p:sp>
        <p:sp>
          <p:nvSpPr>
            <p:cNvPr id="71686" name="Oval 7"/>
            <p:cNvSpPr>
              <a:spLocks noChangeArrowheads="1"/>
            </p:cNvSpPr>
            <p:nvPr/>
          </p:nvSpPr>
          <p:spPr bwMode="auto">
            <a:xfrm>
              <a:off x="1152" y="864"/>
              <a:ext cx="144" cy="144"/>
            </a:xfrm>
            <a:prstGeom prst="ellipse">
              <a:avLst/>
            </a:prstGeom>
            <a:solidFill>
              <a:schemeClr val="tx1"/>
            </a:solidFill>
            <a:ln w="9525">
              <a:solidFill>
                <a:schemeClr val="tx1"/>
              </a:solidFill>
              <a:round/>
              <a:headEnd/>
              <a:tailEnd/>
            </a:ln>
          </p:spPr>
          <p:txBody>
            <a:bodyPr wrap="none" anchor="ctr"/>
            <a:lstStyle/>
            <a:p>
              <a:endParaRPr lang="en-US"/>
            </a:p>
          </p:txBody>
        </p:sp>
        <p:sp>
          <p:nvSpPr>
            <p:cNvPr id="71687" name="Line 8"/>
            <p:cNvSpPr>
              <a:spLocks noChangeShapeType="1"/>
            </p:cNvSpPr>
            <p:nvPr/>
          </p:nvSpPr>
          <p:spPr bwMode="auto">
            <a:xfrm>
              <a:off x="1224" y="1008"/>
              <a:ext cx="0" cy="240"/>
            </a:xfrm>
            <a:prstGeom prst="line">
              <a:avLst/>
            </a:prstGeom>
            <a:noFill/>
            <a:ln w="9525">
              <a:solidFill>
                <a:schemeClr val="tx1"/>
              </a:solidFill>
              <a:round/>
              <a:headEnd/>
              <a:tailEnd type="triangle" w="med" len="med"/>
            </a:ln>
          </p:spPr>
          <p:txBody>
            <a:bodyPr/>
            <a:lstStyle/>
            <a:p>
              <a:endParaRPr lang="en-US"/>
            </a:p>
          </p:txBody>
        </p:sp>
        <p:sp>
          <p:nvSpPr>
            <p:cNvPr id="71688" name="Line 9"/>
            <p:cNvSpPr>
              <a:spLocks noChangeShapeType="1"/>
            </p:cNvSpPr>
            <p:nvPr/>
          </p:nvSpPr>
          <p:spPr bwMode="auto">
            <a:xfrm>
              <a:off x="1344" y="2064"/>
              <a:ext cx="1296" cy="0"/>
            </a:xfrm>
            <a:prstGeom prst="line">
              <a:avLst/>
            </a:prstGeom>
            <a:noFill/>
            <a:ln w="9525">
              <a:solidFill>
                <a:schemeClr val="tx1"/>
              </a:solidFill>
              <a:round/>
              <a:headEnd/>
              <a:tailEnd type="triangle" w="med" len="med"/>
            </a:ln>
          </p:spPr>
          <p:txBody>
            <a:bodyPr/>
            <a:lstStyle/>
            <a:p>
              <a:endParaRPr lang="en-US"/>
            </a:p>
          </p:txBody>
        </p:sp>
        <p:sp>
          <p:nvSpPr>
            <p:cNvPr id="71689" name="AutoShape 10"/>
            <p:cNvSpPr>
              <a:spLocks noChangeArrowheads="1"/>
            </p:cNvSpPr>
            <p:nvPr/>
          </p:nvSpPr>
          <p:spPr bwMode="auto">
            <a:xfrm>
              <a:off x="816" y="2688"/>
              <a:ext cx="960" cy="336"/>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600" b="1"/>
                <a:t>User Info is set</a:t>
              </a:r>
              <a:endParaRPr lang="es-ES" sz="1600" b="1"/>
            </a:p>
          </p:txBody>
        </p:sp>
        <p:sp>
          <p:nvSpPr>
            <p:cNvPr id="71690" name="AutoShape 11"/>
            <p:cNvSpPr>
              <a:spLocks noChangeArrowheads="1"/>
            </p:cNvSpPr>
            <p:nvPr/>
          </p:nvSpPr>
          <p:spPr bwMode="auto">
            <a:xfrm>
              <a:off x="2016" y="2640"/>
              <a:ext cx="768" cy="432"/>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400" b="1"/>
                <a:t>User chooses</a:t>
              </a:r>
            </a:p>
            <a:p>
              <a:pPr algn="ctr"/>
              <a:r>
                <a:rPr lang="es-ES_tradnl" sz="1400" b="1"/>
                <a:t> menu option</a:t>
              </a:r>
              <a:endParaRPr lang="es-ES" sz="1400" b="1"/>
            </a:p>
          </p:txBody>
        </p:sp>
        <p:sp>
          <p:nvSpPr>
            <p:cNvPr id="71691" name="Line 12"/>
            <p:cNvSpPr>
              <a:spLocks noChangeShapeType="1"/>
            </p:cNvSpPr>
            <p:nvPr/>
          </p:nvSpPr>
          <p:spPr bwMode="auto">
            <a:xfrm>
              <a:off x="1248" y="2160"/>
              <a:ext cx="0" cy="480"/>
            </a:xfrm>
            <a:prstGeom prst="line">
              <a:avLst/>
            </a:prstGeom>
            <a:noFill/>
            <a:ln w="9525">
              <a:solidFill>
                <a:schemeClr val="tx1"/>
              </a:solidFill>
              <a:round/>
              <a:headEnd/>
              <a:tailEnd type="triangle" w="med" len="med"/>
            </a:ln>
          </p:spPr>
          <p:txBody>
            <a:bodyPr/>
            <a:lstStyle/>
            <a:p>
              <a:endParaRPr lang="en-US"/>
            </a:p>
          </p:txBody>
        </p:sp>
        <p:sp>
          <p:nvSpPr>
            <p:cNvPr id="71692" name="Line 14"/>
            <p:cNvSpPr>
              <a:spLocks noChangeShapeType="1"/>
            </p:cNvSpPr>
            <p:nvPr/>
          </p:nvSpPr>
          <p:spPr bwMode="auto">
            <a:xfrm>
              <a:off x="1776" y="2880"/>
              <a:ext cx="240" cy="0"/>
            </a:xfrm>
            <a:prstGeom prst="line">
              <a:avLst/>
            </a:prstGeom>
            <a:noFill/>
            <a:ln w="9525">
              <a:solidFill>
                <a:schemeClr val="tx1"/>
              </a:solidFill>
              <a:round/>
              <a:headEnd/>
              <a:tailEnd type="triangle" w="med" len="med"/>
            </a:ln>
          </p:spPr>
          <p:txBody>
            <a:bodyPr/>
            <a:lstStyle/>
            <a:p>
              <a:endParaRPr lang="en-US"/>
            </a:p>
          </p:txBody>
        </p:sp>
        <p:grpSp>
          <p:nvGrpSpPr>
            <p:cNvPr id="71693" name="Group 15"/>
            <p:cNvGrpSpPr>
              <a:grpSpLocks/>
            </p:cNvGrpSpPr>
            <p:nvPr/>
          </p:nvGrpSpPr>
          <p:grpSpPr bwMode="auto">
            <a:xfrm>
              <a:off x="2400" y="3792"/>
              <a:ext cx="240" cy="240"/>
              <a:chOff x="4944" y="1104"/>
              <a:chExt cx="240" cy="240"/>
            </a:xfrm>
          </p:grpSpPr>
          <p:sp>
            <p:nvSpPr>
              <p:cNvPr id="71714" name="Oval 16"/>
              <p:cNvSpPr>
                <a:spLocks noChangeArrowheads="1"/>
              </p:cNvSpPr>
              <p:nvPr/>
            </p:nvSpPr>
            <p:spPr bwMode="auto">
              <a:xfrm>
                <a:off x="4944" y="1104"/>
                <a:ext cx="240" cy="240"/>
              </a:xfrm>
              <a:prstGeom prst="ellipse">
                <a:avLst/>
              </a:prstGeom>
              <a:noFill/>
              <a:ln w="9525">
                <a:solidFill>
                  <a:schemeClr val="tx1"/>
                </a:solidFill>
                <a:round/>
                <a:headEnd/>
                <a:tailEnd/>
              </a:ln>
            </p:spPr>
            <p:txBody>
              <a:bodyPr wrap="none" anchor="ctr"/>
              <a:lstStyle/>
              <a:p>
                <a:endParaRPr lang="en-US"/>
              </a:p>
            </p:txBody>
          </p:sp>
          <p:sp>
            <p:nvSpPr>
              <p:cNvPr id="71715" name="Oval 17"/>
              <p:cNvSpPr>
                <a:spLocks noChangeArrowheads="1"/>
              </p:cNvSpPr>
              <p:nvPr/>
            </p:nvSpPr>
            <p:spPr bwMode="auto">
              <a:xfrm>
                <a:off x="4992" y="1152"/>
                <a:ext cx="144" cy="144"/>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71694" name="Text Box 19"/>
            <p:cNvSpPr txBox="1">
              <a:spLocks noChangeArrowheads="1"/>
            </p:cNvSpPr>
            <p:nvPr/>
          </p:nvSpPr>
          <p:spPr bwMode="auto">
            <a:xfrm>
              <a:off x="3792" y="3216"/>
              <a:ext cx="1056" cy="192"/>
            </a:xfrm>
            <a:prstGeom prst="rect">
              <a:avLst/>
            </a:prstGeom>
            <a:noFill/>
            <a:ln w="9525">
              <a:noFill/>
              <a:miter lim="800000"/>
              <a:headEnd/>
              <a:tailEnd/>
            </a:ln>
          </p:spPr>
          <p:txBody>
            <a:bodyPr>
              <a:spAutoFit/>
            </a:bodyPr>
            <a:lstStyle/>
            <a:p>
              <a:r>
                <a:rPr lang="es-ES_tradnl" sz="1400" b="1"/>
                <a:t>.....</a:t>
              </a:r>
            </a:p>
          </p:txBody>
        </p:sp>
        <p:sp>
          <p:nvSpPr>
            <p:cNvPr id="71695" name="Line 24"/>
            <p:cNvSpPr>
              <a:spLocks noChangeShapeType="1"/>
            </p:cNvSpPr>
            <p:nvPr/>
          </p:nvSpPr>
          <p:spPr bwMode="auto">
            <a:xfrm>
              <a:off x="480" y="2064"/>
              <a:ext cx="0" cy="1488"/>
            </a:xfrm>
            <a:prstGeom prst="line">
              <a:avLst/>
            </a:prstGeom>
            <a:noFill/>
            <a:ln w="9525">
              <a:solidFill>
                <a:schemeClr val="tx1"/>
              </a:solidFill>
              <a:round/>
              <a:headEnd/>
              <a:tailEnd type="triangle" w="med" len="med"/>
            </a:ln>
          </p:spPr>
          <p:txBody>
            <a:bodyPr/>
            <a:lstStyle/>
            <a:p>
              <a:endParaRPr lang="en-US"/>
            </a:p>
          </p:txBody>
        </p:sp>
        <p:sp>
          <p:nvSpPr>
            <p:cNvPr id="71696" name="AutoShape 25"/>
            <p:cNvSpPr>
              <a:spLocks noChangeArrowheads="1"/>
            </p:cNvSpPr>
            <p:nvPr/>
          </p:nvSpPr>
          <p:spPr bwMode="auto">
            <a:xfrm>
              <a:off x="1152" y="1968"/>
              <a:ext cx="192" cy="192"/>
            </a:xfrm>
            <a:prstGeom prst="diamond">
              <a:avLst/>
            </a:prstGeom>
            <a:noFill/>
            <a:ln w="9525">
              <a:solidFill>
                <a:schemeClr val="tx1"/>
              </a:solidFill>
              <a:miter lim="800000"/>
              <a:headEnd/>
              <a:tailEnd/>
            </a:ln>
          </p:spPr>
          <p:txBody>
            <a:bodyPr wrap="none" anchor="ctr"/>
            <a:lstStyle/>
            <a:p>
              <a:endParaRPr lang="en-US"/>
            </a:p>
          </p:txBody>
        </p:sp>
        <p:sp>
          <p:nvSpPr>
            <p:cNvPr id="71697" name="Line 26"/>
            <p:cNvSpPr>
              <a:spLocks noChangeShapeType="1"/>
            </p:cNvSpPr>
            <p:nvPr/>
          </p:nvSpPr>
          <p:spPr bwMode="auto">
            <a:xfrm>
              <a:off x="1248" y="1728"/>
              <a:ext cx="0" cy="240"/>
            </a:xfrm>
            <a:prstGeom prst="line">
              <a:avLst/>
            </a:prstGeom>
            <a:noFill/>
            <a:ln w="9525">
              <a:solidFill>
                <a:schemeClr val="tx1"/>
              </a:solidFill>
              <a:round/>
              <a:headEnd/>
              <a:tailEnd type="triangle" w="med" len="med"/>
            </a:ln>
          </p:spPr>
          <p:txBody>
            <a:bodyPr/>
            <a:lstStyle/>
            <a:p>
              <a:endParaRPr lang="en-US"/>
            </a:p>
          </p:txBody>
        </p:sp>
        <p:sp>
          <p:nvSpPr>
            <p:cNvPr id="71698" name="Line 28"/>
            <p:cNvSpPr>
              <a:spLocks noChangeShapeType="1"/>
            </p:cNvSpPr>
            <p:nvPr/>
          </p:nvSpPr>
          <p:spPr bwMode="auto">
            <a:xfrm>
              <a:off x="2784" y="2880"/>
              <a:ext cx="384" cy="0"/>
            </a:xfrm>
            <a:prstGeom prst="line">
              <a:avLst/>
            </a:prstGeom>
            <a:noFill/>
            <a:ln w="9525">
              <a:solidFill>
                <a:schemeClr val="tx1"/>
              </a:solidFill>
              <a:round/>
              <a:headEnd/>
              <a:tailEnd type="triangle" w="med" len="med"/>
            </a:ln>
          </p:spPr>
          <p:txBody>
            <a:bodyPr/>
            <a:lstStyle/>
            <a:p>
              <a:endParaRPr lang="en-US"/>
            </a:p>
          </p:txBody>
        </p:sp>
        <p:sp>
          <p:nvSpPr>
            <p:cNvPr id="71699" name="Line 29"/>
            <p:cNvSpPr>
              <a:spLocks noChangeShapeType="1"/>
            </p:cNvSpPr>
            <p:nvPr/>
          </p:nvSpPr>
          <p:spPr bwMode="auto">
            <a:xfrm>
              <a:off x="3216" y="2400"/>
              <a:ext cx="0" cy="912"/>
            </a:xfrm>
            <a:prstGeom prst="line">
              <a:avLst/>
            </a:prstGeom>
            <a:noFill/>
            <a:ln w="28575">
              <a:solidFill>
                <a:schemeClr val="tx1"/>
              </a:solidFill>
              <a:round/>
              <a:headEnd/>
              <a:tailEnd/>
            </a:ln>
          </p:spPr>
          <p:txBody>
            <a:bodyPr/>
            <a:lstStyle/>
            <a:p>
              <a:endParaRPr lang="en-US"/>
            </a:p>
          </p:txBody>
        </p:sp>
        <p:sp>
          <p:nvSpPr>
            <p:cNvPr id="71700" name="AutoShape 30"/>
            <p:cNvSpPr>
              <a:spLocks noChangeArrowheads="1"/>
            </p:cNvSpPr>
            <p:nvPr/>
          </p:nvSpPr>
          <p:spPr bwMode="auto">
            <a:xfrm>
              <a:off x="2640" y="1872"/>
              <a:ext cx="960" cy="288"/>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600" b="1"/>
                <a:t>Ask to </a:t>
              </a:r>
            </a:p>
            <a:p>
              <a:pPr algn="ctr"/>
              <a:r>
                <a:rPr lang="es-ES_tradnl" sz="1600" b="1"/>
                <a:t>repeat PWD</a:t>
              </a:r>
              <a:endParaRPr lang="es-ES" sz="1600" b="1"/>
            </a:p>
          </p:txBody>
        </p:sp>
        <p:sp>
          <p:nvSpPr>
            <p:cNvPr id="71701" name="Line 31"/>
            <p:cNvSpPr>
              <a:spLocks noChangeShapeType="1"/>
            </p:cNvSpPr>
            <p:nvPr/>
          </p:nvSpPr>
          <p:spPr bwMode="auto">
            <a:xfrm>
              <a:off x="384" y="3552"/>
              <a:ext cx="3888" cy="0"/>
            </a:xfrm>
            <a:prstGeom prst="line">
              <a:avLst/>
            </a:prstGeom>
            <a:noFill/>
            <a:ln w="28575">
              <a:solidFill>
                <a:schemeClr val="tx1"/>
              </a:solidFill>
              <a:round/>
              <a:headEnd/>
              <a:tailEnd/>
            </a:ln>
          </p:spPr>
          <p:txBody>
            <a:bodyPr/>
            <a:lstStyle/>
            <a:p>
              <a:endParaRPr lang="en-US"/>
            </a:p>
          </p:txBody>
        </p:sp>
        <p:sp>
          <p:nvSpPr>
            <p:cNvPr id="71702" name="Line 32"/>
            <p:cNvSpPr>
              <a:spLocks noChangeShapeType="1"/>
            </p:cNvSpPr>
            <p:nvPr/>
          </p:nvSpPr>
          <p:spPr bwMode="auto">
            <a:xfrm>
              <a:off x="2520" y="3552"/>
              <a:ext cx="0" cy="192"/>
            </a:xfrm>
            <a:prstGeom prst="line">
              <a:avLst/>
            </a:prstGeom>
            <a:noFill/>
            <a:ln w="9525">
              <a:solidFill>
                <a:schemeClr val="tx1"/>
              </a:solidFill>
              <a:round/>
              <a:headEnd/>
              <a:tailEnd type="triangle" w="med" len="med"/>
            </a:ln>
          </p:spPr>
          <p:txBody>
            <a:bodyPr/>
            <a:lstStyle/>
            <a:p>
              <a:endParaRPr lang="en-US"/>
            </a:p>
          </p:txBody>
        </p:sp>
        <p:sp>
          <p:nvSpPr>
            <p:cNvPr id="71703" name="Line 33"/>
            <p:cNvSpPr>
              <a:spLocks noChangeShapeType="1"/>
            </p:cNvSpPr>
            <p:nvPr/>
          </p:nvSpPr>
          <p:spPr bwMode="auto">
            <a:xfrm flipH="1">
              <a:off x="480" y="2064"/>
              <a:ext cx="672" cy="0"/>
            </a:xfrm>
            <a:prstGeom prst="line">
              <a:avLst/>
            </a:prstGeom>
            <a:noFill/>
            <a:ln w="9525">
              <a:solidFill>
                <a:schemeClr val="tx1"/>
              </a:solidFill>
              <a:round/>
              <a:headEnd/>
              <a:tailEnd/>
            </a:ln>
          </p:spPr>
          <p:txBody>
            <a:bodyPr/>
            <a:lstStyle/>
            <a:p>
              <a:endParaRPr lang="en-US"/>
            </a:p>
          </p:txBody>
        </p:sp>
        <p:sp>
          <p:nvSpPr>
            <p:cNvPr id="71704" name="Text Box 34"/>
            <p:cNvSpPr txBox="1">
              <a:spLocks noChangeArrowheads="1"/>
            </p:cNvSpPr>
            <p:nvPr/>
          </p:nvSpPr>
          <p:spPr bwMode="auto">
            <a:xfrm>
              <a:off x="432" y="2064"/>
              <a:ext cx="768" cy="523"/>
            </a:xfrm>
            <a:prstGeom prst="rect">
              <a:avLst/>
            </a:prstGeom>
            <a:noFill/>
            <a:ln w="9525">
              <a:noFill/>
              <a:miter lim="800000"/>
              <a:headEnd/>
              <a:tailEnd/>
            </a:ln>
          </p:spPr>
          <p:txBody>
            <a:bodyPr>
              <a:spAutoFit/>
            </a:bodyPr>
            <a:lstStyle/>
            <a:p>
              <a:r>
                <a:rPr lang="es-ES_tradnl" sz="1200" b="1"/>
                <a:t>PWD wrong</a:t>
              </a:r>
            </a:p>
            <a:p>
              <a:r>
                <a:rPr lang="es-ES_tradnl" sz="1200" b="1"/>
                <a:t> 3rd time</a:t>
              </a:r>
            </a:p>
            <a:p>
              <a:r>
                <a:rPr lang="es-ES_tradnl" sz="1200" b="1"/>
                <a:t>Access declined</a:t>
              </a:r>
            </a:p>
          </p:txBody>
        </p:sp>
        <p:sp>
          <p:nvSpPr>
            <p:cNvPr id="71705" name="Line 35"/>
            <p:cNvSpPr>
              <a:spLocks noChangeShapeType="1"/>
            </p:cNvSpPr>
            <p:nvPr/>
          </p:nvSpPr>
          <p:spPr bwMode="auto">
            <a:xfrm flipV="1">
              <a:off x="3120" y="1536"/>
              <a:ext cx="0" cy="336"/>
            </a:xfrm>
            <a:prstGeom prst="line">
              <a:avLst/>
            </a:prstGeom>
            <a:noFill/>
            <a:ln w="9525">
              <a:solidFill>
                <a:schemeClr val="tx1"/>
              </a:solidFill>
              <a:round/>
              <a:headEnd/>
              <a:tailEnd/>
            </a:ln>
          </p:spPr>
          <p:txBody>
            <a:bodyPr/>
            <a:lstStyle/>
            <a:p>
              <a:endParaRPr lang="en-US"/>
            </a:p>
          </p:txBody>
        </p:sp>
        <p:sp>
          <p:nvSpPr>
            <p:cNvPr id="71706" name="Line 36"/>
            <p:cNvSpPr>
              <a:spLocks noChangeShapeType="1"/>
            </p:cNvSpPr>
            <p:nvPr/>
          </p:nvSpPr>
          <p:spPr bwMode="auto">
            <a:xfrm flipH="1">
              <a:off x="1872" y="1536"/>
              <a:ext cx="1248" cy="0"/>
            </a:xfrm>
            <a:prstGeom prst="line">
              <a:avLst/>
            </a:prstGeom>
            <a:noFill/>
            <a:ln w="9525">
              <a:solidFill>
                <a:schemeClr val="tx1"/>
              </a:solidFill>
              <a:round/>
              <a:headEnd/>
              <a:tailEnd type="triangle" w="med" len="med"/>
            </a:ln>
          </p:spPr>
          <p:txBody>
            <a:bodyPr/>
            <a:lstStyle/>
            <a:p>
              <a:endParaRPr lang="en-US"/>
            </a:p>
          </p:txBody>
        </p:sp>
        <p:sp>
          <p:nvSpPr>
            <p:cNvPr id="71707" name="Line 37"/>
            <p:cNvSpPr>
              <a:spLocks noChangeShapeType="1"/>
            </p:cNvSpPr>
            <p:nvPr/>
          </p:nvSpPr>
          <p:spPr bwMode="auto">
            <a:xfrm>
              <a:off x="3216" y="2496"/>
              <a:ext cx="432" cy="0"/>
            </a:xfrm>
            <a:prstGeom prst="line">
              <a:avLst/>
            </a:prstGeom>
            <a:noFill/>
            <a:ln w="9525">
              <a:solidFill>
                <a:schemeClr val="tx1"/>
              </a:solidFill>
              <a:round/>
              <a:headEnd/>
              <a:tailEnd type="triangle" w="med" len="med"/>
            </a:ln>
          </p:spPr>
          <p:txBody>
            <a:bodyPr/>
            <a:lstStyle/>
            <a:p>
              <a:endParaRPr lang="en-US"/>
            </a:p>
          </p:txBody>
        </p:sp>
        <p:sp>
          <p:nvSpPr>
            <p:cNvPr id="71708" name="Line 38"/>
            <p:cNvSpPr>
              <a:spLocks noChangeShapeType="1"/>
            </p:cNvSpPr>
            <p:nvPr/>
          </p:nvSpPr>
          <p:spPr bwMode="auto">
            <a:xfrm>
              <a:off x="3216" y="2736"/>
              <a:ext cx="432" cy="0"/>
            </a:xfrm>
            <a:prstGeom prst="line">
              <a:avLst/>
            </a:prstGeom>
            <a:noFill/>
            <a:ln w="9525">
              <a:solidFill>
                <a:schemeClr val="tx1"/>
              </a:solidFill>
              <a:round/>
              <a:headEnd/>
              <a:tailEnd type="triangle" w="med" len="med"/>
            </a:ln>
          </p:spPr>
          <p:txBody>
            <a:bodyPr/>
            <a:lstStyle/>
            <a:p>
              <a:endParaRPr lang="en-US"/>
            </a:p>
          </p:txBody>
        </p:sp>
        <p:sp>
          <p:nvSpPr>
            <p:cNvPr id="71709" name="Line 39"/>
            <p:cNvSpPr>
              <a:spLocks noChangeShapeType="1"/>
            </p:cNvSpPr>
            <p:nvPr/>
          </p:nvSpPr>
          <p:spPr bwMode="auto">
            <a:xfrm>
              <a:off x="3216" y="2976"/>
              <a:ext cx="432" cy="0"/>
            </a:xfrm>
            <a:prstGeom prst="line">
              <a:avLst/>
            </a:prstGeom>
            <a:noFill/>
            <a:ln w="9525">
              <a:solidFill>
                <a:schemeClr val="tx1"/>
              </a:solidFill>
              <a:round/>
              <a:headEnd/>
              <a:tailEnd type="triangle" w="med" len="med"/>
            </a:ln>
          </p:spPr>
          <p:txBody>
            <a:bodyPr/>
            <a:lstStyle/>
            <a:p>
              <a:endParaRPr lang="en-US"/>
            </a:p>
          </p:txBody>
        </p:sp>
        <p:sp>
          <p:nvSpPr>
            <p:cNvPr id="71710" name="AutoShape 40"/>
            <p:cNvSpPr>
              <a:spLocks noChangeArrowheads="1"/>
            </p:cNvSpPr>
            <p:nvPr/>
          </p:nvSpPr>
          <p:spPr bwMode="auto">
            <a:xfrm>
              <a:off x="3552" y="2352"/>
              <a:ext cx="960" cy="240"/>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400" b="1"/>
                <a:t>Get new CD data</a:t>
              </a:r>
              <a:endParaRPr lang="es-ES" sz="1400" b="1"/>
            </a:p>
          </p:txBody>
        </p:sp>
        <p:sp>
          <p:nvSpPr>
            <p:cNvPr id="71711" name="AutoShape 41"/>
            <p:cNvSpPr>
              <a:spLocks noChangeArrowheads="1"/>
            </p:cNvSpPr>
            <p:nvPr/>
          </p:nvSpPr>
          <p:spPr bwMode="auto">
            <a:xfrm>
              <a:off x="3648" y="2640"/>
              <a:ext cx="1056" cy="192"/>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400" b="1"/>
                <a:t>Get search criteria</a:t>
              </a:r>
              <a:endParaRPr lang="es-ES" sz="1400" b="1"/>
            </a:p>
          </p:txBody>
        </p:sp>
        <p:sp>
          <p:nvSpPr>
            <p:cNvPr id="71712" name="AutoShape 42"/>
            <p:cNvSpPr>
              <a:spLocks noChangeArrowheads="1"/>
            </p:cNvSpPr>
            <p:nvPr/>
          </p:nvSpPr>
          <p:spPr bwMode="auto">
            <a:xfrm>
              <a:off x="3648" y="2880"/>
              <a:ext cx="960" cy="192"/>
            </a:xfrm>
            <a:prstGeom prst="roundRect">
              <a:avLst>
                <a:gd name="adj" fmla="val 16667"/>
              </a:avLst>
            </a:prstGeom>
            <a:solidFill>
              <a:schemeClr val="bg1"/>
            </a:solidFill>
            <a:ln w="9525">
              <a:solidFill>
                <a:schemeClr val="tx1"/>
              </a:solidFill>
              <a:round/>
              <a:headEnd/>
              <a:tailEnd/>
            </a:ln>
          </p:spPr>
          <p:txBody>
            <a:bodyPr wrap="none" anchor="ctr"/>
            <a:lstStyle/>
            <a:p>
              <a:pPr algn="ctr"/>
              <a:r>
                <a:rPr lang="es-ES_tradnl" sz="1600" b="1"/>
                <a:t>......</a:t>
              </a:r>
              <a:endParaRPr lang="es-ES" sz="1600" b="1"/>
            </a:p>
          </p:txBody>
        </p:sp>
        <p:sp>
          <p:nvSpPr>
            <p:cNvPr id="71713" name="Text Box 44"/>
            <p:cNvSpPr txBox="1">
              <a:spLocks noChangeArrowheads="1"/>
            </p:cNvSpPr>
            <p:nvPr/>
          </p:nvSpPr>
          <p:spPr bwMode="auto">
            <a:xfrm>
              <a:off x="1632" y="1872"/>
              <a:ext cx="1056" cy="326"/>
            </a:xfrm>
            <a:prstGeom prst="rect">
              <a:avLst/>
            </a:prstGeom>
            <a:noFill/>
            <a:ln w="9525">
              <a:noFill/>
              <a:miter lim="800000"/>
              <a:headEnd/>
              <a:tailEnd/>
            </a:ln>
          </p:spPr>
          <p:txBody>
            <a:bodyPr>
              <a:spAutoFit/>
            </a:bodyPr>
            <a:lstStyle/>
            <a:p>
              <a:r>
                <a:rPr lang="es-ES_tradnl" sz="1400" b="1"/>
                <a:t>PWD wrong 1st &amp; 2nd time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Special States</a:t>
            </a:r>
          </a:p>
        </p:txBody>
      </p:sp>
      <p:sp>
        <p:nvSpPr>
          <p:cNvPr id="10243" name="Rectangle 3"/>
          <p:cNvSpPr>
            <a:spLocks noGrp="1" noChangeArrowheads="1"/>
          </p:cNvSpPr>
          <p:nvPr>
            <p:ph type="body" idx="1"/>
          </p:nvPr>
        </p:nvSpPr>
        <p:spPr>
          <a:xfrm>
            <a:off x="457200" y="838200"/>
            <a:ext cx="7848600" cy="3500438"/>
          </a:xfrm>
        </p:spPr>
        <p:txBody>
          <a:bodyPr/>
          <a:lstStyle/>
          <a:p>
            <a:pPr>
              <a:lnSpc>
                <a:spcPct val="70000"/>
              </a:lnSpc>
            </a:pPr>
            <a:r>
              <a:rPr lang="en-US" sz="2800" dirty="0"/>
              <a:t>The initial state is the state entered when an object is created.</a:t>
            </a:r>
          </a:p>
          <a:p>
            <a:pPr lvl="1">
              <a:lnSpc>
                <a:spcPct val="77000"/>
              </a:lnSpc>
            </a:pPr>
            <a:r>
              <a:rPr lang="en-US" sz="2400" dirty="0"/>
              <a:t>An initial state is mandatory.</a:t>
            </a:r>
          </a:p>
          <a:p>
            <a:pPr lvl="1">
              <a:lnSpc>
                <a:spcPct val="77000"/>
              </a:lnSpc>
            </a:pPr>
            <a:r>
              <a:rPr lang="en-US" sz="2400" dirty="0"/>
              <a:t>Only one initial state is permitted.</a:t>
            </a:r>
          </a:p>
          <a:p>
            <a:pPr lvl="1">
              <a:lnSpc>
                <a:spcPct val="77000"/>
              </a:lnSpc>
            </a:pPr>
            <a:r>
              <a:rPr lang="en-US" sz="2400" dirty="0"/>
              <a:t>The initial state is represented as a solid circle.</a:t>
            </a:r>
          </a:p>
          <a:p>
            <a:pPr>
              <a:lnSpc>
                <a:spcPct val="70000"/>
              </a:lnSpc>
            </a:pPr>
            <a:r>
              <a:rPr lang="en-US" sz="2800" dirty="0"/>
              <a:t>A final state indicates the end of life for an object.</a:t>
            </a:r>
          </a:p>
          <a:p>
            <a:pPr lvl="1">
              <a:lnSpc>
                <a:spcPct val="77000"/>
              </a:lnSpc>
            </a:pPr>
            <a:r>
              <a:rPr lang="en-US" sz="2400" dirty="0"/>
              <a:t>A final state is optional.</a:t>
            </a:r>
          </a:p>
          <a:p>
            <a:pPr lvl="1">
              <a:lnSpc>
                <a:spcPct val="77000"/>
              </a:lnSpc>
            </a:pPr>
            <a:r>
              <a:rPr lang="en-US" sz="2400" dirty="0"/>
              <a:t>A final state is indicated by a bull’s eye.</a:t>
            </a:r>
          </a:p>
          <a:p>
            <a:pPr lvl="1">
              <a:lnSpc>
                <a:spcPct val="77000"/>
              </a:lnSpc>
            </a:pPr>
            <a:r>
              <a:rPr lang="en-US" sz="2400" dirty="0"/>
              <a:t>More than one final state may exist.</a:t>
            </a:r>
          </a:p>
        </p:txBody>
      </p:sp>
      <p:sp>
        <p:nvSpPr>
          <p:cNvPr id="10244" name="Oval 4"/>
          <p:cNvSpPr>
            <a:spLocks noChangeArrowheads="1"/>
          </p:cNvSpPr>
          <p:nvPr/>
        </p:nvSpPr>
        <p:spPr bwMode="auto">
          <a:xfrm>
            <a:off x="76200" y="5741988"/>
            <a:ext cx="314325" cy="320675"/>
          </a:xfrm>
          <a:prstGeom prst="ellipse">
            <a:avLst/>
          </a:prstGeom>
          <a:solidFill>
            <a:schemeClr val="folHlink"/>
          </a:solidFill>
          <a:ln w="0">
            <a:solidFill>
              <a:schemeClr val="tx1"/>
            </a:solidFill>
            <a:round/>
            <a:headEnd/>
            <a:tailEnd/>
          </a:ln>
        </p:spPr>
        <p:txBody>
          <a:bodyPr/>
          <a:lstStyle/>
          <a:p>
            <a:endParaRPr lang="en-US"/>
          </a:p>
        </p:txBody>
      </p:sp>
      <p:grpSp>
        <p:nvGrpSpPr>
          <p:cNvPr id="2" name="Group 5"/>
          <p:cNvGrpSpPr>
            <a:grpSpLocks/>
          </p:cNvGrpSpPr>
          <p:nvPr/>
        </p:nvGrpSpPr>
        <p:grpSpPr bwMode="auto">
          <a:xfrm>
            <a:off x="390525" y="5810250"/>
            <a:ext cx="989013" cy="168275"/>
            <a:chOff x="739" y="3456"/>
            <a:chExt cx="623" cy="106"/>
          </a:xfrm>
        </p:grpSpPr>
        <p:sp>
          <p:nvSpPr>
            <p:cNvPr id="10246" name="Freeform 6"/>
            <p:cNvSpPr>
              <a:spLocks/>
            </p:cNvSpPr>
            <p:nvPr/>
          </p:nvSpPr>
          <p:spPr bwMode="auto">
            <a:xfrm>
              <a:off x="739" y="3509"/>
              <a:ext cx="623" cy="53"/>
            </a:xfrm>
            <a:custGeom>
              <a:avLst/>
              <a:gdLst/>
              <a:ahLst/>
              <a:cxnLst>
                <a:cxn ang="0">
                  <a:pos x="0" y="0"/>
                </a:cxn>
                <a:cxn ang="0">
                  <a:pos x="60" y="0"/>
                </a:cxn>
                <a:cxn ang="0">
                  <a:pos x="49" y="5"/>
                </a:cxn>
              </a:cxnLst>
              <a:rect l="0" t="0" r="r" b="b"/>
              <a:pathLst>
                <a:path w="60" h="5">
                  <a:moveTo>
                    <a:pt x="0" y="0"/>
                  </a:moveTo>
                  <a:lnTo>
                    <a:pt x="60" y="0"/>
                  </a:lnTo>
                  <a:lnTo>
                    <a:pt x="49" y="5"/>
                  </a:lnTo>
                </a:path>
              </a:pathLst>
            </a:custGeom>
            <a:noFill/>
            <a:ln w="0">
              <a:solidFill>
                <a:schemeClr val="tx1"/>
              </a:solidFill>
              <a:prstDash val="solid"/>
              <a:round/>
              <a:headEnd/>
              <a:tailEnd/>
            </a:ln>
          </p:spPr>
          <p:txBody>
            <a:bodyPr/>
            <a:lstStyle/>
            <a:p>
              <a:endParaRPr lang="en-US"/>
            </a:p>
          </p:txBody>
        </p:sp>
        <p:sp>
          <p:nvSpPr>
            <p:cNvPr id="10247" name="Line 7"/>
            <p:cNvSpPr>
              <a:spLocks noChangeShapeType="1"/>
            </p:cNvSpPr>
            <p:nvPr/>
          </p:nvSpPr>
          <p:spPr bwMode="auto">
            <a:xfrm flipH="1" flipV="1">
              <a:off x="1247" y="3456"/>
              <a:ext cx="115" cy="53"/>
            </a:xfrm>
            <a:prstGeom prst="line">
              <a:avLst/>
            </a:prstGeom>
            <a:noFill/>
            <a:ln w="0">
              <a:solidFill>
                <a:schemeClr val="tx1"/>
              </a:solidFill>
              <a:round/>
              <a:headEnd/>
              <a:tailEnd/>
            </a:ln>
          </p:spPr>
          <p:txBody>
            <a:bodyPr/>
            <a:lstStyle/>
            <a:p>
              <a:endParaRPr lang="en-US"/>
            </a:p>
          </p:txBody>
        </p:sp>
      </p:grpSp>
      <p:sp>
        <p:nvSpPr>
          <p:cNvPr id="10248" name="AutoShape 8"/>
          <p:cNvSpPr>
            <a:spLocks noChangeArrowheads="1"/>
          </p:cNvSpPr>
          <p:nvPr/>
        </p:nvSpPr>
        <p:spPr bwMode="auto">
          <a:xfrm>
            <a:off x="1379538" y="5538788"/>
            <a:ext cx="1582737" cy="709612"/>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0249" name="Rectangle 9"/>
          <p:cNvSpPr>
            <a:spLocks noChangeArrowheads="1"/>
          </p:cNvSpPr>
          <p:nvPr/>
        </p:nvSpPr>
        <p:spPr bwMode="auto">
          <a:xfrm>
            <a:off x="1857375" y="5767388"/>
            <a:ext cx="654050" cy="244475"/>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rPr>
              <a:t>Locked</a:t>
            </a:r>
            <a:endParaRPr lang="en-US" sz="1000"/>
          </a:p>
        </p:txBody>
      </p:sp>
      <p:sp>
        <p:nvSpPr>
          <p:cNvPr id="10250" name="Freeform 10"/>
          <p:cNvSpPr>
            <a:spLocks/>
          </p:cNvSpPr>
          <p:nvPr/>
        </p:nvSpPr>
        <p:spPr bwMode="auto">
          <a:xfrm>
            <a:off x="2976563" y="5894388"/>
            <a:ext cx="1006475" cy="84137"/>
          </a:xfrm>
          <a:custGeom>
            <a:avLst/>
            <a:gdLst/>
            <a:ahLst/>
            <a:cxnLst>
              <a:cxn ang="0">
                <a:pos x="0" y="0"/>
              </a:cxn>
              <a:cxn ang="0">
                <a:pos x="61" y="0"/>
              </a:cxn>
              <a:cxn ang="0">
                <a:pos x="50" y="5"/>
              </a:cxn>
            </a:cxnLst>
            <a:rect l="0" t="0" r="r" b="b"/>
            <a:pathLst>
              <a:path w="61" h="5">
                <a:moveTo>
                  <a:pt x="0" y="0"/>
                </a:moveTo>
                <a:lnTo>
                  <a:pt x="61" y="0"/>
                </a:lnTo>
                <a:lnTo>
                  <a:pt x="50" y="5"/>
                </a:lnTo>
              </a:path>
            </a:pathLst>
          </a:custGeom>
          <a:noFill/>
          <a:ln w="0">
            <a:solidFill>
              <a:schemeClr val="tx1"/>
            </a:solidFill>
            <a:prstDash val="solid"/>
            <a:round/>
            <a:headEnd/>
            <a:tailEnd/>
          </a:ln>
        </p:spPr>
        <p:txBody>
          <a:bodyPr/>
          <a:lstStyle/>
          <a:p>
            <a:endParaRPr lang="en-US"/>
          </a:p>
        </p:txBody>
      </p:sp>
      <p:sp>
        <p:nvSpPr>
          <p:cNvPr id="10251" name="Line 11"/>
          <p:cNvSpPr>
            <a:spLocks noChangeShapeType="1"/>
          </p:cNvSpPr>
          <p:nvPr/>
        </p:nvSpPr>
        <p:spPr bwMode="auto">
          <a:xfrm flipH="1" flipV="1">
            <a:off x="3802063" y="5810250"/>
            <a:ext cx="180975" cy="84138"/>
          </a:xfrm>
          <a:prstGeom prst="line">
            <a:avLst/>
          </a:prstGeom>
          <a:noFill/>
          <a:ln w="0">
            <a:solidFill>
              <a:schemeClr val="tx1"/>
            </a:solidFill>
            <a:round/>
            <a:headEnd/>
            <a:tailEnd/>
          </a:ln>
        </p:spPr>
        <p:txBody>
          <a:bodyPr/>
          <a:lstStyle/>
          <a:p>
            <a:endParaRPr lang="en-US"/>
          </a:p>
        </p:txBody>
      </p:sp>
      <p:sp>
        <p:nvSpPr>
          <p:cNvPr id="10252" name="Oval 12"/>
          <p:cNvSpPr>
            <a:spLocks noChangeArrowheads="1"/>
          </p:cNvSpPr>
          <p:nvPr/>
        </p:nvSpPr>
        <p:spPr bwMode="auto">
          <a:xfrm>
            <a:off x="3983038" y="5673725"/>
            <a:ext cx="444500" cy="439738"/>
          </a:xfrm>
          <a:prstGeom prst="ellipse">
            <a:avLst/>
          </a:prstGeom>
          <a:noFill/>
          <a:ln w="0">
            <a:solidFill>
              <a:schemeClr val="tx1"/>
            </a:solidFill>
            <a:round/>
            <a:headEnd/>
            <a:tailEnd/>
          </a:ln>
        </p:spPr>
        <p:txBody>
          <a:bodyPr/>
          <a:lstStyle/>
          <a:p>
            <a:endParaRPr lang="en-US"/>
          </a:p>
        </p:txBody>
      </p:sp>
      <p:sp>
        <p:nvSpPr>
          <p:cNvPr id="10253" name="Oval 13"/>
          <p:cNvSpPr>
            <a:spLocks noChangeArrowheads="1"/>
          </p:cNvSpPr>
          <p:nvPr/>
        </p:nvSpPr>
        <p:spPr bwMode="auto">
          <a:xfrm>
            <a:off x="4048125" y="5741988"/>
            <a:ext cx="330200" cy="320675"/>
          </a:xfrm>
          <a:prstGeom prst="ellipse">
            <a:avLst/>
          </a:prstGeom>
          <a:solidFill>
            <a:schemeClr val="folHlink"/>
          </a:solidFill>
          <a:ln w="0">
            <a:solidFill>
              <a:schemeClr val="tx1"/>
            </a:solidFill>
            <a:round/>
            <a:headEnd/>
            <a:tailEnd/>
          </a:ln>
        </p:spPr>
        <p:txBody>
          <a:bodyPr/>
          <a:lstStyle/>
          <a:p>
            <a:endParaRPr lang="en-US"/>
          </a:p>
        </p:txBody>
      </p:sp>
      <p:pic>
        <p:nvPicPr>
          <p:cNvPr id="10254" name="Picture 14" descr="state-opst"/>
          <p:cNvPicPr>
            <a:picLocks noChangeAspect="1" noChangeArrowheads="1"/>
          </p:cNvPicPr>
          <p:nvPr/>
        </p:nvPicPr>
        <p:blipFill>
          <a:blip r:embed="rId3"/>
          <a:srcRect/>
          <a:stretch>
            <a:fillRect/>
          </a:stretch>
        </p:blipFill>
        <p:spPr bwMode="auto">
          <a:xfrm>
            <a:off x="6659562" y="4724400"/>
            <a:ext cx="2484438" cy="19050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685800" y="1322388"/>
            <a:ext cx="7772400" cy="3108325"/>
          </a:xfrm>
          <a:prstGeom prst="rect">
            <a:avLst/>
          </a:prstGeom>
          <a:noFill/>
          <a:ln w="9525">
            <a:noFill/>
            <a:miter lim="800000"/>
            <a:headEnd/>
            <a:tailEnd/>
          </a:ln>
        </p:spPr>
        <p:txBody>
          <a:bodyPr>
            <a:spAutoFit/>
          </a:bodyPr>
          <a:lstStyle/>
          <a:p>
            <a:pPr eaLnBrk="0" hangingPunct="0">
              <a:spcBef>
                <a:spcPct val="50000"/>
              </a:spcBef>
            </a:pPr>
            <a:r>
              <a:rPr lang="en-US" sz="2800"/>
              <a:t>Component diagrams describe the organization of and dependencies among software implementation components. These diagrams contain components, which represent distributable physical units, including source code, object code, and executable code.</a:t>
            </a:r>
            <a:endParaRPr lang="en-US" sz="2800" b="1"/>
          </a:p>
        </p:txBody>
      </p:sp>
      <p:sp>
        <p:nvSpPr>
          <p:cNvPr id="72707" name="TextBox 2"/>
          <p:cNvSpPr txBox="1">
            <a:spLocks noChangeArrowheads="1"/>
          </p:cNvSpPr>
          <p:nvPr/>
        </p:nvSpPr>
        <p:spPr bwMode="auto">
          <a:xfrm>
            <a:off x="609600" y="304800"/>
            <a:ext cx="5764213" cy="1016000"/>
          </a:xfrm>
          <a:prstGeom prst="rect">
            <a:avLst/>
          </a:prstGeom>
          <a:noFill/>
          <a:ln w="9525">
            <a:noFill/>
            <a:miter lim="800000"/>
            <a:headEnd/>
            <a:tailEnd/>
          </a:ln>
        </p:spPr>
        <p:txBody>
          <a:bodyPr wrap="none">
            <a:spAutoFit/>
          </a:bodyPr>
          <a:lstStyle/>
          <a:p>
            <a:r>
              <a:rPr lang="en-US" sz="3600" b="1">
                <a:solidFill>
                  <a:srgbClr val="003366"/>
                </a:solidFill>
              </a:rPr>
              <a:t>Component Diagrams</a:t>
            </a:r>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Component Diagram</a:t>
            </a:r>
          </a:p>
        </p:txBody>
      </p:sp>
      <p:sp>
        <p:nvSpPr>
          <p:cNvPr id="3075" name="Rectangle 3"/>
          <p:cNvSpPr>
            <a:spLocks noGrp="1" noChangeArrowheads="1"/>
          </p:cNvSpPr>
          <p:nvPr>
            <p:ph type="body" idx="1"/>
          </p:nvPr>
        </p:nvSpPr>
        <p:spPr/>
        <p:txBody>
          <a:bodyPr/>
          <a:lstStyle/>
          <a:p>
            <a:r>
              <a:rPr lang="en-US" sz="2800" dirty="0"/>
              <a:t>Illustrates the organization and dependencies among software components </a:t>
            </a:r>
          </a:p>
          <a:p>
            <a:r>
              <a:rPr lang="en-US" sz="2800" dirty="0"/>
              <a:t>Captures the physical structure of the implementation</a:t>
            </a:r>
          </a:p>
          <a:p>
            <a:r>
              <a:rPr lang="en-US" sz="2800" dirty="0"/>
              <a:t>Built as part of architectural specification</a:t>
            </a:r>
          </a:p>
          <a:p>
            <a:r>
              <a:rPr lang="en-US" sz="2800" dirty="0"/>
              <a:t>Purpose</a:t>
            </a:r>
          </a:p>
          <a:p>
            <a:pPr lvl="1"/>
            <a:r>
              <a:rPr lang="en-US" sz="2400" dirty="0"/>
              <a:t>Model source code organization</a:t>
            </a:r>
          </a:p>
          <a:p>
            <a:pPr lvl="1"/>
            <a:r>
              <a:rPr lang="en-US" sz="2400" dirty="0"/>
              <a:t>Model an executable release</a:t>
            </a:r>
          </a:p>
          <a:p>
            <a:pPr lvl="1"/>
            <a:r>
              <a:rPr lang="en-US" sz="2400" dirty="0"/>
              <a:t>Model a physical database</a:t>
            </a:r>
          </a:p>
          <a:p>
            <a:r>
              <a:rPr lang="en-US" sz="2800" dirty="0"/>
              <a:t>Developed by architects and programmers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A7B88A2C-DE78-4CA7-8E4D-C4069F895C0C}" type="slidenum">
              <a:rPr lang="en-US"/>
              <a:pPr/>
              <a:t>42</a:t>
            </a:fld>
            <a:endParaRPr lang="en-US"/>
          </a:p>
        </p:txBody>
      </p:sp>
      <p:sp>
        <p:nvSpPr>
          <p:cNvPr id="111618" name="Rectangle 1026"/>
          <p:cNvSpPr>
            <a:spLocks noGrp="1" noChangeArrowheads="1"/>
          </p:cNvSpPr>
          <p:nvPr>
            <p:ph type="title"/>
          </p:nvPr>
        </p:nvSpPr>
        <p:spPr/>
        <p:txBody>
          <a:bodyPr/>
          <a:lstStyle/>
          <a:p>
            <a:r>
              <a:rPr lang="en-US"/>
              <a:t>Component</a:t>
            </a:r>
          </a:p>
        </p:txBody>
      </p:sp>
      <p:sp>
        <p:nvSpPr>
          <p:cNvPr id="111619" name="Rectangle 1027"/>
          <p:cNvSpPr>
            <a:spLocks noGrp="1" noChangeArrowheads="1"/>
          </p:cNvSpPr>
          <p:nvPr>
            <p:ph type="body" idx="1"/>
          </p:nvPr>
        </p:nvSpPr>
        <p:spPr/>
        <p:txBody>
          <a:bodyPr/>
          <a:lstStyle/>
          <a:p>
            <a:pPr marL="228600" indent="-228600">
              <a:buFontTx/>
              <a:buNone/>
            </a:pPr>
            <a:r>
              <a:rPr lang="en-US"/>
              <a:t>A component is a physical, replaceable part of a system that conforms to, and provides the realization of, a set of interfaces.</a:t>
            </a:r>
          </a:p>
          <a:p>
            <a:pPr marL="228600" indent="-228600">
              <a:buFontTx/>
              <a:buNone/>
            </a:pPr>
            <a:r>
              <a:rPr lang="en-US"/>
              <a:t>examples:</a:t>
            </a:r>
          </a:p>
          <a:p>
            <a:pPr marL="228600" indent="-228600"/>
            <a:r>
              <a:rPr lang="en-US"/>
              <a:t>dynamic link library (DLL)</a:t>
            </a:r>
          </a:p>
          <a:p>
            <a:pPr marL="228600" indent="-228600"/>
            <a:r>
              <a:rPr lang="en-US"/>
              <a:t>COM+ component</a:t>
            </a:r>
          </a:p>
          <a:p>
            <a:pPr marL="228600" indent="-228600"/>
            <a:r>
              <a:rPr lang="en-US"/>
              <a:t>Enterprise Java Bean (EJB)</a:t>
            </a:r>
          </a:p>
        </p:txBody>
      </p:sp>
    </p:spTree>
  </p:cSld>
  <p:clrMapOvr>
    <a:masterClrMapping/>
  </p:clrMapOvr>
  <p:transition advTm="3633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4294967295"/>
          </p:nvPr>
        </p:nvSpPr>
        <p:spPr>
          <a:xfrm>
            <a:off x="6553200" y="6248400"/>
            <a:ext cx="1905000" cy="457200"/>
          </a:xfrm>
          <a:prstGeom prst="rect">
            <a:avLst/>
          </a:prstGeom>
        </p:spPr>
        <p:txBody>
          <a:bodyPr/>
          <a:lstStyle/>
          <a:p>
            <a:fld id="{9C089024-05F7-4D86-BD10-229A404B9130}" type="slidenum">
              <a:rPr lang="en-US"/>
              <a:pPr/>
              <a:t>43</a:t>
            </a:fld>
            <a:endParaRPr lang="en-US"/>
          </a:p>
        </p:txBody>
      </p:sp>
      <p:sp>
        <p:nvSpPr>
          <p:cNvPr id="117762" name="Rectangle 2"/>
          <p:cNvSpPr>
            <a:spLocks noGrp="1" noChangeArrowheads="1"/>
          </p:cNvSpPr>
          <p:nvPr>
            <p:ph type="title"/>
          </p:nvPr>
        </p:nvSpPr>
        <p:spPr/>
        <p:txBody>
          <a:bodyPr/>
          <a:lstStyle/>
          <a:p>
            <a:r>
              <a:rPr lang="en-US"/>
              <a:t>Component Notation</a:t>
            </a:r>
          </a:p>
        </p:txBody>
      </p:sp>
      <p:sp>
        <p:nvSpPr>
          <p:cNvPr id="117763" name="Rectangle 3"/>
          <p:cNvSpPr>
            <a:spLocks noGrp="1" noChangeArrowheads="1"/>
          </p:cNvSpPr>
          <p:nvPr>
            <p:ph type="body" idx="1"/>
          </p:nvPr>
        </p:nvSpPr>
        <p:spPr/>
        <p:txBody>
          <a:bodyPr/>
          <a:lstStyle/>
          <a:p>
            <a:pPr>
              <a:buFontTx/>
              <a:buNone/>
            </a:pPr>
            <a:r>
              <a:rPr lang="en-US"/>
              <a:t> </a:t>
            </a:r>
          </a:p>
        </p:txBody>
      </p:sp>
      <p:grpSp>
        <p:nvGrpSpPr>
          <p:cNvPr id="2" name="Group 4"/>
          <p:cNvGrpSpPr>
            <a:grpSpLocks/>
          </p:cNvGrpSpPr>
          <p:nvPr/>
        </p:nvGrpSpPr>
        <p:grpSpPr bwMode="auto">
          <a:xfrm>
            <a:off x="609600" y="3733800"/>
            <a:ext cx="3276600" cy="1676400"/>
            <a:chOff x="384" y="2352"/>
            <a:chExt cx="2064" cy="1056"/>
          </a:xfrm>
        </p:grpSpPr>
        <p:sp>
          <p:nvSpPr>
            <p:cNvPr id="117765" name="Rectangle 5"/>
            <p:cNvSpPr>
              <a:spLocks noChangeArrowheads="1"/>
            </p:cNvSpPr>
            <p:nvPr/>
          </p:nvSpPr>
          <p:spPr bwMode="auto">
            <a:xfrm>
              <a:off x="720" y="2352"/>
              <a:ext cx="1728" cy="1056"/>
            </a:xfrm>
            <a:prstGeom prst="rect">
              <a:avLst/>
            </a:prstGeom>
            <a:solidFill>
              <a:srgbClr val="0033CC"/>
            </a:solidFill>
            <a:ln w="9525">
              <a:solidFill>
                <a:schemeClr val="tx1"/>
              </a:solidFill>
              <a:miter lim="800000"/>
              <a:headEnd/>
              <a:tailEnd/>
            </a:ln>
            <a:effectLst/>
          </p:spPr>
          <p:txBody>
            <a:bodyPr wrap="none" anchor="ctr"/>
            <a:lstStyle/>
            <a:p>
              <a:pPr algn="ctr"/>
              <a:r>
                <a:rPr lang="en-US"/>
                <a:t>Scheduler</a:t>
              </a:r>
            </a:p>
          </p:txBody>
        </p:sp>
        <p:sp>
          <p:nvSpPr>
            <p:cNvPr id="117766" name="Rectangle 6"/>
            <p:cNvSpPr>
              <a:spLocks noChangeArrowheads="1"/>
            </p:cNvSpPr>
            <p:nvPr/>
          </p:nvSpPr>
          <p:spPr bwMode="auto">
            <a:xfrm>
              <a:off x="384" y="2496"/>
              <a:ext cx="624" cy="192"/>
            </a:xfrm>
            <a:prstGeom prst="rect">
              <a:avLst/>
            </a:prstGeom>
            <a:solidFill>
              <a:srgbClr val="0033CC"/>
            </a:solidFill>
            <a:ln w="9525">
              <a:solidFill>
                <a:schemeClr val="tx1"/>
              </a:solidFill>
              <a:miter lim="800000"/>
              <a:headEnd/>
              <a:tailEnd/>
            </a:ln>
            <a:effectLst/>
          </p:spPr>
          <p:txBody>
            <a:bodyPr wrap="none" anchor="ctr"/>
            <a:lstStyle/>
            <a:p>
              <a:endParaRPr lang="en-US"/>
            </a:p>
          </p:txBody>
        </p:sp>
        <p:sp>
          <p:nvSpPr>
            <p:cNvPr id="117767" name="Rectangle 7"/>
            <p:cNvSpPr>
              <a:spLocks noChangeArrowheads="1"/>
            </p:cNvSpPr>
            <p:nvPr/>
          </p:nvSpPr>
          <p:spPr bwMode="auto">
            <a:xfrm>
              <a:off x="384" y="3072"/>
              <a:ext cx="624" cy="192"/>
            </a:xfrm>
            <a:prstGeom prst="rect">
              <a:avLst/>
            </a:prstGeom>
            <a:solidFill>
              <a:srgbClr val="0033CC"/>
            </a:solidFill>
            <a:ln w="9525">
              <a:solidFill>
                <a:schemeClr val="tx1"/>
              </a:solidFill>
              <a:miter lim="800000"/>
              <a:headEnd/>
              <a:tailEnd/>
            </a:ln>
            <a:effectLst/>
          </p:spPr>
          <p:txBody>
            <a:bodyPr wrap="none" anchor="ctr"/>
            <a:lstStyle/>
            <a:p>
              <a:endParaRPr lang="en-US"/>
            </a:p>
          </p:txBody>
        </p:sp>
      </p:grpSp>
      <p:grpSp>
        <p:nvGrpSpPr>
          <p:cNvPr id="3" name="Group 11"/>
          <p:cNvGrpSpPr>
            <a:grpSpLocks/>
          </p:cNvGrpSpPr>
          <p:nvPr/>
        </p:nvGrpSpPr>
        <p:grpSpPr bwMode="auto">
          <a:xfrm>
            <a:off x="6858000" y="3733800"/>
            <a:ext cx="1427163" cy="2133600"/>
            <a:chOff x="3024" y="2352"/>
            <a:chExt cx="899" cy="1344"/>
          </a:xfrm>
        </p:grpSpPr>
        <p:sp>
          <p:nvSpPr>
            <p:cNvPr id="117768" name="Rectangle 8"/>
            <p:cNvSpPr>
              <a:spLocks noChangeArrowheads="1"/>
            </p:cNvSpPr>
            <p:nvPr/>
          </p:nvSpPr>
          <p:spPr bwMode="auto">
            <a:xfrm>
              <a:off x="3072" y="2352"/>
              <a:ext cx="816" cy="1056"/>
            </a:xfrm>
            <a:prstGeom prst="rect">
              <a:avLst/>
            </a:prstGeom>
            <a:solidFill>
              <a:srgbClr val="0033CC"/>
            </a:solidFill>
            <a:ln w="9525">
              <a:solidFill>
                <a:schemeClr val="tx1"/>
              </a:solidFill>
              <a:miter lim="800000"/>
              <a:headEnd/>
              <a:tailEnd/>
            </a:ln>
            <a:effectLst/>
          </p:spPr>
          <p:txBody>
            <a:bodyPr wrap="none" anchor="ctr"/>
            <a:lstStyle/>
            <a:p>
              <a:pPr algn="ctr">
                <a:lnSpc>
                  <a:spcPct val="50000"/>
                </a:lnSpc>
              </a:pPr>
              <a:r>
                <a:rPr lang="en-US"/>
                <a:t>-----------</a:t>
              </a:r>
            </a:p>
            <a:p>
              <a:pPr algn="ctr">
                <a:lnSpc>
                  <a:spcPct val="50000"/>
                </a:lnSpc>
              </a:pPr>
              <a:r>
                <a:rPr lang="en-US"/>
                <a:t>----------</a:t>
              </a:r>
            </a:p>
            <a:p>
              <a:pPr algn="ctr">
                <a:lnSpc>
                  <a:spcPct val="50000"/>
                </a:lnSpc>
              </a:pPr>
              <a:r>
                <a:rPr lang="en-US"/>
                <a:t>----------</a:t>
              </a:r>
            </a:p>
            <a:p>
              <a:pPr algn="ctr">
                <a:lnSpc>
                  <a:spcPct val="50000"/>
                </a:lnSpc>
              </a:pPr>
              <a:r>
                <a:rPr lang="en-US"/>
                <a:t>----------</a:t>
              </a:r>
            </a:p>
            <a:p>
              <a:pPr algn="ctr">
                <a:lnSpc>
                  <a:spcPct val="50000"/>
                </a:lnSpc>
              </a:pPr>
              <a:endParaRPr lang="en-US"/>
            </a:p>
            <a:p>
              <a:pPr algn="ctr">
                <a:lnSpc>
                  <a:spcPct val="50000"/>
                </a:lnSpc>
              </a:pPr>
              <a:r>
                <a:rPr lang="en-US"/>
                <a:t>----------</a:t>
              </a:r>
            </a:p>
            <a:p>
              <a:pPr algn="ctr">
                <a:lnSpc>
                  <a:spcPct val="50000"/>
                </a:lnSpc>
              </a:pPr>
              <a:r>
                <a:rPr lang="en-US"/>
                <a:t>----------</a:t>
              </a:r>
            </a:p>
          </p:txBody>
        </p:sp>
        <p:sp>
          <p:nvSpPr>
            <p:cNvPr id="117769" name="Text Box 9"/>
            <p:cNvSpPr txBox="1">
              <a:spLocks noChangeArrowheads="1"/>
            </p:cNvSpPr>
            <p:nvPr/>
          </p:nvSpPr>
          <p:spPr bwMode="auto">
            <a:xfrm>
              <a:off x="3024" y="3408"/>
              <a:ext cx="899" cy="288"/>
            </a:xfrm>
            <a:prstGeom prst="rect">
              <a:avLst/>
            </a:prstGeom>
            <a:noFill/>
            <a:ln w="9525">
              <a:noFill/>
              <a:miter lim="800000"/>
              <a:headEnd/>
              <a:tailEnd/>
            </a:ln>
            <a:effectLst/>
          </p:spPr>
          <p:txBody>
            <a:bodyPr wrap="none" anchor="ctr">
              <a:spAutoFit/>
            </a:bodyPr>
            <a:lstStyle/>
            <a:p>
              <a:pPr algn="ctr"/>
              <a:r>
                <a:rPr lang="en-US"/>
                <a:t>signal.cpp</a:t>
              </a:r>
            </a:p>
          </p:txBody>
        </p:sp>
      </p:grpSp>
    </p:spTree>
  </p:cSld>
  <p:clrMapOvr>
    <a:masterClrMapping/>
  </p:clrMapOvr>
  <p:transition advTm="3201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6553200" y="6248400"/>
            <a:ext cx="1905000" cy="457200"/>
          </a:xfrm>
          <a:prstGeom prst="rect">
            <a:avLst/>
          </a:prstGeom>
        </p:spPr>
        <p:txBody>
          <a:bodyPr/>
          <a:lstStyle/>
          <a:p>
            <a:fld id="{BED5C779-22A9-42EA-9D97-0F05BCA0D429}" type="slidenum">
              <a:rPr lang="en-US"/>
              <a:pPr/>
              <a:t>44</a:t>
            </a:fld>
            <a:endParaRPr lang="en-US"/>
          </a:p>
        </p:txBody>
      </p:sp>
      <p:sp>
        <p:nvSpPr>
          <p:cNvPr id="192514" name="Rectangle 2"/>
          <p:cNvSpPr>
            <a:spLocks noGrp="1" noChangeArrowheads="1"/>
          </p:cNvSpPr>
          <p:nvPr>
            <p:ph type="title"/>
          </p:nvPr>
        </p:nvSpPr>
        <p:spPr/>
        <p:txBody>
          <a:bodyPr/>
          <a:lstStyle/>
          <a:p>
            <a:endParaRPr lang="en-US"/>
          </a:p>
        </p:txBody>
      </p:sp>
      <p:sp>
        <p:nvSpPr>
          <p:cNvPr id="192515" name="Rectangle 3"/>
          <p:cNvSpPr>
            <a:spLocks noGrp="1" noChangeArrowheads="1"/>
          </p:cNvSpPr>
          <p:nvPr>
            <p:ph type="body" idx="1"/>
          </p:nvPr>
        </p:nvSpPr>
        <p:spPr/>
        <p:txBody>
          <a:bodyPr/>
          <a:lstStyle/>
          <a:p>
            <a:endParaRPr lang="en-US"/>
          </a:p>
        </p:txBody>
      </p:sp>
      <p:pic>
        <p:nvPicPr>
          <p:cNvPr id="192517" name="Picture 5" descr="Component Diagram"/>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3B7A35DC-74FF-4595-9EEF-1017AF578124}" type="slidenum">
              <a:rPr lang="en-US"/>
              <a:pPr/>
              <a:t>45</a:t>
            </a:fld>
            <a:endParaRPr lang="en-US"/>
          </a:p>
        </p:txBody>
      </p:sp>
      <p:sp>
        <p:nvSpPr>
          <p:cNvPr id="119810" name="Rectangle 2"/>
          <p:cNvSpPr>
            <a:spLocks noGrp="1" noChangeArrowheads="1"/>
          </p:cNvSpPr>
          <p:nvPr>
            <p:ph type="title"/>
          </p:nvPr>
        </p:nvSpPr>
        <p:spPr/>
        <p:txBody>
          <a:bodyPr/>
          <a:lstStyle/>
          <a:p>
            <a:r>
              <a:rPr lang="en-US"/>
              <a:t>Node</a:t>
            </a:r>
          </a:p>
        </p:txBody>
      </p:sp>
      <p:sp>
        <p:nvSpPr>
          <p:cNvPr id="119811" name="Rectangle 3"/>
          <p:cNvSpPr>
            <a:spLocks noGrp="1" noChangeArrowheads="1"/>
          </p:cNvSpPr>
          <p:nvPr>
            <p:ph type="body" idx="1"/>
          </p:nvPr>
        </p:nvSpPr>
        <p:spPr/>
        <p:txBody>
          <a:bodyPr/>
          <a:lstStyle/>
          <a:p>
            <a:pPr marL="0" indent="0">
              <a:buFontTx/>
              <a:buNone/>
            </a:pPr>
            <a:r>
              <a:rPr lang="en-US"/>
              <a:t>A node is a physical element, which exists at run time, that represents some computation resource.</a:t>
            </a:r>
          </a:p>
          <a:p>
            <a:pPr marL="0" indent="0">
              <a:buFontTx/>
              <a:buNone/>
            </a:pPr>
            <a:endParaRPr lang="en-US"/>
          </a:p>
          <a:p>
            <a:pPr marL="0" indent="0">
              <a:buFontTx/>
              <a:buNone/>
            </a:pPr>
            <a:r>
              <a:rPr lang="en-US"/>
              <a:t>This resource generally has at least some memory; it often has processing capability.</a:t>
            </a:r>
          </a:p>
        </p:txBody>
      </p:sp>
    </p:spTree>
  </p:cSld>
  <p:clrMapOvr>
    <a:masterClrMapping/>
  </p:clrMapOvr>
  <p:transition advTm="25744"/>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A996F6C0-B898-4A7C-9083-2013732F6732}" type="slidenum">
              <a:rPr lang="en-US"/>
              <a:pPr/>
              <a:t>46</a:t>
            </a:fld>
            <a:endParaRPr lang="en-US"/>
          </a:p>
        </p:txBody>
      </p:sp>
      <p:sp>
        <p:nvSpPr>
          <p:cNvPr id="120834" name="Rectangle 2"/>
          <p:cNvSpPr>
            <a:spLocks noGrp="1" noChangeArrowheads="1"/>
          </p:cNvSpPr>
          <p:nvPr>
            <p:ph type="title"/>
          </p:nvPr>
        </p:nvSpPr>
        <p:spPr/>
        <p:txBody>
          <a:bodyPr/>
          <a:lstStyle/>
          <a:p>
            <a:r>
              <a:rPr lang="en-US"/>
              <a:t>Nodes and Components</a:t>
            </a:r>
          </a:p>
        </p:txBody>
      </p:sp>
      <p:sp>
        <p:nvSpPr>
          <p:cNvPr id="120835" name="Rectangle 3"/>
          <p:cNvSpPr>
            <a:spLocks noGrp="1" noChangeArrowheads="1"/>
          </p:cNvSpPr>
          <p:nvPr>
            <p:ph type="body" idx="1"/>
          </p:nvPr>
        </p:nvSpPr>
        <p:spPr/>
        <p:txBody>
          <a:bodyPr/>
          <a:lstStyle/>
          <a:p>
            <a:r>
              <a:rPr lang="en-US"/>
              <a:t>Components are things that participate in the execution of a system; nodes are things that execute components.</a:t>
            </a:r>
          </a:p>
          <a:p>
            <a:r>
              <a:rPr lang="en-US"/>
              <a:t>A distribution unit is a set of components that have  been allocated to a node as a group.</a:t>
            </a:r>
          </a:p>
          <a:p>
            <a:endParaRPr lang="en-US"/>
          </a:p>
        </p:txBody>
      </p:sp>
    </p:spTree>
  </p:cSld>
  <p:clrMapOvr>
    <a:masterClrMapping/>
  </p:clrMapOvr>
  <p:transition advTm="30032"/>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609600"/>
            <a:ext cx="7772400" cy="646113"/>
          </a:xfrm>
        </p:spPr>
        <p:txBody>
          <a:bodyPr/>
          <a:lstStyle/>
          <a:p>
            <a:r>
              <a:rPr lang="en-US" sz="3600" smtClean="0"/>
              <a:t>Component Diagrams</a:t>
            </a:r>
          </a:p>
        </p:txBody>
      </p:sp>
      <p:sp>
        <p:nvSpPr>
          <p:cNvPr id="73731" name="Rectangle 3"/>
          <p:cNvSpPr>
            <a:spLocks noGrp="1" noChangeArrowheads="1"/>
          </p:cNvSpPr>
          <p:nvPr>
            <p:ph type="body" idx="1"/>
          </p:nvPr>
        </p:nvSpPr>
        <p:spPr>
          <a:xfrm>
            <a:off x="304800" y="1600200"/>
            <a:ext cx="8534400" cy="3581400"/>
          </a:xfrm>
        </p:spPr>
        <p:txBody>
          <a:bodyPr/>
          <a:lstStyle/>
          <a:p>
            <a:r>
              <a:rPr lang="en-US" sz="2400" smtClean="0"/>
              <a:t>Component is any form of software</a:t>
            </a:r>
          </a:p>
          <a:p>
            <a:r>
              <a:rPr lang="en-US" sz="2400" smtClean="0"/>
              <a:t>Component diagrams show software components and their relationships (dotted arrows)</a:t>
            </a:r>
          </a:p>
          <a:p>
            <a:r>
              <a:rPr lang="en-US" sz="2400" smtClean="0"/>
              <a:t>They show physical components from a high level view to show how code-modules are distributed.</a:t>
            </a:r>
          </a:p>
          <a:p>
            <a:r>
              <a:rPr lang="en-US" sz="2400" smtClean="0"/>
              <a:t>They are more often used together with deployment diagrams and not separately.</a:t>
            </a:r>
          </a:p>
        </p:txBody>
      </p:sp>
      <p:grpSp>
        <p:nvGrpSpPr>
          <p:cNvPr id="73732" name="Group 40"/>
          <p:cNvGrpSpPr>
            <a:grpSpLocks/>
          </p:cNvGrpSpPr>
          <p:nvPr/>
        </p:nvGrpSpPr>
        <p:grpSpPr bwMode="auto">
          <a:xfrm>
            <a:off x="838200" y="4800600"/>
            <a:ext cx="7543800" cy="1524000"/>
            <a:chOff x="144" y="3456"/>
            <a:chExt cx="3744" cy="624"/>
          </a:xfrm>
        </p:grpSpPr>
        <p:grpSp>
          <p:nvGrpSpPr>
            <p:cNvPr id="73733" name="Group 31"/>
            <p:cNvGrpSpPr>
              <a:grpSpLocks/>
            </p:cNvGrpSpPr>
            <p:nvPr/>
          </p:nvGrpSpPr>
          <p:grpSpPr bwMode="auto">
            <a:xfrm>
              <a:off x="144" y="3456"/>
              <a:ext cx="1440" cy="624"/>
              <a:chOff x="144" y="3456"/>
              <a:chExt cx="1440" cy="624"/>
            </a:xfrm>
          </p:grpSpPr>
          <p:sp>
            <p:nvSpPr>
              <p:cNvPr id="73741" name="Rectangle 26"/>
              <p:cNvSpPr>
                <a:spLocks noChangeArrowheads="1"/>
              </p:cNvSpPr>
              <p:nvPr/>
            </p:nvSpPr>
            <p:spPr bwMode="auto">
              <a:xfrm>
                <a:off x="336" y="3456"/>
                <a:ext cx="1248" cy="624"/>
              </a:xfrm>
              <a:prstGeom prst="rect">
                <a:avLst/>
              </a:prstGeom>
              <a:noFill/>
              <a:ln w="9525">
                <a:solidFill>
                  <a:schemeClr val="tx1"/>
                </a:solidFill>
                <a:miter lim="800000"/>
                <a:headEnd/>
                <a:tailEnd/>
              </a:ln>
            </p:spPr>
            <p:txBody>
              <a:bodyPr wrap="none" anchor="ctr"/>
              <a:lstStyle/>
              <a:p>
                <a:endParaRPr lang="en-US"/>
              </a:p>
            </p:txBody>
          </p:sp>
          <p:sp>
            <p:nvSpPr>
              <p:cNvPr id="73742" name="Oval 27"/>
              <p:cNvSpPr>
                <a:spLocks noChangeArrowheads="1"/>
              </p:cNvSpPr>
              <p:nvPr/>
            </p:nvSpPr>
            <p:spPr bwMode="auto">
              <a:xfrm>
                <a:off x="144" y="3552"/>
                <a:ext cx="432" cy="96"/>
              </a:xfrm>
              <a:prstGeom prst="ellipse">
                <a:avLst/>
              </a:prstGeom>
              <a:solidFill>
                <a:schemeClr val="hlink"/>
              </a:solidFill>
              <a:ln w="9525">
                <a:solidFill>
                  <a:schemeClr val="tx1"/>
                </a:solidFill>
                <a:round/>
                <a:headEnd/>
                <a:tailEnd/>
              </a:ln>
            </p:spPr>
            <p:txBody>
              <a:bodyPr wrap="none" anchor="ctr"/>
              <a:lstStyle/>
              <a:p>
                <a:endParaRPr lang="en-US"/>
              </a:p>
            </p:txBody>
          </p:sp>
          <p:sp>
            <p:nvSpPr>
              <p:cNvPr id="73743" name="Rectangle 28"/>
              <p:cNvSpPr>
                <a:spLocks noChangeArrowheads="1"/>
              </p:cNvSpPr>
              <p:nvPr/>
            </p:nvSpPr>
            <p:spPr bwMode="auto">
              <a:xfrm>
                <a:off x="144" y="3744"/>
                <a:ext cx="432" cy="4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744" name="Rectangle 29"/>
              <p:cNvSpPr>
                <a:spLocks noChangeArrowheads="1"/>
              </p:cNvSpPr>
              <p:nvPr/>
            </p:nvSpPr>
            <p:spPr bwMode="auto">
              <a:xfrm>
                <a:off x="144" y="3888"/>
                <a:ext cx="432" cy="4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745" name="Text Box 30"/>
              <p:cNvSpPr txBox="1">
                <a:spLocks noChangeArrowheads="1"/>
              </p:cNvSpPr>
              <p:nvPr/>
            </p:nvSpPr>
            <p:spPr bwMode="auto">
              <a:xfrm>
                <a:off x="624" y="3648"/>
                <a:ext cx="880" cy="212"/>
              </a:xfrm>
              <a:prstGeom prst="rect">
                <a:avLst/>
              </a:prstGeom>
              <a:noFill/>
              <a:ln w="9525">
                <a:noFill/>
                <a:miter lim="800000"/>
                <a:headEnd/>
                <a:tailEnd/>
              </a:ln>
            </p:spPr>
            <p:txBody>
              <a:bodyPr wrap="none">
                <a:spAutoFit/>
              </a:bodyPr>
              <a:lstStyle/>
              <a:p>
                <a:r>
                  <a:rPr lang="es-ES_tradnl" sz="1600" b="1" u="sng"/>
                  <a:t>Component A</a:t>
                </a:r>
                <a:endParaRPr lang="es-ES" sz="1600" b="1" u="sng"/>
              </a:p>
            </p:txBody>
          </p:sp>
        </p:grpSp>
        <p:grpSp>
          <p:nvGrpSpPr>
            <p:cNvPr id="73734" name="Group 33"/>
            <p:cNvGrpSpPr>
              <a:grpSpLocks/>
            </p:cNvGrpSpPr>
            <p:nvPr/>
          </p:nvGrpSpPr>
          <p:grpSpPr bwMode="auto">
            <a:xfrm>
              <a:off x="2448" y="3456"/>
              <a:ext cx="1440" cy="624"/>
              <a:chOff x="144" y="3456"/>
              <a:chExt cx="1440" cy="624"/>
            </a:xfrm>
          </p:grpSpPr>
          <p:sp>
            <p:nvSpPr>
              <p:cNvPr id="73736" name="Rectangle 34"/>
              <p:cNvSpPr>
                <a:spLocks noChangeArrowheads="1"/>
              </p:cNvSpPr>
              <p:nvPr/>
            </p:nvSpPr>
            <p:spPr bwMode="auto">
              <a:xfrm>
                <a:off x="336" y="3456"/>
                <a:ext cx="1248" cy="624"/>
              </a:xfrm>
              <a:prstGeom prst="rect">
                <a:avLst/>
              </a:prstGeom>
              <a:noFill/>
              <a:ln w="9525">
                <a:solidFill>
                  <a:schemeClr val="tx1"/>
                </a:solidFill>
                <a:miter lim="800000"/>
                <a:headEnd/>
                <a:tailEnd/>
              </a:ln>
            </p:spPr>
            <p:txBody>
              <a:bodyPr wrap="none" anchor="ctr"/>
              <a:lstStyle/>
              <a:p>
                <a:endParaRPr lang="en-US"/>
              </a:p>
            </p:txBody>
          </p:sp>
          <p:sp>
            <p:nvSpPr>
              <p:cNvPr id="73737" name="Oval 35"/>
              <p:cNvSpPr>
                <a:spLocks noChangeArrowheads="1"/>
              </p:cNvSpPr>
              <p:nvPr/>
            </p:nvSpPr>
            <p:spPr bwMode="auto">
              <a:xfrm>
                <a:off x="144" y="3552"/>
                <a:ext cx="432" cy="96"/>
              </a:xfrm>
              <a:prstGeom prst="ellipse">
                <a:avLst/>
              </a:prstGeom>
              <a:solidFill>
                <a:schemeClr val="hlink"/>
              </a:solidFill>
              <a:ln w="9525">
                <a:solidFill>
                  <a:schemeClr val="tx1"/>
                </a:solidFill>
                <a:round/>
                <a:headEnd/>
                <a:tailEnd/>
              </a:ln>
            </p:spPr>
            <p:txBody>
              <a:bodyPr wrap="none" anchor="ctr"/>
              <a:lstStyle/>
              <a:p>
                <a:endParaRPr lang="en-US"/>
              </a:p>
            </p:txBody>
          </p:sp>
          <p:sp>
            <p:nvSpPr>
              <p:cNvPr id="73738" name="Rectangle 36"/>
              <p:cNvSpPr>
                <a:spLocks noChangeArrowheads="1"/>
              </p:cNvSpPr>
              <p:nvPr/>
            </p:nvSpPr>
            <p:spPr bwMode="auto">
              <a:xfrm>
                <a:off x="144" y="3744"/>
                <a:ext cx="432" cy="4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739" name="Rectangle 37"/>
              <p:cNvSpPr>
                <a:spLocks noChangeArrowheads="1"/>
              </p:cNvSpPr>
              <p:nvPr/>
            </p:nvSpPr>
            <p:spPr bwMode="auto">
              <a:xfrm>
                <a:off x="144" y="3888"/>
                <a:ext cx="432" cy="4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73740" name="Text Box 38"/>
              <p:cNvSpPr txBox="1">
                <a:spLocks noChangeArrowheads="1"/>
              </p:cNvSpPr>
              <p:nvPr/>
            </p:nvSpPr>
            <p:spPr bwMode="auto">
              <a:xfrm>
                <a:off x="624" y="3648"/>
                <a:ext cx="873" cy="212"/>
              </a:xfrm>
              <a:prstGeom prst="rect">
                <a:avLst/>
              </a:prstGeom>
              <a:noFill/>
              <a:ln w="9525">
                <a:noFill/>
                <a:miter lim="800000"/>
                <a:headEnd/>
                <a:tailEnd/>
              </a:ln>
            </p:spPr>
            <p:txBody>
              <a:bodyPr wrap="none">
                <a:spAutoFit/>
              </a:bodyPr>
              <a:lstStyle/>
              <a:p>
                <a:r>
                  <a:rPr lang="es-ES_tradnl" sz="1600" b="1" u="sng"/>
                  <a:t>Component B</a:t>
                </a:r>
                <a:endParaRPr lang="es-ES" sz="1600" b="1" u="sng"/>
              </a:p>
            </p:txBody>
          </p:sp>
        </p:grpSp>
        <p:sp>
          <p:nvSpPr>
            <p:cNvPr id="73735" name="Line 39"/>
            <p:cNvSpPr>
              <a:spLocks noChangeShapeType="1"/>
            </p:cNvSpPr>
            <p:nvPr/>
          </p:nvSpPr>
          <p:spPr bwMode="auto">
            <a:xfrm>
              <a:off x="1632" y="3744"/>
              <a:ext cx="768" cy="0"/>
            </a:xfrm>
            <a:prstGeom prst="line">
              <a:avLst/>
            </a:prstGeom>
            <a:noFill/>
            <a:ln w="9525">
              <a:solidFill>
                <a:schemeClr val="tx1"/>
              </a:solidFill>
              <a:prstDash val="sysDot"/>
              <a:round/>
              <a:headEnd/>
              <a:tailEnd type="triangle" w="med" len="med"/>
            </a:ln>
          </p:spPr>
          <p:txBody>
            <a:bodyPr/>
            <a:lstStyle/>
            <a:p>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Component: Representation</a:t>
            </a:r>
          </a:p>
        </p:txBody>
      </p:sp>
      <p:pic>
        <p:nvPicPr>
          <p:cNvPr id="12292" name="Picture 4" descr="component-icon"/>
          <p:cNvPicPr>
            <a:picLocks noChangeAspect="1" noChangeArrowheads="1"/>
          </p:cNvPicPr>
          <p:nvPr/>
        </p:nvPicPr>
        <p:blipFill>
          <a:blip r:embed="rId3"/>
          <a:srcRect/>
          <a:stretch>
            <a:fillRect/>
          </a:stretch>
        </p:blipFill>
        <p:spPr bwMode="auto">
          <a:xfrm>
            <a:off x="533400" y="2057400"/>
            <a:ext cx="2743200" cy="1444625"/>
          </a:xfrm>
          <a:prstGeom prst="rect">
            <a:avLst/>
          </a:prstGeom>
          <a:noFill/>
          <a:ln w="9525">
            <a:noFill/>
            <a:miter lim="800000"/>
            <a:headEnd/>
            <a:tailEnd/>
          </a:ln>
        </p:spPr>
      </p:pic>
      <p:pic>
        <p:nvPicPr>
          <p:cNvPr id="12293" name="Picture 5" descr="compifc-rect"/>
          <p:cNvPicPr>
            <a:picLocks noChangeAspect="1" noChangeArrowheads="1"/>
          </p:cNvPicPr>
          <p:nvPr/>
        </p:nvPicPr>
        <p:blipFill>
          <a:blip r:embed="rId4"/>
          <a:srcRect/>
          <a:stretch>
            <a:fillRect/>
          </a:stretch>
        </p:blipFill>
        <p:spPr bwMode="auto">
          <a:xfrm>
            <a:off x="4114800" y="1981200"/>
            <a:ext cx="2743200" cy="1524000"/>
          </a:xfrm>
          <a:prstGeom prst="rect">
            <a:avLst/>
          </a:prstGeom>
          <a:noFill/>
          <a:ln w="9525">
            <a:noFill/>
            <a:miter lim="800000"/>
            <a:headEnd/>
            <a:tailEnd/>
          </a:ln>
        </p:spPr>
      </p:pic>
      <p:pic>
        <p:nvPicPr>
          <p:cNvPr id="12294" name="Picture 6" descr="compifc-circle"/>
          <p:cNvPicPr>
            <a:picLocks noChangeAspect="1" noChangeArrowheads="1"/>
          </p:cNvPicPr>
          <p:nvPr/>
        </p:nvPicPr>
        <p:blipFill>
          <a:blip r:embed="rId5"/>
          <a:srcRect/>
          <a:stretch>
            <a:fillRect/>
          </a:stretch>
        </p:blipFill>
        <p:spPr bwMode="auto">
          <a:xfrm>
            <a:off x="2895600" y="4876800"/>
            <a:ext cx="3200400" cy="12192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Control Identification</a:t>
            </a:r>
          </a:p>
        </p:txBody>
      </p:sp>
      <p:pic>
        <p:nvPicPr>
          <p:cNvPr id="13317" name="Picture 5" descr="componentDiagram1.GIF (5331 bytes)"/>
          <p:cNvPicPr>
            <a:picLocks noChangeAspect="1" noChangeArrowheads="1"/>
          </p:cNvPicPr>
          <p:nvPr/>
        </p:nvPicPr>
        <p:blipFill>
          <a:blip r:embed="rId3"/>
          <a:srcRect/>
          <a:stretch>
            <a:fillRect/>
          </a:stretch>
        </p:blipFill>
        <p:spPr bwMode="auto">
          <a:xfrm>
            <a:off x="1600200" y="2590800"/>
            <a:ext cx="5638800" cy="1828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Events, Actions &amp; Transitions</a:t>
            </a:r>
          </a:p>
        </p:txBody>
      </p:sp>
      <p:sp>
        <p:nvSpPr>
          <p:cNvPr id="14339" name="Rectangle 3"/>
          <p:cNvSpPr>
            <a:spLocks noGrp="1" noChangeArrowheads="1"/>
          </p:cNvSpPr>
          <p:nvPr>
            <p:ph type="body" idx="1"/>
          </p:nvPr>
        </p:nvSpPr>
        <p:spPr>
          <a:xfrm>
            <a:off x="457200" y="1066800"/>
            <a:ext cx="8069263" cy="2747963"/>
          </a:xfrm>
        </p:spPr>
        <p:txBody>
          <a:bodyPr/>
          <a:lstStyle/>
          <a:p>
            <a:pPr>
              <a:lnSpc>
                <a:spcPct val="70000"/>
              </a:lnSpc>
            </a:pPr>
            <a:r>
              <a:rPr lang="en-US" sz="2400" dirty="0"/>
              <a:t>An event is an occurrence of a stimulus that can trigger a state transition.</a:t>
            </a:r>
          </a:p>
          <a:p>
            <a:pPr>
              <a:lnSpc>
                <a:spcPct val="70000"/>
              </a:lnSpc>
            </a:pPr>
            <a:r>
              <a:rPr lang="en-US" sz="2400" dirty="0"/>
              <a:t> A transition is a change from an originating state to a successor state as a result of some stimulus.</a:t>
            </a:r>
          </a:p>
          <a:p>
            <a:pPr lvl="1">
              <a:lnSpc>
                <a:spcPct val="77000"/>
              </a:lnSpc>
            </a:pPr>
            <a:r>
              <a:rPr lang="en-US" sz="2000" dirty="0"/>
              <a:t>The successor state could possibly be the originating state.</a:t>
            </a:r>
          </a:p>
          <a:p>
            <a:pPr>
              <a:lnSpc>
                <a:spcPct val="70000"/>
              </a:lnSpc>
            </a:pPr>
            <a:r>
              <a:rPr lang="en-US" sz="2400" dirty="0"/>
              <a:t>A transition may take place in response to an event.</a:t>
            </a:r>
          </a:p>
          <a:p>
            <a:pPr>
              <a:lnSpc>
                <a:spcPct val="70000"/>
              </a:lnSpc>
            </a:pPr>
            <a:r>
              <a:rPr lang="en-US" sz="2400" dirty="0"/>
              <a:t>Transitions can be labeled with event names.</a:t>
            </a:r>
          </a:p>
        </p:txBody>
      </p:sp>
      <p:sp>
        <p:nvSpPr>
          <p:cNvPr id="14340" name="Text Box 4"/>
          <p:cNvSpPr txBox="1">
            <a:spLocks noChangeArrowheads="1"/>
          </p:cNvSpPr>
          <p:nvPr/>
        </p:nvSpPr>
        <p:spPr bwMode="auto">
          <a:xfrm>
            <a:off x="2914650" y="5773738"/>
            <a:ext cx="1106488" cy="352425"/>
          </a:xfrm>
          <a:prstGeom prst="rect">
            <a:avLst/>
          </a:prstGeom>
          <a:noFill/>
          <a:ln w="9525">
            <a:noFill/>
            <a:miter lim="800000"/>
            <a:headEnd/>
            <a:tailEnd/>
          </a:ln>
          <a:effectLst/>
        </p:spPr>
        <p:txBody>
          <a:bodyPr wrap="none" lIns="107950" tIns="53975" rIns="107950" bIns="53975">
            <a:spAutoFit/>
          </a:bodyPr>
          <a:lstStyle/>
          <a:p>
            <a:pPr eaLnBrk="0" hangingPunct="0"/>
            <a:r>
              <a:rPr lang="en-US" sz="1600"/>
              <a:t>Transition</a:t>
            </a:r>
          </a:p>
        </p:txBody>
      </p:sp>
      <p:sp>
        <p:nvSpPr>
          <p:cNvPr id="14341" name="Line 5"/>
          <p:cNvSpPr>
            <a:spLocks noChangeShapeType="1"/>
          </p:cNvSpPr>
          <p:nvPr/>
        </p:nvSpPr>
        <p:spPr bwMode="auto">
          <a:xfrm flipV="1">
            <a:off x="3568700" y="4791075"/>
            <a:ext cx="0" cy="977900"/>
          </a:xfrm>
          <a:prstGeom prst="line">
            <a:avLst/>
          </a:prstGeom>
          <a:noFill/>
          <a:ln w="22225">
            <a:solidFill>
              <a:schemeClr val="hlink"/>
            </a:solidFill>
            <a:round/>
            <a:headEnd/>
            <a:tailEnd type="triangle" w="med" len="med"/>
          </a:ln>
          <a:effectLst/>
        </p:spPr>
        <p:txBody>
          <a:bodyPr lIns="107950" tIns="53975" rIns="107950" bIns="53975"/>
          <a:lstStyle/>
          <a:p>
            <a:endParaRPr lang="en-US"/>
          </a:p>
        </p:txBody>
      </p:sp>
      <p:sp>
        <p:nvSpPr>
          <p:cNvPr id="14342" name="Line 6"/>
          <p:cNvSpPr>
            <a:spLocks noChangeShapeType="1"/>
          </p:cNvSpPr>
          <p:nvPr/>
        </p:nvSpPr>
        <p:spPr bwMode="auto">
          <a:xfrm flipV="1">
            <a:off x="4570413" y="5295900"/>
            <a:ext cx="1587" cy="469900"/>
          </a:xfrm>
          <a:prstGeom prst="line">
            <a:avLst/>
          </a:prstGeom>
          <a:noFill/>
          <a:ln w="22225">
            <a:solidFill>
              <a:schemeClr val="hlink"/>
            </a:solidFill>
            <a:round/>
            <a:headEnd/>
            <a:tailEnd type="triangle" w="med" len="med"/>
          </a:ln>
          <a:effectLst/>
        </p:spPr>
        <p:txBody>
          <a:bodyPr lIns="107950" tIns="53975" rIns="107950" bIns="53975"/>
          <a:lstStyle/>
          <a:p>
            <a:endParaRPr lang="en-US"/>
          </a:p>
        </p:txBody>
      </p:sp>
      <p:sp>
        <p:nvSpPr>
          <p:cNvPr id="14343" name="Text Box 7"/>
          <p:cNvSpPr txBox="1">
            <a:spLocks noChangeArrowheads="1"/>
          </p:cNvSpPr>
          <p:nvPr/>
        </p:nvSpPr>
        <p:spPr bwMode="auto">
          <a:xfrm>
            <a:off x="3962400" y="5773738"/>
            <a:ext cx="1989138" cy="352425"/>
          </a:xfrm>
          <a:prstGeom prst="rect">
            <a:avLst/>
          </a:prstGeom>
          <a:noFill/>
          <a:ln w="9525">
            <a:noFill/>
            <a:miter lim="800000"/>
            <a:headEnd/>
            <a:tailEnd/>
          </a:ln>
          <a:effectLst/>
        </p:spPr>
        <p:txBody>
          <a:bodyPr wrap="none" lIns="107950" tIns="53975" rIns="107950" bIns="53975">
            <a:spAutoFit/>
          </a:bodyPr>
          <a:lstStyle/>
          <a:p>
            <a:pPr eaLnBrk="0" hangingPunct="0"/>
            <a:r>
              <a:rPr lang="en-US" sz="1600"/>
              <a:t>Event Name/ action</a:t>
            </a:r>
          </a:p>
        </p:txBody>
      </p:sp>
      <p:sp>
        <p:nvSpPr>
          <p:cNvPr id="14344" name="AutoShape 8"/>
          <p:cNvSpPr>
            <a:spLocks noChangeArrowheads="1"/>
          </p:cNvSpPr>
          <p:nvPr/>
        </p:nvSpPr>
        <p:spPr bwMode="auto">
          <a:xfrm>
            <a:off x="5802313" y="4217988"/>
            <a:ext cx="2384425" cy="105092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4345" name="Rectangle 9"/>
          <p:cNvSpPr>
            <a:spLocks noChangeArrowheads="1"/>
          </p:cNvSpPr>
          <p:nvPr/>
        </p:nvSpPr>
        <p:spPr bwMode="auto">
          <a:xfrm>
            <a:off x="6497638" y="4540250"/>
            <a:ext cx="1273175" cy="365125"/>
          </a:xfrm>
          <a:prstGeom prst="rect">
            <a:avLst/>
          </a:prstGeom>
          <a:noFill/>
          <a:ln w="9525">
            <a:noFill/>
            <a:miter lim="800000"/>
            <a:headEnd/>
            <a:tailEnd/>
          </a:ln>
        </p:spPr>
        <p:txBody>
          <a:bodyPr wrap="none" lIns="0" tIns="0" rIns="0" bIns="0">
            <a:spAutoFit/>
          </a:bodyPr>
          <a:lstStyle/>
          <a:p>
            <a:pPr eaLnBrk="0" hangingPunct="0"/>
            <a:r>
              <a:rPr lang="en-US" sz="2400">
                <a:solidFill>
                  <a:srgbClr val="000000"/>
                </a:solidFill>
              </a:rPr>
              <a:t>Unlocked</a:t>
            </a:r>
            <a:endParaRPr lang="en-US" sz="1000"/>
          </a:p>
        </p:txBody>
      </p:sp>
      <p:sp>
        <p:nvSpPr>
          <p:cNvPr id="14346" name="Freeform 10"/>
          <p:cNvSpPr>
            <a:spLocks/>
          </p:cNvSpPr>
          <p:nvPr/>
        </p:nvSpPr>
        <p:spPr bwMode="auto">
          <a:xfrm>
            <a:off x="3341688" y="4743450"/>
            <a:ext cx="2460625" cy="125413"/>
          </a:xfrm>
          <a:custGeom>
            <a:avLst/>
            <a:gdLst/>
            <a:ahLst/>
            <a:cxnLst>
              <a:cxn ang="0">
                <a:pos x="0" y="0"/>
              </a:cxn>
              <a:cxn ang="0">
                <a:pos x="99" y="0"/>
              </a:cxn>
              <a:cxn ang="0">
                <a:pos x="87" y="5"/>
              </a:cxn>
            </a:cxnLst>
            <a:rect l="0" t="0" r="r" b="b"/>
            <a:pathLst>
              <a:path w="99" h="5">
                <a:moveTo>
                  <a:pt x="0" y="0"/>
                </a:moveTo>
                <a:lnTo>
                  <a:pt x="99" y="0"/>
                </a:lnTo>
                <a:lnTo>
                  <a:pt x="87" y="5"/>
                </a:lnTo>
              </a:path>
            </a:pathLst>
          </a:custGeom>
          <a:noFill/>
          <a:ln w="0">
            <a:solidFill>
              <a:schemeClr val="tx1"/>
            </a:solidFill>
            <a:prstDash val="solid"/>
            <a:round/>
            <a:headEnd/>
            <a:tailEnd/>
          </a:ln>
        </p:spPr>
        <p:txBody>
          <a:bodyPr/>
          <a:lstStyle/>
          <a:p>
            <a:endParaRPr lang="en-US"/>
          </a:p>
        </p:txBody>
      </p:sp>
      <p:sp>
        <p:nvSpPr>
          <p:cNvPr id="14347" name="Line 11"/>
          <p:cNvSpPr>
            <a:spLocks noChangeShapeType="1"/>
          </p:cNvSpPr>
          <p:nvPr/>
        </p:nvSpPr>
        <p:spPr bwMode="auto">
          <a:xfrm flipH="1" flipV="1">
            <a:off x="5503863" y="4619625"/>
            <a:ext cx="298450" cy="123825"/>
          </a:xfrm>
          <a:prstGeom prst="line">
            <a:avLst/>
          </a:prstGeom>
          <a:noFill/>
          <a:ln w="0">
            <a:solidFill>
              <a:schemeClr val="tx1"/>
            </a:solidFill>
            <a:round/>
            <a:headEnd/>
            <a:tailEnd/>
          </a:ln>
        </p:spPr>
        <p:txBody>
          <a:bodyPr/>
          <a:lstStyle/>
          <a:p>
            <a:endParaRPr lang="en-US"/>
          </a:p>
        </p:txBody>
      </p:sp>
      <p:sp>
        <p:nvSpPr>
          <p:cNvPr id="14348" name="AutoShape 12"/>
          <p:cNvSpPr>
            <a:spLocks noChangeArrowheads="1"/>
          </p:cNvSpPr>
          <p:nvPr/>
        </p:nvSpPr>
        <p:spPr bwMode="auto">
          <a:xfrm>
            <a:off x="957263" y="4217988"/>
            <a:ext cx="2384425" cy="1050925"/>
          </a:xfrm>
          <a:prstGeom prst="roundRect">
            <a:avLst>
              <a:gd name="adj" fmla="val 16667"/>
            </a:avLst>
          </a:prstGeom>
          <a:solidFill>
            <a:srgbClr val="FFFFCC"/>
          </a:solidFill>
          <a:ln w="0">
            <a:solidFill>
              <a:srgbClr val="990033"/>
            </a:solidFill>
            <a:round/>
            <a:headEnd/>
            <a:tailEnd/>
          </a:ln>
        </p:spPr>
        <p:txBody>
          <a:bodyPr/>
          <a:lstStyle/>
          <a:p>
            <a:endParaRPr lang="en-US"/>
          </a:p>
        </p:txBody>
      </p:sp>
      <p:sp>
        <p:nvSpPr>
          <p:cNvPr id="14349" name="Rectangle 13"/>
          <p:cNvSpPr>
            <a:spLocks noChangeArrowheads="1"/>
          </p:cNvSpPr>
          <p:nvPr/>
        </p:nvSpPr>
        <p:spPr bwMode="auto">
          <a:xfrm>
            <a:off x="1549400" y="4387850"/>
            <a:ext cx="984250" cy="365125"/>
          </a:xfrm>
          <a:prstGeom prst="rect">
            <a:avLst/>
          </a:prstGeom>
          <a:noFill/>
          <a:ln w="9525">
            <a:noFill/>
            <a:miter lim="800000"/>
            <a:headEnd/>
            <a:tailEnd/>
          </a:ln>
        </p:spPr>
        <p:txBody>
          <a:bodyPr wrap="none" lIns="0" tIns="0" rIns="0" bIns="0">
            <a:spAutoFit/>
          </a:bodyPr>
          <a:lstStyle/>
          <a:p>
            <a:pPr eaLnBrk="0" hangingPunct="0"/>
            <a:r>
              <a:rPr lang="en-US" sz="2400">
                <a:solidFill>
                  <a:srgbClr val="000000"/>
                </a:solidFill>
              </a:rPr>
              <a:t>Locked</a:t>
            </a:r>
            <a:endParaRPr lang="en-US" sz="1000"/>
          </a:p>
        </p:txBody>
      </p:sp>
      <p:sp>
        <p:nvSpPr>
          <p:cNvPr id="14351" name="Text Box 15"/>
          <p:cNvSpPr txBox="1">
            <a:spLocks noChangeArrowheads="1"/>
          </p:cNvSpPr>
          <p:nvPr/>
        </p:nvSpPr>
        <p:spPr bwMode="auto">
          <a:xfrm>
            <a:off x="3657600" y="4953000"/>
            <a:ext cx="1230313" cy="352425"/>
          </a:xfrm>
          <a:prstGeom prst="rect">
            <a:avLst/>
          </a:prstGeom>
          <a:noFill/>
          <a:ln w="9525">
            <a:noFill/>
            <a:miter lim="800000"/>
            <a:headEnd/>
            <a:tailEnd/>
          </a:ln>
          <a:effectLst/>
        </p:spPr>
        <p:txBody>
          <a:bodyPr wrap="none" lIns="107950" tIns="53975" rIns="107950" bIns="53975">
            <a:spAutoFit/>
          </a:bodyPr>
          <a:lstStyle/>
          <a:p>
            <a:pPr eaLnBrk="0" hangingPunct="0"/>
            <a:r>
              <a:rPr lang="en-US" sz="1600"/>
              <a:t>coin/unlock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Control Realization</a:t>
            </a:r>
          </a:p>
        </p:txBody>
      </p:sp>
      <p:pic>
        <p:nvPicPr>
          <p:cNvPr id="14340" name="Picture 4" descr="componentDiagram2"/>
          <p:cNvPicPr>
            <a:picLocks noChangeAspect="1" noChangeArrowheads="1"/>
          </p:cNvPicPr>
          <p:nvPr/>
        </p:nvPicPr>
        <p:blipFill>
          <a:blip r:embed="rId3"/>
          <a:srcRect/>
          <a:stretch>
            <a:fillRect/>
          </a:stretch>
        </p:blipFill>
        <p:spPr bwMode="auto">
          <a:xfrm>
            <a:off x="2057400" y="2895600"/>
            <a:ext cx="4724400" cy="2667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533400" y="990600"/>
            <a:ext cx="6781800" cy="3970338"/>
          </a:xfrm>
          <a:prstGeom prst="rect">
            <a:avLst/>
          </a:prstGeom>
          <a:noFill/>
          <a:ln w="9525">
            <a:noFill/>
            <a:miter lim="800000"/>
            <a:headEnd/>
            <a:tailEnd/>
          </a:ln>
        </p:spPr>
        <p:txBody>
          <a:bodyPr>
            <a:spAutoFit/>
          </a:bodyPr>
          <a:lstStyle/>
          <a:p>
            <a:pPr eaLnBrk="0" hangingPunct="0">
              <a:spcBef>
                <a:spcPct val="50000"/>
              </a:spcBef>
            </a:pPr>
            <a:r>
              <a:rPr lang="en-US" sz="2800"/>
              <a:t>Deployment diagrams describe the configuration of processing resource elements and the mapping of software implementation components onto them. These diagrams contain components and nodes, which represent processing or computational resources, including computers, printers, etc.</a:t>
            </a:r>
            <a:endParaRPr lang="en-US" sz="2800" b="1"/>
          </a:p>
        </p:txBody>
      </p:sp>
      <p:sp>
        <p:nvSpPr>
          <p:cNvPr id="74755" name="Rectangle 3"/>
          <p:cNvSpPr>
            <a:spLocks noGrp="1" noChangeArrowheads="1"/>
          </p:cNvSpPr>
          <p:nvPr>
            <p:ph type="title" idx="4294967295"/>
          </p:nvPr>
        </p:nvSpPr>
        <p:spPr>
          <a:xfrm>
            <a:off x="871538" y="192088"/>
            <a:ext cx="8162925" cy="769937"/>
          </a:xfrm>
        </p:spPr>
        <p:txBody>
          <a:bodyPr/>
          <a:lstStyle/>
          <a:p>
            <a:pPr>
              <a:spcBef>
                <a:spcPct val="50000"/>
              </a:spcBef>
            </a:pPr>
            <a:r>
              <a:rPr lang="en-US" b="1" smtClean="0"/>
              <a:t>Deployment Diagrams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685800" y="609600"/>
            <a:ext cx="7772400" cy="1143000"/>
          </a:xfrm>
          <a:prstGeom prst="rect">
            <a:avLst/>
          </a:prstGeom>
          <a:noFill/>
          <a:ln w="9525">
            <a:noFill/>
            <a:miter lim="800000"/>
            <a:headEnd/>
            <a:tailEnd/>
          </a:ln>
          <a:effectLst/>
        </p:spPr>
        <p:txBody>
          <a:bodyPr anchor="ctr"/>
          <a:lstStyle/>
          <a:p>
            <a:pPr algn="ctr"/>
            <a:r>
              <a:rPr lang="en-US" sz="4400">
                <a:solidFill>
                  <a:schemeClr val="tx2"/>
                </a:solidFill>
              </a:rPr>
              <a:t>About the next slide…</a:t>
            </a:r>
          </a:p>
        </p:txBody>
      </p:sp>
      <p:sp>
        <p:nvSpPr>
          <p:cNvPr id="93187" name="Rectangle 3"/>
          <p:cNvSpPr>
            <a:spLocks noChangeArrowheads="1"/>
          </p:cNvSpPr>
          <p:nvPr/>
        </p:nvSpPr>
        <p:spPr bwMode="auto">
          <a:xfrm>
            <a:off x="685800" y="1981200"/>
            <a:ext cx="7772400" cy="4114800"/>
          </a:xfrm>
          <a:prstGeom prst="rect">
            <a:avLst/>
          </a:prstGeom>
          <a:noFill/>
          <a:ln w="9525">
            <a:noFill/>
            <a:miter lim="800000"/>
            <a:headEnd/>
            <a:tailEnd/>
          </a:ln>
          <a:effectLst/>
        </p:spPr>
        <p:txBody>
          <a:bodyPr/>
          <a:lstStyle/>
          <a:p>
            <a:pPr marL="342900" indent="-342900">
              <a:spcBef>
                <a:spcPct val="20000"/>
              </a:spcBef>
              <a:buFontTx/>
              <a:buChar char="•"/>
            </a:pPr>
            <a:r>
              <a:rPr lang="en-US" sz="2800" dirty="0" smtClean="0"/>
              <a:t>A </a:t>
            </a:r>
            <a:r>
              <a:rPr lang="en-US" sz="2800" dirty="0"/>
              <a:t>deployment diagram is useful for showing how your software will be deployed on hardware.  It may show how your system will integrate with existing systems in the domain</a:t>
            </a:r>
            <a:r>
              <a:rPr lang="en-US" sz="2800" dirty="0" smtClean="0"/>
              <a:t>.</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87313" y="123825"/>
            <a:ext cx="8999537" cy="533400"/>
          </a:xfrm>
          <a:prstGeom prst="rect">
            <a:avLst/>
          </a:prstGeom>
          <a:noFill/>
          <a:ln w="9525">
            <a:noFill/>
            <a:miter lim="800000"/>
            <a:headEnd/>
            <a:tailEnd/>
          </a:ln>
          <a:effectLst/>
        </p:spPr>
        <p:txBody>
          <a:bodyPr lIns="92075" tIns="46038" rIns="92075" bIns="46038" anchor="ctr"/>
          <a:lstStyle/>
          <a:p>
            <a:pPr algn="ctr"/>
            <a:r>
              <a:rPr lang="en-US" sz="4400" b="1" dirty="0" smtClean="0">
                <a:solidFill>
                  <a:schemeClr val="tx2"/>
                </a:solidFill>
              </a:rPr>
              <a:t>Deployment </a:t>
            </a:r>
            <a:r>
              <a:rPr lang="en-US" sz="4400" b="1" dirty="0">
                <a:solidFill>
                  <a:schemeClr val="tx2"/>
                </a:solidFill>
              </a:rPr>
              <a:t>Diagram</a:t>
            </a:r>
          </a:p>
        </p:txBody>
      </p:sp>
      <p:pic>
        <p:nvPicPr>
          <p:cNvPr id="94211" name="Picture 3"/>
          <p:cNvPicPr>
            <a:picLocks noChangeAspect="1" noChangeArrowheads="1"/>
          </p:cNvPicPr>
          <p:nvPr/>
        </p:nvPicPr>
        <p:blipFill>
          <a:blip r:embed="rId3"/>
          <a:srcRect/>
          <a:stretch>
            <a:fillRect/>
          </a:stretch>
        </p:blipFill>
        <p:spPr bwMode="auto">
          <a:xfrm>
            <a:off x="1219200" y="1143000"/>
            <a:ext cx="6629400" cy="4860925"/>
          </a:xfrm>
          <a:prstGeom prst="rect">
            <a:avLst/>
          </a:prstGeom>
          <a:noFill/>
          <a:ln w="9525">
            <a:noFill/>
            <a:miter lim="800000"/>
            <a:headEnd/>
            <a:tailEnd/>
          </a:ln>
          <a:effectLst/>
        </p:spPr>
      </p:pic>
      <p:pic>
        <p:nvPicPr>
          <p:cNvPr id="94212" name="Picture 4" descr="C:\WINNT\Profiles\jtorpie\Desktop\RSAD\rgb_logo_pc.bmp"/>
          <p:cNvPicPr>
            <a:picLocks noChangeAspect="1" noChangeArrowheads="1"/>
          </p:cNvPicPr>
          <p:nvPr/>
        </p:nvPicPr>
        <p:blipFill>
          <a:blip r:embed="rId4"/>
          <a:srcRect/>
          <a:stretch>
            <a:fillRect/>
          </a:stretch>
        </p:blipFill>
        <p:spPr bwMode="auto">
          <a:xfrm>
            <a:off x="7493000" y="6418263"/>
            <a:ext cx="1498600" cy="252412"/>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71538" y="76200"/>
            <a:ext cx="8162925" cy="1323975"/>
          </a:xfrm>
        </p:spPr>
        <p:txBody>
          <a:bodyPr/>
          <a:lstStyle/>
          <a:p>
            <a:r>
              <a:rPr lang="en-US" smtClean="0"/>
              <a:t>Deployment Diagrams</a:t>
            </a:r>
            <a:br>
              <a:rPr lang="en-US" smtClean="0"/>
            </a:br>
            <a:endParaRPr lang="en-US" smtClean="0"/>
          </a:p>
        </p:txBody>
      </p:sp>
      <p:sp>
        <p:nvSpPr>
          <p:cNvPr id="75779" name="Rectangle 3"/>
          <p:cNvSpPr>
            <a:spLocks noGrp="1" noChangeArrowheads="1"/>
          </p:cNvSpPr>
          <p:nvPr>
            <p:ph type="body" idx="1"/>
          </p:nvPr>
        </p:nvSpPr>
        <p:spPr>
          <a:xfrm>
            <a:off x="304800" y="1219200"/>
            <a:ext cx="7772400" cy="2209800"/>
          </a:xfrm>
        </p:spPr>
        <p:txBody>
          <a:bodyPr/>
          <a:lstStyle/>
          <a:p>
            <a:r>
              <a:rPr lang="es-ES_tradnl" smtClean="0"/>
              <a:t>Each node or processing element is represented by a 3D-box.</a:t>
            </a:r>
          </a:p>
          <a:p>
            <a:r>
              <a:rPr lang="es-ES_tradnl" smtClean="0"/>
              <a:t>The communication/relationships are represented with solid lines</a:t>
            </a:r>
            <a:endParaRPr lang="es-ES" smtClean="0"/>
          </a:p>
        </p:txBody>
      </p:sp>
      <p:grpSp>
        <p:nvGrpSpPr>
          <p:cNvPr id="75780" name="Group 27"/>
          <p:cNvGrpSpPr>
            <a:grpSpLocks/>
          </p:cNvGrpSpPr>
          <p:nvPr/>
        </p:nvGrpSpPr>
        <p:grpSpPr bwMode="auto">
          <a:xfrm>
            <a:off x="990600" y="3810000"/>
            <a:ext cx="6705600" cy="2819400"/>
            <a:chOff x="1248" y="2592"/>
            <a:chExt cx="2928" cy="1584"/>
          </a:xfrm>
        </p:grpSpPr>
        <p:grpSp>
          <p:nvGrpSpPr>
            <p:cNvPr id="75781" name="Group 10"/>
            <p:cNvGrpSpPr>
              <a:grpSpLocks/>
            </p:cNvGrpSpPr>
            <p:nvPr/>
          </p:nvGrpSpPr>
          <p:grpSpPr bwMode="auto">
            <a:xfrm>
              <a:off x="1248" y="2784"/>
              <a:ext cx="528" cy="480"/>
              <a:chOff x="576" y="3168"/>
              <a:chExt cx="528" cy="480"/>
            </a:xfrm>
          </p:grpSpPr>
          <p:sp>
            <p:nvSpPr>
              <p:cNvPr id="75798" name="AutoShape 4"/>
              <p:cNvSpPr>
                <a:spLocks noChangeArrowheads="1"/>
              </p:cNvSpPr>
              <p:nvPr/>
            </p:nvSpPr>
            <p:spPr bwMode="auto">
              <a:xfrm>
                <a:off x="576" y="3168"/>
                <a:ext cx="528" cy="480"/>
              </a:xfrm>
              <a:prstGeom prst="cube">
                <a:avLst>
                  <a:gd name="adj" fmla="val 25000"/>
                </a:avLst>
              </a:prstGeom>
              <a:noFill/>
              <a:ln w="9525">
                <a:solidFill>
                  <a:schemeClr val="tx1"/>
                </a:solidFill>
                <a:miter lim="800000"/>
                <a:headEnd/>
                <a:tailEnd/>
              </a:ln>
            </p:spPr>
            <p:txBody>
              <a:bodyPr wrap="none" anchor="ctr"/>
              <a:lstStyle/>
              <a:p>
                <a:pPr algn="ctr"/>
                <a:r>
                  <a:rPr lang="es-ES_tradnl" u="sng"/>
                  <a:t>PC</a:t>
                </a:r>
                <a:endParaRPr lang="es-ES" u="sng"/>
              </a:p>
            </p:txBody>
          </p:sp>
          <p:sp>
            <p:nvSpPr>
              <p:cNvPr id="75799" name="Text Box 8"/>
              <p:cNvSpPr txBox="1">
                <a:spLocks noChangeArrowheads="1"/>
              </p:cNvSpPr>
              <p:nvPr/>
            </p:nvSpPr>
            <p:spPr bwMode="auto">
              <a:xfrm>
                <a:off x="854" y="3255"/>
                <a:ext cx="180" cy="212"/>
              </a:xfrm>
              <a:prstGeom prst="rect">
                <a:avLst/>
              </a:prstGeom>
              <a:noFill/>
              <a:ln w="9525">
                <a:noFill/>
                <a:miter lim="800000"/>
                <a:headEnd/>
                <a:tailEnd/>
              </a:ln>
            </p:spPr>
            <p:txBody>
              <a:bodyPr wrap="none">
                <a:spAutoFit/>
              </a:bodyPr>
              <a:lstStyle/>
              <a:p>
                <a:r>
                  <a:rPr lang="es-ES_tradnl" sz="1600"/>
                  <a:t>1</a:t>
                </a:r>
                <a:endParaRPr lang="es-ES" sz="1600"/>
              </a:p>
            </p:txBody>
          </p:sp>
        </p:grpSp>
        <p:grpSp>
          <p:nvGrpSpPr>
            <p:cNvPr id="75782" name="Group 11"/>
            <p:cNvGrpSpPr>
              <a:grpSpLocks/>
            </p:cNvGrpSpPr>
            <p:nvPr/>
          </p:nvGrpSpPr>
          <p:grpSpPr bwMode="auto">
            <a:xfrm>
              <a:off x="1296" y="3696"/>
              <a:ext cx="528" cy="480"/>
              <a:chOff x="576" y="3168"/>
              <a:chExt cx="528" cy="480"/>
            </a:xfrm>
          </p:grpSpPr>
          <p:sp>
            <p:nvSpPr>
              <p:cNvPr id="75796" name="AutoShape 12"/>
              <p:cNvSpPr>
                <a:spLocks noChangeArrowheads="1"/>
              </p:cNvSpPr>
              <p:nvPr/>
            </p:nvSpPr>
            <p:spPr bwMode="auto">
              <a:xfrm>
                <a:off x="576" y="3168"/>
                <a:ext cx="528" cy="480"/>
              </a:xfrm>
              <a:prstGeom prst="cube">
                <a:avLst>
                  <a:gd name="adj" fmla="val 25000"/>
                </a:avLst>
              </a:prstGeom>
              <a:noFill/>
              <a:ln w="9525">
                <a:solidFill>
                  <a:schemeClr val="tx1"/>
                </a:solidFill>
                <a:miter lim="800000"/>
                <a:headEnd/>
                <a:tailEnd/>
              </a:ln>
            </p:spPr>
            <p:txBody>
              <a:bodyPr wrap="none" anchor="ctr"/>
              <a:lstStyle/>
              <a:p>
                <a:pPr algn="ctr"/>
                <a:r>
                  <a:rPr lang="es-ES_tradnl" u="sng"/>
                  <a:t>PC</a:t>
                </a:r>
                <a:endParaRPr lang="es-ES" u="sng"/>
              </a:p>
            </p:txBody>
          </p:sp>
          <p:sp>
            <p:nvSpPr>
              <p:cNvPr id="75797" name="Text Box 13"/>
              <p:cNvSpPr txBox="1">
                <a:spLocks noChangeArrowheads="1"/>
              </p:cNvSpPr>
              <p:nvPr/>
            </p:nvSpPr>
            <p:spPr bwMode="auto">
              <a:xfrm>
                <a:off x="854" y="3255"/>
                <a:ext cx="180" cy="212"/>
              </a:xfrm>
              <a:prstGeom prst="rect">
                <a:avLst/>
              </a:prstGeom>
              <a:noFill/>
              <a:ln w="9525">
                <a:noFill/>
                <a:miter lim="800000"/>
                <a:headEnd/>
                <a:tailEnd/>
              </a:ln>
            </p:spPr>
            <p:txBody>
              <a:bodyPr wrap="none">
                <a:spAutoFit/>
              </a:bodyPr>
              <a:lstStyle/>
              <a:p>
                <a:r>
                  <a:rPr lang="es-ES_tradnl" sz="1600"/>
                  <a:t>1</a:t>
                </a:r>
                <a:endParaRPr lang="es-ES" sz="1600"/>
              </a:p>
            </p:txBody>
          </p:sp>
        </p:grpSp>
        <p:grpSp>
          <p:nvGrpSpPr>
            <p:cNvPr id="75783" name="Group 14"/>
            <p:cNvGrpSpPr>
              <a:grpSpLocks/>
            </p:cNvGrpSpPr>
            <p:nvPr/>
          </p:nvGrpSpPr>
          <p:grpSpPr bwMode="auto">
            <a:xfrm>
              <a:off x="2256" y="3264"/>
              <a:ext cx="528" cy="480"/>
              <a:chOff x="576" y="3168"/>
              <a:chExt cx="528" cy="480"/>
            </a:xfrm>
          </p:grpSpPr>
          <p:sp>
            <p:nvSpPr>
              <p:cNvPr id="75794" name="AutoShape 15"/>
              <p:cNvSpPr>
                <a:spLocks noChangeArrowheads="1"/>
              </p:cNvSpPr>
              <p:nvPr/>
            </p:nvSpPr>
            <p:spPr bwMode="auto">
              <a:xfrm>
                <a:off x="576" y="3168"/>
                <a:ext cx="528" cy="480"/>
              </a:xfrm>
              <a:prstGeom prst="cube">
                <a:avLst>
                  <a:gd name="adj" fmla="val 25000"/>
                </a:avLst>
              </a:prstGeom>
              <a:noFill/>
              <a:ln w="9525">
                <a:solidFill>
                  <a:schemeClr val="tx1"/>
                </a:solidFill>
                <a:miter lim="800000"/>
                <a:headEnd/>
                <a:tailEnd/>
              </a:ln>
            </p:spPr>
            <p:txBody>
              <a:bodyPr wrap="none" anchor="ctr"/>
              <a:lstStyle/>
              <a:p>
                <a:pPr algn="ctr"/>
                <a:r>
                  <a:rPr lang="es-ES_tradnl" sz="1600" b="1" u="sng"/>
                  <a:t>Server</a:t>
                </a:r>
                <a:endParaRPr lang="es-ES" sz="1600" b="1" u="sng"/>
              </a:p>
            </p:txBody>
          </p:sp>
          <p:sp>
            <p:nvSpPr>
              <p:cNvPr id="75795" name="Text Box 16"/>
              <p:cNvSpPr txBox="1">
                <a:spLocks noChangeArrowheads="1"/>
              </p:cNvSpPr>
              <p:nvPr/>
            </p:nvSpPr>
            <p:spPr bwMode="auto">
              <a:xfrm>
                <a:off x="854" y="3255"/>
                <a:ext cx="180" cy="212"/>
              </a:xfrm>
              <a:prstGeom prst="rect">
                <a:avLst/>
              </a:prstGeom>
              <a:noFill/>
              <a:ln w="9525">
                <a:noFill/>
                <a:miter lim="800000"/>
                <a:headEnd/>
                <a:tailEnd/>
              </a:ln>
            </p:spPr>
            <p:txBody>
              <a:bodyPr wrap="none">
                <a:spAutoFit/>
              </a:bodyPr>
              <a:lstStyle/>
              <a:p>
                <a:r>
                  <a:rPr lang="es-ES_tradnl" sz="1600"/>
                  <a:t>1</a:t>
                </a:r>
                <a:endParaRPr lang="es-ES" sz="1600"/>
              </a:p>
            </p:txBody>
          </p:sp>
        </p:grpSp>
        <p:grpSp>
          <p:nvGrpSpPr>
            <p:cNvPr id="75784" name="Group 17"/>
            <p:cNvGrpSpPr>
              <a:grpSpLocks/>
            </p:cNvGrpSpPr>
            <p:nvPr/>
          </p:nvGrpSpPr>
          <p:grpSpPr bwMode="auto">
            <a:xfrm>
              <a:off x="3120" y="2592"/>
              <a:ext cx="528" cy="480"/>
              <a:chOff x="576" y="3168"/>
              <a:chExt cx="528" cy="480"/>
            </a:xfrm>
          </p:grpSpPr>
          <p:sp>
            <p:nvSpPr>
              <p:cNvPr id="75792" name="AutoShape 18"/>
              <p:cNvSpPr>
                <a:spLocks noChangeArrowheads="1"/>
              </p:cNvSpPr>
              <p:nvPr/>
            </p:nvSpPr>
            <p:spPr bwMode="auto">
              <a:xfrm>
                <a:off x="576" y="3168"/>
                <a:ext cx="528" cy="480"/>
              </a:xfrm>
              <a:prstGeom prst="cube">
                <a:avLst>
                  <a:gd name="adj" fmla="val 25000"/>
                </a:avLst>
              </a:prstGeom>
              <a:noFill/>
              <a:ln w="9525">
                <a:solidFill>
                  <a:schemeClr val="tx1"/>
                </a:solidFill>
                <a:miter lim="800000"/>
                <a:headEnd/>
                <a:tailEnd/>
              </a:ln>
            </p:spPr>
            <p:txBody>
              <a:bodyPr wrap="none" anchor="ctr"/>
              <a:lstStyle/>
              <a:p>
                <a:pPr algn="ctr"/>
                <a:r>
                  <a:rPr lang="es-ES_tradnl" sz="1600" b="1" u="sng"/>
                  <a:t>Printer</a:t>
                </a:r>
                <a:endParaRPr lang="es-ES" sz="1600" b="1" u="sng"/>
              </a:p>
            </p:txBody>
          </p:sp>
          <p:sp>
            <p:nvSpPr>
              <p:cNvPr id="75793" name="Text Box 19"/>
              <p:cNvSpPr txBox="1">
                <a:spLocks noChangeArrowheads="1"/>
              </p:cNvSpPr>
              <p:nvPr/>
            </p:nvSpPr>
            <p:spPr bwMode="auto">
              <a:xfrm>
                <a:off x="854" y="3255"/>
                <a:ext cx="180" cy="212"/>
              </a:xfrm>
              <a:prstGeom prst="rect">
                <a:avLst/>
              </a:prstGeom>
              <a:noFill/>
              <a:ln w="9525">
                <a:noFill/>
                <a:miter lim="800000"/>
                <a:headEnd/>
                <a:tailEnd/>
              </a:ln>
            </p:spPr>
            <p:txBody>
              <a:bodyPr wrap="none">
                <a:spAutoFit/>
              </a:bodyPr>
              <a:lstStyle/>
              <a:p>
                <a:r>
                  <a:rPr lang="es-ES_tradnl" sz="1600"/>
                  <a:t>*</a:t>
                </a:r>
                <a:endParaRPr lang="es-ES" sz="1600"/>
              </a:p>
            </p:txBody>
          </p:sp>
        </p:grpSp>
        <p:grpSp>
          <p:nvGrpSpPr>
            <p:cNvPr id="75785" name="Group 20"/>
            <p:cNvGrpSpPr>
              <a:grpSpLocks/>
            </p:cNvGrpSpPr>
            <p:nvPr/>
          </p:nvGrpSpPr>
          <p:grpSpPr bwMode="auto">
            <a:xfrm>
              <a:off x="3648" y="3408"/>
              <a:ext cx="528" cy="480"/>
              <a:chOff x="576" y="3168"/>
              <a:chExt cx="528" cy="480"/>
            </a:xfrm>
          </p:grpSpPr>
          <p:sp>
            <p:nvSpPr>
              <p:cNvPr id="75790" name="AutoShape 21"/>
              <p:cNvSpPr>
                <a:spLocks noChangeArrowheads="1"/>
              </p:cNvSpPr>
              <p:nvPr/>
            </p:nvSpPr>
            <p:spPr bwMode="auto">
              <a:xfrm>
                <a:off x="576" y="3168"/>
                <a:ext cx="528" cy="480"/>
              </a:xfrm>
              <a:prstGeom prst="cube">
                <a:avLst>
                  <a:gd name="adj" fmla="val 25000"/>
                </a:avLst>
              </a:prstGeom>
              <a:noFill/>
              <a:ln w="9525">
                <a:solidFill>
                  <a:schemeClr val="tx1"/>
                </a:solidFill>
                <a:miter lim="800000"/>
                <a:headEnd/>
                <a:tailEnd/>
              </a:ln>
            </p:spPr>
            <p:txBody>
              <a:bodyPr wrap="none" anchor="ctr"/>
              <a:lstStyle/>
              <a:p>
                <a:pPr algn="ctr"/>
                <a:r>
                  <a:rPr lang="es-ES_tradnl" u="sng"/>
                  <a:t>Fax</a:t>
                </a:r>
                <a:endParaRPr lang="es-ES" u="sng"/>
              </a:p>
            </p:txBody>
          </p:sp>
          <p:sp>
            <p:nvSpPr>
              <p:cNvPr id="75791" name="Text Box 22"/>
              <p:cNvSpPr txBox="1">
                <a:spLocks noChangeArrowheads="1"/>
              </p:cNvSpPr>
              <p:nvPr/>
            </p:nvSpPr>
            <p:spPr bwMode="auto">
              <a:xfrm>
                <a:off x="854" y="3255"/>
                <a:ext cx="180" cy="212"/>
              </a:xfrm>
              <a:prstGeom prst="rect">
                <a:avLst/>
              </a:prstGeom>
              <a:noFill/>
              <a:ln w="9525">
                <a:noFill/>
                <a:miter lim="800000"/>
                <a:headEnd/>
                <a:tailEnd/>
              </a:ln>
            </p:spPr>
            <p:txBody>
              <a:bodyPr wrap="none">
                <a:spAutoFit/>
              </a:bodyPr>
              <a:lstStyle/>
              <a:p>
                <a:r>
                  <a:rPr lang="es-ES_tradnl" sz="1600"/>
                  <a:t>*</a:t>
                </a:r>
                <a:endParaRPr lang="es-ES" sz="1600"/>
              </a:p>
            </p:txBody>
          </p:sp>
        </p:grpSp>
        <p:sp>
          <p:nvSpPr>
            <p:cNvPr id="75786" name="Line 23"/>
            <p:cNvSpPr>
              <a:spLocks noChangeShapeType="1"/>
            </p:cNvSpPr>
            <p:nvPr/>
          </p:nvSpPr>
          <p:spPr bwMode="auto">
            <a:xfrm flipV="1">
              <a:off x="2784" y="3072"/>
              <a:ext cx="384" cy="336"/>
            </a:xfrm>
            <a:prstGeom prst="line">
              <a:avLst/>
            </a:prstGeom>
            <a:noFill/>
            <a:ln w="28575">
              <a:solidFill>
                <a:schemeClr val="tx1"/>
              </a:solidFill>
              <a:round/>
              <a:headEnd/>
              <a:tailEnd/>
            </a:ln>
          </p:spPr>
          <p:txBody>
            <a:bodyPr/>
            <a:lstStyle/>
            <a:p>
              <a:endParaRPr lang="en-US"/>
            </a:p>
          </p:txBody>
        </p:sp>
        <p:sp>
          <p:nvSpPr>
            <p:cNvPr id="75787" name="Line 24"/>
            <p:cNvSpPr>
              <a:spLocks noChangeShapeType="1"/>
            </p:cNvSpPr>
            <p:nvPr/>
          </p:nvSpPr>
          <p:spPr bwMode="auto">
            <a:xfrm>
              <a:off x="2784" y="3504"/>
              <a:ext cx="864" cy="144"/>
            </a:xfrm>
            <a:prstGeom prst="line">
              <a:avLst/>
            </a:prstGeom>
            <a:noFill/>
            <a:ln w="28575">
              <a:solidFill>
                <a:schemeClr val="tx1"/>
              </a:solidFill>
              <a:round/>
              <a:headEnd/>
              <a:tailEnd/>
            </a:ln>
          </p:spPr>
          <p:txBody>
            <a:bodyPr/>
            <a:lstStyle/>
            <a:p>
              <a:endParaRPr lang="en-US"/>
            </a:p>
          </p:txBody>
        </p:sp>
        <p:sp>
          <p:nvSpPr>
            <p:cNvPr id="75788" name="Line 25"/>
            <p:cNvSpPr>
              <a:spLocks noChangeShapeType="1"/>
            </p:cNvSpPr>
            <p:nvPr/>
          </p:nvSpPr>
          <p:spPr bwMode="auto">
            <a:xfrm>
              <a:off x="1728" y="3216"/>
              <a:ext cx="528" cy="192"/>
            </a:xfrm>
            <a:prstGeom prst="line">
              <a:avLst/>
            </a:prstGeom>
            <a:noFill/>
            <a:ln w="28575">
              <a:solidFill>
                <a:schemeClr val="tx1"/>
              </a:solidFill>
              <a:round/>
              <a:headEnd/>
              <a:tailEnd/>
            </a:ln>
          </p:spPr>
          <p:txBody>
            <a:bodyPr/>
            <a:lstStyle/>
            <a:p>
              <a:endParaRPr lang="en-US"/>
            </a:p>
          </p:txBody>
        </p:sp>
        <p:sp>
          <p:nvSpPr>
            <p:cNvPr id="75789" name="Line 26"/>
            <p:cNvSpPr>
              <a:spLocks noChangeShapeType="1"/>
            </p:cNvSpPr>
            <p:nvPr/>
          </p:nvSpPr>
          <p:spPr bwMode="auto">
            <a:xfrm flipV="1">
              <a:off x="1824" y="3552"/>
              <a:ext cx="432" cy="336"/>
            </a:xfrm>
            <a:prstGeom prst="line">
              <a:avLst/>
            </a:prstGeom>
            <a:noFill/>
            <a:ln w="28575">
              <a:solidFill>
                <a:schemeClr val="tx1"/>
              </a:solidFill>
              <a:round/>
              <a:headEnd/>
              <a:tailEnd/>
            </a:ln>
          </p:spPr>
          <p:txBody>
            <a:bodyPr/>
            <a:lstStyle/>
            <a:p>
              <a:endParaRPr 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09600" y="0"/>
            <a:ext cx="8162925" cy="641350"/>
          </a:xfrm>
        </p:spPr>
        <p:txBody>
          <a:bodyPr/>
          <a:lstStyle/>
          <a:p>
            <a:pPr eaLnBrk="1" hangingPunct="1"/>
            <a:r>
              <a:rPr lang="en-US" sz="3600" smtClean="0"/>
              <a:t>Advantages of UML </a:t>
            </a:r>
          </a:p>
        </p:txBody>
      </p:sp>
      <p:sp>
        <p:nvSpPr>
          <p:cNvPr id="76803" name="Rectangle 3"/>
          <p:cNvSpPr>
            <a:spLocks noGrp="1" noChangeArrowheads="1"/>
          </p:cNvSpPr>
          <p:nvPr>
            <p:ph type="body" idx="1"/>
          </p:nvPr>
        </p:nvSpPr>
        <p:spPr>
          <a:xfrm>
            <a:off x="381000" y="914400"/>
            <a:ext cx="8186738" cy="5257800"/>
          </a:xfrm>
        </p:spPr>
        <p:txBody>
          <a:bodyPr/>
          <a:lstStyle/>
          <a:p>
            <a:pPr eaLnBrk="1" hangingPunct="1"/>
            <a:r>
              <a:rPr lang="en-US" sz="2800" smtClean="0">
                <a:latin typeface="Times New Roman" pitchFamily="18" charset="0"/>
              </a:rPr>
              <a:t>You can model just about any type of application, running on any type and combination of hardware, operating system, programming language, and network, in UML.</a:t>
            </a:r>
          </a:p>
          <a:p>
            <a:pPr eaLnBrk="1" hangingPunct="1"/>
            <a:r>
              <a:rPr lang="en-US" sz="2800" smtClean="0">
                <a:latin typeface="Times New Roman" pitchFamily="18" charset="0"/>
              </a:rPr>
              <a:t>Used for modeling middleware</a:t>
            </a:r>
          </a:p>
          <a:p>
            <a:pPr eaLnBrk="1" hangingPunct="1"/>
            <a:endParaRPr lang="en-US" sz="2800" smtClean="0">
              <a:latin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pic>
        <p:nvPicPr>
          <p:cNvPr id="77827" name="Picture 2"/>
          <p:cNvPicPr>
            <a:picLocks noChangeAspect="1" noChangeArrowheads="1"/>
          </p:cNvPicPr>
          <p:nvPr/>
        </p:nvPicPr>
        <p:blipFill>
          <a:blip r:embed="rId3"/>
          <a:srcRect/>
          <a:stretch>
            <a:fillRect/>
          </a:stretch>
        </p:blipFill>
        <p:spPr bwMode="auto">
          <a:xfrm>
            <a:off x="685800" y="762000"/>
            <a:ext cx="7848600" cy="4933950"/>
          </a:xfrm>
          <a:prstGeom prst="rect">
            <a:avLst/>
          </a:prstGeom>
          <a:noFill/>
          <a:ln w="9525">
            <a:noFill/>
            <a:miter lim="800000"/>
            <a:headEnd/>
            <a:tailEnd/>
          </a:ln>
        </p:spPr>
      </p:pic>
      <p:sp>
        <p:nvSpPr>
          <p:cNvPr id="77828"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78851"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78852" name="Picture 2"/>
          <p:cNvPicPr>
            <a:picLocks noChangeAspect="1" noChangeArrowheads="1"/>
          </p:cNvPicPr>
          <p:nvPr/>
        </p:nvPicPr>
        <p:blipFill>
          <a:blip r:embed="rId3"/>
          <a:srcRect/>
          <a:stretch>
            <a:fillRect/>
          </a:stretch>
        </p:blipFill>
        <p:spPr bwMode="auto">
          <a:xfrm>
            <a:off x="381000" y="544513"/>
            <a:ext cx="8153400" cy="5856287"/>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79875"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79876" name="Picture 2"/>
          <p:cNvPicPr>
            <a:picLocks noChangeAspect="1" noChangeArrowheads="1"/>
          </p:cNvPicPr>
          <p:nvPr/>
        </p:nvPicPr>
        <p:blipFill>
          <a:blip r:embed="rId3"/>
          <a:srcRect/>
          <a:stretch>
            <a:fillRect/>
          </a:stretch>
        </p:blipFill>
        <p:spPr bwMode="auto">
          <a:xfrm>
            <a:off x="457200" y="612775"/>
            <a:ext cx="7772400" cy="586422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80899"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80900" name="Picture 2"/>
          <p:cNvPicPr>
            <a:picLocks noChangeAspect="1" noChangeArrowheads="1"/>
          </p:cNvPicPr>
          <p:nvPr/>
        </p:nvPicPr>
        <p:blipFill>
          <a:blip r:embed="rId3"/>
          <a:srcRect/>
          <a:stretch>
            <a:fillRect/>
          </a:stretch>
        </p:blipFill>
        <p:spPr bwMode="auto">
          <a:xfrm>
            <a:off x="381000" y="685800"/>
            <a:ext cx="8534400" cy="585628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Statechart Diagram</a:t>
            </a:r>
          </a:p>
        </p:txBody>
      </p:sp>
      <p:sp>
        <p:nvSpPr>
          <p:cNvPr id="18435" name="Rectangle 3"/>
          <p:cNvSpPr>
            <a:spLocks noGrp="1" noChangeArrowheads="1"/>
          </p:cNvSpPr>
          <p:nvPr>
            <p:ph type="body" idx="1"/>
          </p:nvPr>
        </p:nvSpPr>
        <p:spPr>
          <a:noFill/>
          <a:ln/>
        </p:spPr>
        <p:txBody>
          <a:bodyPr lIns="107950" tIns="53975" rIns="107950" bIns="53975"/>
          <a:lstStyle/>
          <a:p>
            <a:r>
              <a:rPr lang="en-US" sz="1800">
                <a:solidFill>
                  <a:srgbClr val="000000"/>
                </a:solidFill>
              </a:rPr>
              <a:t>A statechart diagram shows the lifecycle of a single class.</a:t>
            </a:r>
            <a:r>
              <a:rPr lang="en-US"/>
              <a:t> </a:t>
            </a:r>
          </a:p>
        </p:txBody>
      </p:sp>
      <p:sp>
        <p:nvSpPr>
          <p:cNvPr id="18436" name="Oval 4"/>
          <p:cNvSpPr>
            <a:spLocks noChangeArrowheads="1"/>
          </p:cNvSpPr>
          <p:nvPr/>
        </p:nvSpPr>
        <p:spPr bwMode="auto">
          <a:xfrm>
            <a:off x="1322388" y="2160588"/>
            <a:ext cx="196850" cy="201612"/>
          </a:xfrm>
          <a:prstGeom prst="ellipse">
            <a:avLst/>
          </a:prstGeom>
          <a:solidFill>
            <a:schemeClr val="hlink"/>
          </a:solidFill>
          <a:ln w="0">
            <a:solidFill>
              <a:schemeClr val="tx1"/>
            </a:solidFill>
            <a:round/>
            <a:headEnd/>
            <a:tailEnd/>
          </a:ln>
        </p:spPr>
        <p:txBody>
          <a:bodyPr/>
          <a:lstStyle/>
          <a:p>
            <a:endParaRPr lang="en-US"/>
          </a:p>
        </p:txBody>
      </p:sp>
      <p:grpSp>
        <p:nvGrpSpPr>
          <p:cNvPr id="2" name="Group 5"/>
          <p:cNvGrpSpPr>
            <a:grpSpLocks/>
          </p:cNvGrpSpPr>
          <p:nvPr/>
        </p:nvGrpSpPr>
        <p:grpSpPr bwMode="auto">
          <a:xfrm>
            <a:off x="1066800" y="2411413"/>
            <a:ext cx="7315201" cy="4294187"/>
            <a:chOff x="672" y="1327"/>
            <a:chExt cx="4608" cy="2705"/>
          </a:xfrm>
        </p:grpSpPr>
        <p:sp>
          <p:nvSpPr>
            <p:cNvPr id="18438" name="Rectangle 6"/>
            <p:cNvSpPr>
              <a:spLocks noChangeArrowheads="1"/>
            </p:cNvSpPr>
            <p:nvPr/>
          </p:nvSpPr>
          <p:spPr bwMode="auto">
            <a:xfrm>
              <a:off x="3888" y="2016"/>
              <a:ext cx="1344" cy="140"/>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entry: Register student</a:t>
              </a:r>
              <a:endParaRPr lang="en-US" sz="1400" dirty="0">
                <a:solidFill>
                  <a:srgbClr val="000000"/>
                </a:solidFill>
                <a:latin typeface="Times New Roman" pitchFamily="18" charset="0"/>
              </a:endParaRPr>
            </a:p>
          </p:txBody>
        </p:sp>
        <p:sp>
          <p:nvSpPr>
            <p:cNvPr id="18439" name="Rectangle 7"/>
            <p:cNvSpPr>
              <a:spLocks noChangeArrowheads="1"/>
            </p:cNvSpPr>
            <p:nvPr/>
          </p:nvSpPr>
          <p:spPr bwMode="auto">
            <a:xfrm>
              <a:off x="3888" y="2208"/>
              <a:ext cx="1344" cy="136"/>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exit: Increment count</a:t>
              </a:r>
              <a:endParaRPr lang="en-US" sz="1400" dirty="0">
                <a:solidFill>
                  <a:srgbClr val="000000"/>
                </a:solidFill>
                <a:latin typeface="Times New Roman" pitchFamily="18" charset="0"/>
              </a:endParaRPr>
            </a:p>
          </p:txBody>
        </p:sp>
        <p:grpSp>
          <p:nvGrpSpPr>
            <p:cNvPr id="3" name="Group 8"/>
            <p:cNvGrpSpPr>
              <a:grpSpLocks/>
            </p:cNvGrpSpPr>
            <p:nvPr/>
          </p:nvGrpSpPr>
          <p:grpSpPr bwMode="auto">
            <a:xfrm>
              <a:off x="672" y="1758"/>
              <a:ext cx="4608" cy="1644"/>
              <a:chOff x="615" y="1893"/>
              <a:chExt cx="4284" cy="1490"/>
            </a:xfrm>
          </p:grpSpPr>
          <p:grpSp>
            <p:nvGrpSpPr>
              <p:cNvPr id="4" name="Group 9"/>
              <p:cNvGrpSpPr>
                <a:grpSpLocks/>
              </p:cNvGrpSpPr>
              <p:nvPr/>
            </p:nvGrpSpPr>
            <p:grpSpPr bwMode="auto">
              <a:xfrm>
                <a:off x="615" y="1893"/>
                <a:ext cx="1160" cy="334"/>
                <a:chOff x="615" y="1893"/>
                <a:chExt cx="1160" cy="334"/>
              </a:xfrm>
            </p:grpSpPr>
            <p:sp>
              <p:nvSpPr>
                <p:cNvPr id="18442" name="AutoShape 10"/>
                <p:cNvSpPr>
                  <a:spLocks noChangeArrowheads="1"/>
                </p:cNvSpPr>
                <p:nvPr/>
              </p:nvSpPr>
              <p:spPr bwMode="auto">
                <a:xfrm>
                  <a:off x="615" y="1893"/>
                  <a:ext cx="1160" cy="334"/>
                </a:xfrm>
                <a:prstGeom prst="roundRect">
                  <a:avLst>
                    <a:gd name="adj" fmla="val 12931"/>
                  </a:avLst>
                </a:prstGeom>
                <a:noFill/>
                <a:ln w="0">
                  <a:solidFill>
                    <a:schemeClr val="tx1"/>
                  </a:solidFill>
                  <a:round/>
                  <a:headEnd/>
                  <a:tailEnd/>
                </a:ln>
              </p:spPr>
              <p:txBody>
                <a:bodyPr/>
                <a:lstStyle/>
                <a:p>
                  <a:endParaRPr lang="en-US"/>
                </a:p>
              </p:txBody>
            </p:sp>
            <p:sp>
              <p:nvSpPr>
                <p:cNvPr id="18443" name="Rectangle 11"/>
                <p:cNvSpPr>
                  <a:spLocks noChangeArrowheads="1"/>
                </p:cNvSpPr>
                <p:nvPr/>
              </p:nvSpPr>
              <p:spPr bwMode="auto">
                <a:xfrm>
                  <a:off x="855" y="1916"/>
                  <a:ext cx="742"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Initialization</a:t>
                  </a:r>
                  <a:endParaRPr lang="en-US" sz="1400" dirty="0">
                    <a:solidFill>
                      <a:srgbClr val="000000"/>
                    </a:solidFill>
                    <a:latin typeface="Times New Roman" pitchFamily="18" charset="0"/>
                  </a:endParaRPr>
                </a:p>
              </p:txBody>
            </p:sp>
            <p:sp>
              <p:nvSpPr>
                <p:cNvPr id="18444" name="Line 12"/>
                <p:cNvSpPr>
                  <a:spLocks noChangeShapeType="1"/>
                </p:cNvSpPr>
                <p:nvPr/>
              </p:nvSpPr>
              <p:spPr bwMode="auto">
                <a:xfrm>
                  <a:off x="625" y="2060"/>
                  <a:ext cx="1011" cy="1"/>
                </a:xfrm>
                <a:prstGeom prst="line">
                  <a:avLst/>
                </a:prstGeom>
                <a:noFill/>
                <a:ln w="3175">
                  <a:solidFill>
                    <a:schemeClr val="tx1"/>
                  </a:solidFill>
                  <a:round/>
                  <a:headEnd/>
                  <a:tailEnd/>
                </a:ln>
              </p:spPr>
              <p:txBody>
                <a:bodyPr/>
                <a:lstStyle/>
                <a:p>
                  <a:endParaRPr lang="en-US"/>
                </a:p>
              </p:txBody>
            </p:sp>
          </p:grpSp>
          <p:grpSp>
            <p:nvGrpSpPr>
              <p:cNvPr id="5" name="Group 13"/>
              <p:cNvGrpSpPr>
                <a:grpSpLocks/>
              </p:cNvGrpSpPr>
              <p:nvPr/>
            </p:nvGrpSpPr>
            <p:grpSpPr bwMode="auto">
              <a:xfrm>
                <a:off x="3522" y="1960"/>
                <a:ext cx="1377" cy="471"/>
                <a:chOff x="3522" y="1960"/>
                <a:chExt cx="1377" cy="471"/>
              </a:xfrm>
            </p:grpSpPr>
            <p:sp>
              <p:nvSpPr>
                <p:cNvPr id="18446" name="AutoShape 14"/>
                <p:cNvSpPr>
                  <a:spLocks noChangeArrowheads="1"/>
                </p:cNvSpPr>
                <p:nvPr/>
              </p:nvSpPr>
              <p:spPr bwMode="auto">
                <a:xfrm>
                  <a:off x="3522" y="1960"/>
                  <a:ext cx="1377" cy="471"/>
                </a:xfrm>
                <a:prstGeom prst="roundRect">
                  <a:avLst>
                    <a:gd name="adj" fmla="val 11250"/>
                  </a:avLst>
                </a:prstGeom>
                <a:noFill/>
                <a:ln w="0">
                  <a:solidFill>
                    <a:schemeClr val="tx1"/>
                  </a:solidFill>
                  <a:round/>
                  <a:headEnd/>
                  <a:tailEnd/>
                </a:ln>
              </p:spPr>
              <p:txBody>
                <a:bodyPr/>
                <a:lstStyle/>
                <a:p>
                  <a:endParaRPr lang="en-US"/>
                </a:p>
              </p:txBody>
            </p:sp>
            <p:sp>
              <p:nvSpPr>
                <p:cNvPr id="18447" name="Rectangle 15"/>
                <p:cNvSpPr>
                  <a:spLocks noChangeArrowheads="1"/>
                </p:cNvSpPr>
                <p:nvPr/>
              </p:nvSpPr>
              <p:spPr bwMode="auto">
                <a:xfrm>
                  <a:off x="3948" y="1996"/>
                  <a:ext cx="326"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Open</a:t>
                  </a:r>
                  <a:endParaRPr lang="en-US" sz="1400" dirty="0">
                    <a:solidFill>
                      <a:srgbClr val="000000"/>
                    </a:solidFill>
                    <a:latin typeface="Times New Roman" pitchFamily="18" charset="0"/>
                  </a:endParaRPr>
                </a:p>
              </p:txBody>
            </p:sp>
            <p:sp>
              <p:nvSpPr>
                <p:cNvPr id="18448" name="Line 16"/>
                <p:cNvSpPr>
                  <a:spLocks noChangeShapeType="1"/>
                </p:cNvSpPr>
                <p:nvPr/>
              </p:nvSpPr>
              <p:spPr bwMode="auto">
                <a:xfrm>
                  <a:off x="3531" y="2127"/>
                  <a:ext cx="1096" cy="1"/>
                </a:xfrm>
                <a:prstGeom prst="line">
                  <a:avLst/>
                </a:prstGeom>
                <a:noFill/>
                <a:ln w="3175">
                  <a:solidFill>
                    <a:schemeClr val="tx1"/>
                  </a:solidFill>
                  <a:round/>
                  <a:headEnd/>
                  <a:tailEnd/>
                </a:ln>
              </p:spPr>
              <p:txBody>
                <a:bodyPr/>
                <a:lstStyle/>
                <a:p>
                  <a:endParaRPr lang="en-US"/>
                </a:p>
              </p:txBody>
            </p:sp>
          </p:grpSp>
          <p:grpSp>
            <p:nvGrpSpPr>
              <p:cNvPr id="6" name="Group 17"/>
              <p:cNvGrpSpPr>
                <a:grpSpLocks/>
              </p:cNvGrpSpPr>
              <p:nvPr/>
            </p:nvGrpSpPr>
            <p:grpSpPr bwMode="auto">
              <a:xfrm>
                <a:off x="3216" y="3072"/>
                <a:ext cx="1192" cy="311"/>
                <a:chOff x="3216" y="3072"/>
                <a:chExt cx="1192" cy="311"/>
              </a:xfrm>
            </p:grpSpPr>
            <p:sp>
              <p:nvSpPr>
                <p:cNvPr id="18450" name="AutoShape 18"/>
                <p:cNvSpPr>
                  <a:spLocks noChangeArrowheads="1"/>
                </p:cNvSpPr>
                <p:nvPr/>
              </p:nvSpPr>
              <p:spPr bwMode="auto">
                <a:xfrm>
                  <a:off x="3216" y="3072"/>
                  <a:ext cx="1192" cy="311"/>
                </a:xfrm>
                <a:prstGeom prst="roundRect">
                  <a:avLst>
                    <a:gd name="adj" fmla="val 13889"/>
                  </a:avLst>
                </a:prstGeom>
                <a:noFill/>
                <a:ln w="0">
                  <a:solidFill>
                    <a:schemeClr val="tx1"/>
                  </a:solidFill>
                  <a:round/>
                  <a:headEnd/>
                  <a:tailEnd/>
                </a:ln>
              </p:spPr>
              <p:txBody>
                <a:bodyPr/>
                <a:lstStyle/>
                <a:p>
                  <a:endParaRPr lang="en-US"/>
                </a:p>
              </p:txBody>
            </p:sp>
            <p:sp>
              <p:nvSpPr>
                <p:cNvPr id="18451" name="Rectangle 19"/>
                <p:cNvSpPr>
                  <a:spLocks noChangeArrowheads="1"/>
                </p:cNvSpPr>
                <p:nvPr/>
              </p:nvSpPr>
              <p:spPr bwMode="auto">
                <a:xfrm>
                  <a:off x="3512" y="3094"/>
                  <a:ext cx="495"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Closed</a:t>
                  </a:r>
                  <a:endParaRPr lang="en-US" sz="1400" dirty="0">
                    <a:solidFill>
                      <a:srgbClr val="000000"/>
                    </a:solidFill>
                    <a:latin typeface="Times New Roman" pitchFamily="18" charset="0"/>
                  </a:endParaRPr>
                </a:p>
              </p:txBody>
            </p:sp>
            <p:sp>
              <p:nvSpPr>
                <p:cNvPr id="18452" name="Line 20"/>
                <p:cNvSpPr>
                  <a:spLocks noChangeShapeType="1"/>
                </p:cNvSpPr>
                <p:nvPr/>
              </p:nvSpPr>
              <p:spPr bwMode="auto">
                <a:xfrm>
                  <a:off x="3226" y="3239"/>
                  <a:ext cx="906" cy="1"/>
                </a:xfrm>
                <a:prstGeom prst="line">
                  <a:avLst/>
                </a:prstGeom>
                <a:noFill/>
                <a:ln w="3175">
                  <a:solidFill>
                    <a:schemeClr val="tx1"/>
                  </a:solidFill>
                  <a:round/>
                  <a:headEnd/>
                  <a:tailEnd/>
                </a:ln>
              </p:spPr>
              <p:txBody>
                <a:bodyPr/>
                <a:lstStyle/>
                <a:p>
                  <a:endParaRPr lang="en-US"/>
                </a:p>
              </p:txBody>
            </p:sp>
          </p:grpSp>
          <p:grpSp>
            <p:nvGrpSpPr>
              <p:cNvPr id="7" name="Group 21"/>
              <p:cNvGrpSpPr>
                <a:grpSpLocks/>
              </p:cNvGrpSpPr>
              <p:nvPr/>
            </p:nvGrpSpPr>
            <p:grpSpPr bwMode="auto">
              <a:xfrm>
                <a:off x="927" y="2866"/>
                <a:ext cx="1241" cy="479"/>
                <a:chOff x="927" y="2866"/>
                <a:chExt cx="1241" cy="479"/>
              </a:xfrm>
            </p:grpSpPr>
            <p:sp>
              <p:nvSpPr>
                <p:cNvPr id="18454" name="AutoShape 22"/>
                <p:cNvSpPr>
                  <a:spLocks noChangeArrowheads="1"/>
                </p:cNvSpPr>
                <p:nvPr/>
              </p:nvSpPr>
              <p:spPr bwMode="auto">
                <a:xfrm>
                  <a:off x="927" y="2866"/>
                  <a:ext cx="1205" cy="479"/>
                </a:xfrm>
                <a:prstGeom prst="roundRect">
                  <a:avLst>
                    <a:gd name="adj" fmla="val 10611"/>
                  </a:avLst>
                </a:prstGeom>
                <a:noFill/>
                <a:ln w="0">
                  <a:solidFill>
                    <a:schemeClr val="tx1"/>
                  </a:solidFill>
                  <a:round/>
                  <a:headEnd/>
                  <a:tailEnd/>
                </a:ln>
              </p:spPr>
              <p:txBody>
                <a:bodyPr/>
                <a:lstStyle/>
                <a:p>
                  <a:endParaRPr lang="en-US"/>
                </a:p>
              </p:txBody>
            </p:sp>
            <p:sp>
              <p:nvSpPr>
                <p:cNvPr id="18455" name="Rectangle 23"/>
                <p:cNvSpPr>
                  <a:spLocks noChangeArrowheads="1"/>
                </p:cNvSpPr>
                <p:nvPr/>
              </p:nvSpPr>
              <p:spPr bwMode="auto">
                <a:xfrm>
                  <a:off x="1362" y="2893"/>
                  <a:ext cx="592"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Canceled</a:t>
                  </a:r>
                  <a:endParaRPr lang="en-US" sz="1400" dirty="0">
                    <a:solidFill>
                      <a:srgbClr val="000000"/>
                    </a:solidFill>
                    <a:latin typeface="Times New Roman" pitchFamily="18" charset="0"/>
                  </a:endParaRPr>
                </a:p>
              </p:txBody>
            </p:sp>
            <p:sp>
              <p:nvSpPr>
                <p:cNvPr id="18456" name="Line 24"/>
                <p:cNvSpPr>
                  <a:spLocks noChangeShapeType="1"/>
                </p:cNvSpPr>
                <p:nvPr/>
              </p:nvSpPr>
              <p:spPr bwMode="auto">
                <a:xfrm>
                  <a:off x="1012" y="3037"/>
                  <a:ext cx="1156" cy="1"/>
                </a:xfrm>
                <a:prstGeom prst="line">
                  <a:avLst/>
                </a:prstGeom>
                <a:noFill/>
                <a:ln w="3175">
                  <a:solidFill>
                    <a:schemeClr val="tx1"/>
                  </a:solidFill>
                  <a:round/>
                  <a:headEnd/>
                  <a:tailEnd/>
                </a:ln>
              </p:spPr>
              <p:txBody>
                <a:bodyPr/>
                <a:lstStyle/>
                <a:p>
                  <a:endParaRPr lang="en-US"/>
                </a:p>
              </p:txBody>
            </p:sp>
          </p:grpSp>
        </p:grpSp>
        <p:grpSp>
          <p:nvGrpSpPr>
            <p:cNvPr id="8" name="Group 25"/>
            <p:cNvGrpSpPr>
              <a:grpSpLocks/>
            </p:cNvGrpSpPr>
            <p:nvPr/>
          </p:nvGrpSpPr>
          <p:grpSpPr bwMode="auto">
            <a:xfrm>
              <a:off x="672" y="1968"/>
              <a:ext cx="3984" cy="1432"/>
              <a:chOff x="705" y="2071"/>
              <a:chExt cx="3704" cy="1296"/>
            </a:xfrm>
          </p:grpSpPr>
          <p:sp>
            <p:nvSpPr>
              <p:cNvPr id="18458" name="Rectangle 26"/>
              <p:cNvSpPr>
                <a:spLocks noChangeArrowheads="1"/>
              </p:cNvSpPr>
              <p:nvPr/>
            </p:nvSpPr>
            <p:spPr bwMode="auto">
              <a:xfrm>
                <a:off x="705" y="2071"/>
                <a:ext cx="1116"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do: Initialize course</a:t>
                </a:r>
                <a:endParaRPr lang="en-US" sz="1400" dirty="0">
                  <a:solidFill>
                    <a:srgbClr val="000000"/>
                  </a:solidFill>
                  <a:latin typeface="Times New Roman" pitchFamily="18" charset="0"/>
                </a:endParaRPr>
              </a:p>
            </p:txBody>
          </p:sp>
          <p:sp>
            <p:nvSpPr>
              <p:cNvPr id="18459" name="Rectangle 27"/>
              <p:cNvSpPr>
                <a:spLocks noChangeArrowheads="1"/>
              </p:cNvSpPr>
              <p:nvPr/>
            </p:nvSpPr>
            <p:spPr bwMode="auto">
              <a:xfrm>
                <a:off x="3348" y="3244"/>
                <a:ext cx="1061"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do: Finalize course</a:t>
                </a:r>
                <a:endParaRPr lang="en-US" sz="1400" dirty="0">
                  <a:solidFill>
                    <a:srgbClr val="000000"/>
                  </a:solidFill>
                  <a:latin typeface="Times New Roman" pitchFamily="18" charset="0"/>
                </a:endParaRPr>
              </a:p>
            </p:txBody>
          </p:sp>
          <p:sp>
            <p:nvSpPr>
              <p:cNvPr id="18460" name="Rectangle 28"/>
              <p:cNvSpPr>
                <a:spLocks noChangeArrowheads="1"/>
              </p:cNvSpPr>
              <p:nvPr/>
            </p:nvSpPr>
            <p:spPr bwMode="auto">
              <a:xfrm>
                <a:off x="1081" y="3048"/>
                <a:ext cx="1096" cy="248"/>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do: Notify registered </a:t>
                </a:r>
              </a:p>
              <a:p>
                <a:pPr eaLnBrk="0" hangingPunct="0"/>
                <a:r>
                  <a:rPr lang="en-US" sz="1400" dirty="0">
                    <a:solidFill>
                      <a:srgbClr val="000000"/>
                    </a:solidFill>
                  </a:rPr>
                  <a:t>         students</a:t>
                </a:r>
                <a:endParaRPr lang="en-US" sz="1400" dirty="0">
                  <a:solidFill>
                    <a:srgbClr val="000000"/>
                  </a:solidFill>
                  <a:latin typeface="Times New Roman" pitchFamily="18" charset="0"/>
                </a:endParaRPr>
              </a:p>
            </p:txBody>
          </p:sp>
        </p:grpSp>
        <p:sp>
          <p:nvSpPr>
            <p:cNvPr id="18461" name="Line 29"/>
            <p:cNvSpPr>
              <a:spLocks noChangeShapeType="1"/>
            </p:cNvSpPr>
            <p:nvPr/>
          </p:nvSpPr>
          <p:spPr bwMode="auto">
            <a:xfrm>
              <a:off x="1779" y="1958"/>
              <a:ext cx="2020" cy="64"/>
            </a:xfrm>
            <a:prstGeom prst="line">
              <a:avLst/>
            </a:prstGeom>
            <a:noFill/>
            <a:ln w="0">
              <a:solidFill>
                <a:schemeClr val="tx1"/>
              </a:solidFill>
              <a:round/>
              <a:headEnd/>
              <a:tailEnd/>
            </a:ln>
          </p:spPr>
          <p:txBody>
            <a:bodyPr/>
            <a:lstStyle/>
            <a:p>
              <a:endParaRPr lang="en-US"/>
            </a:p>
          </p:txBody>
        </p:sp>
        <p:sp>
          <p:nvSpPr>
            <p:cNvPr id="18462" name="Line 30"/>
            <p:cNvSpPr>
              <a:spLocks noChangeShapeType="1"/>
            </p:cNvSpPr>
            <p:nvPr/>
          </p:nvSpPr>
          <p:spPr bwMode="auto">
            <a:xfrm flipH="1" flipV="1">
              <a:off x="3725" y="1988"/>
              <a:ext cx="74" cy="34"/>
            </a:xfrm>
            <a:prstGeom prst="line">
              <a:avLst/>
            </a:prstGeom>
            <a:noFill/>
            <a:ln w="9525">
              <a:solidFill>
                <a:schemeClr val="tx1"/>
              </a:solidFill>
              <a:round/>
              <a:headEnd/>
              <a:tailEnd/>
            </a:ln>
          </p:spPr>
          <p:txBody>
            <a:bodyPr/>
            <a:lstStyle/>
            <a:p>
              <a:endParaRPr lang="en-US"/>
            </a:p>
          </p:txBody>
        </p:sp>
        <p:sp>
          <p:nvSpPr>
            <p:cNvPr id="18463" name="Line 31"/>
            <p:cNvSpPr>
              <a:spLocks noChangeShapeType="1"/>
            </p:cNvSpPr>
            <p:nvPr/>
          </p:nvSpPr>
          <p:spPr bwMode="auto">
            <a:xfrm flipH="1">
              <a:off x="3725" y="2022"/>
              <a:ext cx="74" cy="30"/>
            </a:xfrm>
            <a:prstGeom prst="line">
              <a:avLst/>
            </a:prstGeom>
            <a:noFill/>
            <a:ln w="9525">
              <a:solidFill>
                <a:schemeClr val="tx1"/>
              </a:solidFill>
              <a:round/>
              <a:headEnd/>
              <a:tailEnd/>
            </a:ln>
          </p:spPr>
          <p:txBody>
            <a:bodyPr/>
            <a:lstStyle/>
            <a:p>
              <a:endParaRPr lang="en-US"/>
            </a:p>
          </p:txBody>
        </p:sp>
        <p:sp>
          <p:nvSpPr>
            <p:cNvPr id="18464" name="Rectangle 32"/>
            <p:cNvSpPr>
              <a:spLocks noChangeArrowheads="1"/>
            </p:cNvSpPr>
            <p:nvPr/>
          </p:nvSpPr>
          <p:spPr bwMode="auto">
            <a:xfrm>
              <a:off x="2335" y="1617"/>
              <a:ext cx="714" cy="140"/>
            </a:xfrm>
            <a:prstGeom prst="rect">
              <a:avLst/>
            </a:prstGeom>
            <a:noFill/>
            <a:ln w="9525">
              <a:solidFill>
                <a:schemeClr val="tx1"/>
              </a:solidFill>
              <a:miter lim="800000"/>
              <a:headEnd/>
              <a:tailEnd/>
            </a:ln>
          </p:spPr>
          <p:txBody>
            <a:bodyPr wrap="none" lIns="0" tIns="0" rIns="0" bIns="0">
              <a:spAutoFit/>
            </a:bodyPr>
            <a:lstStyle/>
            <a:p>
              <a:pPr eaLnBrk="0" hangingPunct="0"/>
              <a:r>
                <a:rPr lang="en-US" sz="1400">
                  <a:solidFill>
                    <a:srgbClr val="000000"/>
                  </a:solidFill>
                </a:rPr>
                <a:t>Add Student / </a:t>
              </a:r>
              <a:endParaRPr lang="en-US" sz="1400">
                <a:solidFill>
                  <a:srgbClr val="000000"/>
                </a:solidFill>
                <a:latin typeface="Times New Roman" pitchFamily="18" charset="0"/>
              </a:endParaRPr>
            </a:p>
          </p:txBody>
        </p:sp>
        <p:sp>
          <p:nvSpPr>
            <p:cNvPr id="18465" name="Rectangle 33"/>
            <p:cNvSpPr>
              <a:spLocks noChangeArrowheads="1"/>
            </p:cNvSpPr>
            <p:nvPr/>
          </p:nvSpPr>
          <p:spPr bwMode="auto">
            <a:xfrm>
              <a:off x="2357" y="1763"/>
              <a:ext cx="811" cy="136"/>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Set count = 0</a:t>
              </a:r>
              <a:endParaRPr lang="en-US" sz="1400" dirty="0">
                <a:solidFill>
                  <a:srgbClr val="000000"/>
                </a:solidFill>
                <a:latin typeface="Times New Roman" pitchFamily="18" charset="0"/>
              </a:endParaRPr>
            </a:p>
          </p:txBody>
        </p:sp>
        <p:grpSp>
          <p:nvGrpSpPr>
            <p:cNvPr id="9" name="Group 34"/>
            <p:cNvGrpSpPr>
              <a:grpSpLocks/>
            </p:cNvGrpSpPr>
            <p:nvPr/>
          </p:nvGrpSpPr>
          <p:grpSpPr bwMode="auto">
            <a:xfrm>
              <a:off x="3714" y="1398"/>
              <a:ext cx="1566" cy="433"/>
              <a:chOff x="3443" y="1568"/>
              <a:chExt cx="1457" cy="392"/>
            </a:xfrm>
          </p:grpSpPr>
          <p:sp>
            <p:nvSpPr>
              <p:cNvPr id="18467" name="Rectangle 35"/>
              <p:cNvSpPr>
                <a:spLocks noChangeArrowheads="1"/>
              </p:cNvSpPr>
              <p:nvPr/>
            </p:nvSpPr>
            <p:spPr bwMode="auto">
              <a:xfrm>
                <a:off x="3888" y="1716"/>
                <a:ext cx="307" cy="244"/>
              </a:xfrm>
              <a:prstGeom prst="rect">
                <a:avLst/>
              </a:prstGeom>
              <a:noFill/>
              <a:ln w="0">
                <a:solidFill>
                  <a:schemeClr val="tx1"/>
                </a:solidFill>
                <a:miter lim="800000"/>
                <a:headEnd/>
                <a:tailEnd/>
              </a:ln>
            </p:spPr>
            <p:txBody>
              <a:bodyPr/>
              <a:lstStyle/>
              <a:p>
                <a:endParaRPr lang="en-US"/>
              </a:p>
            </p:txBody>
          </p:sp>
          <p:sp>
            <p:nvSpPr>
              <p:cNvPr id="18468" name="Line 36"/>
              <p:cNvSpPr>
                <a:spLocks noChangeShapeType="1"/>
              </p:cNvSpPr>
              <p:nvPr/>
            </p:nvSpPr>
            <p:spPr bwMode="auto">
              <a:xfrm flipV="1">
                <a:off x="4195" y="1891"/>
                <a:ext cx="29" cy="69"/>
              </a:xfrm>
              <a:prstGeom prst="line">
                <a:avLst/>
              </a:prstGeom>
              <a:noFill/>
              <a:ln w="9525">
                <a:solidFill>
                  <a:schemeClr val="tx1"/>
                </a:solidFill>
                <a:round/>
                <a:headEnd/>
                <a:tailEnd/>
              </a:ln>
            </p:spPr>
            <p:txBody>
              <a:bodyPr/>
              <a:lstStyle/>
              <a:p>
                <a:endParaRPr lang="en-US"/>
              </a:p>
            </p:txBody>
          </p:sp>
          <p:sp>
            <p:nvSpPr>
              <p:cNvPr id="18469" name="Line 37"/>
              <p:cNvSpPr>
                <a:spLocks noChangeShapeType="1"/>
              </p:cNvSpPr>
              <p:nvPr/>
            </p:nvSpPr>
            <p:spPr bwMode="auto">
              <a:xfrm flipH="1" flipV="1">
                <a:off x="4167" y="1891"/>
                <a:ext cx="28" cy="69"/>
              </a:xfrm>
              <a:prstGeom prst="line">
                <a:avLst/>
              </a:prstGeom>
              <a:noFill/>
              <a:ln w="9525">
                <a:solidFill>
                  <a:schemeClr val="tx1"/>
                </a:solidFill>
                <a:round/>
                <a:headEnd/>
                <a:tailEnd/>
              </a:ln>
            </p:spPr>
            <p:txBody>
              <a:bodyPr/>
              <a:lstStyle/>
              <a:p>
                <a:endParaRPr lang="en-US"/>
              </a:p>
            </p:txBody>
          </p:sp>
          <p:sp>
            <p:nvSpPr>
              <p:cNvPr id="18470" name="Rectangle 38"/>
              <p:cNvSpPr>
                <a:spLocks noChangeArrowheads="1"/>
              </p:cNvSpPr>
              <p:nvPr/>
            </p:nvSpPr>
            <p:spPr bwMode="auto">
              <a:xfrm>
                <a:off x="3443" y="1568"/>
                <a:ext cx="1457" cy="125"/>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Add student[ count &lt; 10 ]</a:t>
                </a:r>
                <a:endParaRPr lang="en-US" sz="1400" dirty="0">
                  <a:solidFill>
                    <a:srgbClr val="000000"/>
                  </a:solidFill>
                  <a:latin typeface="Times New Roman" pitchFamily="18" charset="0"/>
                </a:endParaRPr>
              </a:p>
            </p:txBody>
          </p:sp>
        </p:grpSp>
        <p:grpSp>
          <p:nvGrpSpPr>
            <p:cNvPr id="10" name="Group 39"/>
            <p:cNvGrpSpPr>
              <a:grpSpLocks/>
            </p:cNvGrpSpPr>
            <p:nvPr/>
          </p:nvGrpSpPr>
          <p:grpSpPr bwMode="auto">
            <a:xfrm>
              <a:off x="4025" y="2255"/>
              <a:ext cx="1111" cy="804"/>
              <a:chOff x="3733" y="2344"/>
              <a:chExt cx="1035" cy="728"/>
            </a:xfrm>
          </p:grpSpPr>
          <p:sp>
            <p:nvSpPr>
              <p:cNvPr id="18472" name="Line 40"/>
              <p:cNvSpPr>
                <a:spLocks noChangeShapeType="1"/>
              </p:cNvSpPr>
              <p:nvPr/>
            </p:nvSpPr>
            <p:spPr bwMode="auto">
              <a:xfrm flipH="1">
                <a:off x="3737" y="2344"/>
                <a:ext cx="268" cy="728"/>
              </a:xfrm>
              <a:prstGeom prst="line">
                <a:avLst/>
              </a:prstGeom>
              <a:noFill/>
              <a:ln w="0">
                <a:solidFill>
                  <a:schemeClr val="tx1"/>
                </a:solidFill>
                <a:round/>
                <a:headEnd/>
                <a:tailEnd/>
              </a:ln>
            </p:spPr>
            <p:txBody>
              <a:bodyPr/>
              <a:lstStyle/>
              <a:p>
                <a:endParaRPr lang="en-US"/>
              </a:p>
            </p:txBody>
          </p:sp>
          <p:sp>
            <p:nvSpPr>
              <p:cNvPr id="18473" name="Line 41"/>
              <p:cNvSpPr>
                <a:spLocks noChangeShapeType="1"/>
              </p:cNvSpPr>
              <p:nvPr/>
            </p:nvSpPr>
            <p:spPr bwMode="auto">
              <a:xfrm flipV="1">
                <a:off x="3737" y="3016"/>
                <a:ext cx="50" cy="56"/>
              </a:xfrm>
              <a:prstGeom prst="line">
                <a:avLst/>
              </a:prstGeom>
              <a:noFill/>
              <a:ln w="9525">
                <a:solidFill>
                  <a:schemeClr val="tx1"/>
                </a:solidFill>
                <a:round/>
                <a:headEnd/>
                <a:tailEnd/>
              </a:ln>
            </p:spPr>
            <p:txBody>
              <a:bodyPr/>
              <a:lstStyle/>
              <a:p>
                <a:endParaRPr lang="en-US"/>
              </a:p>
            </p:txBody>
          </p:sp>
          <p:sp>
            <p:nvSpPr>
              <p:cNvPr id="18474" name="Line 42"/>
              <p:cNvSpPr>
                <a:spLocks noChangeShapeType="1"/>
              </p:cNvSpPr>
              <p:nvPr/>
            </p:nvSpPr>
            <p:spPr bwMode="auto">
              <a:xfrm flipH="1" flipV="1">
                <a:off x="3733" y="2997"/>
                <a:ext cx="4" cy="75"/>
              </a:xfrm>
              <a:prstGeom prst="line">
                <a:avLst/>
              </a:prstGeom>
              <a:noFill/>
              <a:ln w="9525">
                <a:solidFill>
                  <a:schemeClr val="tx1"/>
                </a:solidFill>
                <a:round/>
                <a:headEnd/>
                <a:tailEnd/>
              </a:ln>
            </p:spPr>
            <p:txBody>
              <a:bodyPr/>
              <a:lstStyle/>
              <a:p>
                <a:endParaRPr lang="en-US"/>
              </a:p>
            </p:txBody>
          </p:sp>
          <p:sp>
            <p:nvSpPr>
              <p:cNvPr id="18475" name="Rectangle 43"/>
              <p:cNvSpPr>
                <a:spLocks noChangeArrowheads="1"/>
              </p:cNvSpPr>
              <p:nvPr/>
            </p:nvSpPr>
            <p:spPr bwMode="auto">
              <a:xfrm>
                <a:off x="3938" y="2663"/>
                <a:ext cx="830"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 count = 10 ]</a:t>
                </a:r>
                <a:endParaRPr lang="en-US" sz="1400" dirty="0">
                  <a:solidFill>
                    <a:srgbClr val="000000"/>
                  </a:solidFill>
                  <a:latin typeface="Times New Roman" pitchFamily="18" charset="0"/>
                </a:endParaRPr>
              </a:p>
            </p:txBody>
          </p:sp>
        </p:grpSp>
        <p:grpSp>
          <p:nvGrpSpPr>
            <p:cNvPr id="11" name="Group 44"/>
            <p:cNvGrpSpPr>
              <a:grpSpLocks/>
            </p:cNvGrpSpPr>
            <p:nvPr/>
          </p:nvGrpSpPr>
          <p:grpSpPr bwMode="auto">
            <a:xfrm>
              <a:off x="1306" y="2126"/>
              <a:ext cx="520" cy="710"/>
              <a:chOff x="1204" y="2227"/>
              <a:chExt cx="484" cy="643"/>
            </a:xfrm>
          </p:grpSpPr>
          <p:sp>
            <p:nvSpPr>
              <p:cNvPr id="18477" name="Line 45"/>
              <p:cNvSpPr>
                <a:spLocks noChangeShapeType="1"/>
              </p:cNvSpPr>
              <p:nvPr/>
            </p:nvSpPr>
            <p:spPr bwMode="auto">
              <a:xfrm>
                <a:off x="1204" y="2227"/>
                <a:ext cx="292" cy="643"/>
              </a:xfrm>
              <a:prstGeom prst="line">
                <a:avLst/>
              </a:prstGeom>
              <a:noFill/>
              <a:ln w="0">
                <a:solidFill>
                  <a:schemeClr val="tx1"/>
                </a:solidFill>
                <a:round/>
                <a:headEnd/>
                <a:tailEnd/>
              </a:ln>
            </p:spPr>
            <p:txBody>
              <a:bodyPr/>
              <a:lstStyle/>
              <a:p>
                <a:endParaRPr lang="en-US"/>
              </a:p>
            </p:txBody>
          </p:sp>
          <p:sp>
            <p:nvSpPr>
              <p:cNvPr id="18478" name="Line 46"/>
              <p:cNvSpPr>
                <a:spLocks noChangeShapeType="1"/>
              </p:cNvSpPr>
              <p:nvPr/>
            </p:nvSpPr>
            <p:spPr bwMode="auto">
              <a:xfrm flipH="1" flipV="1">
                <a:off x="1494" y="2795"/>
                <a:ext cx="2" cy="75"/>
              </a:xfrm>
              <a:prstGeom prst="line">
                <a:avLst/>
              </a:prstGeom>
              <a:noFill/>
              <a:ln w="9525">
                <a:solidFill>
                  <a:schemeClr val="tx1"/>
                </a:solidFill>
                <a:round/>
                <a:headEnd/>
                <a:tailEnd/>
              </a:ln>
            </p:spPr>
            <p:txBody>
              <a:bodyPr/>
              <a:lstStyle/>
              <a:p>
                <a:endParaRPr lang="en-US"/>
              </a:p>
            </p:txBody>
          </p:sp>
          <p:sp>
            <p:nvSpPr>
              <p:cNvPr id="18479" name="Line 47"/>
              <p:cNvSpPr>
                <a:spLocks noChangeShapeType="1"/>
              </p:cNvSpPr>
              <p:nvPr/>
            </p:nvSpPr>
            <p:spPr bwMode="auto">
              <a:xfrm flipH="1" flipV="1">
                <a:off x="1441" y="2818"/>
                <a:ext cx="55" cy="52"/>
              </a:xfrm>
              <a:prstGeom prst="line">
                <a:avLst/>
              </a:prstGeom>
              <a:noFill/>
              <a:ln w="9525">
                <a:solidFill>
                  <a:schemeClr val="tx1"/>
                </a:solidFill>
                <a:round/>
                <a:headEnd/>
                <a:tailEnd/>
              </a:ln>
            </p:spPr>
            <p:txBody>
              <a:bodyPr/>
              <a:lstStyle/>
              <a:p>
                <a:endParaRPr lang="en-US"/>
              </a:p>
            </p:txBody>
          </p:sp>
          <p:sp>
            <p:nvSpPr>
              <p:cNvPr id="18480" name="Rectangle 48"/>
              <p:cNvSpPr>
                <a:spLocks noChangeArrowheads="1"/>
              </p:cNvSpPr>
              <p:nvPr/>
            </p:nvSpPr>
            <p:spPr bwMode="auto">
              <a:xfrm>
                <a:off x="1358" y="2418"/>
                <a:ext cx="330" cy="127"/>
              </a:xfrm>
              <a:prstGeom prst="rect">
                <a:avLst/>
              </a:prstGeom>
              <a:noFill/>
              <a:ln w="9525">
                <a:solidFill>
                  <a:schemeClr val="tx1"/>
                </a:solidFill>
                <a:miter lim="800000"/>
                <a:headEnd/>
                <a:tailEnd/>
              </a:ln>
            </p:spPr>
            <p:txBody>
              <a:bodyPr wrap="none" lIns="0" tIns="0" rIns="0" bIns="0">
                <a:spAutoFit/>
              </a:bodyPr>
              <a:lstStyle/>
              <a:p>
                <a:pPr eaLnBrk="0" hangingPunct="0"/>
                <a:r>
                  <a:rPr lang="en-US" sz="1400">
                    <a:solidFill>
                      <a:srgbClr val="000000"/>
                    </a:solidFill>
                  </a:rPr>
                  <a:t>Cancel</a:t>
                </a:r>
                <a:endParaRPr lang="en-US" sz="1400">
                  <a:solidFill>
                    <a:srgbClr val="000000"/>
                  </a:solidFill>
                  <a:latin typeface="Times New Roman" pitchFamily="18" charset="0"/>
                </a:endParaRPr>
              </a:p>
            </p:txBody>
          </p:sp>
        </p:grpSp>
        <p:grpSp>
          <p:nvGrpSpPr>
            <p:cNvPr id="12" name="Group 49"/>
            <p:cNvGrpSpPr>
              <a:grpSpLocks/>
            </p:cNvGrpSpPr>
            <p:nvPr/>
          </p:nvGrpSpPr>
          <p:grpSpPr bwMode="auto">
            <a:xfrm>
              <a:off x="2311" y="2255"/>
              <a:ext cx="1529" cy="583"/>
              <a:chOff x="2139" y="2344"/>
              <a:chExt cx="1421" cy="528"/>
            </a:xfrm>
          </p:grpSpPr>
          <p:sp>
            <p:nvSpPr>
              <p:cNvPr id="18482" name="Line 50"/>
              <p:cNvSpPr>
                <a:spLocks noChangeShapeType="1"/>
              </p:cNvSpPr>
              <p:nvPr/>
            </p:nvSpPr>
            <p:spPr bwMode="auto">
              <a:xfrm flipH="1">
                <a:off x="2139" y="2344"/>
                <a:ext cx="1421" cy="526"/>
              </a:xfrm>
              <a:prstGeom prst="line">
                <a:avLst/>
              </a:prstGeom>
              <a:noFill/>
              <a:ln w="0">
                <a:solidFill>
                  <a:schemeClr val="tx1"/>
                </a:solidFill>
                <a:round/>
                <a:headEnd/>
                <a:tailEnd/>
              </a:ln>
            </p:spPr>
            <p:txBody>
              <a:bodyPr/>
              <a:lstStyle/>
              <a:p>
                <a:endParaRPr lang="en-US"/>
              </a:p>
            </p:txBody>
          </p:sp>
          <p:sp>
            <p:nvSpPr>
              <p:cNvPr id="18483" name="Line 51"/>
              <p:cNvSpPr>
                <a:spLocks noChangeShapeType="1"/>
              </p:cNvSpPr>
              <p:nvPr/>
            </p:nvSpPr>
            <p:spPr bwMode="auto">
              <a:xfrm>
                <a:off x="2139" y="2870"/>
                <a:ext cx="75" cy="2"/>
              </a:xfrm>
              <a:prstGeom prst="line">
                <a:avLst/>
              </a:prstGeom>
              <a:noFill/>
              <a:ln w="9525">
                <a:solidFill>
                  <a:schemeClr val="tx1"/>
                </a:solidFill>
                <a:round/>
                <a:headEnd/>
                <a:tailEnd/>
              </a:ln>
            </p:spPr>
            <p:txBody>
              <a:bodyPr/>
              <a:lstStyle/>
              <a:p>
                <a:endParaRPr lang="en-US"/>
              </a:p>
            </p:txBody>
          </p:sp>
          <p:sp>
            <p:nvSpPr>
              <p:cNvPr id="18484" name="Line 52"/>
              <p:cNvSpPr>
                <a:spLocks noChangeShapeType="1"/>
              </p:cNvSpPr>
              <p:nvPr/>
            </p:nvSpPr>
            <p:spPr bwMode="auto">
              <a:xfrm flipV="1">
                <a:off x="2139" y="2818"/>
                <a:ext cx="56" cy="52"/>
              </a:xfrm>
              <a:prstGeom prst="line">
                <a:avLst/>
              </a:prstGeom>
              <a:noFill/>
              <a:ln w="9525">
                <a:solidFill>
                  <a:schemeClr val="tx1"/>
                </a:solidFill>
                <a:round/>
                <a:headEnd/>
                <a:tailEnd/>
              </a:ln>
            </p:spPr>
            <p:txBody>
              <a:bodyPr/>
              <a:lstStyle/>
              <a:p>
                <a:endParaRPr lang="en-US"/>
              </a:p>
            </p:txBody>
          </p:sp>
          <p:sp>
            <p:nvSpPr>
              <p:cNvPr id="18485" name="Rectangle 53"/>
              <p:cNvSpPr>
                <a:spLocks noChangeArrowheads="1"/>
              </p:cNvSpPr>
              <p:nvPr/>
            </p:nvSpPr>
            <p:spPr bwMode="auto">
              <a:xfrm>
                <a:off x="2746" y="2652"/>
                <a:ext cx="329" cy="127"/>
              </a:xfrm>
              <a:prstGeom prst="rect">
                <a:avLst/>
              </a:prstGeom>
              <a:noFill/>
              <a:ln w="9525">
                <a:solidFill>
                  <a:schemeClr val="tx1"/>
                </a:solidFill>
                <a:miter lim="800000"/>
                <a:headEnd/>
                <a:tailEnd/>
              </a:ln>
            </p:spPr>
            <p:txBody>
              <a:bodyPr wrap="none" lIns="0" tIns="0" rIns="0" bIns="0">
                <a:spAutoFit/>
              </a:bodyPr>
              <a:lstStyle/>
              <a:p>
                <a:pPr eaLnBrk="0" hangingPunct="0"/>
                <a:r>
                  <a:rPr lang="en-US" sz="1400">
                    <a:solidFill>
                      <a:srgbClr val="000000"/>
                    </a:solidFill>
                  </a:rPr>
                  <a:t>Cancel</a:t>
                </a:r>
                <a:endParaRPr lang="en-US" sz="1400">
                  <a:solidFill>
                    <a:srgbClr val="000000"/>
                  </a:solidFill>
                  <a:latin typeface="Times New Roman" pitchFamily="18" charset="0"/>
                </a:endParaRPr>
              </a:p>
            </p:txBody>
          </p:sp>
        </p:grpSp>
        <p:grpSp>
          <p:nvGrpSpPr>
            <p:cNvPr id="13" name="Group 54"/>
            <p:cNvGrpSpPr>
              <a:grpSpLocks/>
            </p:cNvGrpSpPr>
            <p:nvPr/>
          </p:nvGrpSpPr>
          <p:grpSpPr bwMode="auto">
            <a:xfrm>
              <a:off x="2353" y="3089"/>
              <a:ext cx="1117" cy="229"/>
              <a:chOff x="2178" y="3093"/>
              <a:chExt cx="1038" cy="207"/>
            </a:xfrm>
          </p:grpSpPr>
          <p:sp>
            <p:nvSpPr>
              <p:cNvPr id="18487" name="Line 55"/>
              <p:cNvSpPr>
                <a:spLocks noChangeShapeType="1"/>
              </p:cNvSpPr>
              <p:nvPr/>
            </p:nvSpPr>
            <p:spPr bwMode="auto">
              <a:xfrm flipH="1" flipV="1">
                <a:off x="2178" y="3116"/>
                <a:ext cx="1038" cy="77"/>
              </a:xfrm>
              <a:prstGeom prst="line">
                <a:avLst/>
              </a:prstGeom>
              <a:noFill/>
              <a:ln w="0">
                <a:solidFill>
                  <a:schemeClr val="tx1"/>
                </a:solidFill>
                <a:round/>
                <a:headEnd/>
                <a:tailEnd/>
              </a:ln>
            </p:spPr>
            <p:txBody>
              <a:bodyPr/>
              <a:lstStyle/>
              <a:p>
                <a:endParaRPr lang="en-US"/>
              </a:p>
            </p:txBody>
          </p:sp>
          <p:sp>
            <p:nvSpPr>
              <p:cNvPr id="18488" name="Line 56"/>
              <p:cNvSpPr>
                <a:spLocks noChangeShapeType="1"/>
              </p:cNvSpPr>
              <p:nvPr/>
            </p:nvSpPr>
            <p:spPr bwMode="auto">
              <a:xfrm flipV="1">
                <a:off x="2178" y="3093"/>
                <a:ext cx="71" cy="23"/>
              </a:xfrm>
              <a:prstGeom prst="line">
                <a:avLst/>
              </a:prstGeom>
              <a:noFill/>
              <a:ln w="9525">
                <a:solidFill>
                  <a:schemeClr val="tx1"/>
                </a:solidFill>
                <a:round/>
                <a:headEnd/>
                <a:tailEnd/>
              </a:ln>
            </p:spPr>
            <p:txBody>
              <a:bodyPr/>
              <a:lstStyle/>
              <a:p>
                <a:endParaRPr lang="en-US"/>
              </a:p>
            </p:txBody>
          </p:sp>
          <p:sp>
            <p:nvSpPr>
              <p:cNvPr id="18489" name="Line 57"/>
              <p:cNvSpPr>
                <a:spLocks noChangeShapeType="1"/>
              </p:cNvSpPr>
              <p:nvPr/>
            </p:nvSpPr>
            <p:spPr bwMode="auto">
              <a:xfrm>
                <a:off x="2178" y="3116"/>
                <a:ext cx="67" cy="34"/>
              </a:xfrm>
              <a:prstGeom prst="line">
                <a:avLst/>
              </a:prstGeom>
              <a:noFill/>
              <a:ln w="9525">
                <a:solidFill>
                  <a:schemeClr val="tx1"/>
                </a:solidFill>
                <a:round/>
                <a:headEnd/>
                <a:tailEnd/>
              </a:ln>
            </p:spPr>
            <p:txBody>
              <a:bodyPr/>
              <a:lstStyle/>
              <a:p>
                <a:endParaRPr lang="en-US"/>
              </a:p>
            </p:txBody>
          </p:sp>
          <p:sp>
            <p:nvSpPr>
              <p:cNvPr id="18490" name="Rectangle 58"/>
              <p:cNvSpPr>
                <a:spLocks noChangeArrowheads="1"/>
              </p:cNvSpPr>
              <p:nvPr/>
            </p:nvSpPr>
            <p:spPr bwMode="auto">
              <a:xfrm>
                <a:off x="2527" y="3177"/>
                <a:ext cx="453" cy="123"/>
              </a:xfrm>
              <a:prstGeom prst="rect">
                <a:avLst/>
              </a:prstGeom>
              <a:noFill/>
              <a:ln w="9525">
                <a:solidFill>
                  <a:schemeClr val="tx1"/>
                </a:solidFill>
                <a:miter lim="800000"/>
                <a:headEnd/>
                <a:tailEnd/>
              </a:ln>
            </p:spPr>
            <p:txBody>
              <a:bodyPr wrap="square" lIns="0" tIns="0" rIns="0" bIns="0">
                <a:spAutoFit/>
              </a:bodyPr>
              <a:lstStyle/>
              <a:p>
                <a:pPr eaLnBrk="0" hangingPunct="0"/>
                <a:r>
                  <a:rPr lang="en-US" sz="1400" dirty="0">
                    <a:solidFill>
                      <a:srgbClr val="000000"/>
                    </a:solidFill>
                  </a:rPr>
                  <a:t>Cancel</a:t>
                </a:r>
                <a:endParaRPr lang="en-US" sz="1400" dirty="0">
                  <a:solidFill>
                    <a:srgbClr val="000000"/>
                  </a:solidFill>
                  <a:latin typeface="Times New Roman" pitchFamily="18" charset="0"/>
                </a:endParaRPr>
              </a:p>
            </p:txBody>
          </p:sp>
        </p:grpSp>
        <p:sp>
          <p:nvSpPr>
            <p:cNvPr id="18491" name="Line 59"/>
            <p:cNvSpPr>
              <a:spLocks noChangeShapeType="1"/>
            </p:cNvSpPr>
            <p:nvPr/>
          </p:nvSpPr>
          <p:spPr bwMode="auto">
            <a:xfrm>
              <a:off x="925" y="1327"/>
              <a:ext cx="209" cy="431"/>
            </a:xfrm>
            <a:prstGeom prst="line">
              <a:avLst/>
            </a:prstGeom>
            <a:noFill/>
            <a:ln w="0">
              <a:solidFill>
                <a:schemeClr val="tx1"/>
              </a:solidFill>
              <a:round/>
              <a:headEnd/>
              <a:tailEnd/>
            </a:ln>
          </p:spPr>
          <p:txBody>
            <a:bodyPr/>
            <a:lstStyle/>
            <a:p>
              <a:endParaRPr lang="en-US"/>
            </a:p>
          </p:txBody>
        </p:sp>
        <p:sp>
          <p:nvSpPr>
            <p:cNvPr id="18492" name="Line 60"/>
            <p:cNvSpPr>
              <a:spLocks noChangeShapeType="1"/>
            </p:cNvSpPr>
            <p:nvPr/>
          </p:nvSpPr>
          <p:spPr bwMode="auto">
            <a:xfrm flipH="1" flipV="1">
              <a:off x="1128" y="1675"/>
              <a:ext cx="6" cy="83"/>
            </a:xfrm>
            <a:prstGeom prst="line">
              <a:avLst/>
            </a:prstGeom>
            <a:noFill/>
            <a:ln w="9525">
              <a:solidFill>
                <a:schemeClr val="tx1"/>
              </a:solidFill>
              <a:round/>
              <a:headEnd/>
              <a:tailEnd/>
            </a:ln>
          </p:spPr>
          <p:txBody>
            <a:bodyPr/>
            <a:lstStyle/>
            <a:p>
              <a:endParaRPr lang="en-US"/>
            </a:p>
          </p:txBody>
        </p:sp>
        <p:sp>
          <p:nvSpPr>
            <p:cNvPr id="18493" name="Line 61"/>
            <p:cNvSpPr>
              <a:spLocks noChangeShapeType="1"/>
            </p:cNvSpPr>
            <p:nvPr/>
          </p:nvSpPr>
          <p:spPr bwMode="auto">
            <a:xfrm flipH="1" flipV="1">
              <a:off x="1074" y="1705"/>
              <a:ext cx="60" cy="53"/>
            </a:xfrm>
            <a:prstGeom prst="line">
              <a:avLst/>
            </a:prstGeom>
            <a:noFill/>
            <a:ln w="9525">
              <a:solidFill>
                <a:schemeClr val="tx1"/>
              </a:solidFill>
              <a:round/>
              <a:headEnd/>
              <a:tailEnd/>
            </a:ln>
          </p:spPr>
          <p:txBody>
            <a:bodyPr/>
            <a:lstStyle/>
            <a:p>
              <a:endParaRPr lang="en-US"/>
            </a:p>
          </p:txBody>
        </p:sp>
        <p:sp>
          <p:nvSpPr>
            <p:cNvPr id="18494" name="Oval 62"/>
            <p:cNvSpPr>
              <a:spLocks noChangeArrowheads="1"/>
            </p:cNvSpPr>
            <p:nvPr/>
          </p:nvSpPr>
          <p:spPr bwMode="auto">
            <a:xfrm>
              <a:off x="1832" y="3684"/>
              <a:ext cx="174" cy="178"/>
            </a:xfrm>
            <a:prstGeom prst="ellipse">
              <a:avLst/>
            </a:prstGeom>
            <a:noFill/>
            <a:ln w="0">
              <a:solidFill>
                <a:schemeClr val="tx1"/>
              </a:solidFill>
              <a:round/>
              <a:headEnd/>
              <a:tailEnd/>
            </a:ln>
          </p:spPr>
          <p:txBody>
            <a:bodyPr/>
            <a:lstStyle/>
            <a:p>
              <a:endParaRPr lang="en-US"/>
            </a:p>
          </p:txBody>
        </p:sp>
        <p:sp>
          <p:nvSpPr>
            <p:cNvPr id="18495" name="Oval 63"/>
            <p:cNvSpPr>
              <a:spLocks noChangeArrowheads="1"/>
            </p:cNvSpPr>
            <p:nvPr/>
          </p:nvSpPr>
          <p:spPr bwMode="auto">
            <a:xfrm>
              <a:off x="1857" y="3710"/>
              <a:ext cx="124" cy="127"/>
            </a:xfrm>
            <a:prstGeom prst="ellipse">
              <a:avLst/>
            </a:prstGeom>
            <a:solidFill>
              <a:schemeClr val="hlink"/>
            </a:solidFill>
            <a:ln w="0">
              <a:solidFill>
                <a:schemeClr val="tx1"/>
              </a:solidFill>
              <a:round/>
              <a:headEnd/>
              <a:tailEnd/>
            </a:ln>
          </p:spPr>
          <p:txBody>
            <a:bodyPr/>
            <a:lstStyle/>
            <a:p>
              <a:pPr eaLnBrk="0" hangingPunct="0"/>
              <a:endParaRPr lang="en-US">
                <a:solidFill>
                  <a:srgbClr val="000000"/>
                </a:solidFill>
              </a:endParaRPr>
            </a:p>
          </p:txBody>
        </p:sp>
        <p:sp>
          <p:nvSpPr>
            <p:cNvPr id="18496" name="Line 64"/>
            <p:cNvSpPr>
              <a:spLocks noChangeShapeType="1"/>
            </p:cNvSpPr>
            <p:nvPr/>
          </p:nvSpPr>
          <p:spPr bwMode="auto">
            <a:xfrm>
              <a:off x="1783" y="3286"/>
              <a:ext cx="112" cy="398"/>
            </a:xfrm>
            <a:prstGeom prst="line">
              <a:avLst/>
            </a:prstGeom>
            <a:noFill/>
            <a:ln w="0">
              <a:solidFill>
                <a:schemeClr val="tx1"/>
              </a:solidFill>
              <a:round/>
              <a:headEnd/>
              <a:tailEnd/>
            </a:ln>
          </p:spPr>
          <p:txBody>
            <a:bodyPr/>
            <a:lstStyle/>
            <a:p>
              <a:endParaRPr lang="en-US"/>
            </a:p>
          </p:txBody>
        </p:sp>
        <p:sp>
          <p:nvSpPr>
            <p:cNvPr id="18497" name="Line 65"/>
            <p:cNvSpPr>
              <a:spLocks noChangeShapeType="1"/>
            </p:cNvSpPr>
            <p:nvPr/>
          </p:nvSpPr>
          <p:spPr bwMode="auto">
            <a:xfrm flipV="1">
              <a:off x="1895" y="3602"/>
              <a:ext cx="7" cy="82"/>
            </a:xfrm>
            <a:prstGeom prst="line">
              <a:avLst/>
            </a:prstGeom>
            <a:noFill/>
            <a:ln w="9525">
              <a:solidFill>
                <a:schemeClr val="tx1"/>
              </a:solidFill>
              <a:round/>
              <a:headEnd/>
              <a:tailEnd/>
            </a:ln>
          </p:spPr>
          <p:txBody>
            <a:bodyPr/>
            <a:lstStyle/>
            <a:p>
              <a:endParaRPr lang="en-US"/>
            </a:p>
          </p:txBody>
        </p:sp>
        <p:sp>
          <p:nvSpPr>
            <p:cNvPr id="18498" name="Line 66"/>
            <p:cNvSpPr>
              <a:spLocks noChangeShapeType="1"/>
            </p:cNvSpPr>
            <p:nvPr/>
          </p:nvSpPr>
          <p:spPr bwMode="auto">
            <a:xfrm flipH="1" flipV="1">
              <a:off x="1844" y="3619"/>
              <a:ext cx="51" cy="65"/>
            </a:xfrm>
            <a:prstGeom prst="line">
              <a:avLst/>
            </a:prstGeom>
            <a:noFill/>
            <a:ln w="9525">
              <a:solidFill>
                <a:schemeClr val="tx1"/>
              </a:solidFill>
              <a:round/>
              <a:headEnd/>
              <a:tailEnd/>
            </a:ln>
          </p:spPr>
          <p:txBody>
            <a:bodyPr/>
            <a:lstStyle/>
            <a:p>
              <a:endParaRPr lang="en-US"/>
            </a:p>
          </p:txBody>
        </p:sp>
        <p:sp>
          <p:nvSpPr>
            <p:cNvPr id="18499" name="Oval 67"/>
            <p:cNvSpPr>
              <a:spLocks noChangeArrowheads="1"/>
            </p:cNvSpPr>
            <p:nvPr/>
          </p:nvSpPr>
          <p:spPr bwMode="auto">
            <a:xfrm>
              <a:off x="3815" y="3854"/>
              <a:ext cx="173" cy="178"/>
            </a:xfrm>
            <a:prstGeom prst="ellipse">
              <a:avLst/>
            </a:prstGeom>
            <a:noFill/>
            <a:ln w="0">
              <a:solidFill>
                <a:schemeClr val="tx1"/>
              </a:solidFill>
              <a:round/>
              <a:headEnd/>
              <a:tailEnd/>
            </a:ln>
          </p:spPr>
          <p:txBody>
            <a:bodyPr/>
            <a:lstStyle/>
            <a:p>
              <a:endParaRPr lang="en-US"/>
            </a:p>
          </p:txBody>
        </p:sp>
        <p:sp>
          <p:nvSpPr>
            <p:cNvPr id="18500" name="Oval 68"/>
            <p:cNvSpPr>
              <a:spLocks noChangeArrowheads="1"/>
            </p:cNvSpPr>
            <p:nvPr/>
          </p:nvSpPr>
          <p:spPr bwMode="auto">
            <a:xfrm>
              <a:off x="3840" y="3880"/>
              <a:ext cx="123" cy="127"/>
            </a:xfrm>
            <a:prstGeom prst="ellipse">
              <a:avLst/>
            </a:prstGeom>
            <a:solidFill>
              <a:schemeClr val="hlink"/>
            </a:solidFill>
            <a:ln w="0">
              <a:solidFill>
                <a:schemeClr val="tx1"/>
              </a:solidFill>
              <a:round/>
              <a:headEnd/>
              <a:tailEnd/>
            </a:ln>
          </p:spPr>
          <p:txBody>
            <a:bodyPr/>
            <a:lstStyle/>
            <a:p>
              <a:endParaRPr lang="en-US"/>
            </a:p>
          </p:txBody>
        </p:sp>
        <p:sp>
          <p:nvSpPr>
            <p:cNvPr id="18501" name="Line 69"/>
            <p:cNvSpPr>
              <a:spLocks noChangeShapeType="1"/>
            </p:cNvSpPr>
            <p:nvPr/>
          </p:nvSpPr>
          <p:spPr bwMode="auto">
            <a:xfrm flipH="1">
              <a:off x="3909" y="3403"/>
              <a:ext cx="42" cy="451"/>
            </a:xfrm>
            <a:prstGeom prst="line">
              <a:avLst/>
            </a:prstGeom>
            <a:noFill/>
            <a:ln w="0">
              <a:solidFill>
                <a:schemeClr val="tx1"/>
              </a:solidFill>
              <a:round/>
              <a:headEnd/>
              <a:tailEnd/>
            </a:ln>
          </p:spPr>
          <p:txBody>
            <a:bodyPr/>
            <a:lstStyle/>
            <a:p>
              <a:endParaRPr lang="en-US"/>
            </a:p>
          </p:txBody>
        </p:sp>
        <p:sp>
          <p:nvSpPr>
            <p:cNvPr id="18502" name="Line 70"/>
            <p:cNvSpPr>
              <a:spLocks noChangeShapeType="1"/>
            </p:cNvSpPr>
            <p:nvPr/>
          </p:nvSpPr>
          <p:spPr bwMode="auto">
            <a:xfrm flipV="1">
              <a:off x="3909" y="3780"/>
              <a:ext cx="38" cy="74"/>
            </a:xfrm>
            <a:prstGeom prst="line">
              <a:avLst/>
            </a:prstGeom>
            <a:noFill/>
            <a:ln w="9525">
              <a:solidFill>
                <a:schemeClr val="tx1"/>
              </a:solidFill>
              <a:round/>
              <a:headEnd/>
              <a:tailEnd/>
            </a:ln>
          </p:spPr>
          <p:txBody>
            <a:bodyPr/>
            <a:lstStyle/>
            <a:p>
              <a:endParaRPr lang="en-US"/>
            </a:p>
          </p:txBody>
        </p:sp>
        <p:sp>
          <p:nvSpPr>
            <p:cNvPr id="18503" name="Line 71"/>
            <p:cNvSpPr>
              <a:spLocks noChangeShapeType="1"/>
            </p:cNvSpPr>
            <p:nvPr/>
          </p:nvSpPr>
          <p:spPr bwMode="auto">
            <a:xfrm flipH="1" flipV="1">
              <a:off x="3885" y="3776"/>
              <a:ext cx="24" cy="78"/>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81923"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81924" name="Picture 2"/>
          <p:cNvPicPr>
            <a:picLocks noChangeAspect="1" noChangeArrowheads="1"/>
          </p:cNvPicPr>
          <p:nvPr/>
        </p:nvPicPr>
        <p:blipFill>
          <a:blip r:embed="rId3"/>
          <a:srcRect/>
          <a:stretch>
            <a:fillRect/>
          </a:stretch>
        </p:blipFill>
        <p:spPr bwMode="auto">
          <a:xfrm>
            <a:off x="228600" y="533400"/>
            <a:ext cx="8153400" cy="6053138"/>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82947"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82948" name="Picture 2"/>
          <p:cNvPicPr>
            <a:picLocks noChangeAspect="1" noChangeArrowheads="1"/>
          </p:cNvPicPr>
          <p:nvPr/>
        </p:nvPicPr>
        <p:blipFill>
          <a:blip r:embed="rId3"/>
          <a:srcRect/>
          <a:stretch>
            <a:fillRect/>
          </a:stretch>
        </p:blipFill>
        <p:spPr bwMode="auto">
          <a:xfrm>
            <a:off x="304800" y="533400"/>
            <a:ext cx="8382000" cy="59436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0"/>
            <a:ext cx="8162925" cy="641350"/>
          </a:xfrm>
        </p:spPr>
        <p:txBody>
          <a:bodyPr/>
          <a:lstStyle/>
          <a:p>
            <a:pPr eaLnBrk="1" hangingPunct="1"/>
            <a:r>
              <a:rPr lang="en-US" sz="3600" smtClean="0"/>
              <a:t>UML </a:t>
            </a:r>
          </a:p>
        </p:txBody>
      </p:sp>
      <p:sp>
        <p:nvSpPr>
          <p:cNvPr id="83971"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83972" name="Picture 2"/>
          <p:cNvPicPr>
            <a:picLocks noChangeAspect="1" noChangeArrowheads="1"/>
          </p:cNvPicPr>
          <p:nvPr/>
        </p:nvPicPr>
        <p:blipFill>
          <a:blip r:embed="rId3"/>
          <a:srcRect/>
          <a:stretch>
            <a:fillRect/>
          </a:stretch>
        </p:blipFill>
        <p:spPr bwMode="auto">
          <a:xfrm>
            <a:off x="228600" y="533400"/>
            <a:ext cx="8610600" cy="63246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84995"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84996" name="Picture 2"/>
          <p:cNvPicPr>
            <a:picLocks noChangeAspect="1" noChangeArrowheads="1"/>
          </p:cNvPicPr>
          <p:nvPr/>
        </p:nvPicPr>
        <p:blipFill>
          <a:blip r:embed="rId3"/>
          <a:srcRect/>
          <a:stretch>
            <a:fillRect/>
          </a:stretch>
        </p:blipFill>
        <p:spPr bwMode="auto">
          <a:xfrm>
            <a:off x="304800" y="492125"/>
            <a:ext cx="8001000" cy="5908675"/>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09600" y="0"/>
            <a:ext cx="8162925" cy="641350"/>
          </a:xfrm>
        </p:spPr>
        <p:txBody>
          <a:bodyPr/>
          <a:lstStyle/>
          <a:p>
            <a:pPr eaLnBrk="1" hangingPunct="1"/>
            <a:r>
              <a:rPr lang="en-US" sz="3600" smtClean="0"/>
              <a:t>UML </a:t>
            </a:r>
          </a:p>
        </p:txBody>
      </p:sp>
      <p:sp>
        <p:nvSpPr>
          <p:cNvPr id="86019" name="Content Placeholder 4"/>
          <p:cNvSpPr>
            <a:spLocks noGrp="1"/>
          </p:cNvSpPr>
          <p:nvPr>
            <p:ph idx="1"/>
          </p:nvPr>
        </p:nvSpPr>
        <p:spPr>
          <a:xfrm>
            <a:off x="685800" y="2286000"/>
            <a:ext cx="7315200" cy="609600"/>
          </a:xfrm>
        </p:spPr>
        <p:txBody>
          <a:bodyPr/>
          <a:lstStyle/>
          <a:p>
            <a:pPr>
              <a:buFont typeface="Wingdings" pitchFamily="2" charset="2"/>
              <a:buNone/>
            </a:pPr>
            <a:endParaRPr lang="en-US" smtClean="0"/>
          </a:p>
        </p:txBody>
      </p:sp>
      <p:pic>
        <p:nvPicPr>
          <p:cNvPr id="86020" name="Picture 2"/>
          <p:cNvPicPr>
            <a:picLocks noChangeAspect="1" noChangeArrowheads="1"/>
          </p:cNvPicPr>
          <p:nvPr/>
        </p:nvPicPr>
        <p:blipFill>
          <a:blip r:embed="rId3"/>
          <a:srcRect/>
          <a:stretch>
            <a:fillRect/>
          </a:stretch>
        </p:blipFill>
        <p:spPr bwMode="auto">
          <a:xfrm>
            <a:off x="228600" y="715963"/>
            <a:ext cx="8382000" cy="6142037"/>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0"/>
            <a:ext cx="8162925" cy="641350"/>
          </a:xfrm>
        </p:spPr>
        <p:txBody>
          <a:bodyPr/>
          <a:lstStyle/>
          <a:p>
            <a:pPr eaLnBrk="1" hangingPunct="1"/>
            <a:r>
              <a:rPr lang="en-US" sz="3600" smtClean="0"/>
              <a:t>Advantages of UML 	</a:t>
            </a:r>
          </a:p>
        </p:txBody>
      </p:sp>
      <p:sp>
        <p:nvSpPr>
          <p:cNvPr id="87043" name="Rectangle 3"/>
          <p:cNvSpPr>
            <a:spLocks noGrp="1" noChangeArrowheads="1"/>
          </p:cNvSpPr>
          <p:nvPr>
            <p:ph type="body" idx="1"/>
          </p:nvPr>
        </p:nvSpPr>
        <p:spPr>
          <a:xfrm>
            <a:off x="0" y="304800"/>
            <a:ext cx="8567738" cy="4724400"/>
          </a:xfrm>
        </p:spPr>
        <p:txBody>
          <a:bodyPr/>
          <a:lstStyle/>
          <a:p>
            <a:pPr eaLnBrk="1" hangingPunct="1"/>
            <a:endParaRPr lang="en-US" sz="2000" dirty="0" smtClean="0">
              <a:solidFill>
                <a:srgbClr val="FFFFEA"/>
              </a:solidFill>
              <a:latin typeface="Times New Roman" pitchFamily="18" charset="0"/>
            </a:endParaRPr>
          </a:p>
          <a:p>
            <a:pPr eaLnBrk="1" hangingPunct="1">
              <a:buFont typeface="Wingdings" pitchFamily="2" charset="2"/>
              <a:buNone/>
            </a:pPr>
            <a:r>
              <a:rPr lang="en-US" sz="2800" dirty="0" smtClean="0">
                <a:latin typeface="Times New Roman" pitchFamily="18" charset="0"/>
              </a:rPr>
              <a:t>• UML is effective for modeling large, complex software</a:t>
            </a:r>
          </a:p>
          <a:p>
            <a:pPr eaLnBrk="1" hangingPunct="1">
              <a:buFont typeface="Wingdings" pitchFamily="2" charset="2"/>
              <a:buNone/>
            </a:pPr>
            <a:r>
              <a:rPr lang="en-US" sz="2800" dirty="0" smtClean="0">
                <a:latin typeface="Times New Roman" pitchFamily="18" charset="0"/>
              </a:rPr>
              <a:t>systems</a:t>
            </a:r>
          </a:p>
          <a:p>
            <a:pPr eaLnBrk="1" hangingPunct="1">
              <a:buFont typeface="Wingdings" pitchFamily="2" charset="2"/>
              <a:buNone/>
            </a:pPr>
            <a:r>
              <a:rPr lang="en-US" sz="2800" dirty="0" smtClean="0">
                <a:latin typeface="Times New Roman" pitchFamily="18" charset="0"/>
              </a:rPr>
              <a:t>• It is simple to learn for most developers, but provides</a:t>
            </a:r>
          </a:p>
          <a:p>
            <a:pPr eaLnBrk="1" hangingPunct="1">
              <a:buFont typeface="Wingdings" pitchFamily="2" charset="2"/>
              <a:buNone/>
            </a:pPr>
            <a:r>
              <a:rPr lang="en-US" sz="2800" dirty="0" smtClean="0">
                <a:latin typeface="Times New Roman" pitchFamily="18" charset="0"/>
              </a:rPr>
              <a:t>advanced features for expert analysts, designers and architects</a:t>
            </a:r>
          </a:p>
          <a:p>
            <a:pPr eaLnBrk="1" hangingPunct="1">
              <a:buFont typeface="Wingdings" pitchFamily="2" charset="2"/>
              <a:buNone/>
            </a:pPr>
            <a:r>
              <a:rPr lang="en-US" sz="2800" dirty="0" smtClean="0">
                <a:latin typeface="Times New Roman" pitchFamily="18" charset="0"/>
              </a:rPr>
              <a:t>• It can specify systems in an implementation-independent manner.  10-20% of the constructs are used 80-90% of the time</a:t>
            </a:r>
          </a:p>
          <a:p>
            <a:pPr eaLnBrk="1" hangingPunct="1">
              <a:buFont typeface="Wingdings" pitchFamily="2" charset="2"/>
              <a:buNone/>
            </a:pPr>
            <a:r>
              <a:rPr lang="en-US" sz="2800" dirty="0" smtClean="0">
                <a:latin typeface="Times New Roman" pitchFamily="18" charset="0"/>
              </a:rPr>
              <a:t>• Structural modeling specifies a skeleton that can be refined and extended with additional structure and behavior</a:t>
            </a:r>
          </a:p>
          <a:p>
            <a:pPr eaLnBrk="1" hangingPunct="1">
              <a:buFont typeface="Wingdings" pitchFamily="2" charset="2"/>
              <a:buNone/>
            </a:pPr>
            <a:r>
              <a:rPr lang="en-US" sz="2800" dirty="0" smtClean="0">
                <a:latin typeface="Times New Roman" pitchFamily="18" charset="0"/>
              </a:rPr>
              <a:t>• Use case modeling specifies the functional requirements of system in an object-oriented manner</a:t>
            </a:r>
          </a:p>
          <a:p>
            <a:pPr eaLnBrk="1" hangingPunct="1">
              <a:buFont typeface="Wingdings" pitchFamily="2" charset="2"/>
              <a:buNone/>
            </a:pPr>
            <a:endParaRPr lang="en-US" sz="2800"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81000" y="381000"/>
            <a:ext cx="8162925" cy="641350"/>
          </a:xfrm>
        </p:spPr>
        <p:txBody>
          <a:bodyPr/>
          <a:lstStyle/>
          <a:p>
            <a:pPr eaLnBrk="1" hangingPunct="1"/>
            <a:r>
              <a:rPr lang="en-US" sz="3600" smtClean="0"/>
              <a:t>Other uses of UML</a:t>
            </a:r>
          </a:p>
        </p:txBody>
      </p:sp>
      <p:sp>
        <p:nvSpPr>
          <p:cNvPr id="88067" name="Rectangle 3"/>
          <p:cNvSpPr>
            <a:spLocks noGrp="1" noChangeArrowheads="1"/>
          </p:cNvSpPr>
          <p:nvPr>
            <p:ph type="body" idx="1"/>
          </p:nvPr>
        </p:nvSpPr>
        <p:spPr>
          <a:xfrm>
            <a:off x="0" y="990600"/>
            <a:ext cx="8110538" cy="4191000"/>
          </a:xfrm>
        </p:spPr>
        <p:txBody>
          <a:bodyPr/>
          <a:lstStyle/>
          <a:p>
            <a:pPr eaLnBrk="1" hangingPunct="1"/>
            <a:r>
              <a:rPr lang="en-US" sz="2400" smtClean="0">
                <a:latin typeface="Times New Roman" pitchFamily="18" charset="0"/>
              </a:rPr>
              <a:t>analyze existing source code and reverse-engineer it into a set of UML diagrams.</a:t>
            </a:r>
          </a:p>
          <a:p>
            <a:pPr eaLnBrk="1" hangingPunct="1"/>
            <a:r>
              <a:rPr lang="en-US" sz="2400" i="1" smtClean="0">
                <a:latin typeface="Times New Roman" pitchFamily="18" charset="0"/>
              </a:rPr>
              <a:t>execute</a:t>
            </a:r>
            <a:r>
              <a:rPr lang="en-US" sz="2400" smtClean="0">
                <a:latin typeface="Times New Roman" pitchFamily="18" charset="0"/>
              </a:rPr>
              <a:t> UML models, typically in one of two ways:</a:t>
            </a:r>
          </a:p>
          <a:p>
            <a:pPr lvl="1" eaLnBrk="1" hangingPunct="1"/>
            <a:r>
              <a:rPr lang="en-US" sz="2400" smtClean="0">
                <a:latin typeface="Times New Roman" pitchFamily="18" charset="0"/>
              </a:rPr>
              <a:t>execute your model interpretively in a way that lets you confirm that it really does what you want, but without the scalability and speed that you'll need in your deployed application. </a:t>
            </a:r>
          </a:p>
          <a:p>
            <a:pPr lvl="1" eaLnBrk="1" hangingPunct="1"/>
            <a:r>
              <a:rPr lang="en-US" sz="2400" smtClean="0">
                <a:latin typeface="Times New Roman" pitchFamily="18" charset="0"/>
              </a:rPr>
              <a:t>work only within a restricted application domain generate program language code from UML, producing most of a bug-free, deployable application that runs quickly if the code generator incorporates best-practice scalable patterns for, A number of tools on the market generate Test and Verification Suites from UML models. </a:t>
            </a:r>
          </a:p>
          <a:p>
            <a:pPr eaLnBrk="1" hangingPunct="1"/>
            <a:endParaRPr lang="en-US" sz="1800" smtClean="0">
              <a:latin typeface="Times New Roman" pitchFamily="18" charset="0"/>
            </a:endParaRPr>
          </a:p>
          <a:p>
            <a:pPr lvl="1" eaLnBrk="1" hangingPunct="1">
              <a:buFont typeface="Wingdings" pitchFamily="2" charset="2"/>
              <a:buNone/>
            </a:pPr>
            <a:endParaRPr lang="en-US" sz="18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5"/>
          <p:cNvSpPr>
            <a:spLocks noGrp="1" noChangeArrowheads="1"/>
          </p:cNvSpPr>
          <p:nvPr>
            <p:ph type="title"/>
          </p:nvPr>
        </p:nvSpPr>
        <p:spPr>
          <a:noFill/>
          <a:ln/>
        </p:spPr>
        <p:txBody>
          <a:bodyPr/>
          <a:lstStyle/>
          <a:p>
            <a:r>
              <a:rPr lang="en-US"/>
              <a:t>Example: Toaster</a:t>
            </a:r>
          </a:p>
        </p:txBody>
      </p:sp>
      <p:sp>
        <p:nvSpPr>
          <p:cNvPr id="21510" name="AutoShape 6"/>
          <p:cNvSpPr>
            <a:spLocks noChangeArrowheads="1"/>
          </p:cNvSpPr>
          <p:nvPr/>
        </p:nvSpPr>
        <p:spPr bwMode="auto">
          <a:xfrm>
            <a:off x="1524000" y="2530475"/>
            <a:ext cx="2384425" cy="1050925"/>
          </a:xfrm>
          <a:prstGeom prst="roundRect">
            <a:avLst>
              <a:gd name="adj" fmla="val 16667"/>
            </a:avLst>
          </a:prstGeom>
          <a:noFill/>
          <a:ln w="0">
            <a:solidFill>
              <a:schemeClr val="tx1"/>
            </a:solidFill>
            <a:round/>
            <a:headEnd/>
            <a:tailEnd/>
          </a:ln>
        </p:spPr>
        <p:txBody>
          <a:bodyPr/>
          <a:lstStyle/>
          <a:p>
            <a:endParaRPr lang="en-US"/>
          </a:p>
        </p:txBody>
      </p:sp>
      <p:sp>
        <p:nvSpPr>
          <p:cNvPr id="21511" name="AutoShape 7"/>
          <p:cNvSpPr>
            <a:spLocks noChangeArrowheads="1"/>
          </p:cNvSpPr>
          <p:nvPr/>
        </p:nvSpPr>
        <p:spPr bwMode="auto">
          <a:xfrm>
            <a:off x="5464175" y="2514600"/>
            <a:ext cx="2384425" cy="1050925"/>
          </a:xfrm>
          <a:prstGeom prst="roundRect">
            <a:avLst>
              <a:gd name="adj" fmla="val 16667"/>
            </a:avLst>
          </a:prstGeom>
          <a:noFill/>
          <a:ln w="0">
            <a:solidFill>
              <a:schemeClr val="tx1"/>
            </a:solidFill>
            <a:round/>
            <a:headEnd/>
            <a:tailEnd/>
          </a:ln>
        </p:spPr>
        <p:txBody>
          <a:bodyPr/>
          <a:lstStyle/>
          <a:p>
            <a:endParaRPr lang="en-US"/>
          </a:p>
        </p:txBody>
      </p:sp>
      <p:sp>
        <p:nvSpPr>
          <p:cNvPr id="21512" name="Text Box 8"/>
          <p:cNvSpPr txBox="1">
            <a:spLocks noChangeArrowheads="1"/>
          </p:cNvSpPr>
          <p:nvPr/>
        </p:nvSpPr>
        <p:spPr bwMode="auto">
          <a:xfrm>
            <a:off x="1828800" y="2819400"/>
            <a:ext cx="1676400" cy="366713"/>
          </a:xfrm>
          <a:prstGeom prst="rect">
            <a:avLst/>
          </a:prstGeom>
          <a:noFill/>
          <a:ln w="9525">
            <a:noFill/>
            <a:miter lim="800000"/>
            <a:headEnd/>
            <a:tailEnd/>
          </a:ln>
          <a:effectLst/>
        </p:spPr>
        <p:txBody>
          <a:bodyPr>
            <a:spAutoFit/>
          </a:bodyPr>
          <a:lstStyle/>
          <a:p>
            <a:pPr>
              <a:spcBef>
                <a:spcPct val="50000"/>
              </a:spcBef>
            </a:pPr>
            <a:r>
              <a:rPr lang="en-US"/>
              <a:t>Toaster On</a:t>
            </a:r>
          </a:p>
        </p:txBody>
      </p:sp>
      <p:sp>
        <p:nvSpPr>
          <p:cNvPr id="21513" name="Text Box 9"/>
          <p:cNvSpPr txBox="1">
            <a:spLocks noChangeArrowheads="1"/>
          </p:cNvSpPr>
          <p:nvPr/>
        </p:nvSpPr>
        <p:spPr bwMode="auto">
          <a:xfrm>
            <a:off x="5638800" y="2819400"/>
            <a:ext cx="1676400" cy="366713"/>
          </a:xfrm>
          <a:prstGeom prst="rect">
            <a:avLst/>
          </a:prstGeom>
          <a:noFill/>
          <a:ln w="9525">
            <a:noFill/>
            <a:miter lim="800000"/>
            <a:headEnd/>
            <a:tailEnd/>
          </a:ln>
          <a:effectLst/>
        </p:spPr>
        <p:txBody>
          <a:bodyPr>
            <a:spAutoFit/>
          </a:bodyPr>
          <a:lstStyle/>
          <a:p>
            <a:pPr>
              <a:spcBef>
                <a:spcPct val="50000"/>
              </a:spcBef>
            </a:pPr>
            <a:r>
              <a:rPr lang="en-US"/>
              <a:t>Toaster Off</a:t>
            </a:r>
          </a:p>
        </p:txBody>
      </p:sp>
      <p:sp>
        <p:nvSpPr>
          <p:cNvPr id="21514" name="Line 10"/>
          <p:cNvSpPr>
            <a:spLocks noChangeShapeType="1"/>
          </p:cNvSpPr>
          <p:nvPr/>
        </p:nvSpPr>
        <p:spPr bwMode="auto">
          <a:xfrm>
            <a:off x="3886200" y="3124200"/>
            <a:ext cx="1524000" cy="0"/>
          </a:xfrm>
          <a:prstGeom prst="line">
            <a:avLst/>
          </a:prstGeom>
          <a:noFill/>
          <a:ln w="9525">
            <a:solidFill>
              <a:schemeClr val="tx1"/>
            </a:solidFill>
            <a:round/>
            <a:headEnd/>
            <a:tailEnd type="triangle" w="med" len="med"/>
          </a:ln>
          <a:effectLst/>
        </p:spPr>
        <p:txBody>
          <a:bodyPr/>
          <a:lstStyle/>
          <a:p>
            <a:endParaRPr lang="en-US"/>
          </a:p>
        </p:txBody>
      </p:sp>
      <p:sp>
        <p:nvSpPr>
          <p:cNvPr id="21515" name="Line 11"/>
          <p:cNvSpPr>
            <a:spLocks noChangeShapeType="1"/>
          </p:cNvSpPr>
          <p:nvPr/>
        </p:nvSpPr>
        <p:spPr bwMode="auto">
          <a:xfrm>
            <a:off x="1295400" y="1676400"/>
            <a:ext cx="533400" cy="838200"/>
          </a:xfrm>
          <a:prstGeom prst="line">
            <a:avLst/>
          </a:prstGeom>
          <a:noFill/>
          <a:ln w="9525">
            <a:solidFill>
              <a:schemeClr val="tx1"/>
            </a:solidFill>
            <a:round/>
            <a:headEnd/>
            <a:tailEnd type="triangle" w="med" len="med"/>
          </a:ln>
          <a:effectLst/>
        </p:spPr>
        <p:txBody>
          <a:bodyPr/>
          <a:lstStyle/>
          <a:p>
            <a:endParaRPr lang="en-US"/>
          </a:p>
        </p:txBody>
      </p:sp>
      <p:sp>
        <p:nvSpPr>
          <p:cNvPr id="21516" name="Oval 12"/>
          <p:cNvSpPr>
            <a:spLocks noChangeArrowheads="1"/>
          </p:cNvSpPr>
          <p:nvPr/>
        </p:nvSpPr>
        <p:spPr bwMode="auto">
          <a:xfrm>
            <a:off x="1143000" y="1524000"/>
            <a:ext cx="228600" cy="2286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18" name="Line 14"/>
          <p:cNvSpPr>
            <a:spLocks noChangeShapeType="1"/>
          </p:cNvSpPr>
          <p:nvPr/>
        </p:nvSpPr>
        <p:spPr bwMode="auto">
          <a:xfrm>
            <a:off x="7010400" y="3581400"/>
            <a:ext cx="0" cy="609600"/>
          </a:xfrm>
          <a:prstGeom prst="line">
            <a:avLst/>
          </a:prstGeom>
          <a:noFill/>
          <a:ln w="9525">
            <a:solidFill>
              <a:schemeClr val="tx1"/>
            </a:solidFill>
            <a:round/>
            <a:headEnd/>
            <a:tailEnd type="triangle" w="med" len="med"/>
          </a:ln>
          <a:effectLst/>
        </p:spPr>
        <p:txBody>
          <a:bodyPr/>
          <a:lstStyle/>
          <a:p>
            <a:endParaRPr lang="en-US"/>
          </a:p>
        </p:txBody>
      </p:sp>
      <p:sp>
        <p:nvSpPr>
          <p:cNvPr id="21523" name="Oval 19"/>
          <p:cNvSpPr>
            <a:spLocks noChangeArrowheads="1"/>
          </p:cNvSpPr>
          <p:nvPr/>
        </p:nvSpPr>
        <p:spPr bwMode="auto">
          <a:xfrm>
            <a:off x="6794500" y="4208253"/>
            <a:ext cx="444500" cy="439738"/>
          </a:xfrm>
          <a:prstGeom prst="ellipse">
            <a:avLst/>
          </a:prstGeom>
          <a:noFill/>
          <a:ln w="0">
            <a:solidFill>
              <a:schemeClr val="tx1"/>
            </a:solidFill>
            <a:round/>
            <a:headEnd/>
            <a:tailEnd/>
          </a:ln>
        </p:spPr>
        <p:txBody>
          <a:bodyPr/>
          <a:lstStyle/>
          <a:p>
            <a:endParaRPr lang="en-US"/>
          </a:p>
        </p:txBody>
      </p:sp>
      <p:sp>
        <p:nvSpPr>
          <p:cNvPr id="21524" name="Oval 20"/>
          <p:cNvSpPr>
            <a:spLocks noChangeArrowheads="1"/>
          </p:cNvSpPr>
          <p:nvPr/>
        </p:nvSpPr>
        <p:spPr bwMode="auto">
          <a:xfrm>
            <a:off x="6859588" y="4259263"/>
            <a:ext cx="330200" cy="320675"/>
          </a:xfrm>
          <a:prstGeom prst="ellipse">
            <a:avLst/>
          </a:prstGeom>
          <a:solidFill>
            <a:schemeClr val="tx1"/>
          </a:solidFill>
          <a:ln w="0">
            <a:solidFill>
              <a:schemeClr val="tx1"/>
            </a:solidFill>
            <a:round/>
            <a:headEnd/>
            <a:tailEnd/>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Example: Toaster</a:t>
            </a:r>
          </a:p>
        </p:txBody>
      </p:sp>
      <p:pic>
        <p:nvPicPr>
          <p:cNvPr id="22532" name="Picture 4" descr="stateDiagram1.GIF (1886 bytes)"/>
          <p:cNvPicPr>
            <a:picLocks noChangeAspect="1" noChangeArrowheads="1"/>
          </p:cNvPicPr>
          <p:nvPr/>
        </p:nvPicPr>
        <p:blipFill>
          <a:blip r:embed="rId3"/>
          <a:srcRect/>
          <a:stretch>
            <a:fillRect/>
          </a:stretch>
        </p:blipFill>
        <p:spPr bwMode="auto">
          <a:xfrm>
            <a:off x="1371600" y="2514600"/>
            <a:ext cx="6324600" cy="1600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a:noFill/>
          <a:ln/>
        </p:spPr>
        <p:txBody>
          <a:bodyPr/>
          <a:lstStyle/>
          <a:p>
            <a:r>
              <a:rPr lang="en-US"/>
              <a:t>Example: Toaster</a:t>
            </a:r>
          </a:p>
        </p:txBody>
      </p:sp>
      <p:pic>
        <p:nvPicPr>
          <p:cNvPr id="23557" name="Picture 5" descr="stateDiagram2.GIF (1945 bytes)"/>
          <p:cNvPicPr>
            <a:picLocks noChangeAspect="1" noChangeArrowheads="1"/>
          </p:cNvPicPr>
          <p:nvPr/>
        </p:nvPicPr>
        <p:blipFill>
          <a:blip r:embed="rId3"/>
          <a:srcRect/>
          <a:stretch>
            <a:fillRect/>
          </a:stretch>
        </p:blipFill>
        <p:spPr bwMode="auto">
          <a:xfrm>
            <a:off x="1371600" y="1905000"/>
            <a:ext cx="6477000" cy="3124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3318</TotalTime>
  <Words>3595</Words>
  <Application>Microsoft PowerPoint</Application>
  <PresentationFormat>On-screen Show (4:3)</PresentationFormat>
  <Paragraphs>528</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Bold Stripes</vt:lpstr>
      <vt:lpstr>UML</vt:lpstr>
      <vt:lpstr>Statechart Diagrams</vt:lpstr>
      <vt:lpstr>Statechart Diagram</vt:lpstr>
      <vt:lpstr>Special States</vt:lpstr>
      <vt:lpstr>Events, Actions &amp; Transitions</vt:lpstr>
      <vt:lpstr>Statechart Diagram</vt:lpstr>
      <vt:lpstr>Example: Toaster</vt:lpstr>
      <vt:lpstr>Example: Toaster</vt:lpstr>
      <vt:lpstr>Example: Toaster</vt:lpstr>
      <vt:lpstr>State Chart Diagram</vt:lpstr>
      <vt:lpstr>State Diagrams  </vt:lpstr>
      <vt:lpstr>State Diagrams</vt:lpstr>
      <vt:lpstr>State Diagram Example</vt:lpstr>
      <vt:lpstr>State Diagram Carryovers</vt:lpstr>
      <vt:lpstr>Breaking Up Flows</vt:lpstr>
      <vt:lpstr>Branching</vt:lpstr>
      <vt:lpstr>Merging</vt:lpstr>
      <vt:lpstr>Forking</vt:lpstr>
      <vt:lpstr>Joining</vt:lpstr>
      <vt:lpstr>Swimlanes</vt:lpstr>
      <vt:lpstr>Slide 21</vt:lpstr>
      <vt:lpstr>Slide 22</vt:lpstr>
      <vt:lpstr>Activity Diagram</vt:lpstr>
      <vt:lpstr>Activity</vt:lpstr>
      <vt:lpstr>Start State</vt:lpstr>
      <vt:lpstr>End State</vt:lpstr>
      <vt:lpstr>State Transitions</vt:lpstr>
      <vt:lpstr>Decisions</vt:lpstr>
      <vt:lpstr>Synchronization Bars</vt:lpstr>
      <vt:lpstr>Activity Diagram</vt:lpstr>
      <vt:lpstr>Swimlanes</vt:lpstr>
      <vt:lpstr>What Is an Activity Diagram?</vt:lpstr>
      <vt:lpstr>What Is an Activity?</vt:lpstr>
      <vt:lpstr>Example: Activity Diagram</vt:lpstr>
      <vt:lpstr>Activity Diagram</vt:lpstr>
      <vt:lpstr>Activity Diagram</vt:lpstr>
      <vt:lpstr>Activity Diagrams  </vt:lpstr>
      <vt:lpstr>Activity Diagrams</vt:lpstr>
      <vt:lpstr>Activity Diagrams Example</vt:lpstr>
      <vt:lpstr>Slide 40</vt:lpstr>
      <vt:lpstr>Component Diagram</vt:lpstr>
      <vt:lpstr>Component</vt:lpstr>
      <vt:lpstr>Component Notation</vt:lpstr>
      <vt:lpstr>Slide 44</vt:lpstr>
      <vt:lpstr>Node</vt:lpstr>
      <vt:lpstr>Nodes and Components</vt:lpstr>
      <vt:lpstr>Component Diagrams</vt:lpstr>
      <vt:lpstr>Component: Representation</vt:lpstr>
      <vt:lpstr>Control Identification</vt:lpstr>
      <vt:lpstr>Control Realization</vt:lpstr>
      <vt:lpstr>Deployment Diagrams</vt:lpstr>
      <vt:lpstr>Slide 52</vt:lpstr>
      <vt:lpstr>Slide 53</vt:lpstr>
      <vt:lpstr>Deployment Diagrams </vt:lpstr>
      <vt:lpstr>Advantages of UML </vt:lpstr>
      <vt:lpstr>UML </vt:lpstr>
      <vt:lpstr>UML </vt:lpstr>
      <vt:lpstr>UML </vt:lpstr>
      <vt:lpstr>UML </vt:lpstr>
      <vt:lpstr>UML </vt:lpstr>
      <vt:lpstr>UML </vt:lpstr>
      <vt:lpstr>UML </vt:lpstr>
      <vt:lpstr>UML </vt:lpstr>
      <vt:lpstr>UML </vt:lpstr>
      <vt:lpstr>Advantages of UML  </vt:lpstr>
      <vt:lpstr>Other uses of UML</vt:lpstr>
    </vt:vector>
  </TitlesOfParts>
  <Company>ISU Extended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an overview </dc:title>
  <dc:creator>Neena Goveas</dc:creator>
  <cp:lastModifiedBy>Neena</cp:lastModifiedBy>
  <cp:revision>76</cp:revision>
  <cp:lastPrinted>1601-01-01T00:00:00Z</cp:lastPrinted>
  <dcterms:created xsi:type="dcterms:W3CDTF">2003-10-28T22:56:52Z</dcterms:created>
  <dcterms:modified xsi:type="dcterms:W3CDTF">2012-09-07T05:24:04Z</dcterms:modified>
</cp:coreProperties>
</file>