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77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33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266C-7168-44B7-A932-E383AAC61BE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EE85E-C5D8-4BF3-8BDB-3E57D16B4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E85E-C5D8-4BF3-8BDB-3E57D16B42D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E85E-C5D8-4BF3-8BDB-3E57D16B42D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E85E-C5D8-4BF3-8BDB-3E57D16B42D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E85E-C5D8-4BF3-8BDB-3E57D16B42D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E85E-C5D8-4BF3-8BDB-3E57D16B42D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E85E-C5D8-4BF3-8BDB-3E57D16B42D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E85E-C5D8-4BF3-8BDB-3E57D16B42D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E85E-C5D8-4BF3-8BDB-3E57D16B42D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E85E-C5D8-4BF3-8BDB-3E57D16B42D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E85E-C5D8-4BF3-8BDB-3E57D16B42D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E85E-C5D8-4BF3-8BDB-3E57D16B42D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E85E-C5D8-4BF3-8BDB-3E57D16B42D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E85E-C5D8-4BF3-8BDB-3E57D16B42D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E85E-C5D8-4BF3-8BDB-3E57D16B42D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E85E-C5D8-4BF3-8BDB-3E57D16B42D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C01-14B4-4D9C-84DE-747D405D887D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0AE9-7101-4567-B6C4-F7F455E90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C01-14B4-4D9C-84DE-747D405D887D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0AE9-7101-4567-B6C4-F7F455E90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C01-14B4-4D9C-84DE-747D405D887D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0AE9-7101-4567-B6C4-F7F455E90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C01-14B4-4D9C-84DE-747D405D887D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0AE9-7101-4567-B6C4-F7F455E90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C01-14B4-4D9C-84DE-747D405D887D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0AE9-7101-4567-B6C4-F7F455E90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C01-14B4-4D9C-84DE-747D405D887D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0AE9-7101-4567-B6C4-F7F455E90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C01-14B4-4D9C-84DE-747D405D887D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0AE9-7101-4567-B6C4-F7F455E90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C01-14B4-4D9C-84DE-747D405D887D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0AE9-7101-4567-B6C4-F7F455E90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C01-14B4-4D9C-84DE-747D405D887D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0AE9-7101-4567-B6C4-F7F455E90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C01-14B4-4D9C-84DE-747D405D887D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0AE9-7101-4567-B6C4-F7F455E90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C01-14B4-4D9C-84DE-747D405D887D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0AE9-7101-4567-B6C4-F7F455E90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D9C01-14B4-4D9C-84DE-747D405D887D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10AE9-7101-4567-B6C4-F7F455E90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Understanding Packages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Packages and directory structure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package is intimately related to the directory structure in which it is stored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class with a </a:t>
            </a:r>
            <a:r>
              <a:rPr lang="en-US" sz="2800" i="1" dirty="0" err="1" smtClean="0"/>
              <a:t>Classname</a:t>
            </a:r>
            <a:r>
              <a:rPr lang="en-US" sz="2800" dirty="0" smtClean="0"/>
              <a:t> must be stored in a file called </a:t>
            </a:r>
            <a:r>
              <a:rPr lang="en-US" sz="2800" i="1" dirty="0" smtClean="0"/>
              <a:t>Classname.java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Similarly, all the files for classes within a package, </a:t>
            </a:r>
            <a:r>
              <a:rPr lang="en-US" sz="2800" i="1" dirty="0" err="1" smtClean="0"/>
              <a:t>packageName</a:t>
            </a:r>
            <a:r>
              <a:rPr lang="en-US" sz="2800" i="1" dirty="0" smtClean="0"/>
              <a:t> </a:t>
            </a:r>
            <a:r>
              <a:rPr lang="en-US" sz="2800" dirty="0" smtClean="0"/>
              <a:t>must be included in a directory with the name, </a:t>
            </a:r>
            <a:r>
              <a:rPr lang="en-US" sz="2800" i="1" dirty="0" err="1" smtClean="0"/>
              <a:t>packageName</a:t>
            </a:r>
            <a:r>
              <a:rPr lang="en-US" sz="2800" i="1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package need not have a single name. it can be a sequence of names separated by a period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 dirty="0" smtClean="0"/>
              <a:t>package geometry.shapes3D;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 dirty="0" smtClean="0"/>
              <a:t>Package geometry.shapes2D;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shapes3D and shapes2D are sub directories of geometry directory.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Setting classpath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From the command prompt,</a:t>
            </a:r>
          </a:p>
          <a:p>
            <a:pPr eaLnBrk="1" hangingPunct="1">
              <a:buFontTx/>
              <a:buNone/>
            </a:pPr>
            <a:r>
              <a:rPr lang="en-US" sz="3000" i="1" smtClean="0"/>
              <a:t>set  CLASSPATH = .;c:\MySource; c:\MyPackages</a:t>
            </a:r>
          </a:p>
          <a:p>
            <a:pPr eaLnBrk="1" hangingPunct="1"/>
            <a:endParaRPr lang="en-US" sz="3000" smtClean="0"/>
          </a:p>
          <a:p>
            <a:pPr eaLnBrk="1" hangingPunct="1"/>
            <a:r>
              <a:rPr lang="en-US" sz="3000" smtClean="0"/>
              <a:t>Unless a class path is set, or set incorrectly, java will not be able to find the classes in any new packages you might create.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Adding classes from a Package to your Program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Classes with ‘public’ are accessible to your program by using </a:t>
            </a:r>
            <a:r>
              <a:rPr lang="en-US" i="1" dirty="0" smtClean="0"/>
              <a:t>‘import’ </a:t>
            </a:r>
            <a:r>
              <a:rPr lang="en-US" dirty="0" smtClean="0"/>
              <a:t> statement.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993366"/>
                </a:solidFill>
              </a:rPr>
              <a:t>import geometry.shapes3D.*;</a:t>
            </a:r>
            <a:r>
              <a:rPr lang="en-US" dirty="0" smtClean="0">
                <a:solidFill>
                  <a:srgbClr val="993366"/>
                </a:solidFill>
              </a:rPr>
              <a:t> </a:t>
            </a:r>
            <a:r>
              <a:rPr lang="en-US" dirty="0" smtClean="0"/>
              <a:t>//</a:t>
            </a:r>
            <a:r>
              <a:rPr lang="en-US" sz="2600" dirty="0" smtClean="0"/>
              <a:t>includes all the classes from this package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‘*’ selects all the classes in the package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You can refer any public class in the package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If you have to add a specific class, specify explicitly like,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rgbClr val="993366"/>
                </a:solidFill>
              </a:rPr>
              <a:t>import  geometry.shapes3D.Sphere;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‘*’ can be only used to select all the classes in a package. You cannot use Geometry.* to select all the packages in the directory Geometry.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zh-CN" sz="3400" dirty="0"/>
              <a:t>Encapsulation of classes into a package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67157"/>
            <a:ext cx="8763000" cy="5521512"/>
          </a:xfrm>
          <a:noFill/>
        </p:spPr>
        <p:txBody>
          <a:bodyPr wrap="square">
            <a:spAutoFit/>
          </a:bodyPr>
          <a:lstStyle/>
          <a:p>
            <a:pPr marL="609600" indent="-609600"/>
            <a:r>
              <a:rPr lang="en-US" altLang="zh-CN" sz="2400" dirty="0"/>
              <a:t>Add a class into a package — two steps:</a:t>
            </a:r>
          </a:p>
          <a:p>
            <a:pPr marL="971550" lvl="1" indent="-514350"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en-US" altLang="zh-CN" sz="2400" dirty="0"/>
              <a:t>put the name of the package at the top of your source file</a:t>
            </a:r>
          </a:p>
          <a:p>
            <a:pPr marL="971550" lvl="1" indent="-514350">
              <a:buClr>
                <a:schemeClr val="hlink"/>
              </a:buClr>
              <a:buFont typeface="Wingdings" pitchFamily="2" charset="2"/>
              <a:buAutoNum type="arabicPeriod"/>
            </a:pPr>
            <a:endParaRPr lang="en-US" altLang="zh-CN" sz="2400" dirty="0"/>
          </a:p>
          <a:p>
            <a:pPr marL="971550" lvl="1" indent="-514350">
              <a:buClr>
                <a:schemeClr val="hlink"/>
              </a:buClr>
              <a:buFont typeface="Wingdings" pitchFamily="2" charset="2"/>
              <a:buAutoNum type="arabicPeriod"/>
            </a:pPr>
            <a:endParaRPr lang="en-US" altLang="zh-CN" sz="2400" dirty="0"/>
          </a:p>
          <a:p>
            <a:pPr marL="971550" lvl="1" indent="-514350">
              <a:buClr>
                <a:schemeClr val="hlink"/>
              </a:buClr>
              <a:buFont typeface="Wingdings" pitchFamily="2" charset="2"/>
              <a:buAutoNum type="arabicPeriod"/>
            </a:pPr>
            <a:endParaRPr lang="en-US" altLang="zh-CN" sz="2400" dirty="0"/>
          </a:p>
          <a:p>
            <a:pPr marL="971550" lvl="1" indent="-514350">
              <a:buClr>
                <a:schemeClr val="hlink"/>
              </a:buClr>
              <a:buFont typeface="Wingdings" pitchFamily="2" charset="2"/>
              <a:buAutoNum type="arabicPeriod"/>
            </a:pPr>
            <a:endParaRPr lang="en-US" altLang="zh-CN" sz="2400" dirty="0"/>
          </a:p>
          <a:p>
            <a:pPr marL="971550" lvl="1" indent="-514350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AutoNum type="arabicPeriod" startAt="2"/>
            </a:pPr>
            <a:r>
              <a:rPr lang="en-US" altLang="zh-CN" sz="2400" dirty="0"/>
              <a:t>put the files in a package into a subdirectory which matches the full package name</a:t>
            </a:r>
          </a:p>
          <a:p>
            <a:pPr marL="1352550" lvl="2" indent="-438150">
              <a:buFont typeface="Wingdings" pitchFamily="2" charset="2"/>
              <a:buChar char="Ø"/>
            </a:pPr>
            <a:endParaRPr lang="en-US" altLang="zh-CN" dirty="0">
              <a:latin typeface="Courier New" pitchFamily="49" charset="0"/>
            </a:endParaRPr>
          </a:p>
          <a:p>
            <a:pPr marL="971550" lvl="1" indent="-514350"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latin typeface="Courier New" pitchFamily="49" charset="0"/>
              </a:rPr>
              <a:t>stored in the file “Employee.java” which is stored under “</a:t>
            </a:r>
            <a:r>
              <a:rPr lang="en-US" altLang="zh-CN" sz="2400" dirty="0" err="1">
                <a:latin typeface="Courier New" pitchFamily="49" charset="0"/>
              </a:rPr>
              <a:t>somePath</a:t>
            </a:r>
            <a:r>
              <a:rPr lang="en-US" altLang="zh-CN" sz="2400" dirty="0">
                <a:latin typeface="Courier New" pitchFamily="49" charset="0"/>
              </a:rPr>
              <a:t>/com/hostname/</a:t>
            </a:r>
            <a:r>
              <a:rPr lang="en-US" altLang="zh-CN" sz="2400" dirty="0" err="1">
                <a:latin typeface="Courier New" pitchFamily="49" charset="0"/>
              </a:rPr>
              <a:t>corejava</a:t>
            </a:r>
            <a:r>
              <a:rPr lang="en-US" altLang="zh-CN" sz="2400" dirty="0">
                <a:latin typeface="Courier New" pitchFamily="49" charset="0"/>
              </a:rPr>
              <a:t>/”</a:t>
            </a:r>
            <a:r>
              <a:rPr lang="en-US" altLang="zh-CN" sz="2400" dirty="0"/>
              <a:t>					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590800" y="2209800"/>
            <a:ext cx="4267200" cy="137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0" rIns="0" bIns="91440" anchor="ctr" anchorCtr="1">
            <a:spAutoFit/>
          </a:bodyPr>
          <a:lstStyle/>
          <a:p>
            <a:r>
              <a:rPr lang="en-US" altLang="zh-CN" sz="1800">
                <a:latin typeface="Courier New" pitchFamily="49" charset="0"/>
              </a:rPr>
              <a:t>package com.hostname.corejava;</a:t>
            </a:r>
          </a:p>
          <a:p>
            <a:pPr>
              <a:spcBef>
                <a:spcPct val="30000"/>
              </a:spcBef>
            </a:pPr>
            <a:r>
              <a:rPr lang="en-US" altLang="zh-CN" sz="1800">
                <a:latin typeface="Courier New" pitchFamily="49" charset="0"/>
              </a:rPr>
              <a:t>public class Employee {</a:t>
            </a:r>
          </a:p>
          <a:p>
            <a:r>
              <a:rPr lang="en-US" altLang="zh-CN" sz="1800">
                <a:latin typeface="Courier New" pitchFamily="49" charset="0"/>
              </a:rPr>
              <a:t>	. . .</a:t>
            </a:r>
          </a:p>
          <a:p>
            <a:r>
              <a:rPr lang="en-US" altLang="zh-CN" sz="1800">
                <a:latin typeface="Courier New" pitchFamily="49" charset="0"/>
              </a:rPr>
              <a:t>} </a:t>
            </a: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609600" y="3124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 anchorCtr="1">
            <a:spAutoFit/>
          </a:bodyPr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609600" y="3124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 anchorCtr="1">
            <a:spAutoFit/>
          </a:bodyPr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6096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 anchor="ctr" anchorCtr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09600"/>
          </a:xfrm>
          <a:noFill/>
        </p:spPr>
        <p:txBody>
          <a:bodyPr lIns="0" rIns="0">
            <a:spAutoFit/>
          </a:bodyPr>
          <a:lstStyle/>
          <a:p>
            <a:r>
              <a:rPr lang="en-US" altLang="zh-CN" sz="3400" dirty="0"/>
              <a:t>Setting the class path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558445"/>
          </a:xfr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i="1" u="sng" dirty="0" smtClean="0"/>
              <a:t>E.g.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	- current </a:t>
            </a:r>
            <a:r>
              <a:rPr lang="en-US" altLang="zh-CN" sz="2400" dirty="0" err="1" smtClean="0"/>
              <a:t>classpath</a:t>
            </a:r>
            <a:r>
              <a:rPr lang="en-US" altLang="zh-CN" sz="2400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latin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993366"/>
                </a:solidFill>
                <a:latin typeface="Arial Narrow" pitchFamily="34" charset="0"/>
              </a:rPr>
              <a:t>/home/user/</a:t>
            </a:r>
            <a:r>
              <a:rPr lang="en-US" altLang="zh-CN" sz="2400" dirty="0" err="1" smtClean="0">
                <a:solidFill>
                  <a:srgbClr val="993366"/>
                </a:solidFill>
                <a:latin typeface="Arial Narrow" pitchFamily="34" charset="0"/>
              </a:rPr>
              <a:t>classdir</a:t>
            </a:r>
            <a:r>
              <a:rPr lang="en-US" altLang="zh-CN" sz="2400" dirty="0" smtClean="0">
                <a:solidFill>
                  <a:srgbClr val="993366"/>
                </a:solidFill>
                <a:latin typeface="Arial Narrow" pitchFamily="34" charset="0"/>
              </a:rPr>
              <a:t>:.:/home/user/archives/archive.jar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	- to search for the class file of the </a:t>
            </a:r>
            <a:r>
              <a:rPr lang="en-US" altLang="zh-CN" sz="2400" dirty="0" err="1" smtClean="0">
                <a:solidFill>
                  <a:srgbClr val="993366"/>
                </a:solidFill>
                <a:latin typeface="Arial Narrow" pitchFamily="34" charset="0"/>
              </a:rPr>
              <a:t>com.horstmann.corejava.Employee</a:t>
            </a:r>
            <a:r>
              <a:rPr lang="en-US" altLang="zh-CN" sz="2400" dirty="0" smtClean="0">
                <a:solidFill>
                  <a:srgbClr val="993366"/>
                </a:solidFill>
              </a:rPr>
              <a:t> class</a:t>
            </a:r>
            <a:r>
              <a:rPr lang="en-US" altLang="zh-CN" sz="2400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      first </a:t>
            </a:r>
            <a:r>
              <a:rPr lang="en-US" altLang="zh-CN" sz="2400" dirty="0" err="1" smtClean="0"/>
              <a:t>searchs</a:t>
            </a:r>
            <a:r>
              <a:rPr lang="en-US" altLang="zh-CN" sz="2400" dirty="0" smtClean="0"/>
              <a:t> in the system class files that are stored in archives in the </a:t>
            </a:r>
            <a:r>
              <a:rPr lang="en-US" altLang="zh-CN" sz="2400" dirty="0" err="1" smtClean="0">
                <a:latin typeface="Arial Narrow" pitchFamily="34" charset="0"/>
              </a:rPr>
              <a:t>jre</a:t>
            </a:r>
            <a:r>
              <a:rPr lang="en-US" altLang="zh-CN" sz="2400" dirty="0" smtClean="0">
                <a:latin typeface="Arial Narrow" pitchFamily="34" charset="0"/>
              </a:rPr>
              <a:t>/lib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>
                <a:latin typeface="Arial Narrow" pitchFamily="34" charset="0"/>
              </a:rPr>
              <a:t>jre</a:t>
            </a:r>
            <a:r>
              <a:rPr lang="en-US" altLang="zh-CN" sz="2400" dirty="0" smtClean="0">
                <a:latin typeface="Arial Narrow" pitchFamily="34" charset="0"/>
              </a:rPr>
              <a:t>/lib/ext</a:t>
            </a:r>
            <a:r>
              <a:rPr lang="en-US" altLang="zh-CN" sz="2400" dirty="0" smtClean="0"/>
              <a:t> directories.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     If it can’t find the class there it will search in the order: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993366"/>
                </a:solidFill>
              </a:rPr>
              <a:t>1)  </a:t>
            </a:r>
            <a:r>
              <a:rPr lang="en-US" altLang="zh-CN" sz="2400" dirty="0" smtClean="0">
                <a:solidFill>
                  <a:srgbClr val="993366"/>
                </a:solidFill>
                <a:latin typeface="Arial Narrow" pitchFamily="34" charset="0"/>
              </a:rPr>
              <a:t>/home/user/</a:t>
            </a:r>
            <a:r>
              <a:rPr lang="en-US" altLang="zh-CN" sz="2400" dirty="0" err="1" smtClean="0">
                <a:solidFill>
                  <a:srgbClr val="993366"/>
                </a:solidFill>
                <a:latin typeface="Arial Narrow" pitchFamily="34" charset="0"/>
              </a:rPr>
              <a:t>classdir</a:t>
            </a:r>
            <a:r>
              <a:rPr lang="en-US" altLang="zh-CN" sz="2400" dirty="0" smtClean="0">
                <a:solidFill>
                  <a:srgbClr val="993366"/>
                </a:solidFill>
                <a:latin typeface="Arial Narrow" pitchFamily="34" charset="0"/>
              </a:rPr>
              <a:t>/com/</a:t>
            </a:r>
            <a:r>
              <a:rPr lang="en-US" altLang="zh-CN" sz="2400" dirty="0" err="1" smtClean="0">
                <a:solidFill>
                  <a:srgbClr val="993366"/>
                </a:solidFill>
                <a:latin typeface="Arial Narrow" pitchFamily="34" charset="0"/>
              </a:rPr>
              <a:t>horstmann.corejava</a:t>
            </a:r>
            <a:r>
              <a:rPr lang="en-US" altLang="zh-CN" sz="2400" dirty="0" smtClean="0">
                <a:solidFill>
                  <a:srgbClr val="993366"/>
                </a:solidFill>
                <a:latin typeface="Arial Narrow" pitchFamily="34" charset="0"/>
              </a:rPr>
              <a:t>/</a:t>
            </a:r>
            <a:r>
              <a:rPr lang="en-US" altLang="zh-CN" sz="2400" dirty="0" err="1" smtClean="0">
                <a:solidFill>
                  <a:srgbClr val="993366"/>
                </a:solidFill>
                <a:latin typeface="Arial Narrow" pitchFamily="34" charset="0"/>
              </a:rPr>
              <a:t>Employee.class</a:t>
            </a:r>
            <a:endParaRPr lang="en-US" altLang="zh-CN" sz="2400" dirty="0" smtClean="0">
              <a:solidFill>
                <a:srgbClr val="993366"/>
              </a:solidFill>
              <a:latin typeface="Arial Narrow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993366"/>
                </a:solidFill>
              </a:rPr>
              <a:t>	2)  </a:t>
            </a:r>
            <a:r>
              <a:rPr lang="en-US" altLang="zh-CN" sz="2400" dirty="0" smtClean="0">
                <a:solidFill>
                  <a:srgbClr val="993366"/>
                </a:solidFill>
                <a:latin typeface="Arial Narrow" pitchFamily="34" charset="0"/>
              </a:rPr>
              <a:t>./com/</a:t>
            </a:r>
            <a:r>
              <a:rPr lang="en-US" altLang="zh-CN" sz="2400" dirty="0" err="1" smtClean="0">
                <a:solidFill>
                  <a:srgbClr val="993366"/>
                </a:solidFill>
                <a:latin typeface="Arial Narrow" pitchFamily="34" charset="0"/>
              </a:rPr>
              <a:t>horstmann.corejava</a:t>
            </a:r>
            <a:r>
              <a:rPr lang="en-US" altLang="zh-CN" sz="2400" dirty="0" smtClean="0">
                <a:solidFill>
                  <a:srgbClr val="993366"/>
                </a:solidFill>
                <a:latin typeface="Arial Narrow" pitchFamily="34" charset="0"/>
              </a:rPr>
              <a:t>/</a:t>
            </a:r>
            <a:r>
              <a:rPr lang="en-US" altLang="zh-CN" sz="2400" dirty="0" err="1" smtClean="0">
                <a:solidFill>
                  <a:srgbClr val="993366"/>
                </a:solidFill>
                <a:latin typeface="Arial Narrow" pitchFamily="34" charset="0"/>
              </a:rPr>
              <a:t>Employee.class</a:t>
            </a:r>
            <a:endParaRPr lang="en-US" altLang="zh-CN" sz="2400" dirty="0" smtClean="0">
              <a:solidFill>
                <a:srgbClr val="993366"/>
              </a:solidFill>
              <a:latin typeface="Arial Narrow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993366"/>
                </a:solidFill>
              </a:rPr>
              <a:t>	3)  </a:t>
            </a:r>
            <a:r>
              <a:rPr lang="en-US" altLang="zh-CN" sz="2400" dirty="0" smtClean="0">
                <a:solidFill>
                  <a:srgbClr val="993366"/>
                </a:solidFill>
                <a:latin typeface="Arial Narrow" pitchFamily="34" charset="0"/>
              </a:rPr>
              <a:t>com/</a:t>
            </a:r>
            <a:r>
              <a:rPr lang="en-US" altLang="zh-CN" sz="2400" dirty="0" err="1" smtClean="0">
                <a:solidFill>
                  <a:srgbClr val="993366"/>
                </a:solidFill>
                <a:latin typeface="Arial Narrow" pitchFamily="34" charset="0"/>
              </a:rPr>
              <a:t>horstmann</a:t>
            </a:r>
            <a:r>
              <a:rPr lang="en-US" altLang="zh-CN" sz="2400" dirty="0" smtClean="0">
                <a:solidFill>
                  <a:srgbClr val="993366"/>
                </a:solidFill>
                <a:latin typeface="Arial Narrow" pitchFamily="34" charset="0"/>
              </a:rPr>
              <a:t>/</a:t>
            </a:r>
            <a:r>
              <a:rPr lang="en-US" altLang="zh-CN" sz="2400" dirty="0" err="1" smtClean="0">
                <a:solidFill>
                  <a:srgbClr val="993366"/>
                </a:solidFill>
                <a:latin typeface="Arial Narrow" pitchFamily="34" charset="0"/>
              </a:rPr>
              <a:t>corejava</a:t>
            </a:r>
            <a:r>
              <a:rPr lang="en-US" altLang="zh-CN" sz="2400" dirty="0" smtClean="0">
                <a:solidFill>
                  <a:srgbClr val="993366"/>
                </a:solidFill>
                <a:latin typeface="Arial Narrow" pitchFamily="34" charset="0"/>
              </a:rPr>
              <a:t>/</a:t>
            </a:r>
            <a:r>
              <a:rPr lang="en-US" altLang="zh-CN" sz="2400" dirty="0" err="1" smtClean="0">
                <a:solidFill>
                  <a:srgbClr val="993366"/>
                </a:solidFill>
                <a:latin typeface="Arial Narrow" pitchFamily="34" charset="0"/>
              </a:rPr>
              <a:t>Employee.class</a:t>
            </a:r>
            <a:r>
              <a:rPr lang="en-US" altLang="zh-CN" sz="2400" dirty="0" smtClean="0">
                <a:solidFill>
                  <a:srgbClr val="993366"/>
                </a:solidFill>
              </a:rPr>
              <a:t> inside </a:t>
            </a:r>
            <a:r>
              <a:rPr lang="en-US" altLang="zh-CN" sz="2400" dirty="0" smtClean="0">
                <a:solidFill>
                  <a:srgbClr val="993366"/>
                </a:solidFill>
                <a:latin typeface="Arial Narrow" pitchFamily="34" charset="0"/>
              </a:rPr>
              <a:t>/home/user/archives/archive.jar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latin typeface="Arial Narrow" pitchFamily="34" charset="0"/>
              </a:rPr>
              <a:t>	</a:t>
            </a:r>
            <a:r>
              <a:rPr lang="en-US" altLang="zh-CN" sz="2400" dirty="0" smtClean="0"/>
              <a:t>- if  found the interpreter stops searching process</a:t>
            </a:r>
            <a:endParaRPr lang="en-US" altLang="zh-CN" sz="24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Naming conventions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4800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b="1" i="1" dirty="0"/>
              <a:t>Package names</a:t>
            </a:r>
            <a:r>
              <a:rPr lang="en-US" altLang="zh-CN" sz="2400" dirty="0"/>
              <a:t>: start with lowercase letter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CN" sz="2400" dirty="0"/>
              <a:t> E.g.	</a:t>
            </a:r>
            <a:r>
              <a:rPr lang="en-US" altLang="zh-CN" sz="2400" dirty="0" err="1"/>
              <a:t>java.util</a:t>
            </a:r>
            <a:r>
              <a:rPr lang="en-US" altLang="zh-CN" sz="2400" dirty="0"/>
              <a:t>,  java.net,  java.io  . . .</a:t>
            </a:r>
          </a:p>
          <a:p>
            <a:pPr>
              <a:lnSpc>
                <a:spcPct val="80000"/>
              </a:lnSpc>
            </a:pPr>
            <a:r>
              <a:rPr lang="en-US" altLang="zh-CN" sz="2400" b="1" i="1" dirty="0" smtClean="0"/>
              <a:t>Class</a:t>
            </a:r>
            <a:r>
              <a:rPr lang="en-US" altLang="zh-CN" sz="2400" dirty="0" smtClean="0"/>
              <a:t> </a:t>
            </a:r>
            <a:r>
              <a:rPr lang="en-US" altLang="zh-CN" sz="2400" b="1" i="1" dirty="0"/>
              <a:t>names</a:t>
            </a:r>
            <a:r>
              <a:rPr lang="en-US" altLang="zh-CN" sz="2400" dirty="0"/>
              <a:t>: start with uppercase letter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CN" sz="2400" dirty="0"/>
              <a:t> E.g.	File,  Math  . . 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CN" sz="2400" dirty="0"/>
              <a:t> avoid name conflicts with packages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CN" sz="2400" dirty="0"/>
              <a:t> avoid name conflicts with standard keywords in java system</a:t>
            </a:r>
          </a:p>
          <a:p>
            <a:pPr>
              <a:lnSpc>
                <a:spcPct val="80000"/>
              </a:lnSpc>
            </a:pPr>
            <a:r>
              <a:rPr lang="en-US" altLang="zh-CN" sz="2400" b="1" i="1" dirty="0" smtClean="0"/>
              <a:t>Variable</a:t>
            </a:r>
            <a:r>
              <a:rPr lang="en-US" altLang="zh-CN" sz="2400" dirty="0"/>
              <a:t>, </a:t>
            </a:r>
            <a:r>
              <a:rPr lang="en-US" altLang="zh-CN" sz="2400" b="1" i="1" dirty="0"/>
              <a:t>field</a:t>
            </a:r>
            <a:r>
              <a:rPr lang="en-US" altLang="zh-CN" sz="2400" dirty="0"/>
              <a:t> </a:t>
            </a:r>
            <a:r>
              <a:rPr lang="en-US" altLang="zh-CN" sz="2400" b="1" i="1" dirty="0"/>
              <a:t>and</a:t>
            </a:r>
            <a:r>
              <a:rPr lang="en-US" altLang="zh-CN" sz="2400" dirty="0"/>
              <a:t> </a:t>
            </a:r>
            <a:r>
              <a:rPr lang="en-US" altLang="zh-CN" sz="2400" b="1" i="1" dirty="0"/>
              <a:t>method</a:t>
            </a:r>
            <a:r>
              <a:rPr lang="en-US" altLang="zh-CN" sz="2400" dirty="0"/>
              <a:t> </a:t>
            </a:r>
            <a:r>
              <a:rPr lang="en-US" altLang="zh-CN" sz="2400" b="1" i="1" dirty="0"/>
              <a:t>names</a:t>
            </a:r>
            <a:r>
              <a:rPr lang="en-US" altLang="zh-CN" sz="2400" dirty="0"/>
              <a:t>: start with lowercase letter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CN" sz="2400" dirty="0"/>
              <a:t> E.g.	x,  out,  abs  . . 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400" b="1" i="1" dirty="0"/>
              <a:t>Constant</a:t>
            </a:r>
            <a:r>
              <a:rPr lang="en-US" altLang="zh-CN" sz="2400" dirty="0"/>
              <a:t> </a:t>
            </a:r>
            <a:r>
              <a:rPr lang="en-US" altLang="zh-CN" sz="2400" b="1" i="1" dirty="0"/>
              <a:t>names</a:t>
            </a:r>
            <a:r>
              <a:rPr lang="en-US" altLang="zh-CN" sz="2400" dirty="0"/>
              <a:t>: all uppercase letters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CN" sz="2400" dirty="0"/>
              <a:t> E.g.	PI  . . .</a:t>
            </a:r>
          </a:p>
          <a:p>
            <a:pPr>
              <a:lnSpc>
                <a:spcPct val="80000"/>
              </a:lnSpc>
            </a:pPr>
            <a:r>
              <a:rPr lang="en-US" altLang="zh-CN" sz="2400" b="1" i="1" dirty="0" smtClean="0"/>
              <a:t>Multi-word</a:t>
            </a:r>
            <a:r>
              <a:rPr lang="en-US" altLang="zh-CN" sz="2400" dirty="0" smtClean="0"/>
              <a:t> </a:t>
            </a:r>
            <a:r>
              <a:rPr lang="en-US" altLang="zh-CN" sz="2400" b="1" i="1" dirty="0"/>
              <a:t>names</a:t>
            </a:r>
            <a:r>
              <a:rPr lang="en-US" altLang="zh-CN" sz="2400" dirty="0"/>
              <a:t>: capitalize the first letter of each word after the first one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CN" sz="2400" dirty="0"/>
              <a:t> E.g.	</a:t>
            </a:r>
            <a:r>
              <a:rPr lang="en-US" altLang="zh-CN" sz="2400" dirty="0" err="1"/>
              <a:t>HelloWorldApp</a:t>
            </a:r>
            <a:r>
              <a:rPr lang="en-US" altLang="zh-CN" sz="2400" dirty="0"/>
              <a:t>,  </a:t>
            </a:r>
            <a:r>
              <a:rPr lang="en-US" altLang="zh-CN" sz="2400" dirty="0" err="1"/>
              <a:t>getName</a:t>
            </a:r>
            <a:r>
              <a:rPr lang="en-US" altLang="zh-CN" sz="2400" dirty="0"/>
              <a:t>  . . .</a:t>
            </a:r>
          </a:p>
          <a:p>
            <a:pPr>
              <a:lnSpc>
                <a:spcPct val="90000"/>
              </a:lnSpc>
            </a:pPr>
            <a:r>
              <a:rPr lang="en-US" altLang="zh-CN" sz="2400" b="1" i="1" dirty="0" smtClean="0"/>
              <a:t>Exception</a:t>
            </a:r>
            <a:r>
              <a:rPr lang="en-US" altLang="zh-CN" sz="2400" dirty="0" smtClean="0"/>
              <a:t> </a:t>
            </a:r>
            <a:r>
              <a:rPr lang="en-US" altLang="zh-CN" sz="2400" b="1" i="1" dirty="0"/>
              <a:t>class</a:t>
            </a:r>
            <a:r>
              <a:rPr lang="en-US" altLang="zh-CN" sz="2400" dirty="0"/>
              <a:t> </a:t>
            </a:r>
            <a:r>
              <a:rPr lang="en-US" altLang="zh-CN" sz="2400" b="1" i="1" dirty="0"/>
              <a:t>names</a:t>
            </a:r>
            <a:r>
              <a:rPr lang="en-US" altLang="zh-CN" sz="2400" dirty="0"/>
              <a:t>: (1) start with uppercase letter (2) end with “Exception” with normal exception and “Error” with fatal exception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CN" sz="2400" dirty="0"/>
              <a:t> E.g.	</a:t>
            </a:r>
            <a:r>
              <a:rPr lang="en-US" altLang="zh-CN" sz="2400" dirty="0" err="1"/>
              <a:t>OutOfMemoryError</a:t>
            </a:r>
            <a:r>
              <a:rPr lang="en-US" altLang="zh-CN" sz="2400" dirty="0"/>
              <a:t>,  </a:t>
            </a:r>
            <a:r>
              <a:rPr lang="en-US" altLang="zh-CN" sz="2400" dirty="0" err="1"/>
              <a:t>FileNotFoundException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Packages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Package is a unique named collection of classes</a:t>
            </a:r>
          </a:p>
          <a:p>
            <a:pPr eaLnBrk="1" hangingPunct="1"/>
            <a:r>
              <a:rPr lang="en-US" smtClean="0"/>
              <a:t>The purpose of grouping classes is to make it easy to add any or all of the classes</a:t>
            </a:r>
          </a:p>
          <a:p>
            <a:pPr eaLnBrk="1" hangingPunct="1"/>
            <a:r>
              <a:rPr lang="en-US" smtClean="0"/>
              <a:t>Names of the classes within the package should be unique, but, same name can be repeated across the packages – as a class name is qualified with the package name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Package in Java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A package is a namespace that organizes a set of related classes and interfaces. </a:t>
            </a:r>
          </a:p>
          <a:p>
            <a:pPr eaLnBrk="1" hangingPunct="1"/>
            <a:r>
              <a:rPr lang="en-US" sz="2800" dirty="0" smtClean="0"/>
              <a:t>A java package is a group of related classes similar to a class library.</a:t>
            </a:r>
          </a:p>
          <a:p>
            <a:pPr eaLnBrk="1" hangingPunct="1"/>
            <a:r>
              <a:rPr lang="en-US" sz="2800" dirty="0" smtClean="0"/>
              <a:t>Keyword ‘import’</a:t>
            </a:r>
          </a:p>
          <a:p>
            <a:pPr eaLnBrk="1" hangingPunct="1"/>
            <a:r>
              <a:rPr lang="en-US" sz="2800" dirty="0" smtClean="0"/>
              <a:t>All of the standard classes are contained with in the packages.</a:t>
            </a:r>
          </a:p>
          <a:p>
            <a:pPr eaLnBrk="1" hangingPunct="1"/>
            <a:r>
              <a:rPr lang="en-US" sz="2800" dirty="0" smtClean="0"/>
              <a:t> If you put multiple types in a single source file, only one can be public, and it must have the same name as the source file. </a:t>
            </a:r>
          </a:p>
          <a:p>
            <a:pPr eaLnBrk="1" hangingPunct="1"/>
            <a:r>
              <a:rPr lang="en-US" sz="2800" i="1" dirty="0" err="1" smtClean="0">
                <a:solidFill>
                  <a:schemeClr val="accent2"/>
                </a:solidFill>
              </a:rPr>
              <a:t>java.lang</a:t>
            </a:r>
            <a:r>
              <a:rPr lang="en-US" sz="2800" i="1" dirty="0" smtClean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is special</a:t>
            </a:r>
            <a:endParaRPr lang="en-US" sz="2800" i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Package in Java</a:t>
            </a:r>
          </a:p>
        </p:txBody>
      </p:sp>
      <p:grpSp>
        <p:nvGrpSpPr>
          <p:cNvPr id="5" name="Group 25"/>
          <p:cNvGrpSpPr>
            <a:grpSpLocks noGrp="1"/>
          </p:cNvGrpSpPr>
          <p:nvPr>
            <p:ph idx="1"/>
          </p:nvPr>
        </p:nvGrpSpPr>
        <p:grpSpPr bwMode="auto">
          <a:xfrm>
            <a:off x="457200" y="1600200"/>
            <a:ext cx="8229600" cy="4525963"/>
            <a:chOff x="288" y="1056"/>
            <a:chExt cx="4560" cy="264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304" y="1056"/>
              <a:ext cx="816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dirty="0"/>
                <a:t>Object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960" y="1680"/>
              <a:ext cx="960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/>
                <a:t>Number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88" y="2256"/>
              <a:ext cx="81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/>
                <a:t>Integer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864" y="2640"/>
              <a:ext cx="720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/>
                <a:t>Long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392" y="3024"/>
              <a:ext cx="720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/>
                <a:t>Float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920" y="3408"/>
              <a:ext cx="864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/>
                <a:t>Double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016" y="2064"/>
              <a:ext cx="960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dirty="0"/>
                <a:t>Character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032" y="1728"/>
              <a:ext cx="81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/>
                <a:t>System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792" y="2160"/>
              <a:ext cx="81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/>
                <a:t>String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552" y="2592"/>
              <a:ext cx="1200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/>
                <a:t>StringBuffer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496" y="2592"/>
              <a:ext cx="912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/>
                <a:t>Boolean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488" y="1392"/>
              <a:ext cx="100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976" y="1392"/>
              <a:ext cx="134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2544" y="1392"/>
              <a:ext cx="9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784" y="1392"/>
              <a:ext cx="432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768" y="1968"/>
              <a:ext cx="52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1296" y="1968"/>
              <a:ext cx="9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536" y="1968"/>
              <a:ext cx="24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632" y="1968"/>
              <a:ext cx="864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928" y="1392"/>
              <a:ext cx="1104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928" y="1392"/>
              <a:ext cx="816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AutoShape 27"/>
          <p:cNvSpPr>
            <a:spLocks noChangeArrowheads="1"/>
          </p:cNvSpPr>
          <p:nvPr/>
        </p:nvSpPr>
        <p:spPr bwMode="auto">
          <a:xfrm>
            <a:off x="381000" y="2438400"/>
            <a:ext cx="5791200" cy="3886200"/>
          </a:xfrm>
          <a:prstGeom prst="roundRect">
            <a:avLst>
              <a:gd name="adj" fmla="val 16667"/>
            </a:avLst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33400" y="1600200"/>
            <a:ext cx="19859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 dirty="0"/>
              <a:t>Wrapper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Selected packages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java.lang -- String, wrapper classes, Math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java.util – Calendar, Date, Vector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java.applet – Applet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java.text – DateFormat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java.awt – Graphics, Button, Label..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javax.swing – JButton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java.io – InputStream, OutputStream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Naming Conventions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Book Antiqua" pitchFamily="18" charset="0"/>
              </a:rPr>
              <a:t>Package names are written in all lowercase to avoid conflict with the names of classes or interfaces. Companies use their reversed Internet domain name to begin their package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Book Antiqua" pitchFamily="18" charset="0"/>
              </a:rPr>
              <a:t>For example, com.example.orion for a package named orion created by a programmer at example.com. 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Book Antiqua" pitchFamily="18" charset="0"/>
              </a:rPr>
              <a:t>Name collisions that occur within a single company need to be handled by convention within that company, perhaps by including the region or the project name after the company name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Book Antiqua" pitchFamily="18" charset="0"/>
              </a:rPr>
              <a:t>(for example, com.company.region.package). 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Book Antiqua" pitchFamily="18" charset="0"/>
              </a:rPr>
              <a:t>Packages in the Java language itself begin with java. or javax.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Naming conventions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 some cases, the internet domain name may not be a valid package name.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This can occur if the domain name contains a hyphen or other special character, if the package name begins with a digit or other character that is illegal to use as the beginning of a Java name, or if the package name contains a reserved Java keyword, such as "int".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 this event, the suggested convention is to add an underscore.</a:t>
            </a:r>
            <a:endParaRPr lang="en-US" b="1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Ex: clipart-open.org </a:t>
            </a:r>
            <a:r>
              <a:rPr lang="en-US" smtClean="0">
                <a:sym typeface="Wingdings" pitchFamily="2" charset="2"/>
              </a:rPr>
              <a:t>org.clipart_open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ym typeface="Wingdings" pitchFamily="2" charset="2"/>
              </a:rPr>
              <a:t>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Package Members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types that comprise a package are known as the </a:t>
            </a:r>
            <a:r>
              <a:rPr lang="en-US" sz="2800" i="1" smtClean="0"/>
              <a:t>package members</a:t>
            </a:r>
            <a:r>
              <a:rPr lang="en-US" sz="2800" smtClean="0"/>
              <a:t>. To use a </a:t>
            </a:r>
            <a:r>
              <a:rPr lang="en-US" sz="2800" u="sng" smtClean="0"/>
              <a:t>public</a:t>
            </a:r>
            <a:r>
              <a:rPr lang="en-US" sz="2800" smtClean="0"/>
              <a:t> package member from outside its package, you must do one of the following: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Refer to the member by its fully qualified name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i="1" smtClean="0"/>
              <a:t>graphics.Rectangle myRect = new graphics.Rectangle();</a:t>
            </a:r>
            <a:r>
              <a:rPr lang="en-US" sz="2000" smtClean="0"/>
              <a:t>  </a:t>
            </a:r>
          </a:p>
          <a:p>
            <a:pPr lvl="2" eaLnBrk="1" hangingPunct="1">
              <a:lnSpc>
                <a:spcPct val="80000"/>
              </a:lnSpc>
            </a:pP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Import the package member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i="1" smtClean="0"/>
              <a:t>import graphics.Rectangle;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i="1" smtClean="0"/>
              <a:t>   Rectangle myRectangle = new Rectangle();</a:t>
            </a:r>
            <a:r>
              <a:rPr lang="en-US" sz="2000" smtClean="0"/>
              <a:t>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Import the member's entire package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i="1" smtClean="0"/>
              <a:t>import java.util.*;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i="1" smtClean="0"/>
              <a:t>import graphics.*;</a:t>
            </a:r>
            <a:r>
              <a:rPr lang="en-US" sz="2000" smtClean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i="1" smtClean="0"/>
              <a:t>import graphics.A*; //does not work</a:t>
            </a:r>
            <a:r>
              <a:rPr lang="en-US" sz="2000" smtClean="0"/>
              <a:t> </a:t>
            </a:r>
            <a:endParaRPr lang="en-US" sz="2000" i="1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Packaging  your classes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Add a package statement as the first statement in the source file containing the class definition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It must always be the first statement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Ex: </a:t>
            </a:r>
            <a:r>
              <a:rPr lang="en-US" sz="2800" dirty="0" smtClean="0">
                <a:solidFill>
                  <a:srgbClr val="993366"/>
                </a:solidFill>
              </a:rPr>
              <a:t>package geometry;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i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dirty="0" smtClean="0"/>
              <a:t>//Sphere.java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dirty="0" smtClean="0"/>
              <a:t>package geometry;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dirty="0" smtClean="0"/>
              <a:t>public class Sphere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dirty="0" smtClean="0"/>
              <a:t>//details of the class definition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dirty="0" smtClean="0"/>
              <a:t>}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24000" y="3048000"/>
            <a:ext cx="1676400" cy="900113"/>
            <a:chOff x="1104" y="2208"/>
            <a:chExt cx="1056" cy="567"/>
          </a:xfrm>
        </p:grpSpPr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1104" y="2544"/>
              <a:ext cx="10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keyword</a:t>
              </a:r>
            </a:p>
          </p:txBody>
        </p:sp>
        <p:sp>
          <p:nvSpPr>
            <p:cNvPr id="32777" name="Line 5"/>
            <p:cNvSpPr>
              <a:spLocks noChangeShapeType="1"/>
            </p:cNvSpPr>
            <p:nvPr/>
          </p:nvSpPr>
          <p:spPr bwMode="auto">
            <a:xfrm flipH="1" flipV="1">
              <a:off x="1344" y="2208"/>
              <a:ext cx="144" cy="3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962400" y="3124200"/>
            <a:ext cx="3200400" cy="671513"/>
            <a:chOff x="2784" y="2208"/>
            <a:chExt cx="2016" cy="423"/>
          </a:xfrm>
        </p:grpSpPr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2784" y="2400"/>
              <a:ext cx="20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necessary</a:t>
              </a:r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 flipH="1" flipV="1">
              <a:off x="2928" y="2208"/>
              <a:ext cx="48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807</Words>
  <Application>Microsoft Office PowerPoint</Application>
  <PresentationFormat>On-screen Show (4:3)</PresentationFormat>
  <Paragraphs>156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Understanding Packages</vt:lpstr>
      <vt:lpstr>Packages </vt:lpstr>
      <vt:lpstr>Package in Java</vt:lpstr>
      <vt:lpstr>Package in Java</vt:lpstr>
      <vt:lpstr>Selected packages</vt:lpstr>
      <vt:lpstr>Naming Conventions</vt:lpstr>
      <vt:lpstr>Naming conventions</vt:lpstr>
      <vt:lpstr>Using Package Members </vt:lpstr>
      <vt:lpstr>Packaging  your classes</vt:lpstr>
      <vt:lpstr>Packages and directory structure</vt:lpstr>
      <vt:lpstr>Setting classpath</vt:lpstr>
      <vt:lpstr>Adding classes from a Package to your Program</vt:lpstr>
      <vt:lpstr>Encapsulation of classes into a package</vt:lpstr>
      <vt:lpstr>Setting the class path</vt:lpstr>
      <vt:lpstr>Naming conventions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Neena Goveas</dc:creator>
  <cp:lastModifiedBy>neena</cp:lastModifiedBy>
  <cp:revision>12</cp:revision>
  <dcterms:created xsi:type="dcterms:W3CDTF">2010-03-02T06:12:39Z</dcterms:created>
  <dcterms:modified xsi:type="dcterms:W3CDTF">2012-09-04T12:43:54Z</dcterms:modified>
</cp:coreProperties>
</file>