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6" r:id="rId7"/>
    <p:sldId id="272" r:id="rId8"/>
    <p:sldId id="273" r:id="rId9"/>
    <p:sldId id="274" r:id="rId10"/>
    <p:sldId id="277" r:id="rId11"/>
    <p:sldId id="275" r:id="rId12"/>
    <p:sldId id="280" r:id="rId13"/>
    <p:sldId id="279" r:id="rId14"/>
    <p:sldId id="278" r:id="rId15"/>
    <p:sldId id="26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D88B3"/>
    <a:srgbClr val="99CC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91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B9713-AB9A-4063-B905-0BBFBC26B715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8A5CF-5467-47E5-A2A9-DF02629A5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3400" y="29718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1400" dirty="0" smtClean="0"/>
          </a:p>
        </p:txBody>
      </p:sp>
      <p:sp>
        <p:nvSpPr>
          <p:cNvPr id="7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503238"/>
            <a:ext cx="3140075" cy="2354262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EEC6EA3-50F4-4F4F-8129-DDC59B7123AD}" type="datetimeFigureOut">
              <a:rPr lang="en-US" smtClean="0"/>
              <a:pPr/>
              <a:t>9/8/2012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FE5628-F12E-48A1-9DC0-AC3C95BC0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 to psychology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828800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Observation</a:t>
            </a:r>
          </a:p>
          <a:p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Correlation</a:t>
            </a:r>
          </a:p>
          <a:p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Experimentation </a:t>
            </a:r>
            <a:endParaRPr lang="en-US" sz="28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-Point Star 8"/>
          <p:cNvSpPr/>
          <p:nvPr/>
        </p:nvSpPr>
        <p:spPr>
          <a:xfrm rot="890656">
            <a:off x="1739281" y="1274284"/>
            <a:ext cx="564406" cy="564406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4-Point Star 9"/>
          <p:cNvSpPr/>
          <p:nvPr/>
        </p:nvSpPr>
        <p:spPr>
          <a:xfrm rot="890656">
            <a:off x="908863" y="604064"/>
            <a:ext cx="634271" cy="634271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4-Point Star 10"/>
          <p:cNvSpPr/>
          <p:nvPr/>
        </p:nvSpPr>
        <p:spPr>
          <a:xfrm rot="890656">
            <a:off x="7560917" y="5511985"/>
            <a:ext cx="761624" cy="761624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4-Point Star 11"/>
          <p:cNvSpPr/>
          <p:nvPr/>
        </p:nvSpPr>
        <p:spPr>
          <a:xfrm rot="890656">
            <a:off x="6780426" y="4949724"/>
            <a:ext cx="704088" cy="704088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4-Point Star 12"/>
          <p:cNvSpPr/>
          <p:nvPr/>
        </p:nvSpPr>
        <p:spPr>
          <a:xfrm rot="890656">
            <a:off x="3354984" y="2135784"/>
            <a:ext cx="703573" cy="703573"/>
          </a:xfrm>
          <a:prstGeom prst="star4">
            <a:avLst>
              <a:gd name="adj" fmla="val 6656"/>
            </a:avLst>
          </a:prstGeom>
          <a:gradFill flip="none" rotWithShape="1">
            <a:gsLst>
              <a:gs pos="0">
                <a:schemeClr val="bg1"/>
              </a:gs>
              <a:gs pos="6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5257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FFCC"/>
                </a:solidFill>
              </a:rPr>
              <a:t>Systematic-natural world, events, processes are observed</a:t>
            </a:r>
          </a:p>
          <a:p>
            <a:pPr algn="just"/>
            <a:r>
              <a:rPr lang="en-US" sz="2400" b="1" dirty="0" smtClean="0">
                <a:solidFill>
                  <a:srgbClr val="FFFFCC"/>
                </a:solidFill>
              </a:rPr>
              <a:t>Naturalistic- </a:t>
            </a:r>
            <a:r>
              <a:rPr lang="en-US" sz="2400" b="1" dirty="0" err="1" smtClean="0">
                <a:solidFill>
                  <a:srgbClr val="FFFFCC"/>
                </a:solidFill>
              </a:rPr>
              <a:t>behaviour</a:t>
            </a:r>
            <a:r>
              <a:rPr lang="en-US" sz="2400" b="1" dirty="0" smtClean="0">
                <a:solidFill>
                  <a:srgbClr val="FFFFCC"/>
                </a:solidFill>
              </a:rPr>
              <a:t> is studied in natural settings</a:t>
            </a:r>
            <a:endParaRPr lang="en-US" sz="2400" b="1" dirty="0">
              <a:solidFill>
                <a:srgbClr val="FFFF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228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Observation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grpId="1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1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Survey</a:t>
            </a: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- a large number of people answer questions about aspects of their views/</a:t>
            </a:r>
            <a:r>
              <a:rPr lang="en-US" sz="2800" b="1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bhaviour</a:t>
            </a:r>
            <a:endParaRPr lang="en-US" sz="28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endParaRPr lang="en-US" sz="28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Sampling</a:t>
            </a: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- methods used to select persons who respond to the survey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40804"/>
            <a:ext cx="71628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Case method- </a:t>
            </a: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detailed inform. About individuals is used to generate principles about </a:t>
            </a:r>
            <a:r>
              <a:rPr lang="en-US" sz="2800" b="1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behaviour</a:t>
            </a:r>
            <a:endParaRPr lang="en-US" sz="28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endParaRPr lang="en-US" sz="24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Health history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Developmental history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Family history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Educational history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Work history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Patients interpersonal relationships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Psychosexual history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Marital history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Special personal habits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Personality traits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Disadvantages –individual differences, loss of objectivity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3000"/>
            <a:ext cx="6629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Correlation</a:t>
            </a: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- relation between variables</a:t>
            </a:r>
          </a:p>
          <a:p>
            <a:pPr algn="just"/>
            <a:r>
              <a:rPr lang="en-US" sz="2800" b="1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Eg</a:t>
            </a: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</a:p>
          <a:p>
            <a:pPr algn="just"/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No causal relation</a:t>
            </a:r>
          </a:p>
          <a:p>
            <a:pPr algn="just"/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(analyze </a:t>
            </a:r>
            <a:r>
              <a:rPr lang="en-US" sz="2800" b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the data </a:t>
            </a: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through statistical methods)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086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The experimental method- altering variable to determine its influence on </a:t>
            </a:r>
            <a:r>
              <a:rPr lang="en-US" sz="2800" b="1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behaviour</a:t>
            </a:r>
            <a:endParaRPr lang="en-US" sz="28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</a:rPr>
              <a:t>Control group/experimental group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</a:rPr>
              <a:t>Independent variable- is systematically changed in an experiment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</a:rPr>
              <a:t> dependent variable- which is measured in the experiment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solidFill>
                <a:srgbClr val="FFFFCC"/>
              </a:solidFill>
            </a:endParaRPr>
          </a:p>
          <a:p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Two requirements</a:t>
            </a:r>
          </a:p>
          <a:p>
            <a:pPr algn="just"/>
            <a:endParaRPr lang="en-US" sz="24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B0F0"/>
                </a:solidFill>
              </a:rPr>
              <a:t>Random assignments of participants to experimental conditions- </a:t>
            </a:r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ensuring  all research participants have an equal chance of being exposed to each level of independent variable</a:t>
            </a:r>
          </a:p>
          <a:p>
            <a:pPr algn="just"/>
            <a:endParaRPr lang="en-US" sz="24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just"/>
            <a:endParaRPr lang="en-US" sz="24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B0F0"/>
                </a:solidFill>
              </a:rPr>
              <a:t>Confounding of variables- </a:t>
            </a:r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confusion that occurs when factors other than the independent variables are permitted to vary across experimental conditions; can invalidate the apparent results of an experiment</a:t>
            </a:r>
          </a:p>
          <a:p>
            <a:pPr algn="just"/>
            <a:endParaRPr lang="en-US" sz="24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71600"/>
            <a:ext cx="9144000" cy="3124200"/>
          </a:xfrm>
          <a:prstGeom prst="rect">
            <a:avLst/>
          </a:prstGeom>
          <a:gradFill>
            <a:gsLst>
              <a:gs pos="1000">
                <a:srgbClr val="5E9CC6">
                  <a:alpha val="40000"/>
                </a:srgbClr>
              </a:gs>
              <a:gs pos="100000">
                <a:srgbClr val="5E9CC6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16764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Double-blind procedure</a:t>
            </a:r>
            <a:endParaRPr lang="en-US" sz="2400" b="1" dirty="0">
              <a:solidFill>
                <a:srgbClr val="FFFF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6002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Experimenter effects</a:t>
            </a:r>
            <a:endParaRPr lang="en-US" sz="2400" b="1" dirty="0">
              <a:solidFill>
                <a:srgbClr val="FFFF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41910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FFFF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4191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Unintended effects caused by researchers</a:t>
            </a:r>
            <a:endParaRPr lang="en-US" sz="20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41910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Researchers do not know the hypothesis</a:t>
            </a:r>
            <a:endParaRPr lang="en-US" sz="20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739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99CCFF"/>
              </a:solidFill>
            </a:endParaRPr>
          </a:p>
          <a:p>
            <a:endParaRPr lang="en-US" sz="2800" dirty="0" smtClean="0">
              <a:solidFill>
                <a:srgbClr val="99CCFF"/>
              </a:solidFill>
            </a:endParaRP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William Wundt (1879)-structuralism</a:t>
            </a: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William James- functionalism</a:t>
            </a: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B Watson- </a:t>
            </a:r>
            <a:r>
              <a:rPr lang="en-US" sz="2800" dirty="0" err="1" smtClean="0">
                <a:solidFill>
                  <a:srgbClr val="99CCFF"/>
                </a:solidFill>
              </a:rPr>
              <a:t>behaviourism</a:t>
            </a:r>
            <a:endParaRPr lang="en-US" sz="2800" dirty="0" smtClean="0">
              <a:solidFill>
                <a:srgbClr val="99CCFF"/>
              </a:solidFill>
            </a:endParaRPr>
          </a:p>
          <a:p>
            <a:pPr algn="just"/>
            <a:endParaRPr lang="en-US" sz="2800" dirty="0" smtClean="0">
              <a:solidFill>
                <a:srgbClr val="99CCFF"/>
              </a:solidFill>
            </a:endParaRP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Challenges to </a:t>
            </a:r>
            <a:r>
              <a:rPr lang="en-US" sz="2800" dirty="0" err="1" smtClean="0">
                <a:solidFill>
                  <a:srgbClr val="99CCFF"/>
                </a:solidFill>
              </a:rPr>
              <a:t>behaviourism</a:t>
            </a:r>
            <a:r>
              <a:rPr lang="en-US" sz="2800" dirty="0" smtClean="0">
                <a:solidFill>
                  <a:srgbClr val="99CCFF"/>
                </a:solidFill>
              </a:rPr>
              <a:t>- </a:t>
            </a: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Freud – psychoanalysis</a:t>
            </a: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Humanistic psychology- importance of freewill</a:t>
            </a: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Cognitive revolution- emergence of modern psychology</a:t>
            </a:r>
            <a:endParaRPr lang="en-US" sz="2800" dirty="0">
              <a:solidFill>
                <a:srgbClr val="99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685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b="1" dirty="0" smtClean="0">
              <a:solidFill>
                <a:srgbClr val="00B0F0"/>
              </a:solidFill>
            </a:endParaRPr>
          </a:p>
          <a:p>
            <a:pPr algn="just"/>
            <a:endParaRPr lang="en-US" sz="28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B0F0"/>
                </a:solidFill>
              </a:rPr>
              <a:t>Main issues</a:t>
            </a: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Stability versus change</a:t>
            </a: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Nature-nurture</a:t>
            </a:r>
          </a:p>
          <a:p>
            <a:pPr algn="just"/>
            <a:r>
              <a:rPr lang="en-US" sz="2800" dirty="0" smtClean="0">
                <a:solidFill>
                  <a:srgbClr val="99CCFF"/>
                </a:solidFill>
              </a:rPr>
              <a:t>Rationality versus irrationality</a:t>
            </a:r>
          </a:p>
          <a:p>
            <a:pPr algn="just"/>
            <a:endParaRPr lang="en-US" sz="2800" dirty="0" smtClean="0">
              <a:solidFill>
                <a:srgbClr val="99CCFF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B0F0"/>
                </a:solidFill>
              </a:rPr>
              <a:t>Key perspectives</a:t>
            </a:r>
          </a:p>
          <a:p>
            <a:pPr algn="just"/>
            <a:r>
              <a:rPr lang="en-US" sz="2800" dirty="0" err="1" smtClean="0">
                <a:solidFill>
                  <a:srgbClr val="99CCFF"/>
                </a:solidFill>
              </a:rPr>
              <a:t>Behavioural</a:t>
            </a:r>
            <a:r>
              <a:rPr lang="en-US" sz="2800" dirty="0" smtClean="0">
                <a:solidFill>
                  <a:srgbClr val="99CCFF"/>
                </a:solidFill>
              </a:rPr>
              <a:t>, cognitive, biological, developmental, psychodynamic, social/cultural</a:t>
            </a:r>
          </a:p>
          <a:p>
            <a:pPr algn="just"/>
            <a:endParaRPr lang="en-US" sz="2800" dirty="0" smtClean="0">
              <a:solidFill>
                <a:srgbClr val="99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3657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Scientific methods in psychology</a:t>
            </a:r>
            <a:endParaRPr lang="en-US" sz="28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71600"/>
            <a:ext cx="9144000" cy="3124200"/>
          </a:xfrm>
          <a:prstGeom prst="rect">
            <a:avLst/>
          </a:prstGeom>
          <a:gradFill>
            <a:gsLst>
              <a:gs pos="1000">
                <a:srgbClr val="5E9CC6">
                  <a:alpha val="40000"/>
                </a:srgbClr>
              </a:gs>
              <a:gs pos="100000">
                <a:srgbClr val="5E9CC6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1676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Accuracy</a:t>
            </a:r>
            <a:endParaRPr lang="en-US" sz="2400" b="1" dirty="0">
              <a:solidFill>
                <a:srgbClr val="FF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676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Objectivity</a:t>
            </a:r>
            <a:endParaRPr lang="en-US" sz="2400" b="1" dirty="0">
              <a:solidFill>
                <a:srgbClr val="FFFF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1676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Skepticism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6002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Open-mindedness</a:t>
            </a:r>
            <a:endParaRPr lang="en-US" sz="2400" b="1" dirty="0">
              <a:solidFill>
                <a:srgbClr val="FFFF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41910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Essential components of scientific method</a:t>
            </a:r>
            <a:endParaRPr lang="en-US" sz="2400" b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Accuracy- commitment to gather and evaluate </a:t>
            </a:r>
            <a:r>
              <a:rPr lang="en-US" sz="2400" b="1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infor</a:t>
            </a:r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. carefully</a:t>
            </a:r>
          </a:p>
          <a:p>
            <a:pPr algn="just"/>
            <a:endParaRPr lang="en-US" sz="24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Objectivity- unbiased evaluation</a:t>
            </a:r>
          </a:p>
          <a:p>
            <a:pPr algn="just"/>
            <a:endParaRPr lang="en-US" sz="24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Skepticism- acceptance after verification</a:t>
            </a:r>
          </a:p>
          <a:p>
            <a:pPr algn="just"/>
            <a:endParaRPr lang="en-US" sz="2400" b="1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Open- mindedness- changing ones view in the face of strong evidence</a:t>
            </a:r>
          </a:p>
          <a:p>
            <a:pPr algn="just"/>
            <a:r>
              <a:rPr lang="en-US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endParaRPr lang="en-US" sz="24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67818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The role of theory in the scientific method</a:t>
            </a:r>
          </a:p>
          <a:p>
            <a:endParaRPr lang="en-US" sz="2400" b="1" dirty="0" smtClean="0">
              <a:solidFill>
                <a:srgbClr val="FFFF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FFCC"/>
                </a:solidFill>
              </a:rPr>
              <a:t> A theory is formulated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>
              <a:solidFill>
                <a:srgbClr val="FFFFCC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FFCC"/>
                </a:solidFill>
              </a:rPr>
              <a:t> It helps to organize existing information/predictions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FFCC"/>
                </a:solidFill>
              </a:rPr>
              <a:t> Hypothesis are tested-</a:t>
            </a:r>
          </a:p>
          <a:p>
            <a:pPr algn="just">
              <a:buFont typeface="Wingdings" pitchFamily="2" charset="2"/>
              <a:buChar char="§"/>
            </a:pPr>
            <a:endParaRPr lang="en-US" sz="2400" b="1" dirty="0" smtClean="0">
              <a:solidFill>
                <a:srgbClr val="FFFFCC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FFCC"/>
                </a:solidFill>
              </a:rPr>
              <a:t> If results are consistent then confidence is increased</a:t>
            </a:r>
          </a:p>
          <a:p>
            <a:pPr algn="just">
              <a:buFont typeface="Wingdings" pitchFamily="2" charset="2"/>
              <a:buChar char="§"/>
            </a:pPr>
            <a:endParaRPr lang="en-US" sz="2400" b="1" dirty="0" smtClean="0">
              <a:solidFill>
                <a:srgbClr val="FFFFCC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FFCC"/>
                </a:solidFill>
              </a:rPr>
              <a:t> theory  is accepted/rejected</a:t>
            </a:r>
          </a:p>
          <a:p>
            <a:pPr algn="just">
              <a:buFont typeface="Wingdings" pitchFamily="2" charset="2"/>
              <a:buChar char="§"/>
            </a:pPr>
            <a:endParaRPr lang="en-US" sz="2400" b="1" dirty="0" smtClean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192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CC"/>
                </a:solidFill>
              </a:rPr>
              <a:t>Errors of our thinking</a:t>
            </a:r>
          </a:p>
          <a:p>
            <a:endParaRPr lang="en-US" sz="2400" b="1" dirty="0" smtClean="0">
              <a:solidFill>
                <a:srgbClr val="FFFF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CC"/>
                </a:solidFill>
              </a:rPr>
              <a:t>  The confirmation bias-notice inform that lends support to our views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FFFF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CC"/>
                </a:solidFill>
              </a:rPr>
              <a:t>  The availability heuristic- the easier it is to bring something to mind, the more frequent /important it is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rgbClr val="FFFF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CC"/>
                </a:solidFill>
              </a:rPr>
              <a:t>  The rational versus intuitive thought </a:t>
            </a:r>
            <a:endParaRPr lang="en-US" sz="2400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6934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sz="2800" b="1" dirty="0" smtClean="0">
                <a:solidFill>
                  <a:srgbClr val="FFFF00"/>
                </a:solidFill>
              </a:rPr>
              <a:t>How to reduce errors in thinking</a:t>
            </a:r>
          </a:p>
          <a:p>
            <a:endParaRPr lang="en-US" sz="2800" b="1" dirty="0" smtClean="0">
              <a:solidFill>
                <a:srgbClr val="FFFF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FFCC"/>
                </a:solidFill>
              </a:rPr>
              <a:t>  Never jump to conclusion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FFCC"/>
                </a:solidFill>
              </a:rPr>
              <a:t>  Keep an open mind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FFCC"/>
                </a:solidFill>
              </a:rPr>
              <a:t>  Always ask how-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FFCC"/>
                </a:solidFill>
              </a:rPr>
              <a:t>  Be skeptical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FFCC"/>
                </a:solidFill>
              </a:rPr>
              <a:t>  Never be rushed into accepting some view because others accept it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FFCC"/>
                </a:solidFill>
              </a:rPr>
              <a:t>  Be aware of the fact that your own emotions can strongly influence your thinking. </a:t>
            </a:r>
          </a:p>
          <a:p>
            <a:endParaRPr lang="en-US" sz="2800" b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5">
      <a:dk1>
        <a:sysClr val="windowText" lastClr="000000"/>
      </a:dk1>
      <a:lt1>
        <a:srgbClr val="262626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763</TotalTime>
  <Words>431</Words>
  <Application>Microsoft Office PowerPoint</Application>
  <PresentationFormat>On-screen Show (4:3)</PresentationFormat>
  <Paragraphs>102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Introduction to psychology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</dc:title>
  <dc:creator>user</dc:creator>
  <cp:lastModifiedBy>user</cp:lastModifiedBy>
  <cp:revision>85</cp:revision>
  <dcterms:created xsi:type="dcterms:W3CDTF">2012-06-01T11:22:04Z</dcterms:created>
  <dcterms:modified xsi:type="dcterms:W3CDTF">2012-09-08T07:24:26Z</dcterms:modified>
</cp:coreProperties>
</file>