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5" r:id="rId2"/>
    <p:sldId id="266" r:id="rId3"/>
    <p:sldId id="731" r:id="rId4"/>
    <p:sldId id="257" r:id="rId5"/>
    <p:sldId id="258" r:id="rId6"/>
    <p:sldId id="260" r:id="rId7"/>
    <p:sldId id="261" r:id="rId8"/>
    <p:sldId id="732" r:id="rId9"/>
    <p:sldId id="262" r:id="rId10"/>
    <p:sldId id="263" r:id="rId11"/>
    <p:sldId id="264" r:id="rId12"/>
    <p:sldId id="733" r:id="rId13"/>
    <p:sldId id="734" r:id="rId14"/>
    <p:sldId id="736" r:id="rId15"/>
    <p:sldId id="735" r:id="rId16"/>
    <p:sldId id="737" r:id="rId17"/>
    <p:sldId id="738" r:id="rId18"/>
    <p:sldId id="830" r:id="rId19"/>
    <p:sldId id="25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" id="{8AB989FD-8C08-4680-A15D-6E430AFEA495}">
          <p14:sldIdLst>
            <p14:sldId id="265"/>
            <p14:sldId id="266"/>
            <p14:sldId id="731"/>
            <p14:sldId id="257"/>
            <p14:sldId id="258"/>
            <p14:sldId id="260"/>
            <p14:sldId id="261"/>
            <p14:sldId id="732"/>
            <p14:sldId id="262"/>
            <p14:sldId id="263"/>
            <p14:sldId id="264"/>
            <p14:sldId id="733"/>
            <p14:sldId id="734"/>
            <p14:sldId id="736"/>
            <p14:sldId id="735"/>
            <p14:sldId id="737"/>
            <p14:sldId id="738"/>
            <p14:sldId id="830"/>
          </p14:sldIdLst>
        </p14:section>
        <p14:section name="1" id="{734DEB06-6CCD-4C28-911F-4B0ED70273A2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06" autoAdjust="0"/>
  </p:normalViewPr>
  <p:slideViewPr>
    <p:cSldViewPr snapToGrid="0">
      <p:cViewPr varScale="1">
        <p:scale>
          <a:sx n="99" d="100"/>
          <a:sy n="99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76CE0-C51E-4272-A7AF-0DF83D74DA22}" type="datetimeFigureOut">
              <a:rPr lang="zh-CN" altLang="en-US" smtClean="0"/>
              <a:t>2020-05-13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5EBDE-748B-40CD-BB0E-EFABAE747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070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去除分类错误的样本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5EBDE-748B-40CD-BB0E-EFABAE74736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569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labelImg</a:t>
            </a:r>
            <a:r>
              <a:rPr lang="zh-CN" altLang="en-US"/>
              <a:t>对图片进行标注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5EBDE-748B-40CD-BB0E-EFABAE7473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452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数据集格式转换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5EBDE-748B-40CD-BB0E-EFABAE7473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782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数据预处理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、对图像的每个通道都减去一个均值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5EBDE-748B-40CD-BB0E-EFABAE74736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671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5EBDE-748B-40CD-BB0E-EFABAE74736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920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2DB06-0003-4B60-A740-B9B8A2DAE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765D6-A757-4C5E-A733-43330968C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1EFAD2-B52E-4563-B68C-A2D65F68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F270-FE5B-4BBA-896F-1E5C21E5FD45}" type="datetimeFigureOut">
              <a:rPr lang="zh-CN" altLang="en-US" smtClean="0"/>
              <a:t>2020-05-13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4F6BA0-F0F0-4D09-BE42-0EC277D1A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C892CB-3482-4535-87F1-1966F0AB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37C-E389-49C1-AC7C-5FE34BF7F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59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E43A5-45A7-401A-B710-E6C70BA6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16A2C7-120C-49FB-AB53-6AC6B3170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2A434B-09E1-4A7B-B962-868F835A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F270-FE5B-4BBA-896F-1E5C21E5FD45}" type="datetimeFigureOut">
              <a:rPr lang="zh-CN" altLang="en-US" smtClean="0"/>
              <a:t>2020-05-13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77DFCE-A925-4010-9B9B-1842E7F3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0AFF0E-8B86-4C9F-8AC3-18CCF220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37C-E389-49C1-AC7C-5FE34BF7F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10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5BE08D-5C47-45C0-BBB9-D460BF951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B2BBE1-3C77-45CF-826E-166CC8488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87513A-E7A3-4967-9951-8924B1F46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F270-FE5B-4BBA-896F-1E5C21E5FD45}" type="datetimeFigureOut">
              <a:rPr lang="zh-CN" altLang="en-US" smtClean="0"/>
              <a:t>2020-05-13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4C813F-75C7-43BB-9959-85DB0483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085821-30D1-483D-913C-398D3C21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37C-E389-49C1-AC7C-5FE34BF7F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8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548B7-3599-4D3D-AA79-9E2C86FA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F204FE-904C-4458-A189-7278AD6BC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F44529-AC26-49E8-BE68-232465FD7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F270-FE5B-4BBA-896F-1E5C21E5FD45}" type="datetimeFigureOut">
              <a:rPr lang="zh-CN" altLang="en-US" smtClean="0"/>
              <a:t>2020-05-13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1E1D7C-48E3-463B-8170-81B2F4E40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816092-D145-4FC3-A80D-1AA9854A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37C-E389-49C1-AC7C-5FE34BF7F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36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D8040-99BC-4C6D-BAB6-71AC81EC6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A91A56-093B-44F7-8CCB-84F4AA54A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CD20CA-D41E-44AC-9B95-A50DAEECD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F270-FE5B-4BBA-896F-1E5C21E5FD45}" type="datetimeFigureOut">
              <a:rPr lang="zh-CN" altLang="en-US" smtClean="0"/>
              <a:t>2020-05-13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923CAB-82FB-447B-A17D-3F98F559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BA663A-63E6-46C0-85D9-28637505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37C-E389-49C1-AC7C-5FE34BF7F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68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7C1C0-D41E-41DD-9E84-930FE754B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46129B-3ABB-4D52-976C-CC6DF8265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30DFD5-5F24-4412-832B-12905B251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6E833B-5E55-40B8-A100-44C1CDDC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F270-FE5B-4BBA-896F-1E5C21E5FD45}" type="datetimeFigureOut">
              <a:rPr lang="zh-CN" altLang="en-US" smtClean="0"/>
              <a:t>2020-05-13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A1C797-EA03-49A8-9F39-FB8B20E6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05DEB3-895A-4280-B837-85A31EFC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37C-E389-49C1-AC7C-5FE34BF7F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57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91B40-284F-456F-B33A-747F64CDB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E9E3D2-BD1B-415E-8DEE-BF6332135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93A1FF-FF96-46F4-A341-93F73E596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A89DE-68B9-42B5-A845-862E2F4A3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3C6662-FB7A-49C1-982D-F2B57312A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23F833-A38F-49DB-9F1C-3F3E347D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F270-FE5B-4BBA-896F-1E5C21E5FD45}" type="datetimeFigureOut">
              <a:rPr lang="zh-CN" altLang="en-US" smtClean="0"/>
              <a:t>2020-05-13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918DE4-49F1-4052-8CDE-8F89416B9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C8BF77-5436-4BD1-A1EF-3EE30D1B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37C-E389-49C1-AC7C-5FE34BF7F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95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13F49-9505-4BC6-831E-2739D4F4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948156-15A2-4AE7-B5BA-F88400FE7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F270-FE5B-4BBA-896F-1E5C21E5FD45}" type="datetimeFigureOut">
              <a:rPr lang="zh-CN" altLang="en-US" smtClean="0"/>
              <a:t>2020-05-13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310367-5DB2-495D-9732-8D50B8A1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8A4385-AD3B-4E0F-82D0-A9FEB2D7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37C-E389-49C1-AC7C-5FE34BF7F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06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C19B72-356A-4C5A-84F6-FBE68845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F270-FE5B-4BBA-896F-1E5C21E5FD45}" type="datetimeFigureOut">
              <a:rPr lang="zh-CN" altLang="en-US" smtClean="0"/>
              <a:t>2020-05-13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A95105-759F-49F6-A577-F1184575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A42B7F-6C68-4F3A-8ABE-5FD7BE0A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37C-E389-49C1-AC7C-5FE34BF7F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210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5D8B0-B041-4859-BC00-C9548C3B2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576FE-544F-4E0B-968D-4EF16B666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39461C-AFDB-4851-BBEE-E00BBAF5D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F1CCC1-2CB3-4F5B-96A6-38EB9044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F270-FE5B-4BBA-896F-1E5C21E5FD45}" type="datetimeFigureOut">
              <a:rPr lang="zh-CN" altLang="en-US" smtClean="0"/>
              <a:t>2020-05-13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C884BC-7A57-4CC4-B874-25E216CA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CE3CA6-D128-4BFA-93CA-D3356EFB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37C-E389-49C1-AC7C-5FE34BF7F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980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653E6-F666-484A-92C4-FC440ECE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C8902E-7795-4084-8463-4FB87F6C6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D6C695-8FFB-425C-89C9-F25C89BAA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26F47E-EACE-43DA-9DDF-2AA941F65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F270-FE5B-4BBA-896F-1E5C21E5FD45}" type="datetimeFigureOut">
              <a:rPr lang="zh-CN" altLang="en-US" smtClean="0"/>
              <a:t>2020-05-13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BC6658-3217-4C29-8F8F-E251A738C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370FA5-6F71-40EE-A61E-2F5361AEA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37C-E389-49C1-AC7C-5FE34BF7F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05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1C454B-8018-4799-AD7F-B25F0F99E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B85169-077E-44AD-A316-B836820CF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124669-947A-445E-A3FF-F5C75585E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DF270-FE5B-4BBA-896F-1E5C21E5FD45}" type="datetimeFigureOut">
              <a:rPr lang="zh-CN" altLang="en-US" smtClean="0"/>
              <a:t>2020-05-13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5ADD7-B6D1-4C1E-960F-478A4277F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D8AD5E-873F-4750-8116-EC1C53BAC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4B37C-E389-49C1-AC7C-5FE34BF7F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91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1274085042/Vehicle-detection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1EE01B59-E92E-4156-9EE1-55E34739E707}"/>
              </a:ext>
            </a:extLst>
          </p:cNvPr>
          <p:cNvGrpSpPr/>
          <p:nvPr/>
        </p:nvGrpSpPr>
        <p:grpSpPr>
          <a:xfrm>
            <a:off x="0" y="893"/>
            <a:ext cx="12217791" cy="6854429"/>
            <a:chOff x="0" y="893"/>
            <a:chExt cx="12217791" cy="6854429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60BFBEC-67B4-42EB-8662-7778231A2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3"/>
              <a:ext cx="12217791" cy="6854429"/>
            </a:xfrm>
            <a:prstGeom prst="rect">
              <a:avLst/>
            </a:prstGeom>
          </p:spPr>
        </p:pic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070D7B4-428A-4EF6-B46C-178A5EA88B79}"/>
                </a:ext>
              </a:extLst>
            </p:cNvPr>
            <p:cNvGrpSpPr/>
            <p:nvPr/>
          </p:nvGrpSpPr>
          <p:grpSpPr>
            <a:xfrm>
              <a:off x="2418809" y="2905014"/>
              <a:ext cx="7543785" cy="642796"/>
              <a:chOff x="2187635" y="2536004"/>
              <a:chExt cx="7547716" cy="643131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EB73A363-49F2-4E51-A18C-3DDA4B8904E3}"/>
                  </a:ext>
                </a:extLst>
              </p:cNvPr>
              <p:cNvGrpSpPr/>
              <p:nvPr/>
            </p:nvGrpSpPr>
            <p:grpSpPr>
              <a:xfrm flipH="1">
                <a:off x="2187635" y="3173964"/>
                <a:ext cx="7547716" cy="5171"/>
                <a:chOff x="3185882" y="2032279"/>
                <a:chExt cx="6106713" cy="5171"/>
              </a:xfrm>
            </p:grpSpPr>
            <p:cxnSp>
              <p:nvCxnSpPr>
                <p:cNvPr id="12" name="直接连接符 11">
                  <a:extLst>
                    <a:ext uri="{FF2B5EF4-FFF2-40B4-BE49-F238E27FC236}">
                      <a16:creationId xmlns:a16="http://schemas.microsoft.com/office/drawing/2014/main" id="{99E36BCC-207C-42B4-8E5C-5952B04E60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85882" y="2032279"/>
                  <a:ext cx="4918042" cy="0"/>
                </a:xfrm>
                <a:prstGeom prst="line">
                  <a:avLst/>
                </a:prstGeom>
                <a:noFill/>
                <a:ln w="7620" cap="flat" cmpd="sng" algn="ctr">
                  <a:solidFill>
                    <a:srgbClr val="5F5F5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3" name="直接连接符 12">
                  <a:extLst>
                    <a:ext uri="{FF2B5EF4-FFF2-40B4-BE49-F238E27FC236}">
                      <a16:creationId xmlns:a16="http://schemas.microsoft.com/office/drawing/2014/main" id="{D03D5070-83F3-49AD-91DE-75D1AB29236D}"/>
                    </a:ext>
                  </a:extLst>
                </p:cNvPr>
                <p:cNvCxnSpPr/>
                <p:nvPr/>
              </p:nvCxnSpPr>
              <p:spPr>
                <a:xfrm>
                  <a:off x="8194930" y="2032279"/>
                  <a:ext cx="754055" cy="0"/>
                </a:xfrm>
                <a:prstGeom prst="line">
                  <a:avLst/>
                </a:prstGeom>
                <a:noFill/>
                <a:ln w="7620" cap="flat" cmpd="sng" algn="ctr">
                  <a:solidFill>
                    <a:srgbClr val="5F5F5F"/>
                  </a:solidFill>
                  <a:prstDash val="dash"/>
                  <a:miter lim="800000"/>
                  <a:tailEnd type="diamond"/>
                </a:ln>
                <a:effectLst/>
              </p:spPr>
            </p:cxnSp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ADF9499D-C818-4924-A7F9-2A148372D66C}"/>
                    </a:ext>
                  </a:extLst>
                </p:cNvPr>
                <p:cNvCxnSpPr/>
                <p:nvPr/>
              </p:nvCxnSpPr>
              <p:spPr>
                <a:xfrm>
                  <a:off x="8996763" y="2032279"/>
                  <a:ext cx="295832" cy="5171"/>
                </a:xfrm>
                <a:prstGeom prst="line">
                  <a:avLst/>
                </a:prstGeom>
                <a:noFill/>
                <a:ln w="7620" cap="flat" cmpd="sng" algn="ctr">
                  <a:solidFill>
                    <a:srgbClr val="5F5F5F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11" name="矩形 17">
                <a:extLst>
                  <a:ext uri="{FF2B5EF4-FFF2-40B4-BE49-F238E27FC236}">
                    <a16:creationId xmlns:a16="http://schemas.microsoft.com/office/drawing/2014/main" id="{5A4A4E88-9B1F-45B3-9DCF-3A6D133CB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8375" y="2536004"/>
                <a:ext cx="5196735" cy="523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126"/>
                <a:r>
                  <a:rPr lang="zh-CN" altLang="en-US" sz="2799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基于</a:t>
                </a:r>
                <a:r>
                  <a:rPr lang="en-US" altLang="zh-CN" sz="2799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VGG-SSD</a:t>
                </a:r>
                <a:r>
                  <a:rPr lang="zh-CN" altLang="en-US" sz="2799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模型的车辆检测</a:t>
                </a:r>
                <a:endParaRPr lang="zh-CN" altLang="en-US" sz="4399" b="1" kern="0" dirty="0">
                  <a:solidFill>
                    <a:srgbClr val="00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0726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E49EA37-3D6B-4238-98A9-651B37B285E4}"/>
              </a:ext>
            </a:extLst>
          </p:cNvPr>
          <p:cNvSpPr txBox="1"/>
          <p:nvPr/>
        </p:nvSpPr>
        <p:spPr>
          <a:xfrm>
            <a:off x="271504" y="914399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定义全局步数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A5494D-ED66-4707-8693-43252B5716B5}"/>
              </a:ext>
            </a:extLst>
          </p:cNvPr>
          <p:cNvSpPr txBox="1"/>
          <p:nvPr/>
        </p:nvSpPr>
        <p:spPr>
          <a:xfrm>
            <a:off x="170430" y="2122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代码逻辑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E8FC4D-62C2-4E1C-AB69-C032BF97F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60" y="1499927"/>
            <a:ext cx="5523176" cy="138079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471ED8A-4C81-44C8-8834-84B4057A07AF}"/>
              </a:ext>
            </a:extLst>
          </p:cNvPr>
          <p:cNvSpPr txBox="1"/>
          <p:nvPr/>
        </p:nvSpPr>
        <p:spPr>
          <a:xfrm>
            <a:off x="271504" y="3551352"/>
            <a:ext cx="85699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获取图片队列数据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slim.dataset_data_provider.DatasetDataProvider()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方法获取数据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数据增强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将样本组成一个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batch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并放入队列</a:t>
            </a:r>
          </a:p>
        </p:txBody>
      </p:sp>
    </p:spTree>
    <p:extLst>
      <p:ext uri="{BB962C8B-B14F-4D97-AF65-F5344CB8AC3E}">
        <p14:creationId xmlns:p14="http://schemas.microsoft.com/office/powerpoint/2010/main" val="3392660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2207D8A-1AF3-4134-A108-ED2ABBC4DB7B}"/>
              </a:ext>
            </a:extLst>
          </p:cNvPr>
          <p:cNvSpPr txBox="1"/>
          <p:nvPr/>
        </p:nvSpPr>
        <p:spPr>
          <a:xfrm>
            <a:off x="318827" y="709792"/>
            <a:ext cx="346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复制模型到不同的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018B5A-61C1-4612-B087-19F735FBC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27" y="1147198"/>
            <a:ext cx="7295004" cy="303776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3615748-F138-40E6-8DF0-ED0CD25BAC67}"/>
              </a:ext>
            </a:extLst>
          </p:cNvPr>
          <p:cNvGrpSpPr/>
          <p:nvPr/>
        </p:nvGrpSpPr>
        <p:grpSpPr>
          <a:xfrm>
            <a:off x="318827" y="4316951"/>
            <a:ext cx="6253956" cy="2541049"/>
            <a:chOff x="1867593" y="1384069"/>
            <a:chExt cx="6253956" cy="254104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3C8FF5A-5B52-44A2-90EA-FD7DCC2C47C3}"/>
                </a:ext>
              </a:extLst>
            </p:cNvPr>
            <p:cNvSpPr/>
            <p:nvPr/>
          </p:nvSpPr>
          <p:spPr>
            <a:xfrm>
              <a:off x="1867593" y="1388225"/>
              <a:ext cx="698269" cy="76477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GPU</a:t>
              </a:r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22D676B-0852-4402-9361-72DE43A6E8FB}"/>
                </a:ext>
              </a:extLst>
            </p:cNvPr>
            <p:cNvSpPr/>
            <p:nvPr/>
          </p:nvSpPr>
          <p:spPr>
            <a:xfrm>
              <a:off x="4098174" y="1384069"/>
              <a:ext cx="698269" cy="76477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GPU</a:t>
              </a:r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D0724D9-2EE2-4A6E-A271-C1723D4DC1DB}"/>
                </a:ext>
              </a:extLst>
            </p:cNvPr>
            <p:cNvSpPr/>
            <p:nvPr/>
          </p:nvSpPr>
          <p:spPr>
            <a:xfrm>
              <a:off x="6328756" y="1384069"/>
              <a:ext cx="698269" cy="76477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GPU</a:t>
              </a:r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5700B15-077B-48AB-BD34-1F11C03F61C3}"/>
                </a:ext>
              </a:extLst>
            </p:cNvPr>
            <p:cNvSpPr txBox="1"/>
            <p:nvPr/>
          </p:nvSpPr>
          <p:spPr>
            <a:xfrm>
              <a:off x="1867593" y="2909455"/>
              <a:ext cx="625395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假设有三个</a:t>
              </a:r>
              <a:r>
                <a:rPr lang="en-US" altLang="zh-CN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GPU</a:t>
              </a:r>
              <a:r>
                <a: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train_tools.deploy_loss_summary</a:t>
              </a:r>
              <a:r>
                <a: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会将 数据</a:t>
              </a:r>
              <a:r>
                <a:rPr lang="en-US" altLang="zh-CN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</a:t>
              </a:r>
              <a:r>
                <a: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r>
                <a:rPr lang="en-US" altLang="zh-CN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</a:t>
              </a:r>
              <a:r>
                <a: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预测结果</a:t>
              </a:r>
              <a:r>
                <a:rPr lang="en-US" altLang="zh-CN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</a:t>
              </a:r>
              <a:r>
                <a: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损失</a:t>
              </a:r>
              <a:endPara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该过程复制到三个</a:t>
              </a:r>
              <a:r>
                <a:rPr lang="en-US" altLang="zh-CN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GPU</a:t>
              </a:r>
              <a:r>
                <a: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当中。</a:t>
              </a:r>
              <a:endPara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并且只会观察第一个设备上的变量以及损失。</a:t>
              </a:r>
              <a:endPara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631B42D-EC25-4B32-B574-EB05116BDD08}"/>
                </a:ext>
              </a:extLst>
            </p:cNvPr>
            <p:cNvSpPr/>
            <p:nvPr/>
          </p:nvSpPr>
          <p:spPr>
            <a:xfrm>
              <a:off x="5335384" y="3186454"/>
              <a:ext cx="2685011" cy="24254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B5D3C3E9-0F53-4E3D-BAD1-804D2129AAF2}"/>
                </a:ext>
              </a:extLst>
            </p:cNvPr>
            <p:cNvCxnSpPr>
              <a:endCxn id="6" idx="2"/>
            </p:cNvCxnSpPr>
            <p:nvPr/>
          </p:nvCxnSpPr>
          <p:spPr>
            <a:xfrm flipH="1" flipV="1">
              <a:off x="2216728" y="2152996"/>
              <a:ext cx="4461161" cy="1033458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97A07958-73FF-4A01-A514-D0AFE8E36F02}"/>
                </a:ext>
              </a:extLst>
            </p:cNvPr>
            <p:cNvCxnSpPr>
              <a:cxnSpLocks/>
              <a:stCxn id="10" idx="0"/>
              <a:endCxn id="7" idx="2"/>
            </p:cNvCxnSpPr>
            <p:nvPr/>
          </p:nvCxnSpPr>
          <p:spPr>
            <a:xfrm flipH="1" flipV="1">
              <a:off x="4447309" y="2148840"/>
              <a:ext cx="2230581" cy="1037614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E321D87B-C11C-44E4-AA8A-B83327B04A08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6671483" y="2148840"/>
              <a:ext cx="6408" cy="1037614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B91E3B2F-5613-480A-B6A1-700E9B0D9B62}"/>
              </a:ext>
            </a:extLst>
          </p:cNvPr>
          <p:cNvSpPr txBox="1"/>
          <p:nvPr/>
        </p:nvSpPr>
        <p:spPr>
          <a:xfrm>
            <a:off x="190064" y="1401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代码逻辑</a:t>
            </a:r>
          </a:p>
        </p:txBody>
      </p:sp>
    </p:spTree>
    <p:extLst>
      <p:ext uri="{BB962C8B-B14F-4D97-AF65-F5344CB8AC3E}">
        <p14:creationId xmlns:p14="http://schemas.microsoft.com/office/powerpoint/2010/main" val="901833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5A75380-4D36-4940-9DA5-12B7526A9769}"/>
              </a:ext>
            </a:extLst>
          </p:cNvPr>
          <p:cNvSpPr txBox="1"/>
          <p:nvPr/>
        </p:nvSpPr>
        <p:spPr>
          <a:xfrm>
            <a:off x="318827" y="709792"/>
            <a:ext cx="346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定义学习率、优化器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E5489A-89E2-4FA5-B827-22215CAD25EA}"/>
              </a:ext>
            </a:extLst>
          </p:cNvPr>
          <p:cNvSpPr txBox="1"/>
          <p:nvPr/>
        </p:nvSpPr>
        <p:spPr>
          <a:xfrm>
            <a:off x="190064" y="1401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代码逻辑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0742E2-1A55-43E1-A9E0-242A4D814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29" y="1175377"/>
            <a:ext cx="8904762" cy="5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03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F99FA4-A465-455A-A314-7792CC169FDF}"/>
              </a:ext>
            </a:extLst>
          </p:cNvPr>
          <p:cNvSpPr txBox="1"/>
          <p:nvPr/>
        </p:nvSpPr>
        <p:spPr>
          <a:xfrm>
            <a:off x="318827" y="709792"/>
            <a:ext cx="153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定义会话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49EFA8-5793-47CD-AF54-4794E04866FA}"/>
              </a:ext>
            </a:extLst>
          </p:cNvPr>
          <p:cNvSpPr txBox="1"/>
          <p:nvPr/>
        </p:nvSpPr>
        <p:spPr>
          <a:xfrm>
            <a:off x="190064" y="1401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代码逻辑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F2F70A-72F0-4C9A-8F8B-F08277515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7" y="1380366"/>
            <a:ext cx="8628571" cy="3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44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43659B1-01A3-4424-93F3-88BF34D040DF}"/>
              </a:ext>
            </a:extLst>
          </p:cNvPr>
          <p:cNvSpPr txBox="1"/>
          <p:nvPr/>
        </p:nvSpPr>
        <p:spPr>
          <a:xfrm>
            <a:off x="5402630" y="3044344"/>
            <a:ext cx="1386740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/>
            <a:r>
              <a:rPr lang="zh-CN" altLang="en-US" sz="4399" b="1">
                <a:solidFill>
                  <a:srgbClr val="00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测试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363772-B2D7-4499-ACDA-20E4E891C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" y="895"/>
            <a:ext cx="1009261" cy="317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87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EB4377-09A7-4BF9-AC21-23022A60D393}"/>
              </a:ext>
            </a:extLst>
          </p:cNvPr>
          <p:cNvSpPr txBox="1"/>
          <p:nvPr/>
        </p:nvSpPr>
        <p:spPr>
          <a:xfrm>
            <a:off x="250853" y="709792"/>
            <a:ext cx="258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定义输入数据占位符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F4AB73-8C0A-417D-8405-C16FCFC47761}"/>
              </a:ext>
            </a:extLst>
          </p:cNvPr>
          <p:cNvSpPr txBox="1"/>
          <p:nvPr/>
        </p:nvSpPr>
        <p:spPr>
          <a:xfrm>
            <a:off x="190064" y="1401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代码逻辑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9CBF95-730F-4E97-B3B8-EFB52D0D9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28" y="1279424"/>
            <a:ext cx="6342857" cy="54285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DD1149C-1E30-4ED9-B2AB-C7A8D4002AF9}"/>
              </a:ext>
            </a:extLst>
          </p:cNvPr>
          <p:cNvSpPr txBox="1"/>
          <p:nvPr/>
        </p:nvSpPr>
        <p:spPr>
          <a:xfrm>
            <a:off x="250853" y="2022581"/>
            <a:ext cx="531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数据预处理：将测试图片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resize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成模型指定大小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1BCEE6-E27B-4171-94D0-C06F4EBD8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28" y="2391913"/>
            <a:ext cx="9085714" cy="161904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67A8B85-87DF-44BE-81BC-9F34C62859C3}"/>
              </a:ext>
            </a:extLst>
          </p:cNvPr>
          <p:cNvSpPr txBox="1"/>
          <p:nvPr/>
        </p:nvSpPr>
        <p:spPr>
          <a:xfrm>
            <a:off x="250853" y="4096756"/>
            <a:ext cx="208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模型预测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BF67095-FC78-4369-9F0D-319D8952F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28" y="4502385"/>
            <a:ext cx="9152381" cy="2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16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4B425E-7028-4CC4-B71B-6B641440F502}"/>
              </a:ext>
            </a:extLst>
          </p:cNvPr>
          <p:cNvSpPr txBox="1"/>
          <p:nvPr/>
        </p:nvSpPr>
        <p:spPr>
          <a:xfrm>
            <a:off x="250852" y="709792"/>
            <a:ext cx="387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定义会话，得到模型预测结果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78F038-0D58-4812-825C-590599CD4317}"/>
              </a:ext>
            </a:extLst>
          </p:cNvPr>
          <p:cNvSpPr txBox="1"/>
          <p:nvPr/>
        </p:nvSpPr>
        <p:spPr>
          <a:xfrm>
            <a:off x="190064" y="1401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代码逻辑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5BE2D3-EF9A-4919-89C3-9EA176BFF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64" y="1279424"/>
            <a:ext cx="10390476" cy="37142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8332EF8-7408-4B9F-8577-70B0E531BD73}"/>
              </a:ext>
            </a:extLst>
          </p:cNvPr>
          <p:cNvSpPr txBox="1"/>
          <p:nvPr/>
        </p:nvSpPr>
        <p:spPr>
          <a:xfrm>
            <a:off x="250852" y="1959472"/>
            <a:ext cx="3878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预测结果后期处理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筛选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bbox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调整超出图片的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bbox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nms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去除冗余检测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540729-3830-4FDF-954F-478C12207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64" y="3295166"/>
            <a:ext cx="11367436" cy="254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12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0171A05-985F-4AA6-8F14-A26C514CCF7D}"/>
              </a:ext>
            </a:extLst>
          </p:cNvPr>
          <p:cNvSpPr txBox="1"/>
          <p:nvPr/>
        </p:nvSpPr>
        <p:spPr>
          <a:xfrm>
            <a:off x="190064" y="207535"/>
            <a:ext cx="189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命令行调用模型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93D6C4-C956-4CC7-A864-99E41643A0B2}"/>
              </a:ext>
            </a:extLst>
          </p:cNvPr>
          <p:cNvSpPr/>
          <p:nvPr/>
        </p:nvSpPr>
        <p:spPr>
          <a:xfrm>
            <a:off x="166837" y="984532"/>
            <a:ext cx="118583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python  detector.py  --ckpt_path=..\ckpt\fine_tuning\model.ckpt-0   --image_path=test_img\2.jpg</a:t>
            </a: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--ckpt_path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ckpt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文件所在路径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--image_path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：测试图片路径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hlinkClick r:id="rId2"/>
            <a:extLst>
              <a:ext uri="{FF2B5EF4-FFF2-40B4-BE49-F238E27FC236}">
                <a16:creationId xmlns:a16="http://schemas.microsoft.com/office/drawing/2014/main" id="{D4627722-36F9-49C2-B170-5856848A2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395" y="4913998"/>
            <a:ext cx="2747211" cy="144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10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353" y="1697541"/>
            <a:ext cx="4047041" cy="268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04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C180F8A-4CC8-485F-9BD4-65A351FC5FCE}"/>
              </a:ext>
            </a:extLst>
          </p:cNvPr>
          <p:cNvSpPr txBox="1"/>
          <p:nvPr/>
        </p:nvSpPr>
        <p:spPr>
          <a:xfrm>
            <a:off x="590550" y="4762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下一步工作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C7C2F0-4C47-46ED-ACF6-835E55EAE83E}"/>
              </a:ext>
            </a:extLst>
          </p:cNvPr>
          <p:cNvSpPr txBox="1"/>
          <p:nvPr/>
        </p:nvSpPr>
        <p:spPr>
          <a:xfrm>
            <a:off x="1259964" y="1571625"/>
            <a:ext cx="33201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、用检测模型将车辆检测出来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、用分类网络进行细分</a:t>
            </a:r>
          </a:p>
        </p:txBody>
      </p:sp>
    </p:spTree>
    <p:extLst>
      <p:ext uri="{BB962C8B-B14F-4D97-AF65-F5344CB8AC3E}">
        <p14:creationId xmlns:p14="http://schemas.microsoft.com/office/powerpoint/2010/main" val="346915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69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43659B1-01A3-4424-93F3-88BF34D040DF}"/>
              </a:ext>
            </a:extLst>
          </p:cNvPr>
          <p:cNvSpPr txBox="1"/>
          <p:nvPr/>
        </p:nvSpPr>
        <p:spPr>
          <a:xfrm>
            <a:off x="4580923" y="2705853"/>
            <a:ext cx="3030155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/>
            <a:r>
              <a:rPr lang="zh-CN" altLang="en-US" sz="4399" b="1">
                <a:solidFill>
                  <a:srgbClr val="00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数据集处理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363772-B2D7-4499-ACDA-20E4E891C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" y="895"/>
            <a:ext cx="1009261" cy="317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37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5B437B7B-A5E7-468F-A53A-0381D788F00B}"/>
              </a:ext>
            </a:extLst>
          </p:cNvPr>
          <p:cNvGrpSpPr/>
          <p:nvPr/>
        </p:nvGrpSpPr>
        <p:grpSpPr>
          <a:xfrm>
            <a:off x="429106" y="1067833"/>
            <a:ext cx="11333788" cy="4965587"/>
            <a:chOff x="659424" y="1201183"/>
            <a:chExt cx="11333788" cy="4965587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BA7C2EB4-E2C4-488A-9596-564B359D5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9424" y="1201184"/>
              <a:ext cx="11333788" cy="4965586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F8E1D03-1D49-4939-AA2B-15EDF78AB03B}"/>
                </a:ext>
              </a:extLst>
            </p:cNvPr>
            <p:cNvSpPr/>
            <p:nvPr/>
          </p:nvSpPr>
          <p:spPr>
            <a:xfrm>
              <a:off x="3024554" y="1201183"/>
              <a:ext cx="2022232" cy="1691485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3AAC75F-2B79-417D-BA6F-99505D55CC5C}"/>
                </a:ext>
              </a:extLst>
            </p:cNvPr>
            <p:cNvSpPr/>
            <p:nvPr/>
          </p:nvSpPr>
          <p:spPr>
            <a:xfrm>
              <a:off x="752474" y="2892668"/>
              <a:ext cx="1929181" cy="1622182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A576803-6896-42FA-9AA3-5D38D2FE3C4A}"/>
                </a:ext>
              </a:extLst>
            </p:cNvPr>
            <p:cNvSpPr/>
            <p:nvPr/>
          </p:nvSpPr>
          <p:spPr>
            <a:xfrm>
              <a:off x="5361727" y="2892668"/>
              <a:ext cx="1929181" cy="1622182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118A2DC-B995-45F8-9876-1EDFCE54BCF0}"/>
                </a:ext>
              </a:extLst>
            </p:cNvPr>
            <p:cNvSpPr/>
            <p:nvPr/>
          </p:nvSpPr>
          <p:spPr>
            <a:xfrm>
              <a:off x="9926285" y="2892668"/>
              <a:ext cx="1929181" cy="1622182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C1C54A8-E89D-46B2-AE5D-B7E2D28B7FC2}"/>
                </a:ext>
              </a:extLst>
            </p:cNvPr>
            <p:cNvSpPr/>
            <p:nvPr/>
          </p:nvSpPr>
          <p:spPr>
            <a:xfrm>
              <a:off x="7605849" y="1201183"/>
              <a:ext cx="2022232" cy="1691485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2CEF28C-A408-4DC8-9FE2-830C6D2696CA}"/>
                </a:ext>
              </a:extLst>
            </p:cNvPr>
            <p:cNvSpPr/>
            <p:nvPr/>
          </p:nvSpPr>
          <p:spPr>
            <a:xfrm>
              <a:off x="3071079" y="4544588"/>
              <a:ext cx="1929181" cy="1622182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27584C9E-1585-4C59-83B5-69BA42480654}"/>
              </a:ext>
            </a:extLst>
          </p:cNvPr>
          <p:cNvSpPr txBox="1"/>
          <p:nvPr/>
        </p:nvSpPr>
        <p:spPr>
          <a:xfrm>
            <a:off x="189179" y="33853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去除分类错误的样本</a:t>
            </a:r>
          </a:p>
        </p:txBody>
      </p:sp>
    </p:spTree>
    <p:extLst>
      <p:ext uri="{BB962C8B-B14F-4D97-AF65-F5344CB8AC3E}">
        <p14:creationId xmlns:p14="http://schemas.microsoft.com/office/powerpoint/2010/main" val="10266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822B41F-DBB5-4EFA-85A1-698A09CEB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551415"/>
            <a:ext cx="11229975" cy="592014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816DF98-0F8E-4ED5-AD96-A3ABD36BB836}"/>
              </a:ext>
            </a:extLst>
          </p:cNvPr>
          <p:cNvSpPr txBox="1"/>
          <p:nvPr/>
        </p:nvSpPr>
        <p:spPr>
          <a:xfrm>
            <a:off x="141554" y="90885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labelImg</a:t>
            </a:r>
            <a:r>
              <a:rPr lang="zh-CN" altLang="en-US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对图片进行标注</a:t>
            </a:r>
          </a:p>
        </p:txBody>
      </p:sp>
    </p:spTree>
    <p:extLst>
      <p:ext uri="{BB962C8B-B14F-4D97-AF65-F5344CB8AC3E}">
        <p14:creationId xmlns:p14="http://schemas.microsoft.com/office/powerpoint/2010/main" val="4104241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EDD6911-6A00-440E-AC3F-6D20794D73FB}"/>
              </a:ext>
            </a:extLst>
          </p:cNvPr>
          <p:cNvSpPr txBox="1"/>
          <p:nvPr/>
        </p:nvSpPr>
        <p:spPr>
          <a:xfrm>
            <a:off x="342899" y="956611"/>
            <a:ext cx="76390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主要函数：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tf.python_io.TFRecordWriter(path)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TFRecord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文件存储器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：写入的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TFRecord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文件路径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	write(Example.SerializeToString()):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向文件中写入一个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Example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	close():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关闭文件写入器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tf.train.Example(features=None)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对图片数据和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文件进行封装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features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tf.train.Features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类型的特征实例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example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格式协议块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4E89EE-DC93-4F72-8E54-617FFE154097}"/>
              </a:ext>
            </a:extLst>
          </p:cNvPr>
          <p:cNvSpPr txBox="1"/>
          <p:nvPr/>
        </p:nvSpPr>
        <p:spPr>
          <a:xfrm>
            <a:off x="609600" y="29813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018240-4FD2-46C2-91B3-4BF0C7C2D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722" y="3314701"/>
            <a:ext cx="6229350" cy="325842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31C90FA-7FF6-452A-8F0A-5A782AE090D0}"/>
              </a:ext>
            </a:extLst>
          </p:cNvPr>
          <p:cNvSpPr/>
          <p:nvPr/>
        </p:nvSpPr>
        <p:spPr>
          <a:xfrm>
            <a:off x="342899" y="4137365"/>
            <a:ext cx="609600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tf.train.Features(feature=None)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构建每个样本的信息键值对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feature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：字典数据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,key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为要保存的名字，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value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tf.train.Feature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Features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tf.train.Feature(**options)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**options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：例如</a:t>
            </a:r>
          </a:p>
          <a:p>
            <a:pPr lvl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bytes_list=tf.train. BytesList(value=[Bytes])</a:t>
            </a:r>
          </a:p>
          <a:p>
            <a:pPr lvl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int64_list=tf.train. Int64List(value=[Value])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FF9EA8-FC94-4A1E-B87D-071020288D89}"/>
              </a:ext>
            </a:extLst>
          </p:cNvPr>
          <p:cNvSpPr txBox="1"/>
          <p:nvPr/>
        </p:nvSpPr>
        <p:spPr>
          <a:xfrm>
            <a:off x="141554" y="9088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数据集格式转换</a:t>
            </a:r>
          </a:p>
        </p:txBody>
      </p:sp>
    </p:spTree>
    <p:extLst>
      <p:ext uri="{BB962C8B-B14F-4D97-AF65-F5344CB8AC3E}">
        <p14:creationId xmlns:p14="http://schemas.microsoft.com/office/powerpoint/2010/main" val="412778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52545FA-72B3-4C8B-9CC7-29E230C4CD13}"/>
              </a:ext>
            </a:extLst>
          </p:cNvPr>
          <p:cNvSpPr txBox="1"/>
          <p:nvPr/>
        </p:nvSpPr>
        <p:spPr>
          <a:xfrm>
            <a:off x="440656" y="4024048"/>
            <a:ext cx="1293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随机裁剪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20278A-E66B-43EB-9B86-F321A77E5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41" y="1179459"/>
            <a:ext cx="4694346" cy="270469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045F09A-3251-4B77-9CB4-D8DA91FB1003}"/>
              </a:ext>
            </a:extLst>
          </p:cNvPr>
          <p:cNvSpPr/>
          <p:nvPr/>
        </p:nvSpPr>
        <p:spPr>
          <a:xfrm>
            <a:off x="440656" y="753030"/>
            <a:ext cx="30398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减去图像均值（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SSD_VGG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6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1C64E6-2437-4F9B-B5FF-B48FADCE2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865" y="1623566"/>
            <a:ext cx="4694346" cy="323147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3966FE6-C5A9-44CD-B98A-B666D9DFA164}"/>
              </a:ext>
            </a:extLst>
          </p:cNvPr>
          <p:cNvSpPr/>
          <p:nvPr/>
        </p:nvSpPr>
        <p:spPr>
          <a:xfrm>
            <a:off x="6431170" y="753030"/>
            <a:ext cx="196034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随机颜色抖动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明亮程度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饱和度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869F05-6E42-48CB-A948-243853D11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656" y="4710631"/>
            <a:ext cx="4694346" cy="191118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8A5FE0A-A2EB-40ED-A7A6-0360E23C5996}"/>
              </a:ext>
            </a:extLst>
          </p:cNvPr>
          <p:cNvSpPr txBox="1"/>
          <p:nvPr/>
        </p:nvSpPr>
        <p:spPr>
          <a:xfrm>
            <a:off x="170430" y="2122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数据增强</a:t>
            </a:r>
          </a:p>
        </p:txBody>
      </p:sp>
    </p:spTree>
    <p:extLst>
      <p:ext uri="{BB962C8B-B14F-4D97-AF65-F5344CB8AC3E}">
        <p14:creationId xmlns:p14="http://schemas.microsoft.com/office/powerpoint/2010/main" val="1509286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43659B1-01A3-4424-93F3-88BF34D040DF}"/>
              </a:ext>
            </a:extLst>
          </p:cNvPr>
          <p:cNvSpPr txBox="1"/>
          <p:nvPr/>
        </p:nvSpPr>
        <p:spPr>
          <a:xfrm>
            <a:off x="5402630" y="3044344"/>
            <a:ext cx="1386740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/>
            <a:r>
              <a:rPr lang="zh-CN" altLang="en-US" sz="4399" b="1">
                <a:solidFill>
                  <a:srgbClr val="00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训练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363772-B2D7-4499-ACDA-20E4E891C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" y="895"/>
            <a:ext cx="1009261" cy="317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86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79CD314-419A-45AC-BD65-22FD1BBE3361}"/>
              </a:ext>
            </a:extLst>
          </p:cNvPr>
          <p:cNvSpPr txBox="1"/>
          <p:nvPr/>
        </p:nvSpPr>
        <p:spPr>
          <a:xfrm>
            <a:off x="170430" y="2122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代码逻辑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812D29-5B66-43E2-A404-27C93BC0E450}"/>
              </a:ext>
            </a:extLst>
          </p:cNvPr>
          <p:cNvSpPr txBox="1"/>
          <p:nvPr/>
        </p:nvSpPr>
        <p:spPr>
          <a:xfrm>
            <a:off x="193582" y="901191"/>
            <a:ext cx="11804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DeploymentConfig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在训练之前配置相应的设备信息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（是用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训练还是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训练，是用多个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训练还是单个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训练，是用多台计算机训练还是一台计算机训练）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76F6D9-4F0A-4EF0-A108-448BD85D3823}"/>
              </a:ext>
            </a:extLst>
          </p:cNvPr>
          <p:cNvSpPr txBox="1"/>
          <p:nvPr/>
        </p:nvSpPr>
        <p:spPr>
          <a:xfrm>
            <a:off x="193582" y="3947061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生成一个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SSD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网络实例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01F75C3-6AC9-4BEE-A356-F04B02BFB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19" y="1605891"/>
            <a:ext cx="4510392" cy="22415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1EAE58B-40CB-4646-A948-DBA9D270D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19" y="4386852"/>
            <a:ext cx="5103209" cy="235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2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</TotalTime>
  <Words>513</Words>
  <Application>Microsoft Office PowerPoint</Application>
  <PresentationFormat>宽屏</PresentationFormat>
  <Paragraphs>89</Paragraphs>
  <Slides>19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LF Q</dc:creator>
  <cp:lastModifiedBy>LF Q</cp:lastModifiedBy>
  <cp:revision>23</cp:revision>
  <dcterms:created xsi:type="dcterms:W3CDTF">2020-05-01T06:59:15Z</dcterms:created>
  <dcterms:modified xsi:type="dcterms:W3CDTF">2020-05-14T12:52:32Z</dcterms:modified>
</cp:coreProperties>
</file>