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E1DF4FD-5086-4E20-AE6E-A8AB481B5FBF}" type="datetimeFigureOut">
              <a:rPr lang="zh-CN" altLang="en-US" smtClean="0"/>
              <a:pPr/>
              <a:t>2009/6/22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8E1B5067-2A4F-447A-BFFD-531C12304C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-yubo/assets/sys/modules/2.0/modules_demo.ph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fesinger.org/blog/2008/10/grid-system-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ssets.taobaocdn.com/tbsp/tests/core/grids_layout_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assets.taobaocdn.com/tbra/dpl/common/box_dem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4B4B"/>
                </a:solidFill>
              </a:rPr>
              <a:t>TMS </a:t>
            </a:r>
            <a:r>
              <a:rPr lang="zh-CN" altLang="en-US" dirty="0" smtClean="0">
                <a:solidFill>
                  <a:srgbClr val="FF4B4B"/>
                </a:solidFill>
              </a:rPr>
              <a:t>前端技术介绍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淘宝：玉伯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2009-06-23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模</a:t>
            </a:r>
            <a:r>
              <a:rPr lang="zh-CN" altLang="en-US" dirty="0" smtClean="0">
                <a:solidFill>
                  <a:srgbClr val="FF4B4B"/>
                </a:solidFill>
              </a:rPr>
              <a:t>块视觉规范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786610" cy="50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模</a:t>
            </a:r>
            <a:r>
              <a:rPr lang="zh-CN" altLang="en-US" dirty="0" smtClean="0">
                <a:solidFill>
                  <a:srgbClr val="FF4B4B"/>
                </a:solidFill>
              </a:rPr>
              <a:t>块</a:t>
            </a:r>
            <a:r>
              <a:rPr lang="zh-CN" altLang="en-US" dirty="0" smtClean="0">
                <a:solidFill>
                  <a:srgbClr val="FF4B4B"/>
                </a:solidFill>
              </a:rPr>
              <a:t>开</a:t>
            </a:r>
            <a:r>
              <a:rPr lang="zh-CN" altLang="en-US" dirty="0" smtClean="0">
                <a:solidFill>
                  <a:srgbClr val="FF4B4B"/>
                </a:solidFill>
              </a:rPr>
              <a:t>发原则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彼此独立原则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最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小影响原则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714356"/>
            <a:ext cx="300037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 rot="1366877">
            <a:off x="199555" y="5139597"/>
            <a:ext cx="45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modules/2.0/modules_demo.php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4B4B"/>
                </a:solidFill>
              </a:rPr>
              <a:t>CMS</a:t>
            </a:r>
            <a:r>
              <a:rPr lang="zh-CN" altLang="en-US" dirty="0" smtClean="0">
                <a:solidFill>
                  <a:srgbClr val="FF4B4B"/>
                </a:solidFill>
              </a:rPr>
              <a:t>代码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786190"/>
            <a:ext cx="73533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71612"/>
            <a:ext cx="3500462" cy="194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4B4B"/>
                </a:solidFill>
              </a:rPr>
              <a:t>CMS</a:t>
            </a:r>
            <a:r>
              <a:rPr lang="zh-CN" altLang="en-US" dirty="0" smtClean="0">
                <a:solidFill>
                  <a:srgbClr val="FF4B4B"/>
                </a:solidFill>
              </a:rPr>
              <a:t>标签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142844" y="1428736"/>
          <a:ext cx="8858312" cy="51435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05126"/>
                <a:gridCol w="1438589"/>
                <a:gridCol w="1381897"/>
                <a:gridCol w="1381897"/>
                <a:gridCol w="1381897"/>
                <a:gridCol w="1668906"/>
              </a:tblGrid>
              <a:tr h="4624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Tag</a:t>
                      </a: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名称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Tag</a:t>
                      </a: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Tag</a:t>
                      </a: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属性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属性说明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当前编辑方式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多行编辑属性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4545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cms:text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单行文本输入框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输入的文本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$textList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4624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cms: textArea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多行文本输入框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输入的文本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多行文本框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$textList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26227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cms:textLink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文字链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文字内容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$textLinkList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$href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链接地址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cms: image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图片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图片名称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$imageList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5469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$img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图片地址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cms: imageLink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图片链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图片名称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$imageLinkList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$img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图片地址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$href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链接地址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row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cms: product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8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商品详情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$text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商品名称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 product List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$img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商品图片地址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$href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商品链接地址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$price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商品价格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$macketPrice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市场价格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$point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积分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$saleNum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已售数量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文本框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2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$extras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状态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选择框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4B4B"/>
                </a:solidFill>
              </a:rPr>
              <a:t>CMS</a:t>
            </a:r>
            <a:r>
              <a:rPr lang="zh-CN" altLang="en-US" dirty="0" smtClean="0">
                <a:solidFill>
                  <a:srgbClr val="FF4B4B"/>
                </a:solidFill>
              </a:rPr>
              <a:t>标签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3875109"/>
            <a:ext cx="8229600" cy="262572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75000"/>
                  </a:schemeClr>
                </a:solidFill>
                <a:latin typeface="Adobe 黑体 Std R"/>
                <a:ea typeface="Adobe 黑体 Std R"/>
              </a:rPr>
              <a:t>CMS</a:t>
            </a:r>
            <a:r>
              <a:rPr lang="zh-CN" altLang="en-US" sz="4000" dirty="0" smtClean="0">
                <a:solidFill>
                  <a:schemeClr val="tx1">
                    <a:lumMod val="75000"/>
                  </a:schemeClr>
                </a:solidFill>
                <a:latin typeface="Adobe 黑体 Std R"/>
                <a:ea typeface="Adobe 黑体 Std R"/>
              </a:rPr>
              <a:t>标签</a:t>
            </a:r>
            <a:r>
              <a:rPr lang="zh-CN" altLang="en-US" sz="4000" dirty="0" smtClean="0">
                <a:solidFill>
                  <a:schemeClr val="tx1">
                    <a:lumMod val="75000"/>
                  </a:schemeClr>
                </a:solidFill>
                <a:latin typeface="Adobe 黑体 Std R"/>
                <a:ea typeface="Adobe 黑体 Std R"/>
              </a:rPr>
              <a:t>内</a:t>
            </a:r>
            <a:r>
              <a:rPr lang="zh-CN" altLang="en-US" sz="4000" dirty="0" smtClean="0">
                <a:solidFill>
                  <a:schemeClr val="tx1">
                    <a:lumMod val="75000"/>
                  </a:schemeClr>
                </a:solidFill>
                <a:latin typeface="Adobe 黑体 Std R"/>
                <a:ea typeface="Adobe 黑体 Std R"/>
              </a:rPr>
              <a:t>采用</a:t>
            </a:r>
            <a:r>
              <a:rPr lang="en-US" altLang="zh-CN" sz="4000" dirty="0" smtClean="0">
                <a:solidFill>
                  <a:schemeClr val="tx1">
                    <a:lumMod val="75000"/>
                  </a:schemeClr>
                </a:solidFill>
                <a:latin typeface="Adobe 黑体 Std R"/>
                <a:ea typeface="Adobe 黑体 Std R"/>
              </a:rPr>
              <a:t>Velocity</a:t>
            </a:r>
            <a:r>
              <a:rPr lang="zh-CN" altLang="en-US" sz="4000" dirty="0" smtClean="0">
                <a:solidFill>
                  <a:schemeClr val="tx1">
                    <a:lumMod val="75000"/>
                  </a:schemeClr>
                </a:solidFill>
                <a:latin typeface="Adobe 黑体 Std R"/>
                <a:ea typeface="Adobe 黑体 Std R"/>
              </a:rPr>
              <a:t>语法</a:t>
            </a:r>
            <a:endParaRPr lang="en-US" altLang="zh-CN" sz="4000" dirty="0" smtClean="0">
              <a:solidFill>
                <a:schemeClr val="accent3">
                  <a:lumMod val="50000"/>
                </a:schemeClr>
              </a:solidFill>
              <a:latin typeface="Adobe 黑体 Std R"/>
              <a:ea typeface="Adobe 黑体 Std R"/>
            </a:endParaRPr>
          </a:p>
          <a:p>
            <a:pPr>
              <a:buNone/>
            </a:pPr>
            <a:endParaRPr lang="en-US" i="1" u="sng" dirty="0" smtClean="0">
              <a:solidFill>
                <a:schemeClr val="accent3">
                  <a:lumMod val="50000"/>
                </a:schemeClr>
              </a:solidFill>
              <a:latin typeface="Adobe 黑体 Std R"/>
              <a:ea typeface="Adobe 黑体 Std R"/>
            </a:endParaRPr>
          </a:p>
          <a:p>
            <a:pPr>
              <a:buNone/>
            </a:pPr>
            <a:r>
              <a:rPr lang="en-US" i="1" u="sng" dirty="0" smtClean="0">
                <a:solidFill>
                  <a:schemeClr val="accent3">
                    <a:lumMod val="50000"/>
                  </a:schemeClr>
                </a:solidFill>
                <a:latin typeface="Adobe 黑体 Std R"/>
                <a:ea typeface="Adobe 黑体 Std R"/>
              </a:rPr>
              <a:t>http</a:t>
            </a:r>
            <a:r>
              <a:rPr lang="en-US" i="1" u="sng" dirty="0" smtClean="0">
                <a:solidFill>
                  <a:schemeClr val="accent3">
                    <a:lumMod val="50000"/>
                  </a:schemeClr>
                </a:solidFill>
                <a:latin typeface="Adobe 黑体 Std R"/>
                <a:ea typeface="Adobe 黑体 Std R"/>
              </a:rPr>
              <a:t>://velocity.apache.org/engine/releases/velocity-1.6.1/user-guide.html</a:t>
            </a:r>
          </a:p>
          <a:p>
            <a:endParaRPr lang="zh-CN" altLang="en-US" dirty="0"/>
          </a:p>
        </p:txBody>
      </p:sp>
      <p:graphicFrame>
        <p:nvGraphicFramePr>
          <p:cNvPr id="8" name="表格 5"/>
          <p:cNvGraphicFramePr>
            <a:graphicFrameLocks noGrp="1"/>
          </p:cNvGraphicFramePr>
          <p:nvPr/>
        </p:nvGraphicFramePr>
        <p:xfrm>
          <a:off x="142844" y="1571612"/>
          <a:ext cx="8858312" cy="175652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05126"/>
                <a:gridCol w="1438589"/>
                <a:gridCol w="4145691"/>
                <a:gridCol w="1668906"/>
              </a:tblGrid>
              <a:tr h="4624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Tag</a:t>
                      </a:r>
                      <a:r>
                        <a:rPr lang="zh-CN" sz="1400" kern="100" dirty="0">
                          <a:latin typeface="黑体" pitchFamily="2" charset="-122"/>
                          <a:ea typeface="黑体" pitchFamily="2" charset="-122"/>
                        </a:rPr>
                        <a:t>名称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黑体" pitchFamily="2" charset="-122"/>
                          <a:ea typeface="黑体" pitchFamily="2" charset="-122"/>
                        </a:rPr>
                        <a:t>Tag</a:t>
                      </a: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黑体" pitchFamily="2" charset="-122"/>
                          <a:ea typeface="黑体" pitchFamily="2" charset="-122"/>
                        </a:rPr>
                        <a:t>字段类型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黑体" pitchFamily="2" charset="-122"/>
                          <a:ea typeface="黑体" pitchFamily="2" charset="-122"/>
                        </a:rPr>
                        <a:t>多行编辑属性</a:t>
                      </a:r>
                      <a:endParaRPr lang="zh-CN" sz="1400" kern="10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227295"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黑体" pitchFamily="2" charset="-122"/>
                          <a:ea typeface="黑体" pitchFamily="2" charset="-122"/>
                        </a:rPr>
                        <a:t>cms:</a:t>
                      </a:r>
                      <a:r>
                        <a:rPr lang="en-US" altLang="zh-CN" sz="1400" kern="100" dirty="0" smtClean="0">
                          <a:latin typeface="黑体" pitchFamily="2" charset="-122"/>
                          <a:ea typeface="黑体" pitchFamily="2" charset="-122"/>
                        </a:rPr>
                        <a:t>custom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黑体" pitchFamily="2" charset="-122"/>
                          <a:ea typeface="黑体" pitchFamily="2" charset="-122"/>
                        </a:rPr>
                        <a:t>自定义标签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黑体" pitchFamily="2" charset="-122"/>
                          <a:ea typeface="黑体" pitchFamily="2" charset="-122"/>
                        </a:rPr>
                        <a:t>string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黑体" pitchFamily="2" charset="-122"/>
                          <a:ea typeface="黑体" pitchFamily="2" charset="-122"/>
                        </a:rPr>
                        <a:t>$</a:t>
                      </a:r>
                      <a:r>
                        <a:rPr lang="en-US" altLang="zh-CN" sz="1400" kern="100" dirty="0" smtClean="0">
                          <a:latin typeface="黑体" pitchFamily="2" charset="-122"/>
                          <a:ea typeface="黑体" pitchFamily="2" charset="-122"/>
                        </a:rPr>
                        <a:t>customList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</a:tr>
              <a:tr h="1136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黑体" pitchFamily="2" charset="-122"/>
                          <a:ea typeface="黑体" pitchFamily="2" charset="-122"/>
                        </a:rPr>
                        <a:t>mutilString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6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黑体" pitchFamily="2" charset="-122"/>
                          <a:ea typeface="黑体" pitchFamily="2" charset="-122"/>
                        </a:rPr>
                        <a:t>href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6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黑体" pitchFamily="2" charset="-122"/>
                          <a:ea typeface="黑体" pitchFamily="2" charset="-122"/>
                        </a:rPr>
                        <a:t>boolean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6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黑体" pitchFamily="2" charset="-122"/>
                          <a:ea typeface="黑体" pitchFamily="2" charset="-122"/>
                        </a:rPr>
                        <a:t>date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黑体" pitchFamily="2" charset="-122"/>
                          <a:ea typeface="黑体" pitchFamily="2" charset="-122"/>
                        </a:rPr>
                        <a:t>email</a:t>
                      </a:r>
                      <a:endParaRPr lang="zh-CN" sz="1400" kern="100" dirty="0"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56228" marR="56228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添加</a:t>
            </a:r>
            <a:r>
              <a:rPr lang="zh-CN" altLang="en-US" dirty="0" smtClean="0">
                <a:solidFill>
                  <a:srgbClr val="FF4B4B"/>
                </a:solidFill>
              </a:rPr>
              <a:t>模块到布局中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91636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编辑内容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3176607"/>
            <a:ext cx="89916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428596" y="1643050"/>
            <a:ext cx="8229600" cy="1857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noProof="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</a:t>
            </a:r>
            <a:r>
              <a:rPr lang="zh-CN" altLang="en-US" sz="3200" noProof="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营将收集的素材，通过</a:t>
            </a:r>
            <a:r>
              <a:rPr lang="en-US" altLang="zh-CN" sz="3200" noProof="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TMS</a:t>
            </a:r>
            <a:r>
              <a:rPr lang="zh-CN" altLang="en-US" sz="3200" noProof="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填入模块中</a:t>
            </a:r>
            <a:endParaRPr lang="en-US" altLang="zh-CN" sz="3200" noProof="0" dirty="0" smtClean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非</a:t>
            </a:r>
            <a:r>
              <a:rPr kumimoji="0" lang="zh-CN" alt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常单调，但非常重要的工作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特殊</a:t>
            </a:r>
            <a:r>
              <a:rPr lang="zh-CN" altLang="en-US" dirty="0" smtClean="0">
                <a:solidFill>
                  <a:srgbClr val="FF4B4B"/>
                </a:solidFill>
              </a:rPr>
              <a:t>模块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4667765"/>
            <a:ext cx="8947610" cy="76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428596" y="1857365"/>
            <a:ext cx="8229600" cy="221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范之路与个性展现的权衡</a:t>
            </a:r>
            <a:endParaRPr lang="en-US" altLang="zh-CN" sz="3200" dirty="0" smtClean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对老页面升级的支持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模块开发 </a:t>
            </a:r>
            <a:r>
              <a:rPr lang="en-US" altLang="zh-CN" dirty="0" smtClean="0">
                <a:solidFill>
                  <a:srgbClr val="FF4B4B"/>
                </a:solidFill>
              </a:rPr>
              <a:t>&amp; </a:t>
            </a:r>
            <a:r>
              <a:rPr lang="zh-CN" altLang="en-US" dirty="0" smtClean="0">
                <a:solidFill>
                  <a:srgbClr val="FF4B4B"/>
                </a:solidFill>
              </a:rPr>
              <a:t>内容编辑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4678" y="2857496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tx1">
                    <a:lumMod val="75000"/>
                  </a:schemeClr>
                </a:solidFill>
              </a:rPr>
              <a:t>Q &amp; A</a:t>
            </a:r>
            <a:endParaRPr lang="zh-CN" altLang="en-US" sz="7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编</a:t>
            </a:r>
            <a:r>
              <a:rPr lang="zh-CN" altLang="en-US" dirty="0" smtClean="0">
                <a:solidFill>
                  <a:srgbClr val="FF4B4B"/>
                </a:solidFill>
              </a:rPr>
              <a:t>辑</a:t>
            </a:r>
            <a:r>
              <a:rPr lang="zh-CN" altLang="en-US" dirty="0" smtClean="0">
                <a:solidFill>
                  <a:srgbClr val="FF4B4B"/>
                </a:solidFill>
              </a:rPr>
              <a:t>，</a:t>
            </a:r>
            <a:r>
              <a:rPr lang="zh-CN" altLang="en-US" dirty="0" smtClean="0">
                <a:solidFill>
                  <a:srgbClr val="FF4B4B"/>
                </a:solidFill>
              </a:rPr>
              <a:t>预览与发布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866293" y="237649"/>
            <a:ext cx="1144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Page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28596" y="1857365"/>
            <a:ext cx="8229600" cy="221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机制，后台数据与前端展现的松耦合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noProof="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</a:t>
            </a:r>
            <a:r>
              <a:rPr lang="zh-CN" altLang="en-US" sz="2800" noProof="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辑，预览等前台功能，由</a:t>
            </a:r>
            <a:r>
              <a:rPr lang="en-US" altLang="zh-CN" sz="2800" noProof="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800" noProof="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4B4B"/>
                </a:solidFill>
              </a:rPr>
              <a:t>Topics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页面布局：栅格系统的应用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模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块开发：规范与现实的权衡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容填充：为运营着想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辅助功能：换肤等锦上添花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换肤功能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866293" y="237649"/>
            <a:ext cx="11448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Page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28596" y="1857365"/>
            <a:ext cx="8229600" cy="221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根据参数加载不同的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CSS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来实现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块对换肤的支持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500306"/>
            <a:ext cx="3357586" cy="416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14678" y="1785926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tx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000504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8662" y="714356"/>
            <a:ext cx="71096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有梦想，</a:t>
            </a:r>
            <a:r>
              <a:rPr lang="zh-CN" altLang="en-US" sz="7200" dirty="0" smtClean="0">
                <a:solidFill>
                  <a:srgbClr val="FF4B4B"/>
                </a:solidFill>
                <a:latin typeface="+mj-ea"/>
                <a:ea typeface="+mj-ea"/>
              </a:rPr>
              <a:t>去做</a:t>
            </a:r>
            <a:endParaRPr lang="en-US" altLang="zh-CN" sz="7200" dirty="0" smtClean="0">
              <a:solidFill>
                <a:srgbClr val="FF4B4B"/>
              </a:solidFill>
              <a:latin typeface="+mj-ea"/>
              <a:ea typeface="+mj-ea"/>
            </a:endParaRPr>
          </a:p>
          <a:p>
            <a:r>
              <a:rPr lang="zh-CN" altLang="en-US" sz="72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有问题，</a:t>
            </a:r>
            <a:r>
              <a:rPr lang="zh-CN" altLang="en-US" sz="7200" dirty="0" smtClean="0">
                <a:solidFill>
                  <a:srgbClr val="FF4B4B"/>
                </a:solidFill>
                <a:latin typeface="+mj-ea"/>
                <a:ea typeface="+mj-ea"/>
              </a:rPr>
              <a:t>去解决</a:t>
            </a:r>
            <a:endParaRPr lang="en-US" altLang="zh-CN" sz="7200" dirty="0" smtClean="0">
              <a:solidFill>
                <a:srgbClr val="FF4B4B"/>
              </a:solidFill>
              <a:latin typeface="+mj-ea"/>
              <a:ea typeface="+mj-ea"/>
            </a:endParaRPr>
          </a:p>
          <a:p>
            <a:r>
              <a:rPr lang="en-US" altLang="zh-CN" sz="72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TMS</a:t>
            </a:r>
            <a:r>
              <a:rPr lang="zh-CN" altLang="en-US" sz="7200" dirty="0" smtClean="0">
                <a:solidFill>
                  <a:schemeClr val="tx1">
                    <a:lumMod val="75000"/>
                  </a:schemeClr>
                </a:solidFill>
                <a:latin typeface="+mj-ea"/>
                <a:ea typeface="+mj-ea"/>
              </a:rPr>
              <a:t>就这样实现了</a:t>
            </a:r>
            <a:endParaRPr lang="en-US" altLang="zh-CN" sz="7200" dirty="0" smtClean="0">
              <a:solidFill>
                <a:schemeClr val="tx1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zh-CN" sz="7200" dirty="0" smtClean="0">
              <a:solidFill>
                <a:schemeClr val="tx1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7200" dirty="0" smtClean="0">
                <a:solidFill>
                  <a:srgbClr val="92D050"/>
                </a:solidFill>
                <a:latin typeface="黑体" pitchFamily="49" charset="-122"/>
                <a:ea typeface="黑体" pitchFamily="49" charset="-122"/>
              </a:rPr>
              <a:t>谢谢大家</a:t>
            </a:r>
            <a:endParaRPr lang="en-US" altLang="zh-CN" sz="7200" dirty="0" smtClean="0">
              <a:solidFill>
                <a:srgbClr val="92D05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4929198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栅格系统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617827" y="237649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Layout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页面宽度：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960px</a:t>
            </a: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蛋糕切法：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24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×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40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>
                <a:solidFill>
                  <a:srgbClr val="99CCFF"/>
                </a:solidFill>
              </a:rPr>
              <a:t>思</a:t>
            </a:r>
            <a:r>
              <a:rPr lang="zh-CN" altLang="en-US" dirty="0" smtClean="0">
                <a:solidFill>
                  <a:srgbClr val="99CCFF"/>
                </a:solidFill>
              </a:rPr>
              <a:t>考：宽屏和高分辨时代的主流宽度将是什么？</a:t>
            </a:r>
            <a:r>
              <a:rPr lang="en-US" altLang="zh-CN" dirty="0" smtClean="0">
                <a:solidFill>
                  <a:srgbClr val="99CCFF"/>
                </a:solidFill>
              </a:rPr>
              <a:t>1200px</a:t>
            </a:r>
            <a:r>
              <a:rPr lang="zh-CN" altLang="en-US" dirty="0" smtClean="0">
                <a:solidFill>
                  <a:srgbClr val="99CCFF"/>
                </a:solidFill>
              </a:rPr>
              <a:t>？</a:t>
            </a:r>
            <a:endParaRPr lang="en-US" altLang="zh-CN" dirty="0" smtClean="0">
              <a:solidFill>
                <a:srgbClr val="99CC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1285860"/>
            <a:ext cx="2628617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785786" y="5715016"/>
            <a:ext cx="7500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http://</a:t>
            </a:r>
            <a:r>
              <a:rPr lang="en-US" altLang="zh-CN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lifesinger.org/blog/2008/10/grid-system-1</a:t>
            </a:r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/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栅格系统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617827" y="237649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Layout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技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术实现：双飞翼布局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主要想法：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易用，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copy &amp; paste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内容和布局的分离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按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需自定义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71500" indent="-51435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214422"/>
            <a:ext cx="28575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2428868"/>
            <a:ext cx="368587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85720" y="6143644"/>
            <a:ext cx="864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hlinkClick r:id="rId4"/>
              </a:rPr>
              <a:t>http://assets.taobaocdn.com/tbsp/tests/core/grids_layout_1.html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栅格系统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617827" y="237649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Layout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高度上的栅格化？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粒度问题，细到什么程度？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选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择一：</a:t>
            </a:r>
            <a:r>
              <a:rPr lang="zh-CN" altLang="en-US" dirty="0" smtClean="0">
                <a:solidFill>
                  <a:srgbClr val="99CCFF"/>
                </a:solidFill>
              </a:rPr>
              <a:t>栅格决定宽度，内容决定高度</a:t>
            </a:r>
            <a:endParaRPr lang="en-US" altLang="zh-CN" dirty="0" smtClean="0">
              <a:solidFill>
                <a:srgbClr val="99CCFF"/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选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择二：</a:t>
            </a:r>
            <a:r>
              <a:rPr lang="zh-CN" altLang="en-US" dirty="0" smtClean="0">
                <a:solidFill>
                  <a:srgbClr val="99CCFF"/>
                </a:solidFill>
              </a:rPr>
              <a:t>栅格控制大局，细节留给模块</a:t>
            </a:r>
            <a:endParaRPr lang="en-US" altLang="zh-CN" dirty="0" smtClean="0">
              <a:solidFill>
                <a:srgbClr val="99CCFF"/>
              </a:solidFill>
            </a:endParaRP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071810"/>
            <a:ext cx="4762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页</a:t>
            </a:r>
            <a:r>
              <a:rPr lang="zh-CN" altLang="en-US" dirty="0" smtClean="0">
                <a:solidFill>
                  <a:srgbClr val="FF4B4B"/>
                </a:solidFill>
              </a:rPr>
              <a:t>面布局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617827" y="237649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Layout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TMS 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实战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85992"/>
            <a:ext cx="630421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页</a:t>
            </a:r>
            <a:r>
              <a:rPr lang="zh-CN" altLang="en-US" dirty="0" smtClean="0">
                <a:solidFill>
                  <a:srgbClr val="FF4B4B"/>
                </a:solidFill>
              </a:rPr>
              <a:t>面布局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617827" y="237649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Layout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2857496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tx1">
                    <a:lumMod val="75000"/>
                  </a:schemeClr>
                </a:solidFill>
              </a:rPr>
              <a:t>Q &amp; A</a:t>
            </a:r>
            <a:endParaRPr lang="zh-CN" altLang="en-US" sz="7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模</a:t>
            </a:r>
            <a:r>
              <a:rPr lang="zh-CN" altLang="en-US" dirty="0" smtClean="0">
                <a:solidFill>
                  <a:srgbClr val="FF4B4B"/>
                </a:solidFill>
              </a:rPr>
              <a:t>块开发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页面中的最小组装单元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模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块的宽度由布局确定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071810"/>
            <a:ext cx="3786214" cy="302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4B4B"/>
                </a:solidFill>
              </a:rPr>
              <a:t>模</a:t>
            </a:r>
            <a:r>
              <a:rPr lang="zh-CN" altLang="en-US" dirty="0" smtClean="0">
                <a:solidFill>
                  <a:srgbClr val="FF4B4B"/>
                </a:solidFill>
              </a:rPr>
              <a:t>块开发</a:t>
            </a:r>
            <a:endParaRPr lang="zh-CN" altLang="en-US" dirty="0">
              <a:solidFill>
                <a:srgbClr val="FF4B4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534850">
            <a:off x="7487984" y="237649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Modules</a:t>
            </a:r>
            <a:endParaRPr lang="zh-CN" altLang="en-US" sz="4400" dirty="0">
              <a:solidFill>
                <a:schemeClr val="bg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基本的</a:t>
            </a:r>
            <a:r>
              <a:rPr lang="en-US" altLang="zh-CN" dirty="0" smtClean="0">
                <a:solidFill>
                  <a:schemeClr val="tx1">
                    <a:lumMod val="75000"/>
                  </a:schemeClr>
                </a:solidFill>
              </a:rPr>
              <a:t>box</a:t>
            </a:r>
            <a:r>
              <a:rPr lang="zh-CN" altLang="en-US" dirty="0" smtClean="0">
                <a:solidFill>
                  <a:schemeClr val="tx1">
                    <a:lumMod val="75000"/>
                  </a:schemeClr>
                </a:solidFill>
              </a:rPr>
              <a:t>盒模型</a:t>
            </a:r>
            <a:endParaRPr lang="en-US" altLang="zh-CN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85786" y="6286520"/>
            <a:ext cx="750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http://assets.taobaocdn.com/tbra/dpl/common/box_demo.html</a:t>
            </a:r>
            <a:endParaRPr lang="zh-CN" alt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428736"/>
            <a:ext cx="36352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857496"/>
            <a:ext cx="487481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avor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757</Words>
  <Application>Microsoft Office PowerPoint</Application>
  <PresentationFormat>On-screen Show (4:3)</PresentationFormat>
  <Paragraphs>178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TMS 前端技术介绍</vt:lpstr>
      <vt:lpstr>Topics</vt:lpstr>
      <vt:lpstr>栅格系统</vt:lpstr>
      <vt:lpstr>栅格系统</vt:lpstr>
      <vt:lpstr>栅格系统</vt:lpstr>
      <vt:lpstr>页面布局</vt:lpstr>
      <vt:lpstr>页面布局</vt:lpstr>
      <vt:lpstr>模块开发</vt:lpstr>
      <vt:lpstr>模块开发</vt:lpstr>
      <vt:lpstr>模块视觉规范</vt:lpstr>
      <vt:lpstr>模块开发原则</vt:lpstr>
      <vt:lpstr>CMS代码</vt:lpstr>
      <vt:lpstr>CMS标签</vt:lpstr>
      <vt:lpstr>CMS标签</vt:lpstr>
      <vt:lpstr>添加模块到布局中</vt:lpstr>
      <vt:lpstr>编辑内容</vt:lpstr>
      <vt:lpstr>特殊模块</vt:lpstr>
      <vt:lpstr>模块开发 &amp; 内容编辑</vt:lpstr>
      <vt:lpstr>编辑，预览与发布</vt:lpstr>
      <vt:lpstr>换肤功能</vt:lpstr>
      <vt:lpstr>Slide 21</vt:lpstr>
      <vt:lpstr>Slide 22</vt:lpstr>
    </vt:vector>
  </TitlesOfParts>
  <Company>taobao.com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Baoping Wang</dc:creator>
  <cp:lastModifiedBy>Baoping Wang</cp:lastModifiedBy>
  <cp:revision>48</cp:revision>
  <dcterms:created xsi:type="dcterms:W3CDTF">2009-06-22T01:45:14Z</dcterms:created>
  <dcterms:modified xsi:type="dcterms:W3CDTF">2009-06-22T09:05:21Z</dcterms:modified>
</cp:coreProperties>
</file>