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0"/>
  </p:notesMasterIdLst>
  <p:sldIdLst>
    <p:sldId id="256" r:id="rId2"/>
    <p:sldId id="288" r:id="rId3"/>
    <p:sldId id="259" r:id="rId4"/>
    <p:sldId id="281" r:id="rId5"/>
    <p:sldId id="257" r:id="rId6"/>
    <p:sldId id="274" r:id="rId7"/>
    <p:sldId id="258" r:id="rId8"/>
    <p:sldId id="275" r:id="rId9"/>
    <p:sldId id="260" r:id="rId10"/>
    <p:sldId id="261" r:id="rId11"/>
    <p:sldId id="262" r:id="rId12"/>
    <p:sldId id="276" r:id="rId13"/>
    <p:sldId id="263" r:id="rId14"/>
    <p:sldId id="264" r:id="rId15"/>
    <p:sldId id="265" r:id="rId16"/>
    <p:sldId id="266" r:id="rId17"/>
    <p:sldId id="277" r:id="rId18"/>
    <p:sldId id="267" r:id="rId19"/>
    <p:sldId id="268" r:id="rId20"/>
    <p:sldId id="278" r:id="rId21"/>
    <p:sldId id="269" r:id="rId22"/>
    <p:sldId id="280" r:id="rId23"/>
    <p:sldId id="270" r:id="rId24"/>
    <p:sldId id="279" r:id="rId25"/>
    <p:sldId id="271" r:id="rId26"/>
    <p:sldId id="272" r:id="rId27"/>
    <p:sldId id="291" r:id="rId28"/>
    <p:sldId id="273" r:id="rId29"/>
    <p:sldId id="286" r:id="rId30"/>
    <p:sldId id="292" r:id="rId31"/>
    <p:sldId id="282" r:id="rId32"/>
    <p:sldId id="283" r:id="rId33"/>
    <p:sldId id="284" r:id="rId34"/>
    <p:sldId id="285" r:id="rId35"/>
    <p:sldId id="293" r:id="rId36"/>
    <p:sldId id="287" r:id="rId37"/>
    <p:sldId id="290" r:id="rId38"/>
    <p:sldId id="289" r:id="rId39"/>
  </p:sldIdLst>
  <p:sldSz cx="9144000" cy="6858000" type="screen4x3"/>
  <p:notesSz cx="6858000" cy="9144000"/>
  <p:embeddedFontLst>
    <p:embeddedFont>
      <p:font typeface="Cheltenhm BdHd BT"/>
      <p:regular r:id="rId41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99FF66"/>
    <a:srgbClr val="FF0101"/>
    <a:srgbClr val="A50021"/>
    <a:srgbClr val="FF99CC"/>
    <a:srgbClr val="4D4D4D"/>
    <a:srgbClr val="FFCCFF"/>
    <a:srgbClr val="00003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52" autoAdjust="0"/>
  </p:normalViewPr>
  <p:slideViewPr>
    <p:cSldViewPr snapToGrid="0"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 dirty="0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0FAF0E-5ED4-4344-ABF6-9B8AB4A8D01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B248B-3BB5-4095-88D0-7664CA0B828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03F98A-869A-4E64-B40F-015F63C9ECD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D9C40F-7FEF-4FFF-8CF7-12FA4628084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F22401-0B10-4B65-B34B-94FB9050F6B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A2084D-8C91-4542-9576-28D8F325048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57370-4DD5-474D-9DE6-8FED389997D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9325E8-C5BD-491A-85DA-30DC9AAEB5D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75B20-CFA3-4FC4-9214-DF137D89FEB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431251-A8AB-489F-A88F-346097BEF46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CA093-9C26-4916-9C5B-65059AEA974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F575D8-847C-491D-B37D-EFA60F18F42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84B228DC-6A7E-4359-8496-4229FC42F97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fesinge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closure/compiler/docs/api-tutorial3.html#bet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fesinger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losure/compiler/docs/js-for-compiler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closure-compiler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686428/should-i-use-the-yui-compressor-or-the-new-google-closure-compiler-to-compress-my" TargetMode="External"/><Relationship Id="rId2" Type="http://schemas.openxmlformats.org/officeDocument/2006/relationships/hyperlink" Target="http://www.slideshare.net/nzakas/extreme-javascript-compression-with-yui-compress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ws.ycombinator.com/item?id=924426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uilibrary.com/downloads/#yuicompress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Google Closure Compiler </a:t>
            </a:r>
            <a:br>
              <a:rPr lang="en-US" altLang="zh-CN" dirty="0" smtClean="0"/>
            </a:br>
            <a:r>
              <a:rPr lang="en-US" altLang="zh-CN" dirty="0" smtClean="0"/>
              <a:t>vs. </a:t>
            </a:r>
            <a:br>
              <a:rPr lang="en-US" altLang="zh-CN" dirty="0" smtClean="0"/>
            </a:br>
            <a:r>
              <a:rPr lang="en-US" altLang="zh-CN" dirty="0" smtClean="0"/>
              <a:t>YUI Compressor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782" y="4458855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lifesinger@gmail.com</a:t>
            </a:r>
            <a:endParaRPr lang="en-US" altLang="zh-CN" dirty="0" smtClean="0"/>
          </a:p>
          <a:p>
            <a:r>
              <a:rPr lang="en-US" altLang="zh-CN" dirty="0" smtClean="0"/>
              <a:t>2009-11-09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Optimizations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04658"/>
          </a:xfrm>
        </p:spPr>
        <p:txBody>
          <a:bodyPr/>
          <a:lstStyle/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a = new Object      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a = {}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a = new Array       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a = []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if(a) b()           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a &amp;&amp; b()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if(a) b(); else c() 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a ? b() : c()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if(1) b(); else c()     b()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 2 * 3;           return 6;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 undefined;       return;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var f = function(){}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function f(){}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var a; var b;       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var a, b;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…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367203" y="5250711"/>
            <a:ext cx="1840966" cy="1481881"/>
            <a:chOff x="7105939" y="5228939"/>
            <a:chExt cx="1840966" cy="1481881"/>
          </a:xfrm>
        </p:grpSpPr>
        <p:grpSp>
          <p:nvGrpSpPr>
            <p:cNvPr id="4" name="Group 3"/>
            <p:cNvGrpSpPr/>
            <p:nvPr/>
          </p:nvGrpSpPr>
          <p:grpSpPr>
            <a:xfrm>
              <a:off x="7105939" y="5228939"/>
              <a:ext cx="1840966" cy="1481881"/>
              <a:chOff x="6485453" y="4641110"/>
              <a:chExt cx="1840966" cy="148188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485453" y="4641110"/>
                <a:ext cx="1840966" cy="148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3200" dirty="0" smtClean="0">
                    <a:solidFill>
                      <a:srgbClr val="00B0F0"/>
                    </a:solidFill>
                    <a:latin typeface="+mn-lt"/>
                  </a:rPr>
                  <a:t>GC   </a:t>
                </a:r>
                <a:r>
                  <a:rPr lang="zh-CN" altLang="en-US" sz="3200" smtClean="0">
                    <a:solidFill>
                      <a:srgbClr val="00B0F0"/>
                    </a:solidFill>
                    <a:latin typeface="+mn-lt"/>
                  </a:rPr>
                  <a:t> </a:t>
                </a:r>
                <a:endParaRPr lang="en-US" altLang="zh-CN" sz="3200" dirty="0" smtClean="0">
                  <a:solidFill>
                    <a:srgbClr val="00B0F0"/>
                  </a:solidFill>
                  <a:latin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3200" dirty="0" smtClean="0">
                    <a:solidFill>
                      <a:srgbClr val="00B0F0"/>
                    </a:solidFill>
                    <a:latin typeface="+mn-lt"/>
                  </a:rPr>
                  <a:t>YC</a:t>
                </a:r>
                <a:r>
                  <a:rPr lang="zh-CN" altLang="en-US" sz="3200" smtClean="0">
                    <a:solidFill>
                      <a:srgbClr val="00B0F0"/>
                    </a:solidFill>
                    <a:latin typeface="+mn-lt"/>
                  </a:rPr>
                  <a:t> </a:t>
                </a:r>
                <a:endParaRPr lang="zh-CN" altLang="en-US" sz="3200">
                  <a:solidFill>
                    <a:srgbClr val="00B0F0"/>
                  </a:solidFill>
                  <a:latin typeface="+mn-lt"/>
                </a:endParaRPr>
              </a:p>
            </p:txBody>
          </p:sp>
          <p:pic>
            <p:nvPicPr>
              <p:cNvPr id="6" name="Picture 4" descr="D:\Design\Icon Galleries\1 - 套装\FastIcon.Power.toolbar.v1.0.Retail\appl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49179" y="4846320"/>
                <a:ext cx="457200" cy="45720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 descr="D:\Design\Icon Galleries\1 - 套装\FastIcon.Power.toolbar.v1.0.Retail\de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86059" y="6183085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Optimizations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04658"/>
          </a:xfrm>
        </p:spPr>
        <p:txBody>
          <a:bodyPr/>
          <a:lstStyle/>
          <a:p>
            <a:r>
              <a:rPr lang="en-US" altLang="zh-CN" dirty="0" smtClean="0"/>
              <a:t>Simple dead code removal</a:t>
            </a:r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4" name="Group 8"/>
          <p:cNvGrpSpPr/>
          <p:nvPr/>
        </p:nvGrpSpPr>
        <p:grpSpPr>
          <a:xfrm>
            <a:off x="7367203" y="5250711"/>
            <a:ext cx="1840966" cy="1481881"/>
            <a:chOff x="7105939" y="5228939"/>
            <a:chExt cx="1840966" cy="1481881"/>
          </a:xfrm>
        </p:grpSpPr>
        <p:grpSp>
          <p:nvGrpSpPr>
            <p:cNvPr id="7" name="Group 3"/>
            <p:cNvGrpSpPr/>
            <p:nvPr/>
          </p:nvGrpSpPr>
          <p:grpSpPr>
            <a:xfrm>
              <a:off x="7105939" y="5228939"/>
              <a:ext cx="1840966" cy="1481881"/>
              <a:chOff x="6485453" y="4641110"/>
              <a:chExt cx="1840966" cy="148188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485453" y="4641110"/>
                <a:ext cx="1840966" cy="148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3200" dirty="0" smtClean="0">
                    <a:solidFill>
                      <a:srgbClr val="00B0F0"/>
                    </a:solidFill>
                    <a:latin typeface="+mn-lt"/>
                  </a:rPr>
                  <a:t>GC   </a:t>
                </a:r>
                <a:r>
                  <a:rPr lang="zh-CN" altLang="en-US" sz="3200" smtClean="0">
                    <a:solidFill>
                      <a:srgbClr val="00B0F0"/>
                    </a:solidFill>
                    <a:latin typeface="+mn-lt"/>
                  </a:rPr>
                  <a:t> </a:t>
                </a:r>
                <a:endParaRPr lang="en-US" altLang="zh-CN" sz="3200" dirty="0" smtClean="0">
                  <a:solidFill>
                    <a:srgbClr val="00B0F0"/>
                  </a:solidFill>
                  <a:latin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3200" dirty="0" smtClean="0">
                    <a:solidFill>
                      <a:srgbClr val="00B0F0"/>
                    </a:solidFill>
                    <a:latin typeface="+mn-lt"/>
                  </a:rPr>
                  <a:t>YC</a:t>
                </a:r>
                <a:r>
                  <a:rPr lang="zh-CN" altLang="en-US" sz="3200" smtClean="0">
                    <a:solidFill>
                      <a:srgbClr val="00B0F0"/>
                    </a:solidFill>
                    <a:latin typeface="+mn-lt"/>
                  </a:rPr>
                  <a:t> </a:t>
                </a:r>
                <a:endParaRPr lang="zh-CN" altLang="en-US" sz="3200">
                  <a:solidFill>
                    <a:srgbClr val="00B0F0"/>
                  </a:solidFill>
                  <a:latin typeface="+mn-lt"/>
                </a:endParaRPr>
              </a:p>
            </p:txBody>
          </p:sp>
          <p:pic>
            <p:nvPicPr>
              <p:cNvPr id="6" name="Picture 4" descr="D:\Design\Icon Galleries\1 - 套装\FastIcon.Power.toolbar.v1.0.Retail\appl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49179" y="4846320"/>
                <a:ext cx="457200" cy="45720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 descr="D:\Design\Icon Galleries\1 - 套装\FastIcon.Power.toolbar.v1.0.Retail\de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86059" y="6183085"/>
              <a:ext cx="457200" cy="457200"/>
            </a:xfrm>
            <a:prstGeom prst="rect">
              <a:avLst/>
            </a:prstGeom>
            <a:noFill/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6014" y="2449970"/>
            <a:ext cx="37338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4925" y="4778833"/>
            <a:ext cx="4857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wn Arrow 12"/>
          <p:cNvSpPr/>
          <p:nvPr/>
        </p:nvSpPr>
        <p:spPr bwMode="auto">
          <a:xfrm>
            <a:off x="3320144" y="4027719"/>
            <a:ext cx="468085" cy="5225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Advanced Optimizations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562225"/>
            <a:ext cx="47625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Advanced Optimizations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04658"/>
          </a:xfrm>
        </p:spPr>
        <p:txBody>
          <a:bodyPr/>
          <a:lstStyle/>
          <a:p>
            <a:r>
              <a:rPr lang="en-US" altLang="zh-CN" dirty="0" smtClean="0"/>
              <a:t>Dead code removal &amp; Function inlining</a:t>
            </a:r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4" name="Group 8"/>
          <p:cNvGrpSpPr/>
          <p:nvPr/>
        </p:nvGrpSpPr>
        <p:grpSpPr>
          <a:xfrm>
            <a:off x="7367203" y="5250711"/>
            <a:ext cx="1840966" cy="1481881"/>
            <a:chOff x="7105939" y="5228939"/>
            <a:chExt cx="1840966" cy="1481881"/>
          </a:xfrm>
        </p:grpSpPr>
        <p:grpSp>
          <p:nvGrpSpPr>
            <p:cNvPr id="7" name="Group 3"/>
            <p:cNvGrpSpPr/>
            <p:nvPr/>
          </p:nvGrpSpPr>
          <p:grpSpPr>
            <a:xfrm>
              <a:off x="7105939" y="5228939"/>
              <a:ext cx="1840966" cy="1481881"/>
              <a:chOff x="6485453" y="4641110"/>
              <a:chExt cx="1840966" cy="148188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485453" y="4641110"/>
                <a:ext cx="1840966" cy="148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3200" dirty="0" smtClean="0">
                    <a:solidFill>
                      <a:srgbClr val="00B0F0"/>
                    </a:solidFill>
                    <a:latin typeface="+mn-lt"/>
                  </a:rPr>
                  <a:t>GC   </a:t>
                </a:r>
                <a:r>
                  <a:rPr lang="zh-CN" altLang="en-US" sz="3200" smtClean="0">
                    <a:solidFill>
                      <a:srgbClr val="00B0F0"/>
                    </a:solidFill>
                    <a:latin typeface="+mn-lt"/>
                  </a:rPr>
                  <a:t> </a:t>
                </a:r>
                <a:endParaRPr lang="en-US" altLang="zh-CN" sz="3200" dirty="0" smtClean="0">
                  <a:solidFill>
                    <a:srgbClr val="00B0F0"/>
                  </a:solidFill>
                  <a:latin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3200" dirty="0" smtClean="0">
                    <a:solidFill>
                      <a:srgbClr val="00B0F0"/>
                    </a:solidFill>
                    <a:latin typeface="+mn-lt"/>
                  </a:rPr>
                  <a:t>YC</a:t>
                </a:r>
                <a:r>
                  <a:rPr lang="zh-CN" altLang="en-US" sz="3200" smtClean="0">
                    <a:solidFill>
                      <a:srgbClr val="00B0F0"/>
                    </a:solidFill>
                    <a:latin typeface="+mn-lt"/>
                  </a:rPr>
                  <a:t> </a:t>
                </a:r>
                <a:endParaRPr lang="zh-CN" altLang="en-US" sz="3200">
                  <a:solidFill>
                    <a:srgbClr val="00B0F0"/>
                  </a:solidFill>
                  <a:latin typeface="+mn-lt"/>
                </a:endParaRPr>
              </a:p>
            </p:txBody>
          </p:sp>
          <p:pic>
            <p:nvPicPr>
              <p:cNvPr id="6" name="Picture 4" descr="D:\Design\Icon Galleries\1 - 套装\FastIcon.Power.toolbar.v1.0.Retail\apply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49179" y="4846320"/>
                <a:ext cx="457200" cy="45720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 descr="D:\Design\Icon Galleries\1 - 套装\FastIcon.Power.toolbar.v1.0.Retail\de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86059" y="6183085"/>
              <a:ext cx="457200" cy="457200"/>
            </a:xfrm>
            <a:prstGeom prst="rect">
              <a:avLst/>
            </a:prstGeom>
            <a:noFill/>
          </p:spPr>
        </p:pic>
      </p:grpSp>
      <p:sp>
        <p:nvSpPr>
          <p:cNvPr id="13" name="Down Arrow 12"/>
          <p:cNvSpPr/>
          <p:nvPr/>
        </p:nvSpPr>
        <p:spPr bwMode="auto">
          <a:xfrm>
            <a:off x="4027715" y="5040093"/>
            <a:ext cx="468085" cy="5225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7848" y="2241775"/>
            <a:ext cx="39528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7875" y="5732690"/>
            <a:ext cx="45910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Advanced Optimizations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04658"/>
          </a:xfrm>
        </p:spPr>
        <p:txBody>
          <a:bodyPr/>
          <a:lstStyle/>
          <a:p>
            <a:r>
              <a:rPr lang="en-US" altLang="zh-CN" dirty="0" smtClean="0"/>
              <a:t>Aggressive renaming</a:t>
            </a:r>
          </a:p>
          <a:p>
            <a:pPr>
              <a:buNone/>
            </a:pPr>
            <a:endParaRPr lang="zh-CN" altLang="en-US"/>
          </a:p>
        </p:txBody>
      </p:sp>
      <p:grpSp>
        <p:nvGrpSpPr>
          <p:cNvPr id="7" name="Group 3"/>
          <p:cNvGrpSpPr/>
          <p:nvPr/>
        </p:nvGrpSpPr>
        <p:grpSpPr>
          <a:xfrm>
            <a:off x="7105947" y="5354348"/>
            <a:ext cx="1809454" cy="830997"/>
            <a:chOff x="6420139" y="4641110"/>
            <a:chExt cx="1809454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6420139" y="4641110"/>
              <a:ext cx="1809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00B0F0"/>
                  </a:solidFill>
                  <a:latin typeface="+mn-lt"/>
                </a:rPr>
                <a:t>GC   </a:t>
              </a:r>
              <a:r>
                <a:rPr lang="zh-CN" altLang="en-US" sz="3200" smtClean="0">
                  <a:solidFill>
                    <a:srgbClr val="00B0F0"/>
                  </a:solidFill>
                  <a:latin typeface="+mn-lt"/>
                </a:rPr>
                <a:t>      </a:t>
              </a:r>
              <a:endParaRPr lang="en-US" altLang="zh-CN" sz="3200" dirty="0" smtClean="0">
                <a:solidFill>
                  <a:srgbClr val="00B0F0"/>
                </a:solidFill>
                <a:latin typeface="+mn-lt"/>
              </a:endParaRPr>
            </a:p>
          </p:txBody>
        </p:sp>
        <p:pic>
          <p:nvPicPr>
            <p:cNvPr id="6" name="Picture 4" descr="D:\Design\Icon Galleries\1 - 套装\FastIcon.Power.toolbar.v1.0.Retail\appl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49179" y="4846320"/>
              <a:ext cx="457200" cy="457200"/>
            </a:xfrm>
            <a:prstGeom prst="rect">
              <a:avLst/>
            </a:prstGeom>
            <a:noFill/>
          </p:spPr>
        </p:pic>
      </p:grpSp>
      <p:sp>
        <p:nvSpPr>
          <p:cNvPr id="13" name="Down Arrow 12"/>
          <p:cNvSpPr/>
          <p:nvPr/>
        </p:nvSpPr>
        <p:spPr bwMode="auto">
          <a:xfrm>
            <a:off x="3331030" y="4844150"/>
            <a:ext cx="468085" cy="5225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071" y="2753405"/>
            <a:ext cx="45243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8726" y="5604101"/>
            <a:ext cx="5010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7282538" y="6027003"/>
            <a:ext cx="1861462" cy="830997"/>
            <a:chOff x="6183086" y="6027003"/>
            <a:chExt cx="1861462" cy="830997"/>
          </a:xfrm>
        </p:grpSpPr>
        <p:pic>
          <p:nvPicPr>
            <p:cNvPr id="5124" name="Picture 4" descr="E:\Downloads\bulb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3086" y="6226627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6651176" y="6027003"/>
              <a:ext cx="13933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FF0000"/>
                  </a:solidFill>
                  <a:latin typeface="+mn-lt"/>
                </a:rPr>
                <a:t>unsafe</a:t>
              </a:r>
              <a:r>
                <a:rPr lang="zh-CN" altLang="en-US" sz="3200" smtClean="0">
                  <a:solidFill>
                    <a:srgbClr val="00B0F0"/>
                  </a:solidFill>
                  <a:latin typeface="+mn-lt"/>
                </a:rPr>
                <a:t>     </a:t>
              </a:r>
              <a:endParaRPr lang="en-US" altLang="zh-CN" sz="3200" dirty="0" smtClean="0">
                <a:solidFill>
                  <a:srgbClr val="00B0F0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Advanced Optimizations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 amazing but unsafe advanced optimizations:</a:t>
            </a:r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http://code.google.com/closure/compiler/docs/api-tutorial3.html#better</a:t>
            </a:r>
            <a:endParaRPr lang="en-US" altLang="zh-CN" dirty="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40972"/>
          <a:ext cx="8229600" cy="2373086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458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+mn-lt"/>
                        </a:rPr>
                        <a:t>Whitespace Level</a:t>
                      </a:r>
                      <a:endParaRPr lang="zh-CN" altLang="en-US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+mn-lt"/>
                        </a:rPr>
                        <a:t>Simple Level</a:t>
                      </a:r>
                      <a:endParaRPr lang="zh-CN" altLang="en-US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+mn-lt"/>
                        </a:rPr>
                        <a:t>Advanced Level</a:t>
                      </a:r>
                      <a:endParaRPr lang="zh-CN" altLang="en-US" b="0">
                        <a:latin typeface="+mn-lt"/>
                      </a:endParaRPr>
                    </a:p>
                  </a:txBody>
                  <a:tcPr/>
                </a:tc>
              </a:tr>
              <a:tr h="88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5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99FF66"/>
                          </a:solidFill>
                        </a:rPr>
                        <a:t>Basic</a:t>
                      </a:r>
                      <a:endParaRPr lang="zh-CN" altLang="en-US">
                        <a:solidFill>
                          <a:srgbClr val="99FF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D:\Design\Icon Galleries\1 - 套装\FastIcon.Power.toolbar.v1.0.Retail\app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1100" y="2222864"/>
            <a:ext cx="457200" cy="457200"/>
          </a:xfrm>
          <a:prstGeom prst="rect">
            <a:avLst/>
          </a:prstGeom>
          <a:noFill/>
        </p:spPr>
      </p:pic>
      <p:pic>
        <p:nvPicPr>
          <p:cNvPr id="6" name="Picture 5" descr="D:\Design\Icon Galleries\1 - 套装\FastIcon.Power.toolbar.v1.0.Retail\app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1157" y="2190206"/>
            <a:ext cx="457200" cy="457200"/>
          </a:xfrm>
          <a:prstGeom prst="rect">
            <a:avLst/>
          </a:prstGeom>
          <a:noFill/>
        </p:spPr>
      </p:pic>
      <p:pic>
        <p:nvPicPr>
          <p:cNvPr id="7" name="Picture 6" descr="D:\Design\Icon Galleries\1 - 套装\FastIcon.Power.toolbar.v1.0.Retail\app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4643" y="2201092"/>
            <a:ext cx="457200" cy="457200"/>
          </a:xfrm>
          <a:prstGeom prst="rect">
            <a:avLst/>
          </a:prstGeom>
          <a:noFill/>
        </p:spPr>
      </p:pic>
      <p:pic>
        <p:nvPicPr>
          <p:cNvPr id="8" name="Picture 7" descr="D:\Design\Icon Galleries\1 - 套装\FastIcon.Power.toolbar.v1.0.Retail\app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0214" y="3017521"/>
            <a:ext cx="457200" cy="457200"/>
          </a:xfrm>
          <a:prstGeom prst="rect">
            <a:avLst/>
          </a:prstGeom>
          <a:noFill/>
        </p:spPr>
      </p:pic>
      <p:pic>
        <p:nvPicPr>
          <p:cNvPr id="9" name="Picture 2" descr="D:\Design\Icon Galleries\1 - 套装\FastIcon.Power.toolbar.v1.0.Retail\d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1037" y="3026228"/>
            <a:ext cx="457200" cy="457200"/>
          </a:xfrm>
          <a:prstGeom prst="rect">
            <a:avLst/>
          </a:prstGeom>
          <a:noFill/>
        </p:spPr>
      </p:pic>
      <p:pic>
        <p:nvPicPr>
          <p:cNvPr id="10" name="Picture 4" descr="E:\Downloads\bul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94167" y="2133598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Helping Compressors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838325"/>
            <a:ext cx="47625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Helping Compressors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Use local variables to store: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Repeated primitive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Global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Object properties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3920218"/>
            <a:ext cx="5832978" cy="67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553" y="4889727"/>
            <a:ext cx="5476865" cy="422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668" y="5623833"/>
            <a:ext cx="7762875" cy="3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83971" y="6027003"/>
            <a:ext cx="6760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50"/>
                </a:solidFill>
                <a:latin typeface="+mn-lt"/>
              </a:rPr>
              <a:t>Good </a:t>
            </a:r>
            <a:r>
              <a:rPr lang="en-US" altLang="zh-CN" sz="3200" dirty="0" smtClean="0">
                <a:solidFill>
                  <a:srgbClr val="00B050"/>
                </a:solidFill>
                <a:latin typeface="+mn-lt"/>
              </a:rPr>
              <a:t>practices </a:t>
            </a:r>
            <a:r>
              <a:rPr lang="en-US" altLang="zh-CN" sz="3200" dirty="0" smtClean="0">
                <a:solidFill>
                  <a:srgbClr val="00B050"/>
                </a:solidFill>
                <a:latin typeface="+mn-lt"/>
              </a:rPr>
              <a:t>for YC and </a:t>
            </a:r>
            <a:r>
              <a:rPr lang="en-US" altLang="zh-CN" sz="3200" dirty="0" smtClean="0">
                <a:solidFill>
                  <a:srgbClr val="00B050"/>
                </a:solidFill>
                <a:latin typeface="+mn-lt"/>
              </a:rPr>
              <a:t>GC both.</a:t>
            </a:r>
            <a:endParaRPr lang="en-US" altLang="zh-CN" sz="3200" dirty="0" smtClean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6150" name="Picture 6" descr="D:\Design\Icon Galleries\1 - 套装\FastIcon.Power.toolbar.v1.0.Retail\banner_g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0440" y="6225712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Helping Compressors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zh-CN" dirty="0" smtClean="0"/>
              <a:t>Try to have only one var </a:t>
            </a:r>
            <a:r>
              <a:rPr lang="en-US" altLang="zh-CN" dirty="0" smtClean="0"/>
              <a:t>statement:</a:t>
            </a:r>
            <a:endParaRPr lang="en-US" altLang="zh-CN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304" y="2681074"/>
            <a:ext cx="7836978" cy="178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41171" y="4906468"/>
            <a:ext cx="5845629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50"/>
                </a:solidFill>
                <a:latin typeface="+mn-lt"/>
              </a:rPr>
              <a:t>Good practice for YC.</a:t>
            </a:r>
          </a:p>
        </p:txBody>
      </p:sp>
      <p:pic>
        <p:nvPicPr>
          <p:cNvPr id="7172" name="Picture 4" descr="D:\Design\Icon Galleries\1 - 套装\FastIcon.Power.toolbar.v1.0.Retail\banner_g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8657" y="5105400"/>
            <a:ext cx="457200" cy="457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08514" y="5679354"/>
            <a:ext cx="5845629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Unneccessary for GC.</a:t>
            </a:r>
          </a:p>
        </p:txBody>
      </p:sp>
      <p:pic>
        <p:nvPicPr>
          <p:cNvPr id="7173" name="Picture 5" descr="D:\Design\Icon Galleries\1 - 套装\FastIcon.Power.toolbar.v1.0.Retail\banner_g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5878286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Who’s this guy?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3234" y="2182258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036" y="4594551"/>
            <a:ext cx="5474910" cy="199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/>
        </p:nvSpPr>
        <p:spPr bwMode="auto">
          <a:xfrm>
            <a:off x="4109292" y="2641072"/>
            <a:ext cx="4208443" cy="68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http://lifesinger.org/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Hurting Compressors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771650"/>
            <a:ext cx="4762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Hurting Compressors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eval() is Evil.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664" y="2997654"/>
            <a:ext cx="3916136" cy="1367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0209" y="2227626"/>
            <a:ext cx="4258734" cy="29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775" y="5366901"/>
            <a:ext cx="7687625" cy="38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own Arrow 11"/>
          <p:cNvSpPr/>
          <p:nvPr/>
        </p:nvSpPr>
        <p:spPr bwMode="auto">
          <a:xfrm rot="14258461">
            <a:off x="4544090" y="2439611"/>
            <a:ext cx="346867" cy="11967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9567996">
            <a:off x="4505701" y="4130531"/>
            <a:ext cx="281765" cy="11967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4889" y="2937721"/>
            <a:ext cx="797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  <a:latin typeface="+mn-lt"/>
              </a:rPr>
              <a:t>GC   </a:t>
            </a:r>
            <a:r>
              <a:rPr lang="zh-CN" altLang="en-US" sz="3200" smtClean="0">
                <a:solidFill>
                  <a:srgbClr val="00B0F0"/>
                </a:solidFill>
                <a:latin typeface="+mn-lt"/>
              </a:rPr>
              <a:t>      </a:t>
            </a:r>
            <a:endParaRPr lang="en-US" altLang="zh-CN" sz="3200" dirty="0" smtClean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1090" y="4124262"/>
            <a:ext cx="851510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  <a:latin typeface="+mn-lt"/>
              </a:rPr>
              <a:t>YC   </a:t>
            </a:r>
            <a:r>
              <a:rPr lang="zh-CN" altLang="en-US" sz="3200" smtClean="0">
                <a:solidFill>
                  <a:srgbClr val="00B0F0"/>
                </a:solidFill>
                <a:latin typeface="+mn-lt"/>
              </a:rPr>
              <a:t>      </a:t>
            </a:r>
            <a:endParaRPr lang="en-US" altLang="zh-CN" sz="3200" dirty="0" smtClean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16" name="Picture 2" descr="D:\Design\Icon Galleries\1 - 套装\FastIcon.Power.toolbar.v1.0.Retail\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86800" y="2304886"/>
            <a:ext cx="457200" cy="457200"/>
          </a:xfrm>
          <a:prstGeom prst="rect">
            <a:avLst/>
          </a:prstGeom>
          <a:noFill/>
        </p:spPr>
      </p:pic>
      <p:pic>
        <p:nvPicPr>
          <p:cNvPr id="17" name="Picture 4" descr="D:\Design\Icon Galleries\1 - 套装\FastIcon.Power.toolbar.v1.0.Retail\appl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61943" y="5468670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332" y="906137"/>
            <a:ext cx="686513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Hurting Compressors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zh-CN" dirty="0" smtClean="0"/>
              <a:t>w</a:t>
            </a:r>
            <a:r>
              <a:rPr lang="en-US" altLang="zh-CN" dirty="0" smtClean="0"/>
              <a:t>ith </a:t>
            </a:r>
            <a:r>
              <a:rPr lang="en-US" altLang="zh-CN" dirty="0" smtClean="0"/>
              <a:t>statement considered harmful.</a:t>
            </a:r>
          </a:p>
        </p:txBody>
      </p:sp>
      <p:sp>
        <p:nvSpPr>
          <p:cNvPr id="12" name="Down Arrow 11"/>
          <p:cNvSpPr/>
          <p:nvPr/>
        </p:nvSpPr>
        <p:spPr bwMode="auto">
          <a:xfrm rot="14258461">
            <a:off x="4299919" y="2744061"/>
            <a:ext cx="346867" cy="89729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9567996">
            <a:off x="3732814" y="4348246"/>
            <a:ext cx="281765" cy="119677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9203" y="3035693"/>
            <a:ext cx="797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  <a:latin typeface="+mn-lt"/>
              </a:rPr>
              <a:t>GC   </a:t>
            </a:r>
            <a:r>
              <a:rPr lang="zh-CN" altLang="en-US" sz="3200" smtClean="0">
                <a:solidFill>
                  <a:srgbClr val="00B0F0"/>
                </a:solidFill>
                <a:latin typeface="+mn-lt"/>
              </a:rPr>
              <a:t>      </a:t>
            </a:r>
            <a:endParaRPr lang="en-US" altLang="zh-CN" sz="3200" dirty="0" smtClean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6432" y="4352862"/>
            <a:ext cx="851510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  <a:latin typeface="+mn-lt"/>
              </a:rPr>
              <a:t>YC   </a:t>
            </a:r>
            <a:r>
              <a:rPr lang="zh-CN" altLang="en-US" sz="3200" smtClean="0">
                <a:solidFill>
                  <a:srgbClr val="00B0F0"/>
                </a:solidFill>
                <a:latin typeface="+mn-lt"/>
              </a:rPr>
              <a:t>      </a:t>
            </a:r>
            <a:endParaRPr lang="en-US" altLang="zh-CN" sz="3200" dirty="0" smtClean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85" y="3065690"/>
            <a:ext cx="3763591" cy="129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3206" y="2264910"/>
            <a:ext cx="40290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4275" y="5534706"/>
            <a:ext cx="4852010" cy="82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D:\Design\Icon Galleries\1 - 套装\FastIcon.Power.toolbar.v1.0.Retail\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1316" y="2891665"/>
            <a:ext cx="457200" cy="457200"/>
          </a:xfrm>
          <a:prstGeom prst="rect">
            <a:avLst/>
          </a:prstGeom>
          <a:noFill/>
        </p:spPr>
      </p:pic>
      <p:pic>
        <p:nvPicPr>
          <p:cNvPr id="17" name="Picture 4" descr="D:\Design\Icon Galleries\1 - 套装\FastIcon.Power.toolbar.v1.0.Retail\appl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43712" y="6037243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996" y="961222"/>
            <a:ext cx="703014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Hurting Compressors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3"/>
            </a:pPr>
            <a:r>
              <a:rPr lang="en-US" altLang="zh-CN" dirty="0" smtClean="0"/>
              <a:t>Jscript conditional comments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403" y="2587398"/>
            <a:ext cx="5477006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Design\Icon Galleries\1 - 套装\FastIcon.Power.toolbar.v1.0.Retail\d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010" y="4447798"/>
            <a:ext cx="641995" cy="641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Hurting Compressors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l"/>
            </a:pPr>
            <a:r>
              <a:rPr lang="en-US" altLang="zh-CN" dirty="0" smtClean="0"/>
              <a:t>Solutions:</a:t>
            </a:r>
          </a:p>
          <a:p>
            <a:pPr marL="914400" lvl="1" indent="-514350">
              <a:buNone/>
            </a:pPr>
            <a:r>
              <a:rPr lang="en-US" altLang="zh-CN" dirty="0" smtClean="0"/>
              <a:t>  - Solution #1: </a:t>
            </a:r>
            <a:r>
              <a:rPr lang="en-US" altLang="zh-CN" dirty="0" smtClean="0">
                <a:solidFill>
                  <a:srgbClr val="FF0000"/>
                </a:solidFill>
              </a:rPr>
              <a:t>Don’t use</a:t>
            </a:r>
          </a:p>
          <a:p>
            <a:pPr marL="914400" lvl="1" indent="-514350">
              <a:buNone/>
            </a:pPr>
            <a:r>
              <a:rPr lang="en-US" altLang="zh-CN" dirty="0" smtClean="0"/>
              <a:t>  - Solution #2: See Solution #1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Sugar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2366962"/>
            <a:ext cx="4762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Preserve </a:t>
            </a:r>
            <a:r>
              <a:rPr lang="en-US" altLang="zh-CN" dirty="0" smtClean="0"/>
              <a:t>some </a:t>
            </a:r>
            <a:r>
              <a:rPr lang="en-US" altLang="zh-CN" dirty="0" smtClean="0"/>
              <a:t>comments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1815" y="2741280"/>
            <a:ext cx="3984124" cy="126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6591555" y="4599142"/>
            <a:ext cx="1840966" cy="1569660"/>
            <a:chOff x="6485453" y="4641110"/>
            <a:chExt cx="1840966" cy="1569660"/>
          </a:xfrm>
        </p:grpSpPr>
        <p:sp>
          <p:nvSpPr>
            <p:cNvPr id="7" name="TextBox 6"/>
            <p:cNvSpPr txBox="1"/>
            <p:nvPr/>
          </p:nvSpPr>
          <p:spPr>
            <a:xfrm>
              <a:off x="6485453" y="4641110"/>
              <a:ext cx="18409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00B0F0"/>
                  </a:solidFill>
                  <a:latin typeface="+mn-lt"/>
                </a:rPr>
                <a:t>   </a:t>
              </a:r>
              <a:r>
                <a:rPr lang="zh-CN" altLang="en-US" sz="3200" dirty="0" smtClean="0">
                  <a:solidFill>
                    <a:srgbClr val="00B0F0"/>
                  </a:solidFill>
                  <a:latin typeface="+mn-lt"/>
                </a:rPr>
                <a:t> </a:t>
              </a:r>
              <a:endParaRPr lang="en-US" altLang="zh-CN" sz="3200" dirty="0" smtClean="0">
                <a:solidFill>
                  <a:srgbClr val="00B0F0"/>
                </a:solidFill>
                <a:latin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00B0F0"/>
                  </a:solidFill>
                  <a:latin typeface="+mn-lt"/>
                </a:rPr>
                <a:t>YC</a:t>
              </a:r>
              <a:r>
                <a:rPr lang="zh-CN" altLang="en-US" sz="3200" dirty="0" smtClean="0">
                  <a:solidFill>
                    <a:srgbClr val="00B0F0"/>
                  </a:solidFill>
                  <a:latin typeface="+mn-lt"/>
                </a:rPr>
                <a:t> </a:t>
              </a:r>
              <a:endParaRPr lang="zh-CN" altLang="en-US" sz="3200" dirty="0">
                <a:solidFill>
                  <a:srgbClr val="00B0F0"/>
                </a:solidFill>
                <a:latin typeface="+mn-lt"/>
              </a:endParaRPr>
            </a:p>
          </p:txBody>
        </p:sp>
        <p:pic>
          <p:nvPicPr>
            <p:cNvPr id="9" name="Picture 5" descr="D:\Design\Icon Galleries\1 - 套装\FastIcon.Power.toolbar.v1.0.Retail\appl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38421" y="5620871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Annotation Check</a:t>
            </a:r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137328" y="3883045"/>
            <a:ext cx="3654131" cy="1569660"/>
            <a:chOff x="1975487" y="4268636"/>
            <a:chExt cx="3654131" cy="1569660"/>
          </a:xfrm>
        </p:grpSpPr>
        <p:sp>
          <p:nvSpPr>
            <p:cNvPr id="6" name="TextBox 5"/>
            <p:cNvSpPr txBox="1"/>
            <p:nvPr/>
          </p:nvSpPr>
          <p:spPr>
            <a:xfrm>
              <a:off x="1975487" y="4268636"/>
              <a:ext cx="365413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00B0F0"/>
                  </a:solidFill>
                  <a:latin typeface="+mn-lt"/>
                </a:rPr>
                <a:t>   </a:t>
              </a:r>
              <a:r>
                <a:rPr lang="zh-CN" altLang="en-US" sz="3200" dirty="0" smtClean="0">
                  <a:solidFill>
                    <a:srgbClr val="00B0F0"/>
                  </a:solidFill>
                  <a:latin typeface="+mn-lt"/>
                </a:rPr>
                <a:t> </a:t>
              </a:r>
              <a:endParaRPr lang="en-US" altLang="zh-CN" sz="3200" dirty="0" smtClean="0">
                <a:solidFill>
                  <a:srgbClr val="00B0F0"/>
                </a:solidFill>
                <a:latin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00B0F0"/>
                  </a:solidFill>
                  <a:latin typeface="+mn-lt"/>
                </a:rPr>
                <a:t>GC </a:t>
              </a:r>
              <a:r>
                <a:rPr lang="zh-CN" altLang="en-US" sz="3200" dirty="0" smtClean="0">
                  <a:solidFill>
                    <a:srgbClr val="00B0F0"/>
                  </a:solidFill>
                  <a:latin typeface="+mn-lt"/>
                </a:rPr>
                <a:t> </a:t>
              </a:r>
              <a:endParaRPr lang="zh-CN" altLang="en-US" sz="3200" dirty="0">
                <a:solidFill>
                  <a:srgbClr val="00B0F0"/>
                </a:solidFill>
                <a:latin typeface="+mn-lt"/>
              </a:endParaRPr>
            </a:p>
          </p:txBody>
        </p:sp>
        <p:pic>
          <p:nvPicPr>
            <p:cNvPr id="8" name="Picture 5" descr="D:\Design\Icon Galleries\1 - 套装\FastIcon.Power.toolbar.v1.0.Retail\appl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96255" y="5193311"/>
              <a:ext cx="457200" cy="457200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/>
        </p:nvSpPr>
        <p:spPr>
          <a:xfrm>
            <a:off x="0" y="3348206"/>
            <a:ext cx="9144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lt"/>
                <a:hlinkClick r:id="rId3"/>
              </a:rPr>
              <a:t>http://</a:t>
            </a:r>
            <a:r>
              <a:rPr lang="en-US" altLang="zh-CN" sz="2400" dirty="0" smtClean="0">
                <a:latin typeface="+mn-lt"/>
                <a:hlinkClick r:id="rId3"/>
              </a:rPr>
              <a:t>code.google.com/closure/compiler/docs/js-for-compiler.html</a:t>
            </a:r>
            <a:endParaRPr lang="en-US" altLang="zh-CN" sz="2400" dirty="0" smtClean="0">
              <a:latin typeface="+mn-lt"/>
            </a:endParaRPr>
          </a:p>
          <a:p>
            <a:endParaRPr lang="zh-CN" altLang="en-US" sz="2400" dirty="0">
              <a:latin typeface="+mn-lt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98606"/>
            <a:ext cx="9036007" cy="78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Players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GC = Google Closure Compiler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6562" y="3150708"/>
            <a:ext cx="3229664" cy="96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425" y="3222147"/>
            <a:ext cx="523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61286" y="4676526"/>
            <a:ext cx="5987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lt"/>
                <a:hlinkClick r:id="rId4"/>
              </a:rPr>
              <a:t>http://code.google.com/p/closure-compiler/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Combination</a:t>
            </a:r>
            <a:endParaRPr lang="zh-CN" altLang="en-US" dirty="0"/>
          </a:p>
        </p:txBody>
      </p:sp>
      <p:grpSp>
        <p:nvGrpSpPr>
          <p:cNvPr id="3" name="Group 8"/>
          <p:cNvGrpSpPr/>
          <p:nvPr/>
        </p:nvGrpSpPr>
        <p:grpSpPr>
          <a:xfrm>
            <a:off x="5137328" y="3883045"/>
            <a:ext cx="3654131" cy="1569660"/>
            <a:chOff x="1975487" y="4268636"/>
            <a:chExt cx="3654131" cy="1569660"/>
          </a:xfrm>
        </p:grpSpPr>
        <p:sp>
          <p:nvSpPr>
            <p:cNvPr id="6" name="TextBox 5"/>
            <p:cNvSpPr txBox="1"/>
            <p:nvPr/>
          </p:nvSpPr>
          <p:spPr>
            <a:xfrm>
              <a:off x="1975487" y="4268636"/>
              <a:ext cx="365413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00B0F0"/>
                  </a:solidFill>
                  <a:latin typeface="+mn-lt"/>
                </a:rPr>
                <a:t>   </a:t>
              </a:r>
              <a:r>
                <a:rPr lang="zh-CN" altLang="en-US" sz="3200" dirty="0" smtClean="0">
                  <a:solidFill>
                    <a:srgbClr val="00B0F0"/>
                  </a:solidFill>
                  <a:latin typeface="+mn-lt"/>
                </a:rPr>
                <a:t> </a:t>
              </a:r>
              <a:endParaRPr lang="en-US" altLang="zh-CN" sz="3200" dirty="0" smtClean="0">
                <a:solidFill>
                  <a:srgbClr val="00B0F0"/>
                </a:solidFill>
                <a:latin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00B0F0"/>
                  </a:solidFill>
                  <a:latin typeface="+mn-lt"/>
                </a:rPr>
                <a:t>GC </a:t>
              </a:r>
              <a:r>
                <a:rPr lang="zh-CN" altLang="en-US" sz="3200" dirty="0" smtClean="0">
                  <a:solidFill>
                    <a:srgbClr val="00B0F0"/>
                  </a:solidFill>
                  <a:latin typeface="+mn-lt"/>
                </a:rPr>
                <a:t> </a:t>
              </a:r>
              <a:endParaRPr lang="zh-CN" altLang="en-US" sz="3200" dirty="0">
                <a:solidFill>
                  <a:srgbClr val="00B0F0"/>
                </a:solidFill>
                <a:latin typeface="+mn-lt"/>
              </a:endParaRPr>
            </a:p>
          </p:txBody>
        </p:sp>
        <p:pic>
          <p:nvPicPr>
            <p:cNvPr id="8" name="Picture 5" descr="D:\Design\Icon Galleries\1 - 套装\FastIcon.Power.toolbar.v1.0.Retail\appl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96255" y="5193311"/>
              <a:ext cx="457200" cy="457200"/>
            </a:xfrm>
            <a:prstGeom prst="rect">
              <a:avLst/>
            </a:prstGeom>
            <a:noFill/>
          </p:spPr>
        </p:pic>
      </p:grp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6183" y="2095959"/>
            <a:ext cx="8229600" cy="1583675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java -jar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compiler.jar</a:t>
            </a: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      --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js=in1.js --js=in2.js ... 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        --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js_output_file=out.js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native2ascii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 works well for </a:t>
            </a:r>
            <a:r>
              <a:rPr lang="en-US" altLang="zh-CN" dirty="0" smtClean="0">
                <a:solidFill>
                  <a:srgbClr val="00B0F0"/>
                </a:solidFill>
              </a:rPr>
              <a:t>utf-8</a:t>
            </a:r>
            <a:r>
              <a:rPr lang="en-US" altLang="zh-CN" dirty="0" smtClean="0"/>
              <a:t> encoding files.</a:t>
            </a:r>
          </a:p>
          <a:p>
            <a:r>
              <a:rPr lang="en-US" altLang="zh-CN" dirty="0" smtClean="0"/>
              <a:t>YC doesn’t have this </a:t>
            </a:r>
            <a:r>
              <a:rPr lang="en-US" altLang="zh-CN" dirty="0" smtClean="0"/>
              <a:t>feature. 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1139" y="3176242"/>
            <a:ext cx="2310801" cy="47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252" y="5025584"/>
            <a:ext cx="3919660" cy="44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 bwMode="auto">
          <a:xfrm>
            <a:off x="3106757" y="3910988"/>
            <a:ext cx="396607" cy="868240"/>
          </a:xfrm>
          <a:prstGeom prst="downArrow">
            <a:avLst>
              <a:gd name="adj1" fmla="val 50000"/>
              <a:gd name="adj2" fmla="val 5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native2ascii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YC + native2ascii command script: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10826"/>
            <a:ext cx="9144000" cy="243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native2ascii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GC script for GB18030 encoding files: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50589"/>
            <a:ext cx="9152665" cy="148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2709" y="5293205"/>
            <a:ext cx="803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  <a:latin typeface="+mn-lt"/>
              </a:rPr>
              <a:t> Suggest GC to support:  </a:t>
            </a:r>
            <a:r>
              <a:rPr lang="en-US" altLang="zh-CN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--charset GB18030</a:t>
            </a:r>
            <a:endParaRPr lang="zh-CN" altLang="en-US" sz="2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en-US" altLang="zh-CN" dirty="0" smtClean="0"/>
              <a:t>Compression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 is good!</a:t>
            </a:r>
          </a:p>
          <a:p>
            <a:r>
              <a:rPr lang="en-US" altLang="zh-CN" dirty="0" smtClean="0"/>
              <a:t>GC comes on!!!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Compression Rates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0155" y="1912458"/>
            <a:ext cx="4831815" cy="174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261" y="4030910"/>
            <a:ext cx="4720937" cy="171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 is more reliable.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GC is amazing, and </a:t>
            </a:r>
            <a:r>
              <a:rPr lang="en-US" altLang="zh-CN" dirty="0" smtClean="0"/>
              <a:t>almost safe </a:t>
            </a:r>
            <a:r>
              <a:rPr lang="en-US" altLang="zh-CN" dirty="0" smtClean="0"/>
              <a:t>at simple optimization level.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GC is promising, but </a:t>
            </a:r>
            <a:r>
              <a:rPr lang="en-US" altLang="zh-CN" dirty="0" smtClean="0"/>
              <a:t>unsafe </a:t>
            </a:r>
            <a:r>
              <a:rPr lang="en-US" altLang="zh-CN" dirty="0" smtClean="0"/>
              <a:t>at advanced optimization level.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http://www.slideshare.net/nzakas/extreme-javascript-compression-with-yui-compressor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http://stackoverflow.com/questions/1686428/should-i-use-the-yui-compressor-or-the-new-google-closure-compiler-to-compress-my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http://news.ycombinator.com/item?id=924426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83" y="272038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Players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YC = YUI Compressor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5159" y="3186743"/>
            <a:ext cx="2259375" cy="94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17793" y="4747349"/>
            <a:ext cx="8031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lt"/>
                <a:hlinkClick r:id="rId3"/>
              </a:rPr>
              <a:t>http://yuilibrary.com/downloads/#yuicompressor</a:t>
            </a:r>
            <a:endParaRPr lang="en-US" altLang="zh-CN" sz="2400" dirty="0" smtClean="0">
              <a:latin typeface="+mn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3255" y="3262025"/>
            <a:ext cx="1419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 Levels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545" y="2371381"/>
            <a:ext cx="5227504" cy="2795530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Whitespace Level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Simple Optimizations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Advanced Optimizations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Whitespace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2614" y="2102557"/>
            <a:ext cx="4762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Whitespace Level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Remove comments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Remove extra white space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Remove unneccessary semicolon</a:t>
            </a:r>
          </a:p>
          <a:p>
            <a:endParaRPr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85453" y="4641110"/>
            <a:ext cx="1840966" cy="1481881"/>
            <a:chOff x="6485453" y="4641110"/>
            <a:chExt cx="1840966" cy="1481881"/>
          </a:xfrm>
        </p:grpSpPr>
        <p:sp>
          <p:nvSpPr>
            <p:cNvPr id="5" name="TextBox 4"/>
            <p:cNvSpPr txBox="1"/>
            <p:nvPr/>
          </p:nvSpPr>
          <p:spPr>
            <a:xfrm>
              <a:off x="6485453" y="4641110"/>
              <a:ext cx="1840966" cy="148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00B0F0"/>
                  </a:solidFill>
                  <a:latin typeface="+mn-lt"/>
                </a:rPr>
                <a:t>GC   </a:t>
              </a:r>
              <a:r>
                <a:rPr lang="zh-CN" altLang="en-US" sz="3200" smtClean="0">
                  <a:solidFill>
                    <a:srgbClr val="00B0F0"/>
                  </a:solidFill>
                  <a:latin typeface="+mn-lt"/>
                </a:rPr>
                <a:t> </a:t>
              </a:r>
              <a:endParaRPr lang="en-US" altLang="zh-CN" sz="3200" dirty="0" smtClean="0">
                <a:solidFill>
                  <a:srgbClr val="00B0F0"/>
                </a:solidFill>
                <a:latin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00B0F0"/>
                  </a:solidFill>
                  <a:latin typeface="+mn-lt"/>
                </a:rPr>
                <a:t>YC</a:t>
              </a:r>
              <a:r>
                <a:rPr lang="zh-CN" altLang="en-US" sz="3200" smtClean="0">
                  <a:solidFill>
                    <a:srgbClr val="00B0F0"/>
                  </a:solidFill>
                  <a:latin typeface="+mn-lt"/>
                </a:rPr>
                <a:t> </a:t>
              </a:r>
              <a:endParaRPr lang="zh-CN" altLang="en-US" sz="3200">
                <a:solidFill>
                  <a:srgbClr val="00B0F0"/>
                </a:solidFill>
                <a:latin typeface="+mn-lt"/>
              </a:endParaRPr>
            </a:p>
          </p:txBody>
        </p:sp>
        <p:pic>
          <p:nvPicPr>
            <p:cNvPr id="1028" name="Picture 4" descr="D:\Design\Icon Galleries\1 - 套装\FastIcon.Power.toolbar.v1.0.Retail\appl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49179" y="484632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1029" name="Picture 5" descr="D:\Design\Icon Galleries\1 - 套装\FastIcon.Power.toolbar.v1.0.Retail\appl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38421" y="5620871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Optimizations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2" y="1771650"/>
            <a:ext cx="35718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Optimizations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35086"/>
          </a:xfrm>
        </p:spPr>
        <p:txBody>
          <a:bodyPr/>
          <a:lstStyle/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var varName = “”  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var a = “”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object[“property”]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object.property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{“key” : “val”}   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{key : “val”}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‘xi\’an’          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“xi’an”</a:t>
            </a:r>
          </a:p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“I am ” + “hot”       “I am hot”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22910" y="4466939"/>
            <a:ext cx="1840966" cy="1481881"/>
            <a:chOff x="6485453" y="4641110"/>
            <a:chExt cx="1840966" cy="1481881"/>
          </a:xfrm>
        </p:grpSpPr>
        <p:sp>
          <p:nvSpPr>
            <p:cNvPr id="5" name="TextBox 4"/>
            <p:cNvSpPr txBox="1"/>
            <p:nvPr/>
          </p:nvSpPr>
          <p:spPr>
            <a:xfrm>
              <a:off x="6485453" y="4641110"/>
              <a:ext cx="1840966" cy="148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00B0F0"/>
                  </a:solidFill>
                  <a:latin typeface="+mn-lt"/>
                </a:rPr>
                <a:t>GC   </a:t>
              </a:r>
              <a:r>
                <a:rPr lang="zh-CN" altLang="en-US" sz="3200" dirty="0" smtClean="0">
                  <a:solidFill>
                    <a:srgbClr val="00B0F0"/>
                  </a:solidFill>
                  <a:latin typeface="+mn-lt"/>
                </a:rPr>
                <a:t> </a:t>
              </a:r>
              <a:endParaRPr lang="en-US" altLang="zh-CN" sz="3200" dirty="0" smtClean="0">
                <a:solidFill>
                  <a:srgbClr val="00B0F0"/>
                </a:solidFill>
                <a:latin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00B0F0"/>
                  </a:solidFill>
                  <a:latin typeface="+mn-lt"/>
                </a:rPr>
                <a:t>YC</a:t>
              </a:r>
              <a:r>
                <a:rPr lang="zh-CN" altLang="en-US" sz="3200" dirty="0" smtClean="0">
                  <a:solidFill>
                    <a:srgbClr val="00B0F0"/>
                  </a:solidFill>
                  <a:latin typeface="+mn-lt"/>
                </a:rPr>
                <a:t> </a:t>
              </a:r>
              <a:endParaRPr lang="zh-CN" altLang="en-US" sz="3200" dirty="0">
                <a:solidFill>
                  <a:srgbClr val="00B0F0"/>
                </a:solidFill>
                <a:latin typeface="+mn-lt"/>
              </a:endParaRPr>
            </a:p>
          </p:txBody>
        </p:sp>
        <p:pic>
          <p:nvPicPr>
            <p:cNvPr id="6" name="Picture 4" descr="D:\Design\Icon Galleries\1 - 套装\FastIcon.Power.toolbar.v1.0.Retail\appl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49179" y="484632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7" name="Picture 5" descr="D:\Design\Icon Galleries\1 - 套装\FastIcon.Power.toolbar.v1.0.Retail\appl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38421" y="5620871"/>
              <a:ext cx="457200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15583</TotalTime>
  <Words>466</Words>
  <Application>Microsoft Office PowerPoint</Application>
  <PresentationFormat>On-screen Show (4:3)</PresentationFormat>
  <Paragraphs>136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宋体</vt:lpstr>
      <vt:lpstr>Cheltenhm BdHd BT</vt:lpstr>
      <vt:lpstr>Courier New</vt:lpstr>
      <vt:lpstr>Wingdings</vt:lpstr>
      <vt:lpstr>Default Design</vt:lpstr>
      <vt:lpstr>Google Closure Compiler  vs.  YUI Compressor</vt:lpstr>
      <vt:lpstr>Who’s this guy?</vt:lpstr>
      <vt:lpstr>Players</vt:lpstr>
      <vt:lpstr>Players</vt:lpstr>
      <vt:lpstr>Optimization Levels</vt:lpstr>
      <vt:lpstr>Whitespace</vt:lpstr>
      <vt:lpstr>Whitespace Level</vt:lpstr>
      <vt:lpstr>Simple Optimizations</vt:lpstr>
      <vt:lpstr>Simple Optimizations</vt:lpstr>
      <vt:lpstr>Simple Optimizations</vt:lpstr>
      <vt:lpstr>Simple Optimizations</vt:lpstr>
      <vt:lpstr>Advanced Optimizations</vt:lpstr>
      <vt:lpstr>Advanced Optimizations</vt:lpstr>
      <vt:lpstr>Advanced Optimizations</vt:lpstr>
      <vt:lpstr>Advanced Optimizations</vt:lpstr>
      <vt:lpstr>Slide 16</vt:lpstr>
      <vt:lpstr>Helping Compressors</vt:lpstr>
      <vt:lpstr>Helping Compressors</vt:lpstr>
      <vt:lpstr>Helping Compressors</vt:lpstr>
      <vt:lpstr>Hurting Compressors</vt:lpstr>
      <vt:lpstr>Hurting Compressors</vt:lpstr>
      <vt:lpstr>Slide 22</vt:lpstr>
      <vt:lpstr>Hurting Compressors</vt:lpstr>
      <vt:lpstr>Slide 24</vt:lpstr>
      <vt:lpstr>Hurting Compressors</vt:lpstr>
      <vt:lpstr>Hurting Compressors</vt:lpstr>
      <vt:lpstr>Sugar</vt:lpstr>
      <vt:lpstr>Comments</vt:lpstr>
      <vt:lpstr>Annotation Check</vt:lpstr>
      <vt:lpstr>File Combination</vt:lpstr>
      <vt:lpstr>native2ascii</vt:lpstr>
      <vt:lpstr>native2ascii</vt:lpstr>
      <vt:lpstr>native2ascii</vt:lpstr>
      <vt:lpstr>CSS Compression</vt:lpstr>
      <vt:lpstr>Compression Rates</vt:lpstr>
      <vt:lpstr>Summary</vt:lpstr>
      <vt:lpstr>References</vt:lpstr>
      <vt:lpstr>Thanks!</vt:lpstr>
    </vt:vector>
  </TitlesOfParts>
  <Company>Yahoo!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Douglas Crockford</dc:creator>
  <cp:lastModifiedBy>Baoping.Wang</cp:lastModifiedBy>
  <cp:revision>575</cp:revision>
  <dcterms:created xsi:type="dcterms:W3CDTF">2005-10-05T17:31:40Z</dcterms:created>
  <dcterms:modified xsi:type="dcterms:W3CDTF">2009-11-10T02:32:07Z</dcterms:modified>
</cp:coreProperties>
</file>