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38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81" r:id="rId13"/>
    <p:sldId id="283" r:id="rId14"/>
    <p:sldId id="267" r:id="rId15"/>
    <p:sldId id="274" r:id="rId16"/>
    <p:sldId id="288" r:id="rId17"/>
    <p:sldId id="275" r:id="rId18"/>
    <p:sldId id="268" r:id="rId19"/>
    <p:sldId id="289" r:id="rId20"/>
    <p:sldId id="280" r:id="rId21"/>
    <p:sldId id="282" r:id="rId22"/>
    <p:sldId id="290" r:id="rId23"/>
    <p:sldId id="287" r:id="rId24"/>
    <p:sldId id="291" r:id="rId25"/>
    <p:sldId id="279" r:id="rId26"/>
    <p:sldId id="292" r:id="rId27"/>
    <p:sldId id="293" r:id="rId28"/>
    <p:sldId id="296" r:id="rId29"/>
    <p:sldId id="297" r:id="rId30"/>
    <p:sldId id="298" r:id="rId31"/>
    <p:sldId id="299" r:id="rId32"/>
    <p:sldId id="300" r:id="rId33"/>
    <p:sldId id="301" r:id="rId34"/>
    <p:sldId id="302" r:id="rId35"/>
    <p:sldId id="284" r:id="rId36"/>
    <p:sldId id="272" r:id="rId37"/>
  </p:sldIdLst>
  <p:sldSz cx="9144000" cy="6858000" type="screen4x3"/>
  <p:notesSz cx="6858000" cy="9144000"/>
  <p:embeddedFontLst>
    <p:embeddedFont>
      <p:font typeface="Cheltenhm BdHd BT"/>
      <p:regular r:id="rId39"/>
    </p:embeddedFont>
    <p:embeddedFont>
      <p:font typeface="Garamond" pitchFamily="18" charset="0"/>
      <p:regular r:id="rId40"/>
      <p:bold r:id="rId41"/>
      <p:italic r:id="rId42"/>
    </p:embeddedFont>
  </p:embeddedFontLst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FF99"/>
    <a:srgbClr val="FF0101"/>
    <a:srgbClr val="A50021"/>
    <a:srgbClr val="99FF66"/>
    <a:srgbClr val="FF99CC"/>
    <a:srgbClr val="4D4D4D"/>
    <a:srgbClr val="FFCCFF"/>
    <a:srgbClr val="000032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5" autoAdjust="0"/>
    <p:restoredTop sz="94652" autoAdjust="0"/>
  </p:normalViewPr>
  <p:slideViewPr>
    <p:cSldViewPr snapToGrid="0">
      <p:cViewPr varScale="1">
        <p:scale>
          <a:sx n="86" d="100"/>
          <a:sy n="86" d="100"/>
        </p:scale>
        <p:origin x="-1080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742"/>
    </p:cViewPr>
  </p:sorterViewPr>
  <p:gridSpacing cx="234086400" cy="2340864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2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altLang="zh-CN"/>
          </a:p>
        </p:txBody>
      </p:sp>
      <p:sp>
        <p:nvSpPr>
          <p:cNvPr id="2897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289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897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2897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altLang="zh-CN"/>
          </a:p>
        </p:txBody>
      </p:sp>
      <p:sp>
        <p:nvSpPr>
          <p:cNvPr id="2897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40FAF0E-5ED4-4344-ABF6-9B8AB4A8D01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mtClean="0"/>
              <a:t>bug</a:t>
            </a:r>
            <a:r>
              <a:rPr lang="en-US" altLang="zh-CN" baseline="0" smtClean="0"/>
              <a:t> </a:t>
            </a:r>
            <a:r>
              <a:rPr lang="zh-CN" altLang="en-US" baseline="0" smtClean="0"/>
              <a:t>解决不及时，新需求周期长</a:t>
            </a: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0FAF0E-5ED4-4344-ABF6-9B8AB4A8D01F}" type="slidenum">
              <a:rPr lang="en-US" altLang="zh-CN" smtClean="0"/>
              <a:pPr/>
              <a:t>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0FAF0E-5ED4-4344-ABF6-9B8AB4A8D01F}" type="slidenum">
              <a:rPr lang="en-US" altLang="zh-CN" smtClean="0"/>
              <a:pPr/>
              <a:t>31</a:t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0FAF0E-5ED4-4344-ABF6-9B8AB4A8D01F}" type="slidenum">
              <a:rPr lang="en-US" altLang="zh-CN" smtClean="0"/>
              <a:pPr/>
              <a:t>33</a:t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mtClean="0"/>
              <a:t>bug</a:t>
            </a:r>
            <a:r>
              <a:rPr lang="en-US" altLang="zh-CN" baseline="0" smtClean="0"/>
              <a:t> </a:t>
            </a:r>
            <a:r>
              <a:rPr lang="zh-CN" altLang="en-US" baseline="0" smtClean="0"/>
              <a:t>解决不及时，新需求周期长</a:t>
            </a: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0FAF0E-5ED4-4344-ABF6-9B8AB4A8D01F}" type="slidenum">
              <a:rPr lang="en-US" altLang="zh-CN" smtClean="0"/>
              <a:pPr/>
              <a:t>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mtClean="0"/>
              <a:t>bug</a:t>
            </a:r>
            <a:r>
              <a:rPr lang="en-US" altLang="zh-CN" baseline="0" smtClean="0"/>
              <a:t> </a:t>
            </a:r>
            <a:r>
              <a:rPr lang="zh-CN" altLang="en-US" baseline="0" smtClean="0"/>
              <a:t>解决不及时，新需求周期长</a:t>
            </a: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0FAF0E-5ED4-4344-ABF6-9B8AB4A8D01F}" type="slidenum">
              <a:rPr lang="en-US" altLang="zh-CN" smtClean="0"/>
              <a:pPr/>
              <a:t>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mtClean="0"/>
              <a:t>bug</a:t>
            </a:r>
            <a:r>
              <a:rPr lang="en-US" altLang="zh-CN" baseline="0" smtClean="0"/>
              <a:t> </a:t>
            </a:r>
            <a:r>
              <a:rPr lang="zh-CN" altLang="en-US" baseline="0" smtClean="0"/>
              <a:t>解决不及时，新需求周期长</a:t>
            </a: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0FAF0E-5ED4-4344-ABF6-9B8AB4A8D01F}" type="slidenum">
              <a:rPr lang="en-US" altLang="zh-CN" smtClean="0"/>
              <a:pPr/>
              <a:t>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mtClean="0"/>
              <a:t>bug</a:t>
            </a:r>
            <a:r>
              <a:rPr lang="en-US" altLang="zh-CN" baseline="0" smtClean="0"/>
              <a:t> </a:t>
            </a:r>
            <a:r>
              <a:rPr lang="zh-CN" altLang="en-US" baseline="0" smtClean="0"/>
              <a:t>解决不及时，新需求周期长</a:t>
            </a: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0FAF0E-5ED4-4344-ABF6-9B8AB4A8D01F}" type="slidenum">
              <a:rPr lang="en-US" altLang="zh-CN" smtClean="0"/>
              <a:pPr/>
              <a:t>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mtClean="0"/>
              <a:t>bug</a:t>
            </a:r>
            <a:r>
              <a:rPr lang="en-US" altLang="zh-CN" baseline="0" smtClean="0"/>
              <a:t> </a:t>
            </a:r>
            <a:r>
              <a:rPr lang="zh-CN" altLang="en-US" baseline="0" smtClean="0"/>
              <a:t>解决不及时，新需求周期长</a:t>
            </a: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0FAF0E-5ED4-4344-ABF6-9B8AB4A8D01F}" type="slidenum">
              <a:rPr lang="en-US" altLang="zh-CN" smtClean="0"/>
              <a:pPr/>
              <a:t>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0FAF0E-5ED4-4344-ABF6-9B8AB4A8D01F}" type="slidenum">
              <a:rPr lang="en-US" altLang="zh-CN" smtClean="0"/>
              <a:pPr/>
              <a:t>28</a:t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0FAF0E-5ED4-4344-ABF6-9B8AB4A8D01F}" type="slidenum">
              <a:rPr lang="en-US" altLang="zh-CN" smtClean="0"/>
              <a:pPr/>
              <a:t>29</a:t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0FAF0E-5ED4-4344-ABF6-9B8AB4A8D01F}" type="slidenum">
              <a:rPr lang="en-US" altLang="zh-CN" smtClean="0"/>
              <a:pPr/>
              <a:t>30</a:t>
            </a:fld>
            <a:endParaRPr lang="en-US" altLang="zh-C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FDB248B-3BB5-4095-88D0-7664CA0B828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403F98A-869A-4E64-B40F-015F63C9ECD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6430962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6430962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AD9C40F-7FEF-4FFF-8CF7-12FA4628084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8F22401-0B10-4B65-B34B-94FB9050F6B8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DA2084D-8C91-4542-9576-28D8F3250484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8B57370-4DD5-474D-9DE6-8FED389997D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B9325E8-C5BD-491A-85DA-30DC9AAEB5D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0775B20-CFA3-4FC4-9214-DF137D89FEBD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2431251-A8AB-489F-A88F-346097BEF46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79CA093-9C26-4916-9C5B-65059AEA974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7F575D8-847C-491D-B37D-EFA60F18F42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3817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宋体" charset="-122"/>
              </a:defRPr>
            </a:lvl1pPr>
          </a:lstStyle>
          <a:p>
            <a:fld id="{84B228DC-6A7E-4359-8496-4229FC42F97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heltenhm BdHd BT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heltenhm BdHd BT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heltenhm BdHd BT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heltenhm BdHd BT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heltenhm BdHd BT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heltenhm BdHd BT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heltenhm BdHd BT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heltenhm BdHd BT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 "/>
        <a:defRPr sz="2800">
          <a:solidFill>
            <a:schemeClr val="bg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 "/>
        <a:defRPr sz="2800">
          <a:solidFill>
            <a:schemeClr val="bg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 "/>
        <a:defRPr sz="2800">
          <a:solidFill>
            <a:schemeClr val="bg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 "/>
        <a:defRPr sz="2800">
          <a:solidFill>
            <a:schemeClr val="bg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 "/>
        <a:defRPr sz="2800">
          <a:solidFill>
            <a:schemeClr val="bg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 "/>
        <a:defRPr sz="2800">
          <a:solidFill>
            <a:schemeClr val="bg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 "/>
        <a:defRPr sz="2800">
          <a:solidFill>
            <a:schemeClr val="bg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 "/>
        <a:defRPr sz="2800">
          <a:solidFill>
            <a:schemeClr val="bg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code.google.com/p/kissy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kissy.googlecode.com/svn/trunk/docs/kissy/index.htm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://kissy.googlecode.com/svn/trunk/docs/event/event-target.html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kissy.googlecode.com/svn/trunk/docs/index.html" TargetMode="Externa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mtClean="0"/>
              <a:t>Intro to KISSY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smtClean="0"/>
              <a:t>玉伯</a:t>
            </a:r>
            <a:endParaRPr lang="en-US" altLang="zh-CN" smtClean="0"/>
          </a:p>
          <a:p>
            <a:r>
              <a:rPr lang="en-US" altLang="zh-CN" smtClean="0"/>
              <a:t>2010-07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重新开发类库的优点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能够借鉴 </a:t>
            </a:r>
            <a:r>
              <a:rPr lang="en-US" altLang="zh-CN" smtClean="0"/>
              <a:t>jQuery </a:t>
            </a:r>
            <a:r>
              <a:rPr lang="zh-CN" altLang="en-US" smtClean="0"/>
              <a:t>类库的优点，为用户提供更易用的 </a:t>
            </a:r>
            <a:r>
              <a:rPr lang="en-US" altLang="zh-CN" smtClean="0"/>
              <a:t>API</a:t>
            </a:r>
          </a:p>
          <a:p>
            <a:r>
              <a:rPr lang="zh-CN" altLang="en-US" smtClean="0"/>
              <a:t>能借鉴 </a:t>
            </a:r>
            <a:r>
              <a:rPr lang="en-US" altLang="zh-CN" smtClean="0"/>
              <a:t>YUI3 </a:t>
            </a:r>
            <a:r>
              <a:rPr lang="zh-CN" altLang="en-US" smtClean="0"/>
              <a:t>的代码组织思想，避免 </a:t>
            </a:r>
            <a:r>
              <a:rPr lang="en-US" altLang="zh-CN" smtClean="0"/>
              <a:t>jQuery </a:t>
            </a:r>
            <a:r>
              <a:rPr lang="zh-CN" altLang="en-US" smtClean="0"/>
              <a:t>的不足</a:t>
            </a:r>
            <a:endParaRPr lang="en-US" altLang="zh-CN" smtClean="0"/>
          </a:p>
          <a:p>
            <a:r>
              <a:rPr lang="en-US" altLang="zh-CN" smtClean="0"/>
              <a:t>bug, feature </a:t>
            </a:r>
            <a:r>
              <a:rPr lang="zh-CN" altLang="en-US" smtClean="0"/>
              <a:t>的响应更快更容易维护</a:t>
            </a:r>
            <a:endParaRPr lang="en-US" altLang="zh-CN" smtClean="0"/>
          </a:p>
          <a:p>
            <a:r>
              <a:rPr lang="zh-CN" altLang="en-US" smtClean="0"/>
              <a:t>量身定制的 </a:t>
            </a:r>
            <a:r>
              <a:rPr lang="en-US" altLang="zh-CN" smtClean="0"/>
              <a:t>UI </a:t>
            </a:r>
            <a:r>
              <a:rPr lang="zh-CN" altLang="en-US" smtClean="0"/>
              <a:t>组件，更符合国情</a:t>
            </a:r>
            <a:endParaRPr lang="en-US" altLang="zh-CN" smtClean="0"/>
          </a:p>
          <a:p>
            <a:r>
              <a:rPr lang="zh-CN" altLang="en-US" smtClean="0"/>
              <a:t>有助于团队的技术成长，提高团队影响力</a:t>
            </a:r>
            <a:endParaRPr lang="en-US" altLang="zh-CN" smtClean="0"/>
          </a:p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重新开发类库的缺点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资源</a:t>
            </a:r>
            <a:endParaRPr lang="en-US" altLang="zh-CN" smtClean="0"/>
          </a:p>
          <a:p>
            <a:r>
              <a:rPr lang="zh-CN" altLang="en-US" smtClean="0"/>
              <a:t>维护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重新开发并不意味着从头开始</a:t>
            </a:r>
            <a:endParaRPr lang="en-US" altLang="zh-CN" smtClean="0"/>
          </a:p>
          <a:p>
            <a:r>
              <a:rPr lang="zh-CN" altLang="en-US" smtClean="0"/>
              <a:t>站在优秀类库的基础上，打造更优秀的</a:t>
            </a:r>
            <a:endParaRPr lang="en-US" altLang="zh-CN" smtClean="0"/>
          </a:p>
          <a:p>
            <a:r>
              <a:rPr lang="zh-CN" altLang="en-US" smtClean="0"/>
              <a:t>去做，没有想象中的那么难</a:t>
            </a:r>
            <a:endParaRPr lang="en-US" altLang="zh-CN" smtClean="0"/>
          </a:p>
          <a:p>
            <a:r>
              <a:rPr lang="zh-CN" altLang="en-US" smtClean="0"/>
              <a:t>发展的眼光去看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4918" y="357073"/>
            <a:ext cx="7629533" cy="2220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581664"/>
            <a:ext cx="9163985" cy="1800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6779" y="2728913"/>
            <a:ext cx="8707782" cy="21405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91282" y="4404220"/>
            <a:ext cx="8092613" cy="2101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267" y="2676315"/>
            <a:ext cx="8229600" cy="1143000"/>
          </a:xfrm>
        </p:spPr>
        <p:txBody>
          <a:bodyPr/>
          <a:lstStyle/>
          <a:p>
            <a:pPr marL="742950" indent="-742950">
              <a:buFont typeface="+mj-ea"/>
              <a:buAutoNum type="circleNumDbPlain" startAt="2"/>
            </a:pPr>
            <a:r>
              <a:rPr lang="en-US" altLang="zh-CN" smtClean="0"/>
              <a:t>KISSY </a:t>
            </a:r>
            <a:r>
              <a:rPr lang="zh-CN" altLang="en-US" smtClean="0"/>
              <a:t>愿景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765761"/>
            <a:ext cx="8997670" cy="316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5899" y="2755872"/>
            <a:ext cx="8586291" cy="921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18325" y="4336617"/>
            <a:ext cx="7358730" cy="777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14413" y="5714268"/>
            <a:ext cx="6642848" cy="768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1866" y="2807350"/>
            <a:ext cx="8163553" cy="9604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愿景分解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altLang="zh-CN" sz="3600" dirty="0" smtClean="0"/>
          </a:p>
          <a:p>
            <a:pPr marL="971550" lvl="1" indent="-514350">
              <a:buFont typeface="+mj-ea"/>
              <a:buAutoNum type="circleNumDbPlain"/>
            </a:pPr>
            <a:r>
              <a:rPr lang="zh-CN" altLang="en-US" sz="3200" dirty="0" smtClean="0"/>
              <a:t>小巧灵活  </a:t>
            </a:r>
            <a:r>
              <a:rPr lang="en-US" altLang="zh-CN" sz="3200" dirty="0" smtClean="0">
                <a:solidFill>
                  <a:schemeClr val="tx1">
                    <a:lumMod val="50000"/>
                    <a:lumOff val="50000"/>
                  </a:schemeClr>
                </a:solidFill>
                <a:sym typeface="Wingdings" pitchFamily="2" charset="2"/>
              </a:rPr>
              <a:t></a:t>
            </a:r>
            <a:r>
              <a:rPr lang="en-US" altLang="zh-CN" sz="3200" dirty="0" smtClean="0">
                <a:sym typeface="Wingdings" pitchFamily="2" charset="2"/>
              </a:rPr>
              <a:t>  </a:t>
            </a:r>
            <a:r>
              <a:rPr lang="en-US" altLang="zh-CN" dirty="0" smtClean="0">
                <a:solidFill>
                  <a:srgbClr val="009999"/>
                </a:solidFill>
                <a:sym typeface="Wingdings" pitchFamily="2" charset="2"/>
              </a:rPr>
              <a:t>Short &amp; Slim</a:t>
            </a:r>
            <a:endParaRPr lang="en-US" altLang="zh-CN" sz="3200" dirty="0" smtClean="0">
              <a:solidFill>
                <a:srgbClr val="009999"/>
              </a:solidFill>
            </a:endParaRPr>
          </a:p>
          <a:p>
            <a:pPr marL="971550" lvl="1" indent="-514350">
              <a:buFont typeface="+mj-ea"/>
              <a:buAutoNum type="circleNumDbPlain"/>
            </a:pPr>
            <a:r>
              <a:rPr lang="zh-CN" altLang="en-US" sz="3200" dirty="0" smtClean="0"/>
              <a:t>简洁实用  </a:t>
            </a:r>
            <a:r>
              <a:rPr lang="en-US" altLang="zh-CN" sz="3200" dirty="0" smtClean="0">
                <a:solidFill>
                  <a:schemeClr val="tx1">
                    <a:lumMod val="50000"/>
                    <a:lumOff val="50000"/>
                  </a:schemeClr>
                </a:solidFill>
                <a:sym typeface="Wingdings" pitchFamily="2" charset="2"/>
              </a:rPr>
              <a:t></a:t>
            </a:r>
            <a:r>
              <a:rPr lang="en-US" altLang="zh-CN" sz="3200" dirty="0" smtClean="0">
                <a:sym typeface="Wingdings" pitchFamily="2" charset="2"/>
              </a:rPr>
              <a:t>  </a:t>
            </a:r>
            <a:r>
              <a:rPr lang="en-US" altLang="zh-CN" dirty="0" smtClean="0">
                <a:solidFill>
                  <a:srgbClr val="009999"/>
                </a:solidFill>
                <a:sym typeface="Wingdings" pitchFamily="2" charset="2"/>
              </a:rPr>
              <a:t>Simple &amp; Stupid</a:t>
            </a:r>
            <a:endParaRPr lang="en-US" altLang="zh-CN" sz="3200" dirty="0" smtClean="0">
              <a:solidFill>
                <a:srgbClr val="009999"/>
              </a:solidFill>
            </a:endParaRPr>
          </a:p>
          <a:p>
            <a:pPr marL="971550" lvl="1" indent="-514350">
              <a:buFont typeface="+mj-ea"/>
              <a:buAutoNum type="circleNumDbPlain"/>
            </a:pPr>
            <a:r>
              <a:rPr lang="zh-CN" altLang="en-US" sz="3200" dirty="0" smtClean="0"/>
              <a:t>使用起来让人感觉愉悦 </a:t>
            </a:r>
            <a:r>
              <a:rPr lang="en-US" altLang="zh-CN" sz="3200" dirty="0" smtClean="0">
                <a:solidFill>
                  <a:schemeClr val="tx1">
                    <a:lumMod val="50000"/>
                    <a:lumOff val="50000"/>
                  </a:schemeClr>
                </a:solidFill>
                <a:sym typeface="Wingdings" pitchFamily="2" charset="2"/>
              </a:rPr>
              <a:t></a:t>
            </a:r>
            <a:r>
              <a:rPr lang="en-US" altLang="zh-CN" sz="3200" dirty="0" smtClean="0">
                <a:sym typeface="Wingdings" pitchFamily="2" charset="2"/>
              </a:rPr>
              <a:t> </a:t>
            </a:r>
            <a:r>
              <a:rPr lang="en-US" altLang="zh-CN" dirty="0" smtClean="0">
                <a:solidFill>
                  <a:srgbClr val="009999"/>
                </a:solidFill>
                <a:sym typeface="Wingdings" pitchFamily="2" charset="2"/>
              </a:rPr>
              <a:t>Sweet &amp; Sexy</a:t>
            </a:r>
          </a:p>
          <a:p>
            <a:pPr marL="971550" lvl="1" indent="-514350">
              <a:buNone/>
            </a:pPr>
            <a:endParaRPr lang="en-US" altLang="zh-CN" sz="3200" dirty="0" smtClean="0">
              <a:solidFill>
                <a:srgbClr val="009999"/>
              </a:solidFill>
              <a:sym typeface="Wingdings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267" y="2676315"/>
            <a:ext cx="8229600" cy="1143000"/>
          </a:xfrm>
        </p:spPr>
        <p:txBody>
          <a:bodyPr/>
          <a:lstStyle/>
          <a:p>
            <a:pPr marL="742950" indent="-742950">
              <a:buFont typeface="+mj-ea"/>
              <a:buAutoNum type="circleNumDbPlain" startAt="3"/>
            </a:pPr>
            <a:r>
              <a:rPr lang="zh-CN" altLang="en-US" smtClean="0"/>
              <a:t>设计思路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出发点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简洁小巧：去做 </a:t>
            </a:r>
            <a:r>
              <a:rPr lang="en-US" altLang="zh-CN" smtClean="0"/>
              <a:t>20%</a:t>
            </a:r>
            <a:r>
              <a:rPr lang="zh-CN" altLang="en-US" smtClean="0"/>
              <a:t>，不求全</a:t>
            </a:r>
            <a:endParaRPr lang="en-US" altLang="zh-CN" smtClean="0"/>
          </a:p>
          <a:p>
            <a:r>
              <a:rPr lang="zh-CN" altLang="en-US" smtClean="0"/>
              <a:t>适度灵活：适可而止，不求“完美”</a:t>
            </a:r>
            <a:endParaRPr lang="en-US" altLang="zh-CN" smtClean="0"/>
          </a:p>
          <a:p>
            <a:r>
              <a:rPr lang="zh-CN" altLang="en-US" smtClean="0"/>
              <a:t>实用性好：根据实际需求去开发</a:t>
            </a:r>
            <a:endParaRPr lang="en-US" altLang="zh-CN" smtClean="0"/>
          </a:p>
          <a:p>
            <a:r>
              <a:rPr lang="zh-CN" altLang="en-US" smtClean="0"/>
              <a:t>体验愉悦：够 </a:t>
            </a:r>
            <a:r>
              <a:rPr lang="en-US" altLang="zh-CN" smtClean="0"/>
              <a:t>JavaScript</a:t>
            </a:r>
          </a:p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14869" y="1607811"/>
            <a:ext cx="5492262" cy="36615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261393" y="5609021"/>
            <a:ext cx="84255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+mn-lt"/>
                <a:hlinkClick r:id="rId3"/>
              </a:rPr>
              <a:t>http://code.google.com/p/kissy/</a:t>
            </a:r>
            <a:endParaRPr lang="en-US" altLang="zh-CN" sz="2400" dirty="0" smtClean="0">
              <a:latin typeface="+mn-lt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87655" y="0"/>
            <a:ext cx="2556345" cy="7780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API </a:t>
            </a:r>
            <a:r>
              <a:rPr lang="zh-CN" altLang="en-US" smtClean="0"/>
              <a:t>设计原则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简洁易用 （</a:t>
            </a:r>
            <a:r>
              <a:rPr lang="zh-CN" altLang="en-US" sz="2800" smtClean="0"/>
              <a:t>去享受代码，而不仅是完成工作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zh-CN" altLang="en-US" smtClean="0"/>
              <a:t>少而精 </a:t>
            </a:r>
            <a:r>
              <a:rPr lang="en-US" altLang="zh-CN" smtClean="0"/>
              <a:t>8/2  </a:t>
            </a:r>
            <a:r>
              <a:rPr lang="zh-CN" altLang="en-US" smtClean="0"/>
              <a:t>（</a:t>
            </a:r>
            <a:r>
              <a:rPr lang="zh-CN" altLang="en-US" sz="2800" smtClean="0"/>
              <a:t>真的需要吗？宁缺毋滥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zh-CN" altLang="en-US" smtClean="0"/>
              <a:t>适度灵活  （</a:t>
            </a:r>
            <a:r>
              <a:rPr lang="zh-CN" altLang="en-US" sz="2800" smtClean="0"/>
              <a:t>无处不权衡</a:t>
            </a:r>
            <a:r>
              <a:rPr lang="zh-CN" altLang="en-US" smtClean="0"/>
              <a:t>）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API </a:t>
            </a:r>
            <a:r>
              <a:rPr lang="zh-CN" altLang="en-US" smtClean="0"/>
              <a:t>层次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底层 </a:t>
            </a:r>
            <a:r>
              <a:rPr lang="en-US" altLang="zh-CN" smtClean="0"/>
              <a:t>API:  DOM.attr(‘#id’, ‘href’, ‘…’)</a:t>
            </a:r>
          </a:p>
          <a:p>
            <a:endParaRPr lang="en-US" altLang="zh-CN" smtClean="0"/>
          </a:p>
          <a:p>
            <a:r>
              <a:rPr lang="zh-CN" altLang="en-US" smtClean="0"/>
              <a:t>中级 </a:t>
            </a:r>
            <a:r>
              <a:rPr lang="en-US" altLang="zh-CN" smtClean="0"/>
              <a:t>API:  S.one(‘#id’).attr(‘href’, ‘…’)</a:t>
            </a:r>
          </a:p>
          <a:p>
            <a:endParaRPr lang="en-US" altLang="zh-CN" smtClean="0"/>
          </a:p>
          <a:p>
            <a:r>
              <a:rPr lang="zh-CN" altLang="en-US" smtClean="0"/>
              <a:t>高级 </a:t>
            </a:r>
            <a:r>
              <a:rPr lang="en-US" altLang="zh-CN" smtClean="0"/>
              <a:t>API: S.Slide(‘#id’, config)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KISSY </a:t>
            </a:r>
            <a:r>
              <a:rPr lang="zh-CN" altLang="en-US" smtClean="0"/>
              <a:t>的重点</a:t>
            </a:r>
            <a:endParaRPr lang="zh-CN" altLang="en-US"/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424149" y="2720382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400" kern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实用、好</a:t>
            </a:r>
            <a:r>
              <a:rPr kumimoji="0" lang="zh-CN" altLang="en-US" sz="4400" b="0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用的 </a:t>
            </a:r>
            <a:r>
              <a:rPr kumimoji="0" lang="en-US" altLang="zh-CN" sz="4400" b="0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UI </a:t>
            </a:r>
            <a:r>
              <a:rPr kumimoji="0" lang="zh-CN" altLang="en-US" sz="4400" b="0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组件</a:t>
            </a:r>
            <a:endParaRPr kumimoji="0" lang="zh-CN" altLang="en-US" sz="44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UI 3.0</a:t>
            </a:r>
            <a:endParaRPr lang="zh-CN" altLang="en-US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513" y="4011172"/>
            <a:ext cx="9044419" cy="2587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8" name="Picture 4" descr="welcom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05551" y="1713391"/>
            <a:ext cx="2381250" cy="20383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弱框架</a:t>
            </a:r>
            <a:endParaRPr lang="zh-CN" altLang="en-US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9016" y="1634799"/>
            <a:ext cx="7602964" cy="48210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75766" y="136744"/>
            <a:ext cx="6491976" cy="6589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267" y="2676315"/>
            <a:ext cx="8229600" cy="1143000"/>
          </a:xfrm>
        </p:spPr>
        <p:txBody>
          <a:bodyPr/>
          <a:lstStyle/>
          <a:p>
            <a:pPr marL="742950" indent="-742950">
              <a:buFont typeface="+mj-ea"/>
              <a:buAutoNum type="circleNumDbPlain" startAt="4"/>
            </a:pPr>
            <a:r>
              <a:rPr lang="en-US" altLang="zh-CN" smtClean="0"/>
              <a:t>Gettings Start with KISSY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ks-core</a:t>
            </a:r>
            <a:endParaRPr lang="zh-CN" altLang="en-US"/>
          </a:p>
        </p:txBody>
      </p:sp>
      <p:pic>
        <p:nvPicPr>
          <p:cNvPr id="532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33675" y="1924050"/>
            <a:ext cx="3676650" cy="445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0541" y="1509037"/>
            <a:ext cx="8229600" cy="3856177"/>
          </a:xfrm>
        </p:spPr>
        <p:txBody>
          <a:bodyPr/>
          <a:lstStyle/>
          <a:p>
            <a:pPr>
              <a:buNone/>
            </a:pPr>
            <a:r>
              <a:rPr lang="en-US" altLang="zh-CN" sz="2800" dirty="0" smtClean="0">
                <a:latin typeface="Courier New" pitchFamily="49" charset="0"/>
                <a:cs typeface="Courier New" pitchFamily="49" charset="0"/>
              </a:rPr>
              <a:t>KISSY.</a:t>
            </a:r>
            <a:r>
              <a:rPr lang="en-US" altLang="zh-CN" sz="2800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ready</a:t>
            </a:r>
            <a:r>
              <a:rPr lang="en-US" altLang="zh-CN" sz="2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2800" dirty="0" smtClean="0">
                <a:solidFill>
                  <a:srgbClr val="99FF66"/>
                </a:solidFill>
                <a:latin typeface="Courier New" pitchFamily="49" charset="0"/>
                <a:cs typeface="Courier New" pitchFamily="49" charset="0"/>
              </a:rPr>
              <a:t>function</a:t>
            </a:r>
            <a:r>
              <a:rPr lang="en-US" altLang="zh-CN" sz="2800" dirty="0" smtClean="0">
                <a:latin typeface="Courier New" pitchFamily="49" charset="0"/>
                <a:cs typeface="Courier New" pitchFamily="49" charset="0"/>
              </a:rPr>
              <a:t>(S) {</a:t>
            </a:r>
          </a:p>
          <a:p>
            <a:pPr>
              <a:buNone/>
            </a:pPr>
            <a:endParaRPr lang="en-US" altLang="zh-CN" sz="2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altLang="zh-CN" sz="2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altLang="zh-CN" sz="2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altLang="zh-CN" sz="2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altLang="zh-CN" sz="2800" smtClean="0">
                <a:latin typeface="Courier New" pitchFamily="49" charset="0"/>
                <a:cs typeface="Courier New" pitchFamily="49" charset="0"/>
              </a:rPr>
              <a:t> </a:t>
            </a:r>
            <a:endParaRPr lang="en-US" altLang="zh-CN" sz="2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altLang="zh-CN" sz="2800" dirty="0" smtClean="0">
                <a:latin typeface="Courier New" pitchFamily="49" charset="0"/>
                <a:cs typeface="Courier New" pitchFamily="49" charset="0"/>
              </a:rPr>
              <a:t>});</a:t>
            </a:r>
          </a:p>
          <a:p>
            <a:pPr>
              <a:buNone/>
            </a:pPr>
            <a:endParaRPr lang="en-US" altLang="zh-CN" sz="2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altLang="zh-CN" sz="2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zh-CN" altLang="en-US" dirty="0"/>
          </a:p>
        </p:txBody>
      </p:sp>
      <p:sp>
        <p:nvSpPr>
          <p:cNvPr id="4" name="Rounded Rectangle 3"/>
          <p:cNvSpPr/>
          <p:nvPr/>
        </p:nvSpPr>
        <p:spPr bwMode="auto">
          <a:xfrm>
            <a:off x="1229286" y="2289211"/>
            <a:ext cx="6276834" cy="1961242"/>
          </a:xfrm>
          <a:prstGeom prst="roundRect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 w="med" len="med"/>
            <a:tailEnd type="none" w="med" len="med"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3200" dirty="0" smtClean="0">
              <a:solidFill>
                <a:schemeClr val="bg1"/>
              </a:solidFill>
            </a:endParaRP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4000" dirty="0" smtClean="0">
                <a:solidFill>
                  <a:srgbClr val="0070C0"/>
                </a:solidFill>
              </a:rPr>
              <a:t>Kissy </a:t>
            </a:r>
            <a:r>
              <a:rPr lang="zh-CN" altLang="en-US" sz="4000" dirty="0" smtClean="0">
                <a:solidFill>
                  <a:srgbClr val="0070C0"/>
                </a:solidFill>
              </a:rPr>
              <a:t>的弱沙箱</a:t>
            </a:r>
            <a:endParaRPr kumimoji="0" lang="zh-CN" altLang="en-US" sz="4000" b="0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80082" y="0"/>
            <a:ext cx="8229600" cy="1143000"/>
          </a:xfrm>
        </p:spPr>
        <p:txBody>
          <a:bodyPr/>
          <a:lstStyle/>
          <a:p>
            <a:r>
              <a:rPr lang="en-US" altLang="zh-CN" smtClean="0"/>
              <a:t>kissy</a:t>
            </a:r>
            <a:endParaRPr lang="zh-CN" altLang="en-US"/>
          </a:p>
        </p:txBody>
      </p:sp>
      <p:sp>
        <p:nvSpPr>
          <p:cNvPr id="6" name="Rectangle 5"/>
          <p:cNvSpPr/>
          <p:nvPr/>
        </p:nvSpPr>
        <p:spPr>
          <a:xfrm>
            <a:off x="258896" y="5727850"/>
            <a:ext cx="81029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mtClean="0">
                <a:solidFill>
                  <a:schemeClr val="bg1">
                    <a:lumMod val="95000"/>
                  </a:schemeClr>
                </a:solidFill>
                <a:latin typeface="Garamond" pitchFamily="18" charset="0"/>
                <a:hlinkClick r:id="rId3"/>
              </a:rPr>
              <a:t>http://kissy.googlecode.com/svn/trunk/docs/kissy/index.html</a:t>
            </a:r>
            <a:endParaRPr lang="zh-CN" altLang="en-US">
              <a:solidFill>
                <a:schemeClr val="bg1">
                  <a:lumMod val="95000"/>
                </a:schemeClr>
              </a:solidFill>
              <a:latin typeface="Garamond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80082" y="0"/>
            <a:ext cx="8229600" cy="1143000"/>
          </a:xfrm>
        </p:spPr>
        <p:txBody>
          <a:bodyPr/>
          <a:lstStyle/>
          <a:p>
            <a:r>
              <a:rPr lang="en-US" altLang="zh-CN" smtClean="0"/>
              <a:t>dom</a:t>
            </a:r>
            <a:endParaRPr lang="zh-CN" altLang="en-US"/>
          </a:p>
        </p:txBody>
      </p:sp>
      <p:pic>
        <p:nvPicPr>
          <p:cNvPr id="542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83640" y="1409184"/>
            <a:ext cx="3600450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1400"/>
            <a:ext cx="8229600" cy="1143000"/>
          </a:xfrm>
        </p:spPr>
        <p:txBody>
          <a:bodyPr/>
          <a:lstStyle/>
          <a:p>
            <a:pPr marL="742950" indent="-742950">
              <a:buFont typeface="+mj-ea"/>
              <a:buAutoNum type="circleNumDbPlain"/>
            </a:pPr>
            <a:r>
              <a:rPr lang="en-US" altLang="zh-CN" smtClean="0"/>
              <a:t>Why ?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0541" y="1905644"/>
            <a:ext cx="8229600" cy="4219734"/>
          </a:xfrm>
        </p:spPr>
        <p:txBody>
          <a:bodyPr/>
          <a:lstStyle/>
          <a:p>
            <a:pPr>
              <a:buNone/>
            </a:pPr>
            <a:r>
              <a:rPr lang="en-US" altLang="zh-CN" sz="2800" dirty="0" smtClean="0">
                <a:latin typeface="Courier New" pitchFamily="49" charset="0"/>
                <a:cs typeface="Courier New" pitchFamily="49" charset="0"/>
              </a:rPr>
              <a:t>KISSY.</a:t>
            </a:r>
            <a:r>
              <a:rPr lang="en-US" altLang="zh-CN" sz="2800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ready</a:t>
            </a:r>
            <a:r>
              <a:rPr lang="en-US" altLang="zh-CN" sz="2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2800" dirty="0" smtClean="0">
                <a:solidFill>
                  <a:srgbClr val="99FF66"/>
                </a:solidFill>
                <a:latin typeface="Courier New" pitchFamily="49" charset="0"/>
                <a:cs typeface="Courier New" pitchFamily="49" charset="0"/>
              </a:rPr>
              <a:t>function</a:t>
            </a:r>
            <a:r>
              <a:rPr lang="en-US" altLang="zh-CN" sz="2800" dirty="0" smtClean="0">
                <a:latin typeface="Courier New" pitchFamily="49" charset="0"/>
                <a:cs typeface="Courier New" pitchFamily="49" charset="0"/>
              </a:rPr>
              <a:t>(S) {</a:t>
            </a:r>
          </a:p>
          <a:p>
            <a:pPr>
              <a:buNone/>
            </a:pPr>
            <a:r>
              <a:rPr lang="en-US" altLang="zh-CN" sz="2800" smtClean="0">
                <a:latin typeface="Courier New" pitchFamily="49" charset="0"/>
                <a:cs typeface="Courier New" pitchFamily="49" charset="0"/>
              </a:rPr>
              <a:t>    var DOM = S.DOM,</a:t>
            </a:r>
          </a:p>
          <a:p>
            <a:pPr>
              <a:buNone/>
            </a:pPr>
            <a:r>
              <a:rPr lang="en-US" altLang="zh-CN" sz="2800" smtClean="0">
                <a:latin typeface="Courier New" pitchFamily="49" charset="0"/>
                <a:cs typeface="Courier New" pitchFamily="49" charset="0"/>
              </a:rPr>
              <a:t>        elem = S.get(‘#id’);</a:t>
            </a:r>
          </a:p>
          <a:p>
            <a:pPr>
              <a:buNone/>
            </a:pPr>
            <a:endParaRPr lang="en-US" altLang="zh-CN" sz="2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altLang="zh-CN" sz="2800" smtClean="0">
                <a:latin typeface="Courier New" pitchFamily="49" charset="0"/>
                <a:cs typeface="Courier New" pitchFamily="49" charset="0"/>
              </a:rPr>
              <a:t>    DOM.</a:t>
            </a:r>
            <a:r>
              <a:rPr lang="en-US" altLang="zh-CN" sz="280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css</a:t>
            </a:r>
            <a:r>
              <a:rPr lang="en-US" altLang="zh-CN" sz="2800" smtClean="0">
                <a:latin typeface="Courier New" pitchFamily="49" charset="0"/>
                <a:cs typeface="Courier New" pitchFamily="49" charset="0"/>
              </a:rPr>
              <a:t>(elem, ‘color’, ‘red’);</a:t>
            </a:r>
            <a:endParaRPr lang="en-US" altLang="zh-CN" sz="2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altLang="zh-CN" sz="2800" smtClean="0">
                <a:latin typeface="Courier New" pitchFamily="49" charset="0"/>
                <a:cs typeface="Courier New" pitchFamily="49" charset="0"/>
              </a:rPr>
              <a:t>    DOM.</a:t>
            </a:r>
            <a:r>
              <a:rPr lang="en-US" altLang="zh-CN" sz="280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text</a:t>
            </a:r>
            <a:r>
              <a:rPr lang="en-US" altLang="zh-CN" sz="2800" smtClean="0">
                <a:latin typeface="Courier New" pitchFamily="49" charset="0"/>
                <a:cs typeface="Courier New" pitchFamily="49" charset="0"/>
              </a:rPr>
              <a:t>(elem, ‘hello, kissy!’);</a:t>
            </a:r>
            <a:endParaRPr lang="en-US" altLang="zh-CN" sz="2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altLang="zh-CN" sz="2800" dirty="0" smtClean="0">
                <a:latin typeface="Courier New" pitchFamily="49" charset="0"/>
                <a:cs typeface="Courier New" pitchFamily="49" charset="0"/>
              </a:rPr>
              <a:t>});</a:t>
            </a:r>
          </a:p>
          <a:p>
            <a:pPr>
              <a:buNone/>
            </a:pPr>
            <a:endParaRPr lang="en-US" altLang="zh-CN" sz="2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altLang="zh-CN" sz="2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zh-CN" alt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80082" y="0"/>
            <a:ext cx="8229600" cy="1143000"/>
          </a:xfrm>
        </p:spPr>
        <p:txBody>
          <a:bodyPr/>
          <a:lstStyle/>
          <a:p>
            <a:r>
              <a:rPr lang="en-US" altLang="zh-CN" smtClean="0"/>
              <a:t>dom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2575" y="1244631"/>
            <a:ext cx="8229600" cy="4952357"/>
          </a:xfrm>
        </p:spPr>
        <p:txBody>
          <a:bodyPr/>
          <a:lstStyle/>
          <a:p>
            <a:pPr>
              <a:buNone/>
            </a:pPr>
            <a:r>
              <a:rPr lang="en-US" altLang="zh-CN" sz="2800" dirty="0" smtClean="0">
                <a:latin typeface="Courier New" pitchFamily="49" charset="0"/>
                <a:cs typeface="Courier New" pitchFamily="49" charset="0"/>
              </a:rPr>
              <a:t>KISSY.</a:t>
            </a:r>
            <a:r>
              <a:rPr lang="en-US" altLang="zh-CN" sz="2800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ready</a:t>
            </a:r>
            <a:r>
              <a:rPr lang="en-US" altLang="zh-CN" sz="2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2800" dirty="0" smtClean="0">
                <a:solidFill>
                  <a:srgbClr val="99FF66"/>
                </a:solidFill>
                <a:latin typeface="Courier New" pitchFamily="49" charset="0"/>
                <a:cs typeface="Courier New" pitchFamily="49" charset="0"/>
              </a:rPr>
              <a:t>function</a:t>
            </a:r>
            <a:r>
              <a:rPr lang="en-US" altLang="zh-CN" sz="2800" dirty="0" smtClean="0">
                <a:latin typeface="Courier New" pitchFamily="49" charset="0"/>
                <a:cs typeface="Courier New" pitchFamily="49" charset="0"/>
              </a:rPr>
              <a:t>(S) {</a:t>
            </a:r>
          </a:p>
          <a:p>
            <a:pPr>
              <a:buNone/>
            </a:pPr>
            <a:r>
              <a:rPr lang="en-US" altLang="zh-CN" sz="2000" smtClean="0">
                <a:latin typeface="Courier New" pitchFamily="49" charset="0"/>
                <a:cs typeface="Courier New" pitchFamily="49" charset="0"/>
              </a:rPr>
              <a:t>    var Event = S.Event; </a:t>
            </a:r>
          </a:p>
          <a:p>
            <a:pPr>
              <a:buNone/>
            </a:pPr>
            <a:endParaRPr lang="en-US" altLang="zh-CN" sz="200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altLang="zh-CN" sz="200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zh-CN" sz="200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zh-CN" altLang="en-US" sz="200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最常规的用法 </a:t>
            </a:r>
            <a:endParaRPr lang="en-US" altLang="zh-CN" sz="2000" smtClean="0">
              <a:solidFill>
                <a:schemeClr val="bg1">
                  <a:lumMod val="6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altLang="zh-CN" sz="2000" smtClean="0">
                <a:latin typeface="Courier New" pitchFamily="49" charset="0"/>
                <a:cs typeface="Courier New" pitchFamily="49" charset="0"/>
              </a:rPr>
              <a:t>    Event.</a:t>
            </a:r>
            <a:r>
              <a:rPr lang="en-US" altLang="zh-CN" sz="200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altLang="zh-CN" sz="2000" smtClean="0">
                <a:latin typeface="Courier New" pitchFamily="49" charset="0"/>
                <a:cs typeface="Courier New" pitchFamily="49" charset="0"/>
              </a:rPr>
              <a:t>(document, 'click', </a:t>
            </a:r>
            <a:r>
              <a:rPr lang="en-US" altLang="zh-CN" sz="2000" smtClean="0">
                <a:solidFill>
                  <a:srgbClr val="99FF99"/>
                </a:solidFill>
                <a:latin typeface="Courier New" pitchFamily="49" charset="0"/>
                <a:cs typeface="Courier New" pitchFamily="49" charset="0"/>
              </a:rPr>
              <a:t>function</a:t>
            </a:r>
            <a:r>
              <a:rPr lang="en-US" altLang="zh-CN" sz="2000" smtClean="0">
                <a:latin typeface="Courier New" pitchFamily="49" charset="0"/>
                <a:cs typeface="Courier New" pitchFamily="49" charset="0"/>
              </a:rPr>
              <a:t>(ev) {</a:t>
            </a:r>
          </a:p>
          <a:p>
            <a:pPr>
              <a:buNone/>
            </a:pPr>
            <a:r>
              <a:rPr lang="en-US" altLang="zh-CN" sz="200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altLang="zh-CN" sz="200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// handle code</a:t>
            </a:r>
          </a:p>
          <a:p>
            <a:pPr>
              <a:buNone/>
            </a:pPr>
            <a:r>
              <a:rPr lang="en-US" altLang="zh-CN" sz="2000" smtClean="0">
                <a:latin typeface="Courier New" pitchFamily="49" charset="0"/>
                <a:cs typeface="Courier New" pitchFamily="49" charset="0"/>
              </a:rPr>
              <a:t>    }); </a:t>
            </a:r>
          </a:p>
          <a:p>
            <a:pPr>
              <a:buNone/>
            </a:pPr>
            <a:endParaRPr lang="en-US" altLang="zh-CN" sz="200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altLang="zh-CN" sz="200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zh-CN" sz="200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zh-CN" altLang="en-US" sz="200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进阶用法</a:t>
            </a:r>
            <a:endParaRPr lang="en-US" altLang="zh-CN" sz="2000" smtClean="0">
              <a:solidFill>
                <a:schemeClr val="bg1">
                  <a:lumMod val="6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altLang="zh-CN" sz="2000" smtClean="0">
                <a:latin typeface="Courier New" pitchFamily="49" charset="0"/>
                <a:cs typeface="Courier New" pitchFamily="49" charset="0"/>
              </a:rPr>
              <a:t>    Event.</a:t>
            </a:r>
            <a:r>
              <a:rPr lang="en-US" altLang="zh-CN" sz="200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altLang="zh-CN" sz="2000" smtClean="0">
                <a:latin typeface="Courier New" pitchFamily="49" charset="0"/>
                <a:cs typeface="Courier New" pitchFamily="49" charset="0"/>
              </a:rPr>
              <a:t>('.class', 'mouseenter', </a:t>
            </a:r>
            <a:r>
              <a:rPr lang="en-US" altLang="zh-CN" sz="2000" smtClean="0">
                <a:solidFill>
                  <a:srgbClr val="99FF99"/>
                </a:solidFill>
                <a:latin typeface="Courier New" pitchFamily="49" charset="0"/>
                <a:cs typeface="Courier New" pitchFamily="49" charset="0"/>
              </a:rPr>
              <a:t>function</a:t>
            </a:r>
            <a:r>
              <a:rPr lang="en-US" altLang="zh-CN" sz="2000" smtClean="0">
                <a:latin typeface="Courier New" pitchFamily="49" charset="0"/>
                <a:cs typeface="Courier New" pitchFamily="49" charset="0"/>
              </a:rPr>
              <a:t>(ev) {</a:t>
            </a:r>
          </a:p>
          <a:p>
            <a:pPr>
              <a:buNone/>
            </a:pPr>
            <a:r>
              <a:rPr lang="en-US" altLang="zh-CN" sz="200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altLang="zh-CN" sz="200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// handle code</a:t>
            </a:r>
          </a:p>
          <a:p>
            <a:pPr>
              <a:buNone/>
            </a:pPr>
            <a:r>
              <a:rPr lang="en-US" altLang="zh-CN" sz="2000" smtClean="0">
                <a:latin typeface="Courier New" pitchFamily="49" charset="0"/>
                <a:cs typeface="Courier New" pitchFamily="49" charset="0"/>
              </a:rPr>
              <a:t>    });</a:t>
            </a:r>
          </a:p>
          <a:p>
            <a:pPr>
              <a:buNone/>
            </a:pPr>
            <a:r>
              <a:rPr lang="en-US" altLang="zh-CN" sz="2800" smtClean="0">
                <a:latin typeface="Courier New" pitchFamily="49" charset="0"/>
                <a:cs typeface="Courier New" pitchFamily="49" charset="0"/>
              </a:rPr>
              <a:t>});</a:t>
            </a:r>
            <a:endParaRPr lang="en-US" altLang="zh-CN" sz="2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altLang="zh-CN" sz="2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altLang="zh-CN" sz="2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zh-CN" alt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80082" y="0"/>
            <a:ext cx="8229600" cy="1143000"/>
          </a:xfrm>
        </p:spPr>
        <p:txBody>
          <a:bodyPr/>
          <a:lstStyle/>
          <a:p>
            <a:r>
              <a:rPr lang="en-US" altLang="zh-CN" smtClean="0"/>
              <a:t>event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event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自定义事件：</a:t>
            </a:r>
            <a:r>
              <a:rPr lang="en-US" altLang="zh-CN" smtClean="0"/>
              <a:t>Event-Target</a:t>
            </a:r>
            <a:endParaRPr lang="zh-CN" altLang="en-US"/>
          </a:p>
        </p:txBody>
      </p:sp>
      <p:sp>
        <p:nvSpPr>
          <p:cNvPr id="4" name="Rectangle 3"/>
          <p:cNvSpPr/>
          <p:nvPr/>
        </p:nvSpPr>
        <p:spPr>
          <a:xfrm>
            <a:off x="567369" y="3557527"/>
            <a:ext cx="810290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smtClean="0">
                <a:latin typeface="Garamond" pitchFamily="18" charset="0"/>
                <a:hlinkClick r:id="rId2"/>
              </a:rPr>
              <a:t>http://kissy.googlecode.com/svn/trunk/docs/event/event-target.html</a:t>
            </a:r>
            <a:endParaRPr lang="zh-CN" altLang="en-US" sz="2000">
              <a:solidFill>
                <a:schemeClr val="bg1">
                  <a:lumMod val="95000"/>
                </a:schemeClr>
              </a:solidFill>
              <a:latin typeface="Garamond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0541" y="1905644"/>
            <a:ext cx="8229600" cy="4219734"/>
          </a:xfrm>
        </p:spPr>
        <p:txBody>
          <a:bodyPr/>
          <a:lstStyle/>
          <a:p>
            <a:pPr>
              <a:buNone/>
            </a:pPr>
            <a:r>
              <a:rPr lang="en-US" altLang="zh-CN" sz="2800" dirty="0" smtClean="0">
                <a:latin typeface="Courier New" pitchFamily="49" charset="0"/>
                <a:cs typeface="Courier New" pitchFamily="49" charset="0"/>
              </a:rPr>
              <a:t>KISSY.</a:t>
            </a:r>
            <a:r>
              <a:rPr lang="en-US" altLang="zh-CN" sz="2800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ready</a:t>
            </a:r>
            <a:r>
              <a:rPr lang="en-US" altLang="zh-CN" sz="2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2800" dirty="0" smtClean="0">
                <a:solidFill>
                  <a:srgbClr val="99FF66"/>
                </a:solidFill>
                <a:latin typeface="Courier New" pitchFamily="49" charset="0"/>
                <a:cs typeface="Courier New" pitchFamily="49" charset="0"/>
              </a:rPr>
              <a:t>function</a:t>
            </a:r>
            <a:r>
              <a:rPr lang="en-US" altLang="zh-CN" sz="2800" dirty="0" smtClean="0">
                <a:latin typeface="Courier New" pitchFamily="49" charset="0"/>
                <a:cs typeface="Courier New" pitchFamily="49" charset="0"/>
              </a:rPr>
              <a:t>(S) {</a:t>
            </a:r>
          </a:p>
          <a:p>
            <a:pPr>
              <a:buNone/>
            </a:pPr>
            <a:r>
              <a:rPr lang="en-US" altLang="zh-CN" sz="2800" smtClean="0">
                <a:latin typeface="Courier New" pitchFamily="49" charset="0"/>
                <a:cs typeface="Courier New" pitchFamily="49" charset="0"/>
              </a:rPr>
              <a:t>    </a:t>
            </a:r>
            <a:endParaRPr lang="en-US" altLang="zh-CN" sz="2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altLang="zh-CN" sz="2800" smtClean="0">
                <a:latin typeface="Courier New" pitchFamily="49" charset="0"/>
                <a:cs typeface="Courier New" pitchFamily="49" charset="0"/>
              </a:rPr>
              <a:t>    S.one(‘#id’)</a:t>
            </a:r>
          </a:p>
          <a:p>
            <a:pPr>
              <a:buNone/>
            </a:pPr>
            <a:r>
              <a:rPr lang="en-US" altLang="zh-CN" sz="2800" smtClean="0">
                <a:latin typeface="Courier New" pitchFamily="49" charset="0"/>
                <a:cs typeface="Courier New" pitchFamily="49" charset="0"/>
              </a:rPr>
              <a:t>        .</a:t>
            </a:r>
            <a:r>
              <a:rPr lang="en-US" altLang="zh-CN" sz="280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parent</a:t>
            </a:r>
            <a:r>
              <a:rPr lang="en-US" altLang="zh-CN" sz="280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>
              <a:buNone/>
            </a:pPr>
            <a:r>
              <a:rPr lang="en-US" altLang="zh-CN" sz="2800" smtClean="0">
                <a:latin typeface="Courier New" pitchFamily="49" charset="0"/>
                <a:cs typeface="Courier New" pitchFamily="49" charset="0"/>
              </a:rPr>
              <a:t>        .</a:t>
            </a:r>
            <a:r>
              <a:rPr lang="en-US" altLang="zh-CN" sz="280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next</a:t>
            </a:r>
            <a:r>
              <a:rPr lang="en-US" altLang="zh-CN" sz="280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altLang="zh-CN" sz="2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altLang="zh-CN" sz="2800" smtClean="0">
                <a:latin typeface="Courier New" pitchFamily="49" charset="0"/>
                <a:cs typeface="Courier New" pitchFamily="49" charset="0"/>
              </a:rPr>
              <a:t>        .</a:t>
            </a:r>
            <a:r>
              <a:rPr lang="en-US" altLang="zh-CN" sz="280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text</a:t>
            </a:r>
            <a:r>
              <a:rPr lang="en-US" altLang="zh-CN" sz="2800" smtClean="0">
                <a:latin typeface="Courier New" pitchFamily="49" charset="0"/>
                <a:cs typeface="Courier New" pitchFamily="49" charset="0"/>
              </a:rPr>
              <a:t>(‘hello, kissy!’)</a:t>
            </a:r>
          </a:p>
          <a:p>
            <a:pPr>
              <a:buNone/>
            </a:pPr>
            <a:r>
              <a:rPr lang="en-US" altLang="zh-CN" sz="2800" smtClean="0">
                <a:latin typeface="Courier New" pitchFamily="49" charset="0"/>
                <a:cs typeface="Courier New" pitchFamily="49" charset="0"/>
              </a:rPr>
              <a:t>        .</a:t>
            </a:r>
            <a:r>
              <a:rPr lang="en-US" altLang="zh-CN" sz="280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on</a:t>
            </a:r>
            <a:r>
              <a:rPr lang="en-US" altLang="zh-CN" sz="2800" smtClean="0">
                <a:latin typeface="Courier New" pitchFamily="49" charset="0"/>
                <a:cs typeface="Courier New" pitchFamily="49" charset="0"/>
              </a:rPr>
              <a:t>(‘click’, function() { });</a:t>
            </a:r>
            <a:endParaRPr lang="en-US" altLang="zh-CN" sz="2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altLang="zh-CN" sz="2800" dirty="0" smtClean="0">
                <a:latin typeface="Courier New" pitchFamily="49" charset="0"/>
                <a:cs typeface="Courier New" pitchFamily="49" charset="0"/>
              </a:rPr>
              <a:t>});</a:t>
            </a:r>
          </a:p>
          <a:p>
            <a:pPr>
              <a:buNone/>
            </a:pPr>
            <a:endParaRPr lang="en-US" altLang="zh-CN" sz="2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altLang="zh-CN" sz="2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zh-CN" alt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80082" y="0"/>
            <a:ext cx="8229600" cy="1143000"/>
          </a:xfrm>
        </p:spPr>
        <p:txBody>
          <a:bodyPr/>
          <a:lstStyle/>
          <a:p>
            <a:r>
              <a:rPr lang="en-US" altLang="zh-CN" smtClean="0"/>
              <a:t>node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6930" y="234106"/>
            <a:ext cx="1945416" cy="54582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89997" y="324916"/>
            <a:ext cx="2296075" cy="46767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556352" y="5992254"/>
            <a:ext cx="810290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smtClean="0">
                <a:latin typeface="Garamond" pitchFamily="18" charset="0"/>
                <a:hlinkClick r:id="rId4"/>
              </a:rPr>
              <a:t>http://</a:t>
            </a:r>
            <a:r>
              <a:rPr lang="en-US" altLang="zh-CN" sz="2000" smtClean="0">
                <a:latin typeface="Garamond" pitchFamily="18" charset="0"/>
                <a:hlinkClick r:id="rId4"/>
              </a:rPr>
              <a:t>kissy.googlecode.com/svn/trunk/docs/index.html</a:t>
            </a:r>
            <a:endParaRPr lang="zh-CN" altLang="en-US" sz="2000">
              <a:solidFill>
                <a:schemeClr val="bg1">
                  <a:lumMod val="95000"/>
                </a:schemeClr>
              </a:solidFill>
              <a:latin typeface="Garamond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0420" y="2896652"/>
            <a:ext cx="8229600" cy="2027888"/>
          </a:xfrm>
        </p:spPr>
        <p:txBody>
          <a:bodyPr/>
          <a:lstStyle/>
          <a:p>
            <a:r>
              <a:rPr lang="en-US" altLang="zh-CN" dirty="0" smtClean="0"/>
              <a:t>It’s </a:t>
            </a:r>
            <a:r>
              <a:rPr lang="en-US" altLang="zh-CN" dirty="0" smtClean="0">
                <a:solidFill>
                  <a:srgbClr val="FF0000"/>
                </a:solidFill>
              </a:rPr>
              <a:t>NOT</a:t>
            </a:r>
            <a:r>
              <a:rPr lang="en-US" altLang="zh-CN" dirty="0" smtClean="0"/>
              <a:t> the destination, </a:t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but just where we </a:t>
            </a:r>
            <a:r>
              <a:rPr lang="en-US" altLang="zh-CN" dirty="0" smtClean="0">
                <a:solidFill>
                  <a:srgbClr val="99FF66"/>
                </a:solidFill>
              </a:rPr>
              <a:t>BEGIN</a:t>
            </a:r>
            <a:r>
              <a:rPr lang="en-US" altLang="zh-CN" dirty="0" smtClean="0"/>
              <a:t>!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0250" y="1828800"/>
            <a:ext cx="8229600" cy="2585426"/>
          </a:xfrm>
        </p:spPr>
        <p:txBody>
          <a:bodyPr/>
          <a:lstStyle/>
          <a:p>
            <a:r>
              <a:rPr lang="en-US" altLang="zh-CN" smtClean="0"/>
              <a:t>FAQ</a:t>
            </a:r>
            <a:br>
              <a:rPr lang="en-US" altLang="zh-CN" smtClean="0"/>
            </a:br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 smtClean="0"/>
              <a:t>lifesinger@gmail.com</a:t>
            </a:r>
            <a:endParaRPr lang="zh-CN" altLang="en-US"/>
          </a:p>
        </p:txBody>
      </p:sp>
      <p:pic>
        <p:nvPicPr>
          <p:cNvPr id="6146" name="Picture 2" descr="我的头像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79276" y="4718375"/>
            <a:ext cx="1143000" cy="114300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9412" y="721089"/>
            <a:ext cx="3775647" cy="34212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54407" y="4645101"/>
            <a:ext cx="6199982" cy="731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36863" y="5474599"/>
            <a:ext cx="8576632" cy="1143000"/>
          </a:xfrm>
        </p:spPr>
        <p:txBody>
          <a:bodyPr/>
          <a:lstStyle/>
          <a:p>
            <a:r>
              <a:rPr lang="en-US" altLang="zh-CN" sz="3200" smtClean="0"/>
              <a:t>YUI </a:t>
            </a:r>
            <a:r>
              <a:rPr lang="zh-CN" altLang="en-US" sz="3200" smtClean="0"/>
              <a:t>的 </a:t>
            </a:r>
            <a:r>
              <a:rPr lang="en-US" altLang="zh-CN" sz="3200" smtClean="0"/>
              <a:t>bug </a:t>
            </a:r>
            <a:r>
              <a:rPr lang="zh-CN" altLang="en-US" sz="3200" smtClean="0"/>
              <a:t>解决不及时，新需求开发周期长</a:t>
            </a:r>
            <a:endParaRPr lang="zh-CN" altLang="en-US" sz="3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37711" y="5715000"/>
            <a:ext cx="8576632" cy="1143000"/>
          </a:xfrm>
        </p:spPr>
        <p:txBody>
          <a:bodyPr/>
          <a:lstStyle/>
          <a:p>
            <a:r>
              <a:rPr lang="en-US" altLang="zh-CN" sz="3200" smtClean="0"/>
              <a:t>YUI2 </a:t>
            </a:r>
            <a:r>
              <a:rPr lang="zh-CN" altLang="en-US" sz="3200" smtClean="0"/>
              <a:t> </a:t>
            </a:r>
            <a:r>
              <a:rPr lang="en-US" altLang="zh-CN" sz="3200" smtClean="0"/>
              <a:t>API </a:t>
            </a:r>
            <a:r>
              <a:rPr lang="zh-CN" altLang="en-US" sz="3200" smtClean="0"/>
              <a:t>的记忆性不佳</a:t>
            </a:r>
            <a:endParaRPr lang="zh-CN" altLang="en-US" sz="320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8182" y="420305"/>
            <a:ext cx="4499071" cy="4959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48499" y="535982"/>
            <a:ext cx="6274020" cy="5126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92795" y="5472629"/>
            <a:ext cx="8576632" cy="1143000"/>
          </a:xfrm>
        </p:spPr>
        <p:txBody>
          <a:bodyPr/>
          <a:lstStyle/>
          <a:p>
            <a:r>
              <a:rPr lang="en-US" altLang="zh-CN" sz="2400" smtClean="0"/>
              <a:t>YUI </a:t>
            </a:r>
            <a:r>
              <a:rPr lang="zh-CN" altLang="en-US" sz="2400" smtClean="0"/>
              <a:t> </a:t>
            </a:r>
            <a:r>
              <a:rPr lang="en-US" altLang="zh-CN" sz="2400" smtClean="0"/>
              <a:t>Widget </a:t>
            </a:r>
            <a:r>
              <a:rPr lang="zh-CN" altLang="en-US" sz="2400" smtClean="0"/>
              <a:t>的体验不太符合国情，修改定制成本不低</a:t>
            </a:r>
            <a:endParaRPr lang="zh-CN" altLang="en-US" sz="240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61826" y="541892"/>
            <a:ext cx="5886450" cy="453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92795" y="5715000"/>
            <a:ext cx="8576632" cy="1143000"/>
          </a:xfrm>
        </p:spPr>
        <p:txBody>
          <a:bodyPr/>
          <a:lstStyle/>
          <a:p>
            <a:r>
              <a:rPr lang="zh-CN" altLang="en-US" sz="2400" smtClean="0"/>
              <a:t> </a:t>
            </a:r>
            <a:r>
              <a:rPr lang="en-US" altLang="zh-CN" sz="2400" smtClean="0"/>
              <a:t>jQuery </a:t>
            </a:r>
            <a:r>
              <a:rPr lang="zh-CN" altLang="en-US" sz="2400" smtClean="0"/>
              <a:t>在代码组织和可复用性上存在不足</a:t>
            </a:r>
            <a:endParaRPr lang="zh-CN" altLang="en-US" sz="240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3981" y="258838"/>
            <a:ext cx="8139687" cy="2323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7028" y="2495953"/>
            <a:ext cx="8353802" cy="3188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92795" y="5472629"/>
            <a:ext cx="8576632" cy="1143000"/>
          </a:xfrm>
        </p:spPr>
        <p:txBody>
          <a:bodyPr/>
          <a:lstStyle/>
          <a:p>
            <a:r>
              <a:rPr lang="en-US" altLang="zh-CN" sz="2400" smtClean="0"/>
              <a:t>MooTools </a:t>
            </a:r>
            <a:r>
              <a:rPr lang="zh-CN" altLang="en-US" sz="2400" smtClean="0"/>
              <a:t>存在全局污染隐患，此外，太 </a:t>
            </a:r>
            <a:r>
              <a:rPr lang="en-US" altLang="zh-CN" sz="2400" smtClean="0"/>
              <a:t>OO</a:t>
            </a:r>
            <a:r>
              <a:rPr lang="zh-CN" altLang="en-US" sz="2400" smtClean="0"/>
              <a:t>，不够 </a:t>
            </a:r>
            <a:r>
              <a:rPr lang="en-US" altLang="zh-CN" sz="2400" smtClean="0"/>
              <a:t>JavaScript</a:t>
            </a:r>
            <a:endParaRPr lang="zh-CN" altLang="en-US" sz="240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3519" y="1334418"/>
            <a:ext cx="6562725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92795" y="5472629"/>
            <a:ext cx="8576632" cy="1143000"/>
          </a:xfrm>
        </p:spPr>
        <p:txBody>
          <a:bodyPr/>
          <a:lstStyle/>
          <a:p>
            <a:r>
              <a:rPr lang="en-US" altLang="zh-CN" sz="2400" smtClean="0"/>
              <a:t>YUI3</a:t>
            </a:r>
            <a:r>
              <a:rPr lang="zh-CN" altLang="en-US" sz="2400" smtClean="0"/>
              <a:t>：理想主义者，学术味太浓</a:t>
            </a:r>
            <a:endParaRPr lang="zh-CN" altLang="en-US" sz="2400"/>
          </a:p>
        </p:txBody>
      </p:sp>
      <p:pic>
        <p:nvPicPr>
          <p:cNvPr id="7170" name="Picture 2" descr="The widget class diagram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78637" y="1092716"/>
            <a:ext cx="4410297" cy="361118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Default Design">
  <a:themeElements>
    <a:clrScheme name="lifesinger ppt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D8D8D8"/>
      </a:hlink>
      <a:folHlink>
        <a:srgbClr val="D8D8D8"/>
      </a:folHlink>
    </a:clrScheme>
    <a:fontScheme name="Default Design">
      <a:majorFont>
        <a:latin typeface="Cheltenhm BdHd BT"/>
        <a:ea typeface=""/>
        <a:cs typeface=""/>
      </a:majorFont>
      <a:minorFont>
        <a:latin typeface="Cheltenhm BdHd B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15233</TotalTime>
  <Words>719</Words>
  <Application>Microsoft Office PowerPoint</Application>
  <PresentationFormat>On-screen Show (4:3)</PresentationFormat>
  <Paragraphs>122</Paragraphs>
  <Slides>36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3" baseType="lpstr">
      <vt:lpstr>Arial</vt:lpstr>
      <vt:lpstr>宋体</vt:lpstr>
      <vt:lpstr>Cheltenhm BdHd BT</vt:lpstr>
      <vt:lpstr>Wingdings</vt:lpstr>
      <vt:lpstr>Courier New</vt:lpstr>
      <vt:lpstr>Garamond</vt:lpstr>
      <vt:lpstr>Default Design</vt:lpstr>
      <vt:lpstr>Intro to KISSY</vt:lpstr>
      <vt:lpstr>Slide 2</vt:lpstr>
      <vt:lpstr>Why ?</vt:lpstr>
      <vt:lpstr>YUI 的 bug 解决不及时，新需求开发周期长</vt:lpstr>
      <vt:lpstr>YUI2  API 的记忆性不佳</vt:lpstr>
      <vt:lpstr>YUI  Widget 的体验不太符合国情，修改定制成本不低</vt:lpstr>
      <vt:lpstr> jQuery 在代码组织和可复用性上存在不足</vt:lpstr>
      <vt:lpstr>MooTools 存在全局污染隐患，此外，太 OO，不够 JavaScript</vt:lpstr>
      <vt:lpstr>YUI3：理想主义者，学术味太浓</vt:lpstr>
      <vt:lpstr>重新开发类库的优点</vt:lpstr>
      <vt:lpstr>重新开发类库的缺点</vt:lpstr>
      <vt:lpstr>Slide 12</vt:lpstr>
      <vt:lpstr>Slide 13</vt:lpstr>
      <vt:lpstr>KISSY 愿景</vt:lpstr>
      <vt:lpstr>Slide 15</vt:lpstr>
      <vt:lpstr>Slide 16</vt:lpstr>
      <vt:lpstr>愿景分解</vt:lpstr>
      <vt:lpstr>设计思路</vt:lpstr>
      <vt:lpstr>出发点</vt:lpstr>
      <vt:lpstr>API 设计原则</vt:lpstr>
      <vt:lpstr>API 层次</vt:lpstr>
      <vt:lpstr>KISSY 的重点</vt:lpstr>
      <vt:lpstr>UI 3.0</vt:lpstr>
      <vt:lpstr>弱框架</vt:lpstr>
      <vt:lpstr>Slide 25</vt:lpstr>
      <vt:lpstr>Gettings Start with KISSY</vt:lpstr>
      <vt:lpstr>ks-core</vt:lpstr>
      <vt:lpstr>kissy</vt:lpstr>
      <vt:lpstr>dom</vt:lpstr>
      <vt:lpstr>dom</vt:lpstr>
      <vt:lpstr>event</vt:lpstr>
      <vt:lpstr>event</vt:lpstr>
      <vt:lpstr>node</vt:lpstr>
      <vt:lpstr>Slide 34</vt:lpstr>
      <vt:lpstr>It’s NOT the destination,   but just where we BEGIN!</vt:lpstr>
      <vt:lpstr>FAQ  lifesinger@gmail.com</vt:lpstr>
    </vt:vector>
  </TitlesOfParts>
  <Company>Yahoo! Inc.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>Douglas Crockford</dc:creator>
  <cp:lastModifiedBy>Frank Wang</cp:lastModifiedBy>
  <cp:revision>538</cp:revision>
  <dcterms:created xsi:type="dcterms:W3CDTF">2005-10-05T17:31:40Z</dcterms:created>
  <dcterms:modified xsi:type="dcterms:W3CDTF">2010-07-08T08:26:16Z</dcterms:modified>
</cp:coreProperties>
</file>