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58" r:id="rId5"/>
    <p:sldId id="261" r:id="rId6"/>
    <p:sldId id="263" r:id="rId7"/>
    <p:sldId id="283" r:id="rId8"/>
    <p:sldId id="259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81" r:id="rId23"/>
    <p:sldId id="280" r:id="rId24"/>
    <p:sldId id="279" r:id="rId25"/>
    <p:sldId id="282" r:id="rId26"/>
    <p:sldId id="284" r:id="rId27"/>
    <p:sldId id="285" r:id="rId28"/>
    <p:sldId id="286" r:id="rId29"/>
    <p:sldId id="287" r:id="rId30"/>
    <p:sldId id="289" r:id="rId31"/>
    <p:sldId id="291" r:id="rId32"/>
    <p:sldId id="28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9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0CEA-F204-4DAC-AD2E-7E7C8A27AE1B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D0CA8-A6C5-49B3-A48C-A4FB262609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AACB-06C5-43DA-8C44-05EFF3457288}" type="datetimeFigureOut">
              <a:rPr lang="zh-CN" altLang="en-US" smtClean="0"/>
              <a:pPr/>
              <a:t>2010/9/1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A8D5-07BD-4CDA-8B06-3D0AA0C67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ulim" pitchFamily="34" charset="-127"/>
          <a:ea typeface="Gulim" pitchFamily="34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ll@kissyui.com" TargetMode="Externa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smtClean="0"/>
              <a:t>Th</a:t>
            </a:r>
            <a:r>
              <a:rPr lang="en-US" altLang="zh-CN" sz="6600" smtClean="0">
                <a:solidFill>
                  <a:srgbClr val="00B0F0"/>
                </a:solidFill>
              </a:rPr>
              <a:t>i</a:t>
            </a:r>
            <a:r>
              <a:rPr lang="en-US" altLang="zh-CN" sz="6600" smtClean="0"/>
              <a:t>nk</a:t>
            </a:r>
            <a:r>
              <a:rPr lang="en-US" altLang="zh-CN" sz="660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zh-CN" sz="6600" smtClean="0"/>
              <a:t>ng </a:t>
            </a:r>
            <a:r>
              <a:rPr lang="en-US" altLang="zh-CN" sz="660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altLang="zh-CN" sz="6600" smtClean="0"/>
              <a:t>n K</a:t>
            </a:r>
            <a:r>
              <a:rPr lang="en-US" altLang="zh-CN" sz="6600" smtClean="0">
                <a:solidFill>
                  <a:srgbClr val="92D050"/>
                </a:solidFill>
              </a:rPr>
              <a:t>i</a:t>
            </a:r>
            <a:r>
              <a:rPr lang="en-US" altLang="zh-CN" sz="6600" smtClean="0"/>
              <a:t>SSY</a:t>
            </a:r>
            <a:endParaRPr lang="zh-CN" altLang="en-US" sz="660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Taobao UED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42294124GYFpW3i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052736"/>
            <a:ext cx="3744416" cy="5610383"/>
          </a:xfrm>
        </p:spPr>
      </p:pic>
      <p:sp>
        <p:nvSpPr>
          <p:cNvPr id="5" name="Rectangle 4"/>
          <p:cNvSpPr/>
          <p:nvPr/>
        </p:nvSpPr>
        <p:spPr bwMode="auto">
          <a:xfrm>
            <a:off x="0" y="908720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92D050"/>
                </a:solidFill>
                <a:latin typeface="Gulim" pitchFamily="34" charset="-127"/>
                <a:ea typeface="Gulim" pitchFamily="34" charset="-127"/>
              </a:rPr>
              <a:t>Seed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颗粒化、动态加载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name: 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‘calendar’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path: 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‘calendar-pkg-min.js’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requires: [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‘core’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‘calendar’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S.Calendar(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‘#id’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zh-CN" altLang="en-US" sz="36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弱沙箱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1044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‘mod-name’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sandbox */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sandbox */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zh-CN" altLang="en-US" sz="36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构建应用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1044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app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‘TShop’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altLang="zh-CN" sz="2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TShop.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‘mod’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(TS){ });</a:t>
            </a:r>
          </a:p>
          <a:p>
            <a:pPr>
              <a:buNone/>
            </a:pPr>
            <a:endParaRPr lang="en-US" altLang="zh-CN" sz="2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TShop.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‘mod’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(TS){ });</a:t>
            </a:r>
            <a:endParaRPr lang="zh-CN" altLang="en-US" sz="36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通过 </a:t>
            </a:r>
            <a:r>
              <a:rPr lang="en-US" altLang="zh-CN" smtClean="0">
                <a:solidFill>
                  <a:schemeClr val="bg1"/>
                </a:solidFill>
              </a:rPr>
              <a:t>app </a:t>
            </a:r>
            <a:r>
              <a:rPr lang="zh-CN" altLang="en-US" smtClean="0">
                <a:solidFill>
                  <a:schemeClr val="bg1"/>
                </a:solidFill>
              </a:rPr>
              <a:t>实现多 </a:t>
            </a:r>
            <a:r>
              <a:rPr lang="en-US" altLang="zh-CN" smtClean="0">
                <a:solidFill>
                  <a:schemeClr val="bg1"/>
                </a:solidFill>
              </a:rPr>
              <a:t>loader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744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KISSY.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‘editor’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(S) {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S.Editor(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‘#id’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‘font’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altLang="zh-CN" sz="2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S.Editor(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‘#id2’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zh-CN" sz="28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‘font,undo’</a:t>
            </a: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altLang="zh-CN" sz="28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altLang="zh-CN" sz="280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36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淘宝前端构建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2832509" y="4290277"/>
            <a:ext cx="3403685" cy="1611645"/>
            <a:chOff x="3442275" y="6349480"/>
            <a:chExt cx="3819121" cy="161164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442275" y="7236730"/>
              <a:ext cx="3819121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latin typeface="Gulim" pitchFamily="34" charset="-127"/>
                  <a:ea typeface="Gulim" pitchFamily="34" charset="-127"/>
                </a:rPr>
                <a:t>KISSY</a:t>
              </a:r>
              <a:endPara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447343" y="6349480"/>
              <a:ext cx="3795804" cy="72439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60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Gulim" pitchFamily="34" charset="-127"/>
                  <a:ea typeface="Gulim" pitchFamily="34" charset="-127"/>
                </a:rPr>
                <a:t>Apps</a:t>
              </a:r>
              <a:endPara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2833635" y="3314144"/>
            <a:ext cx="3406391" cy="80568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smtClean="0">
                <a:solidFill>
                  <a:schemeClr val="bg2">
                    <a:lumMod val="60000"/>
                    <a:lumOff val="40000"/>
                  </a:schemeClr>
                </a:solidFill>
                <a:latin typeface="Gulim" pitchFamily="34" charset="-127"/>
                <a:ea typeface="Gulim" pitchFamily="34" charset="-127"/>
              </a:rPr>
              <a:t>Page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87766" y="2245631"/>
            <a:ext cx="1487276" cy="638978"/>
          </a:xfrm>
          <a:prstGeom prst="ellipse">
            <a:avLst/>
          </a:prstGeom>
          <a:solidFill>
            <a:schemeClr val="accent6">
              <a:lumMod val="75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511335" y="1924305"/>
            <a:ext cx="1487276" cy="638978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913008" y="2188708"/>
            <a:ext cx="1487276" cy="638978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3534" y="3246326"/>
            <a:ext cx="1487276" cy="638978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  <a:cs typeface="Consolas" pitchFamily="49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  <a:ea typeface="Gulim" pitchFamily="34" charset="-127"/>
              <a:cs typeface="Consolas" pitchFamily="49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19174" y="3125142"/>
            <a:ext cx="1487276" cy="638978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 Math" pitchFamily="18" charset="0"/>
                <a:ea typeface="Cambria Math" pitchFamily="18" charset="0"/>
              </a:rPr>
              <a:t>Module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42294124GYFpW3i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2435919"/>
            <a:ext cx="3744416" cy="2844017"/>
          </a:xfrm>
        </p:spPr>
      </p:pic>
      <p:sp>
        <p:nvSpPr>
          <p:cNvPr id="5" name="Rectangle 4"/>
          <p:cNvSpPr/>
          <p:nvPr/>
        </p:nvSpPr>
        <p:spPr bwMode="auto">
          <a:xfrm>
            <a:off x="0" y="908720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FF0000"/>
                </a:solidFill>
                <a:latin typeface="Gulim" pitchFamily="34" charset="-127"/>
                <a:ea typeface="Gulim" pitchFamily="34" charset="-127"/>
              </a:rPr>
              <a:t>Core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更清晰的内部组织</a:t>
            </a:r>
            <a:endParaRPr lang="zh-CN" alt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1840" y="1484784"/>
            <a:ext cx="2952328" cy="479338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更简洁的 </a:t>
            </a:r>
            <a:r>
              <a:rPr lang="en-US" altLang="zh-CN" smtClean="0"/>
              <a:t>API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592821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83568" y="3356992"/>
            <a:ext cx="108012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VS.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77072"/>
            <a:ext cx="766990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API </a:t>
            </a:r>
            <a:r>
              <a:rPr lang="zh-CN" altLang="en-US" smtClean="0"/>
              <a:t>的分层</a:t>
            </a:r>
            <a:endParaRPr lang="zh-CN" alt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6800483" cy="40324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lumbia-students-propose-new-lightweight-whe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340768"/>
            <a:ext cx="4762500" cy="3228975"/>
          </a:xfrm>
        </p:spPr>
      </p:pic>
      <p:sp>
        <p:nvSpPr>
          <p:cNvPr id="5" name="Rectangle 4"/>
          <p:cNvSpPr/>
          <p:nvPr/>
        </p:nvSpPr>
        <p:spPr bwMode="auto">
          <a:xfrm>
            <a:off x="0" y="5108079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不重复造“</a:t>
            </a:r>
            <a:r>
              <a:rPr lang="zh-CN" altLang="en-US" sz="4800" smtClean="0">
                <a:solidFill>
                  <a:srgbClr val="FF0101"/>
                </a:solidFill>
                <a:latin typeface="Gulim" pitchFamily="34" charset="-127"/>
                <a:ea typeface="Gulim" pitchFamily="34" charset="-127"/>
              </a:rPr>
              <a:t>相同的</a:t>
            </a:r>
            <a:r>
              <a:rPr lang="zh-CN" altLang="en-US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”轮子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国情化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UA.shell </a:t>
            </a:r>
            <a:r>
              <a:rPr lang="zh-CN" altLang="en-US" smtClean="0"/>
              <a:t>支持 </a:t>
            </a:r>
            <a:r>
              <a:rPr lang="en-US" altLang="zh-CN" smtClean="0"/>
              <a:t>360, maxthon, tt </a:t>
            </a:r>
            <a:r>
              <a:rPr lang="zh-CN" altLang="en-US" smtClean="0"/>
              <a:t>等国壳的探测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42294124GYFpW3i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700808"/>
            <a:ext cx="6044665" cy="4004109"/>
          </a:xfrm>
        </p:spPr>
      </p:pic>
      <p:sp>
        <p:nvSpPr>
          <p:cNvPr id="5" name="Rectangle 4"/>
          <p:cNvSpPr/>
          <p:nvPr/>
        </p:nvSpPr>
        <p:spPr bwMode="auto">
          <a:xfrm>
            <a:off x="0" y="908720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00B0F0"/>
                </a:solidFill>
                <a:latin typeface="Gulim" pitchFamily="34" charset="-127"/>
                <a:ea typeface="Gulim" pitchFamily="34" charset="-127"/>
              </a:rPr>
              <a:t>Utilities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tilit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332656"/>
            <a:ext cx="3672408" cy="5386199"/>
          </a:xfrm>
        </p:spPr>
      </p:pic>
      <p:sp>
        <p:nvSpPr>
          <p:cNvPr id="6" name="Rectangle 5"/>
          <p:cNvSpPr/>
          <p:nvPr/>
        </p:nvSpPr>
        <p:spPr bwMode="auto">
          <a:xfrm>
            <a:off x="0" y="5805264"/>
            <a:ext cx="9144000" cy="864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smtClean="0">
                <a:latin typeface="Gulim" pitchFamily="34" charset="-127"/>
                <a:ea typeface="Gulim" pitchFamily="34" charset="-127"/>
              </a:rPr>
              <a:t>简洁实用、按需开发</a:t>
            </a:r>
            <a:endParaRPr lang="en-US" altLang="zh-CN" sz="4400" smtClean="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Selector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默认仅支持最常用的 </a:t>
            </a:r>
            <a:r>
              <a:rPr lang="en-US" altLang="zh-CN" smtClean="0">
                <a:solidFill>
                  <a:srgbClr val="FF0000"/>
                </a:solidFill>
              </a:rPr>
              <a:t>#id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B050"/>
                </a:solidFill>
              </a:rPr>
              <a:t>tag</a:t>
            </a:r>
            <a:r>
              <a:rPr lang="en-US" altLang="zh-CN" smtClean="0">
                <a:solidFill>
                  <a:srgbClr val="0070C0"/>
                </a:solidFill>
              </a:rPr>
              <a:t>.class</a:t>
            </a:r>
          </a:p>
          <a:p>
            <a:r>
              <a:rPr lang="zh-CN" altLang="en-US" smtClean="0"/>
              <a:t>想使用更多 </a:t>
            </a:r>
            <a:r>
              <a:rPr lang="en-US" altLang="zh-CN" smtClean="0"/>
              <a:t>CSS </a:t>
            </a:r>
            <a:r>
              <a:rPr lang="zh-CN" altLang="en-US" smtClean="0"/>
              <a:t>选择器时，需要额外加载 </a:t>
            </a:r>
            <a:r>
              <a:rPr lang="en-US" altLang="zh-CN" smtClean="0"/>
              <a:t>Sizzle 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en-US" altLang="zh-CN" smtClean="0"/>
              <a:t>Sizzle </a:t>
            </a:r>
            <a:r>
              <a:rPr lang="zh-CN" altLang="en-US" smtClean="0"/>
              <a:t>模块可换用其它 </a:t>
            </a:r>
            <a:r>
              <a:rPr lang="en-US" altLang="zh-CN" smtClean="0"/>
              <a:t>CSS </a:t>
            </a:r>
            <a:r>
              <a:rPr lang="zh-CN" altLang="en-US" smtClean="0"/>
              <a:t>选择器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42294124GYFpW3i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9598" y="908720"/>
            <a:ext cx="6058746" cy="4458323"/>
          </a:xfrm>
        </p:spPr>
      </p:pic>
      <p:sp>
        <p:nvSpPr>
          <p:cNvPr id="5" name="Rectangle 4"/>
          <p:cNvSpPr/>
          <p:nvPr/>
        </p:nvSpPr>
        <p:spPr bwMode="auto">
          <a:xfrm>
            <a:off x="0" y="4941168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00B0F0"/>
                </a:solidFill>
                <a:latin typeface="Gulim" pitchFamily="34" charset="-127"/>
                <a:ea typeface="Gulim" pitchFamily="34" charset="-127"/>
              </a:rPr>
              <a:t>Widgets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dge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476672"/>
            <a:ext cx="4032448" cy="586327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UIable</a:t>
            </a:r>
            <a:endParaRPr lang="zh-CN" altLang="en-US"/>
          </a:p>
        </p:txBody>
      </p:sp>
      <p:pic>
        <p:nvPicPr>
          <p:cNvPr id="4" name="Content Placeholder 3" descr="welco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08104" y="2708920"/>
            <a:ext cx="2381250" cy="20383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87624" y="2132856"/>
            <a:ext cx="3106688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Switchable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smtClean="0">
                <a:latin typeface="Gulim" pitchFamily="34" charset="-127"/>
                <a:ea typeface="Gulim" pitchFamily="34" charset="-127"/>
              </a:rPr>
              <a:t>Draggable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Positionable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smtClean="0">
                <a:latin typeface="Gulim" pitchFamily="34" charset="-127"/>
                <a:ea typeface="Gulim" pitchFamily="34" charset="-127"/>
              </a:rPr>
              <a:t>Selectable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Sortable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noProof="0" smtClean="0">
                <a:latin typeface="Gulim" pitchFamily="34" charset="-127"/>
                <a:ea typeface="Gulim" pitchFamily="34" charset="-127"/>
              </a:rPr>
              <a:t>Ajaxable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...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5517232"/>
            <a:ext cx="9144000" cy="864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smtClean="0">
                <a:latin typeface="Gulim" pitchFamily="34" charset="-127"/>
                <a:ea typeface="Gulim" pitchFamily="34" charset="-127"/>
              </a:rPr>
              <a:t>用组合优于继承的思路去构建 </a:t>
            </a:r>
            <a:r>
              <a:rPr lang="en-US" altLang="zh-CN" sz="4400" smtClean="0">
                <a:latin typeface="Gulim" pitchFamily="34" charset="-127"/>
                <a:ea typeface="Gulim" pitchFamily="34" charset="-127"/>
              </a:rPr>
              <a:t>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Switchable</a:t>
            </a:r>
            <a:endParaRPr lang="zh-CN" alt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1340768"/>
            <a:ext cx="2664296" cy="517752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KISSY </a:t>
            </a:r>
            <a:r>
              <a:rPr lang="zh-CN" altLang="en-US" smtClean="0"/>
              <a:t>的重点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0" y="3212976"/>
            <a:ext cx="9144000" cy="8640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smtClean="0">
                <a:solidFill>
                  <a:srgbClr val="00B050"/>
                </a:solidFill>
                <a:latin typeface="Gulim" pitchFamily="34" charset="-127"/>
                <a:ea typeface="Gulim" pitchFamily="34" charset="-127"/>
              </a:rPr>
              <a:t>实用</a:t>
            </a:r>
            <a:r>
              <a:rPr lang="zh-CN" altLang="en-US" sz="4400" smtClean="0">
                <a:latin typeface="Gulim" pitchFamily="34" charset="-127"/>
                <a:ea typeface="Gulim" pitchFamily="34" charset="-127"/>
              </a:rPr>
              <a:t>、</a:t>
            </a:r>
            <a:r>
              <a:rPr lang="zh-CN" altLang="en-US" sz="4400" smtClean="0">
                <a:solidFill>
                  <a:schemeClr val="accent6">
                    <a:lumMod val="75000"/>
                  </a:schemeClr>
                </a:solidFill>
                <a:latin typeface="Gulim" pitchFamily="34" charset="-127"/>
                <a:ea typeface="Gulim" pitchFamily="34" charset="-127"/>
              </a:rPr>
              <a:t>好用</a:t>
            </a:r>
            <a:r>
              <a:rPr lang="zh-CN" altLang="en-US" sz="4400" smtClean="0">
                <a:latin typeface="Gulim" pitchFamily="34" charset="-127"/>
                <a:ea typeface="Gulim" pitchFamily="34" charset="-127"/>
              </a:rPr>
              <a:t>的 </a:t>
            </a:r>
            <a:r>
              <a:rPr lang="en-US" altLang="zh-CN" sz="4400" smtClean="0">
                <a:latin typeface="Gulim" pitchFamily="34" charset="-127"/>
                <a:ea typeface="Gulim" pitchFamily="34" charset="-127"/>
              </a:rPr>
              <a:t>UI </a:t>
            </a:r>
            <a:r>
              <a:rPr lang="zh-CN" altLang="en-US" sz="4400" smtClean="0">
                <a:latin typeface="Gulim" pitchFamily="34" charset="-127"/>
                <a:ea typeface="Gulim" pitchFamily="34" charset="-127"/>
              </a:rPr>
              <a:t>组件</a:t>
            </a:r>
            <a:endParaRPr lang="en-US" altLang="zh-CN" sz="4400" smtClean="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42294124GYFpW3i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350000" cy="4762500"/>
          </a:xfrm>
        </p:spPr>
      </p:pic>
      <p:sp>
        <p:nvSpPr>
          <p:cNvPr id="5" name="Rectangle 4"/>
          <p:cNvSpPr/>
          <p:nvPr/>
        </p:nvSpPr>
        <p:spPr bwMode="auto">
          <a:xfrm>
            <a:off x="0" y="5301208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solidFill>
                  <a:srgbClr val="00B050"/>
                </a:solidFill>
                <a:latin typeface="Gulim" pitchFamily="34" charset="-127"/>
                <a:ea typeface="Gulim" pitchFamily="34" charset="-127"/>
              </a:rPr>
              <a:t>开发方式与社区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9" name="Rectangle 8"/>
          <p:cNvSpPr/>
          <p:nvPr/>
        </p:nvSpPr>
        <p:spPr bwMode="auto">
          <a:xfrm>
            <a:off x="1691680" y="2204864"/>
            <a:ext cx="1944216" cy="728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YUI 3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43800" y="2852936"/>
            <a:ext cx="1800200" cy="7285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YUI 2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19672" y="5013176"/>
            <a:ext cx="2304256" cy="9807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jQuery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95736" y="2924944"/>
            <a:ext cx="108012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smtClean="0">
                <a:solidFill>
                  <a:srgbClr val="00B050"/>
                </a:solidFill>
                <a:latin typeface="Gulim" pitchFamily="34" charset="-127"/>
                <a:ea typeface="Gulim" pitchFamily="34" charset="-127"/>
              </a:rPr>
              <a:t>高雅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40352" y="3573016"/>
            <a:ext cx="108012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67744" y="5805264"/>
            <a:ext cx="108012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简洁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ov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548680"/>
            <a:ext cx="1920213" cy="864096"/>
          </a:xfr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7434" y="764704"/>
            <a:ext cx="5164966" cy="411425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074553"/>
            <a:ext cx="7001853" cy="1514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835696" y="5589240"/>
            <a:ext cx="5112568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smtClean="0">
                <a:latin typeface="Gulim" pitchFamily="34" charset="-127"/>
                <a:ea typeface="Gulim" pitchFamily="34" charset="-127"/>
                <a:hlinkClick r:id="rId5"/>
              </a:rPr>
              <a:t>all@kissyui.com</a:t>
            </a:r>
            <a:r>
              <a:rPr lang="en-US" altLang="zh-CN" sz="2800" smtClean="0">
                <a:latin typeface="Gulim" pitchFamily="34" charset="-127"/>
                <a:ea typeface="Gulim" pitchFamily="34" charset="-127"/>
              </a:rPr>
              <a:t> </a:t>
            </a:r>
            <a:r>
              <a:rPr lang="zh-CN" altLang="en-US" sz="2800" smtClean="0">
                <a:latin typeface="Gulim" pitchFamily="34" charset="-127"/>
                <a:ea typeface="Gulim" pitchFamily="34" charset="-127"/>
              </a:rPr>
              <a:t>邮件列表讨论</a:t>
            </a:r>
            <a:endParaRPr lang="en-US" altLang="zh-CN" sz="2800" smtClean="0"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流程、测试、打包等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预研 </a:t>
            </a:r>
            <a:r>
              <a:rPr lang="en-US" altLang="zh-CN" smtClean="0"/>
              <a:t>-&gt; </a:t>
            </a:r>
            <a:r>
              <a:rPr lang="zh-CN" altLang="en-US" smtClean="0"/>
              <a:t>讨论 </a:t>
            </a:r>
            <a:r>
              <a:rPr lang="en-US" altLang="zh-CN" smtClean="0"/>
              <a:t>-&gt; </a:t>
            </a:r>
            <a:r>
              <a:rPr lang="zh-CN" altLang="en-US" smtClean="0"/>
              <a:t>编码</a:t>
            </a:r>
            <a:r>
              <a:rPr lang="en-US" altLang="zh-CN" smtClean="0"/>
              <a:t> -&gt; </a:t>
            </a:r>
            <a:r>
              <a:rPr lang="zh-CN" altLang="en-US" smtClean="0"/>
              <a:t>评审 </a:t>
            </a:r>
            <a:r>
              <a:rPr lang="en-US" altLang="zh-CN" smtClean="0"/>
              <a:t>-&gt; </a:t>
            </a:r>
            <a:r>
              <a:rPr lang="zh-CN" altLang="en-US" smtClean="0"/>
              <a:t>重构</a:t>
            </a:r>
            <a:endParaRPr lang="en-US" altLang="zh-CN" smtClean="0"/>
          </a:p>
          <a:p>
            <a:r>
              <a:rPr lang="zh-CN" altLang="en-US" smtClean="0"/>
              <a:t>手动单元测试  </a:t>
            </a:r>
            <a:r>
              <a:rPr lang="en-US" altLang="zh-CN" smtClean="0"/>
              <a:t>-&gt; </a:t>
            </a:r>
            <a:r>
              <a:rPr lang="zh-CN" altLang="en-US" smtClean="0"/>
              <a:t>自动测试框架</a:t>
            </a:r>
            <a:endParaRPr lang="en-US" altLang="zh-CN" smtClean="0"/>
          </a:p>
          <a:p>
            <a:r>
              <a:rPr lang="en-US" altLang="zh-CN" smtClean="0"/>
              <a:t>Ant</a:t>
            </a:r>
            <a:endParaRPr lang="zh-CN" altLang="en-US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056081"/>
            <a:ext cx="3767036" cy="3613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0" y="5684143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1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800" smtClean="0">
                <a:latin typeface="Gulim" pitchFamily="34" charset="-127"/>
                <a:ea typeface="Gulim" pitchFamily="34" charset="-127"/>
              </a:rPr>
              <a:t>在摸索、尝试中寻求最佳实践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FAQ</a:t>
            </a:r>
            <a:endParaRPr lang="zh-CN" alt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1988840"/>
            <a:ext cx="3240360" cy="328190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3564544"/>
            <a:ext cx="9144000" cy="841201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800" smtClean="0">
                <a:solidFill>
                  <a:srgbClr val="00B050"/>
                </a:solidFill>
                <a:latin typeface="Gulim" pitchFamily="34" charset="-127"/>
                <a:ea typeface="Gulim" pitchFamily="34" charset="-127"/>
              </a:rPr>
              <a:t>M</a:t>
            </a: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ake </a:t>
            </a:r>
            <a:r>
              <a:rPr lang="en-US" altLang="zh-CN" sz="4800" smtClean="0">
                <a:solidFill>
                  <a:srgbClr val="00B0F0"/>
                </a:solidFill>
                <a:latin typeface="Gulim" pitchFamily="34" charset="-127"/>
                <a:ea typeface="Gulim" pitchFamily="34" charset="-127"/>
              </a:rPr>
              <a:t>d</a:t>
            </a:r>
            <a:r>
              <a:rPr lang="en-US" altLang="zh-CN" sz="480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ifferent.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Content Placeholder 6" descr="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1920" y="1916832"/>
            <a:ext cx="1752381" cy="939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8231676" cy="547260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412776"/>
            <a:ext cx="3124200" cy="1457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0" y="3564544"/>
            <a:ext cx="9144000" cy="14486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smtClean="0">
                <a:latin typeface="Gulim" pitchFamily="34" charset="-127"/>
                <a:ea typeface="Gulim" pitchFamily="34" charset="-127"/>
              </a:rPr>
              <a:t>小巧灵活、简洁实用</a:t>
            </a:r>
            <a:endParaRPr lang="en-US" altLang="zh-CN" sz="4400" smtClean="0">
              <a:latin typeface="Gulim" pitchFamily="34" charset="-127"/>
              <a:ea typeface="Gulim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smtClean="0">
                <a:latin typeface="Gulim" pitchFamily="34" charset="-127"/>
                <a:ea typeface="Gulim" pitchFamily="34" charset="-127"/>
              </a:rPr>
              <a:t>使用起来让人感觉愉悦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effectLst/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设计原则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smtClean="0"/>
              <a:t>简洁易用：去做 </a:t>
            </a:r>
            <a:r>
              <a:rPr lang="en-US" altLang="zh-CN" sz="3600" smtClean="0"/>
              <a:t>20%</a:t>
            </a:r>
            <a:r>
              <a:rPr lang="zh-CN" altLang="en-US" sz="3600" smtClean="0"/>
              <a:t>，不求全</a:t>
            </a:r>
            <a:endParaRPr lang="en-US" altLang="zh-CN" sz="3600" smtClean="0"/>
          </a:p>
          <a:p>
            <a:r>
              <a:rPr lang="zh-CN" altLang="en-US" sz="3600" smtClean="0"/>
              <a:t>适度灵活：适可而止，不求“完美”</a:t>
            </a:r>
            <a:endParaRPr lang="en-US" altLang="zh-CN" sz="3600" smtClean="0"/>
          </a:p>
          <a:p>
            <a:r>
              <a:rPr lang="zh-CN" altLang="en-US" sz="3600" smtClean="0"/>
              <a:t>实用性好：根据实际需求去开发</a:t>
            </a:r>
            <a:endParaRPr lang="en-US" altLang="zh-CN" sz="3600" smtClean="0"/>
          </a:p>
          <a:p>
            <a:r>
              <a:rPr lang="zh-CN" altLang="en-US" sz="3600" smtClean="0"/>
              <a:t>体验愉悦：够 </a:t>
            </a:r>
            <a:r>
              <a:rPr lang="en-US" altLang="zh-CN" sz="3600" smtClean="0"/>
              <a:t>JavaScript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764704"/>
            <a:ext cx="7776864" cy="52093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KISS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332656"/>
            <a:ext cx="6552728" cy="594701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438</Words>
  <Application>Microsoft Office PowerPoint</Application>
  <PresentationFormat>On-screen Show (4:3)</PresentationFormat>
  <Paragraphs>94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Thinking in KiSSY</vt:lpstr>
      <vt:lpstr>Slide 2</vt:lpstr>
      <vt:lpstr>Slide 3</vt:lpstr>
      <vt:lpstr>Slide 4</vt:lpstr>
      <vt:lpstr>Slide 5</vt:lpstr>
      <vt:lpstr>Slide 6</vt:lpstr>
      <vt:lpstr>设计原则</vt:lpstr>
      <vt:lpstr>Slide 8</vt:lpstr>
      <vt:lpstr>Slide 9</vt:lpstr>
      <vt:lpstr>Slide 10</vt:lpstr>
      <vt:lpstr>颗粒化、动态加载</vt:lpstr>
      <vt:lpstr>弱沙箱</vt:lpstr>
      <vt:lpstr>构建应用</vt:lpstr>
      <vt:lpstr>通过 app 实现多 loader</vt:lpstr>
      <vt:lpstr>淘宝前端构建</vt:lpstr>
      <vt:lpstr>Slide 16</vt:lpstr>
      <vt:lpstr>更清晰的内部组织</vt:lpstr>
      <vt:lpstr>更简洁的 API</vt:lpstr>
      <vt:lpstr>API 的分层</vt:lpstr>
      <vt:lpstr>国情化</vt:lpstr>
      <vt:lpstr>Slide 21</vt:lpstr>
      <vt:lpstr>Slide 22</vt:lpstr>
      <vt:lpstr>Selector</vt:lpstr>
      <vt:lpstr>Slide 24</vt:lpstr>
      <vt:lpstr>Slide 25</vt:lpstr>
      <vt:lpstr>UIable</vt:lpstr>
      <vt:lpstr>Switchable</vt:lpstr>
      <vt:lpstr>KISSY 的重点</vt:lpstr>
      <vt:lpstr>Slide 29</vt:lpstr>
      <vt:lpstr>Slide 30</vt:lpstr>
      <vt:lpstr>流程、测试、打包等</vt:lpstr>
      <vt:lpstr>FAQ</vt:lpstr>
    </vt:vector>
  </TitlesOfParts>
  <Company>lifesinger.org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Wang</dc:creator>
  <cp:lastModifiedBy>Frank Wang</cp:lastModifiedBy>
  <cp:revision>60</cp:revision>
  <dcterms:created xsi:type="dcterms:W3CDTF">2010-08-30T13:51:06Z</dcterms:created>
  <dcterms:modified xsi:type="dcterms:W3CDTF">2010-09-01T06:49:20Z</dcterms:modified>
</cp:coreProperties>
</file>