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302" r:id="rId4"/>
    <p:sldId id="303" r:id="rId5"/>
    <p:sldId id="278" r:id="rId6"/>
    <p:sldId id="270" r:id="rId7"/>
    <p:sldId id="304" r:id="rId8"/>
    <p:sldId id="305" r:id="rId9"/>
    <p:sldId id="306" r:id="rId10"/>
    <p:sldId id="307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0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6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0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8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0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0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3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4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A11B-AA74-4079-A499-F9E690F40D2F}" type="datetimeFigureOut">
              <a:rPr lang="zh-CN" altLang="en-US" smtClean="0"/>
              <a:t>2022/2/10/Thursday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6FC8-6758-4453-8338-DB0F72896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0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10.png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9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4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6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8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xmlns="" id="{FB3B779C-3637-46BC-8987-8D61436C342F}"/>
              </a:ext>
            </a:extLst>
          </p:cNvPr>
          <p:cNvSpPr/>
          <p:nvPr/>
        </p:nvSpPr>
        <p:spPr>
          <a:xfrm rot="18900000">
            <a:off x="-630007" y="-1516702"/>
            <a:ext cx="13470384" cy="9909774"/>
          </a:xfrm>
          <a:custGeom>
            <a:avLst/>
            <a:gdLst>
              <a:gd name="connsiteX0" fmla="*/ 6642634 w 13470384"/>
              <a:gd name="connsiteY0" fmla="*/ 0 h 9909774"/>
              <a:gd name="connsiteX1" fmla="*/ 13470384 w 13470384"/>
              <a:gd name="connsiteY1" fmla="*/ 6827751 h 9909774"/>
              <a:gd name="connsiteX2" fmla="*/ 10388361 w 13470384"/>
              <a:gd name="connsiteY2" fmla="*/ 9909774 h 9909774"/>
              <a:gd name="connsiteX3" fmla="*/ 6853730 w 13470384"/>
              <a:gd name="connsiteY3" fmla="*/ 9909773 h 9909774"/>
              <a:gd name="connsiteX4" fmla="*/ 0 w 13470384"/>
              <a:gd name="connsiteY4" fmla="*/ 3056043 h 9909774"/>
              <a:gd name="connsiteX5" fmla="*/ 2980943 w 13470384"/>
              <a:gd name="connsiteY5" fmla="*/ 75100 h 9909774"/>
              <a:gd name="connsiteX6" fmla="*/ 3081785 w 13470384"/>
              <a:gd name="connsiteY6" fmla="*/ 57092 h 9909774"/>
              <a:gd name="connsiteX7" fmla="*/ 3836365 w 13470384"/>
              <a:gd name="connsiteY7" fmla="*/ 0 h 990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70384" h="9909774">
                <a:moveTo>
                  <a:pt x="6642634" y="0"/>
                </a:moveTo>
                <a:lnTo>
                  <a:pt x="13470384" y="6827751"/>
                </a:lnTo>
                <a:lnTo>
                  <a:pt x="10388361" y="9909774"/>
                </a:lnTo>
                <a:lnTo>
                  <a:pt x="6853730" y="9909773"/>
                </a:lnTo>
                <a:lnTo>
                  <a:pt x="0" y="3056043"/>
                </a:lnTo>
                <a:lnTo>
                  <a:pt x="2980943" y="75100"/>
                </a:lnTo>
                <a:lnTo>
                  <a:pt x="3081785" y="57092"/>
                </a:lnTo>
                <a:cubicBezTo>
                  <a:pt x="3327823" y="19498"/>
                  <a:pt x="3579817" y="0"/>
                  <a:pt x="3836365" y="0"/>
                </a:cubicBezTo>
                <a:close/>
              </a:path>
            </a:pathLst>
          </a:cu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1E7B22B-95D9-4B6C-9CC8-7AF90C8DCD72}"/>
              </a:ext>
            </a:extLst>
          </p:cNvPr>
          <p:cNvSpPr/>
          <p:nvPr/>
        </p:nvSpPr>
        <p:spPr>
          <a:xfrm rot="18900000">
            <a:off x="6804530" y="833047"/>
            <a:ext cx="5966590" cy="352863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2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C20C7102-1D46-4638-9F86-71B8FF2D008E}"/>
              </a:ext>
            </a:extLst>
          </p:cNvPr>
          <p:cNvSpPr/>
          <p:nvPr/>
        </p:nvSpPr>
        <p:spPr>
          <a:xfrm>
            <a:off x="2479535" y="703385"/>
            <a:ext cx="1443016" cy="1443016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1F5799BD-8C6E-4805-BE2F-DAD209683F8F}"/>
              </a:ext>
            </a:extLst>
          </p:cNvPr>
          <p:cNvSpPr>
            <a:spLocks noChangeAspect="1"/>
          </p:cNvSpPr>
          <p:nvPr/>
        </p:nvSpPr>
        <p:spPr>
          <a:xfrm>
            <a:off x="7666808" y="5523410"/>
            <a:ext cx="792000" cy="792000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1E44660-980B-4C7E-B358-F04844AB23D9}"/>
              </a:ext>
            </a:extLst>
          </p:cNvPr>
          <p:cNvSpPr/>
          <p:nvPr/>
        </p:nvSpPr>
        <p:spPr>
          <a:xfrm>
            <a:off x="1054236" y="5604578"/>
            <a:ext cx="515484" cy="515484"/>
          </a:xfrm>
          <a:prstGeom prst="ellipse">
            <a:avLst/>
          </a:prstGeom>
          <a:noFill/>
          <a:ln w="254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61B81D8-1F2E-4A26-8F7D-E3B132CE4F7A}"/>
              </a:ext>
            </a:extLst>
          </p:cNvPr>
          <p:cNvSpPr/>
          <p:nvPr/>
        </p:nvSpPr>
        <p:spPr>
          <a:xfrm>
            <a:off x="497614" y="2565270"/>
            <a:ext cx="6430758" cy="15696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9600" spc="-3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OPPOSans L" panose="00020600040101010101" pitchFamily="18" charset="-122"/>
                <a:sym typeface="优设标题黑" panose="00000500000000000000" pitchFamily="2" charset="-122"/>
              </a:rPr>
              <a:t>学习汇报</a:t>
            </a:r>
            <a:endParaRPr lang="zh-CN" altLang="en-US" sz="9600" spc="-300" dirty="0">
              <a:solidFill>
                <a:schemeClr val="bg1"/>
              </a:solidFill>
              <a:latin typeface="Adobe Gothic Std B" panose="020B0800000000000000" pitchFamily="34" charset="-128"/>
              <a:ea typeface="优设标题黑" panose="00000500000000000000" pitchFamily="2" charset="-122"/>
              <a:cs typeface="OPPOSans L" panose="00020600040101010101" pitchFamily="18" charset="-122"/>
              <a:sym typeface="优设标题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4848D7B-CA7F-4009-8478-8B6367BA632E}"/>
              </a:ext>
            </a:extLst>
          </p:cNvPr>
          <p:cNvSpPr txBox="1"/>
          <p:nvPr/>
        </p:nvSpPr>
        <p:spPr>
          <a:xfrm>
            <a:off x="1342239" y="4527377"/>
            <a:ext cx="2580312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汇报人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：黄铭杰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+mn-ea"/>
              <a:sym typeface="OPPOSans R" panose="00020600040101010101" pitchFamily="18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日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期：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+mn-ea"/>
                <a:sym typeface="OPPOSans R" panose="00020600040101010101" pitchFamily="18" charset="-122"/>
              </a:rPr>
              <a:t>2022.02.10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+mn-ea"/>
              <a:sym typeface="OPPOSans R" panose="00020600040101010101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008895BF-896D-4B27-BB7F-162632F49719}"/>
              </a:ext>
            </a:extLst>
          </p:cNvPr>
          <p:cNvCxnSpPr>
            <a:cxnSpLocks/>
          </p:cNvCxnSpPr>
          <p:nvPr/>
        </p:nvCxnSpPr>
        <p:spPr>
          <a:xfrm flipH="1">
            <a:off x="5235186" y="-22406"/>
            <a:ext cx="1898064" cy="1851949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4739FD00-1319-4D2C-9F29-5B77E10D96C9}"/>
              </a:ext>
            </a:extLst>
          </p:cNvPr>
          <p:cNvCxnSpPr>
            <a:cxnSpLocks/>
          </p:cNvCxnSpPr>
          <p:nvPr/>
        </p:nvCxnSpPr>
        <p:spPr>
          <a:xfrm flipH="1">
            <a:off x="6928372" y="-22406"/>
            <a:ext cx="949032" cy="925975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8F08F939-CE49-4A75-91D7-E32FDAA5000F}"/>
              </a:ext>
            </a:extLst>
          </p:cNvPr>
          <p:cNvCxnSpPr>
            <a:cxnSpLocks/>
          </p:cNvCxnSpPr>
          <p:nvPr/>
        </p:nvCxnSpPr>
        <p:spPr>
          <a:xfrm flipH="1">
            <a:off x="2937466" y="4941340"/>
            <a:ext cx="1898064" cy="1851949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1FCE7448-99EE-4EB5-80BE-33207DFE8B54}"/>
              </a:ext>
            </a:extLst>
          </p:cNvPr>
          <p:cNvCxnSpPr>
            <a:cxnSpLocks/>
          </p:cNvCxnSpPr>
          <p:nvPr/>
        </p:nvCxnSpPr>
        <p:spPr>
          <a:xfrm flipH="1">
            <a:off x="2118370" y="5916660"/>
            <a:ext cx="949032" cy="925975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ACL 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Bias Analysis and Mitigation in the Evaluation of Authorship Verification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5892" y="1177670"/>
            <a:ext cx="2921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新数据集验证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435" y="1753005"/>
            <a:ext cx="4629150" cy="9620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49472" y="2776777"/>
            <a:ext cx="389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1(d)</a:t>
            </a:r>
            <a:r>
              <a:rPr lang="zh-CN" altLang="en-US" sz="1400" dirty="0" smtClean="0"/>
              <a:t> 用朴素贝叶斯分类器验证数据集</a:t>
            </a:r>
            <a:r>
              <a:rPr lang="en-US" altLang="zh-CN" sz="1400" dirty="0" smtClean="0"/>
              <a:t>B1</a:t>
            </a:r>
            <a:r>
              <a:rPr lang="zh-CN" altLang="en-US" sz="1400" dirty="0" smtClean="0"/>
              <a:t>偏差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8779" y="1753005"/>
            <a:ext cx="4619625" cy="145732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533176" y="3343447"/>
            <a:ext cx="425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1(b)</a:t>
            </a:r>
            <a:r>
              <a:rPr lang="zh-CN" altLang="en-US" sz="1400" dirty="0" smtClean="0"/>
              <a:t> 在排除余弦相似度的基础上验证模型性能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377637" y="4174054"/>
            <a:ext cx="9273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图</a:t>
            </a:r>
            <a:r>
              <a:rPr lang="en-US" altLang="zh-CN" sz="2000" dirty="0" smtClean="0"/>
              <a:t>1(d)</a:t>
            </a:r>
            <a:r>
              <a:rPr lang="zh-CN" altLang="en-US" sz="2000" dirty="0" smtClean="0"/>
              <a:t>中，仅使用余弦相似度，</a:t>
            </a:r>
            <a:r>
              <a:rPr lang="en-US" altLang="zh-CN" sz="2000" dirty="0" smtClean="0"/>
              <a:t>BAFF</a:t>
            </a:r>
            <a:r>
              <a:rPr lang="zh-CN" altLang="en-US" sz="2000" dirty="0" smtClean="0"/>
              <a:t>仅可获得</a:t>
            </a:r>
            <a:r>
              <a:rPr lang="en-US" altLang="zh-CN" sz="2000" dirty="0" smtClean="0"/>
              <a:t>57%</a:t>
            </a:r>
            <a:r>
              <a:rPr lang="zh-CN" altLang="en-US" sz="2000" dirty="0" smtClean="0"/>
              <a:t>准确率。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图</a:t>
            </a:r>
            <a:r>
              <a:rPr lang="en-US" altLang="zh-CN" sz="2000" dirty="0" smtClean="0"/>
              <a:t>1(b)</a:t>
            </a:r>
            <a:r>
              <a:rPr lang="zh-CN" altLang="en-US" sz="2000" dirty="0" smtClean="0"/>
              <a:t>中，排除基于</a:t>
            </a:r>
            <a:r>
              <a:rPr lang="en-US" altLang="zh-CN" sz="2000" dirty="0" smtClean="0"/>
              <a:t>TFIDF</a:t>
            </a:r>
            <a:r>
              <a:rPr lang="zh-CN" altLang="en-US" sz="2000" dirty="0" smtClean="0"/>
              <a:t>余弦相似度的高性能暗示，模型仍可获得较高性能，即可避免</a:t>
            </a:r>
            <a:r>
              <a:rPr lang="en-US" altLang="zh-CN" sz="2000" dirty="0" smtClean="0"/>
              <a:t>B1</a:t>
            </a:r>
            <a:r>
              <a:rPr lang="zh-CN" altLang="en-US" sz="2000" dirty="0" smtClean="0"/>
              <a:t>偏差。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61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165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结论：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92288" y="2389648"/>
            <a:ext cx="8952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zh-CN" sz="2400" dirty="0"/>
              <a:t>在共享任务中，有时基本方法会胜过更复杂的机器学习方法，尤其是数据小的时候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zh-CN" sz="2400" dirty="0"/>
              <a:t>进行作者识别时需要格外小心特征选择，应选择风格特征而不是主题特征</a:t>
            </a:r>
            <a:r>
              <a:rPr lang="zh-CN" altLang="zh-CN" sz="2400" dirty="0" smtClean="0"/>
              <a:t>。</a:t>
            </a:r>
            <a:endParaRPr lang="en-US" altLang="zh-CN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ACL 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Bias Analysis and Mitigation in the Evaluation of Authorship Verification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ACL 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Bias Analysis and Mitigation in the Evaluation of Authorship Verification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93666" y="1423953"/>
            <a:ext cx="738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作者身份验证评估中的偏差分析和缓解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704863" y="4744662"/>
            <a:ext cx="8366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/>
              <a:t>目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使用基本且有缺陷的作者身份验证</a:t>
            </a:r>
            <a:r>
              <a:rPr lang="zh-CN" altLang="zh-CN" sz="2000" dirty="0" smtClean="0"/>
              <a:t>器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BAFF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来</a:t>
            </a:r>
            <a:r>
              <a:rPr lang="zh-CN" altLang="zh-CN" sz="2000" dirty="0"/>
              <a:t>完成作者识别任</a:t>
            </a:r>
            <a:r>
              <a:rPr lang="zh-CN" altLang="zh-CN" sz="2000" dirty="0" smtClean="0"/>
              <a:t>务</a:t>
            </a:r>
            <a:r>
              <a:rPr lang="zh-CN" altLang="en-US" sz="2000" dirty="0" smtClean="0"/>
              <a:t>，并分析同一个模型在不同数据集上的性能偏差原因。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588991" y="5828588"/>
            <a:ext cx="459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论文</a:t>
            </a:r>
            <a:r>
              <a:rPr lang="en-US" altLang="zh-CN" sz="1600" dirty="0" smtClean="0"/>
              <a:t>PDF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https://aclanthology.org/P19-1634.pdf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4296" y="2463623"/>
            <a:ext cx="7067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ACL 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Bias Analysis and Mitigation in the Evaluation of Authorship Verification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5892" y="1177670"/>
            <a:ext cx="158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</a:t>
            </a:r>
            <a:r>
              <a:rPr lang="zh-CN" altLang="en-US" sz="2400" dirty="0"/>
              <a:t>型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258353" y="2770348"/>
            <a:ext cx="158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{p, q, r}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28800" y="1974448"/>
            <a:ext cx="753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用</a:t>
            </a:r>
            <a:r>
              <a:rPr lang="en-US" altLang="zh-CN" sz="2000" dirty="0"/>
              <a:t>TFIDF</a:t>
            </a:r>
            <a:r>
              <a:rPr lang="zh-CN" altLang="en-US" sz="2000" dirty="0"/>
              <a:t>加权</a:t>
            </a:r>
            <a:r>
              <a:rPr lang="en-US" altLang="zh-CN" sz="2000" dirty="0"/>
              <a:t>3-gram</a:t>
            </a:r>
            <a:r>
              <a:rPr lang="zh-CN" altLang="en-US" sz="2000" dirty="0"/>
              <a:t>模</a:t>
            </a:r>
            <a:r>
              <a:rPr lang="zh-CN" altLang="en-US" sz="2000" dirty="0" smtClean="0"/>
              <a:t>型为基础，增加</a:t>
            </a:r>
            <a:r>
              <a:rPr lang="zh-CN" altLang="en-US" sz="2000" dirty="0"/>
              <a:t>一些额外功能来扩展模型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28800" y="2799074"/>
            <a:ext cx="13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基本框架</a:t>
            </a:r>
            <a:endParaRPr lang="zh-CN" altLang="en-US" sz="2000" dirty="0"/>
          </a:p>
        </p:txBody>
      </p:sp>
      <p:sp>
        <p:nvSpPr>
          <p:cNvPr id="33" name="左大括号 32"/>
          <p:cNvSpPr/>
          <p:nvPr/>
        </p:nvSpPr>
        <p:spPr>
          <a:xfrm>
            <a:off x="3050633" y="3887362"/>
            <a:ext cx="201473" cy="112792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400022" y="3656529"/>
            <a:ext cx="66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400021" y="4207410"/>
            <a:ext cx="62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q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400020" y="4758291"/>
            <a:ext cx="62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340181" y="3687306"/>
            <a:ext cx="3876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表</a:t>
            </a:r>
            <a:r>
              <a:rPr lang="zh-CN" altLang="en-US" sz="2000" dirty="0" smtClean="0"/>
              <a:t>示文本</a:t>
            </a:r>
            <a:r>
              <a:rPr lang="en-US" altLang="zh-CN" sz="2000" i="1" dirty="0" smtClean="0"/>
              <a:t>p</a:t>
            </a:r>
            <a:r>
              <a:rPr lang="zh-CN" altLang="en-US" sz="2000" dirty="0" smtClean="0"/>
              <a:t>的三元字符向量</a:t>
            </a:r>
            <a:endParaRPr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340181" y="4251271"/>
            <a:ext cx="3876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表</a:t>
            </a:r>
            <a:r>
              <a:rPr lang="zh-CN" altLang="en-US" sz="2000" dirty="0" smtClean="0"/>
              <a:t>示文本</a:t>
            </a:r>
            <a:r>
              <a:rPr lang="en-US" altLang="zh-CN" sz="2000" i="1" dirty="0" smtClean="0"/>
              <a:t>q</a:t>
            </a:r>
            <a:r>
              <a:rPr lang="zh-CN" altLang="en-US" sz="2000" dirty="0" smtClean="0"/>
              <a:t>的三元字符向量</a:t>
            </a:r>
            <a:endParaRPr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340180" y="4815236"/>
            <a:ext cx="3876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表示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q</a:t>
            </a:r>
            <a:r>
              <a:rPr lang="zh-CN" altLang="en-US" sz="2000" dirty="0" smtClean="0"/>
              <a:t>之间的风格差异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78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ACL 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Bias Analysis and Mitigation in the Evaluation of Authorship Verification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5892" y="1177670"/>
            <a:ext cx="3552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模型中的七种风格差异：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377637" y="1859819"/>
            <a:ext cx="981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{p, q,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r}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由七个部分组成，七个值各自</a:t>
            </a:r>
            <a:r>
              <a:rPr lang="zh-CN" altLang="en-US" sz="2000" dirty="0" smtClean="0">
                <a:solidFill>
                  <a:srgbClr val="FF0000"/>
                </a:solidFill>
              </a:rPr>
              <a:t>归一化</a:t>
            </a:r>
            <a:r>
              <a:rPr lang="zh-CN" altLang="en-US" sz="2000" dirty="0" smtClean="0"/>
              <a:t>（结果在</a:t>
            </a:r>
            <a:r>
              <a:rPr lang="en-US" altLang="zh-CN" sz="2000" dirty="0" smtClean="0"/>
              <a:t>[0,1]</a:t>
            </a:r>
            <a:r>
              <a:rPr lang="zh-CN" altLang="en-US" sz="2000" dirty="0" smtClean="0"/>
              <a:t>上）后组成的向量即为</a:t>
            </a:r>
            <a:r>
              <a:rPr lang="en-US" altLang="zh-CN" sz="2000" dirty="0" smtClean="0"/>
              <a:t>r</a:t>
            </a:r>
            <a:endParaRPr lang="zh-CN" altLang="en-US" sz="2000" dirty="0"/>
          </a:p>
        </p:txBody>
      </p:sp>
      <p:sp>
        <p:nvSpPr>
          <p:cNvPr id="33" name="左大括号 32"/>
          <p:cNvSpPr/>
          <p:nvPr/>
        </p:nvSpPr>
        <p:spPr>
          <a:xfrm>
            <a:off x="1097429" y="2890875"/>
            <a:ext cx="579549" cy="298043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153496" y="2708922"/>
            <a:ext cx="3387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余弦相似度（</a:t>
            </a:r>
            <a:r>
              <a:rPr lang="en-US" altLang="zh-CN" sz="2000" dirty="0"/>
              <a:t>TF</a:t>
            </a:r>
            <a:r>
              <a:rPr lang="zh-CN" altLang="zh-CN" sz="2000" dirty="0"/>
              <a:t>加权）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2153496" y="3219274"/>
            <a:ext cx="3387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余弦相似度（</a:t>
            </a:r>
            <a:r>
              <a:rPr lang="en-US" altLang="zh-CN" sz="2000" dirty="0"/>
              <a:t>TFIDF</a:t>
            </a:r>
            <a:r>
              <a:rPr lang="zh-CN" altLang="zh-CN" sz="2000" dirty="0"/>
              <a:t>加权）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153496" y="3729626"/>
            <a:ext cx="3387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Kullback-Leibler</a:t>
            </a:r>
            <a:r>
              <a:rPr lang="zh-CN" altLang="zh-CN" sz="2000" dirty="0"/>
              <a:t>散度（</a:t>
            </a:r>
            <a:r>
              <a:rPr lang="en-US" altLang="zh-CN" sz="2000" dirty="0"/>
              <a:t>KLD</a:t>
            </a:r>
            <a:r>
              <a:rPr lang="zh-CN" altLang="zh-CN" sz="2000" dirty="0"/>
              <a:t>）</a:t>
            </a:r>
            <a:endParaRPr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2153496" y="4239978"/>
            <a:ext cx="4224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偏斜散度（</a:t>
            </a:r>
            <a:r>
              <a:rPr lang="en-US" altLang="zh-CN" sz="2000" dirty="0"/>
              <a:t>skew-balanced KLD</a:t>
            </a:r>
            <a:r>
              <a:rPr lang="zh-CN" altLang="zh-CN" sz="2000" dirty="0"/>
              <a:t>）</a:t>
            </a:r>
            <a:endParaRPr lang="zh-CN" alt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153496" y="4750330"/>
            <a:ext cx="3387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Jensen-Shannon</a:t>
            </a:r>
            <a:r>
              <a:rPr lang="zh-CN" altLang="zh-CN" sz="2000" dirty="0"/>
              <a:t>散度</a:t>
            </a:r>
            <a:endParaRPr lang="zh-CN" alt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2153496" y="5260682"/>
            <a:ext cx="3387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Hellinger</a:t>
            </a:r>
            <a:r>
              <a:rPr lang="zh-CN" altLang="zh-CN" sz="2000" dirty="0"/>
              <a:t>距离</a:t>
            </a:r>
            <a:endParaRPr lang="zh-CN" altLang="en-US" sz="2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2153496" y="5771034"/>
            <a:ext cx="6504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平均对数句子长度差异（</a:t>
            </a:r>
            <a:r>
              <a:rPr lang="en-US" altLang="zh-CN" sz="2000" dirty="0"/>
              <a:t>PAN</a:t>
            </a:r>
            <a:r>
              <a:rPr lang="zh-CN" altLang="zh-CN" sz="2000" dirty="0"/>
              <a:t>参与者经常使用的特征）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1193" y="2757043"/>
            <a:ext cx="4714875" cy="191452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470755" y="4712915"/>
            <a:ext cx="259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1(a)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BAFF</a:t>
            </a:r>
            <a:r>
              <a:rPr lang="zh-CN" altLang="en-US" sz="1400" dirty="0" smtClean="0"/>
              <a:t>四个分类器的性能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08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146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模型性能：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892" y="2006302"/>
            <a:ext cx="3626281" cy="21776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89643" y="2398814"/>
            <a:ext cx="3626281" cy="17851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5478" y="2385935"/>
            <a:ext cx="3626281" cy="1785102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322980" y="4507241"/>
            <a:ext cx="980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1(e)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BAFF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PAN15</a:t>
            </a:r>
            <a:r>
              <a:rPr lang="zh-CN" altLang="en-US" sz="1400" dirty="0" smtClean="0"/>
              <a:t>数据集上的性能，</a:t>
            </a:r>
            <a:r>
              <a:rPr lang="en-US" altLang="zh-CN" sz="1400" dirty="0" smtClean="0"/>
              <a:t>(f) BAFF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PAN14</a:t>
            </a:r>
            <a:r>
              <a:rPr lang="zh-CN" altLang="en-US" sz="1400" dirty="0" smtClean="0"/>
              <a:t>小说数据集上的性能，</a:t>
            </a:r>
            <a:r>
              <a:rPr lang="en-US" altLang="zh-CN" sz="1400" dirty="0" smtClean="0"/>
              <a:t>(g) BAFF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PAN14</a:t>
            </a:r>
            <a:r>
              <a:rPr lang="zh-CN" altLang="en-US" sz="1400" dirty="0" smtClean="0"/>
              <a:t>论文数据集上的性能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ACL 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Bias Analysis and Mitigation in the Evaluation of Authorship Verification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ACL 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Bias Analysis and Mitigation in the Evaluation of Authorship Verification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892" y="1177670"/>
            <a:ext cx="146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偏差分析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29" name="左大括号 28"/>
          <p:cNvSpPr/>
          <p:nvPr/>
        </p:nvSpPr>
        <p:spPr>
          <a:xfrm>
            <a:off x="645892" y="3016588"/>
            <a:ext cx="579549" cy="298043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662905" y="2380167"/>
            <a:ext cx="2828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B1</a:t>
            </a:r>
            <a:r>
              <a:rPr lang="zh-CN" altLang="en-US" sz="2000" dirty="0" smtClean="0"/>
              <a:t>：语料库相关特征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662905" y="3063528"/>
            <a:ext cx="2828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B2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特征缩放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662905" y="3746889"/>
            <a:ext cx="2828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B3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纯文本异质性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662906" y="4430250"/>
            <a:ext cx="352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B4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人</a:t>
            </a:r>
            <a:r>
              <a:rPr lang="zh-CN" altLang="zh-CN" sz="2000" dirty="0" smtClean="0"/>
              <a:t>口</a:t>
            </a:r>
            <a:r>
              <a:rPr lang="en-US" altLang="zh-CN" sz="2000" dirty="0" smtClean="0"/>
              <a:t>(popular)</a:t>
            </a:r>
            <a:r>
              <a:rPr lang="zh-CN" altLang="zh-CN" sz="2000" dirty="0" smtClean="0"/>
              <a:t>同</a:t>
            </a:r>
            <a:r>
              <a:rPr lang="zh-CN" altLang="zh-CN" sz="2000" dirty="0"/>
              <a:t>质性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662905" y="5113611"/>
            <a:ext cx="2828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B5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意外文本重叠</a:t>
            </a:r>
            <a:endParaRPr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662905" y="5796972"/>
            <a:ext cx="2828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B6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测试合并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472305" y="2775746"/>
            <a:ext cx="1466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模型偏差：</a:t>
            </a:r>
            <a:endParaRPr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472304" y="4425680"/>
            <a:ext cx="1466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数据偏差：</a:t>
            </a:r>
            <a:endParaRPr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472304" y="5796972"/>
            <a:ext cx="1466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评估偏差：</a:t>
            </a:r>
            <a:endParaRPr lang="zh-CN" altLang="en-US" sz="2000" dirty="0"/>
          </a:p>
        </p:txBody>
      </p:sp>
      <p:sp>
        <p:nvSpPr>
          <p:cNvPr id="41" name="左大括号 40"/>
          <p:cNvSpPr/>
          <p:nvPr/>
        </p:nvSpPr>
        <p:spPr>
          <a:xfrm>
            <a:off x="3040523" y="2534771"/>
            <a:ext cx="289777" cy="851593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/>
          <p:cNvSpPr/>
          <p:nvPr/>
        </p:nvSpPr>
        <p:spPr>
          <a:xfrm>
            <a:off x="3040523" y="4017233"/>
            <a:ext cx="289777" cy="1274691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586409" y="2382622"/>
            <a:ext cx="493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选</a:t>
            </a:r>
            <a:r>
              <a:rPr lang="zh-CN" altLang="en-US" sz="1600" dirty="0" smtClean="0"/>
              <a:t>取的特征与训练集语料强相关，但不适用于测试集</a:t>
            </a:r>
            <a:endParaRPr lang="zh-CN" alt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586409" y="3089722"/>
            <a:ext cx="493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扩大</a:t>
            </a:r>
            <a:r>
              <a:rPr lang="en-US" altLang="zh-CN" sz="1600" dirty="0" smtClean="0"/>
              <a:t>B1</a:t>
            </a:r>
            <a:r>
              <a:rPr lang="zh-CN" altLang="en-US" sz="1600" dirty="0" smtClean="0"/>
              <a:t>的影响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593238" y="3783627"/>
            <a:ext cx="516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标点符号混用；部分文本不能表明作者风格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586409" y="4464155"/>
            <a:ext cx="516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扩充数据时，</a:t>
            </a:r>
            <a:r>
              <a:rPr lang="zh-CN" altLang="zh-CN" sz="1600" dirty="0" smtClean="0"/>
              <a:t>部</a:t>
            </a:r>
            <a:r>
              <a:rPr lang="zh-CN" altLang="zh-CN" sz="1600" dirty="0"/>
              <a:t>分文本会重复使</a:t>
            </a:r>
            <a:r>
              <a:rPr lang="zh-CN" altLang="zh-CN" sz="1600" dirty="0" smtClean="0"/>
              <a:t>用</a:t>
            </a:r>
            <a:endParaRPr lang="zh-CN" altLang="en-US" sz="1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586409" y="5144389"/>
            <a:ext cx="516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案例之间的重叠（如重复的短语、重复的文本块</a:t>
            </a:r>
            <a:r>
              <a:rPr lang="zh-CN" altLang="zh-CN" sz="1600" dirty="0" smtClean="0"/>
              <a:t>）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6586409" y="5699297"/>
            <a:ext cx="516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在测试时，作者身份验证器通常可以访问整个数据集；而在实际工作中</a:t>
            </a:r>
            <a:r>
              <a:rPr lang="zh-CN" altLang="zh-CN" sz="1600" dirty="0" smtClean="0"/>
              <a:t>，验</a:t>
            </a:r>
            <a:r>
              <a:rPr lang="zh-CN" altLang="zh-CN" sz="1600" dirty="0"/>
              <a:t>证器一次只处理一个案</a:t>
            </a:r>
            <a:r>
              <a:rPr lang="zh-CN" altLang="zh-CN" sz="1600" dirty="0" smtClean="0"/>
              <a:t>例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112135" y="1704471"/>
            <a:ext cx="88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分析为什么一个模型在一个数据集上有好的性能，到另一个数据集却没有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ACL 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Bias Analysis and Mitigation in the Evaluation of Authorship Verification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3230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关于</a:t>
            </a:r>
            <a:r>
              <a:rPr lang="en-US" altLang="zh-CN" sz="2400" dirty="0" smtClean="0"/>
              <a:t>B1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B2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4584" y="1473299"/>
            <a:ext cx="4610100" cy="16097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83358" y="3205256"/>
            <a:ext cx="4468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1(c)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BAFF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PAN15</a:t>
            </a:r>
            <a:r>
              <a:rPr lang="zh-CN" altLang="en-US" sz="1400" dirty="0" smtClean="0"/>
              <a:t>数据集和</a:t>
            </a:r>
            <a:r>
              <a:rPr lang="en-US" altLang="zh-CN" sz="1400" dirty="0" smtClean="0"/>
              <a:t>Brown</a:t>
            </a:r>
            <a:r>
              <a:rPr lang="zh-CN" altLang="en-US" sz="1400" dirty="0" smtClean="0"/>
              <a:t>数据集上的性能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77637" y="4174054"/>
            <a:ext cx="9273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行、第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行，在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IDF</a:t>
            </a:r>
            <a:r>
              <a:rPr lang="zh-CN" altLang="en-US" sz="2000" dirty="0" smtClean="0"/>
              <a:t>选取特征时，若选取的特征与数据集强相关，则模型切换数据集后，性能大跌。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行，第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行各自对比，特征缩放的影响在特征与数据集强相关时更明显。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11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ACL 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Bias Analysis and Mitigation in the Evaluation of Authorship Verification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92" y="1177670"/>
            <a:ext cx="222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创建语料库：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931831" y="1809507"/>
            <a:ext cx="76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为了避免以上数据误差（</a:t>
            </a:r>
            <a:r>
              <a:rPr lang="en-US" altLang="zh-CN" dirty="0" smtClean="0"/>
              <a:t>B3, B4, B5</a:t>
            </a:r>
            <a:r>
              <a:rPr lang="zh-CN" altLang="en-US" dirty="0" smtClean="0"/>
              <a:t>），创建了一个新的语料库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17630" y="5433850"/>
            <a:ext cx="5561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Webis </a:t>
            </a:r>
            <a:r>
              <a:rPr lang="en-US" altLang="zh-CN" sz="2000" dirty="0"/>
              <a:t>Authorship Verification Corpus 2019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24683" y="2919943"/>
            <a:ext cx="2189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Project Gutenberg</a:t>
            </a:r>
            <a:endParaRPr lang="zh-CN" altLang="en-US" sz="2000" dirty="0"/>
          </a:p>
        </p:txBody>
      </p:sp>
      <p:sp>
        <p:nvSpPr>
          <p:cNvPr id="17" name="左大括号 16"/>
          <p:cNvSpPr/>
          <p:nvPr/>
        </p:nvSpPr>
        <p:spPr>
          <a:xfrm>
            <a:off x="5544759" y="2815135"/>
            <a:ext cx="230711" cy="985499"/>
          </a:xfrm>
          <a:prstGeom prst="leftBrace">
            <a:avLst>
              <a:gd name="adj1" fmla="val 8571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539899" y="3158849"/>
            <a:ext cx="411723" cy="308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08219" y="3271734"/>
            <a:ext cx="1622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古腾堡计划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59608" y="2615080"/>
            <a:ext cx="2189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19</a:t>
            </a:r>
            <a:r>
              <a:rPr lang="zh-CN" altLang="en-US" sz="2000" dirty="0" smtClean="0"/>
              <a:t>世纪冒险小说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072391" y="3600579"/>
            <a:ext cx="2189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20</a:t>
            </a:r>
            <a:r>
              <a:rPr lang="zh-CN" altLang="en-US" sz="2000" dirty="0" smtClean="0"/>
              <a:t>世纪科幻小说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072391" y="3107830"/>
            <a:ext cx="2189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19</a:t>
            </a:r>
            <a:r>
              <a:rPr lang="zh-CN" altLang="en-US" sz="2000" dirty="0" smtClean="0"/>
              <a:t>世纪科幻小说</a:t>
            </a:r>
            <a:endParaRPr lang="zh-CN" altLang="en-US" sz="2000" dirty="0"/>
          </a:p>
        </p:txBody>
      </p:sp>
      <p:sp>
        <p:nvSpPr>
          <p:cNvPr id="31" name="右箭头 30"/>
          <p:cNvSpPr/>
          <p:nvPr/>
        </p:nvSpPr>
        <p:spPr>
          <a:xfrm rot="5400000">
            <a:off x="6252502" y="4634179"/>
            <a:ext cx="411723" cy="308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-圆角矩形 27">
            <a:extLst>
              <a:ext uri="{FF2B5EF4-FFF2-40B4-BE49-F238E27FC236}">
                <a16:creationId xmlns:a16="http://schemas.microsoft.com/office/drawing/2014/main" xmlns="" id="{13005FF2-6B05-4FE1-98E2-CA4A27173F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8900000">
            <a:off x="-57560" y="68751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85000"/>
                  <a:alpha val="91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圆角矩形 22">
            <a:extLst>
              <a:ext uri="{FF2B5EF4-FFF2-40B4-BE49-F238E27FC236}">
                <a16:creationId xmlns:a16="http://schemas.microsoft.com/office/drawing/2014/main" xmlns="" id="{14DD5478-7535-40AF-8644-D835B9E90B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-39566" y="469079"/>
            <a:ext cx="1176560" cy="37543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00B0F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PA-直接连接符 39">
            <a:extLst>
              <a:ext uri="{FF2B5EF4-FFF2-40B4-BE49-F238E27FC236}">
                <a16:creationId xmlns:a16="http://schemas.microsoft.com/office/drawing/2014/main" xmlns="" id="{D3DA3F7B-58C7-449E-9C19-C7E8E3FA5D4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351121" y="1016000"/>
            <a:ext cx="4446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xmlns="" id="{1542BC53-461E-489D-819D-0C715B228E8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33188" y="816509"/>
            <a:ext cx="0" cy="34395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PA-组合 5">
            <a:extLst>
              <a:ext uri="{FF2B5EF4-FFF2-40B4-BE49-F238E27FC236}">
                <a16:creationId xmlns:a16="http://schemas.microsoft.com/office/drawing/2014/main" xmlns="" id="{10DBE9B9-66E0-46EA-8060-15E6F2068A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20926481">
            <a:off x="11391346" y="6457636"/>
            <a:ext cx="1112881" cy="522631"/>
            <a:chOff x="6386756" y="4601080"/>
            <a:chExt cx="4288735" cy="3589866"/>
          </a:xfrm>
        </p:grpSpPr>
        <p:sp>
          <p:nvSpPr>
            <p:cNvPr id="22" name="PA-圆角矩形 21">
              <a:extLst>
                <a:ext uri="{FF2B5EF4-FFF2-40B4-BE49-F238E27FC236}">
                  <a16:creationId xmlns:a16="http://schemas.microsoft.com/office/drawing/2014/main" xmlns="" id="{3F533F5A-F6F1-4F8B-8233-C5E6BC4255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9000000">
              <a:off x="7177078" y="6400425"/>
              <a:ext cx="3496178" cy="17905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25">
              <a:extLst>
                <a:ext uri="{FF2B5EF4-FFF2-40B4-BE49-F238E27FC236}">
                  <a16:creationId xmlns:a16="http://schemas.microsoft.com/office/drawing/2014/main" xmlns="" id="{1E06E492-FEE6-47C5-89D7-112BF5BB49A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9000000">
              <a:off x="6716818" y="5499584"/>
              <a:ext cx="3958673" cy="1530189"/>
            </a:xfrm>
            <a:prstGeom prst="roundRect">
              <a:avLst>
                <a:gd name="adj" fmla="val 50000"/>
              </a:avLst>
            </a:prstGeom>
            <a:solidFill>
              <a:srgbClr val="71D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xmlns="" id="{DA234103-102E-445F-8DE9-E42106832E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9000000">
              <a:off x="6386756" y="4601080"/>
              <a:ext cx="3958678" cy="15301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梯形 23">
            <a:extLst>
              <a:ext uri="{FF2B5EF4-FFF2-40B4-BE49-F238E27FC236}">
                <a16:creationId xmlns:a16="http://schemas.microsoft.com/office/drawing/2014/main" xmlns="" id="{7E7166C0-8054-405C-8A4E-BC418B95E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-439416" y="297207"/>
            <a:ext cx="1754274" cy="389246"/>
          </a:xfrm>
          <a:prstGeom prst="trapezoid">
            <a:avLst>
              <a:gd name="adj" fmla="val 94179"/>
            </a:avLst>
          </a:prstGeom>
          <a:gradFill>
            <a:gsLst>
              <a:gs pos="0">
                <a:srgbClr val="71DAFF"/>
              </a:gs>
              <a:gs pos="100000">
                <a:srgbClr val="0099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PA-半闭框 4">
            <a:extLst>
              <a:ext uri="{FF2B5EF4-FFF2-40B4-BE49-F238E27FC236}">
                <a16:creationId xmlns:a16="http://schemas.microsoft.com/office/drawing/2014/main" xmlns="" id="{B6537219-B7E2-44CD-A9D7-4E93C7654F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3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77637" y="206356"/>
            <a:ext cx="95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ACL 2019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|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Bias Analysis and Mitigation in the Evaluation of Authorship Verification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5570" y="1717055"/>
            <a:ext cx="3466582" cy="199144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5571" y="4403884"/>
            <a:ext cx="3466582" cy="152499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28771" y="3850027"/>
            <a:ext cx="2600180" cy="31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1(h)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PAN15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PAN14</a:t>
            </a:r>
            <a:r>
              <a:rPr lang="zh-CN" altLang="en-US" sz="1400" dirty="0" smtClean="0"/>
              <a:t>数据集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136066" y="6004076"/>
            <a:ext cx="389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1(i)</a:t>
            </a:r>
            <a:r>
              <a:rPr lang="zh-CN" altLang="en-US" sz="1400" dirty="0" smtClean="0"/>
              <a:t> 古腾堡计划</a:t>
            </a:r>
            <a:r>
              <a:rPr lang="en-US" altLang="zh-CN" sz="1400" dirty="0" smtClean="0"/>
              <a:t>19th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20th</a:t>
            </a:r>
            <a:r>
              <a:rPr lang="zh-CN" altLang="en-US" sz="1400" dirty="0" smtClean="0"/>
              <a:t>冒险科幻数据集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45892" y="1177670"/>
            <a:ext cx="2921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语料对比与处理：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014233" y="1639335"/>
            <a:ext cx="3490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Gutenberg corpus</a:t>
            </a:r>
            <a:r>
              <a:rPr lang="zh-CN" altLang="en-US" sz="2000" dirty="0" smtClean="0"/>
              <a:t>预处理：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361963" y="2150308"/>
            <a:ext cx="48297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确保作者唯一性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确</a:t>
            </a:r>
            <a:r>
              <a:rPr lang="zh-CN" altLang="en-US" dirty="0" smtClean="0"/>
              <a:t>保文本无重复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正</a:t>
            </a:r>
            <a:r>
              <a:rPr lang="zh-CN" altLang="en-US" dirty="0" smtClean="0"/>
              <a:t>反例各占</a:t>
            </a:r>
            <a:r>
              <a:rPr lang="en-US" altLang="zh-CN" dirty="0" smtClean="0"/>
              <a:t>50%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训练测试比</a:t>
            </a:r>
            <a:r>
              <a:rPr lang="en-US" altLang="zh-CN" dirty="0" smtClean="0"/>
              <a:t>70/30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文</a:t>
            </a:r>
            <a:r>
              <a:rPr lang="zh-CN" altLang="en-US" dirty="0" smtClean="0"/>
              <a:t>本长度</a:t>
            </a:r>
            <a:r>
              <a:rPr lang="en-US" altLang="zh-CN" dirty="0" smtClean="0"/>
              <a:t>[3500,4000]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删</a:t>
            </a:r>
            <a:r>
              <a:rPr lang="zh-CN" altLang="en-US" dirty="0" smtClean="0"/>
              <a:t>除标题、占位符、脚注等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删</a:t>
            </a:r>
            <a:r>
              <a:rPr lang="zh-CN" altLang="en-US" dirty="0" smtClean="0"/>
              <a:t>除特殊字体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统</a:t>
            </a:r>
            <a:r>
              <a:rPr lang="zh-CN" altLang="en-US" dirty="0" smtClean="0"/>
              <a:t>一标点符号格式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将换行和空格符折叠成空格字符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06439" y="4966857"/>
            <a:ext cx="4629150" cy="9620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276476" y="5990629"/>
            <a:ext cx="389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1(d)</a:t>
            </a:r>
            <a:r>
              <a:rPr lang="zh-CN" altLang="en-US" sz="1400" dirty="0" smtClean="0"/>
              <a:t> 用朴素贝叶斯分类器验证数据集</a:t>
            </a:r>
            <a:r>
              <a:rPr lang="en-US" altLang="zh-CN" sz="1400" dirty="0" smtClean="0"/>
              <a:t>B1</a:t>
            </a:r>
            <a:r>
              <a:rPr lang="zh-CN" altLang="en-US" sz="1400" dirty="0" smtClean="0"/>
              <a:t>偏差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50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1207</Words>
  <Application>Microsoft Office PowerPoint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Adobe Gothic Std B</vt:lpstr>
      <vt:lpstr>OPPOSans L</vt:lpstr>
      <vt:lpstr>OPPOSans R</vt:lpstr>
      <vt:lpstr>宋体</vt:lpstr>
      <vt:lpstr>优设标题黑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122</cp:revision>
  <dcterms:created xsi:type="dcterms:W3CDTF">2022-01-05T07:57:44Z</dcterms:created>
  <dcterms:modified xsi:type="dcterms:W3CDTF">2022-02-10T15:01:46Z</dcterms:modified>
</cp:coreProperties>
</file>