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69" r:id="rId5"/>
    <p:sldId id="275" r:id="rId6"/>
    <p:sldId id="276" r:id="rId7"/>
    <p:sldId id="277" r:id="rId8"/>
    <p:sldId id="278" r:id="rId9"/>
    <p:sldId id="279" r:id="rId10"/>
    <p:sldId id="270" r:id="rId11"/>
    <p:sldId id="272" r:id="rId12"/>
    <p:sldId id="271" r:id="rId13"/>
    <p:sldId id="273" r:id="rId14"/>
    <p:sldId id="280" r:id="rId15"/>
    <p:sldId id="295" r:id="rId16"/>
    <p:sldId id="274" r:id="rId17"/>
    <p:sldId id="281" r:id="rId18"/>
    <p:sldId id="282" r:id="rId19"/>
    <p:sldId id="283" r:id="rId20"/>
    <p:sldId id="284" r:id="rId21"/>
    <p:sldId id="296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  <p:sldId id="297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8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A11B-AA74-4079-A499-F9E690F40D2F}" type="datetimeFigureOut">
              <a:rPr lang="zh-CN" altLang="en-US" smtClean="0"/>
              <a:t>2022/1/26/Wednesday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8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9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10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13.pn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12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5.xml"/><Relationship Id="rId15" Type="http://schemas.openxmlformats.org/officeDocument/2006/relationships/image" Target="../media/image15.png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16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17.pn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16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6.pn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19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20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16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23.pn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2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image" Target="../media/image25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5.xml"/><Relationship Id="rId10" Type="http://schemas.openxmlformats.org/officeDocument/2006/relationships/tags" Target="../tags/tag230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image" Target="../media/image26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27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5.xml"/><Relationship Id="rId10" Type="http://schemas.openxmlformats.org/officeDocument/2006/relationships/tags" Target="../tags/tag250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27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5.xm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12" Type="http://schemas.openxmlformats.org/officeDocument/2006/relationships/image" Target="../media/image27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65.xml"/><Relationship Id="rId10" Type="http://schemas.openxmlformats.org/officeDocument/2006/relationships/tags" Target="../tags/tag270.xml"/><Relationship Id="rId4" Type="http://schemas.openxmlformats.org/officeDocument/2006/relationships/tags" Target="../tags/tag264.xml"/><Relationship Id="rId9" Type="http://schemas.openxmlformats.org/officeDocument/2006/relationships/tags" Target="../tags/tag26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28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75.xml"/><Relationship Id="rId10" Type="http://schemas.openxmlformats.org/officeDocument/2006/relationships/tags" Target="../tags/tag280.xml"/><Relationship Id="rId4" Type="http://schemas.openxmlformats.org/officeDocument/2006/relationships/tags" Target="../tags/tag274.xml"/><Relationship Id="rId9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image" Target="../media/image29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85.xml"/><Relationship Id="rId10" Type="http://schemas.openxmlformats.org/officeDocument/2006/relationships/tags" Target="../tags/tag290.xml"/><Relationship Id="rId4" Type="http://schemas.openxmlformats.org/officeDocument/2006/relationships/tags" Target="../tags/tag284.xml"/><Relationship Id="rId9" Type="http://schemas.openxmlformats.org/officeDocument/2006/relationships/tags" Target="../tags/tag28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1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0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image" Target="../media/image33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34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12" Type="http://schemas.openxmlformats.org/officeDocument/2006/relationships/image" Target="../media/image35.png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5.xml"/><Relationship Id="rId10" Type="http://schemas.openxmlformats.org/officeDocument/2006/relationships/tags" Target="../tags/tag330.xml"/><Relationship Id="rId4" Type="http://schemas.openxmlformats.org/officeDocument/2006/relationships/tags" Target="../tags/tag324.xml"/><Relationship Id="rId9" Type="http://schemas.openxmlformats.org/officeDocument/2006/relationships/tags" Target="../tags/tag3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image" Target="../media/image36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="" xmlns:a16="http://schemas.microsoft.com/office/drawing/2014/main" id="{FB3B779C-3637-46BC-8987-8D61436C342F}"/>
              </a:ext>
            </a:extLst>
          </p:cNvPr>
          <p:cNvSpPr/>
          <p:nvPr/>
        </p:nvSpPr>
        <p:spPr>
          <a:xfrm rot="18900000">
            <a:off x="-630007" y="-1516702"/>
            <a:ext cx="13470384" cy="9909774"/>
          </a:xfrm>
          <a:custGeom>
            <a:avLst/>
            <a:gdLst>
              <a:gd name="connsiteX0" fmla="*/ 6642634 w 13470384"/>
              <a:gd name="connsiteY0" fmla="*/ 0 h 9909774"/>
              <a:gd name="connsiteX1" fmla="*/ 13470384 w 13470384"/>
              <a:gd name="connsiteY1" fmla="*/ 6827751 h 9909774"/>
              <a:gd name="connsiteX2" fmla="*/ 10388361 w 13470384"/>
              <a:gd name="connsiteY2" fmla="*/ 9909774 h 9909774"/>
              <a:gd name="connsiteX3" fmla="*/ 6853730 w 13470384"/>
              <a:gd name="connsiteY3" fmla="*/ 9909773 h 9909774"/>
              <a:gd name="connsiteX4" fmla="*/ 0 w 13470384"/>
              <a:gd name="connsiteY4" fmla="*/ 3056043 h 9909774"/>
              <a:gd name="connsiteX5" fmla="*/ 2980943 w 13470384"/>
              <a:gd name="connsiteY5" fmla="*/ 75100 h 9909774"/>
              <a:gd name="connsiteX6" fmla="*/ 3081785 w 13470384"/>
              <a:gd name="connsiteY6" fmla="*/ 57092 h 9909774"/>
              <a:gd name="connsiteX7" fmla="*/ 3836365 w 13470384"/>
              <a:gd name="connsiteY7" fmla="*/ 0 h 99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84" h="9909774">
                <a:moveTo>
                  <a:pt x="6642634" y="0"/>
                </a:moveTo>
                <a:lnTo>
                  <a:pt x="13470384" y="6827751"/>
                </a:lnTo>
                <a:lnTo>
                  <a:pt x="10388361" y="9909774"/>
                </a:lnTo>
                <a:lnTo>
                  <a:pt x="6853730" y="9909773"/>
                </a:lnTo>
                <a:lnTo>
                  <a:pt x="0" y="3056043"/>
                </a:lnTo>
                <a:lnTo>
                  <a:pt x="2980943" y="75100"/>
                </a:lnTo>
                <a:lnTo>
                  <a:pt x="3081785" y="57092"/>
                </a:lnTo>
                <a:cubicBezTo>
                  <a:pt x="3327823" y="19498"/>
                  <a:pt x="3579817" y="0"/>
                  <a:pt x="3836365" y="0"/>
                </a:cubicBezTo>
                <a:close/>
              </a:path>
            </a:pathLst>
          </a:cu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E1E7B22B-95D9-4B6C-9CC8-7AF90C8DCD72}"/>
              </a:ext>
            </a:extLst>
          </p:cNvPr>
          <p:cNvSpPr/>
          <p:nvPr/>
        </p:nvSpPr>
        <p:spPr>
          <a:xfrm rot="18900000">
            <a:off x="6804530" y="833047"/>
            <a:ext cx="5966590" cy="35286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2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C20C7102-1D46-4638-9F86-71B8FF2D008E}"/>
              </a:ext>
            </a:extLst>
          </p:cNvPr>
          <p:cNvSpPr/>
          <p:nvPr/>
        </p:nvSpPr>
        <p:spPr>
          <a:xfrm>
            <a:off x="2479535" y="703385"/>
            <a:ext cx="1443016" cy="1443016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1F5799BD-8C6E-4805-BE2F-DAD209683F8F}"/>
              </a:ext>
            </a:extLst>
          </p:cNvPr>
          <p:cNvSpPr>
            <a:spLocks noChangeAspect="1"/>
          </p:cNvSpPr>
          <p:nvPr/>
        </p:nvSpPr>
        <p:spPr>
          <a:xfrm>
            <a:off x="7666808" y="5523410"/>
            <a:ext cx="792000" cy="792000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1E44660-980B-4C7E-B358-F04844AB23D9}"/>
              </a:ext>
            </a:extLst>
          </p:cNvPr>
          <p:cNvSpPr/>
          <p:nvPr/>
        </p:nvSpPr>
        <p:spPr>
          <a:xfrm>
            <a:off x="1054236" y="5604578"/>
            <a:ext cx="515484" cy="515484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1B81D8-1F2E-4A26-8F7D-E3B132CE4F7A}"/>
              </a:ext>
            </a:extLst>
          </p:cNvPr>
          <p:cNvSpPr/>
          <p:nvPr/>
        </p:nvSpPr>
        <p:spPr>
          <a:xfrm>
            <a:off x="497614" y="2565270"/>
            <a:ext cx="6430758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9600" spc="-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POSans L" panose="00020600040101010101" pitchFamily="18" charset="-122"/>
                <a:sym typeface="优设标题黑" panose="00000500000000000000" pitchFamily="2" charset="-122"/>
              </a:rPr>
              <a:t>学习汇报</a:t>
            </a:r>
            <a:endParaRPr lang="zh-CN" altLang="en-US" sz="9600" spc="-300" dirty="0">
              <a:solidFill>
                <a:schemeClr val="bg1"/>
              </a:solidFill>
              <a:latin typeface="Adobe Gothic Std B" panose="020B0800000000000000" pitchFamily="34" charset="-128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4848D7B-CA7F-4009-8478-8B6367BA632E}"/>
              </a:ext>
            </a:extLst>
          </p:cNvPr>
          <p:cNvSpPr txBox="1"/>
          <p:nvPr/>
        </p:nvSpPr>
        <p:spPr>
          <a:xfrm>
            <a:off x="1342239" y="4527377"/>
            <a:ext cx="2580312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：黄铭杰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期：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2022.01.26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008895BF-896D-4B27-BB7F-162632F49719}"/>
              </a:ext>
            </a:extLst>
          </p:cNvPr>
          <p:cNvCxnSpPr>
            <a:cxnSpLocks/>
          </p:cNvCxnSpPr>
          <p:nvPr/>
        </p:nvCxnSpPr>
        <p:spPr>
          <a:xfrm flipH="1">
            <a:off x="5235186" y="-22406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4739FD00-1319-4D2C-9F29-5B77E10D96C9}"/>
              </a:ext>
            </a:extLst>
          </p:cNvPr>
          <p:cNvCxnSpPr>
            <a:cxnSpLocks/>
          </p:cNvCxnSpPr>
          <p:nvPr/>
        </p:nvCxnSpPr>
        <p:spPr>
          <a:xfrm flipH="1">
            <a:off x="6928372" y="-22406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8F08F939-CE49-4A75-91D7-E32FDAA5000F}"/>
              </a:ext>
            </a:extLst>
          </p:cNvPr>
          <p:cNvCxnSpPr>
            <a:cxnSpLocks/>
          </p:cNvCxnSpPr>
          <p:nvPr/>
        </p:nvCxnSpPr>
        <p:spPr>
          <a:xfrm flipH="1">
            <a:off x="2937466" y="4941340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1FCE7448-99EE-4EB5-80BE-33207DFE8B54}"/>
              </a:ext>
            </a:extLst>
          </p:cNvPr>
          <p:cNvCxnSpPr>
            <a:cxnSpLocks/>
          </p:cNvCxnSpPr>
          <p:nvPr/>
        </p:nvCxnSpPr>
        <p:spPr>
          <a:xfrm flipH="1">
            <a:off x="2118370" y="5916660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532" y="1496055"/>
            <a:ext cx="6434242" cy="446854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31897" y="3436621"/>
            <a:ext cx="3884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title</a:t>
            </a:r>
            <a:r>
              <a:rPr lang="zh-CN" altLang="en-US" sz="2000" dirty="0" smtClean="0"/>
              <a:t>类的</a:t>
            </a:r>
            <a:r>
              <a:rPr lang="en-US" altLang="zh-CN" sz="2000" dirty="0" smtClean="0"/>
              <a:t>query</a:t>
            </a:r>
            <a:r>
              <a:rPr lang="zh-CN" altLang="en-US" sz="2000" dirty="0" smtClean="0"/>
              <a:t>上，基本持平或领先于</a:t>
            </a:r>
            <a:r>
              <a:rPr lang="en-US" altLang="zh-CN" sz="2000" dirty="0" smtClean="0"/>
              <a:t>baselines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类型上，明显领先于其他模型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678805" y="5190186"/>
            <a:ext cx="759853" cy="32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12146" y="5190186"/>
            <a:ext cx="759853" cy="32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27311" y="4906851"/>
            <a:ext cx="759853" cy="32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00167" y="4031087"/>
            <a:ext cx="759853" cy="32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429" y="1302686"/>
            <a:ext cx="5987133" cy="47340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41370" y="2463598"/>
            <a:ext cx="3884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/>
              <a:t>query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中找到完全匹配的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时，会同时将注意力赋予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中对应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的上下文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q</a:t>
            </a:r>
            <a:r>
              <a:rPr lang="en-US" altLang="zh-CN" sz="2000" dirty="0" smtClean="0"/>
              <a:t>uery</a:t>
            </a:r>
            <a:r>
              <a:rPr lang="zh-CN" altLang="en-US" sz="2000" dirty="0" smtClean="0"/>
              <a:t>中的停用词也能起到查询匹配的作用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417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5548" y="1160463"/>
            <a:ext cx="7009724" cy="32846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25548" y="4891366"/>
            <a:ext cx="7831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/>
              <a:t>Baseline</a:t>
            </a:r>
            <a:r>
              <a:rPr lang="zh-CN" altLang="en-US" sz="2000" dirty="0" smtClean="0"/>
              <a:t>不擅长处理长文本，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因文本长度增加提高准确率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论文模型对不相关的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不敏感，即不能计算出不相关部分对整体分数的影响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06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2476" y="1249679"/>
            <a:ext cx="7986189" cy="3051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25548" y="4891366"/>
            <a:ext cx="783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Bing</a:t>
            </a:r>
            <a:r>
              <a:rPr lang="zh-CN" altLang="en-US" sz="2000" dirty="0" smtClean="0"/>
              <a:t>数据集对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强化训练后，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对查询有更好的理解，</a:t>
            </a:r>
            <a:r>
              <a:rPr lang="en-US" altLang="zh-CN" sz="2000" dirty="0" smtClean="0"/>
              <a:t>accuracy</a:t>
            </a:r>
            <a:r>
              <a:rPr lang="zh-CN" altLang="en-US" sz="2000" dirty="0" smtClean="0"/>
              <a:t>显著提高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12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165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结论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92288" y="2389648"/>
            <a:ext cx="8952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BERT</a:t>
            </a:r>
            <a:r>
              <a:rPr lang="zh-CN" altLang="en-US" sz="2400" dirty="0" smtClean="0"/>
              <a:t>进行检索能击败</a:t>
            </a:r>
            <a:r>
              <a:rPr lang="zh-CN" altLang="en-US" sz="2400" dirty="0"/>
              <a:t>现</a:t>
            </a:r>
            <a:r>
              <a:rPr lang="zh-CN" altLang="en-US" sz="2400" dirty="0" smtClean="0"/>
              <a:t>有的各种查询方法（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BERT</a:t>
            </a:r>
            <a:r>
              <a:rPr lang="zh-CN" altLang="en-US" sz="2400" dirty="0" smtClean="0"/>
              <a:t>能够调用停用词或标点等提升模型对文本的理解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对</a:t>
            </a:r>
            <a:r>
              <a:rPr lang="zh-CN" altLang="en-US" sz="2400" dirty="0" smtClean="0"/>
              <a:t>自然语言编写的查询，</a:t>
            </a:r>
            <a:r>
              <a:rPr lang="en-US" altLang="zh-CN" sz="2400" dirty="0" smtClean="0"/>
              <a:t>BERT</a:t>
            </a:r>
            <a:r>
              <a:rPr lang="zh-CN" altLang="en-US" sz="2400" dirty="0" smtClean="0"/>
              <a:t>能基于对文本的理解去进行查询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426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24943" y="4084693"/>
            <a:ext cx="922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</a:t>
            </a:r>
            <a:r>
              <a:rPr lang="zh-CN" altLang="en-US" sz="2000" dirty="0" smtClean="0"/>
              <a:t>的：</a:t>
            </a:r>
            <a:r>
              <a:rPr lang="zh-CN" altLang="en-US" sz="2000" dirty="0"/>
              <a:t>用</a:t>
            </a:r>
            <a:r>
              <a:rPr lang="en-US" altLang="zh-CN" sz="2000" dirty="0"/>
              <a:t>IDCM</a:t>
            </a:r>
            <a:r>
              <a:rPr lang="zh-CN" altLang="en-US" sz="2000" dirty="0"/>
              <a:t>模型，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ESM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ETM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组合来提高整体速度并保持原有准确率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368945" y="5532372"/>
            <a:ext cx="524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论文</a:t>
            </a:r>
            <a:r>
              <a:rPr lang="en-US" altLang="zh-CN" sz="1600" dirty="0" smtClean="0"/>
              <a:t>PDF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https://</a:t>
            </a:r>
            <a:r>
              <a:rPr lang="en-US" altLang="zh-CN" sz="1600" dirty="0" smtClean="0"/>
              <a:t>export.arxiv.org/pdf/2105.09816.pdf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297498" y="1386648"/>
            <a:ext cx="73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文档内级联：学习为神经文档排序选择段落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532" y="2379861"/>
            <a:ext cx="10476691" cy="11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893" y="1177670"/>
            <a:ext cx="132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22" y="1423953"/>
            <a:ext cx="8533487" cy="288426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25044" y="4821079"/>
            <a:ext cx="6570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document</a:t>
            </a:r>
            <a:r>
              <a:rPr lang="zh-CN" altLang="en-US" sz="2000" dirty="0" smtClean="0"/>
              <a:t>分割成</a:t>
            </a:r>
            <a:r>
              <a:rPr lang="en-US" altLang="zh-CN" sz="2000" dirty="0" smtClean="0"/>
              <a:t>passages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query-passage</a:t>
            </a:r>
            <a:r>
              <a:rPr lang="zh-CN" altLang="en-US" sz="2000" dirty="0" smtClean="0"/>
              <a:t>对逐个放进</a:t>
            </a:r>
            <a:r>
              <a:rPr lang="en-US" altLang="zh-CN" sz="2000" dirty="0" smtClean="0"/>
              <a:t>ESM</a:t>
            </a:r>
            <a:r>
              <a:rPr lang="zh-CN" altLang="en-US" sz="2000" dirty="0" smtClean="0"/>
              <a:t>评分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将上一步得到的</a:t>
            </a:r>
            <a:r>
              <a:rPr lang="en-US" altLang="zh-CN" sz="2000" dirty="0" smtClean="0"/>
              <a:t>top-k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传进</a:t>
            </a:r>
            <a:r>
              <a:rPr lang="en-US" altLang="zh-CN" sz="2000" dirty="0" smtClean="0"/>
              <a:t>ETM</a:t>
            </a:r>
            <a:r>
              <a:rPr lang="zh-CN" altLang="en-US" sz="2000" dirty="0" smtClean="0"/>
              <a:t>重新评分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汇</a:t>
            </a:r>
            <a:r>
              <a:rPr lang="zh-CN" altLang="en-US" sz="2000" dirty="0" smtClean="0"/>
              <a:t>总这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的总分，得到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分数</a:t>
            </a:r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848077" y="4308215"/>
            <a:ext cx="170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IDCM</a:t>
            </a:r>
            <a:r>
              <a:rPr lang="zh-CN" altLang="en-US" sz="1600" dirty="0" smtClean="0"/>
              <a:t>模型结构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5892" y="1177670"/>
            <a:ext cx="207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文本预处理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2579" y="1933836"/>
            <a:ext cx="8306873" cy="29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298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62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25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289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952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616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279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943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3606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270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933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597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260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924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3587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251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6914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8578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0241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05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568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232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6895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559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222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1886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3549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213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6876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8540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0203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1867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530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194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857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8521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0184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1848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3511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5175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6838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8502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0165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1829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3492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5156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68195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848301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014628" y="2055646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811231" y="1945588"/>
            <a:ext cx="1522585" cy="27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008255" y="2354347"/>
            <a:ext cx="1522585" cy="2791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76052" y="2754437"/>
            <a:ext cx="1522585" cy="2791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8854790" y="3127311"/>
            <a:ext cx="1522585" cy="2791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015079" y="2230050"/>
            <a:ext cx="0" cy="13214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524395" y="2212631"/>
            <a:ext cx="0" cy="13214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176059" y="2278705"/>
            <a:ext cx="0" cy="444536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666435" y="2278705"/>
            <a:ext cx="0" cy="444536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8859009" y="2298051"/>
            <a:ext cx="0" cy="8046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10364484" y="2298051"/>
            <a:ext cx="0" cy="8046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49603" y="1881324"/>
            <a:ext cx="75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doc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861532" y="2727201"/>
            <a:ext cx="12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passages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910096" y="2772006"/>
            <a:ext cx="86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603824" y="3746100"/>
            <a:ext cx="8655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设</a:t>
            </a:r>
            <a:r>
              <a:rPr lang="zh-CN" altLang="en-US" sz="2000" dirty="0" smtClean="0"/>
              <a:t>置大小为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个单词的滑窗，步长为</a:t>
            </a:r>
            <a:r>
              <a:rPr lang="en-US" altLang="zh-CN" sz="2000" dirty="0" smtClean="0"/>
              <a:t>w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第一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的前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个词用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最后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个词补充，最后一个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的后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个词用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的最前面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个词填充</a:t>
            </a: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3168543" y="1945588"/>
            <a:ext cx="0" cy="267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1978675" y="1933836"/>
            <a:ext cx="0" cy="267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3168543" y="2354347"/>
            <a:ext cx="0" cy="26704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358751" y="2366482"/>
            <a:ext cx="0" cy="26704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358751" y="2772006"/>
            <a:ext cx="0" cy="267044"/>
          </a:xfrm>
          <a:prstGeom prst="line">
            <a:avLst/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541772" y="2772006"/>
            <a:ext cx="0" cy="267044"/>
          </a:xfrm>
          <a:prstGeom prst="line">
            <a:avLst/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9016551" y="3127311"/>
            <a:ext cx="0" cy="267044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10246573" y="3139446"/>
            <a:ext cx="0" cy="267044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4738289" y="2693129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</a:t>
            </a:r>
            <a:endParaRPr lang="zh-CN" altLang="en-US" sz="2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113681" y="2693129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5464712" y="2693129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98" name="文本框 97"/>
          <p:cNvSpPr txBox="1"/>
          <p:nvPr/>
        </p:nvSpPr>
        <p:spPr>
          <a:xfrm>
            <a:off x="3554395" y="2280993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</a:t>
            </a:r>
            <a:endParaRPr lang="zh-CN" alt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929787" y="2280993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4280818" y="2280993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9429578" y="3067481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</a:t>
            </a:r>
            <a:endParaRPr lang="zh-CN" altLang="en-US" sz="2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8804970" y="3067481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0156001" y="3067481"/>
            <a:ext cx="36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4976" y="5518370"/>
            <a:ext cx="4981575" cy="400050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2609108" y="5495808"/>
            <a:ext cx="1243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文本结构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408722" y="1460392"/>
            <a:ext cx="290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论文中设置</a:t>
            </a:r>
            <a:r>
              <a:rPr lang="en-US" altLang="zh-CN" sz="2000" dirty="0" smtClean="0">
                <a:solidFill>
                  <a:srgbClr val="FF0000"/>
                </a:solidFill>
              </a:rPr>
              <a:t>w = 50, o = 7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8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207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模型计算过程：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8746" y="2509438"/>
            <a:ext cx="2897210" cy="7066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81666" y="1811555"/>
            <a:ext cx="865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送入</a:t>
            </a:r>
            <a:r>
              <a:rPr lang="en-US" altLang="zh-CN" sz="2000" dirty="0" smtClean="0"/>
              <a:t>ESM</a:t>
            </a:r>
            <a:r>
              <a:rPr lang="zh-CN" altLang="en-US" sz="2000" dirty="0" smtClean="0"/>
              <a:t>，获取其中分数最高的</a:t>
            </a:r>
            <a:r>
              <a:rPr lang="en-US" altLang="zh-CN" sz="2000" dirty="0" smtClean="0"/>
              <a:t>top-k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endParaRPr lang="en-US" altLang="zh-CN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681666" y="3513848"/>
            <a:ext cx="865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top-k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送入</a:t>
            </a:r>
            <a:r>
              <a:rPr lang="en-US" altLang="zh-CN" sz="2000" dirty="0" smtClean="0"/>
              <a:t>ETM</a:t>
            </a:r>
            <a:r>
              <a:rPr lang="zh-CN" altLang="en-US" sz="2000" dirty="0" smtClean="0"/>
              <a:t>模型重新计算各个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的分数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8746" y="4211731"/>
            <a:ext cx="2847975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681666" y="4909554"/>
                <a:ext cx="8655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3. </a:t>
                </a:r>
                <a:r>
                  <a:rPr lang="zh-CN" altLang="en-US" sz="2000" dirty="0" smtClean="0"/>
                  <a:t>把</a:t>
                </a:r>
                <a:r>
                  <a:rPr lang="en-US" altLang="zh-CN" sz="2000" dirty="0" smtClean="0"/>
                  <a:t>ETM</a:t>
                </a:r>
                <a:r>
                  <a:rPr lang="zh-CN" altLang="en-US" sz="2000" dirty="0" smtClean="0"/>
                  <a:t>输出的前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 smtClean="0"/>
                  <a:t>个分数传到一个全连接层中用线性插值法计算</a:t>
                </a:r>
                <a:r>
                  <a:rPr lang="en-US" altLang="zh-CN" sz="2000" dirty="0" smtClean="0"/>
                  <a:t>doc</a:t>
                </a:r>
                <a:r>
                  <a:rPr lang="zh-CN" altLang="en-US" sz="2000" dirty="0" smtClean="0"/>
                  <a:t>的总分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66" y="4909554"/>
                <a:ext cx="8655628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775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5947" y="5607377"/>
            <a:ext cx="3552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3" y="1177670"/>
            <a:ext cx="275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</a:t>
            </a:r>
            <a:r>
              <a:rPr lang="zh-CN" altLang="en-US" sz="2400" dirty="0" smtClean="0"/>
              <a:t>型学习过程 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637" y="1656542"/>
            <a:ext cx="8920243" cy="3804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98306" y="5611624"/>
            <a:ext cx="214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IDCM</a:t>
            </a:r>
            <a:r>
              <a:rPr lang="zh-CN" altLang="en-US" sz="1600" dirty="0" smtClean="0"/>
              <a:t>模型学习步骤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6682" y="1423953"/>
            <a:ext cx="73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使用上下文神经语言建模对 </a:t>
            </a:r>
            <a:r>
              <a:rPr lang="en-US" altLang="zh-CN" sz="2400" dirty="0"/>
              <a:t>IR </a:t>
            </a:r>
            <a:r>
              <a:rPr lang="zh-CN" altLang="en-US" sz="2400" dirty="0"/>
              <a:t>进行更深入的文本理解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7716" y="2366885"/>
            <a:ext cx="2991815" cy="9161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3021" y="2321273"/>
            <a:ext cx="3034759" cy="101635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77637" y="3913110"/>
            <a:ext cx="922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</a:t>
            </a:r>
            <a:r>
              <a:rPr lang="zh-CN" altLang="en-US" sz="2000" dirty="0" smtClean="0"/>
              <a:t>的：研究将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的文本理解能力应用至</a:t>
            </a:r>
            <a:r>
              <a:rPr lang="en-US" altLang="zh-CN" sz="2000" dirty="0" smtClean="0"/>
              <a:t>IR</a:t>
            </a:r>
            <a:r>
              <a:rPr lang="zh-CN" altLang="en-US" sz="2000" dirty="0" smtClean="0"/>
              <a:t>领域带来的提升，及其提升的原因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588991" y="5819411"/>
            <a:ext cx="510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源码：</a:t>
            </a:r>
            <a:r>
              <a:rPr lang="en-US" altLang="zh-CN" sz="1600" dirty="0"/>
              <a:t>https://github.com/AdeDZY/SIGIR19-BERT-IR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88991" y="5480857"/>
            <a:ext cx="459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论文</a:t>
            </a:r>
            <a:r>
              <a:rPr lang="en-US" altLang="zh-CN" sz="1600" dirty="0" smtClean="0"/>
              <a:t>PDF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https://arxiv.org/pdf/1905.09217.pdf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2"/>
          <a:srcRect t="20457" r="73574"/>
          <a:stretch/>
        </p:blipFill>
        <p:spPr>
          <a:xfrm>
            <a:off x="1624133" y="1764343"/>
            <a:ext cx="3050897" cy="3916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877599" y="2127116"/>
                <a:ext cx="524170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 smtClean="0"/>
                  <a:t>构造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数据集训练</a:t>
                </a:r>
                <a:r>
                  <a:rPr lang="en-US" altLang="zh-CN" sz="2000" dirty="0" smtClean="0"/>
                  <a:t>ETM</a:t>
                </a:r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表示与</a:t>
                </a:r>
                <a:r>
                  <a:rPr lang="en-US" altLang="zh-CN" sz="2000" dirty="0" smtClean="0"/>
                  <a:t>query</a:t>
                </a:r>
                <a:r>
                  <a:rPr lang="zh-CN" altLang="en-US" sz="2000" dirty="0" smtClean="0"/>
                  <a:t>相关的</a:t>
                </a:r>
                <a:r>
                  <a:rPr lang="en-US" altLang="zh-CN" sz="2000" dirty="0" smtClean="0"/>
                  <a:t>passage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-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相反</a:t>
                </a:r>
                <a:endParaRPr lang="en-US" altLang="zh-CN" sz="2000" dirty="0" smtClean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 smtClean="0"/>
                  <a:t>做二分类判断，得到相关性分数</a:t>
                </a:r>
                <a:endParaRPr lang="en-US" altLang="zh-CN" sz="2000" dirty="0" smtClean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使</a:t>
                </a:r>
                <a:r>
                  <a:rPr lang="zh-CN" altLang="en-US" sz="2000" dirty="0" smtClean="0"/>
                  <a:t>用二元交</a:t>
                </a:r>
                <a:r>
                  <a:rPr lang="zh-CN" altLang="en-US" sz="2000" dirty="0"/>
                  <a:t>叉熵损失函</a:t>
                </a:r>
                <a:r>
                  <a:rPr lang="zh-CN" altLang="en-US" sz="2000" dirty="0" smtClean="0"/>
                  <a:t>数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99" y="2127116"/>
                <a:ext cx="5241701" cy="2246769"/>
              </a:xfrm>
              <a:prstGeom prst="rect">
                <a:avLst/>
              </a:prstGeom>
              <a:blipFill rotWithShape="0">
                <a:blip r:embed="rId13"/>
                <a:stretch>
                  <a:fillRect l="-1279" t="-2439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45892" y="1177670"/>
            <a:ext cx="523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第一步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passage</a:t>
            </a:r>
            <a:r>
              <a:rPr lang="zh-CN" altLang="en-US" sz="2400" dirty="0" smtClean="0"/>
              <a:t>级别上训练</a:t>
            </a:r>
            <a:r>
              <a:rPr lang="en-US" altLang="zh-CN" sz="2400" dirty="0" smtClean="0"/>
              <a:t>ETM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1821" y="4911914"/>
            <a:ext cx="5829300" cy="4286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57942" y="5819411"/>
            <a:ext cx="352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Optimizing ETM for Passage Ranking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5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498" y="5819411"/>
            <a:ext cx="511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Extending the ETM Optimization to Full-Document Ranking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877600" y="2206800"/>
                <a:ext cx="524170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 smtClean="0"/>
                  <a:t>把</a:t>
                </a:r>
                <a:r>
                  <a:rPr lang="en-US" altLang="zh-CN" sz="2000" dirty="0" smtClean="0"/>
                  <a:t>doc</a:t>
                </a:r>
                <a:r>
                  <a:rPr lang="zh-CN" altLang="en-US" sz="2000" dirty="0"/>
                  <a:t>分</a:t>
                </a:r>
                <a:r>
                  <a:rPr lang="zh-CN" altLang="en-US" sz="2000" dirty="0" smtClean="0"/>
                  <a:t>割成</a:t>
                </a:r>
                <a:r>
                  <a:rPr lang="en-US" altLang="zh-CN" sz="2000" dirty="0" smtClean="0"/>
                  <a:t>passage</a:t>
                </a:r>
                <a:r>
                  <a:rPr lang="zh-CN" altLang="en-US" sz="2000" dirty="0" smtClean="0"/>
                  <a:t>训练</a:t>
                </a:r>
                <a:r>
                  <a:rPr lang="en-US" altLang="zh-CN" sz="2000" dirty="0" smtClean="0"/>
                  <a:t>ETM</a:t>
                </a:r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基于</m:t>
                    </m:r>
                  </m:oMath>
                </a14:m>
                <a:r>
                  <a:rPr lang="zh-CN" altLang="en-US" sz="2000" dirty="0" smtClean="0"/>
                  <a:t>整个</a:t>
                </a:r>
                <a:r>
                  <a:rPr lang="en-US" altLang="zh-CN" sz="2000" dirty="0" smtClean="0"/>
                  <a:t>doc</a:t>
                </a:r>
                <a:r>
                  <a:rPr lang="zh-CN" altLang="en-US" sz="2000" dirty="0" smtClean="0"/>
                  <a:t>对所有</a:t>
                </a:r>
                <a:r>
                  <a:rPr lang="en-US" altLang="zh-CN" sz="2000" dirty="0" smtClean="0"/>
                  <a:t>passage</a:t>
                </a:r>
                <a:r>
                  <a:rPr lang="zh-CN" altLang="en-US" sz="2000" dirty="0" smtClean="0"/>
                  <a:t>进行排序</a:t>
                </a:r>
                <a:endParaRPr lang="en-US" altLang="zh-CN" sz="2000" dirty="0" smtClean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 smtClean="0"/>
                  <a:t>输出前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en-US" altLang="zh-CN" sz="2000" dirty="0" smtClean="0"/>
                  <a:t>passage</a:t>
                </a:r>
                <a:r>
                  <a:rPr lang="zh-CN" altLang="en-US" sz="2000" dirty="0" smtClean="0"/>
                  <a:t>的分数</a:t>
                </a:r>
                <a:endParaRPr lang="en-US" altLang="zh-CN" sz="2000" dirty="0" smtClean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使用二元交叉熵损失函</a:t>
                </a:r>
                <a:r>
                  <a:rPr lang="zh-CN" altLang="en-US" sz="2000" dirty="0" smtClean="0"/>
                  <a:t>数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600" y="2206800"/>
                <a:ext cx="5241701" cy="2246769"/>
              </a:xfrm>
              <a:prstGeom prst="rect">
                <a:avLst/>
              </a:prstGeom>
              <a:blipFill rotWithShape="0">
                <a:blip r:embed="rId12"/>
                <a:stretch>
                  <a:fillRect l="-1279" t="-2168" b="-4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45892" y="1177670"/>
            <a:ext cx="571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第二步：在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级别上训练</a:t>
            </a:r>
            <a:r>
              <a:rPr lang="en-US" altLang="zh-CN" sz="2400" dirty="0" smtClean="0"/>
              <a:t>ETM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3"/>
          <a:srcRect l="27724" t="17055" r="41089"/>
          <a:stretch/>
        </p:blipFill>
        <p:spPr>
          <a:xfrm>
            <a:off x="1377637" y="1656542"/>
            <a:ext cx="3645124" cy="41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/>
          <a:srcRect l="62953" t="21456"/>
          <a:stretch/>
        </p:blipFill>
        <p:spPr>
          <a:xfrm>
            <a:off x="1079434" y="1798054"/>
            <a:ext cx="4323837" cy="39093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892" y="1177670"/>
            <a:ext cx="571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第三步：用知识蒸馏训练</a:t>
            </a:r>
            <a:r>
              <a:rPr lang="en-US" altLang="zh-CN" sz="2400" dirty="0" smtClean="0"/>
              <a:t>ESM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637" y="5744310"/>
            <a:ext cx="350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Optimizing ESM for Passage Selection using </a:t>
            </a:r>
            <a:r>
              <a:rPr lang="en-US" altLang="zh-CN" sz="1600" dirty="0" smtClean="0"/>
              <a:t>Knowledge </a:t>
            </a:r>
            <a:r>
              <a:rPr lang="en-US" altLang="zh-CN" sz="1600" dirty="0"/>
              <a:t>Distillation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877600" y="1825817"/>
            <a:ext cx="52417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/>
              <a:t>ETM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ESM</a:t>
            </a:r>
            <a:r>
              <a:rPr lang="zh-CN" altLang="en-US" sz="2000" dirty="0" smtClean="0"/>
              <a:t>分别对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中的每个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进行评分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ETM</a:t>
            </a:r>
            <a:r>
              <a:rPr lang="zh-CN" altLang="en-US" sz="2000" dirty="0" smtClean="0"/>
              <a:t>对每个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的评分作为</a:t>
            </a:r>
            <a:r>
              <a:rPr lang="en-US" altLang="zh-CN" sz="2000" dirty="0" smtClean="0"/>
              <a:t>label</a:t>
            </a:r>
            <a:r>
              <a:rPr lang="zh-CN" altLang="en-US" sz="2000" dirty="0" smtClean="0"/>
              <a:t>训练</a:t>
            </a:r>
            <a:r>
              <a:rPr lang="en-US" altLang="zh-CN" sz="2000" dirty="0" smtClean="0"/>
              <a:t>ESM</a:t>
            </a:r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nDCG2</a:t>
            </a:r>
            <a:r>
              <a:rPr lang="zh-CN" altLang="en-US" sz="2000" dirty="0" smtClean="0"/>
              <a:t>损失函数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3921" y="4899875"/>
            <a:ext cx="6162675" cy="38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788318" y="5523209"/>
                <a:ext cx="5768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表示蒸馏损失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18" y="5523209"/>
                <a:ext cx="5768911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4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78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初始模型：</a:t>
            </a:r>
            <a:r>
              <a:rPr lang="en-US" altLang="zh-CN" sz="2400" dirty="0" smtClean="0"/>
              <a:t>ESM</a:t>
            </a:r>
            <a:r>
              <a:rPr lang="zh-CN" altLang="en-US" sz="2400" dirty="0" smtClean="0"/>
              <a:t>选用</a:t>
            </a:r>
            <a:r>
              <a:rPr lang="en-US" altLang="zh-CN" sz="2400" dirty="0" smtClean="0"/>
              <a:t>CK</a:t>
            </a:r>
            <a:endParaRPr lang="en-US" altLang="zh-CN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697" y="2787558"/>
            <a:ext cx="78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Chenyan Xiong, Zhuyun Dai, Jamie Callan, Zhiyuan Liu, and Russell Power. 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2017. End-to-End </a:t>
            </a: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Neural Ad-hoc Ranking with Kernel Pooling. In Proc. of SIGIR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41697" y="2288108"/>
            <a:ext cx="78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Zhuyun Dai, Chenyan Xiong, Jamie Callan, and Zhiyuan Liu. 2018. 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Convolutional Neural </a:t>
            </a: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Networks for Soft-Matching N-Grams in Ad-hoc Search. In Proc. of WSDM.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41815" y="1811555"/>
            <a:ext cx="885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CK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Conv-KNRM</a:t>
            </a:r>
            <a:r>
              <a:rPr lang="zh-CN" altLang="en-US" sz="2000" dirty="0"/>
              <a:t>的一种变</a:t>
            </a:r>
            <a:r>
              <a:rPr lang="zh-CN" altLang="en-US" sz="2000" dirty="0" smtClean="0"/>
              <a:t>体，</a:t>
            </a:r>
            <a:r>
              <a:rPr lang="zh-CN" altLang="en-US" sz="2000" dirty="0"/>
              <a:t>将卷积神经网络 </a:t>
            </a:r>
            <a:r>
              <a:rPr lang="en-US" altLang="zh-CN" sz="2000" dirty="0"/>
              <a:t>(CNN) </a:t>
            </a:r>
            <a:r>
              <a:rPr lang="zh-CN" altLang="en-US" sz="2000" dirty="0"/>
              <a:t>与内核池方法相结合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435" y="4424882"/>
            <a:ext cx="5114925" cy="8953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41815" y="3513669"/>
            <a:ext cx="885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CK </a:t>
            </a:r>
            <a:r>
              <a:rPr lang="zh-CN" altLang="en-US" sz="2000" dirty="0"/>
              <a:t>模型使用 </a:t>
            </a:r>
            <a:r>
              <a:rPr lang="en-US" altLang="zh-CN" sz="2000" dirty="0"/>
              <a:t>CNN </a:t>
            </a:r>
            <a:r>
              <a:rPr lang="zh-CN" altLang="en-US" sz="2000" dirty="0"/>
              <a:t>层转换查询和段落表示，并使用余弦函数计算它们的相似性，然后由具有不同分布参数的高斯核激活：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496967" y="5523559"/>
                <a:ext cx="9343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𝑞𝑖表示</a:t>
                </a:r>
                <a:r>
                  <a:rPr lang="en-US" altLang="zh-CN" sz="1600" dirty="0" smtClean="0"/>
                  <a:t>query</a:t>
                </a:r>
                <a:r>
                  <a:rPr lang="zh-CN" altLang="en-US" sz="1600" dirty="0" smtClean="0"/>
                  <a:t>中的第</a:t>
                </a:r>
                <a:r>
                  <a:rPr lang="en-US" altLang="zh-CN" sz="1600" dirty="0" smtClean="0"/>
                  <a:t>i</a:t>
                </a:r>
                <a:r>
                  <a:rPr lang="zh-CN" altLang="en-US" sz="1600" dirty="0" smtClean="0"/>
                  <a:t>个</a:t>
                </a:r>
                <a:r>
                  <a:rPr lang="en-US" altLang="zh-CN" sz="1600" dirty="0" smtClean="0"/>
                  <a:t>token</a:t>
                </a:r>
                <a:r>
                  <a:rPr lang="zh-CN" altLang="en-US" sz="1600" dirty="0" smtClean="0"/>
                  <a:t>，𝑝𝑗</a:t>
                </a:r>
                <a:r>
                  <a:rPr lang="zh-CN" altLang="en-US" sz="1600" dirty="0"/>
                  <a:t>表</a:t>
                </a:r>
                <a:r>
                  <a:rPr lang="zh-CN" altLang="en-US" sz="1600" dirty="0" smtClean="0"/>
                  <a:t>示</a:t>
                </a:r>
                <a:r>
                  <a:rPr lang="en-US" altLang="zh-CN" sz="1600" dirty="0" smtClean="0"/>
                  <a:t>passage</a:t>
                </a:r>
                <a:r>
                  <a:rPr lang="zh-CN" altLang="en-US" sz="1600" dirty="0" smtClean="0"/>
                  <a:t>中</a:t>
                </a:r>
                <a:r>
                  <a:rPr lang="zh-CN" altLang="en-US" sz="1600" dirty="0"/>
                  <a:t>的</a:t>
                </a:r>
                <a:r>
                  <a:rPr lang="zh-CN" altLang="en-US" sz="1600" dirty="0" smtClean="0"/>
                  <a:t>第</a:t>
                </a:r>
                <a:r>
                  <a:rPr lang="en-US" altLang="zh-CN" sz="1600" dirty="0"/>
                  <a:t>j</a:t>
                </a:r>
                <a:r>
                  <a:rPr lang="zh-CN" altLang="en-US" sz="1600" dirty="0" smtClean="0"/>
                  <a:t>个</a:t>
                </a:r>
                <a:r>
                  <a:rPr lang="en-US" altLang="zh-CN" sz="1600" dirty="0" smtClean="0"/>
                  <a:t>token</a:t>
                </a:r>
                <a:r>
                  <a:rPr lang="zh-CN" altLang="en-US" sz="1600" dirty="0"/>
                  <a:t>。</a:t>
                </a:r>
                <a:r>
                  <a:rPr lang="zh-CN" altLang="en-US" sz="1600" dirty="0" smtClean="0"/>
                  <a:t>𝜇𝑘和是高斯核参数。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是单个线性层。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67" y="5523559"/>
                <a:ext cx="9343623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392" t="-8929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3941" y="4358207"/>
            <a:ext cx="4152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4009623"/>
            <a:ext cx="78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初始模型：</a:t>
            </a:r>
            <a:r>
              <a:rPr lang="en-US" altLang="zh-CN" sz="2400" dirty="0" smtClean="0"/>
              <a:t>ETM</a:t>
            </a:r>
            <a:r>
              <a:rPr lang="zh-CN" altLang="en-US" sz="2400" dirty="0" smtClean="0"/>
              <a:t>选用</a:t>
            </a:r>
            <a:r>
              <a:rPr lang="en-US" altLang="zh-CN" sz="2400" dirty="0" smtClean="0"/>
              <a:t>BERT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974" y="4890422"/>
            <a:ext cx="7475020" cy="7271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5892" y="1177670"/>
            <a:ext cx="785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评估两种不同维度的</a:t>
            </a:r>
            <a:r>
              <a:rPr lang="en-US" altLang="zh-CN" sz="2400" dirty="0" smtClean="0"/>
              <a:t>CK</a:t>
            </a:r>
            <a:r>
              <a:rPr lang="zh-CN" altLang="en-US" sz="2400" dirty="0" smtClean="0"/>
              <a:t>模型</a:t>
            </a:r>
            <a:endParaRPr lang="en-US" altLang="zh-CN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5644" y="1893090"/>
            <a:ext cx="85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CK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>
            <a:off x="1850653" y="2058469"/>
            <a:ext cx="213321" cy="893257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05644" y="2653959"/>
            <a:ext cx="107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CKS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69193" y="1893090"/>
            <a:ext cx="4833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768</a:t>
            </a:r>
            <a:r>
              <a:rPr lang="zh-CN" altLang="en-US" sz="2000" dirty="0" smtClean="0"/>
              <a:t>个通道的卷积层，与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维度对应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769193" y="2653959"/>
            <a:ext cx="564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在卷积前投影到</a:t>
            </a:r>
            <a:r>
              <a:rPr lang="en-US" altLang="zh-CN" sz="2000" dirty="0" smtClean="0"/>
              <a:t>384</a:t>
            </a:r>
            <a:r>
              <a:rPr lang="zh-CN" altLang="en-US" sz="2000" dirty="0" smtClean="0"/>
              <a:t>维，在输出时减少到</a:t>
            </a:r>
            <a:r>
              <a:rPr lang="en-US" altLang="zh-CN" sz="2000" dirty="0" smtClean="0"/>
              <a:t>128</a:t>
            </a:r>
            <a:r>
              <a:rPr lang="zh-CN" altLang="en-US" sz="2000" dirty="0"/>
              <a:t>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93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25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实验研究内容：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77637" y="2338132"/>
                <a:ext cx="95658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400" dirty="0" smtClean="0"/>
                  <a:t>模型能否用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更低的延迟</a:t>
                </a:r>
                <a:r>
                  <a:rPr lang="zh-CN" altLang="en-US" sz="2400" dirty="0" smtClean="0"/>
                  <a:t>及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更小的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计算量</a:t>
                </a:r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BERT</a:t>
                </a:r>
                <a:r>
                  <a:rPr lang="zh-CN" altLang="en-US" sz="2400" dirty="0" smtClean="0"/>
                  <a:t>达到相当的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有效性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ESM</a:t>
                </a:r>
                <a:r>
                  <a:rPr lang="zh-CN" altLang="en-US" sz="2400" dirty="0" smtClean="0"/>
                  <a:t>中选取</a:t>
                </a:r>
                <a:r>
                  <a:rPr lang="en-US" altLang="zh-CN" sz="2400" dirty="0" smtClean="0"/>
                  <a:t>passage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数量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对</a:t>
                </a:r>
                <a:r>
                  <a:rPr lang="zh-CN" altLang="en-US" sz="2400" dirty="0" smtClean="0"/>
                  <a:t>整体模型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性能的影响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 smtClean="0"/>
                  <a:t>模型与</a:t>
                </a:r>
                <a:r>
                  <a:rPr lang="en-US" altLang="zh-CN" sz="2400" dirty="0" smtClean="0"/>
                  <a:t>BERT</a:t>
                </a:r>
                <a:r>
                  <a:rPr lang="zh-CN" altLang="en-US" sz="2400" dirty="0"/>
                  <a:t>相</a:t>
                </a:r>
                <a:r>
                  <a:rPr lang="zh-CN" altLang="en-US" sz="2400" dirty="0" smtClean="0"/>
                  <a:t>比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查询延迟</a:t>
                </a:r>
                <a:r>
                  <a:rPr lang="zh-CN" altLang="en-US" sz="2400" dirty="0" smtClean="0"/>
                  <a:t>如何</a:t>
                </a:r>
                <a:endParaRPr lang="en-US" altLang="zh-CN" sz="2400" dirty="0" smtClean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针</a:t>
                </a:r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BERT</a:t>
                </a:r>
                <a:r>
                  <a:rPr lang="zh-CN" altLang="en-US" sz="2400" dirty="0" smtClean="0"/>
                  <a:t>选出的</a:t>
                </a:r>
                <a:r>
                  <a:rPr lang="en-US" altLang="zh-CN" sz="2400" dirty="0" smtClean="0"/>
                  <a:t>passage</a:t>
                </a:r>
                <a:r>
                  <a:rPr lang="zh-CN" altLang="en-US" sz="2400" dirty="0" smtClean="0"/>
                  <a:t>，论文模型对其的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召回率</a:t>
                </a:r>
                <a:r>
                  <a:rPr lang="zh-CN" altLang="en-US" sz="2400" dirty="0" smtClean="0"/>
                  <a:t>如何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37" y="2338132"/>
                <a:ext cx="9565835" cy="2677656"/>
              </a:xfrm>
              <a:prstGeom prst="rect">
                <a:avLst/>
              </a:prstGeom>
              <a:blipFill rotWithShape="0">
                <a:blip r:embed="rId12"/>
                <a:stretch>
                  <a:fillRect l="-1020" t="-2733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720" y="1233988"/>
            <a:ext cx="10991020" cy="46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RQ1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模型能否用</a:t>
            </a:r>
            <a:r>
              <a:rPr lang="zh-CN" altLang="en-US" sz="2800" dirty="0">
                <a:solidFill>
                  <a:srgbClr val="FF0000"/>
                </a:solidFill>
              </a:rPr>
              <a:t>更低的延迟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更小的计算量</a:t>
            </a:r>
            <a:r>
              <a:rPr lang="zh-CN" altLang="en-US" sz="2800" dirty="0"/>
              <a:t>与</a:t>
            </a:r>
            <a:r>
              <a:rPr lang="en-US" altLang="zh-CN" sz="2800" dirty="0"/>
              <a:t>BERT</a:t>
            </a:r>
            <a:r>
              <a:rPr lang="zh-CN" altLang="en-US" sz="2800" dirty="0"/>
              <a:t>达到相当的</a:t>
            </a:r>
            <a:r>
              <a:rPr lang="zh-CN" altLang="en-US" sz="2800" dirty="0">
                <a:solidFill>
                  <a:srgbClr val="FF0000"/>
                </a:solidFill>
              </a:rPr>
              <a:t>有效</a:t>
            </a:r>
            <a:r>
              <a:rPr lang="zh-CN" altLang="en-US" sz="2800" dirty="0" smtClean="0">
                <a:solidFill>
                  <a:srgbClr val="FF0000"/>
                </a:solidFill>
              </a:rPr>
              <a:t>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2"/>
          <a:srcRect b="25815"/>
          <a:stretch/>
        </p:blipFill>
        <p:spPr>
          <a:xfrm>
            <a:off x="1079435" y="1616134"/>
            <a:ext cx="9628584" cy="299466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52959" y="4977252"/>
            <a:ext cx="7831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对于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长度越长，模型有效性越高（第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行）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en-US" altLang="zh-CN" sz="2000" dirty="0" smtClean="0"/>
              <a:t>BERT 2K</a:t>
            </a:r>
            <a:r>
              <a:rPr lang="zh-CN" altLang="en-US" sz="2000" dirty="0" smtClean="0"/>
              <a:t>性能基本优于以上全部模型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/>
              <a:t>后</a:t>
            </a:r>
            <a:r>
              <a:rPr lang="zh-CN" altLang="en-US" sz="2000" dirty="0" smtClean="0"/>
              <a:t>续实验均基于</a:t>
            </a:r>
            <a:r>
              <a:rPr lang="en-US" altLang="zh-CN" sz="2000" dirty="0" smtClean="0"/>
              <a:t>BERT 2K</a:t>
            </a:r>
            <a:r>
              <a:rPr lang="zh-CN" altLang="en-US" sz="2000" dirty="0" smtClean="0"/>
              <a:t>进行设置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741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2"/>
          <a:srcRect b="70804"/>
          <a:stretch/>
        </p:blipFill>
        <p:spPr>
          <a:xfrm>
            <a:off x="1079435" y="1616134"/>
            <a:ext cx="9628584" cy="11785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/>
          <a:srcRect t="74649" b="146"/>
          <a:stretch/>
        </p:blipFill>
        <p:spPr>
          <a:xfrm>
            <a:off x="1079435" y="2807595"/>
            <a:ext cx="9628584" cy="1017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252959" y="4946160"/>
            <a:ext cx="7831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静态级联方式（</a:t>
            </a:r>
            <a:r>
              <a:rPr lang="zh-CN" altLang="en-US" sz="2000" dirty="0"/>
              <a:t>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行）与文档内级联（第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行）的对比，基于知识蒸馏的文档内级联有效性更高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对于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nDCG2</a:t>
            </a:r>
            <a:r>
              <a:rPr lang="zh-CN" altLang="en-US" sz="2000" dirty="0" smtClean="0"/>
              <a:t>），返回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比返回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的有效性更高（第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行）</a:t>
            </a:r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680482" y="3905377"/>
            <a:ext cx="136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Static first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>
            <a:off x="2325493" y="4014956"/>
            <a:ext cx="159688" cy="635334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80483" y="4385839"/>
            <a:ext cx="162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Static Top-TF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439335" y="3900385"/>
            <a:ext cx="4833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按位置选前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439335" y="4380847"/>
            <a:ext cx="564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按</a:t>
            </a:r>
            <a:r>
              <a:rPr lang="en-US" altLang="zh-CN" sz="2000" dirty="0" smtClean="0"/>
              <a:t>TF-ITF</a:t>
            </a:r>
            <a:r>
              <a:rPr lang="zh-CN" altLang="en-US" sz="2000" dirty="0" smtClean="0"/>
              <a:t>选择排名前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RQ1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模型能否用</a:t>
            </a:r>
            <a:r>
              <a:rPr lang="zh-CN" altLang="en-US" sz="2800" dirty="0">
                <a:solidFill>
                  <a:srgbClr val="FF0000"/>
                </a:solidFill>
              </a:rPr>
              <a:t>更低的延迟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更小的计算量</a:t>
            </a:r>
            <a:r>
              <a:rPr lang="zh-CN" altLang="en-US" sz="2800" dirty="0"/>
              <a:t>与</a:t>
            </a:r>
            <a:r>
              <a:rPr lang="en-US" altLang="zh-CN" sz="2800" dirty="0"/>
              <a:t>BERT</a:t>
            </a:r>
            <a:r>
              <a:rPr lang="zh-CN" altLang="en-US" sz="2800" dirty="0"/>
              <a:t>达到相当的</a:t>
            </a:r>
            <a:r>
              <a:rPr lang="zh-CN" altLang="en-US" sz="2800" dirty="0">
                <a:solidFill>
                  <a:srgbClr val="FF0000"/>
                </a:solidFill>
              </a:rPr>
              <a:t>有效</a:t>
            </a:r>
            <a:r>
              <a:rPr lang="zh-CN" altLang="en-US" sz="2800" dirty="0" smtClean="0">
                <a:solidFill>
                  <a:srgbClr val="FF0000"/>
                </a:solidFill>
              </a:rPr>
              <a:t>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5352" y="1639335"/>
            <a:ext cx="7170809" cy="27190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34936" y="4837297"/>
            <a:ext cx="783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通过</a:t>
            </a:r>
            <a:r>
              <a:rPr lang="zh-CN" altLang="en-US" sz="2000" dirty="0" smtClean="0">
                <a:solidFill>
                  <a:srgbClr val="FF0000"/>
                </a:solidFill>
              </a:rPr>
              <a:t>知识蒸馏</a:t>
            </a:r>
            <a:r>
              <a:rPr lang="zh-CN" altLang="en-US" sz="2000" dirty="0" smtClean="0"/>
              <a:t>得到的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模型相比于</a:t>
            </a:r>
            <a:r>
              <a:rPr lang="zh-CN" altLang="en-US" sz="2000" dirty="0" smtClean="0">
                <a:solidFill>
                  <a:srgbClr val="FF0000"/>
                </a:solidFill>
              </a:rPr>
              <a:t>独立训练</a:t>
            </a:r>
            <a:r>
              <a:rPr lang="zh-CN" altLang="en-US" sz="2000" dirty="0" smtClean="0"/>
              <a:t>文本排序能力的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模型有更高的有效性</a:t>
            </a:r>
            <a:endParaRPr lang="en-US" altLang="zh-CN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RQ1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模型能否用</a:t>
            </a:r>
            <a:r>
              <a:rPr lang="zh-CN" altLang="en-US" sz="2800" dirty="0">
                <a:solidFill>
                  <a:srgbClr val="FF0000"/>
                </a:solidFill>
              </a:rPr>
              <a:t>更低的延迟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更小的计算量</a:t>
            </a:r>
            <a:r>
              <a:rPr lang="zh-CN" altLang="en-US" sz="2800" dirty="0"/>
              <a:t>与</a:t>
            </a:r>
            <a:r>
              <a:rPr lang="en-US" altLang="zh-CN" sz="2800" dirty="0"/>
              <a:t>BERT</a:t>
            </a:r>
            <a:r>
              <a:rPr lang="zh-CN" altLang="en-US" sz="2800" dirty="0"/>
              <a:t>达到相当的</a:t>
            </a:r>
            <a:r>
              <a:rPr lang="zh-CN" altLang="en-US" sz="2800" dirty="0">
                <a:solidFill>
                  <a:srgbClr val="FF0000"/>
                </a:solidFill>
              </a:rPr>
              <a:t>有效</a:t>
            </a:r>
            <a:r>
              <a:rPr lang="zh-CN" altLang="en-US" sz="2800" dirty="0" smtClean="0">
                <a:solidFill>
                  <a:srgbClr val="FF0000"/>
                </a:solidFill>
              </a:rPr>
              <a:t>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892" y="1177670"/>
            <a:ext cx="912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</a:t>
            </a:r>
            <a:r>
              <a:rPr lang="zh-CN" altLang="en-US" sz="2400" dirty="0"/>
              <a:t>型：目的是研究</a:t>
            </a:r>
            <a:r>
              <a:rPr lang="en-US" altLang="zh-CN" sz="2400" dirty="0"/>
              <a:t>BERT</a:t>
            </a:r>
            <a:r>
              <a:rPr lang="zh-CN" altLang="en-US" sz="2400" dirty="0"/>
              <a:t>对</a:t>
            </a:r>
            <a:r>
              <a:rPr lang="en-US" altLang="zh-CN" sz="2400" dirty="0"/>
              <a:t>IR</a:t>
            </a:r>
            <a:r>
              <a:rPr lang="zh-CN" altLang="en-US" sz="2400" dirty="0"/>
              <a:t>的价值</a:t>
            </a:r>
            <a:r>
              <a:rPr lang="zh-CN" altLang="en-US" sz="2400" dirty="0" smtClean="0"/>
              <a:t>，不</a:t>
            </a:r>
            <a:r>
              <a:rPr lang="zh-CN" altLang="en-US" sz="2400" dirty="0"/>
              <a:t>是对</a:t>
            </a:r>
            <a:r>
              <a:rPr lang="en-US" altLang="zh-CN" sz="2400" dirty="0"/>
              <a:t>BERT</a:t>
            </a:r>
            <a:r>
              <a:rPr lang="zh-CN" altLang="en-US" sz="2400" dirty="0"/>
              <a:t>模型的扩</a:t>
            </a:r>
            <a:r>
              <a:rPr lang="zh-CN" altLang="en-US" sz="2400" dirty="0" smtClean="0"/>
              <a:t>展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414" y="1746220"/>
            <a:ext cx="6410954" cy="45233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74932" y="2699243"/>
            <a:ext cx="3884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/>
              <a:t>query+doc</a:t>
            </a:r>
            <a:r>
              <a:rPr lang="zh-CN" altLang="en-US" sz="2000" dirty="0" smtClean="0"/>
              <a:t>作为输入喂给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，进行</a:t>
            </a:r>
            <a:r>
              <a:rPr lang="en-US" altLang="zh-CN" sz="2000" dirty="0" smtClean="0"/>
              <a:t>fine-tuning</a:t>
            </a:r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输出</a:t>
            </a:r>
            <a:r>
              <a:rPr lang="en-US" altLang="zh-CN" sz="2000" dirty="0"/>
              <a:t>CLS</a:t>
            </a:r>
            <a:r>
              <a:rPr lang="zh-CN" altLang="en-US" sz="2000" dirty="0"/>
              <a:t>至</a:t>
            </a:r>
            <a:r>
              <a:rPr lang="en-US" altLang="zh-CN" sz="2000" dirty="0"/>
              <a:t>MLP</a:t>
            </a:r>
            <a:r>
              <a:rPr lang="zh-CN" altLang="en-US" sz="2000" dirty="0"/>
              <a:t>做文本分</a:t>
            </a:r>
            <a:r>
              <a:rPr lang="zh-CN" altLang="en-US" sz="2000" dirty="0" smtClean="0"/>
              <a:t>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9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4614" y="1320971"/>
            <a:ext cx="5849813" cy="352410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32805" y="5128396"/>
            <a:ext cx="783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分别对返回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模型用三种不同的损失函数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采用</a:t>
            </a:r>
            <a:r>
              <a:rPr lang="en-US" altLang="zh-CN" sz="2000" dirty="0" smtClean="0"/>
              <a:t>nDCG2</a:t>
            </a:r>
            <a:r>
              <a:rPr lang="zh-CN" altLang="en-US" sz="2000" dirty="0" smtClean="0"/>
              <a:t>损失函数进行训练，能使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模型获得最好的性能</a:t>
            </a:r>
            <a:endParaRPr lang="en-US" altLang="zh-CN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RQ1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模型能否用</a:t>
            </a:r>
            <a:r>
              <a:rPr lang="zh-CN" altLang="en-US" sz="2800" dirty="0">
                <a:solidFill>
                  <a:srgbClr val="FF0000"/>
                </a:solidFill>
              </a:rPr>
              <a:t>更低的延迟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更小的计算量</a:t>
            </a:r>
            <a:r>
              <a:rPr lang="zh-CN" altLang="en-US" sz="2800" dirty="0"/>
              <a:t>与</a:t>
            </a:r>
            <a:r>
              <a:rPr lang="en-US" altLang="zh-CN" sz="2800" dirty="0"/>
              <a:t>BERT</a:t>
            </a:r>
            <a:r>
              <a:rPr lang="zh-CN" altLang="en-US" sz="2800" dirty="0"/>
              <a:t>达到相当的</a:t>
            </a:r>
            <a:r>
              <a:rPr lang="zh-CN" altLang="en-US" sz="2800" dirty="0">
                <a:solidFill>
                  <a:srgbClr val="FF0000"/>
                </a:solidFill>
              </a:rPr>
              <a:t>有效性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697" y="1189304"/>
            <a:ext cx="3650827" cy="373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9607" y="1160463"/>
            <a:ext cx="3527440" cy="373066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85408" y="5087155"/>
            <a:ext cx="7831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曲</a:t>
            </a:r>
            <a:r>
              <a:rPr lang="zh-CN" altLang="en-US" sz="2000" dirty="0" smtClean="0"/>
              <a:t>线上的数字表示返回的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的值，即返回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的数量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en-US" altLang="zh-CN" sz="2000" dirty="0" smtClean="0"/>
              <a:t>K</a:t>
            </a:r>
            <a:r>
              <a:rPr lang="zh-CN" altLang="en-US" sz="2000" dirty="0" smtClean="0"/>
              <a:t>越小，吞吐量越大，有效性越差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en-US" altLang="zh-CN" sz="2000" dirty="0" smtClean="0"/>
              <a:t>IDCM</a:t>
            </a:r>
            <a:r>
              <a:rPr lang="zh-CN" altLang="en-US" sz="2000" dirty="0" smtClean="0"/>
              <a:t>模型吞吐量明显大于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TKL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PARADE</a:t>
            </a:r>
            <a:r>
              <a:rPr lang="zh-CN" altLang="en-US" sz="2000" dirty="0" smtClean="0"/>
              <a:t>等模型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k=4</a:t>
            </a:r>
            <a:r>
              <a:rPr lang="zh-CN" altLang="en-US" sz="2000" dirty="0" smtClean="0"/>
              <a:t>时，已可以达到与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相近的有效性</a:t>
            </a:r>
            <a:endParaRPr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77637" y="206356"/>
                <a:ext cx="95822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RQ2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/>
                  <a:t>ESM</a:t>
                </a:r>
                <a:r>
                  <a:rPr lang="zh-CN" altLang="en-US" sz="2800" dirty="0"/>
                  <a:t>中选取</a:t>
                </a:r>
                <a:r>
                  <a:rPr lang="en-US" altLang="zh-CN" sz="2800" dirty="0"/>
                  <a:t>passage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数量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对</a:t>
                </a:r>
                <a:r>
                  <a:rPr lang="zh-CN" altLang="en-US" sz="2800" dirty="0"/>
                  <a:t>整体模型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性能的影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响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37" y="206356"/>
                <a:ext cx="9582284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336" t="-1744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714" y="1016000"/>
            <a:ext cx="11049000" cy="3609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77637" y="206356"/>
            <a:ext cx="958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RQ3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模型与</a:t>
            </a:r>
            <a:r>
              <a:rPr lang="en-US" altLang="zh-CN" sz="2800" dirty="0"/>
              <a:t>BERT</a:t>
            </a:r>
            <a:r>
              <a:rPr lang="zh-CN" altLang="en-US" sz="2800" dirty="0"/>
              <a:t>相比</a:t>
            </a:r>
            <a:r>
              <a:rPr lang="zh-CN" altLang="en-US" sz="2800" dirty="0">
                <a:solidFill>
                  <a:srgbClr val="FF0000"/>
                </a:solidFill>
              </a:rPr>
              <a:t>查询延迟</a:t>
            </a:r>
            <a:r>
              <a:rPr lang="zh-CN" altLang="en-US" sz="2800" dirty="0"/>
              <a:t>如何</a:t>
            </a:r>
            <a:endParaRPr lang="en-US" altLang="zh-CN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81522" y="4912399"/>
            <a:ext cx="8574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虚线表示使用</a:t>
            </a:r>
            <a:r>
              <a:rPr lang="en-US" altLang="zh-CN" sz="2000" dirty="0" smtClean="0"/>
              <a:t>CKS</a:t>
            </a:r>
            <a:r>
              <a:rPr lang="zh-CN" altLang="en-US" sz="2000" dirty="0" smtClean="0"/>
              <a:t>，实线表示使用</a:t>
            </a:r>
            <a:r>
              <a:rPr lang="en-US" altLang="zh-CN" sz="2000" dirty="0" smtClean="0"/>
              <a:t>CK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IDCM</a:t>
            </a:r>
            <a:r>
              <a:rPr lang="zh-CN" altLang="en-US" sz="2000" dirty="0" smtClean="0"/>
              <a:t>查询延迟明显小于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基</a:t>
            </a:r>
            <a:r>
              <a:rPr lang="zh-CN" altLang="en-US" sz="2000" dirty="0" smtClean="0"/>
              <a:t>于</a:t>
            </a:r>
            <a:r>
              <a:rPr lang="en-US" altLang="zh-CN" sz="2000" dirty="0" smtClean="0"/>
              <a:t>CKS</a:t>
            </a:r>
            <a:r>
              <a:rPr lang="zh-CN" altLang="en-US" sz="2000" dirty="0" smtClean="0"/>
              <a:t>的延迟略小于基于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的模型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在最开始的延迟主要是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top-k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进行计算造成的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40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RQ3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模型与</a:t>
            </a:r>
            <a:r>
              <a:rPr lang="en-US" altLang="zh-CN" sz="2800" dirty="0"/>
              <a:t>BERT</a:t>
            </a:r>
            <a:r>
              <a:rPr lang="zh-CN" altLang="en-US" sz="2800" dirty="0"/>
              <a:t>相比</a:t>
            </a:r>
            <a:r>
              <a:rPr lang="zh-CN" altLang="en-US" sz="2800" dirty="0">
                <a:solidFill>
                  <a:srgbClr val="FF0000"/>
                </a:solidFill>
              </a:rPr>
              <a:t>查询延迟</a:t>
            </a:r>
            <a:r>
              <a:rPr lang="zh-CN" altLang="en-US" sz="2800" dirty="0"/>
              <a:t>如何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637" y="988486"/>
            <a:ext cx="5400675" cy="53911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60379" y="2029260"/>
            <a:ext cx="4055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CKS</a:t>
            </a:r>
            <a:r>
              <a:rPr lang="zh-CN" altLang="en-US" sz="2000" dirty="0" smtClean="0"/>
              <a:t>延迟比使用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更小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smtClean="0"/>
              <a:t>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之间相差</a:t>
            </a:r>
            <a:r>
              <a:rPr lang="en-US" altLang="zh-CN" sz="2000" dirty="0" smtClean="0"/>
              <a:t>25ms</a:t>
            </a:r>
            <a:r>
              <a:rPr lang="zh-CN" altLang="en-US" sz="2000" dirty="0" smtClean="0"/>
              <a:t>，是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处理一个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的时间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en-US" altLang="zh-CN" sz="2000" dirty="0" smtClean="0"/>
              <a:t>CK</a:t>
            </a:r>
            <a:r>
              <a:rPr lang="zh-CN" altLang="en-US" sz="2000" dirty="0" smtClean="0"/>
              <a:t>每处理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时间与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处理一个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的时间相等，换句话说，</a:t>
            </a:r>
            <a:r>
              <a:rPr lang="en-US" altLang="zh-CN" sz="2000" dirty="0" smtClean="0"/>
              <a:t>IDCM</a:t>
            </a:r>
            <a:r>
              <a:rPr lang="zh-CN" altLang="en-US" sz="2000" dirty="0" smtClean="0"/>
              <a:t>的延迟是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1/40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38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RQ4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针对</a:t>
            </a:r>
            <a:r>
              <a:rPr lang="en-US" altLang="zh-CN" sz="2800" dirty="0"/>
              <a:t>BERT</a:t>
            </a:r>
            <a:r>
              <a:rPr lang="zh-CN" altLang="en-US" sz="2800" dirty="0"/>
              <a:t>选出的</a:t>
            </a:r>
            <a:r>
              <a:rPr lang="en-US" altLang="zh-CN" sz="2800" dirty="0"/>
              <a:t>passage</a:t>
            </a:r>
            <a:r>
              <a:rPr lang="zh-CN" altLang="en-US" sz="2800" dirty="0"/>
              <a:t>，论文模型对其的</a:t>
            </a:r>
            <a:r>
              <a:rPr lang="zh-CN" altLang="en-US" sz="2800" dirty="0">
                <a:solidFill>
                  <a:srgbClr val="FF0000"/>
                </a:solidFill>
              </a:rPr>
              <a:t>召回率</a:t>
            </a:r>
            <a:r>
              <a:rPr lang="zh-CN" altLang="en-US" sz="2800" dirty="0"/>
              <a:t>如何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892" y="1322118"/>
            <a:ext cx="6165705" cy="48358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60379" y="2029260"/>
            <a:ext cx="4055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四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label</a:t>
            </a:r>
            <a:r>
              <a:rPr lang="zh-CN" altLang="en-US" sz="2000" dirty="0" smtClean="0"/>
              <a:t>表示四种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的相关等级，即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最不相关，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最相关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随着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数量的增加，模型的召回率也在升高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77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RQ4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针对</a:t>
            </a:r>
            <a:r>
              <a:rPr lang="en-US" altLang="zh-CN" sz="2800" dirty="0"/>
              <a:t>BERT</a:t>
            </a:r>
            <a:r>
              <a:rPr lang="zh-CN" altLang="en-US" sz="2800" dirty="0"/>
              <a:t>选出的</a:t>
            </a:r>
            <a:r>
              <a:rPr lang="en-US" altLang="zh-CN" sz="2800" dirty="0"/>
              <a:t>passage</a:t>
            </a:r>
            <a:r>
              <a:rPr lang="zh-CN" altLang="en-US" sz="2800" dirty="0"/>
              <a:t>，论文模型对其的</a:t>
            </a:r>
            <a:r>
              <a:rPr lang="zh-CN" altLang="en-US" sz="2800" dirty="0">
                <a:solidFill>
                  <a:srgbClr val="FF0000"/>
                </a:solidFill>
              </a:rPr>
              <a:t>召回率</a:t>
            </a:r>
            <a:r>
              <a:rPr lang="zh-CN" altLang="en-US" sz="2800" dirty="0"/>
              <a:t>如何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892" y="1473242"/>
            <a:ext cx="6147066" cy="43891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40684" y="1925389"/>
            <a:ext cx="40556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灰色表示当前位置可用的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数，越往后越小是因为文本长度不一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oc</a:t>
            </a:r>
            <a:r>
              <a:rPr lang="zh-CN" altLang="en-US" sz="2000" dirty="0"/>
              <a:t>靠</a:t>
            </a:r>
            <a:r>
              <a:rPr lang="zh-CN" altLang="en-US" sz="2000" dirty="0" smtClean="0"/>
              <a:t>前的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能更好地代表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的分数，因为文本的开头更有可能写对整个文档的总结或介绍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结尾有个高峰有两个因素：一是文本预处理时的填充会把文本开头一部分填充至末尾，二是结尾可能会对文本总结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993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165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结论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92288" y="2389648"/>
            <a:ext cx="895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IDCM</a:t>
            </a:r>
            <a:r>
              <a:rPr lang="zh-CN" altLang="en-US" sz="2400" dirty="0"/>
              <a:t>是一种文档内级联排序模型，它提供</a:t>
            </a:r>
            <a:r>
              <a:rPr lang="zh-CN" altLang="en-US" sz="2400" dirty="0" smtClean="0"/>
              <a:t>了当前模型中最高的效率和有效性（</a:t>
            </a:r>
            <a:r>
              <a:rPr lang="en-US" altLang="zh-CN" sz="2400" dirty="0" smtClean="0"/>
              <a:t>2021</a:t>
            </a:r>
            <a:r>
              <a:rPr lang="zh-CN" altLang="en-US" sz="2400" dirty="0" smtClean="0"/>
              <a:t>年）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/>
              <a:t>非</a:t>
            </a:r>
            <a:r>
              <a:rPr lang="zh-CN" altLang="en-US" sz="2400" dirty="0"/>
              <a:t>级</a:t>
            </a:r>
            <a:r>
              <a:rPr lang="zh-CN" altLang="en-US" sz="2400" dirty="0" smtClean="0"/>
              <a:t>联的完整的</a:t>
            </a:r>
            <a:r>
              <a:rPr lang="zh-CN" altLang="en-US" sz="2400" dirty="0"/>
              <a:t> </a:t>
            </a:r>
            <a:r>
              <a:rPr lang="en-US" altLang="zh-CN" sz="2400" dirty="0"/>
              <a:t>BERT </a:t>
            </a:r>
            <a:r>
              <a:rPr lang="zh-CN" altLang="en-US" sz="2400" dirty="0"/>
              <a:t>排序模型相比，</a:t>
            </a:r>
            <a:r>
              <a:rPr lang="zh-CN" altLang="en-US" sz="2400" dirty="0" smtClean="0"/>
              <a:t>将查</a:t>
            </a:r>
            <a:r>
              <a:rPr lang="zh-CN" altLang="en-US" sz="2400" dirty="0"/>
              <a:t>询延</a:t>
            </a:r>
            <a:r>
              <a:rPr lang="zh-CN" altLang="en-US" sz="2400" dirty="0" smtClean="0"/>
              <a:t>迟缩短至原来的</a:t>
            </a:r>
            <a:r>
              <a:rPr lang="en-US" altLang="zh-CN" sz="2400" dirty="0" smtClean="0"/>
              <a:t>1/40</a:t>
            </a:r>
          </a:p>
          <a:p>
            <a:pPr marL="457200" indent="-457200">
              <a:buFontTx/>
              <a:buAutoNum type="arabicPeriod"/>
            </a:pP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/>
              <a:t>针对</a:t>
            </a:r>
            <a:r>
              <a:rPr lang="en-US" altLang="zh-CN" sz="2400" dirty="0" smtClean="0"/>
              <a:t>IDCM</a:t>
            </a:r>
            <a:r>
              <a:rPr lang="zh-CN" altLang="en-US" sz="2400" dirty="0" smtClean="0"/>
              <a:t>模型，知识蒸馏对模型的有效性可以有明显的提升</a:t>
            </a:r>
            <a:endParaRPr lang="en-US" altLang="zh-CN" sz="2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SIGIR2021|Intra-Document Cascading: Learning to Select Passages for Neural Document Ranking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2"/>
          <a:srcRect l="13300" t="45893" r="13953" b="11979"/>
          <a:stretch/>
        </p:blipFill>
        <p:spPr>
          <a:xfrm>
            <a:off x="2485462" y="1423953"/>
            <a:ext cx="5988677" cy="244698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892" y="1177670"/>
            <a:ext cx="133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输入层：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50467" y="3870940"/>
            <a:ext cx="19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模型的输入层构造</a:t>
            </a:r>
            <a:endParaRPr lang="zh-CN" altLang="en-US" sz="1600" dirty="0"/>
          </a:p>
        </p:txBody>
      </p:sp>
      <p:sp>
        <p:nvSpPr>
          <p:cNvPr id="17" name="左大括号 16"/>
          <p:cNvSpPr/>
          <p:nvPr/>
        </p:nvSpPr>
        <p:spPr>
          <a:xfrm>
            <a:off x="1377637" y="4704104"/>
            <a:ext cx="201473" cy="112792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27026" y="4473271"/>
            <a:ext cx="158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Token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727025" y="5024152"/>
            <a:ext cx="147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727024" y="5575033"/>
            <a:ext cx="14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Segment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09870" y="4504048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[CLS] + Query + [SEP] + Document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309870" y="5068013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的位置下标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309870" y="5605810"/>
            <a:ext cx="516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所有</a:t>
            </a:r>
            <a:r>
              <a:rPr lang="en-US" altLang="zh-CN" sz="2000" dirty="0" smtClean="0"/>
              <a:t>Query</a:t>
            </a:r>
            <a:r>
              <a:rPr lang="zh-CN" altLang="en-US" sz="2000" dirty="0" smtClean="0"/>
              <a:t>标记为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块，</a:t>
            </a:r>
            <a:r>
              <a:rPr lang="en-US" altLang="zh-CN" sz="2000" dirty="0" smtClean="0"/>
              <a:t>Document</a:t>
            </a:r>
            <a:r>
              <a:rPr lang="zh-CN" altLang="en-US" sz="2000" dirty="0" smtClean="0"/>
              <a:t>标记为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块</a:t>
            </a:r>
            <a:endParaRPr lang="zh-CN" altLang="en-US" sz="20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487176" y="5823196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329296" y="5623141"/>
            <a:ext cx="178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提高区分度</a:t>
            </a:r>
            <a:endParaRPr lang="zh-CN" altLang="en-US" sz="20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487176" y="5268068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329296" y="5054929"/>
            <a:ext cx="178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获取位置</a:t>
            </a:r>
            <a:endParaRPr lang="zh-CN" altLang="en-US" sz="20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487176" y="4717187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329296" y="4504048"/>
            <a:ext cx="178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BERT</a:t>
            </a:r>
            <a:r>
              <a:rPr lang="zh-CN" altLang="en-US" sz="2000" dirty="0" smtClean="0"/>
              <a:t>标准输入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7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892" y="1177670"/>
            <a:ext cx="133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输出层：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33860" y="3933067"/>
            <a:ext cx="19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模型的输出层构造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82113" y="4851777"/>
            <a:ext cx="628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BERT</a:t>
            </a:r>
            <a:r>
              <a:rPr lang="zh-CN" altLang="en-US" sz="2000" dirty="0"/>
              <a:t>输</a:t>
            </a:r>
            <a:r>
              <a:rPr lang="zh-CN" altLang="en-US" sz="2000" dirty="0" smtClean="0"/>
              <a:t>出的</a:t>
            </a:r>
            <a:r>
              <a:rPr lang="en-US" altLang="zh-CN" sz="2000" dirty="0" smtClean="0"/>
              <a:t>[CLS]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query-doc</a:t>
            </a:r>
            <a:r>
              <a:rPr lang="zh-CN" altLang="en-US" sz="2000" dirty="0" smtClean="0"/>
              <a:t>对的整体表示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[CLS]</a:t>
            </a:r>
            <a:r>
              <a:rPr lang="zh-CN" altLang="en-US" sz="2000" dirty="0" smtClean="0"/>
              <a:t>输入到</a:t>
            </a:r>
            <a:r>
              <a:rPr lang="en-US" altLang="zh-CN" sz="2000" dirty="0" smtClean="0"/>
              <a:t>MLP</a:t>
            </a:r>
            <a:r>
              <a:rPr lang="zh-CN" altLang="en-US" sz="2000" dirty="0" smtClean="0"/>
              <a:t>做二分类，判断相关性（</a:t>
            </a:r>
            <a:r>
              <a:rPr lang="en-US" altLang="zh-CN" sz="2000" dirty="0"/>
              <a:t>relevant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2"/>
          <a:srcRect l="20703" r="13704" b="74156"/>
          <a:stretch/>
        </p:blipFill>
        <p:spPr>
          <a:xfrm>
            <a:off x="2519822" y="1713318"/>
            <a:ext cx="6809474" cy="18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532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预处理：将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分割成</a:t>
            </a:r>
            <a:r>
              <a:rPr lang="en-US" altLang="zh-CN" sz="2400" dirty="0" smtClean="0"/>
              <a:t>passage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637" y="1865416"/>
            <a:ext cx="688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动机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计算长文本的内存与时间消耗太大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637" y="2463971"/>
            <a:ext cx="152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处理细节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015342" y="2970479"/>
            <a:ext cx="8306873" cy="29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926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589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253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916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580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243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907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570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4234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5897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561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224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0888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551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4215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878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542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205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869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532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4196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859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523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186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850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2513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4177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840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504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167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31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2494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74158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5821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85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9148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0812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2475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4139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5802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7466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9129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90793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2456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4120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5783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74471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911064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0077391" y="3092289"/>
            <a:ext cx="90153" cy="90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28542" y="2995110"/>
            <a:ext cx="2559322" cy="271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186929" y="3403869"/>
            <a:ext cx="2559322" cy="2715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4599427" y="3803959"/>
            <a:ext cx="2559322" cy="27158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726879" y="4157487"/>
            <a:ext cx="2559322" cy="2715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180867" y="3266693"/>
            <a:ext cx="0" cy="13214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5746251" y="3249274"/>
            <a:ext cx="0" cy="13214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599427" y="3315348"/>
            <a:ext cx="0" cy="444536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7158749" y="3315348"/>
            <a:ext cx="0" cy="444536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5743970" y="3315348"/>
            <a:ext cx="0" cy="8046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8266875" y="3315348"/>
            <a:ext cx="0" cy="8046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658400" y="4966336"/>
            <a:ext cx="652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设置大小为</a:t>
            </a:r>
            <a:r>
              <a:rPr lang="en-US" altLang="zh-CN" sz="2000" dirty="0" smtClean="0"/>
              <a:t>150</a:t>
            </a:r>
            <a:r>
              <a:rPr lang="zh-CN" altLang="en-US" sz="2000" dirty="0" smtClean="0"/>
              <a:t>个单词的滑窗，步长为</a:t>
            </a:r>
            <a:r>
              <a:rPr lang="en-US" altLang="zh-CN" sz="2000" dirty="0" smtClean="0"/>
              <a:t>75</a:t>
            </a:r>
            <a:r>
              <a:rPr lang="zh-CN" altLang="en-US" sz="2000" dirty="0" smtClean="0"/>
              <a:t>个单词</a:t>
            </a:r>
            <a:endParaRPr lang="en-US" altLang="zh-CN" sz="2000" dirty="0" smtClean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如果</a:t>
            </a:r>
            <a:r>
              <a:rPr lang="en-US" altLang="zh-CN" sz="2000" dirty="0"/>
              <a:t>doc</a:t>
            </a:r>
            <a:r>
              <a:rPr lang="zh-CN" altLang="en-US" sz="2000" dirty="0"/>
              <a:t>有标题，就把标题加进每一个</a:t>
            </a:r>
            <a:r>
              <a:rPr lang="en-US" altLang="zh-CN" sz="2000" dirty="0"/>
              <a:t>passage</a:t>
            </a:r>
            <a:endParaRPr lang="zh-CN" altLang="en-US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假</a:t>
            </a:r>
            <a:r>
              <a:rPr lang="zh-CN" altLang="en-US" sz="2000" dirty="0" smtClean="0"/>
              <a:t>设同一个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passages</a:t>
            </a:r>
            <a:r>
              <a:rPr lang="zh-CN" altLang="en-US" sz="2000" dirty="0" smtClean="0"/>
              <a:t>都是相关的，反之亦然</a:t>
            </a:r>
            <a:endParaRPr lang="zh-CN" altLang="en-US" sz="2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440400" y="2917967"/>
            <a:ext cx="75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doc</a:t>
            </a:r>
            <a:endParaRPr lang="zh-CN" altLang="en-US" sz="2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446638" y="3754855"/>
            <a:ext cx="123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passages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532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分割成</a:t>
            </a:r>
            <a:r>
              <a:rPr lang="en-US" altLang="zh-CN" sz="2400" dirty="0" smtClean="0"/>
              <a:t>passage</a:t>
            </a:r>
            <a:r>
              <a:rPr lang="zh-CN" altLang="en-US" sz="2400" dirty="0" smtClean="0"/>
              <a:t>后的</a:t>
            </a:r>
            <a:r>
              <a:rPr lang="en-US" altLang="zh-CN" sz="2400" dirty="0" smtClean="0"/>
              <a:t>doc</a:t>
            </a:r>
            <a:r>
              <a:rPr lang="zh-CN" altLang="en-US" sz="2400" dirty="0" smtClean="0"/>
              <a:t>分数：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2060218" y="2405874"/>
            <a:ext cx="201473" cy="112792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09606" y="2175041"/>
            <a:ext cx="186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BERT-FirstP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409606" y="2725922"/>
            <a:ext cx="162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BERT-MaxP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409605" y="3276803"/>
            <a:ext cx="162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BERT-SumP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20485" y="2205818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第一个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的分数作为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的分数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520485" y="2769783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oc</a:t>
            </a:r>
            <a:r>
              <a:rPr lang="zh-CN" altLang="en-US" sz="2000" dirty="0" smtClean="0"/>
              <a:t>中所有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的最高分作为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的分数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520485" y="3307580"/>
            <a:ext cx="516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所有</a:t>
            </a:r>
            <a:r>
              <a:rPr lang="en-US" altLang="zh-CN" sz="2000" dirty="0" smtClean="0"/>
              <a:t>passage</a:t>
            </a:r>
            <a:r>
              <a:rPr lang="zh-CN" altLang="en-US" sz="2000" dirty="0" smtClean="0"/>
              <a:t>分数总和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828800" y="4424945"/>
            <a:ext cx="516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按三种评分策略生成三种模型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79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146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</a:t>
            </a:r>
            <a:r>
              <a:rPr lang="zh-CN" altLang="en-US" sz="2400" dirty="0" smtClean="0"/>
              <a:t>集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6" name="左大括号 15"/>
          <p:cNvSpPr/>
          <p:nvPr/>
        </p:nvSpPr>
        <p:spPr>
          <a:xfrm>
            <a:off x="3005491" y="1779671"/>
            <a:ext cx="245100" cy="860961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54879" y="1548838"/>
            <a:ext cx="186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Robust04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54879" y="2409799"/>
            <a:ext cx="196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ClueWeb09-B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26366" y="1579615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新闻语料库：</a:t>
            </a:r>
            <a:r>
              <a:rPr lang="en-US" altLang="zh-CN" sz="2000" dirty="0" smtClean="0"/>
              <a:t>249</a:t>
            </a:r>
            <a:r>
              <a:rPr lang="zh-CN" altLang="en-US" sz="2000" dirty="0" smtClean="0"/>
              <a:t>个查询，</a:t>
            </a:r>
            <a:r>
              <a:rPr lang="en-US" altLang="zh-CN" sz="2000" dirty="0" smtClean="0"/>
              <a:t>0.5M</a:t>
            </a:r>
            <a:r>
              <a:rPr lang="zh-CN" altLang="en-US" sz="2000" dirty="0" smtClean="0"/>
              <a:t>个文本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26366" y="2438661"/>
            <a:ext cx="542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200</a:t>
            </a:r>
            <a:r>
              <a:rPr lang="zh-CN" altLang="en-US" sz="2000" dirty="0" smtClean="0"/>
              <a:t>个查询，</a:t>
            </a:r>
            <a:r>
              <a:rPr lang="en-US" altLang="zh-CN" sz="2000" dirty="0" smtClean="0"/>
              <a:t>50M</a:t>
            </a:r>
            <a:r>
              <a:rPr lang="zh-CN" altLang="en-US" sz="2000" dirty="0" smtClean="0"/>
              <a:t>个网页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97429" y="1966388"/>
            <a:ext cx="196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实验数</a:t>
            </a:r>
            <a:r>
              <a:rPr lang="zh-CN" altLang="en-US" sz="2400" dirty="0"/>
              <a:t>据集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79435" y="5544452"/>
            <a:ext cx="906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此外，对</a:t>
            </a:r>
            <a:r>
              <a:rPr lang="en-US" altLang="zh-CN" sz="2000" dirty="0" smtClean="0"/>
              <a:t>BERT</a:t>
            </a:r>
            <a:r>
              <a:rPr lang="zh-CN" altLang="en-US" sz="2000" dirty="0" smtClean="0"/>
              <a:t>模型采用</a:t>
            </a:r>
            <a:r>
              <a:rPr lang="en-US" altLang="zh-CN" sz="2000" dirty="0" smtClean="0">
                <a:solidFill>
                  <a:srgbClr val="FF0000"/>
                </a:solidFill>
              </a:rPr>
              <a:t>Bing</a:t>
            </a:r>
            <a:r>
              <a:rPr lang="en-US" altLang="zh-CN" sz="2000" dirty="0">
                <a:solidFill>
                  <a:srgbClr val="FF0000"/>
                </a:solidFill>
              </a:rPr>
              <a:t> Search </a:t>
            </a:r>
            <a:r>
              <a:rPr lang="en-US" altLang="zh-CN" sz="2000" dirty="0" smtClean="0">
                <a:solidFill>
                  <a:srgbClr val="FF0000"/>
                </a:solidFill>
              </a:rPr>
              <a:t>log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集（</a:t>
            </a:r>
            <a:r>
              <a:rPr lang="en-US" altLang="zh-CN" sz="2000" dirty="0"/>
              <a:t>0.1M</a:t>
            </a:r>
            <a:r>
              <a:rPr lang="zh-CN" altLang="en-US" sz="2000" dirty="0"/>
              <a:t>个查询，</a:t>
            </a:r>
            <a:r>
              <a:rPr lang="en-US" altLang="zh-CN" sz="2000" dirty="0"/>
              <a:t>5M</a:t>
            </a:r>
            <a:r>
              <a:rPr lang="zh-CN" altLang="en-US" sz="2000" dirty="0"/>
              <a:t>个</a:t>
            </a:r>
            <a:r>
              <a:rPr lang="en-US" altLang="zh-CN" sz="2000" dirty="0"/>
              <a:t>query-doc</a:t>
            </a:r>
            <a:r>
              <a:rPr lang="zh-CN" altLang="en-US" sz="2000" dirty="0" smtClean="0"/>
              <a:t>对）进行强化训练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2135" y="3054789"/>
            <a:ext cx="6826291" cy="23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152244" y="2196193"/>
            <a:ext cx="225393" cy="323157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01630" y="2236956"/>
            <a:ext cx="34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Unsupervised baselines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1632" y="3663204"/>
            <a:ext cx="303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Learning-to-rank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501630" y="5070781"/>
            <a:ext cx="303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Neural baselines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25389" y="1924873"/>
            <a:ext cx="247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Bag of words (BOW)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69994" y="4085886"/>
            <a:ext cx="542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Zhuyun Dai, Chenyan Xiong, Jamie Callan, and Zhiyuan Liu. 2018. Convolutional</a:t>
            </a:r>
            <a:br>
              <a:rPr lang="en-US" altLang="zh-CN" sz="1200" dirty="0"/>
            </a:br>
            <a:r>
              <a:rPr lang="en-US" altLang="zh-CN" sz="1200" dirty="0"/>
              <a:t>Neural Networks for Soft-Matching N-Grams in Ad-hoc Search. In WSDM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44120" y="4722266"/>
            <a:ext cx="516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 </a:t>
            </a:r>
            <a:r>
              <a:rPr lang="en-US" altLang="zh-CN" sz="2000" dirty="0"/>
              <a:t>word2vec</a:t>
            </a:r>
            <a:r>
              <a:rPr lang="zh-CN" altLang="en-US" sz="2000" dirty="0"/>
              <a:t>对单词软匹配进行建模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SIGIR2019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Deeper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 Understanding for IR with Contextual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Neural Language Modeling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5892" y="1177670"/>
            <a:ext cx="165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Baselines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30" name="左大括号 29"/>
          <p:cNvSpPr/>
          <p:nvPr/>
        </p:nvSpPr>
        <p:spPr>
          <a:xfrm>
            <a:off x="4770398" y="2090252"/>
            <a:ext cx="213321" cy="893257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4770398" y="3444396"/>
            <a:ext cx="213321" cy="893257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4770398" y="4854984"/>
            <a:ext cx="213321" cy="893257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125389" y="2685742"/>
            <a:ext cx="31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顺序依赖模型查询</a:t>
            </a:r>
            <a:r>
              <a:rPr lang="en-US" altLang="zh-CN" sz="2000" dirty="0"/>
              <a:t>SDM</a:t>
            </a:r>
            <a:endParaRPr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25389" y="3301731"/>
            <a:ext cx="31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RankSVM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125389" y="4096691"/>
            <a:ext cx="31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Coor-Ascent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125389" y="4722266"/>
            <a:ext cx="31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DRMM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25389" y="5494407"/>
            <a:ext cx="31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Conv-KNRM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744120" y="5478478"/>
            <a:ext cx="516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学习搜索任务的</a:t>
            </a:r>
            <a:r>
              <a:rPr lang="en-US" altLang="zh-CN" sz="2000" dirty="0"/>
              <a:t>n-gram</a:t>
            </a:r>
            <a:r>
              <a:rPr lang="zh-CN" altLang="en-US" sz="2000" dirty="0"/>
              <a:t>嵌</a:t>
            </a:r>
            <a:r>
              <a:rPr lang="zh-CN" altLang="en-US" sz="2000" dirty="0" smtClean="0"/>
              <a:t>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86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2638</Words>
  <Application>Microsoft Office PowerPoint</Application>
  <PresentationFormat>宽屏</PresentationFormat>
  <Paragraphs>231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Adobe Gothic Std B</vt:lpstr>
      <vt:lpstr>OPPOSans L</vt:lpstr>
      <vt:lpstr>OPPOSans R</vt:lpstr>
      <vt:lpstr>宋体</vt:lpstr>
      <vt:lpstr>优设标题黑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104</cp:revision>
  <dcterms:created xsi:type="dcterms:W3CDTF">2022-01-05T07:57:44Z</dcterms:created>
  <dcterms:modified xsi:type="dcterms:W3CDTF">2022-01-26T13:18:56Z</dcterms:modified>
</cp:coreProperties>
</file>