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65" r:id="rId4"/>
    <p:sldId id="270" r:id="rId5"/>
    <p:sldId id="258" r:id="rId7"/>
    <p:sldId id="272" r:id="rId8"/>
    <p:sldId id="259" r:id="rId9"/>
    <p:sldId id="260" r:id="rId10"/>
    <p:sldId id="262" r:id="rId11"/>
    <p:sldId id="273" r:id="rId12"/>
    <p:sldId id="264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70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71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3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2.xml"/><Relationship Id="rId4" Type="http://schemas.openxmlformats.org/officeDocument/2006/relationships/image" Target="file:///C:\Users\1V994W2\Documents\Tencent%20Files\574576071\FileRecv\&#25340;&#35013;&#32032;&#26448;\&#20845;&#21313;\\11\subject_holdright_128,92,92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1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895130" y="2264820"/>
            <a:ext cx="6350000" cy="1217295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 algn="dist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7225195" y="3905025"/>
            <a:ext cx="1944370" cy="408940"/>
          </a:xfrm>
        </p:spPr>
        <p:txBody>
          <a:bodyPr vert="horz" wrap="square" lIns="91440" tIns="45720" rIns="91440" bIns="45720" rtlCol="0" anchor="ctr">
            <a:normAutofit/>
          </a:bodyPr>
          <a:lstStyle>
            <a:lvl1pPr marL="0" indent="0">
              <a:buNone/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r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2970694" y="3905025"/>
            <a:ext cx="1944370" cy="4089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indent="0">
              <a:buNone/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/>
            <a:r>
              <a:rPr lang="zh-CN" altLang="en-US" dirty="0"/>
              <a:t>编辑文本</a:t>
            </a:r>
            <a:endParaRPr lang="zh-CN" altLang="en-US" dirty="0"/>
          </a:p>
        </p:txBody>
      </p:sp>
      <p:cxnSp>
        <p:nvCxnSpPr>
          <p:cNvPr id="9" name="直接连接符 8"/>
          <p:cNvCxnSpPr/>
          <p:nvPr userDrawn="1">
            <p:custDataLst>
              <p:tags r:id="rId11"/>
            </p:custDataLst>
          </p:nvPr>
        </p:nvCxnSpPr>
        <p:spPr>
          <a:xfrm>
            <a:off x="2970378" y="3676425"/>
            <a:ext cx="61995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5"/>
          <p:cNvSpPr>
            <a:spLocks noGrp="1"/>
          </p:cNvSpPr>
          <p:nvPr>
            <p:ph type="subTitle" sz="quarter" idx="16" hasCustomPrompt="1"/>
            <p:custDataLst>
              <p:tags r:id="rId12"/>
            </p:custDataLst>
          </p:nvPr>
        </p:nvSpPr>
        <p:spPr>
          <a:xfrm>
            <a:off x="2895449" y="1613310"/>
            <a:ext cx="6350635" cy="44894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indent="0" algn="dist">
              <a:buNone/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28600" lvl="0" indent="-228600" algn="dist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1736090" y="2301474"/>
            <a:ext cx="4359910" cy="1172210"/>
          </a:xfrm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1736090" y="3579542"/>
            <a:ext cx="4359910" cy="468818"/>
          </a:xfrm>
        </p:spPr>
        <p:txBody>
          <a:bodyPr vert="horz" wrap="square" lIns="91440" tIns="45720" rIns="91440" bIns="45720" rtlCol="0">
            <a:normAutofit/>
          </a:bodyPr>
          <a:lstStyle>
            <a:lvl1pPr marL="0" indent="0" algn="l">
              <a:buNone/>
              <a:defRPr kumimoji="0" lang="zh-CN" altLang="en-US" sz="20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>
            <p:custDataLst>
              <p:tags r:id="rId10"/>
            </p:custDataLst>
          </p:nvPr>
        </p:nvCxnSpPr>
        <p:spPr>
          <a:xfrm flipV="1">
            <a:off x="1431925" y="2466574"/>
            <a:ext cx="0" cy="15240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425946"/>
            <a:ext cx="720090" cy="4320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5946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885878"/>
            <a:ext cx="1620202" cy="97212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878"/>
            <a:ext cx="1620202" cy="9721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2827655" y="4516244"/>
            <a:ext cx="6536690" cy="534205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indent="0" algn="ctr">
              <a:buNone/>
              <a:defRPr kumimoji="0" lang="zh-CN" altLang="en-US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marR="0" lvl="0" indent="-228600" algn="ctr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2827655" y="3580972"/>
            <a:ext cx="6536690" cy="835660"/>
          </a:xfrm>
        </p:spPr>
        <p:txBody>
          <a:bodyPr vert="horz" wrap="square" lIns="91440" tIns="45720" rIns="91440" bIns="45720" rtlCol="0" anchor="b" anchorCtr="0">
            <a:normAutofit/>
          </a:bodyPr>
          <a:lstStyle>
            <a:lvl1pPr algn="ctr">
              <a:defRPr kumimoji="0" lang="zh-CN" altLang="en-US" sz="44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 algn="ctr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425946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5.xml"/><Relationship Id="rId3" Type="http://schemas.openxmlformats.org/officeDocument/2006/relationships/image" Target="../media/image8.png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5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15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159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" Type="http://schemas.openxmlformats.org/officeDocument/2006/relationships/tags" Target="../tags/tag15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image" Target="../media/image12.png"/><Relationship Id="rId7" Type="http://schemas.openxmlformats.org/officeDocument/2006/relationships/tags" Target="../tags/tag164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7.png"/><Relationship Id="rId4" Type="http://schemas.openxmlformats.org/officeDocument/2006/relationships/tags" Target="../tags/tag163.xml"/><Relationship Id="rId3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image" Target="../media/image6.pn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6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6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1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2307590" y="2265045"/>
            <a:ext cx="7576820" cy="121729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假期进展汇报（</a:t>
            </a:r>
            <a:r>
              <a:rPr lang="zh-CN" altLang="en-US" dirty="0"/>
              <a:t>五）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>
                <a:sym typeface="Arial" panose="020B0604020202020204" pitchFamily="34" charset="0"/>
              </a:rPr>
              <a:t>2022.0</a:t>
            </a:r>
            <a:r>
              <a:rPr lang="en-US" altLang="zh-CN">
                <a:sym typeface="Arial" panose="020B0604020202020204" pitchFamily="34" charset="0"/>
              </a:rPr>
              <a:t>2</a:t>
            </a:r>
            <a:r>
              <a:rPr>
                <a:sym typeface="Arial" panose="020B0604020202020204" pitchFamily="34" charset="0"/>
              </a:rPr>
              <a:t>.</a:t>
            </a:r>
            <a:r>
              <a:rPr lang="en-US" altLang="zh-CN">
                <a:sym typeface="Arial" panose="020B0604020202020204" pitchFamily="34" charset="0"/>
              </a:rPr>
              <a:t>10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姜新寅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谢谢聆听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67715" y="865505"/>
            <a:ext cx="10657205" cy="114490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4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lang="zh-CN" altLang="en-US" sz="3200" b="1" spc="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charset="0"/>
                <a:cs typeface="Century" panose="02040604050505020304" charset="0"/>
              </a:rPr>
              <a:t>Pre-training is a Hot Topic: Contextualized</a:t>
            </a:r>
            <a:r>
              <a:rPr lang="en-US" altLang="zh-CN" sz="3200" b="1" spc="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charset="0"/>
                <a:cs typeface="Century" panose="02040604050505020304" charset="0"/>
              </a:rPr>
              <a:t> </a:t>
            </a:r>
            <a:r>
              <a:rPr lang="zh-CN" altLang="en-US" sz="3200" b="1" spc="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charset="0"/>
                <a:cs typeface="Century" panose="02040604050505020304" charset="0"/>
              </a:rPr>
              <a:t>Document Embeddings</a:t>
            </a:r>
            <a:r>
              <a:rPr lang="en-US" altLang="zh-CN" sz="3200" b="1" spc="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charset="0"/>
                <a:cs typeface="Century" panose="02040604050505020304" charset="0"/>
              </a:rPr>
              <a:t> </a:t>
            </a:r>
            <a:r>
              <a:rPr lang="zh-CN" altLang="en-US" sz="3200" b="1" spc="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charset="0"/>
                <a:cs typeface="Century" panose="02040604050505020304" charset="0"/>
              </a:rPr>
              <a:t>Improve Topic Coherence</a:t>
            </a:r>
            <a:endParaRPr lang="zh-CN" altLang="en-US" sz="3200" b="1" spc="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charset="0"/>
              <a:cs typeface="Century" panose="020406040505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79595" y="2241550"/>
            <a:ext cx="70650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b="1" spc="2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</a:rPr>
              <a:t>A</a:t>
            </a:r>
            <a:r>
              <a:rPr lang="zh-CN" altLang="en-US" sz="1600" b="1" spc="2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</a:rPr>
              <a:t>uthor：Federico Bianchi</a:t>
            </a:r>
            <a:r>
              <a:rPr lang="en-US" altLang="zh-CN" sz="1600" b="1" spc="2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  <a:sym typeface="+mn-ea"/>
              </a:rPr>
              <a:t>(Bocconi University)</a:t>
            </a:r>
            <a:r>
              <a:rPr lang="zh-CN" altLang="en-US" sz="1600" b="1" spc="2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  <a:sym typeface="+mn-ea"/>
              </a:rPr>
              <a:t>、</a:t>
            </a:r>
            <a:r>
              <a:rPr lang="zh-CN" altLang="en-US" sz="1600" b="1" spc="2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</a:rPr>
              <a:t>Silvia Terragni、Dirk Hovy</a:t>
            </a:r>
            <a:endParaRPr lang="en-US" altLang="zh-CN" sz="1600" b="1" spc="20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entury" panose="02040604050505020304" charset="0"/>
              <a:ea typeface="汉仪旗黑-85S" panose="00020600040101010101" pitchFamily="18" charset="-122"/>
              <a:cs typeface="Century" panose="020406040505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78960" y="3030220"/>
            <a:ext cx="51873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 spc="2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</a:rPr>
              <a:t>Venues：</a:t>
            </a:r>
            <a:r>
              <a:rPr lang="zh-CN" altLang="en-US" sz="1800"/>
              <a:t>ACL、IJCNLP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78960" y="4750435"/>
            <a:ext cx="1572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spc="2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</a:rPr>
              <a:t>Year：</a:t>
            </a:r>
            <a:r>
              <a:rPr lang="en-US" altLang="zh-CN"/>
              <a:t>2021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378960" y="5323840"/>
            <a:ext cx="63461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 spc="2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</a:rPr>
              <a:t>URL：</a:t>
            </a:r>
            <a:r>
              <a:rPr lang="zh-CN" altLang="en-US"/>
              <a:t>https://aclanthology.org/2021.acl</a:t>
            </a:r>
            <a:r>
              <a:rPr lang="en-US" altLang="zh-CN"/>
              <a:t>-</a:t>
            </a:r>
            <a:r>
              <a:rPr lang="zh-CN" altLang="en-US"/>
              <a:t>short.96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78960" y="41770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 spc="2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</a:rPr>
              <a:t>Month：</a:t>
            </a:r>
            <a:r>
              <a:rPr lang="zh-CN" altLang="en-US"/>
              <a:t>August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378960" y="3603625"/>
            <a:ext cx="6801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 spc="2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</a:rPr>
              <a:t>Publisher：</a:t>
            </a:r>
            <a:r>
              <a:rPr lang="zh-CN" altLang="en-US"/>
              <a:t>Association for Computational Linguistics（</a:t>
            </a:r>
            <a:r>
              <a:rPr lang="en-US" altLang="zh-CN"/>
              <a:t>ACL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67715" y="6252845"/>
            <a:ext cx="106768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 i="1" spc="2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</a:rPr>
              <a:t>Proceedings of the 59th Annual Meeting of the Association for Computational Linguistics and the 11th International Joint Conference on Natural Language Processing (Short Papers),pages 759–766 August 1–6, 2021. ©2021 Association for Computational Linguistics</a:t>
            </a:r>
            <a:endParaRPr lang="zh-CN" altLang="en-US" sz="900" i="1" spc="20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entury" panose="02040604050505020304" charset="0"/>
              <a:ea typeface="汉仪旗黑-85S" panose="00020600040101010101" pitchFamily="18" charset="-122"/>
              <a:cs typeface="Century" panose="020406040505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9925" y="262890"/>
            <a:ext cx="2765425" cy="716915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sz="40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  <a:sym typeface="+mn-ea"/>
              </a:rPr>
              <a:t>Abstract</a:t>
            </a:r>
            <a:endParaRPr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charset="0"/>
              <a:ea typeface="汉仪旗黑-85S" panose="00020600040101010101" pitchFamily="18" charset="-122"/>
              <a:cs typeface="Century" panose="020406040505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42720" y="1305560"/>
            <a:ext cx="8832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现存问题</a:t>
            </a:r>
            <a:r>
              <a:rPr lang="zh-CN" altLang="en-US"/>
              <a:t>：主题模型从文档中提取词组，将其解释为主题有望更好地理解数据。然而，由此产生的词组往往不连贯，使它们更难解释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42720" y="2543175"/>
            <a:ext cx="8832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近状</a:t>
            </a:r>
            <a:r>
              <a:rPr lang="zh-CN" altLang="en-US"/>
              <a:t>：神经主题模型在整体一致性方面有了改善。与此同时，上下文嵌入也在总体上推进了神经模型的发展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43355" y="3780790"/>
            <a:ext cx="88315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解决方法</a:t>
            </a:r>
            <a:r>
              <a:rPr lang="zh-CN" altLang="en-US"/>
              <a:t>：作者将情境化表示与神经主题模型相结合。发现，作者</a:t>
            </a:r>
            <a:r>
              <a:rPr lang="zh-CN" altLang="en-US"/>
              <a:t>的方法比传统的袋词产生了更有意义和连贯的主题词语。研究结果表明，未来语言模型的改进将转化为更好的主题模型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6570" y="6414135"/>
            <a:ext cx="11198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i="1"/>
              <a:t>———</a:t>
            </a:r>
            <a:r>
              <a:rPr lang="zh-CN" altLang="en-US" sz="1400" i="1"/>
              <a:t>以上取自</a:t>
            </a:r>
            <a:r>
              <a:rPr lang="zh-CN" altLang="en-US" sz="1400" i="1">
                <a:sym typeface="+mn-ea"/>
              </a:rPr>
              <a:t>Federico Bianchi，</a:t>
            </a:r>
            <a:r>
              <a:rPr lang="en-US" altLang="zh-CN" sz="1400" i="1">
                <a:sym typeface="+mn-ea"/>
              </a:rPr>
              <a:t>et al.</a:t>
            </a:r>
            <a:r>
              <a:rPr sz="1400" b="1" i="1"/>
              <a:t>Pre-training is a Hot Topic: Contextualized Document Embeddings</a:t>
            </a:r>
            <a:r>
              <a:rPr lang="en-US" sz="1400" b="1" i="1"/>
              <a:t> </a:t>
            </a:r>
            <a:r>
              <a:rPr sz="1400" b="1" i="1"/>
              <a:t>Improve Topic Coherence</a:t>
            </a:r>
            <a:r>
              <a:rPr lang="en-US" sz="1400" b="1" i="1"/>
              <a:t>.</a:t>
            </a:r>
            <a:endParaRPr lang="en-US" sz="1400" b="1" i="1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9925" y="262890"/>
            <a:ext cx="2765425" cy="716915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sz="40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  <a:sym typeface="+mn-ea"/>
              </a:rPr>
              <a:t>E</a:t>
            </a:r>
            <a:r>
              <a:rPr sz="40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  <a:sym typeface="+mn-ea"/>
              </a:rPr>
              <a:t>xample</a:t>
            </a:r>
            <a:endParaRPr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charset="0"/>
              <a:ea typeface="汉仪旗黑-85S" panose="00020600040101010101" pitchFamily="18" charset="-122"/>
              <a:cs typeface="Century" panose="020406040505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67200" y="2032000"/>
            <a:ext cx="36576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apple, pear, lemon, banana, kiwi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苹果</a:t>
            </a:r>
            <a:r>
              <a:rPr lang="en-US" altLang="zh-CN"/>
              <a:t>    </a:t>
            </a:r>
            <a:r>
              <a:rPr lang="zh-CN" altLang="en-US"/>
              <a:t>梨</a:t>
            </a:r>
            <a:r>
              <a:rPr lang="en-US" altLang="zh-CN"/>
              <a:t>     </a:t>
            </a:r>
            <a:r>
              <a:rPr lang="zh-CN" altLang="en-US"/>
              <a:t>柠檬</a:t>
            </a:r>
            <a:r>
              <a:rPr lang="en-US" altLang="zh-CN"/>
              <a:t>     </a:t>
            </a:r>
            <a:r>
              <a:rPr lang="zh-CN" altLang="en-US"/>
              <a:t>香蕉</a:t>
            </a:r>
            <a:r>
              <a:rPr lang="en-US" altLang="zh-CN"/>
              <a:t>   </a:t>
            </a:r>
            <a:r>
              <a:rPr lang="zh-CN" altLang="en-US"/>
              <a:t>猕猴桃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211955" y="3244850"/>
            <a:ext cx="37680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a</a:t>
            </a:r>
            <a:r>
              <a:rPr lang="zh-CN" altLang="en-US"/>
              <a:t>pple, knife, lemon,banana, spoon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苹果</a:t>
            </a:r>
            <a:r>
              <a:rPr lang="en-US" altLang="zh-CN"/>
              <a:t>     </a:t>
            </a:r>
            <a:r>
              <a:rPr lang="zh-CN" altLang="en-US"/>
              <a:t>刀</a:t>
            </a:r>
            <a:r>
              <a:rPr lang="en-US" altLang="zh-CN"/>
              <a:t>     </a:t>
            </a:r>
            <a:r>
              <a:rPr lang="zh-CN" altLang="en-US"/>
              <a:t>柠檬</a:t>
            </a:r>
            <a:r>
              <a:rPr lang="en-US" altLang="zh-CN"/>
              <a:t>     </a:t>
            </a:r>
            <a:r>
              <a:rPr lang="zh-CN" altLang="en-US"/>
              <a:t>香蕉</a:t>
            </a:r>
            <a:r>
              <a:rPr lang="en-US" altLang="zh-CN"/>
              <a:t>      </a:t>
            </a:r>
            <a:r>
              <a:rPr lang="zh-CN" altLang="en-US"/>
              <a:t>勺子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256280" y="1663700"/>
            <a:ext cx="1010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FRUIT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391285" y="4457700"/>
            <a:ext cx="947039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0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大多数主题模型仍然使用</a:t>
            </a:r>
            <a:r>
              <a:rPr lang="en-US" sz="20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Bag-of-Words (BoW) </a:t>
            </a:r>
            <a:r>
              <a:rPr lang="zh-CN" sz="20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文档表示作为输入。然而，这些表示忽略了文档中单词之间的句法和语义关系，这是连贯文本的两个主要语言途径。即，</a:t>
            </a:r>
            <a:r>
              <a:rPr lang="en-US" sz="20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BoW </a:t>
            </a:r>
            <a:r>
              <a:rPr lang="zh-CN" sz="20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模型以固有的不连贯方式表示输入</a:t>
            </a:r>
            <a:endParaRPr lang="zh-CN" altLang="en-US" sz="2000" b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6570" y="6414135"/>
            <a:ext cx="11198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i="1"/>
              <a:t>———</a:t>
            </a:r>
            <a:r>
              <a:rPr lang="zh-CN" altLang="en-US" sz="1400" i="1"/>
              <a:t>以上取自</a:t>
            </a:r>
            <a:r>
              <a:rPr lang="zh-CN" altLang="en-US" sz="1400" i="1">
                <a:sym typeface="+mn-ea"/>
              </a:rPr>
              <a:t>Federico Bianchi，</a:t>
            </a:r>
            <a:r>
              <a:rPr lang="en-US" altLang="zh-CN" sz="1400" i="1">
                <a:sym typeface="+mn-ea"/>
              </a:rPr>
              <a:t>et al.</a:t>
            </a:r>
            <a:r>
              <a:rPr sz="1400" b="1" i="1"/>
              <a:t>Pre-training is a Hot Topic: Contextualized Document Embeddings</a:t>
            </a:r>
            <a:r>
              <a:rPr lang="en-US" sz="1400" b="1" i="1"/>
              <a:t> </a:t>
            </a:r>
            <a:r>
              <a:rPr sz="1400" b="1" i="1"/>
              <a:t>Improve Topic Coherence</a:t>
            </a:r>
            <a:r>
              <a:rPr lang="en-US" sz="1400" b="1" i="1"/>
              <a:t>.</a:t>
            </a:r>
            <a:endParaRPr lang="en-US" sz="1400" b="1" i="1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9925" y="262890"/>
            <a:ext cx="2765425" cy="716915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sz="40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  <a:sym typeface="+mn-ea"/>
              </a:rPr>
              <a:t>Approach</a:t>
            </a:r>
            <a:endParaRPr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charset="0"/>
              <a:ea typeface="汉仪旗黑-85S" panose="00020600040101010101" pitchFamily="18" charset="-122"/>
              <a:cs typeface="Century" panose="020406040505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84680" y="1134745"/>
            <a:ext cx="84226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将语境化信息添加到神经主题模型可以显著提高主题连贯性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669290" y="1915160"/>
            <a:ext cx="58585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组合主题模型（CombinedTM）围绕两个主要组件构建：</a:t>
            </a:r>
            <a:endParaRPr lang="en-US" altLang="zh-CN"/>
          </a:p>
          <a:p>
            <a:r>
              <a:rPr lang="en-US" altLang="zh-CN"/>
              <a:t>（i）神经主题模型 ProdLDA</a:t>
            </a:r>
            <a:r>
              <a:rPr lang="zh-CN" altLang="en-US"/>
              <a:t>，</a:t>
            </a:r>
            <a:r>
              <a:rPr lang="en-US" altLang="zh-CN">
                <a:sym typeface="+mn-ea"/>
              </a:rPr>
              <a:t>是一种基于变分自动编码器 (VAE) 的神经主题建模方法</a:t>
            </a:r>
            <a:endParaRPr lang="en-US" altLang="zh-CN"/>
          </a:p>
          <a:p>
            <a:r>
              <a:rPr lang="en-US" altLang="zh-CN"/>
              <a:t>（ii）SBERT 嵌入式表示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991985" y="1915160"/>
            <a:ext cx="4460875" cy="43770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84200" y="4049395"/>
            <a:ext cx="60286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</a:t>
            </a:r>
            <a:r>
              <a:rPr lang="zh-CN" altLang="en-US"/>
              <a:t>Neural Topic Model使用ProdLDA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使用SBERT的embed表示</a:t>
            </a:r>
            <a:endParaRPr lang="zh-CN" altLang="en-US"/>
          </a:p>
          <a:p>
            <a:r>
              <a:rPr lang="zh-CN" altLang="en-US"/>
              <a:t>Context Vector从Embedding映射到|V|维的向量，最后和Bow向量进行拼接。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96570" y="6414135"/>
            <a:ext cx="11198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i="1"/>
              <a:t>———</a:t>
            </a:r>
            <a:r>
              <a:rPr lang="zh-CN" altLang="en-US" sz="1400" i="1"/>
              <a:t>以上取自</a:t>
            </a:r>
            <a:r>
              <a:rPr lang="zh-CN" altLang="en-US" sz="1400" i="1">
                <a:sym typeface="+mn-ea"/>
              </a:rPr>
              <a:t>Federico Bianchi，</a:t>
            </a:r>
            <a:r>
              <a:rPr lang="en-US" altLang="zh-CN" sz="1400" i="1">
                <a:sym typeface="+mn-ea"/>
              </a:rPr>
              <a:t>et al.</a:t>
            </a:r>
            <a:r>
              <a:rPr sz="1400" b="1" i="1"/>
              <a:t>Pre-training is a Hot Topic: Contextualized Document Embeddings</a:t>
            </a:r>
            <a:r>
              <a:rPr lang="en-US" sz="1400" b="1" i="1"/>
              <a:t> </a:t>
            </a:r>
            <a:r>
              <a:rPr sz="1400" b="1" i="1"/>
              <a:t>Improve Topic Coherence</a:t>
            </a:r>
            <a:r>
              <a:rPr lang="en-US" sz="1400" b="1" i="1"/>
              <a:t>.</a:t>
            </a:r>
            <a:endParaRPr lang="en-US" sz="1400" b="1" i="1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9925" y="262890"/>
            <a:ext cx="3526155" cy="716915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</a:rPr>
              <a:t>Experiments</a:t>
            </a:r>
            <a:endParaRPr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charset="0"/>
              <a:ea typeface="汉仪旗黑-85S" panose="00020600040101010101" pitchFamily="18" charset="-122"/>
              <a:cs typeface="Century" panose="020406040505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136015"/>
            <a:ext cx="4112260" cy="5054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295" y="751205"/>
            <a:ext cx="3394710" cy="56629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215" y="360680"/>
            <a:ext cx="3422650" cy="3905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09820" y="1939290"/>
            <a:ext cx="3418840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 spc="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</a:rPr>
              <a:t>外部词嵌入主题连贯性External word embeddings topic coherence (</a:t>
            </a:r>
            <a:r>
              <a:rPr lang="zh-CN" altLang="en-US"/>
              <a:t>α</a:t>
            </a:r>
            <a:r>
              <a:rPr lang="zh-CN" altLang="en-US" sz="1600" b="1" spc="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</a:rPr>
              <a:t>)</a:t>
            </a:r>
            <a:endParaRPr lang="zh-CN" altLang="en-US" sz="1600" b="1" spc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charset="0"/>
              <a:ea typeface="汉仪旗黑-85S" panose="00020600040101010101" pitchFamily="18" charset="-122"/>
              <a:cs typeface="Century" panose="020406040505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01895" y="656590"/>
            <a:ext cx="3256280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 spc="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</a:rPr>
              <a:t>归一化逐点互信息Normalized Pointwise Mutual Information (</a:t>
            </a:r>
            <a:r>
              <a:rPr lang="zh-CN" altLang="en-US"/>
              <a:t>τ </a:t>
            </a:r>
            <a:r>
              <a:rPr lang="zh-CN" altLang="en-US" sz="1600" b="1" spc="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</a:rPr>
              <a:t>)</a:t>
            </a:r>
            <a:endParaRPr lang="zh-CN" altLang="en-US" sz="1600" b="1" spc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charset="0"/>
              <a:ea typeface="汉仪旗黑-85S" panose="00020600040101010101" pitchFamily="18" charset="-122"/>
              <a:cs typeface="Century" panose="020406040505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91735" y="3221990"/>
            <a:ext cx="3256280" cy="2830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 spc="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</a:rPr>
              <a:t>逆秩偏重叠</a:t>
            </a:r>
            <a:endParaRPr lang="zh-CN" altLang="en-US" sz="1600" b="1" spc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charset="0"/>
              <a:ea typeface="汉仪旗黑-85S" panose="00020600040101010101" pitchFamily="18" charset="-122"/>
              <a:cs typeface="Century" panose="02040604050505020304" charset="0"/>
            </a:endParaRPr>
          </a:p>
          <a:p>
            <a:r>
              <a:rPr lang="zh-CN" altLang="en-US" sz="1600" b="1" spc="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</a:rPr>
              <a:t>Inversed Rank-Biased Overlap (</a:t>
            </a:r>
            <a:r>
              <a:rPr lang="zh-CN" altLang="en-US"/>
              <a:t>ρ</a:t>
            </a:r>
            <a:r>
              <a:rPr lang="zh-CN" altLang="en-US" sz="1600" b="1" spc="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</a:rPr>
              <a:t>)</a:t>
            </a:r>
            <a:endParaRPr lang="zh-CN" altLang="en-US" sz="1600" b="1" spc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charset="0"/>
              <a:ea typeface="汉仪旗黑-85S" panose="00020600040101010101" pitchFamily="18" charset="-122"/>
              <a:cs typeface="Century" panose="02040604050505020304" charset="0"/>
            </a:endParaRPr>
          </a:p>
          <a:p>
            <a:r>
              <a:rPr lang="zh-CN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它评估单个模型生成的主题的多样性。将</a:t>
            </a:r>
            <a:r>
              <a:rPr 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ρ</a:t>
            </a:r>
            <a:r>
              <a:rPr lang="zh-CN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定义为标准</a:t>
            </a:r>
            <a:r>
              <a:rPr 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RBO</a:t>
            </a:r>
            <a:r>
              <a:rPr lang="zh-CN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的倒数，</a:t>
            </a:r>
            <a:r>
              <a:rPr 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RBO</a:t>
            </a:r>
            <a:r>
              <a:rPr lang="zh-CN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比较两个主题的前</a:t>
            </a:r>
            <a:r>
              <a:rPr 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10 </a:t>
            </a:r>
            <a:r>
              <a:rPr lang="zh-CN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个单词，它允许主题列表之间的分离也就是两个主题可以包含不同的单词，并使用加权排序。对于相同的主题，</a:t>
            </a:r>
            <a:r>
              <a:rPr 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ρ </a:t>
            </a:r>
            <a:r>
              <a:rPr lang="zh-CN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为 </a:t>
            </a:r>
            <a:r>
              <a:rPr 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0</a:t>
            </a:r>
            <a:r>
              <a:rPr lang="zh-CN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，对于完全不同的主题，</a:t>
            </a:r>
            <a:r>
              <a:rPr 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ρ </a:t>
            </a:r>
            <a:r>
              <a:rPr lang="zh-CN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为 </a:t>
            </a:r>
            <a:r>
              <a:rPr 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</a:t>
            </a:r>
            <a:endParaRPr lang="zh-CN" altLang="en-US" sz="1600" spc="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16" name="直接箭头连接符 15"/>
          <p:cNvCxnSpPr>
            <a:stCxn id="12" idx="1"/>
          </p:cNvCxnSpPr>
          <p:nvPr/>
        </p:nvCxnSpPr>
        <p:spPr>
          <a:xfrm flipH="1">
            <a:off x="2580640" y="1087120"/>
            <a:ext cx="2421255" cy="2444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3"/>
          </p:cNvCxnSpPr>
          <p:nvPr/>
        </p:nvCxnSpPr>
        <p:spPr>
          <a:xfrm flipV="1">
            <a:off x="8328660" y="695325"/>
            <a:ext cx="2304415" cy="167449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4669155" y="1503680"/>
            <a:ext cx="412750" cy="180467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96570" y="6414135"/>
            <a:ext cx="11198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i="1"/>
              <a:t>———</a:t>
            </a:r>
            <a:r>
              <a:rPr lang="zh-CN" altLang="en-US" sz="1400" i="1"/>
              <a:t>以上取自</a:t>
            </a:r>
            <a:r>
              <a:rPr lang="zh-CN" altLang="en-US" sz="1400" i="1">
                <a:sym typeface="+mn-ea"/>
              </a:rPr>
              <a:t>Federico Bianchi，</a:t>
            </a:r>
            <a:r>
              <a:rPr lang="en-US" altLang="zh-CN" sz="1400" i="1">
                <a:sym typeface="+mn-ea"/>
              </a:rPr>
              <a:t>et al.</a:t>
            </a:r>
            <a:r>
              <a:rPr sz="1400" b="1" i="1"/>
              <a:t>Pre-training is a Hot Topic: Contextualized Document Embeddings</a:t>
            </a:r>
            <a:r>
              <a:rPr lang="en-US" sz="1400" b="1" i="1"/>
              <a:t> </a:t>
            </a:r>
            <a:r>
              <a:rPr sz="1400" b="1" i="1"/>
              <a:t>Improve Topic Coherence</a:t>
            </a:r>
            <a:r>
              <a:rPr lang="en-US" sz="1400" b="1" i="1"/>
              <a:t>.</a:t>
            </a:r>
            <a:endParaRPr lang="en-US" sz="1400" b="1" i="1"/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669925" y="254635"/>
            <a:ext cx="4161155" cy="716915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  <a:sym typeface="+mn-ea"/>
              </a:rPr>
              <a:t>Configurations</a:t>
            </a:r>
            <a:endParaRPr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charset="0"/>
              <a:ea typeface="汉仪旗黑-85S" panose="00020600040101010101" pitchFamily="18" charset="-122"/>
              <a:cs typeface="Century" panose="0204060405050502030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15060" y="1247140"/>
            <a:ext cx="68421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主要目标</a:t>
            </a:r>
            <a:r>
              <a:rPr lang="zh-CN" sz="2800" b="0">
                <a:ea typeface="宋体" panose="02010600030101010101" pitchFamily="2" charset="-122"/>
              </a:rPr>
              <a:t>：表明</a:t>
            </a:r>
            <a:r>
              <a:rPr lang="zh-CN" sz="2800" b="0">
                <a:latin typeface="Calibri" panose="020F0502020204030204" charset="0"/>
                <a:ea typeface="宋体" panose="02010600030101010101" pitchFamily="2" charset="-122"/>
              </a:rPr>
              <a:t>语境化</a:t>
            </a:r>
            <a:r>
              <a:rPr lang="zh-CN" sz="2800" b="0">
                <a:ea typeface="宋体" panose="02010600030101010101" pitchFamily="2" charset="-122"/>
              </a:rPr>
              <a:t>信息增加了连贯性</a:t>
            </a:r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1596390" y="1906905"/>
            <a:ext cx="764349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lang="zh-CN" sz="28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方法与 ProdLDA 进行了比较，以及以下模型：</a:t>
            </a:r>
            <a:endParaRPr lang="zh-CN" sz="28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8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sz="28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神经变分文本模型 (NVDM)</a:t>
            </a:r>
            <a:endParaRPr lang="zh-CN" sz="28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8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sz="28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最近的 ETM、MetaLDA (MLDA) </a:t>
            </a:r>
            <a:endParaRPr lang="zh-CN" sz="28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28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sz="28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LDA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69010" y="3859530"/>
            <a:ext cx="1050290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训练所有具有相似超参数配置的模型。</a:t>
            </a:r>
            <a:r>
              <a:rPr lang="zh-CN" sz="28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作者的方法和ProdLDA的推理网络都由一个隐藏层和 100 维softplus单元组成，它将输入转换为嵌入。在变分推理过程之前，该最终表示再次通过隐藏层。主题和文档分布的优先级是可学习的参数。对于LDA，Dirichlet先验是通过期望最大化估计的。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6570" y="6414135"/>
            <a:ext cx="11198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i="1"/>
              <a:t>———</a:t>
            </a:r>
            <a:r>
              <a:rPr lang="zh-CN" altLang="en-US" sz="1400" i="1"/>
              <a:t>以上取自</a:t>
            </a:r>
            <a:r>
              <a:rPr lang="zh-CN" altLang="en-US" sz="1400" i="1">
                <a:sym typeface="+mn-ea"/>
              </a:rPr>
              <a:t>Federico Bianchi，</a:t>
            </a:r>
            <a:r>
              <a:rPr lang="en-US" altLang="zh-CN" sz="1400" i="1">
                <a:sym typeface="+mn-ea"/>
              </a:rPr>
              <a:t>et al.</a:t>
            </a:r>
            <a:r>
              <a:rPr sz="1400" b="1" i="1"/>
              <a:t>Pre-training is a Hot Topic: Contextualized Document Embeddings</a:t>
            </a:r>
            <a:r>
              <a:rPr lang="en-US" sz="1400" b="1" i="1"/>
              <a:t> </a:t>
            </a:r>
            <a:r>
              <a:rPr sz="1400" b="1" i="1"/>
              <a:t>Improve Topic Coherence</a:t>
            </a:r>
            <a:r>
              <a:rPr lang="en-US" sz="1400" b="1" i="1"/>
              <a:t>.</a:t>
            </a:r>
            <a:endParaRPr lang="en-US" sz="1400" b="1" i="1"/>
          </a:p>
        </p:txBody>
      </p:sp>
    </p:spTree>
    <p:custDataLst>
      <p:tags r:id="rId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/>
          <p:nvPr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885878"/>
            <a:ext cx="1620202" cy="972121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878"/>
            <a:ext cx="1620202" cy="972121"/>
          </a:xfrm>
          <a:prstGeom prst="rect">
            <a:avLst/>
          </a:prstGeom>
        </p:spPr>
      </p:pic>
      <p:sp>
        <p:nvSpPr>
          <p:cNvPr id="2" name="标题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669925" y="254635"/>
            <a:ext cx="3526155" cy="716915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</a:rPr>
              <a:t>Results</a:t>
            </a:r>
            <a:endParaRPr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charset="0"/>
              <a:ea typeface="汉仪旗黑-85S" panose="00020600040101010101" pitchFamily="18" charset="-122"/>
              <a:cs typeface="Century" panose="020406040505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7285" y="808355"/>
            <a:ext cx="4354195" cy="538353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619885" y="2377440"/>
            <a:ext cx="324866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MetaLDA是用来比较的模型中最具竞争力的。这可能是由于在MetaLDA中加入了预训练的词嵌入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6570" y="6414135"/>
            <a:ext cx="11198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i="1"/>
              <a:t>———</a:t>
            </a:r>
            <a:r>
              <a:rPr lang="zh-CN" altLang="en-US" sz="1400" i="1"/>
              <a:t>以上取自</a:t>
            </a:r>
            <a:r>
              <a:rPr lang="zh-CN" altLang="en-US" sz="1400" i="1">
                <a:sym typeface="+mn-ea"/>
              </a:rPr>
              <a:t>Federico Bianchi，</a:t>
            </a:r>
            <a:r>
              <a:rPr lang="en-US" altLang="zh-CN" sz="1400" i="1">
                <a:sym typeface="+mn-ea"/>
              </a:rPr>
              <a:t>et al.</a:t>
            </a:r>
            <a:r>
              <a:rPr sz="1400" b="1" i="1"/>
              <a:t>Pre-training is a Hot Topic: Contextualized Document Embeddings</a:t>
            </a:r>
            <a:r>
              <a:rPr lang="en-US" sz="1400" b="1" i="1"/>
              <a:t> </a:t>
            </a:r>
            <a:r>
              <a:rPr sz="1400" b="1" i="1"/>
              <a:t>Improve Topic Coherence</a:t>
            </a:r>
            <a:r>
              <a:rPr lang="en-US" sz="1400" b="1" i="1"/>
              <a:t>.</a:t>
            </a:r>
            <a:endParaRPr lang="en-US" sz="1400" b="1" i="1"/>
          </a:p>
        </p:txBody>
      </p:sp>
    </p:spTree>
    <p:custDataLst>
      <p:tags r:id="rId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9925" y="254635"/>
            <a:ext cx="3526155" cy="716915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</a:rPr>
              <a:t>Results</a:t>
            </a:r>
            <a:endParaRPr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charset="0"/>
              <a:ea typeface="汉仪旗黑-85S" panose="00020600040101010101" pitchFamily="18" charset="-122"/>
              <a:cs typeface="Century" panose="020406040505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090" y="3368040"/>
            <a:ext cx="7450455" cy="25412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t="-222" r="556" b="222"/>
          <a:stretch>
            <a:fillRect/>
          </a:stretch>
        </p:blipFill>
        <p:spPr>
          <a:xfrm>
            <a:off x="3729990" y="1030605"/>
            <a:ext cx="4731385" cy="227838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96570" y="6414135"/>
            <a:ext cx="11198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i="1"/>
              <a:t>———</a:t>
            </a:r>
            <a:r>
              <a:rPr lang="zh-CN" altLang="en-US" sz="1400" i="1"/>
              <a:t>以上取自</a:t>
            </a:r>
            <a:r>
              <a:rPr lang="zh-CN" altLang="en-US" sz="1400" i="1">
                <a:sym typeface="+mn-ea"/>
              </a:rPr>
              <a:t>Federico Bianchi，</a:t>
            </a:r>
            <a:r>
              <a:rPr lang="en-US" altLang="zh-CN" sz="1400" i="1">
                <a:sym typeface="+mn-ea"/>
              </a:rPr>
              <a:t>et al.</a:t>
            </a:r>
            <a:r>
              <a:rPr sz="1400" b="1" i="1"/>
              <a:t>Pre-training is a Hot Topic: Contextualized Document Embeddings</a:t>
            </a:r>
            <a:r>
              <a:rPr lang="en-US" sz="1400" b="1" i="1"/>
              <a:t> </a:t>
            </a:r>
            <a:r>
              <a:rPr sz="1400" b="1" i="1"/>
              <a:t>Improve Topic Coherence</a:t>
            </a:r>
            <a:r>
              <a:rPr lang="en-US" sz="1400" b="1" i="1"/>
              <a:t>.</a:t>
            </a:r>
            <a:endParaRPr lang="en-US" sz="1400" b="1" i="1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8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8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28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7、21、24、25、26、27、28、31、35、38、4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7"/>
  <p:tag name="KSO_WM_UNIT_TYPE" val="a"/>
  <p:tag name="KSO_WM_UNIT_INDEX" val="1"/>
  <p:tag name="KSO_WM_UNIT_PRESET_TEXT" val="个人述职报告"/>
  <p:tag name="KSO_WM_TEMPLATE_CATEGORY" val="custom"/>
  <p:tag name="KSO_WM_TEMPLATE_INDEX" val="20204328"/>
  <p:tag name="KSO_WM_UNIT_ID" val="custom20204328_1*a*1"/>
  <p:tag name="KSO_WM_UNIT_ISNUMDGMTITLE" val="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PRESET_TEXT" val="汇报日期"/>
  <p:tag name="KSO_WM_UNIT_TYPE" val="b"/>
  <p:tag name="KSO_WM_UNIT_INDEX" val="3"/>
  <p:tag name="KSO_WM_TEMPLATE_CATEGORY" val="custom"/>
  <p:tag name="KSO_WM_TEMPLATE_INDEX" val="20204328"/>
  <p:tag name="KSO_WM_UNIT_ID" val="custom20204328_1*b*3"/>
  <p:tag name="KSO_WM_UNIT_ISNUMDGMTITLE" val="0"/>
  <p:tag name="KSO_WM_UNIT_VALUE" val="8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PRESET_TEXT" val="汇报人姓名"/>
  <p:tag name="KSO_WM_UNIT_TYPE" val="b"/>
  <p:tag name="KSO_WM_UNIT_INDEX" val="2"/>
  <p:tag name="KSO_WM_TEMPLATE_CATEGORY" val="custom"/>
  <p:tag name="KSO_WM_TEMPLATE_INDEX" val="20204328"/>
  <p:tag name="KSO_WM_UNIT_ID" val="custom20204328_1*b*2"/>
  <p:tag name="KSO_WM_UNIT_ISNUMDGMTITLE" val="0"/>
  <p:tag name="KSO_WM_UNIT_VALUE" val="8"/>
</p:tagLst>
</file>

<file path=ppt/tags/tag146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3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328"/>
  <p:tag name="KSO_WM_SLIDE_ID" val="custom20204328_1"/>
  <p:tag name="KSO_WM_TEMPLATE_MASTER_THUMB_INDEX" val="12"/>
  <p:tag name="KSO_WM_TEMPLATE_THUMBS_INDEX" val="1、4、7、9、12、16、17、21、24、25、26、27、28、31、35、38、41"/>
  <p:tag name="KSO_WM_SPECIAL_SOURCE" val="bdnull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328"/>
  <p:tag name="KSO_WM_UNIT_ID" val="custom20204328_7*a*1"/>
  <p:tag name="KSO_WM_UNIT_ISNUMDGMTITLE" val="0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8"/>
  <p:tag name="KSO_WM_SPECIAL_SOURCE" val="bdnull"/>
</p:tagLst>
</file>

<file path=ppt/tags/tag149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86579_8*a*1"/>
  <p:tag name="KSO_WM_TEMPLATE_CATEGORY" val="custom"/>
  <p:tag name="KSO_WM_TEMPLATE_INDEX" val="20186579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NOCLEAR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328"/>
  <p:tag name="KSO_WM_SLIDE_ID" val="custom20204328_7"/>
  <p:tag name="KSO_WM_SPECIAL_SOURCE" val="bdnull"/>
</p:tagLst>
</file>

<file path=ppt/tags/tag151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86579_8*a*1"/>
  <p:tag name="KSO_WM_TEMPLATE_CATEGORY" val="custom"/>
  <p:tag name="KSO_WM_TEMPLATE_INDEX" val="20186579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NOCLEAR" val="0"/>
</p:tagLst>
</file>

<file path=ppt/tags/tag152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328"/>
  <p:tag name="KSO_WM_SLIDE_ID" val="custom20204328_7"/>
  <p:tag name="KSO_WM_SPECIAL_SOURCE" val="bdnull"/>
</p:tagLst>
</file>

<file path=ppt/tags/tag153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86579_8*a*1"/>
  <p:tag name="KSO_WM_TEMPLATE_CATEGORY" val="custom"/>
  <p:tag name="KSO_WM_TEMPLATE_INDEX" val="20186579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NOCLEAR" val="0"/>
</p:tagLst>
</file>

<file path=ppt/tags/tag154.xml><?xml version="1.0" encoding="utf-8"?>
<p:tagLst xmlns:p="http://schemas.openxmlformats.org/presentationml/2006/main">
  <p:tag name="KSO_WM_UNIT_PLACING_PICTURE_USER_VIEWPORT" val="{&quot;height&quot;:10125,&quot;width&quot;:10320}"/>
</p:tagLst>
</file>

<file path=ppt/tags/tag155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328"/>
  <p:tag name="KSO_WM_SLIDE_ID" val="custom20204328_8"/>
  <p:tag name="KSO_WM_SPECIAL_SOURCE" val="bdnull"/>
</p:tagLst>
</file>

<file path=ppt/tags/tag156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86579_8*a*1"/>
  <p:tag name="KSO_WM_TEMPLATE_CATEGORY" val="custom"/>
  <p:tag name="KSO_WM_TEMPLATE_INDEX" val="20186579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NOCLEAR" val="0"/>
</p:tagLst>
</file>

<file path=ppt/tags/tag157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8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TEMPLATE_MASTER_TYPE" val="1"/>
  <p:tag name="KSO_WM_TEMPLATE_COLOR_TYPE" val="1"/>
  <p:tag name="KSO_WM_TEMPLATE_CATEGORY" val="custom"/>
  <p:tag name="KSO_WM_TEMPLATE_INDEX" val="20204328"/>
  <p:tag name="KSO_WM_SLIDE_ID" val="custom20204328_8"/>
  <p:tag name="KSO_WM_SPECIAL_SOURCE" val="bdnull"/>
</p:tagLst>
</file>

<file path=ppt/tags/tag158.xml><?xml version="1.0" encoding="utf-8"?>
<p:tagLst xmlns:p="http://schemas.openxmlformats.org/presentationml/2006/main">
  <p:tag name="KSO_WM_SLIDE_BACKGROUND_TYPE" val="general"/>
  <p:tag name="KSO_WM_UNIT_TYPE" val="i"/>
  <p:tag name="KSO_WM_UNIT_INDEX" val="1"/>
  <p:tag name="KSO_WM_TEMPLATE_CATEGORY" val="custom"/>
  <p:tag name="KSO_WM_TEMPLATE_INDEX" val="20204328"/>
  <p:tag name="KSO_WM_UNIT_ID" val="custom20204328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general"/>
  <p:tag name="KSO_WM_UNIT_TYPE" val="i"/>
  <p:tag name="KSO_WM_UNIT_INDEX" val="2"/>
  <p:tag name="KSO_WM_TEMPLATE_CATEGORY" val="custom"/>
  <p:tag name="KSO_WM_TEMPLATE_INDEX" val="20204328"/>
  <p:tag name="KSO_WM_UNIT_ID" val="custom20204328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86579_8*a*1"/>
  <p:tag name="KSO_WM_TEMPLATE_CATEGORY" val="custom"/>
  <p:tag name="KSO_WM_TEMPLATE_INDEX" val="20186579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NOCLEAR" val="0"/>
</p:tagLst>
</file>

<file path=ppt/tags/tag161.xml><?xml version="1.0" encoding="utf-8"?>
<p:tagLst xmlns:p="http://schemas.openxmlformats.org/presentationml/2006/main">
  <p:tag name="KSO_WM_TEMPLATE_SUBCATEGORY" val="0"/>
  <p:tag name="KSO_WM_SLIDE_ITEM_CNT" val="0"/>
  <p:tag name="KSO_WM_SLIDE_INDEX" val="9"/>
  <p:tag name="KSO_WM_TAG_VERSION" val="1.0"/>
  <p:tag name="KSO_WM_BEAUTIFY_FLAG" val="#wm#"/>
  <p:tag name="KSO_WM_SLIDE_TYPE" val="text"/>
  <p:tag name="KSO_WM_SLIDE_SIZE" val="959*481"/>
  <p:tag name="KSO_WM_SLIDE_POSITION" val="0*0"/>
  <p:tag name="KSO_WM_SLIDE_LAYOUT" val="a_d_f"/>
  <p:tag name="KSO_WM_SLIDE_LAYOUT_CNT" val="1_1_2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general&quot;]"/>
  <p:tag name="KSO_WM_SLIDE_RATIO" val="1.777778"/>
  <p:tag name="KSO_WM_TEMPLATE_MASTER_TYPE" val="1"/>
  <p:tag name="KSO_WM_TEMPLATE_COLOR_TYPE" val="1"/>
  <p:tag name="KSO_WM_TEMPLATE_CATEGORY" val="custom"/>
  <p:tag name="KSO_WM_TEMPLATE_INDEX" val="20204328"/>
  <p:tag name="KSO_WM_SLIDE_ID" val="custom20204328_9"/>
  <p:tag name="KSO_WM_SPECIAL_SOURCE" val="bdnull"/>
</p:tagLst>
</file>

<file path=ppt/tags/tag162.xml><?xml version="1.0" encoding="utf-8"?>
<p:tagLst xmlns:p="http://schemas.openxmlformats.org/presentationml/2006/main">
  <p:tag name="KSO_WM_SLIDE_BACKGROUND_TYPE" val="belt"/>
  <p:tag name="KSO_WM_UNIT_TYPE" val="i"/>
  <p:tag name="KSO_WM_UNIT_INDEX" val="2"/>
  <p:tag name="KSO_WM_TEMPLATE_CATEGORY" val="custom"/>
  <p:tag name="KSO_WM_TEMPLATE_INDEX" val="20204328"/>
  <p:tag name="KSO_WM_UNIT_ID" val="custom20204328_18*i*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"/>
  <p:tag name="KSO_WM_TAG_VERSION" val="1.0"/>
  <p:tag name="KSO_WM_BEAUTIFY_FLAG" val="#wm#"/>
  <p:tag name="KSO_WM_UNIT_USESOURCEFORMAT_APPLY" val="1"/>
</p:tagLst>
</file>

<file path=ppt/tags/tag163.xml><?xml version="1.0" encoding="utf-8"?>
<p:tagLst xmlns:p="http://schemas.openxmlformats.org/presentationml/2006/main">
  <p:tag name="KSO_WM_SLIDE_BACKGROUND_TYPE" val="belt"/>
  <p:tag name="KSO_WM_UNIT_TYPE" val="i"/>
  <p:tag name="KSO_WM_UNIT_INDEX" val="3"/>
  <p:tag name="KSO_WM_TEMPLATE_CATEGORY" val="custom"/>
  <p:tag name="KSO_WM_TEMPLATE_INDEX" val="20204328"/>
  <p:tag name="KSO_WM_UNIT_ID" val="custom20204328_18*i*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"/>
  <p:tag name="KSO_WM_TAG_VERSION" val="1.0"/>
  <p:tag name="KSO_WM_BEAUTIFY_FLAG" val="#wm#"/>
  <p:tag name="KSO_WM_UNIT_USESOURCEFORMAT_APPLY" val="1"/>
</p:tagLst>
</file>

<file path=ppt/tags/tag164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86579_8*a*1"/>
  <p:tag name="KSO_WM_TEMPLATE_CATEGORY" val="custom"/>
  <p:tag name="KSO_WM_TEMPLATE_INDEX" val="20186579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NOCLEAR" val="0"/>
</p:tagLst>
</file>

<file path=ppt/tags/tag16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328_18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1"/>
  <p:tag name="KSO_WM_SLIDE_INDEX" val="18"/>
  <p:tag name="KSO_WM_SLIDE_SIZE" val="723.5*43.55"/>
  <p:tag name="KSO_WM_SLIDE_POSITION" val="118.3*306.9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328"/>
  <p:tag name="KSO_WM_SLIDE_LAYOUT" val="i_l"/>
  <p:tag name="KSO_WM_SLIDE_LAYOUT_CNT" val="1_1"/>
  <p:tag name="KSO_WM_SPECIAL_SOURCE" val="bdnull"/>
</p:tagLst>
</file>

<file path=ppt/tags/tag166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86579_8*a*1"/>
  <p:tag name="KSO_WM_TEMPLATE_CATEGORY" val="custom"/>
  <p:tag name="KSO_WM_TEMPLATE_INDEX" val="20186579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NOCLEAR" val="0"/>
</p:tagLst>
</file>

<file path=ppt/tags/tag167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8"/>
  <p:tag name="KSO_WM_SPECIAL_SOURCE" val="bdnull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UNIT_PRESET_TEXT" val="谢谢聆听"/>
  <p:tag name="KSO_WM_TEMPLATE_CATEGORY" val="custom"/>
  <p:tag name="KSO_WM_TEMPLATE_INDEX" val="20204328"/>
  <p:tag name="KSO_WM_UNIT_ID" val="custom20204328_41*a*1"/>
  <p:tag name="KSO_WM_UNIT_ISNUMDGMTITLE" val="0"/>
</p:tagLst>
</file>

<file path=ppt/tags/tag169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41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328"/>
  <p:tag name="KSO_WM_SLIDE_ID" val="custom20204328_41"/>
  <p:tag name="KSO_WM_SPECIAL_SOURCE" val="bdnull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DOCER_TEMPLATE_OPEN_ONCE_MARK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71">
      <a:dk1>
        <a:srgbClr val="000000"/>
      </a:dk1>
      <a:lt1>
        <a:srgbClr val="FFFFFF"/>
      </a:lt1>
      <a:dk2>
        <a:srgbClr val="EFECEC"/>
      </a:dk2>
      <a:lt2>
        <a:srgbClr val="FDFCFC"/>
      </a:lt2>
      <a:accent1>
        <a:srgbClr val="D3A991"/>
      </a:accent1>
      <a:accent2>
        <a:srgbClr val="C5B09B"/>
      </a:accent2>
      <a:accent3>
        <a:srgbClr val="B0B19D"/>
      </a:accent3>
      <a:accent4>
        <a:srgbClr val="A5BBAC"/>
      </a:accent4>
      <a:accent5>
        <a:srgbClr val="88BEAF"/>
      </a:accent5>
      <a:accent6>
        <a:srgbClr val="9AD6CD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2636</Words>
  <Application>WPS 演示</Application>
  <PresentationFormat>宽屏</PresentationFormat>
  <Paragraphs>97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71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Century</vt:lpstr>
      <vt:lpstr>Times New Roman</vt:lpstr>
      <vt:lpstr>华文楷体</vt:lpstr>
      <vt:lpstr>楷体</vt:lpstr>
      <vt:lpstr>等线 Light</vt:lpstr>
      <vt:lpstr>等线</vt:lpstr>
      <vt:lpstr>方正姚体</vt:lpstr>
      <vt:lpstr>仿宋</vt:lpstr>
      <vt:lpstr>华文仿宋</vt:lpstr>
      <vt:lpstr>华文琥珀</vt:lpstr>
      <vt:lpstr>方正舒体</vt:lpstr>
      <vt:lpstr>方正粗黑宋简体</vt:lpstr>
      <vt:lpstr>Blackadder ITC</vt:lpstr>
      <vt:lpstr>Agency FB</vt:lpstr>
      <vt:lpstr>幼圆</vt:lpstr>
      <vt:lpstr>Arial Rounded MT Bold</vt:lpstr>
      <vt:lpstr>Bahnschrift Condensed</vt:lpstr>
      <vt:lpstr>Bahnschrift Light</vt:lpstr>
      <vt:lpstr>Bahnschrift Light SemiCondensed</vt:lpstr>
      <vt:lpstr>Bahnschrift SemiLight</vt:lpstr>
      <vt:lpstr>Baskerville Old Face</vt:lpstr>
      <vt:lpstr>BERNIER Regular</vt:lpstr>
      <vt:lpstr>Brush Script MT</vt:lpstr>
      <vt:lpstr>Calibri Light</vt:lpstr>
      <vt:lpstr>Calisto MT</vt:lpstr>
      <vt:lpstr>Cambria</vt:lpstr>
      <vt:lpstr>Cambria Math</vt:lpstr>
      <vt:lpstr>Candara</vt:lpstr>
      <vt:lpstr>Candara Light</vt:lpstr>
      <vt:lpstr>Castellar</vt:lpstr>
      <vt:lpstr>Centaur</vt:lpstr>
      <vt:lpstr>Century Gothic</vt:lpstr>
      <vt:lpstr>Century Schoolbook</vt:lpstr>
      <vt:lpstr>Chiller</vt:lpstr>
      <vt:lpstr>Colonna MT</vt:lpstr>
      <vt:lpstr>Comic Sans MS</vt:lpstr>
      <vt:lpstr>Consolas</vt:lpstr>
      <vt:lpstr>Constantia</vt:lpstr>
      <vt:lpstr>Cooper Black</vt:lpstr>
      <vt:lpstr>Copperplate Gothic Bold</vt:lpstr>
      <vt:lpstr>Copperplate Gothic Light</vt:lpstr>
      <vt:lpstr>Corbel</vt:lpstr>
      <vt:lpstr>Corbel Light</vt:lpstr>
      <vt:lpstr>Courier New</vt:lpstr>
      <vt:lpstr>Curlz MT</vt:lpstr>
      <vt:lpstr>Dubai</vt:lpstr>
      <vt:lpstr>Dubai Light</vt:lpstr>
      <vt:lpstr>Dubai Medium</vt:lpstr>
      <vt:lpstr>Ebrima</vt:lpstr>
      <vt:lpstr>华文彩云</vt:lpstr>
      <vt:lpstr>新宋体</vt:lpstr>
      <vt:lpstr>隶书</vt:lpstr>
      <vt:lpstr>1_Office 主题​​</vt:lpstr>
      <vt:lpstr>假期进展汇报（四）</vt:lpstr>
      <vt:lpstr>Pre-training is a Hot Topic: Contextualized Document Embeddings Improve Topic Coherence</vt:lpstr>
      <vt:lpstr>Pre-training is a Hot Topic: Contextualized Document Embeddings Improve Topic Coherence</vt:lpstr>
      <vt:lpstr>Approach</vt:lpstr>
      <vt:lpstr>PowerPoint 演示文稿</vt:lpstr>
      <vt:lpstr>Experiments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阿寅.</cp:lastModifiedBy>
  <cp:revision>180</cp:revision>
  <dcterms:created xsi:type="dcterms:W3CDTF">2019-06-19T02:08:00Z</dcterms:created>
  <dcterms:modified xsi:type="dcterms:W3CDTF">2022-02-10T11:27:26Z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7E52B4CAE1644AB995B76C2912A27E03</vt:lpwstr>
  </property>
</Properties>
</file>