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93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9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0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8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9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9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05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6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876EE1-6F21-4ED2-90C8-29D60265B9A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EB6978-4ECE-4E8D-A9CD-763CA4E5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31" y="-224203"/>
            <a:ext cx="12590583" cy="7082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8477" y="3385037"/>
            <a:ext cx="6626469" cy="1039325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  <a:cs typeface="Helvetica" panose="020B0604020202020204" pitchFamily="34" charset="0"/>
              </a:rPr>
              <a:t>Quantum Tunneling</a:t>
            </a:r>
            <a:endParaRPr lang="en-US" sz="5500" dirty="0">
              <a:solidFill>
                <a:schemeClr val="tx1">
                  <a:lumMod val="95000"/>
                </a:schemeClr>
              </a:solidFill>
              <a:latin typeface="Bahnschrift SemiBold" panose="020B0502040204020203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7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906213" cy="97045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Bahnschrift" panose="020B0502040204020203" pitchFamily="34" charset="0"/>
              </a:rPr>
              <a:t>3.</a:t>
            </a:r>
            <a:endParaRPr lang="en-US" sz="72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795" y="2180492"/>
            <a:ext cx="5583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Scanning Tunneling Microscope:-</a:t>
            </a:r>
          </a:p>
          <a:p>
            <a:pPr>
              <a:lnSpc>
                <a:spcPct val="250000"/>
              </a:lnSpc>
            </a:pPr>
            <a:r>
              <a:rPr lang="en-US" sz="28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latin typeface="Bahnschrift" panose="020B0502040204020203" pitchFamily="34" charset="0"/>
              </a:rPr>
              <a:t>A scanning tunneling microscope is an 	instrument for imaging surfaces at the 	atomic level.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66" y="2180492"/>
            <a:ext cx="4770737" cy="29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"/>
            <a:ext cx="12256477" cy="6894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868550" y="3631223"/>
            <a:ext cx="4368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Ink Free" panose="03080402000500000000" pitchFamily="66" charset="0"/>
              </a:rPr>
              <a:t>THANK YOU</a:t>
            </a:r>
            <a:endParaRPr lang="en-US" sz="6000" dirty="0">
              <a:solidFill>
                <a:srgbClr val="00B0F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8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699" y="2831123"/>
            <a:ext cx="10530254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spc="-150" dirty="0" smtClean="0">
                <a:latin typeface="Bahnschrift" panose="020B0502040204020203" pitchFamily="34" charset="0"/>
              </a:rPr>
              <a:t>What is Quantum Tunneling ?</a:t>
            </a:r>
            <a:endParaRPr lang="en-US" sz="6000" spc="-1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1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39054"/>
            <a:ext cx="12192000" cy="21189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688623" y="3323493"/>
            <a:ext cx="4967654" cy="141556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65032" y="4031273"/>
            <a:ext cx="694591" cy="7033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06671" y="4180742"/>
            <a:ext cx="958361" cy="4132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671" y="3409134"/>
            <a:ext cx="237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Kinetic Energy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368989" y="3323493"/>
            <a:ext cx="1855694" cy="1436766"/>
            <a:chOff x="7368989" y="3323493"/>
            <a:chExt cx="1855694" cy="1436766"/>
          </a:xfrm>
        </p:grpSpPr>
        <p:sp>
          <p:nvSpPr>
            <p:cNvPr id="9" name="TextBox 8"/>
            <p:cNvSpPr txBox="1"/>
            <p:nvPr/>
          </p:nvSpPr>
          <p:spPr>
            <a:xfrm>
              <a:off x="7368989" y="3942637"/>
              <a:ext cx="1855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Potential Energy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8172450" y="3323493"/>
              <a:ext cx="0" cy="672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72450" y="4258760"/>
              <a:ext cx="3362" cy="501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282696" y="1689038"/>
            <a:ext cx="3648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If   K.E.&lt;P.E.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08450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4.81481E-6 L -0.0515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56 -4.81481E-6 L -2.29167E-6 -4.81481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909 -0.00139 L 0.44258 -0.14652 L 0.30065 -0.00277 L 0.14401 -0.00139 " pathEditMode="relative" ptsTypes="AAAAA">
                                      <p:cBhvr>
                                        <p:cTn id="3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/>
      <p:bldP spid="8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39" y="1609321"/>
            <a:ext cx="9012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" panose="020B0502040204020203" pitchFamily="34" charset="0"/>
              </a:rPr>
              <a:t>But this is not the case With Quantum Particles……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193930"/>
            <a:ext cx="12192000" cy="26816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76946" y="0"/>
            <a:ext cx="905608" cy="41763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897315" y="2602477"/>
            <a:ext cx="580292" cy="646331"/>
            <a:chOff x="747346" y="815438"/>
            <a:chExt cx="580292" cy="646331"/>
          </a:xfrm>
        </p:grpSpPr>
        <p:sp>
          <p:nvSpPr>
            <p:cNvPr id="5" name="Oval 4"/>
            <p:cNvSpPr/>
            <p:nvPr/>
          </p:nvSpPr>
          <p:spPr>
            <a:xfrm>
              <a:off x="747346" y="852854"/>
              <a:ext cx="580292" cy="5715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6476" y="815438"/>
              <a:ext cx="501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Monotype Corsiva" panose="03010101010201010101" pitchFamily="66" charset="0"/>
                </a:rPr>
                <a:t>e</a:t>
              </a:r>
              <a:r>
                <a:rPr lang="en-US" sz="3600" baseline="30000" dirty="0" smtClean="0">
                  <a:latin typeface="Monotype Corsiva" panose="03010101010201010101" pitchFamily="66" charset="0"/>
                </a:rPr>
                <a:t>-</a:t>
              </a:r>
              <a:endParaRPr lang="en-US" sz="3600" dirty="0">
                <a:latin typeface="Monotype Corsiva" panose="03010101010201010101" pitchFamily="66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1444" y="1330829"/>
            <a:ext cx="3316164" cy="965258"/>
            <a:chOff x="2161444" y="1330829"/>
            <a:chExt cx="3316164" cy="965258"/>
          </a:xfrm>
        </p:grpSpPr>
        <p:sp>
          <p:nvSpPr>
            <p:cNvPr id="9" name="Right Arrow 8"/>
            <p:cNvSpPr/>
            <p:nvPr/>
          </p:nvSpPr>
          <p:spPr>
            <a:xfrm rot="2321227">
              <a:off x="3694770" y="2002343"/>
              <a:ext cx="1203181" cy="29374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61444" y="1330829"/>
              <a:ext cx="3316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 electron containing energy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02116" y="2602476"/>
            <a:ext cx="580292" cy="646331"/>
            <a:chOff x="747346" y="815438"/>
            <a:chExt cx="580292" cy="646331"/>
          </a:xfrm>
        </p:grpSpPr>
        <p:sp>
          <p:nvSpPr>
            <p:cNvPr id="16" name="Oval 15"/>
            <p:cNvSpPr/>
            <p:nvPr/>
          </p:nvSpPr>
          <p:spPr>
            <a:xfrm>
              <a:off x="747346" y="852854"/>
              <a:ext cx="580292" cy="5715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6476" y="815438"/>
              <a:ext cx="501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Monotype Corsiva" panose="03010101010201010101" pitchFamily="66" charset="0"/>
                </a:rPr>
                <a:t>e</a:t>
              </a:r>
              <a:r>
                <a:rPr lang="en-US" sz="3600" baseline="30000" dirty="0" smtClean="0">
                  <a:latin typeface="Monotype Corsiva" panose="03010101010201010101" pitchFamily="66" charset="0"/>
                </a:rPr>
                <a:t>-</a:t>
              </a:r>
              <a:endParaRPr lang="en-US" sz="3600" dirty="0">
                <a:latin typeface="Monotype Corsiva" panose="03010101010201010101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862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0.28711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75" y="2676144"/>
            <a:ext cx="10353762" cy="970450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So, How does it work ?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6675" y="512064"/>
            <a:ext cx="97932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From Heisenberg’s uncertainty principle we know that we can’t predict an electron’s position and momentum at the same.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However in quantum particles we have a high probability that our electron is somewhere on the left side of the barrier.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We can show this probability with a wave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So, when this wave comes in contact with the barrier, it reflects according to the rules of total internal reflection.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But there is a very small part of the wave who gets into the barrier and travels exponentially decreasing path.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So if the width of the barrier is small then there is a probability that we will find our wave on the other side having very small </a:t>
            </a:r>
            <a:r>
              <a:rPr lang="en-US" dirty="0">
                <a:latin typeface="Bahnschrift" panose="020B0502040204020203" pitchFamily="34" charset="0"/>
              </a:rPr>
              <a:t>a</a:t>
            </a:r>
            <a:r>
              <a:rPr lang="en-US" dirty="0" smtClean="0">
                <a:latin typeface="Bahnschrift" panose="020B0502040204020203" pitchFamily="34" charset="0"/>
              </a:rPr>
              <a:t>mplitude.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" panose="020B0502040204020203" pitchFamily="34" charset="0"/>
              </a:rPr>
              <a:t>This small probability is also known as ‘tunneling probability’ or ‘transmission probability’.</a:t>
            </a:r>
          </a:p>
        </p:txBody>
      </p:sp>
    </p:spTree>
    <p:extLst>
      <p:ext uri="{BB962C8B-B14F-4D97-AF65-F5344CB8AC3E}">
        <p14:creationId xmlns:p14="http://schemas.microsoft.com/office/powerpoint/2010/main" val="687685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20" y="1010596"/>
            <a:ext cx="4827710" cy="46857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8" name="Group 7"/>
          <p:cNvGrpSpPr/>
          <p:nvPr/>
        </p:nvGrpSpPr>
        <p:grpSpPr>
          <a:xfrm>
            <a:off x="4400549" y="2356339"/>
            <a:ext cx="1573823" cy="967200"/>
            <a:chOff x="4400549" y="2356339"/>
            <a:chExt cx="1573823" cy="96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187461" y="2356339"/>
              <a:ext cx="422031" cy="65942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00549" y="3015762"/>
              <a:ext cx="1573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Low Probability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13988" y="856708"/>
            <a:ext cx="2299190" cy="611607"/>
            <a:chOff x="6413987" y="856708"/>
            <a:chExt cx="3371851" cy="611607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413987" y="1164485"/>
              <a:ext cx="540728" cy="30383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84377" y="856708"/>
              <a:ext cx="2901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High Probability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98343" y="1899139"/>
            <a:ext cx="2114835" cy="764976"/>
            <a:chOff x="6598343" y="1899139"/>
            <a:chExt cx="2114835" cy="764976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7636034" y="1899139"/>
              <a:ext cx="87923" cy="4572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98343" y="2356338"/>
              <a:ext cx="2114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Exponentially Decreasing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09692" y="3059723"/>
            <a:ext cx="1239716" cy="966604"/>
            <a:chOff x="7209692" y="3059723"/>
            <a:chExt cx="1239716" cy="966604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7550351" y="3059723"/>
              <a:ext cx="259288" cy="369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568957" y="3718551"/>
              <a:ext cx="173606" cy="307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09692" y="3429000"/>
              <a:ext cx="123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Barrier width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61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Bahnschrift" panose="020B0502040204020203" pitchFamily="34" charset="0"/>
              </a:rPr>
              <a:t>Tunneling Probability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42303"/>
            <a:ext cx="10353762" cy="560033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600" dirty="0" smtClean="0">
                <a:latin typeface="Bahnschrift" panose="020B0502040204020203" pitchFamily="34" charset="0"/>
              </a:rPr>
              <a:t>As we are talking about the probabilities of finding electron at the other side of the barrier which is also known as ‘tunneling probability’.</a:t>
            </a:r>
          </a:p>
          <a:p>
            <a:pPr>
              <a:lnSpc>
                <a:spcPct val="160000"/>
              </a:lnSpc>
            </a:pPr>
            <a:r>
              <a:rPr lang="en-US" sz="1600" dirty="0" smtClean="0">
                <a:latin typeface="Bahnschrift" panose="020B0502040204020203" pitchFamily="34" charset="0"/>
              </a:rPr>
              <a:t>It also has a mathematical expression</a:t>
            </a:r>
            <a:r>
              <a:rPr lang="en-US" sz="1600" dirty="0" smtClean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US" sz="1600" dirty="0">
              <a:latin typeface="Bahnschrift" panose="020B0502040204020203" pitchFamily="34" charset="0"/>
            </a:endParaRPr>
          </a:p>
          <a:p>
            <a:pPr>
              <a:lnSpc>
                <a:spcPct val="160000"/>
              </a:lnSpc>
            </a:pPr>
            <a:endParaRPr lang="en-US" sz="1600" dirty="0" smtClean="0">
              <a:latin typeface="Bahnschrift" panose="020B0502040204020203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1600" dirty="0" smtClean="0">
                <a:latin typeface="Bahnschrift" panose="020B0502040204020203" pitchFamily="34" charset="0"/>
              </a:rPr>
              <a:t>We can also write it as</a:t>
            </a:r>
          </a:p>
          <a:p>
            <a:pPr marL="36900" indent="0">
              <a:lnSpc>
                <a:spcPct val="160000"/>
              </a:lnSpc>
              <a:buNone/>
            </a:pPr>
            <a:r>
              <a:rPr lang="en-US" sz="1600" dirty="0">
                <a:latin typeface="Bahnschrift" panose="020B0502040204020203" pitchFamily="34" charset="0"/>
              </a:rPr>
              <a:t>	</a:t>
            </a:r>
            <a:r>
              <a:rPr lang="en-US" sz="1600" dirty="0" smtClean="0">
                <a:latin typeface="Bahnschrift" panose="020B0502040204020203" pitchFamily="34" charset="0"/>
              </a:rPr>
              <a:t>					T(L,E) = e</a:t>
            </a:r>
            <a:r>
              <a:rPr lang="en-US" sz="1600" baseline="30000" dirty="0" smtClean="0">
                <a:latin typeface="Bahnschrift" panose="020B0502040204020203" pitchFamily="34" charset="0"/>
              </a:rPr>
              <a:t>-2bl</a:t>
            </a:r>
            <a:r>
              <a:rPr lang="en-US" sz="1600" dirty="0" smtClean="0">
                <a:latin typeface="Bahnschrift" panose="020B0502040204020203" pitchFamily="34" charset="0"/>
              </a:rPr>
              <a:t>(approx.)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Bahnschrift" panose="020B0502040204020203" pitchFamily="34" charset="0"/>
              </a:rPr>
              <a:t>Where</a:t>
            </a:r>
          </a:p>
          <a:p>
            <a:pPr marL="36900" indent="0">
              <a:lnSpc>
                <a:spcPct val="160000"/>
              </a:lnSpc>
              <a:buNone/>
            </a:pPr>
            <a:r>
              <a:rPr lang="en-US" sz="1600" dirty="0">
                <a:latin typeface="Bahnschrift" panose="020B0502040204020203" pitchFamily="34" charset="0"/>
              </a:rPr>
              <a:t>		T=Tunneling Probability		E=Energy of electron		</a:t>
            </a:r>
            <a:r>
              <a:rPr lang="en-US" sz="1600" dirty="0" err="1">
                <a:latin typeface="Bahnschrift" panose="020B0502040204020203" pitchFamily="34" charset="0"/>
              </a:rPr>
              <a:t>Uo</a:t>
            </a:r>
            <a:r>
              <a:rPr lang="en-US" sz="1600" dirty="0">
                <a:latin typeface="Bahnschrift" panose="020B0502040204020203" pitchFamily="34" charset="0"/>
              </a:rPr>
              <a:t>=Height of barrier</a:t>
            </a:r>
          </a:p>
          <a:p>
            <a:pPr marL="36900" indent="0">
              <a:lnSpc>
                <a:spcPct val="160000"/>
              </a:lnSpc>
              <a:buNone/>
            </a:pPr>
            <a:r>
              <a:rPr lang="en-US" sz="1600" dirty="0">
                <a:latin typeface="Bahnschrift" panose="020B0502040204020203" pitchFamily="34" charset="0"/>
              </a:rPr>
              <a:t>		</a:t>
            </a:r>
            <a:r>
              <a:rPr lang="en-US" sz="1600" dirty="0" smtClean="0">
                <a:latin typeface="Bahnschrift" panose="020B0502040204020203" pitchFamily="34" charset="0"/>
              </a:rPr>
              <a:t>L=length of barrier			b=</a:t>
            </a:r>
            <a:endParaRPr lang="en-US" sz="1600" dirty="0">
              <a:latin typeface="Bahnschrift" panose="020B0502040204020203" pitchFamily="34" charset="0"/>
            </a:endParaRPr>
          </a:p>
          <a:p>
            <a:pPr marL="36900" indent="0">
              <a:lnSpc>
                <a:spcPct val="160000"/>
              </a:lnSpc>
              <a:buNone/>
            </a:pPr>
            <a:r>
              <a:rPr lang="en-US" sz="1600" dirty="0" smtClean="0">
                <a:latin typeface="Bahnschrift" panose="020B0502040204020203" pitchFamily="34" charset="0"/>
              </a:rPr>
              <a:t>							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44" y="3273552"/>
            <a:ext cx="2293819" cy="49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981" y="5914658"/>
            <a:ext cx="1257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664" y="2886808"/>
            <a:ext cx="10353762" cy="970450"/>
          </a:xfrm>
        </p:spPr>
        <p:txBody>
          <a:bodyPr/>
          <a:lstStyle/>
          <a:p>
            <a:pPr algn="l"/>
            <a:r>
              <a:rPr lang="en-US" dirty="0" smtClean="0">
                <a:latin typeface="Bahnschrift" panose="020B0502040204020203" pitchFamily="34" charset="0"/>
              </a:rPr>
              <a:t>Applications of Quantum Tunneling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342900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Bahnschrift" panose="020B0502040204020203" pitchFamily="34" charset="0"/>
              </a:rPr>
              <a:t>1.</a:t>
            </a:r>
            <a:endParaRPr lang="en-US" sz="7200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142999" y="2017816"/>
            <a:ext cx="4994031" cy="30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latin typeface="Bahnschrift" panose="020B0502040204020203" pitchFamily="34" charset="0"/>
              </a:rPr>
              <a:t>Tunnel Diode:-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smtClean="0">
                <a:latin typeface="Bahnschrift" panose="020B0502040204020203" pitchFamily="34" charset="0"/>
              </a:rPr>
              <a:t>A tunnel diode is a type of semi 	conductor diode that has effectively 	negative resistance due to quantum 	tunneling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21" y="2017816"/>
            <a:ext cx="3529013" cy="32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6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958967" cy="97045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Bahnschrift" panose="020B0502040204020203" pitchFamily="34" charset="0"/>
              </a:rPr>
              <a:t>2.</a:t>
            </a:r>
            <a:endParaRPr lang="en-US" sz="72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794" y="1767254"/>
            <a:ext cx="5213838" cy="356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latin typeface="Bahnschrift" panose="020B0502040204020203" pitchFamily="34" charset="0"/>
              </a:rPr>
              <a:t>Quantum Computing:-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latin typeface="Bahnschrift" panose="020B0502040204020203" pitchFamily="34" charset="0"/>
              </a:rPr>
              <a:t>Quantum computing is the use of 	Quantum phenomena as tunneling 	and superposition to perform 	computation.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92" y="2110831"/>
            <a:ext cx="3745523" cy="28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7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408</TotalTime>
  <Words>250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Bahnschrift</vt:lpstr>
      <vt:lpstr>Bahnschrift SemiBold</vt:lpstr>
      <vt:lpstr>Calisto MT</vt:lpstr>
      <vt:lpstr>Helvetica</vt:lpstr>
      <vt:lpstr>Ink Free</vt:lpstr>
      <vt:lpstr>Monotype Corsiva</vt:lpstr>
      <vt:lpstr>Trebuchet MS</vt:lpstr>
      <vt:lpstr>Wingdings 2</vt:lpstr>
      <vt:lpstr>Slate</vt:lpstr>
      <vt:lpstr>Quantum Tunneling</vt:lpstr>
      <vt:lpstr>PowerPoint Presentation</vt:lpstr>
      <vt:lpstr>PowerPoint Presentation</vt:lpstr>
      <vt:lpstr>PowerPoint Presentation</vt:lpstr>
      <vt:lpstr>So, How does it work ?</vt:lpstr>
      <vt:lpstr>PowerPoint Presentation</vt:lpstr>
      <vt:lpstr>Tunneling Probability</vt:lpstr>
      <vt:lpstr>Applications of Quantum Tunneling</vt:lpstr>
      <vt:lpstr>2.</vt:lpstr>
      <vt:lpstr>3.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Tunneling</dc:title>
  <dc:creator>Lenovo</dc:creator>
  <cp:lastModifiedBy>Lenovo</cp:lastModifiedBy>
  <cp:revision>23</cp:revision>
  <dcterms:created xsi:type="dcterms:W3CDTF">2020-03-07T12:52:18Z</dcterms:created>
  <dcterms:modified xsi:type="dcterms:W3CDTF">2020-03-08T17:50:46Z</dcterms:modified>
</cp:coreProperties>
</file>