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2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file:////'https/::en.wikipedia.org:wiki:List_of_postal_codes_of_Canada/_M'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Geospatial_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DD67-0F58-E042-9BF4-3AA8A91ED5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Data Science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C0611-89CA-1344-8ABB-B1F5800A4E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Capstone Project:</a:t>
            </a:r>
          </a:p>
          <a:p>
            <a:r>
              <a:rPr lang="en-US" dirty="0"/>
              <a:t>Determining the Best Neighborhood in Toronto, Canada</a:t>
            </a:r>
          </a:p>
        </p:txBody>
      </p:sp>
    </p:spTree>
    <p:extLst>
      <p:ext uri="{BB962C8B-B14F-4D97-AF65-F5344CB8AC3E}">
        <p14:creationId xmlns:p14="http://schemas.microsoft.com/office/powerpoint/2010/main" val="324862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7A8B-6CD9-8D4E-842D-D747F961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 of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60D80-60A6-4E43-8339-FA4594D85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Introduction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Source of Data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Methodology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Results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Conclusions </a:t>
            </a:r>
          </a:p>
        </p:txBody>
      </p:sp>
    </p:spTree>
    <p:extLst>
      <p:ext uri="{BB962C8B-B14F-4D97-AF65-F5344CB8AC3E}">
        <p14:creationId xmlns:p14="http://schemas.microsoft.com/office/powerpoint/2010/main" val="278972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A012-B90A-0849-9222-07FB8D19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479D9-4A63-624B-BA7F-AC7DC4140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When a potential immigrant to Canada contemplates a possible move to Toronto, it would be helpful to be able to research and learn about the different neighborhoods in advance. </a:t>
            </a:r>
          </a:p>
          <a:p>
            <a:r>
              <a:rPr lang="en-US" dirty="0"/>
              <a:t>The decision-making process can be overwhelming, and having a methodical approach to evaluating the different areas of Toronto, Canada would be useful and practical for potential immigrants. </a:t>
            </a:r>
          </a:p>
          <a:p>
            <a:r>
              <a:rPr lang="en-US" dirty="0"/>
              <a:t>Which neighborhood in Toronto, Canada is the best or most appealing to a potential immigrant?</a:t>
            </a:r>
          </a:p>
          <a:p>
            <a:r>
              <a:rPr lang="en-US" dirty="0"/>
              <a:t>Data Science methodologies and techniques can help create a system which can help evaluate and confirm the best neighborhood that a potential immigrant can choose in Toronto. </a:t>
            </a:r>
          </a:p>
        </p:txBody>
      </p:sp>
    </p:spTree>
    <p:extLst>
      <p:ext uri="{BB962C8B-B14F-4D97-AF65-F5344CB8AC3E}">
        <p14:creationId xmlns:p14="http://schemas.microsoft.com/office/powerpoint/2010/main" val="264645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A012-B90A-0849-9222-07FB8D19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Source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479D9-4A63-624B-BA7F-AC7DC4140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735" y="2522208"/>
            <a:ext cx="5012802" cy="3318936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Garamond" panose="02020404030301010803" pitchFamily="18" charset="0"/>
                <a:ea typeface="Verdana" panose="020B0604030504040204" pitchFamily="34" charset="0"/>
              </a:rPr>
              <a:t>Information about the postal codes related to Toronto and its different neighborhoods was obtained through the Wikipedia website:  </a:t>
            </a:r>
            <a:r>
              <a:rPr lang="en-US" dirty="0">
                <a:solidFill>
                  <a:srgbClr val="3366FF"/>
                </a:solidFill>
                <a:latin typeface="Garamond" panose="02020404030301010803" pitchFamily="18" charset="0"/>
                <a:ea typeface="Verdana" panose="020B0604030504040204" pitchFamily="34" charset="0"/>
                <a:hlinkClick r:id="rId2" action="ppaction://hlinkfile"/>
              </a:rPr>
              <a:t>'https://en.wikipedia.org/wiki/List_of_postal_codes_of_Canada:_M’</a:t>
            </a:r>
            <a:r>
              <a:rPr lang="en-US" dirty="0">
                <a:solidFill>
                  <a:srgbClr val="3366FF"/>
                </a:solidFill>
                <a:latin typeface="Garamond" panose="02020404030301010803" pitchFamily="18" charset="0"/>
                <a:ea typeface="Verdana" panose="020B0604030504040204" pitchFamily="34" charset="0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  <a:ea typeface="Verdana" panose="020B0604030504040204" pitchFamily="34" charset="0"/>
              </a:rPr>
              <a:t>The following boroughs were studied: Downtown Toronto, East Toronto, West Toronto and Central Toronto.</a:t>
            </a:r>
          </a:p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  <a:ea typeface="Verdana" panose="020B0604030504040204" pitchFamily="34" charset="0"/>
              </a:rPr>
              <a:t>Geographical coordinates for the different areas were also obtained and mapped.</a:t>
            </a:r>
          </a:p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  <a:ea typeface="Verdana" panose="020B0604030504040204" pitchFamily="34" charset="0"/>
              </a:rPr>
              <a:t>Four Squares API database was used to extract venue-specific information about the boroughs.</a:t>
            </a: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pic>
        <p:nvPicPr>
          <p:cNvPr id="4" name="Picture 3" descr="Neighbourhoods.JPG">
            <a:extLst>
              <a:ext uri="{FF2B5EF4-FFF2-40B4-BE49-F238E27FC236}">
                <a16:creationId xmlns:a16="http://schemas.microsoft.com/office/drawing/2014/main" id="{036D5D3E-8307-FE4F-91C9-1CCB3AA97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537" y="2447835"/>
            <a:ext cx="5335929" cy="37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0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A012-B90A-0849-9222-07FB8D19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479D9-4A63-624B-BA7F-AC7DC4140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To determine which neighborhood in Toronto, Canada is the most desirable to a potential immigrant, data from the Wikipedia website was scraped, wrangled and cleaned. </a:t>
            </a:r>
          </a:p>
          <a:p>
            <a:r>
              <a:rPr lang="en-US" dirty="0"/>
              <a:t>The geographical details for Downtown Toronto, East Toronto, West Toronto and Central Toronto were obtained from </a:t>
            </a:r>
            <a:r>
              <a:rPr lang="en-US" dirty="0">
                <a:hlinkClick r:id="rId2"/>
              </a:rPr>
              <a:t>https://cocl.us/Geospatial_data</a:t>
            </a:r>
            <a:r>
              <a:rPr lang="en-US" dirty="0"/>
              <a:t>.</a:t>
            </a:r>
          </a:p>
          <a:p>
            <a:r>
              <a:rPr lang="en-US" dirty="0"/>
              <a:t>Four Squares API database was used to gather venue-related information about the different neighborhoods.</a:t>
            </a:r>
          </a:p>
          <a:p>
            <a:r>
              <a:rPr lang="en-US" dirty="0"/>
              <a:t>One-hot encoding was performed for the venues.</a:t>
            </a:r>
          </a:p>
          <a:p>
            <a:r>
              <a:rPr lang="en-US" dirty="0"/>
              <a:t>K-Means Clustering was completed to segment the neighborhoods into 5 clusters.</a:t>
            </a:r>
          </a:p>
          <a:p>
            <a:r>
              <a:rPr lang="en-US" dirty="0"/>
              <a:t>The centers of the five clusters were analyzed according to which one had the most number of venues within 1 km, and the one with the highest number was identified as the best neighborhood in Toronto.</a:t>
            </a:r>
          </a:p>
        </p:txBody>
      </p:sp>
    </p:spTree>
    <p:extLst>
      <p:ext uri="{BB962C8B-B14F-4D97-AF65-F5344CB8AC3E}">
        <p14:creationId xmlns:p14="http://schemas.microsoft.com/office/powerpoint/2010/main" val="2878490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A012-B90A-0849-9222-07FB8D19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45524"/>
            <a:ext cx="9601196" cy="1303867"/>
          </a:xfrm>
        </p:spPr>
        <p:txBody>
          <a:bodyPr/>
          <a:lstStyle/>
          <a:p>
            <a:r>
              <a:rPr lang="en-US" b="1" dirty="0"/>
              <a:t>Results</a:t>
            </a:r>
          </a:p>
        </p:txBody>
      </p:sp>
      <p:pic>
        <p:nvPicPr>
          <p:cNvPr id="4" name="Content Placeholder 3" descr="file:///var/folders/7q/02rjj0ts0pq_vttyjvr6k91m0000gn/T/com.microsoft.Word/screenshot.png">
            <a:extLst>
              <a:ext uri="{FF2B5EF4-FFF2-40B4-BE49-F238E27FC236}">
                <a16:creationId xmlns:a16="http://schemas.microsoft.com/office/drawing/2014/main" id="{73F6438E-3ABD-0C4D-8DAC-FA1B2E45E0E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841" y="1414427"/>
            <a:ext cx="9601200" cy="137380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E7483F-5D3F-A241-B85F-88E68D6C725D}"/>
              </a:ext>
            </a:extLst>
          </p:cNvPr>
          <p:cNvSpPr txBox="1">
            <a:spLocks/>
          </p:cNvSpPr>
          <p:nvPr/>
        </p:nvSpPr>
        <p:spPr>
          <a:xfrm>
            <a:off x="1295401" y="2846299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Cluster 1 has the highest number of facilities and it is classified as the “best” area in Toronto, Canada, followed by Clusters 3, 5, 2 and 4.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344EF7-8B85-3D45-8274-CB4AAF9B4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006" y="3716225"/>
            <a:ext cx="4467986" cy="244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9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A012-B90A-0849-9222-07FB8D19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45524"/>
            <a:ext cx="9601196" cy="1303867"/>
          </a:xfrm>
        </p:spPr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E7483F-5D3F-A241-B85F-88E68D6C725D}"/>
              </a:ext>
            </a:extLst>
          </p:cNvPr>
          <p:cNvSpPr txBox="1">
            <a:spLocks/>
          </p:cNvSpPr>
          <p:nvPr/>
        </p:nvSpPr>
        <p:spPr>
          <a:xfrm>
            <a:off x="1168079" y="51239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most desirable neighborhoods and their specific geographical points are listed in the above table for Cluster 1.</a:t>
            </a:r>
          </a:p>
        </p:txBody>
      </p:sp>
      <p:pic>
        <p:nvPicPr>
          <p:cNvPr id="8" name="Picture 7" descr="file:///var/folders/7q/02rjj0ts0pq_vttyjvr6k91m0000gn/T/com.microsoft.Word/screenshot.png">
            <a:extLst>
              <a:ext uri="{FF2B5EF4-FFF2-40B4-BE49-F238E27FC236}">
                <a16:creationId xmlns:a16="http://schemas.microsoft.com/office/drawing/2014/main" id="{5ACD72CC-A259-0B43-BB0D-629B988F03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7" y="1389959"/>
            <a:ext cx="9601199" cy="2167385"/>
          </a:xfrm>
          <a:prstGeom prst="rect">
            <a:avLst/>
          </a:prstGeom>
        </p:spPr>
      </p:pic>
      <p:pic>
        <p:nvPicPr>
          <p:cNvPr id="9" name="Content Placeholder 8" descr="file:///var/folders/7q/02rjj0ts0pq_vttyjvr6k91m0000gn/T/com.microsoft.Word/screenshot.png">
            <a:extLst>
              <a:ext uri="{FF2B5EF4-FFF2-40B4-BE49-F238E27FC236}">
                <a16:creationId xmlns:a16="http://schemas.microsoft.com/office/drawing/2014/main" id="{EE6ABF2A-E273-4C4A-9651-4995766399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7" y="3557344"/>
            <a:ext cx="9601200" cy="121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A012-B90A-0849-9222-07FB8D19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479D9-4A63-624B-BA7F-AC7DC4140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 helps create a methodical approach to answering the question of which area in Toronto is best for a potential immigrant to Canada.</a:t>
            </a:r>
          </a:p>
          <a:p>
            <a:r>
              <a:rPr lang="en-US" dirty="0"/>
              <a:t>This tool can be utilized in evaluating possible moves to other neighborhoods and which ones offer the most in terms of venues.</a:t>
            </a:r>
          </a:p>
          <a:p>
            <a:r>
              <a:rPr lang="en-US" dirty="0"/>
              <a:t>A future supplementary study can be done to integrate the cost-of-living required in different neighborhoods in Toronto, in order to determine whether Cluster 1 is truly the best area to immigrate to.</a:t>
            </a:r>
          </a:p>
        </p:txBody>
      </p:sp>
    </p:spTree>
    <p:extLst>
      <p:ext uri="{BB962C8B-B14F-4D97-AF65-F5344CB8AC3E}">
        <p14:creationId xmlns:p14="http://schemas.microsoft.com/office/powerpoint/2010/main" val="2396338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</TotalTime>
  <Words>491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Garamond</vt:lpstr>
      <vt:lpstr>Verdana</vt:lpstr>
      <vt:lpstr>Wingdings</vt:lpstr>
      <vt:lpstr>Organic</vt:lpstr>
      <vt:lpstr>Data Science Application</vt:lpstr>
      <vt:lpstr>Overview of the Presentation</vt:lpstr>
      <vt:lpstr>Introduction</vt:lpstr>
      <vt:lpstr>Source of Data</vt:lpstr>
      <vt:lpstr>Methodology</vt:lpstr>
      <vt:lpstr>Results</vt:lpstr>
      <vt:lpstr>Results</vt:lpstr>
      <vt:lpstr>Conclusions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michelle c</dc:creator>
  <cp:lastModifiedBy>michelle c</cp:lastModifiedBy>
  <cp:revision>24</cp:revision>
  <dcterms:created xsi:type="dcterms:W3CDTF">2019-12-30T07:50:28Z</dcterms:created>
  <dcterms:modified xsi:type="dcterms:W3CDTF">2019-12-30T08:36:55Z</dcterms:modified>
</cp:coreProperties>
</file>