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703" r:id="rId3"/>
  </p:sldMasterIdLst>
  <p:notesMasterIdLst>
    <p:notesMasterId r:id="rId31"/>
  </p:notesMasterIdLst>
  <p:sldIdLst>
    <p:sldId id="256" r:id="rId4"/>
    <p:sldId id="257" r:id="rId5"/>
    <p:sldId id="258" r:id="rId6"/>
    <p:sldId id="3221" r:id="rId7"/>
    <p:sldId id="3209" r:id="rId8"/>
    <p:sldId id="274" r:id="rId9"/>
    <p:sldId id="358" r:id="rId10"/>
    <p:sldId id="3253" r:id="rId11"/>
    <p:sldId id="309" r:id="rId12"/>
    <p:sldId id="3254" r:id="rId13"/>
    <p:sldId id="3265" r:id="rId14"/>
    <p:sldId id="352" r:id="rId15"/>
    <p:sldId id="3256" r:id="rId16"/>
    <p:sldId id="3260" r:id="rId17"/>
    <p:sldId id="3255" r:id="rId18"/>
    <p:sldId id="3261" r:id="rId19"/>
    <p:sldId id="3262" r:id="rId20"/>
    <p:sldId id="3263" r:id="rId21"/>
    <p:sldId id="3264" r:id="rId22"/>
    <p:sldId id="3266" r:id="rId23"/>
    <p:sldId id="3267" r:id="rId24"/>
    <p:sldId id="3269" r:id="rId25"/>
    <p:sldId id="3270" r:id="rId26"/>
    <p:sldId id="3271" r:id="rId27"/>
    <p:sldId id="3272" r:id="rId28"/>
    <p:sldId id="3273" r:id="rId29"/>
    <p:sldId id="278" r:id="rId30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C5"/>
    <a:srgbClr val="FFFFFF"/>
    <a:srgbClr val="434241"/>
    <a:srgbClr val="002C42"/>
    <a:srgbClr val="004060"/>
    <a:srgbClr val="008DD0"/>
    <a:srgbClr val="FFCC00"/>
    <a:srgbClr val="BB2B1D"/>
    <a:srgbClr val="9B2B0D"/>
    <a:srgbClr val="260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5" autoAdjust="0"/>
    <p:restoredTop sz="93850" autoAdjust="0"/>
  </p:normalViewPr>
  <p:slideViewPr>
    <p:cSldViewPr>
      <p:cViewPr>
        <p:scale>
          <a:sx n="125" d="100"/>
          <a:sy n="125" d="100"/>
        </p:scale>
        <p:origin x="90" y="546"/>
      </p:cViewPr>
      <p:guideLst>
        <p:guide orient="horz" pos="71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D4FD-BC9C-48BF-9E17-60D01FDBF68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5B12-5FB6-4D5D-86AD-7033ECAE4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CFEAC3-31B9-40BE-B908-D000757BBE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D40B2-B05B-F84A-AF1B-1A6CDB4DD8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CFEAC3-31B9-40BE-B908-D000757BBE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CFEAC3-31B9-40BE-B908-D000757BBE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D40B2-B05B-F84A-AF1B-1A6CDB4DD8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70402020202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7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D40B2-B05B-F84A-AF1B-1A6CDB4DD8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D40B2-B05B-F84A-AF1B-1A6CDB4DD8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D40B2-B05B-F84A-AF1B-1A6CDB4DD8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D40B2-B05B-F84A-AF1B-1A6CDB4DD8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D40B2-B05B-F84A-AF1B-1A6CDB4DD8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D40B2-B05B-F84A-AF1B-1A6CDB4DD8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D40B2-B05B-F84A-AF1B-1A6CDB4DD8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7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7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CFEAC3-31B9-40BE-B908-D000757BBE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CFEAC3-31B9-40BE-B908-D000757BBE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CFEAC3-31B9-40BE-B908-D000757BBE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CFEAC3-31B9-40BE-B908-D000757BBE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050"/>
            <a:ext cx="1971675" cy="4357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050"/>
            <a:ext cx="5762625" cy="435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018095" y="379901"/>
            <a:ext cx="3553903" cy="4382111"/>
          </a:xfrm>
          <a:custGeom>
            <a:avLst/>
            <a:gdLst>
              <a:gd name="connsiteX0" fmla="*/ 0 w 4738537"/>
              <a:gd name="connsiteY0" fmla="*/ 0 h 5844618"/>
              <a:gd name="connsiteX1" fmla="*/ 4738537 w 4738537"/>
              <a:gd name="connsiteY1" fmla="*/ 0 h 5844618"/>
              <a:gd name="connsiteX2" fmla="*/ 4738537 w 4738537"/>
              <a:gd name="connsiteY2" fmla="*/ 5844618 h 5844618"/>
              <a:gd name="connsiteX3" fmla="*/ 0 w 4738537"/>
              <a:gd name="connsiteY3" fmla="*/ 5844618 h 584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8537" h="5844618">
                <a:moveTo>
                  <a:pt x="0" y="0"/>
                </a:moveTo>
                <a:lnTo>
                  <a:pt x="4738537" y="0"/>
                </a:lnTo>
                <a:lnTo>
                  <a:pt x="4738537" y="5844618"/>
                </a:lnTo>
                <a:lnTo>
                  <a:pt x="0" y="584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572002" y="379901"/>
            <a:ext cx="3553903" cy="4382111"/>
          </a:xfrm>
          <a:custGeom>
            <a:avLst/>
            <a:gdLst>
              <a:gd name="connsiteX0" fmla="*/ 0 w 4738537"/>
              <a:gd name="connsiteY0" fmla="*/ 0 h 5844618"/>
              <a:gd name="connsiteX1" fmla="*/ 4738537 w 4738537"/>
              <a:gd name="connsiteY1" fmla="*/ 0 h 5844618"/>
              <a:gd name="connsiteX2" fmla="*/ 4738537 w 4738537"/>
              <a:gd name="connsiteY2" fmla="*/ 5844618 h 5844618"/>
              <a:gd name="connsiteX3" fmla="*/ 0 w 4738537"/>
              <a:gd name="connsiteY3" fmla="*/ 5844618 h 584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8537" h="5844618">
                <a:moveTo>
                  <a:pt x="0" y="0"/>
                </a:moveTo>
                <a:lnTo>
                  <a:pt x="4738537" y="0"/>
                </a:lnTo>
                <a:lnTo>
                  <a:pt x="4738537" y="5844618"/>
                </a:lnTo>
                <a:lnTo>
                  <a:pt x="0" y="584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719436" y="1443359"/>
            <a:ext cx="1766258" cy="1041318"/>
          </a:xfrm>
          <a:custGeom>
            <a:avLst/>
            <a:gdLst>
              <a:gd name="connsiteX0" fmla="*/ 0 w 2355011"/>
              <a:gd name="connsiteY0" fmla="*/ 0 h 1388853"/>
              <a:gd name="connsiteX1" fmla="*/ 2355011 w 2355011"/>
              <a:gd name="connsiteY1" fmla="*/ 0 h 1388853"/>
              <a:gd name="connsiteX2" fmla="*/ 2355011 w 2355011"/>
              <a:gd name="connsiteY2" fmla="*/ 1388853 h 1388853"/>
              <a:gd name="connsiteX3" fmla="*/ 0 w 2355011"/>
              <a:gd name="connsiteY3" fmla="*/ 1388853 h 13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5011" h="1388853">
                <a:moveTo>
                  <a:pt x="0" y="0"/>
                </a:moveTo>
                <a:lnTo>
                  <a:pt x="2355011" y="0"/>
                </a:lnTo>
                <a:lnTo>
                  <a:pt x="2355011" y="1388853"/>
                </a:lnTo>
                <a:lnTo>
                  <a:pt x="0" y="1388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4658307" y="1443359"/>
            <a:ext cx="1766258" cy="1041318"/>
          </a:xfrm>
          <a:custGeom>
            <a:avLst/>
            <a:gdLst>
              <a:gd name="connsiteX0" fmla="*/ 0 w 2355011"/>
              <a:gd name="connsiteY0" fmla="*/ 0 h 1388853"/>
              <a:gd name="connsiteX1" fmla="*/ 2355011 w 2355011"/>
              <a:gd name="connsiteY1" fmla="*/ 0 h 1388853"/>
              <a:gd name="connsiteX2" fmla="*/ 2355011 w 2355011"/>
              <a:gd name="connsiteY2" fmla="*/ 1388853 h 1388853"/>
              <a:gd name="connsiteX3" fmla="*/ 0 w 2355011"/>
              <a:gd name="connsiteY3" fmla="*/ 1388853 h 13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5011" h="1388853">
                <a:moveTo>
                  <a:pt x="0" y="0"/>
                </a:moveTo>
                <a:lnTo>
                  <a:pt x="2355011" y="0"/>
                </a:lnTo>
                <a:lnTo>
                  <a:pt x="2355011" y="1388853"/>
                </a:lnTo>
                <a:lnTo>
                  <a:pt x="0" y="1388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2719436" y="2657237"/>
            <a:ext cx="1766258" cy="1041318"/>
          </a:xfrm>
          <a:custGeom>
            <a:avLst/>
            <a:gdLst>
              <a:gd name="connsiteX0" fmla="*/ 0 w 2355011"/>
              <a:gd name="connsiteY0" fmla="*/ 0 h 1388853"/>
              <a:gd name="connsiteX1" fmla="*/ 2355011 w 2355011"/>
              <a:gd name="connsiteY1" fmla="*/ 0 h 1388853"/>
              <a:gd name="connsiteX2" fmla="*/ 2355011 w 2355011"/>
              <a:gd name="connsiteY2" fmla="*/ 1388853 h 1388853"/>
              <a:gd name="connsiteX3" fmla="*/ 0 w 2355011"/>
              <a:gd name="connsiteY3" fmla="*/ 1388853 h 13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5011" h="1388853">
                <a:moveTo>
                  <a:pt x="0" y="0"/>
                </a:moveTo>
                <a:lnTo>
                  <a:pt x="2355011" y="0"/>
                </a:lnTo>
                <a:lnTo>
                  <a:pt x="2355011" y="1388853"/>
                </a:lnTo>
                <a:lnTo>
                  <a:pt x="0" y="1388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4658307" y="2657237"/>
            <a:ext cx="1766258" cy="1041318"/>
          </a:xfrm>
          <a:custGeom>
            <a:avLst/>
            <a:gdLst>
              <a:gd name="connsiteX0" fmla="*/ 0 w 2355011"/>
              <a:gd name="connsiteY0" fmla="*/ 0 h 1388853"/>
              <a:gd name="connsiteX1" fmla="*/ 2355011 w 2355011"/>
              <a:gd name="connsiteY1" fmla="*/ 0 h 1388853"/>
              <a:gd name="connsiteX2" fmla="*/ 2355011 w 2355011"/>
              <a:gd name="connsiteY2" fmla="*/ 1388853 h 1388853"/>
              <a:gd name="connsiteX3" fmla="*/ 0 w 2355011"/>
              <a:gd name="connsiteY3" fmla="*/ 1388853 h 13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5011" h="1388853">
                <a:moveTo>
                  <a:pt x="0" y="0"/>
                </a:moveTo>
                <a:lnTo>
                  <a:pt x="2355011" y="0"/>
                </a:lnTo>
                <a:lnTo>
                  <a:pt x="2355011" y="1388853"/>
                </a:lnTo>
                <a:lnTo>
                  <a:pt x="0" y="1388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018095" y="379900"/>
            <a:ext cx="3467599" cy="4382111"/>
          </a:xfrm>
          <a:custGeom>
            <a:avLst/>
            <a:gdLst>
              <a:gd name="connsiteX0" fmla="*/ 0 w 4623465"/>
              <a:gd name="connsiteY0" fmla="*/ 0 h 5844618"/>
              <a:gd name="connsiteX1" fmla="*/ 4623465 w 4623465"/>
              <a:gd name="connsiteY1" fmla="*/ 0 h 5844618"/>
              <a:gd name="connsiteX2" fmla="*/ 4623465 w 4623465"/>
              <a:gd name="connsiteY2" fmla="*/ 5844618 h 5844618"/>
              <a:gd name="connsiteX3" fmla="*/ 0 w 4623465"/>
              <a:gd name="connsiteY3" fmla="*/ 5844618 h 584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465" h="5844618">
                <a:moveTo>
                  <a:pt x="0" y="0"/>
                </a:moveTo>
                <a:lnTo>
                  <a:pt x="4623465" y="0"/>
                </a:lnTo>
                <a:lnTo>
                  <a:pt x="4623465" y="5844618"/>
                </a:lnTo>
                <a:lnTo>
                  <a:pt x="0" y="584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658307" y="379900"/>
            <a:ext cx="3467599" cy="4382111"/>
          </a:xfrm>
          <a:custGeom>
            <a:avLst/>
            <a:gdLst>
              <a:gd name="connsiteX0" fmla="*/ 0 w 4623465"/>
              <a:gd name="connsiteY0" fmla="*/ 0 h 5844618"/>
              <a:gd name="connsiteX1" fmla="*/ 4623465 w 4623465"/>
              <a:gd name="connsiteY1" fmla="*/ 0 h 5844618"/>
              <a:gd name="connsiteX2" fmla="*/ 4623465 w 4623465"/>
              <a:gd name="connsiteY2" fmla="*/ 5844618 h 5844618"/>
              <a:gd name="connsiteX3" fmla="*/ 0 w 4623465"/>
              <a:gd name="connsiteY3" fmla="*/ 5844618 h 584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465" h="5844618">
                <a:moveTo>
                  <a:pt x="0" y="0"/>
                </a:moveTo>
                <a:lnTo>
                  <a:pt x="4623465" y="0"/>
                </a:lnTo>
                <a:lnTo>
                  <a:pt x="4623465" y="5844618"/>
                </a:lnTo>
                <a:lnTo>
                  <a:pt x="0" y="584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018095" y="379902"/>
            <a:ext cx="1755928" cy="4382110"/>
          </a:xfrm>
          <a:custGeom>
            <a:avLst/>
            <a:gdLst>
              <a:gd name="connsiteX0" fmla="*/ 0 w 2341237"/>
              <a:gd name="connsiteY0" fmla="*/ 0 h 5844617"/>
              <a:gd name="connsiteX1" fmla="*/ 2341237 w 2341237"/>
              <a:gd name="connsiteY1" fmla="*/ 0 h 5844617"/>
              <a:gd name="connsiteX2" fmla="*/ 2341237 w 2341237"/>
              <a:gd name="connsiteY2" fmla="*/ 5844617 h 5844617"/>
              <a:gd name="connsiteX3" fmla="*/ 0 w 2341237"/>
              <a:gd name="connsiteY3" fmla="*/ 5844617 h 584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237" h="5844617">
                <a:moveTo>
                  <a:pt x="0" y="0"/>
                </a:moveTo>
                <a:lnTo>
                  <a:pt x="2341237" y="0"/>
                </a:lnTo>
                <a:lnTo>
                  <a:pt x="2341237" y="5844617"/>
                </a:lnTo>
                <a:lnTo>
                  <a:pt x="0" y="58446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2946636" y="379902"/>
            <a:ext cx="1539059" cy="1735398"/>
          </a:xfrm>
          <a:custGeom>
            <a:avLst/>
            <a:gdLst>
              <a:gd name="connsiteX0" fmla="*/ 0 w 2052078"/>
              <a:gd name="connsiteY0" fmla="*/ 0 h 2314578"/>
              <a:gd name="connsiteX1" fmla="*/ 2052078 w 2052078"/>
              <a:gd name="connsiteY1" fmla="*/ 0 h 2314578"/>
              <a:gd name="connsiteX2" fmla="*/ 2052078 w 2052078"/>
              <a:gd name="connsiteY2" fmla="*/ 2314578 h 2314578"/>
              <a:gd name="connsiteX3" fmla="*/ 0 w 2052078"/>
              <a:gd name="connsiteY3" fmla="*/ 2314578 h 231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2078" h="2314578">
                <a:moveTo>
                  <a:pt x="0" y="0"/>
                </a:moveTo>
                <a:lnTo>
                  <a:pt x="2052078" y="0"/>
                </a:lnTo>
                <a:lnTo>
                  <a:pt x="2052078" y="2314578"/>
                </a:lnTo>
                <a:lnTo>
                  <a:pt x="0" y="2314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4658305" y="379902"/>
            <a:ext cx="1539059" cy="2474149"/>
          </a:xfrm>
          <a:custGeom>
            <a:avLst/>
            <a:gdLst>
              <a:gd name="connsiteX0" fmla="*/ 0 w 2052078"/>
              <a:gd name="connsiteY0" fmla="*/ 0 h 3299883"/>
              <a:gd name="connsiteX1" fmla="*/ 2052078 w 2052078"/>
              <a:gd name="connsiteY1" fmla="*/ 0 h 3299883"/>
              <a:gd name="connsiteX2" fmla="*/ 2052078 w 2052078"/>
              <a:gd name="connsiteY2" fmla="*/ 3299883 h 3299883"/>
              <a:gd name="connsiteX3" fmla="*/ 0 w 2052078"/>
              <a:gd name="connsiteY3" fmla="*/ 3299883 h 329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2078" h="3299883">
                <a:moveTo>
                  <a:pt x="0" y="0"/>
                </a:moveTo>
                <a:lnTo>
                  <a:pt x="2052078" y="0"/>
                </a:lnTo>
                <a:lnTo>
                  <a:pt x="2052078" y="3299883"/>
                </a:lnTo>
                <a:lnTo>
                  <a:pt x="0" y="32998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6369978" y="379902"/>
            <a:ext cx="1755928" cy="4382110"/>
          </a:xfrm>
          <a:custGeom>
            <a:avLst/>
            <a:gdLst>
              <a:gd name="connsiteX0" fmla="*/ 0 w 2341237"/>
              <a:gd name="connsiteY0" fmla="*/ 0 h 5844617"/>
              <a:gd name="connsiteX1" fmla="*/ 2341237 w 2341237"/>
              <a:gd name="connsiteY1" fmla="*/ 0 h 5844617"/>
              <a:gd name="connsiteX2" fmla="*/ 2341237 w 2341237"/>
              <a:gd name="connsiteY2" fmla="*/ 5844617 h 5844617"/>
              <a:gd name="connsiteX3" fmla="*/ 0 w 2341237"/>
              <a:gd name="connsiteY3" fmla="*/ 5844617 h 584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237" h="5844617">
                <a:moveTo>
                  <a:pt x="0" y="0"/>
                </a:moveTo>
                <a:lnTo>
                  <a:pt x="2341237" y="0"/>
                </a:lnTo>
                <a:lnTo>
                  <a:pt x="2341237" y="5844617"/>
                </a:lnTo>
                <a:lnTo>
                  <a:pt x="0" y="58446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4658305" y="3026613"/>
            <a:ext cx="1539059" cy="1735398"/>
          </a:xfrm>
          <a:custGeom>
            <a:avLst/>
            <a:gdLst>
              <a:gd name="connsiteX0" fmla="*/ 0 w 2052078"/>
              <a:gd name="connsiteY0" fmla="*/ 0 h 2314578"/>
              <a:gd name="connsiteX1" fmla="*/ 2052078 w 2052078"/>
              <a:gd name="connsiteY1" fmla="*/ 0 h 2314578"/>
              <a:gd name="connsiteX2" fmla="*/ 2052078 w 2052078"/>
              <a:gd name="connsiteY2" fmla="*/ 2314578 h 2314578"/>
              <a:gd name="connsiteX3" fmla="*/ 0 w 2052078"/>
              <a:gd name="connsiteY3" fmla="*/ 2314578 h 231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2078" h="2314578">
                <a:moveTo>
                  <a:pt x="0" y="0"/>
                </a:moveTo>
                <a:lnTo>
                  <a:pt x="2052078" y="0"/>
                </a:lnTo>
                <a:lnTo>
                  <a:pt x="2052078" y="2314578"/>
                </a:lnTo>
                <a:lnTo>
                  <a:pt x="0" y="2314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946636" y="2287862"/>
            <a:ext cx="1539059" cy="2474149"/>
          </a:xfrm>
          <a:custGeom>
            <a:avLst/>
            <a:gdLst>
              <a:gd name="connsiteX0" fmla="*/ 0 w 2052078"/>
              <a:gd name="connsiteY0" fmla="*/ 0 h 3299883"/>
              <a:gd name="connsiteX1" fmla="*/ 2052078 w 2052078"/>
              <a:gd name="connsiteY1" fmla="*/ 0 h 3299883"/>
              <a:gd name="connsiteX2" fmla="*/ 2052078 w 2052078"/>
              <a:gd name="connsiteY2" fmla="*/ 3299883 h 3299883"/>
              <a:gd name="connsiteX3" fmla="*/ 0 w 2052078"/>
              <a:gd name="connsiteY3" fmla="*/ 3299883 h 329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2078" h="3299883">
                <a:moveTo>
                  <a:pt x="0" y="0"/>
                </a:moveTo>
                <a:lnTo>
                  <a:pt x="2052078" y="0"/>
                </a:lnTo>
                <a:lnTo>
                  <a:pt x="2052078" y="3299883"/>
                </a:lnTo>
                <a:lnTo>
                  <a:pt x="0" y="32998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018094" y="379900"/>
            <a:ext cx="1647494" cy="2397881"/>
          </a:xfrm>
          <a:custGeom>
            <a:avLst/>
            <a:gdLst>
              <a:gd name="connsiteX0" fmla="*/ 0 w 2196658"/>
              <a:gd name="connsiteY0" fmla="*/ 0 h 3198161"/>
              <a:gd name="connsiteX1" fmla="*/ 2196658 w 2196658"/>
              <a:gd name="connsiteY1" fmla="*/ 0 h 3198161"/>
              <a:gd name="connsiteX2" fmla="*/ 2196658 w 2196658"/>
              <a:gd name="connsiteY2" fmla="*/ 3198161 h 3198161"/>
              <a:gd name="connsiteX3" fmla="*/ 0 w 2196658"/>
              <a:gd name="connsiteY3" fmla="*/ 3198161 h 3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658" h="3198161">
                <a:moveTo>
                  <a:pt x="0" y="0"/>
                </a:moveTo>
                <a:lnTo>
                  <a:pt x="2196658" y="0"/>
                </a:lnTo>
                <a:lnTo>
                  <a:pt x="2196658" y="3198161"/>
                </a:lnTo>
                <a:lnTo>
                  <a:pt x="0" y="31981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2838200" y="379900"/>
            <a:ext cx="1647494" cy="2397881"/>
          </a:xfrm>
          <a:custGeom>
            <a:avLst/>
            <a:gdLst>
              <a:gd name="connsiteX0" fmla="*/ 0 w 2196658"/>
              <a:gd name="connsiteY0" fmla="*/ 0 h 3198161"/>
              <a:gd name="connsiteX1" fmla="*/ 2196658 w 2196658"/>
              <a:gd name="connsiteY1" fmla="*/ 0 h 3198161"/>
              <a:gd name="connsiteX2" fmla="*/ 2196658 w 2196658"/>
              <a:gd name="connsiteY2" fmla="*/ 3198161 h 3198161"/>
              <a:gd name="connsiteX3" fmla="*/ 0 w 2196658"/>
              <a:gd name="connsiteY3" fmla="*/ 3198161 h 3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658" h="3198161">
                <a:moveTo>
                  <a:pt x="0" y="0"/>
                </a:moveTo>
                <a:lnTo>
                  <a:pt x="2196658" y="0"/>
                </a:lnTo>
                <a:lnTo>
                  <a:pt x="2196658" y="3198161"/>
                </a:lnTo>
                <a:lnTo>
                  <a:pt x="0" y="31981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4658307" y="379899"/>
            <a:ext cx="3467599" cy="1811670"/>
          </a:xfrm>
          <a:custGeom>
            <a:avLst/>
            <a:gdLst>
              <a:gd name="connsiteX0" fmla="*/ 0 w 4623465"/>
              <a:gd name="connsiteY0" fmla="*/ 0 h 2416306"/>
              <a:gd name="connsiteX1" fmla="*/ 4623465 w 4623465"/>
              <a:gd name="connsiteY1" fmla="*/ 0 h 2416306"/>
              <a:gd name="connsiteX2" fmla="*/ 4623465 w 4623465"/>
              <a:gd name="connsiteY2" fmla="*/ 2416306 h 2416306"/>
              <a:gd name="connsiteX3" fmla="*/ 0 w 4623465"/>
              <a:gd name="connsiteY3" fmla="*/ 2416306 h 24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465" h="2416306">
                <a:moveTo>
                  <a:pt x="0" y="0"/>
                </a:moveTo>
                <a:lnTo>
                  <a:pt x="4623465" y="0"/>
                </a:lnTo>
                <a:lnTo>
                  <a:pt x="4623465" y="2416306"/>
                </a:lnTo>
                <a:lnTo>
                  <a:pt x="0" y="24163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4658306" y="2364131"/>
            <a:ext cx="1647494" cy="2397881"/>
          </a:xfrm>
          <a:custGeom>
            <a:avLst/>
            <a:gdLst>
              <a:gd name="connsiteX0" fmla="*/ 0 w 2196658"/>
              <a:gd name="connsiteY0" fmla="*/ 0 h 3198161"/>
              <a:gd name="connsiteX1" fmla="*/ 2196658 w 2196658"/>
              <a:gd name="connsiteY1" fmla="*/ 0 h 3198161"/>
              <a:gd name="connsiteX2" fmla="*/ 2196658 w 2196658"/>
              <a:gd name="connsiteY2" fmla="*/ 3198161 h 3198161"/>
              <a:gd name="connsiteX3" fmla="*/ 0 w 2196658"/>
              <a:gd name="connsiteY3" fmla="*/ 3198161 h 3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658" h="3198161">
                <a:moveTo>
                  <a:pt x="0" y="0"/>
                </a:moveTo>
                <a:lnTo>
                  <a:pt x="2196658" y="0"/>
                </a:lnTo>
                <a:lnTo>
                  <a:pt x="2196658" y="3198161"/>
                </a:lnTo>
                <a:lnTo>
                  <a:pt x="0" y="31981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6478412" y="2364131"/>
            <a:ext cx="1647494" cy="2397881"/>
          </a:xfrm>
          <a:custGeom>
            <a:avLst/>
            <a:gdLst>
              <a:gd name="connsiteX0" fmla="*/ 0 w 2196658"/>
              <a:gd name="connsiteY0" fmla="*/ 0 h 3198161"/>
              <a:gd name="connsiteX1" fmla="*/ 2196658 w 2196658"/>
              <a:gd name="connsiteY1" fmla="*/ 0 h 3198161"/>
              <a:gd name="connsiteX2" fmla="*/ 2196658 w 2196658"/>
              <a:gd name="connsiteY2" fmla="*/ 3198161 h 3198161"/>
              <a:gd name="connsiteX3" fmla="*/ 0 w 2196658"/>
              <a:gd name="connsiteY3" fmla="*/ 3198161 h 3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658" h="3198161">
                <a:moveTo>
                  <a:pt x="0" y="0"/>
                </a:moveTo>
                <a:lnTo>
                  <a:pt x="2196658" y="0"/>
                </a:lnTo>
                <a:lnTo>
                  <a:pt x="2196658" y="3198161"/>
                </a:lnTo>
                <a:lnTo>
                  <a:pt x="0" y="31981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1018095" y="2950340"/>
            <a:ext cx="3467599" cy="1811670"/>
          </a:xfrm>
          <a:custGeom>
            <a:avLst/>
            <a:gdLst>
              <a:gd name="connsiteX0" fmla="*/ 0 w 4623465"/>
              <a:gd name="connsiteY0" fmla="*/ 0 h 2416306"/>
              <a:gd name="connsiteX1" fmla="*/ 4623465 w 4623465"/>
              <a:gd name="connsiteY1" fmla="*/ 0 h 2416306"/>
              <a:gd name="connsiteX2" fmla="*/ 4623465 w 4623465"/>
              <a:gd name="connsiteY2" fmla="*/ 2416306 h 2416306"/>
              <a:gd name="connsiteX3" fmla="*/ 0 w 4623465"/>
              <a:gd name="connsiteY3" fmla="*/ 2416306 h 24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465" h="2416306">
                <a:moveTo>
                  <a:pt x="0" y="0"/>
                </a:moveTo>
                <a:lnTo>
                  <a:pt x="4623465" y="0"/>
                </a:lnTo>
                <a:lnTo>
                  <a:pt x="4623465" y="2416306"/>
                </a:lnTo>
                <a:lnTo>
                  <a:pt x="0" y="24163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018095" y="379900"/>
            <a:ext cx="1991973" cy="4382111"/>
          </a:xfrm>
          <a:custGeom>
            <a:avLst/>
            <a:gdLst>
              <a:gd name="connsiteX0" fmla="*/ 0 w 2655964"/>
              <a:gd name="connsiteY0" fmla="*/ 0 h 5844618"/>
              <a:gd name="connsiteX1" fmla="*/ 2655964 w 2655964"/>
              <a:gd name="connsiteY1" fmla="*/ 0 h 5844618"/>
              <a:gd name="connsiteX2" fmla="*/ 2655964 w 2655964"/>
              <a:gd name="connsiteY2" fmla="*/ 5844618 h 5844618"/>
              <a:gd name="connsiteX3" fmla="*/ 0 w 2655964"/>
              <a:gd name="connsiteY3" fmla="*/ 5844618 h 584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5964" h="5844618">
                <a:moveTo>
                  <a:pt x="0" y="0"/>
                </a:moveTo>
                <a:lnTo>
                  <a:pt x="2655964" y="0"/>
                </a:lnTo>
                <a:lnTo>
                  <a:pt x="2655964" y="5844618"/>
                </a:lnTo>
                <a:lnTo>
                  <a:pt x="0" y="584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182681" y="379900"/>
            <a:ext cx="2778639" cy="1307109"/>
          </a:xfrm>
          <a:custGeom>
            <a:avLst/>
            <a:gdLst>
              <a:gd name="connsiteX0" fmla="*/ 0 w 3704852"/>
              <a:gd name="connsiteY0" fmla="*/ 0 h 1743350"/>
              <a:gd name="connsiteX1" fmla="*/ 3704852 w 3704852"/>
              <a:gd name="connsiteY1" fmla="*/ 0 h 1743350"/>
              <a:gd name="connsiteX2" fmla="*/ 3704852 w 3704852"/>
              <a:gd name="connsiteY2" fmla="*/ 1743350 h 1743350"/>
              <a:gd name="connsiteX3" fmla="*/ 0 w 3704852"/>
              <a:gd name="connsiteY3" fmla="*/ 1743350 h 17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852" h="1743350">
                <a:moveTo>
                  <a:pt x="0" y="0"/>
                </a:moveTo>
                <a:lnTo>
                  <a:pt x="3704852" y="0"/>
                </a:lnTo>
                <a:lnTo>
                  <a:pt x="3704852" y="1743350"/>
                </a:lnTo>
                <a:lnTo>
                  <a:pt x="0" y="17433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133932" y="379900"/>
            <a:ext cx="1991973" cy="4382111"/>
          </a:xfrm>
          <a:custGeom>
            <a:avLst/>
            <a:gdLst>
              <a:gd name="connsiteX0" fmla="*/ 0 w 2655964"/>
              <a:gd name="connsiteY0" fmla="*/ 0 h 5844618"/>
              <a:gd name="connsiteX1" fmla="*/ 2655964 w 2655964"/>
              <a:gd name="connsiteY1" fmla="*/ 0 h 5844618"/>
              <a:gd name="connsiteX2" fmla="*/ 2655964 w 2655964"/>
              <a:gd name="connsiteY2" fmla="*/ 5844618 h 5844618"/>
              <a:gd name="connsiteX3" fmla="*/ 0 w 2655964"/>
              <a:gd name="connsiteY3" fmla="*/ 5844618 h 584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5964" h="5844618">
                <a:moveTo>
                  <a:pt x="0" y="0"/>
                </a:moveTo>
                <a:lnTo>
                  <a:pt x="2655964" y="0"/>
                </a:lnTo>
                <a:lnTo>
                  <a:pt x="2655964" y="5844618"/>
                </a:lnTo>
                <a:lnTo>
                  <a:pt x="0" y="584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82681" y="1859568"/>
            <a:ext cx="2778639" cy="2902443"/>
          </a:xfrm>
          <a:custGeom>
            <a:avLst/>
            <a:gdLst>
              <a:gd name="connsiteX0" fmla="*/ 0 w 3704852"/>
              <a:gd name="connsiteY0" fmla="*/ 0 h 3871118"/>
              <a:gd name="connsiteX1" fmla="*/ 3704852 w 3704852"/>
              <a:gd name="connsiteY1" fmla="*/ 0 h 3871118"/>
              <a:gd name="connsiteX2" fmla="*/ 3704852 w 3704852"/>
              <a:gd name="connsiteY2" fmla="*/ 3871118 h 3871118"/>
              <a:gd name="connsiteX3" fmla="*/ 0 w 3704852"/>
              <a:gd name="connsiteY3" fmla="*/ 3871118 h 38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852" h="3871118">
                <a:moveTo>
                  <a:pt x="0" y="0"/>
                </a:moveTo>
                <a:lnTo>
                  <a:pt x="3704852" y="0"/>
                </a:lnTo>
                <a:lnTo>
                  <a:pt x="3704852" y="3871118"/>
                </a:lnTo>
                <a:lnTo>
                  <a:pt x="0" y="38711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340285" cy="5141913"/>
          </a:xfrm>
          <a:custGeom>
            <a:avLst/>
            <a:gdLst>
              <a:gd name="connsiteX0" fmla="*/ 0 w 7120380"/>
              <a:gd name="connsiteY0" fmla="*/ 0 h 6858000"/>
              <a:gd name="connsiteX1" fmla="*/ 7120380 w 7120380"/>
              <a:gd name="connsiteY1" fmla="*/ 0 h 6858000"/>
              <a:gd name="connsiteX2" fmla="*/ 7120380 w 7120380"/>
              <a:gd name="connsiteY2" fmla="*/ 6858000 h 6858000"/>
              <a:gd name="connsiteX3" fmla="*/ 0 w 71203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0380" h="6858000">
                <a:moveTo>
                  <a:pt x="0" y="0"/>
                </a:moveTo>
                <a:lnTo>
                  <a:pt x="7120380" y="0"/>
                </a:lnTo>
                <a:lnTo>
                  <a:pt x="71203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194370" y="672108"/>
            <a:ext cx="1471773" cy="2478230"/>
          </a:xfrm>
          <a:custGeom>
            <a:avLst/>
            <a:gdLst>
              <a:gd name="connsiteX0" fmla="*/ 0 w 1962364"/>
              <a:gd name="connsiteY0" fmla="*/ 0 h 3305326"/>
              <a:gd name="connsiteX1" fmla="*/ 1962364 w 1962364"/>
              <a:gd name="connsiteY1" fmla="*/ 0 h 3305326"/>
              <a:gd name="connsiteX2" fmla="*/ 1962364 w 1962364"/>
              <a:gd name="connsiteY2" fmla="*/ 3305326 h 3305326"/>
              <a:gd name="connsiteX3" fmla="*/ 0 w 1962364"/>
              <a:gd name="connsiteY3" fmla="*/ 3305326 h 330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364" h="3305326">
                <a:moveTo>
                  <a:pt x="0" y="0"/>
                </a:moveTo>
                <a:lnTo>
                  <a:pt x="1962364" y="0"/>
                </a:lnTo>
                <a:lnTo>
                  <a:pt x="1962364" y="3305326"/>
                </a:lnTo>
                <a:lnTo>
                  <a:pt x="0" y="33053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2666143" y="1991576"/>
            <a:ext cx="1471773" cy="2478230"/>
          </a:xfrm>
          <a:custGeom>
            <a:avLst/>
            <a:gdLst>
              <a:gd name="connsiteX0" fmla="*/ 0 w 1962364"/>
              <a:gd name="connsiteY0" fmla="*/ 0 h 3305326"/>
              <a:gd name="connsiteX1" fmla="*/ 1962364 w 1962364"/>
              <a:gd name="connsiteY1" fmla="*/ 0 h 3305326"/>
              <a:gd name="connsiteX2" fmla="*/ 1962364 w 1962364"/>
              <a:gd name="connsiteY2" fmla="*/ 3305326 h 3305326"/>
              <a:gd name="connsiteX3" fmla="*/ 0 w 1962364"/>
              <a:gd name="connsiteY3" fmla="*/ 3305326 h 330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364" h="3305326">
                <a:moveTo>
                  <a:pt x="0" y="0"/>
                </a:moveTo>
                <a:lnTo>
                  <a:pt x="1962364" y="0"/>
                </a:lnTo>
                <a:lnTo>
                  <a:pt x="1962364" y="3305326"/>
                </a:lnTo>
                <a:lnTo>
                  <a:pt x="0" y="33053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137916" y="672108"/>
            <a:ext cx="1471773" cy="2478230"/>
          </a:xfrm>
          <a:custGeom>
            <a:avLst/>
            <a:gdLst>
              <a:gd name="connsiteX0" fmla="*/ 0 w 1962364"/>
              <a:gd name="connsiteY0" fmla="*/ 0 h 3305326"/>
              <a:gd name="connsiteX1" fmla="*/ 1962364 w 1962364"/>
              <a:gd name="connsiteY1" fmla="*/ 0 h 3305326"/>
              <a:gd name="connsiteX2" fmla="*/ 1962364 w 1962364"/>
              <a:gd name="connsiteY2" fmla="*/ 3305326 h 3305326"/>
              <a:gd name="connsiteX3" fmla="*/ 0 w 1962364"/>
              <a:gd name="connsiteY3" fmla="*/ 3305326 h 330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364" h="3305326">
                <a:moveTo>
                  <a:pt x="0" y="0"/>
                </a:moveTo>
                <a:lnTo>
                  <a:pt x="1962364" y="0"/>
                </a:lnTo>
                <a:lnTo>
                  <a:pt x="1962364" y="3305326"/>
                </a:lnTo>
                <a:lnTo>
                  <a:pt x="0" y="33053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283506" y="1202481"/>
            <a:ext cx="2654805" cy="2653986"/>
          </a:xfrm>
          <a:custGeom>
            <a:avLst/>
            <a:gdLst>
              <a:gd name="connsiteX0" fmla="*/ 1731057 w 3462114"/>
              <a:gd name="connsiteY0" fmla="*/ 0 h 3462114"/>
              <a:gd name="connsiteX1" fmla="*/ 3462114 w 3462114"/>
              <a:gd name="connsiteY1" fmla="*/ 1731057 h 3462114"/>
              <a:gd name="connsiteX2" fmla="*/ 1731057 w 3462114"/>
              <a:gd name="connsiteY2" fmla="*/ 3462114 h 3462114"/>
              <a:gd name="connsiteX3" fmla="*/ 0 w 3462114"/>
              <a:gd name="connsiteY3" fmla="*/ 1731057 h 346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2114" h="3462114">
                <a:moveTo>
                  <a:pt x="1731057" y="0"/>
                </a:moveTo>
                <a:lnTo>
                  <a:pt x="3462114" y="1731057"/>
                </a:lnTo>
                <a:lnTo>
                  <a:pt x="1731057" y="3462114"/>
                </a:lnTo>
                <a:lnTo>
                  <a:pt x="0" y="17310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4130032" y="2686597"/>
            <a:ext cx="2323707" cy="2322990"/>
          </a:xfrm>
          <a:custGeom>
            <a:avLst/>
            <a:gdLst>
              <a:gd name="connsiteX0" fmla="*/ 1579328 w 3158652"/>
              <a:gd name="connsiteY0" fmla="*/ 0 h 3158652"/>
              <a:gd name="connsiteX1" fmla="*/ 3158652 w 3158652"/>
              <a:gd name="connsiteY1" fmla="*/ 1579325 h 3158652"/>
              <a:gd name="connsiteX2" fmla="*/ 1579325 w 3158652"/>
              <a:gd name="connsiteY2" fmla="*/ 3158652 h 3158652"/>
              <a:gd name="connsiteX3" fmla="*/ 0 w 3158652"/>
              <a:gd name="connsiteY3" fmla="*/ 1579328 h 315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652" h="3158652">
                <a:moveTo>
                  <a:pt x="1579328" y="0"/>
                </a:moveTo>
                <a:lnTo>
                  <a:pt x="3158652" y="1579325"/>
                </a:lnTo>
                <a:lnTo>
                  <a:pt x="1579325" y="3158652"/>
                </a:lnTo>
                <a:lnTo>
                  <a:pt x="0" y="15793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6768079" y="49364"/>
            <a:ext cx="2323707" cy="2322990"/>
          </a:xfrm>
          <a:custGeom>
            <a:avLst/>
            <a:gdLst>
              <a:gd name="connsiteX0" fmla="*/ 1579328 w 3158652"/>
              <a:gd name="connsiteY0" fmla="*/ 0 h 3158652"/>
              <a:gd name="connsiteX1" fmla="*/ 3158652 w 3158652"/>
              <a:gd name="connsiteY1" fmla="*/ 1579325 h 3158652"/>
              <a:gd name="connsiteX2" fmla="*/ 1579325 w 3158652"/>
              <a:gd name="connsiteY2" fmla="*/ 3158652 h 3158652"/>
              <a:gd name="connsiteX3" fmla="*/ 0 w 3158652"/>
              <a:gd name="connsiteY3" fmla="*/ 1579328 h 315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652" h="3158652">
                <a:moveTo>
                  <a:pt x="1579328" y="0"/>
                </a:moveTo>
                <a:lnTo>
                  <a:pt x="3158652" y="1579325"/>
                </a:lnTo>
                <a:lnTo>
                  <a:pt x="1579325" y="3158652"/>
                </a:lnTo>
                <a:lnTo>
                  <a:pt x="0" y="15793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8066369" y="-1248527"/>
            <a:ext cx="2323707" cy="2322990"/>
          </a:xfrm>
          <a:custGeom>
            <a:avLst/>
            <a:gdLst>
              <a:gd name="connsiteX0" fmla="*/ 1579328 w 3158652"/>
              <a:gd name="connsiteY0" fmla="*/ 0 h 3158652"/>
              <a:gd name="connsiteX1" fmla="*/ 3158652 w 3158652"/>
              <a:gd name="connsiteY1" fmla="*/ 1579325 h 3158652"/>
              <a:gd name="connsiteX2" fmla="*/ 1579325 w 3158652"/>
              <a:gd name="connsiteY2" fmla="*/ 3158652 h 3158652"/>
              <a:gd name="connsiteX3" fmla="*/ 0 w 3158652"/>
              <a:gd name="connsiteY3" fmla="*/ 1579328 h 315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652" h="3158652">
                <a:moveTo>
                  <a:pt x="1579328" y="0"/>
                </a:moveTo>
                <a:lnTo>
                  <a:pt x="3158652" y="1579325"/>
                </a:lnTo>
                <a:lnTo>
                  <a:pt x="1579325" y="3158652"/>
                </a:lnTo>
                <a:lnTo>
                  <a:pt x="0" y="15793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520692" y="1259422"/>
            <a:ext cx="2102615" cy="2101966"/>
          </a:xfrm>
          <a:custGeom>
            <a:avLst/>
            <a:gdLst>
              <a:gd name="connsiteX0" fmla="*/ 1401743 w 2803486"/>
              <a:gd name="connsiteY0" fmla="*/ 0 h 2803486"/>
              <a:gd name="connsiteX1" fmla="*/ 2803486 w 2803486"/>
              <a:gd name="connsiteY1" fmla="*/ 1401743 h 2803486"/>
              <a:gd name="connsiteX2" fmla="*/ 1401743 w 2803486"/>
              <a:gd name="connsiteY2" fmla="*/ 2803486 h 2803486"/>
              <a:gd name="connsiteX3" fmla="*/ 0 w 2803486"/>
              <a:gd name="connsiteY3" fmla="*/ 1401743 h 280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486" h="2803486">
                <a:moveTo>
                  <a:pt x="1401743" y="0"/>
                </a:moveTo>
                <a:lnTo>
                  <a:pt x="2803486" y="1401743"/>
                </a:lnTo>
                <a:lnTo>
                  <a:pt x="1401743" y="2803486"/>
                </a:lnTo>
                <a:lnTo>
                  <a:pt x="0" y="1401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570053" y="1546965"/>
            <a:ext cx="1527351" cy="1526880"/>
          </a:xfrm>
          <a:custGeom>
            <a:avLst/>
            <a:gdLst>
              <a:gd name="connsiteX0" fmla="*/ 1018234 w 2036468"/>
              <a:gd name="connsiteY0" fmla="*/ 0 h 2036468"/>
              <a:gd name="connsiteX1" fmla="*/ 2036468 w 2036468"/>
              <a:gd name="connsiteY1" fmla="*/ 1018234 h 2036468"/>
              <a:gd name="connsiteX2" fmla="*/ 1018234 w 2036468"/>
              <a:gd name="connsiteY2" fmla="*/ 2036468 h 2036468"/>
              <a:gd name="connsiteX3" fmla="*/ 0 w 2036468"/>
              <a:gd name="connsiteY3" fmla="*/ 1018234 h 203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468" h="2036468">
                <a:moveTo>
                  <a:pt x="1018234" y="0"/>
                </a:moveTo>
                <a:lnTo>
                  <a:pt x="2036468" y="1018234"/>
                </a:lnTo>
                <a:lnTo>
                  <a:pt x="1018234" y="2036468"/>
                </a:lnTo>
                <a:lnTo>
                  <a:pt x="0" y="10182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46595" y="1546965"/>
            <a:ext cx="1527351" cy="1526880"/>
          </a:xfrm>
          <a:custGeom>
            <a:avLst/>
            <a:gdLst>
              <a:gd name="connsiteX0" fmla="*/ 1018234 w 2036468"/>
              <a:gd name="connsiteY0" fmla="*/ 0 h 2036468"/>
              <a:gd name="connsiteX1" fmla="*/ 2036468 w 2036468"/>
              <a:gd name="connsiteY1" fmla="*/ 1018234 h 2036468"/>
              <a:gd name="connsiteX2" fmla="*/ 1018234 w 2036468"/>
              <a:gd name="connsiteY2" fmla="*/ 2036468 h 2036468"/>
              <a:gd name="connsiteX3" fmla="*/ 0 w 2036468"/>
              <a:gd name="connsiteY3" fmla="*/ 1018234 h 203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468" h="2036468">
                <a:moveTo>
                  <a:pt x="1018234" y="0"/>
                </a:moveTo>
                <a:lnTo>
                  <a:pt x="2036468" y="1018234"/>
                </a:lnTo>
                <a:lnTo>
                  <a:pt x="1018234" y="2036468"/>
                </a:lnTo>
                <a:lnTo>
                  <a:pt x="0" y="10182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063761"/>
          </a:xfrm>
          <a:custGeom>
            <a:avLst/>
            <a:gdLst>
              <a:gd name="connsiteX0" fmla="*/ 0 w 12192000"/>
              <a:gd name="connsiteY0" fmla="*/ 0 h 2752531"/>
              <a:gd name="connsiteX1" fmla="*/ 12192000 w 12192000"/>
              <a:gd name="connsiteY1" fmla="*/ 0 h 2752531"/>
              <a:gd name="connsiteX2" fmla="*/ 12192000 w 12192000"/>
              <a:gd name="connsiteY2" fmla="*/ 2752531 h 2752531"/>
              <a:gd name="connsiteX3" fmla="*/ 0 w 12192000"/>
              <a:gd name="connsiteY3" fmla="*/ 2752531 h 27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52531">
                <a:moveTo>
                  <a:pt x="0" y="0"/>
                </a:moveTo>
                <a:lnTo>
                  <a:pt x="12192000" y="0"/>
                </a:lnTo>
                <a:lnTo>
                  <a:pt x="12192000" y="2752531"/>
                </a:lnTo>
                <a:lnTo>
                  <a:pt x="0" y="27525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44000" cy="25709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95222" y="1843997"/>
            <a:ext cx="1454369" cy="1453920"/>
          </a:xfrm>
          <a:custGeom>
            <a:avLst/>
            <a:gdLst>
              <a:gd name="connsiteX0" fmla="*/ 969579 w 1939158"/>
              <a:gd name="connsiteY0" fmla="*/ 0 h 1939158"/>
              <a:gd name="connsiteX1" fmla="*/ 1939158 w 1939158"/>
              <a:gd name="connsiteY1" fmla="*/ 969579 h 1939158"/>
              <a:gd name="connsiteX2" fmla="*/ 969579 w 1939158"/>
              <a:gd name="connsiteY2" fmla="*/ 1939158 h 1939158"/>
              <a:gd name="connsiteX3" fmla="*/ 0 w 1939158"/>
              <a:gd name="connsiteY3" fmla="*/ 969579 h 19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8" h="1939158">
                <a:moveTo>
                  <a:pt x="969579" y="0"/>
                </a:moveTo>
                <a:lnTo>
                  <a:pt x="1939158" y="969579"/>
                </a:lnTo>
                <a:lnTo>
                  <a:pt x="969579" y="1939158"/>
                </a:lnTo>
                <a:lnTo>
                  <a:pt x="0" y="969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844815" y="1843997"/>
            <a:ext cx="1454369" cy="1453920"/>
          </a:xfrm>
          <a:custGeom>
            <a:avLst/>
            <a:gdLst>
              <a:gd name="connsiteX0" fmla="*/ 969579 w 1939158"/>
              <a:gd name="connsiteY0" fmla="*/ 0 h 1939158"/>
              <a:gd name="connsiteX1" fmla="*/ 1939158 w 1939158"/>
              <a:gd name="connsiteY1" fmla="*/ 969579 h 1939158"/>
              <a:gd name="connsiteX2" fmla="*/ 969579 w 1939158"/>
              <a:gd name="connsiteY2" fmla="*/ 1939158 h 1939158"/>
              <a:gd name="connsiteX3" fmla="*/ 0 w 1939158"/>
              <a:gd name="connsiteY3" fmla="*/ 969579 h 19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8" h="1939158">
                <a:moveTo>
                  <a:pt x="969579" y="0"/>
                </a:moveTo>
                <a:lnTo>
                  <a:pt x="1939158" y="969579"/>
                </a:lnTo>
                <a:lnTo>
                  <a:pt x="969579" y="1939158"/>
                </a:lnTo>
                <a:lnTo>
                  <a:pt x="0" y="969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494407" y="1843997"/>
            <a:ext cx="1454369" cy="1453920"/>
          </a:xfrm>
          <a:custGeom>
            <a:avLst/>
            <a:gdLst>
              <a:gd name="connsiteX0" fmla="*/ 969579 w 1939158"/>
              <a:gd name="connsiteY0" fmla="*/ 0 h 1939158"/>
              <a:gd name="connsiteX1" fmla="*/ 1939158 w 1939158"/>
              <a:gd name="connsiteY1" fmla="*/ 969579 h 1939158"/>
              <a:gd name="connsiteX2" fmla="*/ 969579 w 1939158"/>
              <a:gd name="connsiteY2" fmla="*/ 1939158 h 1939158"/>
              <a:gd name="connsiteX3" fmla="*/ 0 w 1939158"/>
              <a:gd name="connsiteY3" fmla="*/ 969579 h 19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8" h="1939158">
                <a:moveTo>
                  <a:pt x="969579" y="0"/>
                </a:moveTo>
                <a:lnTo>
                  <a:pt x="1939158" y="969579"/>
                </a:lnTo>
                <a:lnTo>
                  <a:pt x="969579" y="1939158"/>
                </a:lnTo>
                <a:lnTo>
                  <a:pt x="0" y="969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812424" y="862895"/>
            <a:ext cx="1495754" cy="2204521"/>
          </a:xfrm>
          <a:custGeom>
            <a:avLst/>
            <a:gdLst>
              <a:gd name="connsiteX0" fmla="*/ 0 w 1994338"/>
              <a:gd name="connsiteY0" fmla="*/ 0 h 2940269"/>
              <a:gd name="connsiteX1" fmla="*/ 1994338 w 1994338"/>
              <a:gd name="connsiteY1" fmla="*/ 0 h 2940269"/>
              <a:gd name="connsiteX2" fmla="*/ 1994338 w 1994338"/>
              <a:gd name="connsiteY2" fmla="*/ 2940269 h 2940269"/>
              <a:gd name="connsiteX3" fmla="*/ 0 w 1994338"/>
              <a:gd name="connsiteY3" fmla="*/ 2940269 h 294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338" h="2940269">
                <a:moveTo>
                  <a:pt x="0" y="0"/>
                </a:moveTo>
                <a:lnTo>
                  <a:pt x="1994338" y="0"/>
                </a:lnTo>
                <a:lnTo>
                  <a:pt x="1994338" y="2940269"/>
                </a:lnTo>
                <a:lnTo>
                  <a:pt x="0" y="2940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6509188" y="2074498"/>
            <a:ext cx="1495754" cy="2204521"/>
          </a:xfrm>
          <a:custGeom>
            <a:avLst/>
            <a:gdLst>
              <a:gd name="connsiteX0" fmla="*/ 0 w 1994338"/>
              <a:gd name="connsiteY0" fmla="*/ 0 h 2940269"/>
              <a:gd name="connsiteX1" fmla="*/ 1994338 w 1994338"/>
              <a:gd name="connsiteY1" fmla="*/ 0 h 2940269"/>
              <a:gd name="connsiteX2" fmla="*/ 1994338 w 1994338"/>
              <a:gd name="connsiteY2" fmla="*/ 2940269 h 2940269"/>
              <a:gd name="connsiteX3" fmla="*/ 0 w 1994338"/>
              <a:gd name="connsiteY3" fmla="*/ 2940269 h 294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338" h="2940269">
                <a:moveTo>
                  <a:pt x="0" y="0"/>
                </a:moveTo>
                <a:lnTo>
                  <a:pt x="1994338" y="0"/>
                </a:lnTo>
                <a:lnTo>
                  <a:pt x="1994338" y="2940269"/>
                </a:lnTo>
                <a:lnTo>
                  <a:pt x="0" y="2940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509188" y="0"/>
            <a:ext cx="1495754" cy="1849907"/>
          </a:xfrm>
          <a:custGeom>
            <a:avLst/>
            <a:gdLst>
              <a:gd name="connsiteX0" fmla="*/ 0 w 1994338"/>
              <a:gd name="connsiteY0" fmla="*/ 0 h 2467304"/>
              <a:gd name="connsiteX1" fmla="*/ 1994338 w 1994338"/>
              <a:gd name="connsiteY1" fmla="*/ 0 h 2467304"/>
              <a:gd name="connsiteX2" fmla="*/ 1994338 w 1994338"/>
              <a:gd name="connsiteY2" fmla="*/ 2467304 h 2467304"/>
              <a:gd name="connsiteX3" fmla="*/ 0 w 1994338"/>
              <a:gd name="connsiteY3" fmla="*/ 2467304 h 246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338" h="2467304">
                <a:moveTo>
                  <a:pt x="0" y="0"/>
                </a:moveTo>
                <a:lnTo>
                  <a:pt x="1994338" y="0"/>
                </a:lnTo>
                <a:lnTo>
                  <a:pt x="1994338" y="2467304"/>
                </a:lnTo>
                <a:lnTo>
                  <a:pt x="0" y="24673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4812424" y="3292006"/>
            <a:ext cx="1495754" cy="1849907"/>
          </a:xfrm>
          <a:custGeom>
            <a:avLst/>
            <a:gdLst>
              <a:gd name="connsiteX0" fmla="*/ 0 w 1994338"/>
              <a:gd name="connsiteY0" fmla="*/ 0 h 2467304"/>
              <a:gd name="connsiteX1" fmla="*/ 1994338 w 1994338"/>
              <a:gd name="connsiteY1" fmla="*/ 0 h 2467304"/>
              <a:gd name="connsiteX2" fmla="*/ 1994338 w 1994338"/>
              <a:gd name="connsiteY2" fmla="*/ 2467304 h 2467304"/>
              <a:gd name="connsiteX3" fmla="*/ 0 w 1994338"/>
              <a:gd name="connsiteY3" fmla="*/ 2467304 h 246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338" h="2467304">
                <a:moveTo>
                  <a:pt x="0" y="0"/>
                </a:moveTo>
                <a:lnTo>
                  <a:pt x="1994338" y="0"/>
                </a:lnTo>
                <a:lnTo>
                  <a:pt x="1994338" y="2467304"/>
                </a:lnTo>
                <a:lnTo>
                  <a:pt x="0" y="24673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268192" y="-119416"/>
            <a:ext cx="3015961" cy="1611310"/>
          </a:xfrm>
          <a:custGeom>
            <a:avLst/>
            <a:gdLst>
              <a:gd name="connsiteX0" fmla="*/ 0 w 4021281"/>
              <a:gd name="connsiteY0" fmla="*/ 0 h 2149077"/>
              <a:gd name="connsiteX1" fmla="*/ 4021281 w 4021281"/>
              <a:gd name="connsiteY1" fmla="*/ 0 h 2149077"/>
              <a:gd name="connsiteX2" fmla="*/ 4021281 w 4021281"/>
              <a:gd name="connsiteY2" fmla="*/ 2149077 h 2149077"/>
              <a:gd name="connsiteX3" fmla="*/ 0 w 4021281"/>
              <a:gd name="connsiteY3" fmla="*/ 2149077 h 21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281" h="2149077">
                <a:moveTo>
                  <a:pt x="0" y="0"/>
                </a:moveTo>
                <a:lnTo>
                  <a:pt x="4021281" y="0"/>
                </a:lnTo>
                <a:lnTo>
                  <a:pt x="4021281" y="2149077"/>
                </a:lnTo>
                <a:lnTo>
                  <a:pt x="0" y="21490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5268192" y="1784241"/>
            <a:ext cx="3015961" cy="1611310"/>
          </a:xfrm>
          <a:custGeom>
            <a:avLst/>
            <a:gdLst>
              <a:gd name="connsiteX0" fmla="*/ 0 w 4021281"/>
              <a:gd name="connsiteY0" fmla="*/ 0 h 2149077"/>
              <a:gd name="connsiteX1" fmla="*/ 4021281 w 4021281"/>
              <a:gd name="connsiteY1" fmla="*/ 0 h 2149077"/>
              <a:gd name="connsiteX2" fmla="*/ 4021281 w 4021281"/>
              <a:gd name="connsiteY2" fmla="*/ 2149077 h 2149077"/>
              <a:gd name="connsiteX3" fmla="*/ 0 w 4021281"/>
              <a:gd name="connsiteY3" fmla="*/ 2149077 h 21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281" h="2149077">
                <a:moveTo>
                  <a:pt x="0" y="0"/>
                </a:moveTo>
                <a:lnTo>
                  <a:pt x="4021281" y="0"/>
                </a:lnTo>
                <a:lnTo>
                  <a:pt x="4021281" y="2149077"/>
                </a:lnTo>
                <a:lnTo>
                  <a:pt x="0" y="21490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268192" y="3687899"/>
            <a:ext cx="3015961" cy="1611310"/>
          </a:xfrm>
          <a:custGeom>
            <a:avLst/>
            <a:gdLst>
              <a:gd name="connsiteX0" fmla="*/ 0 w 4021281"/>
              <a:gd name="connsiteY0" fmla="*/ 0 h 2149077"/>
              <a:gd name="connsiteX1" fmla="*/ 4021281 w 4021281"/>
              <a:gd name="connsiteY1" fmla="*/ 0 h 2149077"/>
              <a:gd name="connsiteX2" fmla="*/ 4021281 w 4021281"/>
              <a:gd name="connsiteY2" fmla="*/ 2149077 h 2149077"/>
              <a:gd name="connsiteX3" fmla="*/ 0 w 4021281"/>
              <a:gd name="connsiteY3" fmla="*/ 2149077 h 21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281" h="2149077">
                <a:moveTo>
                  <a:pt x="0" y="0"/>
                </a:moveTo>
                <a:lnTo>
                  <a:pt x="4021281" y="0"/>
                </a:lnTo>
                <a:lnTo>
                  <a:pt x="4021281" y="2149077"/>
                </a:lnTo>
                <a:lnTo>
                  <a:pt x="0" y="21490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85799" y="-1"/>
            <a:ext cx="2124726" cy="4456325"/>
          </a:xfrm>
          <a:custGeom>
            <a:avLst/>
            <a:gdLst>
              <a:gd name="connsiteX0" fmla="*/ 0 w 2832968"/>
              <a:gd name="connsiteY0" fmla="*/ 0 h 5943600"/>
              <a:gd name="connsiteX1" fmla="*/ 2832968 w 2832968"/>
              <a:gd name="connsiteY1" fmla="*/ 0 h 5943600"/>
              <a:gd name="connsiteX2" fmla="*/ 2832968 w 2832968"/>
              <a:gd name="connsiteY2" fmla="*/ 5943600 h 5943600"/>
              <a:gd name="connsiteX3" fmla="*/ 0 w 2832968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968" h="5943600">
                <a:moveTo>
                  <a:pt x="0" y="0"/>
                </a:moveTo>
                <a:lnTo>
                  <a:pt x="2832968" y="0"/>
                </a:lnTo>
                <a:lnTo>
                  <a:pt x="2832968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333473" y="-1"/>
            <a:ext cx="2124726" cy="4456325"/>
          </a:xfrm>
          <a:custGeom>
            <a:avLst/>
            <a:gdLst>
              <a:gd name="connsiteX0" fmla="*/ 0 w 2832968"/>
              <a:gd name="connsiteY0" fmla="*/ 0 h 5943600"/>
              <a:gd name="connsiteX1" fmla="*/ 2832968 w 2832968"/>
              <a:gd name="connsiteY1" fmla="*/ 0 h 5943600"/>
              <a:gd name="connsiteX2" fmla="*/ 2832968 w 2832968"/>
              <a:gd name="connsiteY2" fmla="*/ 5943600 h 5943600"/>
              <a:gd name="connsiteX3" fmla="*/ 0 w 2832968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968" h="5943600">
                <a:moveTo>
                  <a:pt x="0" y="0"/>
                </a:moveTo>
                <a:lnTo>
                  <a:pt x="2832968" y="0"/>
                </a:lnTo>
                <a:lnTo>
                  <a:pt x="2832968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14874" y="0"/>
            <a:ext cx="4429125" cy="5141913"/>
          </a:xfrm>
          <a:custGeom>
            <a:avLst/>
            <a:gdLst>
              <a:gd name="connsiteX0" fmla="*/ 0 w 5905500"/>
              <a:gd name="connsiteY0" fmla="*/ 0 h 6858000"/>
              <a:gd name="connsiteX1" fmla="*/ 5905500 w 5905500"/>
              <a:gd name="connsiteY1" fmla="*/ 0 h 6858000"/>
              <a:gd name="connsiteX2" fmla="*/ 5905500 w 5905500"/>
              <a:gd name="connsiteY2" fmla="*/ 6858000 h 6858000"/>
              <a:gd name="connsiteX3" fmla="*/ 0 w 5905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500" h="6858000">
                <a:moveTo>
                  <a:pt x="0" y="0"/>
                </a:moveTo>
                <a:lnTo>
                  <a:pt x="5905500" y="0"/>
                </a:lnTo>
                <a:lnTo>
                  <a:pt x="59055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29125" cy="5141913"/>
          </a:xfrm>
          <a:custGeom>
            <a:avLst/>
            <a:gdLst>
              <a:gd name="connsiteX0" fmla="*/ 0 w 5905500"/>
              <a:gd name="connsiteY0" fmla="*/ 0 h 6858000"/>
              <a:gd name="connsiteX1" fmla="*/ 5905500 w 5905500"/>
              <a:gd name="connsiteY1" fmla="*/ 0 h 6858000"/>
              <a:gd name="connsiteX2" fmla="*/ 5905500 w 5905500"/>
              <a:gd name="connsiteY2" fmla="*/ 6858000 h 6858000"/>
              <a:gd name="connsiteX3" fmla="*/ 0 w 5905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500" h="6858000">
                <a:moveTo>
                  <a:pt x="0" y="0"/>
                </a:moveTo>
                <a:lnTo>
                  <a:pt x="5905500" y="0"/>
                </a:lnTo>
                <a:lnTo>
                  <a:pt x="59055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7200" y="463407"/>
            <a:ext cx="2406650" cy="3345418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010151" y="463407"/>
            <a:ext cx="2406650" cy="3345418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048000" cy="3934342"/>
          </a:xfrm>
          <a:custGeom>
            <a:avLst/>
            <a:gdLst>
              <a:gd name="connsiteX0" fmla="*/ 0 w 4064000"/>
              <a:gd name="connsiteY0" fmla="*/ 0 h 5247409"/>
              <a:gd name="connsiteX1" fmla="*/ 4064000 w 4064000"/>
              <a:gd name="connsiteY1" fmla="*/ 0 h 5247409"/>
              <a:gd name="connsiteX2" fmla="*/ 4064000 w 4064000"/>
              <a:gd name="connsiteY2" fmla="*/ 5247409 h 5247409"/>
              <a:gd name="connsiteX3" fmla="*/ 0 w 4064000"/>
              <a:gd name="connsiteY3" fmla="*/ 5247409 h 52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5247409">
                <a:moveTo>
                  <a:pt x="0" y="0"/>
                </a:moveTo>
                <a:lnTo>
                  <a:pt x="4064000" y="0"/>
                </a:lnTo>
                <a:lnTo>
                  <a:pt x="4064000" y="5247409"/>
                </a:lnTo>
                <a:lnTo>
                  <a:pt x="0" y="52474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047999" y="0"/>
            <a:ext cx="3048000" cy="3934342"/>
          </a:xfrm>
          <a:custGeom>
            <a:avLst/>
            <a:gdLst>
              <a:gd name="connsiteX0" fmla="*/ 0 w 4064000"/>
              <a:gd name="connsiteY0" fmla="*/ 0 h 5247409"/>
              <a:gd name="connsiteX1" fmla="*/ 4064000 w 4064000"/>
              <a:gd name="connsiteY1" fmla="*/ 0 h 5247409"/>
              <a:gd name="connsiteX2" fmla="*/ 4064000 w 4064000"/>
              <a:gd name="connsiteY2" fmla="*/ 5247409 h 5247409"/>
              <a:gd name="connsiteX3" fmla="*/ 0 w 4064000"/>
              <a:gd name="connsiteY3" fmla="*/ 5247409 h 52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5247409">
                <a:moveTo>
                  <a:pt x="0" y="0"/>
                </a:moveTo>
                <a:lnTo>
                  <a:pt x="4064000" y="0"/>
                </a:lnTo>
                <a:lnTo>
                  <a:pt x="4064000" y="5247409"/>
                </a:lnTo>
                <a:lnTo>
                  <a:pt x="0" y="52474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95999" y="0"/>
            <a:ext cx="3048000" cy="3934342"/>
          </a:xfrm>
          <a:custGeom>
            <a:avLst/>
            <a:gdLst>
              <a:gd name="connsiteX0" fmla="*/ 0 w 4064000"/>
              <a:gd name="connsiteY0" fmla="*/ 0 h 5247409"/>
              <a:gd name="connsiteX1" fmla="*/ 4064000 w 4064000"/>
              <a:gd name="connsiteY1" fmla="*/ 0 h 5247409"/>
              <a:gd name="connsiteX2" fmla="*/ 4064000 w 4064000"/>
              <a:gd name="connsiteY2" fmla="*/ 5247409 h 5247409"/>
              <a:gd name="connsiteX3" fmla="*/ 0 w 4064000"/>
              <a:gd name="connsiteY3" fmla="*/ 5247409 h 52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5247409">
                <a:moveTo>
                  <a:pt x="0" y="0"/>
                </a:moveTo>
                <a:lnTo>
                  <a:pt x="4064000" y="0"/>
                </a:lnTo>
                <a:lnTo>
                  <a:pt x="4064000" y="5247409"/>
                </a:lnTo>
                <a:lnTo>
                  <a:pt x="0" y="52474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162696" y="1261037"/>
            <a:ext cx="2818611" cy="2817741"/>
          </a:xfrm>
          <a:custGeom>
            <a:avLst/>
            <a:gdLst>
              <a:gd name="connsiteX0" fmla="*/ 1204097 w 2408194"/>
              <a:gd name="connsiteY0" fmla="*/ 0 h 2408194"/>
              <a:gd name="connsiteX1" fmla="*/ 2408194 w 2408194"/>
              <a:gd name="connsiteY1" fmla="*/ 1204097 h 2408194"/>
              <a:gd name="connsiteX2" fmla="*/ 1204097 w 2408194"/>
              <a:gd name="connsiteY2" fmla="*/ 2408194 h 2408194"/>
              <a:gd name="connsiteX3" fmla="*/ 0 w 2408194"/>
              <a:gd name="connsiteY3" fmla="*/ 1204097 h 24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194" h="2408194">
                <a:moveTo>
                  <a:pt x="1204097" y="0"/>
                </a:moveTo>
                <a:lnTo>
                  <a:pt x="2408194" y="1204097"/>
                </a:lnTo>
                <a:lnTo>
                  <a:pt x="1204097" y="2408194"/>
                </a:lnTo>
                <a:lnTo>
                  <a:pt x="0" y="1204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856711" y="-1263624"/>
            <a:ext cx="2528029" cy="2527249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07986" y="187203"/>
            <a:ext cx="2528029" cy="2527249"/>
          </a:xfrm>
          <a:custGeom>
            <a:avLst/>
            <a:gdLst>
              <a:gd name="connsiteX0" fmla="*/ 1685353 w 3370705"/>
              <a:gd name="connsiteY0" fmla="*/ 0 h 3370705"/>
              <a:gd name="connsiteX1" fmla="*/ 3370705 w 3370705"/>
              <a:gd name="connsiteY1" fmla="*/ 1685353 h 3370705"/>
              <a:gd name="connsiteX2" fmla="*/ 1685353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3" y="0"/>
                </a:moveTo>
                <a:lnTo>
                  <a:pt x="3370705" y="1685353"/>
                </a:lnTo>
                <a:lnTo>
                  <a:pt x="1685353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759261" y="-1263624"/>
            <a:ext cx="2528029" cy="2527249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1901989" y="-412969"/>
            <a:ext cx="4553816" cy="4552410"/>
          </a:xfrm>
          <a:custGeom>
            <a:avLst/>
            <a:gdLst>
              <a:gd name="connsiteX0" fmla="*/ 3035877 w 6071754"/>
              <a:gd name="connsiteY0" fmla="*/ 0 h 6071754"/>
              <a:gd name="connsiteX1" fmla="*/ 6071754 w 6071754"/>
              <a:gd name="connsiteY1" fmla="*/ 3035877 h 6071754"/>
              <a:gd name="connsiteX2" fmla="*/ 3035877 w 6071754"/>
              <a:gd name="connsiteY2" fmla="*/ 6071754 h 6071754"/>
              <a:gd name="connsiteX3" fmla="*/ 0 w 6071754"/>
              <a:gd name="connsiteY3" fmla="*/ 3035877 h 60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754" h="6071754">
                <a:moveTo>
                  <a:pt x="3035877" y="0"/>
                </a:moveTo>
                <a:lnTo>
                  <a:pt x="6071754" y="3035877"/>
                </a:lnTo>
                <a:lnTo>
                  <a:pt x="3035877" y="6071754"/>
                </a:lnTo>
                <a:lnTo>
                  <a:pt x="0" y="30358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780163" y="-749274"/>
            <a:ext cx="1483304" cy="1482847"/>
          </a:xfrm>
          <a:custGeom>
            <a:avLst/>
            <a:gdLst>
              <a:gd name="connsiteX0" fmla="*/ 988870 w 1977739"/>
              <a:gd name="connsiteY0" fmla="*/ 0 h 1977739"/>
              <a:gd name="connsiteX1" fmla="*/ 1977739 w 1977739"/>
              <a:gd name="connsiteY1" fmla="*/ 988870 h 1977739"/>
              <a:gd name="connsiteX2" fmla="*/ 988870 w 1977739"/>
              <a:gd name="connsiteY2" fmla="*/ 1977739 h 1977739"/>
              <a:gd name="connsiteX3" fmla="*/ 0 w 1977739"/>
              <a:gd name="connsiteY3" fmla="*/ 988870 h 197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739" h="1977739">
                <a:moveTo>
                  <a:pt x="988870" y="0"/>
                </a:moveTo>
                <a:lnTo>
                  <a:pt x="1977739" y="988870"/>
                </a:lnTo>
                <a:lnTo>
                  <a:pt x="988870" y="1977739"/>
                </a:lnTo>
                <a:lnTo>
                  <a:pt x="0" y="988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521816" y="-396089"/>
            <a:ext cx="2260024" cy="2259326"/>
          </a:xfrm>
          <a:custGeom>
            <a:avLst/>
            <a:gdLst>
              <a:gd name="connsiteX0" fmla="*/ 1506683 w 3013365"/>
              <a:gd name="connsiteY0" fmla="*/ 0 h 3013365"/>
              <a:gd name="connsiteX1" fmla="*/ 3013365 w 3013365"/>
              <a:gd name="connsiteY1" fmla="*/ 1506683 h 3013365"/>
              <a:gd name="connsiteX2" fmla="*/ 1506683 w 3013365"/>
              <a:gd name="connsiteY2" fmla="*/ 3013365 h 3013365"/>
              <a:gd name="connsiteX3" fmla="*/ 0 w 3013365"/>
              <a:gd name="connsiteY3" fmla="*/ 1506683 h 301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365" h="3013365">
                <a:moveTo>
                  <a:pt x="1506683" y="0"/>
                </a:moveTo>
                <a:lnTo>
                  <a:pt x="3013365" y="1506683"/>
                </a:lnTo>
                <a:lnTo>
                  <a:pt x="1506683" y="3013365"/>
                </a:lnTo>
                <a:lnTo>
                  <a:pt x="0" y="15066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910175" y="1863237"/>
            <a:ext cx="1483304" cy="1482847"/>
          </a:xfrm>
          <a:custGeom>
            <a:avLst/>
            <a:gdLst>
              <a:gd name="connsiteX0" fmla="*/ 988870 w 1977739"/>
              <a:gd name="connsiteY0" fmla="*/ 0 h 1977739"/>
              <a:gd name="connsiteX1" fmla="*/ 1977739 w 1977739"/>
              <a:gd name="connsiteY1" fmla="*/ 988870 h 1977739"/>
              <a:gd name="connsiteX2" fmla="*/ 988870 w 1977739"/>
              <a:gd name="connsiteY2" fmla="*/ 1977739 h 1977739"/>
              <a:gd name="connsiteX3" fmla="*/ 0 w 1977739"/>
              <a:gd name="connsiteY3" fmla="*/ 988870 h 197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739" h="1977739">
                <a:moveTo>
                  <a:pt x="988870" y="0"/>
                </a:moveTo>
                <a:lnTo>
                  <a:pt x="1977739" y="988870"/>
                </a:lnTo>
                <a:lnTo>
                  <a:pt x="988870" y="1977739"/>
                </a:lnTo>
                <a:lnTo>
                  <a:pt x="0" y="988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2651827" y="733573"/>
            <a:ext cx="2260024" cy="2259326"/>
          </a:xfrm>
          <a:custGeom>
            <a:avLst/>
            <a:gdLst>
              <a:gd name="connsiteX0" fmla="*/ 1506683 w 3013365"/>
              <a:gd name="connsiteY0" fmla="*/ 0 h 3013365"/>
              <a:gd name="connsiteX1" fmla="*/ 3013365 w 3013365"/>
              <a:gd name="connsiteY1" fmla="*/ 1506683 h 3013365"/>
              <a:gd name="connsiteX2" fmla="*/ 1506683 w 3013365"/>
              <a:gd name="connsiteY2" fmla="*/ 3013365 h 3013365"/>
              <a:gd name="connsiteX3" fmla="*/ 0 w 3013365"/>
              <a:gd name="connsiteY3" fmla="*/ 1506683 h 301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365" h="3013365">
                <a:moveTo>
                  <a:pt x="1506683" y="0"/>
                </a:moveTo>
                <a:lnTo>
                  <a:pt x="3013365" y="1506683"/>
                </a:lnTo>
                <a:lnTo>
                  <a:pt x="1506683" y="3013365"/>
                </a:lnTo>
                <a:lnTo>
                  <a:pt x="0" y="15066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81840" y="-1055708"/>
            <a:ext cx="3579668" cy="3578564"/>
          </a:xfrm>
          <a:custGeom>
            <a:avLst/>
            <a:gdLst>
              <a:gd name="connsiteX0" fmla="*/ 2386446 w 4772891"/>
              <a:gd name="connsiteY0" fmla="*/ 0 h 4772891"/>
              <a:gd name="connsiteX1" fmla="*/ 4772891 w 4772891"/>
              <a:gd name="connsiteY1" fmla="*/ 2386446 h 4772891"/>
              <a:gd name="connsiteX2" fmla="*/ 2386446 w 4772891"/>
              <a:gd name="connsiteY2" fmla="*/ 4772891 h 4772891"/>
              <a:gd name="connsiteX3" fmla="*/ 0 w 4772891"/>
              <a:gd name="connsiteY3" fmla="*/ 2386446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2891" h="4772891">
                <a:moveTo>
                  <a:pt x="2386446" y="0"/>
                </a:moveTo>
                <a:lnTo>
                  <a:pt x="4772891" y="2386446"/>
                </a:lnTo>
                <a:lnTo>
                  <a:pt x="2386446" y="4772891"/>
                </a:lnTo>
                <a:lnTo>
                  <a:pt x="0" y="2386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04534" y="1"/>
            <a:ext cx="2856290" cy="3108520"/>
          </a:xfrm>
          <a:custGeom>
            <a:avLst/>
            <a:gdLst>
              <a:gd name="connsiteX0" fmla="*/ 0 w 3636819"/>
              <a:gd name="connsiteY0" fmla="*/ 0 h 4145973"/>
              <a:gd name="connsiteX1" fmla="*/ 3636819 w 3636819"/>
              <a:gd name="connsiteY1" fmla="*/ 0 h 4145973"/>
              <a:gd name="connsiteX2" fmla="*/ 3636819 w 3636819"/>
              <a:gd name="connsiteY2" fmla="*/ 4145973 h 4145973"/>
              <a:gd name="connsiteX3" fmla="*/ 0 w 3636819"/>
              <a:gd name="connsiteY3" fmla="*/ 4145973 h 414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6819" h="4145973">
                <a:moveTo>
                  <a:pt x="0" y="0"/>
                </a:moveTo>
                <a:lnTo>
                  <a:pt x="3636819" y="0"/>
                </a:lnTo>
                <a:lnTo>
                  <a:pt x="3636819" y="4145973"/>
                </a:lnTo>
                <a:lnTo>
                  <a:pt x="0" y="41459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183177" y="2944914"/>
            <a:ext cx="2027615" cy="2197000"/>
          </a:xfrm>
          <a:custGeom>
            <a:avLst/>
            <a:gdLst>
              <a:gd name="connsiteX0" fmla="*/ 0 w 2703486"/>
              <a:gd name="connsiteY0" fmla="*/ 0 h 2930237"/>
              <a:gd name="connsiteX1" fmla="*/ 2703486 w 2703486"/>
              <a:gd name="connsiteY1" fmla="*/ 0 h 2930237"/>
              <a:gd name="connsiteX2" fmla="*/ 2703486 w 2703486"/>
              <a:gd name="connsiteY2" fmla="*/ 2930237 h 2930237"/>
              <a:gd name="connsiteX3" fmla="*/ 0 w 2703486"/>
              <a:gd name="connsiteY3" fmla="*/ 2930237 h 293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86" h="2930237">
                <a:moveTo>
                  <a:pt x="0" y="0"/>
                </a:moveTo>
                <a:lnTo>
                  <a:pt x="2703486" y="0"/>
                </a:lnTo>
                <a:lnTo>
                  <a:pt x="2703486" y="2930237"/>
                </a:lnTo>
                <a:lnTo>
                  <a:pt x="0" y="2930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938155" y="-2722941"/>
            <a:ext cx="7003472" cy="7001311"/>
          </a:xfrm>
          <a:custGeom>
            <a:avLst/>
            <a:gdLst>
              <a:gd name="connsiteX0" fmla="*/ 4668982 w 9337963"/>
              <a:gd name="connsiteY0" fmla="*/ 0 h 9337963"/>
              <a:gd name="connsiteX1" fmla="*/ 9337963 w 9337963"/>
              <a:gd name="connsiteY1" fmla="*/ 4668982 h 9337963"/>
              <a:gd name="connsiteX2" fmla="*/ 4668982 w 9337963"/>
              <a:gd name="connsiteY2" fmla="*/ 9337963 h 9337963"/>
              <a:gd name="connsiteX3" fmla="*/ 0 w 9337963"/>
              <a:gd name="connsiteY3" fmla="*/ 4668982 h 933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7963" h="9337963">
                <a:moveTo>
                  <a:pt x="4668982" y="0"/>
                </a:moveTo>
                <a:lnTo>
                  <a:pt x="9337963" y="4668982"/>
                </a:lnTo>
                <a:lnTo>
                  <a:pt x="4668982" y="9337963"/>
                </a:lnTo>
                <a:lnTo>
                  <a:pt x="0" y="46689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130137" y="-2441111"/>
            <a:ext cx="4883727" cy="4882220"/>
          </a:xfrm>
          <a:custGeom>
            <a:avLst/>
            <a:gdLst>
              <a:gd name="connsiteX0" fmla="*/ 3255818 w 6511636"/>
              <a:gd name="connsiteY0" fmla="*/ 0 h 6511636"/>
              <a:gd name="connsiteX1" fmla="*/ 6511636 w 6511636"/>
              <a:gd name="connsiteY1" fmla="*/ 3255818 h 6511636"/>
              <a:gd name="connsiteX2" fmla="*/ 3255818 w 6511636"/>
              <a:gd name="connsiteY2" fmla="*/ 6511636 h 6511636"/>
              <a:gd name="connsiteX3" fmla="*/ 0 w 6511636"/>
              <a:gd name="connsiteY3" fmla="*/ 3255818 h 651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1636" h="6511636">
                <a:moveTo>
                  <a:pt x="3255818" y="0"/>
                </a:moveTo>
                <a:lnTo>
                  <a:pt x="6511636" y="3255818"/>
                </a:lnTo>
                <a:lnTo>
                  <a:pt x="3255818" y="6511636"/>
                </a:lnTo>
                <a:lnTo>
                  <a:pt x="0" y="32558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19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625850" y="0"/>
            <a:ext cx="2082800" cy="2084462"/>
          </a:xfrm>
          <a:custGeom>
            <a:avLst/>
            <a:gdLst>
              <a:gd name="connsiteX0" fmla="*/ 0 w 2777067"/>
              <a:gd name="connsiteY0" fmla="*/ 0 h 2780140"/>
              <a:gd name="connsiteX1" fmla="*/ 2777067 w 2777067"/>
              <a:gd name="connsiteY1" fmla="*/ 0 h 2780140"/>
              <a:gd name="connsiteX2" fmla="*/ 2777067 w 2777067"/>
              <a:gd name="connsiteY2" fmla="*/ 2780140 h 2780140"/>
              <a:gd name="connsiteX3" fmla="*/ 0 w 2777067"/>
              <a:gd name="connsiteY3" fmla="*/ 2780140 h 278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7067" h="2780140">
                <a:moveTo>
                  <a:pt x="0" y="0"/>
                </a:moveTo>
                <a:lnTo>
                  <a:pt x="2777067" y="0"/>
                </a:lnTo>
                <a:lnTo>
                  <a:pt x="2777067" y="2780140"/>
                </a:lnTo>
                <a:lnTo>
                  <a:pt x="0" y="2780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625850" y="2354400"/>
            <a:ext cx="3169359" cy="2095578"/>
          </a:xfrm>
          <a:custGeom>
            <a:avLst/>
            <a:gdLst>
              <a:gd name="connsiteX0" fmla="*/ 0 w 4225812"/>
              <a:gd name="connsiteY0" fmla="*/ 0 h 2794967"/>
              <a:gd name="connsiteX1" fmla="*/ 4225812 w 4225812"/>
              <a:gd name="connsiteY1" fmla="*/ 0 h 2794967"/>
              <a:gd name="connsiteX2" fmla="*/ 4225812 w 4225812"/>
              <a:gd name="connsiteY2" fmla="*/ 2794967 h 2794967"/>
              <a:gd name="connsiteX3" fmla="*/ 0 w 4225812"/>
              <a:gd name="connsiteY3" fmla="*/ 2794967 h 279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812" h="2794967">
                <a:moveTo>
                  <a:pt x="0" y="0"/>
                </a:moveTo>
                <a:lnTo>
                  <a:pt x="4225812" y="0"/>
                </a:lnTo>
                <a:lnTo>
                  <a:pt x="4225812" y="2794967"/>
                </a:lnTo>
                <a:lnTo>
                  <a:pt x="0" y="27949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5994400" y="596716"/>
            <a:ext cx="2419350" cy="1487746"/>
          </a:xfrm>
          <a:custGeom>
            <a:avLst/>
            <a:gdLst>
              <a:gd name="connsiteX0" fmla="*/ 0 w 3225800"/>
              <a:gd name="connsiteY0" fmla="*/ 0 h 1984274"/>
              <a:gd name="connsiteX1" fmla="*/ 3225800 w 3225800"/>
              <a:gd name="connsiteY1" fmla="*/ 0 h 1984274"/>
              <a:gd name="connsiteX2" fmla="*/ 3225800 w 3225800"/>
              <a:gd name="connsiteY2" fmla="*/ 1984274 h 1984274"/>
              <a:gd name="connsiteX3" fmla="*/ 0 w 3225800"/>
              <a:gd name="connsiteY3" fmla="*/ 1984274 h 198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800" h="1984274">
                <a:moveTo>
                  <a:pt x="0" y="0"/>
                </a:moveTo>
                <a:lnTo>
                  <a:pt x="3225800" y="0"/>
                </a:lnTo>
                <a:lnTo>
                  <a:pt x="3225800" y="1984274"/>
                </a:lnTo>
                <a:lnTo>
                  <a:pt x="0" y="19842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1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153640" y="1861995"/>
            <a:ext cx="1418360" cy="1417922"/>
          </a:xfrm>
          <a:custGeom>
            <a:avLst/>
            <a:gdLst>
              <a:gd name="connsiteX0" fmla="*/ 945573 w 1891146"/>
              <a:gd name="connsiteY0" fmla="*/ 0 h 1891146"/>
              <a:gd name="connsiteX1" fmla="*/ 1891146 w 1891146"/>
              <a:gd name="connsiteY1" fmla="*/ 945573 h 1891146"/>
              <a:gd name="connsiteX2" fmla="*/ 945573 w 1891146"/>
              <a:gd name="connsiteY2" fmla="*/ 1891146 h 1891146"/>
              <a:gd name="connsiteX3" fmla="*/ 0 w 1891146"/>
              <a:gd name="connsiteY3" fmla="*/ 945573 h 189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146" h="1891146">
                <a:moveTo>
                  <a:pt x="945573" y="0"/>
                </a:moveTo>
                <a:lnTo>
                  <a:pt x="1891146" y="945573"/>
                </a:lnTo>
                <a:lnTo>
                  <a:pt x="945573" y="1891146"/>
                </a:lnTo>
                <a:lnTo>
                  <a:pt x="0" y="9455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2000" y="1861995"/>
            <a:ext cx="1418360" cy="1417922"/>
          </a:xfrm>
          <a:custGeom>
            <a:avLst/>
            <a:gdLst>
              <a:gd name="connsiteX0" fmla="*/ 945573 w 1891146"/>
              <a:gd name="connsiteY0" fmla="*/ 0 h 1891146"/>
              <a:gd name="connsiteX1" fmla="*/ 1891146 w 1891146"/>
              <a:gd name="connsiteY1" fmla="*/ 945573 h 1891146"/>
              <a:gd name="connsiteX2" fmla="*/ 945573 w 1891146"/>
              <a:gd name="connsiteY2" fmla="*/ 1891146 h 1891146"/>
              <a:gd name="connsiteX3" fmla="*/ 0 w 1891146"/>
              <a:gd name="connsiteY3" fmla="*/ 945573 h 189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146" h="1891146">
                <a:moveTo>
                  <a:pt x="945573" y="0"/>
                </a:moveTo>
                <a:lnTo>
                  <a:pt x="1891146" y="945573"/>
                </a:lnTo>
                <a:lnTo>
                  <a:pt x="945573" y="1891146"/>
                </a:lnTo>
                <a:lnTo>
                  <a:pt x="0" y="9455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-1" y="2644412"/>
            <a:ext cx="2286000" cy="1727326"/>
          </a:xfrm>
          <a:custGeom>
            <a:avLst/>
            <a:gdLst>
              <a:gd name="connsiteX0" fmla="*/ 0 w 3048000"/>
              <a:gd name="connsiteY0" fmla="*/ 0 h 2303812"/>
              <a:gd name="connsiteX1" fmla="*/ 3048000 w 3048000"/>
              <a:gd name="connsiteY1" fmla="*/ 0 h 2303812"/>
              <a:gd name="connsiteX2" fmla="*/ 3048000 w 3048000"/>
              <a:gd name="connsiteY2" fmla="*/ 2303812 h 2303812"/>
              <a:gd name="connsiteX3" fmla="*/ 0 w 3048000"/>
              <a:gd name="connsiteY3" fmla="*/ 2303812 h 23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303812">
                <a:moveTo>
                  <a:pt x="0" y="0"/>
                </a:moveTo>
                <a:lnTo>
                  <a:pt x="3048000" y="0"/>
                </a:lnTo>
                <a:lnTo>
                  <a:pt x="3048000" y="2303812"/>
                </a:lnTo>
                <a:lnTo>
                  <a:pt x="0" y="23038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2285999" y="2644412"/>
            <a:ext cx="2286000" cy="1727326"/>
          </a:xfrm>
          <a:custGeom>
            <a:avLst/>
            <a:gdLst>
              <a:gd name="connsiteX0" fmla="*/ 0 w 3048000"/>
              <a:gd name="connsiteY0" fmla="*/ 0 h 2303812"/>
              <a:gd name="connsiteX1" fmla="*/ 3048000 w 3048000"/>
              <a:gd name="connsiteY1" fmla="*/ 0 h 2303812"/>
              <a:gd name="connsiteX2" fmla="*/ 3048000 w 3048000"/>
              <a:gd name="connsiteY2" fmla="*/ 2303812 h 2303812"/>
              <a:gd name="connsiteX3" fmla="*/ 0 w 3048000"/>
              <a:gd name="connsiteY3" fmla="*/ 2303812 h 23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303812">
                <a:moveTo>
                  <a:pt x="0" y="0"/>
                </a:moveTo>
                <a:lnTo>
                  <a:pt x="3048000" y="0"/>
                </a:lnTo>
                <a:lnTo>
                  <a:pt x="3048000" y="2303812"/>
                </a:lnTo>
                <a:lnTo>
                  <a:pt x="0" y="23038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571999" y="2644412"/>
            <a:ext cx="2286000" cy="1727326"/>
          </a:xfrm>
          <a:custGeom>
            <a:avLst/>
            <a:gdLst>
              <a:gd name="connsiteX0" fmla="*/ 0 w 3048000"/>
              <a:gd name="connsiteY0" fmla="*/ 0 h 2303812"/>
              <a:gd name="connsiteX1" fmla="*/ 3048000 w 3048000"/>
              <a:gd name="connsiteY1" fmla="*/ 0 h 2303812"/>
              <a:gd name="connsiteX2" fmla="*/ 3048000 w 3048000"/>
              <a:gd name="connsiteY2" fmla="*/ 2303812 h 2303812"/>
              <a:gd name="connsiteX3" fmla="*/ 0 w 3048000"/>
              <a:gd name="connsiteY3" fmla="*/ 2303812 h 23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303812">
                <a:moveTo>
                  <a:pt x="0" y="0"/>
                </a:moveTo>
                <a:lnTo>
                  <a:pt x="3048000" y="0"/>
                </a:lnTo>
                <a:lnTo>
                  <a:pt x="3048000" y="2303812"/>
                </a:lnTo>
                <a:lnTo>
                  <a:pt x="0" y="23038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857999" y="2644412"/>
            <a:ext cx="2286000" cy="1727326"/>
          </a:xfrm>
          <a:custGeom>
            <a:avLst/>
            <a:gdLst>
              <a:gd name="connsiteX0" fmla="*/ 0 w 3048000"/>
              <a:gd name="connsiteY0" fmla="*/ 0 h 2303812"/>
              <a:gd name="connsiteX1" fmla="*/ 3048000 w 3048000"/>
              <a:gd name="connsiteY1" fmla="*/ 0 h 2303812"/>
              <a:gd name="connsiteX2" fmla="*/ 3048000 w 3048000"/>
              <a:gd name="connsiteY2" fmla="*/ 2303812 h 2303812"/>
              <a:gd name="connsiteX3" fmla="*/ 0 w 3048000"/>
              <a:gd name="connsiteY3" fmla="*/ 2303812 h 23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303812">
                <a:moveTo>
                  <a:pt x="0" y="0"/>
                </a:moveTo>
                <a:lnTo>
                  <a:pt x="3048000" y="0"/>
                </a:lnTo>
                <a:lnTo>
                  <a:pt x="3048000" y="2303812"/>
                </a:lnTo>
                <a:lnTo>
                  <a:pt x="0" y="23038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018094" y="379900"/>
            <a:ext cx="7107810" cy="4382111"/>
          </a:xfrm>
          <a:custGeom>
            <a:avLst/>
            <a:gdLst>
              <a:gd name="connsiteX0" fmla="*/ 0 w 9477080"/>
              <a:gd name="connsiteY0" fmla="*/ 0 h 5844618"/>
              <a:gd name="connsiteX1" fmla="*/ 9477080 w 9477080"/>
              <a:gd name="connsiteY1" fmla="*/ 0 h 5844618"/>
              <a:gd name="connsiteX2" fmla="*/ 9477080 w 9477080"/>
              <a:gd name="connsiteY2" fmla="*/ 5844618 h 5844618"/>
              <a:gd name="connsiteX3" fmla="*/ 0 w 9477080"/>
              <a:gd name="connsiteY3" fmla="*/ 5844618 h 584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7080" h="5844618">
                <a:moveTo>
                  <a:pt x="0" y="0"/>
                </a:moveTo>
                <a:lnTo>
                  <a:pt x="9477080" y="0"/>
                </a:lnTo>
                <a:lnTo>
                  <a:pt x="9477080" y="5844618"/>
                </a:lnTo>
                <a:lnTo>
                  <a:pt x="0" y="584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312762" y="560132"/>
            <a:ext cx="4022889" cy="4021648"/>
          </a:xfrm>
          <a:custGeom>
            <a:avLst/>
            <a:gdLst>
              <a:gd name="connsiteX0" fmla="*/ 2681926 w 5363852"/>
              <a:gd name="connsiteY0" fmla="*/ 0 h 5363852"/>
              <a:gd name="connsiteX1" fmla="*/ 5363852 w 5363852"/>
              <a:gd name="connsiteY1" fmla="*/ 2681926 h 5363852"/>
              <a:gd name="connsiteX2" fmla="*/ 2681926 w 5363852"/>
              <a:gd name="connsiteY2" fmla="*/ 5363852 h 5363852"/>
              <a:gd name="connsiteX3" fmla="*/ 0 w 5363852"/>
              <a:gd name="connsiteY3" fmla="*/ 2681926 h 53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3852" h="5363852">
                <a:moveTo>
                  <a:pt x="2681926" y="0"/>
                </a:moveTo>
                <a:lnTo>
                  <a:pt x="5363852" y="2681926"/>
                </a:lnTo>
                <a:lnTo>
                  <a:pt x="2681926" y="5363852"/>
                </a:lnTo>
                <a:lnTo>
                  <a:pt x="0" y="26819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83214" y="636618"/>
            <a:ext cx="1560545" cy="1560064"/>
          </a:xfrm>
          <a:custGeom>
            <a:avLst/>
            <a:gdLst>
              <a:gd name="connsiteX0" fmla="*/ 1040364 w 2080727"/>
              <a:gd name="connsiteY0" fmla="*/ 0 h 2080727"/>
              <a:gd name="connsiteX1" fmla="*/ 2080727 w 2080727"/>
              <a:gd name="connsiteY1" fmla="*/ 1040364 h 2080727"/>
              <a:gd name="connsiteX2" fmla="*/ 1040364 w 2080727"/>
              <a:gd name="connsiteY2" fmla="*/ 2080727 h 2080727"/>
              <a:gd name="connsiteX3" fmla="*/ 0 w 2080727"/>
              <a:gd name="connsiteY3" fmla="*/ 1040364 h 2080727"/>
              <a:gd name="connsiteX4" fmla="*/ 498799 w 2080727"/>
              <a:gd name="connsiteY4" fmla="*/ 541565 h 2080727"/>
              <a:gd name="connsiteX5" fmla="*/ 498799 w 2080727"/>
              <a:gd name="connsiteY5" fmla="*/ 531716 h 2080727"/>
              <a:gd name="connsiteX6" fmla="*/ 508648 w 2080727"/>
              <a:gd name="connsiteY6" fmla="*/ 531716 h 208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727" h="2080727">
                <a:moveTo>
                  <a:pt x="1040364" y="0"/>
                </a:moveTo>
                <a:lnTo>
                  <a:pt x="2080727" y="1040364"/>
                </a:lnTo>
                <a:lnTo>
                  <a:pt x="1040364" y="2080727"/>
                </a:lnTo>
                <a:lnTo>
                  <a:pt x="0" y="1040364"/>
                </a:lnTo>
                <a:lnTo>
                  <a:pt x="498799" y="541565"/>
                </a:lnTo>
                <a:lnTo>
                  <a:pt x="498799" y="531716"/>
                </a:lnTo>
                <a:lnTo>
                  <a:pt x="508648" y="5317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358370" y="1453207"/>
            <a:ext cx="3378652" cy="1893745"/>
          </a:xfrm>
          <a:custGeom>
            <a:avLst/>
            <a:gdLst>
              <a:gd name="connsiteX0" fmla="*/ 0 w 4504869"/>
              <a:gd name="connsiteY0" fmla="*/ 0 h 2525773"/>
              <a:gd name="connsiteX1" fmla="*/ 4504869 w 4504869"/>
              <a:gd name="connsiteY1" fmla="*/ 0 h 2525773"/>
              <a:gd name="connsiteX2" fmla="*/ 4504869 w 4504869"/>
              <a:gd name="connsiteY2" fmla="*/ 2525773 h 2525773"/>
              <a:gd name="connsiteX3" fmla="*/ 0 w 4504869"/>
              <a:gd name="connsiteY3" fmla="*/ 2525773 h 252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4869" h="2525773">
                <a:moveTo>
                  <a:pt x="0" y="0"/>
                </a:moveTo>
                <a:lnTo>
                  <a:pt x="4504869" y="0"/>
                </a:lnTo>
                <a:lnTo>
                  <a:pt x="4504869" y="2525773"/>
                </a:lnTo>
                <a:lnTo>
                  <a:pt x="0" y="25257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135373" y="1932610"/>
            <a:ext cx="2759472" cy="1742627"/>
          </a:xfrm>
          <a:custGeom>
            <a:avLst/>
            <a:gdLst>
              <a:gd name="connsiteX0" fmla="*/ 0 w 3679296"/>
              <a:gd name="connsiteY0" fmla="*/ 0 h 2324220"/>
              <a:gd name="connsiteX1" fmla="*/ 3679296 w 3679296"/>
              <a:gd name="connsiteY1" fmla="*/ 0 h 2324220"/>
              <a:gd name="connsiteX2" fmla="*/ 3679296 w 3679296"/>
              <a:gd name="connsiteY2" fmla="*/ 2324220 h 2324220"/>
              <a:gd name="connsiteX3" fmla="*/ 0 w 3679296"/>
              <a:gd name="connsiteY3" fmla="*/ 2324220 h 232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296" h="2324220">
                <a:moveTo>
                  <a:pt x="0" y="0"/>
                </a:moveTo>
                <a:lnTo>
                  <a:pt x="3679296" y="0"/>
                </a:lnTo>
                <a:lnTo>
                  <a:pt x="3679296" y="2324220"/>
                </a:lnTo>
                <a:lnTo>
                  <a:pt x="0" y="2324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43264" y="1586553"/>
            <a:ext cx="1310117" cy="2296314"/>
          </a:xfrm>
          <a:custGeom>
            <a:avLst/>
            <a:gdLst>
              <a:gd name="connsiteX0" fmla="*/ 0 w 1746822"/>
              <a:gd name="connsiteY0" fmla="*/ 0 h 3062697"/>
              <a:gd name="connsiteX1" fmla="*/ 1746822 w 1746822"/>
              <a:gd name="connsiteY1" fmla="*/ 0 h 3062697"/>
              <a:gd name="connsiteX2" fmla="*/ 1746822 w 1746822"/>
              <a:gd name="connsiteY2" fmla="*/ 3062697 h 3062697"/>
              <a:gd name="connsiteX3" fmla="*/ 0 w 1746822"/>
              <a:gd name="connsiteY3" fmla="*/ 3062697 h 306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822" h="3062697">
                <a:moveTo>
                  <a:pt x="0" y="0"/>
                </a:moveTo>
                <a:lnTo>
                  <a:pt x="1746822" y="0"/>
                </a:lnTo>
                <a:lnTo>
                  <a:pt x="1746822" y="3062697"/>
                </a:lnTo>
                <a:lnTo>
                  <a:pt x="0" y="30626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92969" y="1754927"/>
            <a:ext cx="2505623" cy="3458090"/>
          </a:xfrm>
          <a:custGeom>
            <a:avLst/>
            <a:gdLst>
              <a:gd name="connsiteX0" fmla="*/ 7024 w 3340830"/>
              <a:gd name="connsiteY0" fmla="*/ 0 h 4612210"/>
              <a:gd name="connsiteX1" fmla="*/ 3336147 w 3340830"/>
              <a:gd name="connsiteY1" fmla="*/ 0 h 4612210"/>
              <a:gd name="connsiteX2" fmla="*/ 3340830 w 3340830"/>
              <a:gd name="connsiteY2" fmla="*/ 5150 h 4612210"/>
              <a:gd name="connsiteX3" fmla="*/ 3338488 w 3340830"/>
              <a:gd name="connsiteY3" fmla="*/ 4607060 h 4612210"/>
              <a:gd name="connsiteX4" fmla="*/ 3333806 w 3340830"/>
              <a:gd name="connsiteY4" fmla="*/ 4612210 h 4612210"/>
              <a:gd name="connsiteX5" fmla="*/ 4683 w 3340830"/>
              <a:gd name="connsiteY5" fmla="*/ 4612210 h 4612210"/>
              <a:gd name="connsiteX6" fmla="*/ 0 w 3340830"/>
              <a:gd name="connsiteY6" fmla="*/ 4607060 h 4612210"/>
              <a:gd name="connsiteX7" fmla="*/ 2341 w 3340830"/>
              <a:gd name="connsiteY7" fmla="*/ 5150 h 4612210"/>
              <a:gd name="connsiteX8" fmla="*/ 7024 w 3340830"/>
              <a:gd name="connsiteY8" fmla="*/ 0 h 461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0830" h="4612210">
                <a:moveTo>
                  <a:pt x="7024" y="0"/>
                </a:moveTo>
                <a:cubicBezTo>
                  <a:pt x="3336147" y="0"/>
                  <a:pt x="3336147" y="0"/>
                  <a:pt x="3336147" y="0"/>
                </a:cubicBezTo>
                <a:cubicBezTo>
                  <a:pt x="3338488" y="0"/>
                  <a:pt x="3340830" y="2575"/>
                  <a:pt x="3340830" y="5150"/>
                </a:cubicBezTo>
                <a:lnTo>
                  <a:pt x="3338488" y="4607060"/>
                </a:lnTo>
                <a:cubicBezTo>
                  <a:pt x="3338488" y="4609635"/>
                  <a:pt x="3336147" y="4612210"/>
                  <a:pt x="3333806" y="4612210"/>
                </a:cubicBezTo>
                <a:cubicBezTo>
                  <a:pt x="4683" y="4612210"/>
                  <a:pt x="4683" y="4612210"/>
                  <a:pt x="4683" y="4612210"/>
                </a:cubicBezTo>
                <a:cubicBezTo>
                  <a:pt x="2341" y="4612210"/>
                  <a:pt x="0" y="4609635"/>
                  <a:pt x="0" y="4607060"/>
                </a:cubicBezTo>
                <a:cubicBezTo>
                  <a:pt x="2341" y="5150"/>
                  <a:pt x="2341" y="5150"/>
                  <a:pt x="2341" y="5150"/>
                </a:cubicBezTo>
                <a:cubicBezTo>
                  <a:pt x="2341" y="2575"/>
                  <a:pt x="4683" y="0"/>
                  <a:pt x="70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278061" y="1050479"/>
            <a:ext cx="4542728" cy="2868767"/>
          </a:xfrm>
          <a:custGeom>
            <a:avLst/>
            <a:gdLst>
              <a:gd name="connsiteX0" fmla="*/ 0 w 6056970"/>
              <a:gd name="connsiteY0" fmla="*/ 0 h 3826203"/>
              <a:gd name="connsiteX1" fmla="*/ 6056970 w 6056970"/>
              <a:gd name="connsiteY1" fmla="*/ 0 h 3826203"/>
              <a:gd name="connsiteX2" fmla="*/ 6056970 w 6056970"/>
              <a:gd name="connsiteY2" fmla="*/ 3826203 h 3826203"/>
              <a:gd name="connsiteX3" fmla="*/ 0 w 6056970"/>
              <a:gd name="connsiteY3" fmla="*/ 3826203 h 382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6970" h="3826203">
                <a:moveTo>
                  <a:pt x="0" y="0"/>
                </a:moveTo>
                <a:lnTo>
                  <a:pt x="6056970" y="0"/>
                </a:lnTo>
                <a:lnTo>
                  <a:pt x="6056970" y="3826203"/>
                </a:lnTo>
                <a:lnTo>
                  <a:pt x="0" y="38262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918800" y="1452572"/>
            <a:ext cx="1310117" cy="2296314"/>
          </a:xfrm>
          <a:custGeom>
            <a:avLst/>
            <a:gdLst>
              <a:gd name="connsiteX0" fmla="*/ 0 w 1746822"/>
              <a:gd name="connsiteY0" fmla="*/ 0 h 3062697"/>
              <a:gd name="connsiteX1" fmla="*/ 1746822 w 1746822"/>
              <a:gd name="connsiteY1" fmla="*/ 0 h 3062697"/>
              <a:gd name="connsiteX2" fmla="*/ 1746822 w 1746822"/>
              <a:gd name="connsiteY2" fmla="*/ 3062697 h 3062697"/>
              <a:gd name="connsiteX3" fmla="*/ 0 w 1746822"/>
              <a:gd name="connsiteY3" fmla="*/ 3062697 h 306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822" h="3062697">
                <a:moveTo>
                  <a:pt x="0" y="0"/>
                </a:moveTo>
                <a:lnTo>
                  <a:pt x="1746822" y="0"/>
                </a:lnTo>
                <a:lnTo>
                  <a:pt x="1746822" y="3062697"/>
                </a:lnTo>
                <a:lnTo>
                  <a:pt x="0" y="30626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867346" y="1127676"/>
            <a:ext cx="2091318" cy="2886295"/>
          </a:xfrm>
          <a:custGeom>
            <a:avLst/>
            <a:gdLst>
              <a:gd name="connsiteX0" fmla="*/ 5863 w 2788424"/>
              <a:gd name="connsiteY0" fmla="*/ 0 h 3849581"/>
              <a:gd name="connsiteX1" fmla="*/ 2784516 w 2788424"/>
              <a:gd name="connsiteY1" fmla="*/ 0 h 3849581"/>
              <a:gd name="connsiteX2" fmla="*/ 2788424 w 2788424"/>
              <a:gd name="connsiteY2" fmla="*/ 4299 h 3849581"/>
              <a:gd name="connsiteX3" fmla="*/ 2786470 w 2788424"/>
              <a:gd name="connsiteY3" fmla="*/ 3845282 h 3849581"/>
              <a:gd name="connsiteX4" fmla="*/ 2782562 w 2788424"/>
              <a:gd name="connsiteY4" fmla="*/ 3849581 h 3849581"/>
              <a:gd name="connsiteX5" fmla="*/ 3908 w 2788424"/>
              <a:gd name="connsiteY5" fmla="*/ 3849581 h 3849581"/>
              <a:gd name="connsiteX6" fmla="*/ 0 w 2788424"/>
              <a:gd name="connsiteY6" fmla="*/ 3845282 h 3849581"/>
              <a:gd name="connsiteX7" fmla="*/ 1954 w 2788424"/>
              <a:gd name="connsiteY7" fmla="*/ 4299 h 3849581"/>
              <a:gd name="connsiteX8" fmla="*/ 5863 w 2788424"/>
              <a:gd name="connsiteY8" fmla="*/ 0 h 38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8424" h="3849581">
                <a:moveTo>
                  <a:pt x="5863" y="0"/>
                </a:moveTo>
                <a:cubicBezTo>
                  <a:pt x="2784516" y="0"/>
                  <a:pt x="2784516" y="0"/>
                  <a:pt x="2784516" y="0"/>
                </a:cubicBezTo>
                <a:cubicBezTo>
                  <a:pt x="2786470" y="0"/>
                  <a:pt x="2788424" y="2149"/>
                  <a:pt x="2788424" y="4299"/>
                </a:cubicBezTo>
                <a:lnTo>
                  <a:pt x="2786470" y="3845282"/>
                </a:lnTo>
                <a:cubicBezTo>
                  <a:pt x="2786470" y="3847431"/>
                  <a:pt x="2784516" y="3849581"/>
                  <a:pt x="2782562" y="3849581"/>
                </a:cubicBezTo>
                <a:cubicBezTo>
                  <a:pt x="3908" y="3849581"/>
                  <a:pt x="3908" y="3849581"/>
                  <a:pt x="3908" y="3849581"/>
                </a:cubicBezTo>
                <a:cubicBezTo>
                  <a:pt x="1954" y="3849581"/>
                  <a:pt x="0" y="3847431"/>
                  <a:pt x="0" y="3845282"/>
                </a:cubicBezTo>
                <a:cubicBezTo>
                  <a:pt x="1954" y="4299"/>
                  <a:pt x="1954" y="4299"/>
                  <a:pt x="1954" y="4299"/>
                </a:cubicBezTo>
                <a:cubicBezTo>
                  <a:pt x="1954" y="2149"/>
                  <a:pt x="3908" y="0"/>
                  <a:pt x="58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37530" y="2248935"/>
            <a:ext cx="2845703" cy="1595026"/>
          </a:xfrm>
          <a:custGeom>
            <a:avLst/>
            <a:gdLst>
              <a:gd name="connsiteX0" fmla="*/ 0 w 3794271"/>
              <a:gd name="connsiteY0" fmla="*/ 0 h 2127358"/>
              <a:gd name="connsiteX1" fmla="*/ 3794271 w 3794271"/>
              <a:gd name="connsiteY1" fmla="*/ 0 h 2127358"/>
              <a:gd name="connsiteX2" fmla="*/ 3794271 w 3794271"/>
              <a:gd name="connsiteY2" fmla="*/ 2127358 h 2127358"/>
              <a:gd name="connsiteX3" fmla="*/ 0 w 3794271"/>
              <a:gd name="connsiteY3" fmla="*/ 2127358 h 212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4271" h="2127358">
                <a:moveTo>
                  <a:pt x="0" y="0"/>
                </a:moveTo>
                <a:lnTo>
                  <a:pt x="3794271" y="0"/>
                </a:lnTo>
                <a:lnTo>
                  <a:pt x="3794271" y="2127358"/>
                </a:lnTo>
                <a:lnTo>
                  <a:pt x="0" y="2127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513"/>
            <a:ext cx="6858000" cy="17901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695"/>
            <a:ext cx="6858000" cy="1241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765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1908"/>
            <a:ext cx="7886700" cy="213889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036"/>
            <a:ext cx="7886700" cy="112479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759"/>
            <a:ext cx="7886700" cy="9938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483"/>
            <a:ext cx="3868340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227"/>
            <a:ext cx="3868340" cy="2762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83"/>
            <a:ext cx="3887391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227"/>
            <a:ext cx="3887391" cy="2762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341"/>
            <a:ext cx="4629150" cy="36540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341"/>
            <a:ext cx="4629150" cy="36540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765" indent="0">
              <a:buNone/>
              <a:defRPr sz="1500"/>
            </a:lvl7pPr>
            <a:lvl8pPr marL="2399665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759"/>
            <a:ext cx="1971675" cy="43575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759"/>
            <a:ext cx="5800725" cy="4357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759"/>
            <a:ext cx="7886700" cy="993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8796"/>
            <a:ext cx="7886700" cy="326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E3B0A419-6A11-404F-A161-C98F22F71F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5792"/>
            <a:ext cx="30861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70BC7F9E-6DD7-A049-BEA8-2DBEF5689A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0" algn="l" defTabSz="685165" rtl="0" eaLnBrk="1" latinLnBrk="0" hangingPunct="1">
        <a:lnSpc>
          <a:spcPct val="90000"/>
        </a:lnSpc>
        <a:spcBef>
          <a:spcPts val="750"/>
        </a:spcBef>
        <a:buFont typeface="Arial" panose="020B0704020202020204"/>
        <a:buNone/>
        <a:defRPr sz="18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/>
        <a:buChar char="•"/>
        <a:defRPr sz="6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/>
        <a:buChar char="•"/>
        <a:defRPr sz="6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3pPr>
      <a:lvl4pPr marL="11995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/>
        <a:buChar char="•"/>
        <a:defRPr sz="6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4pPr>
      <a:lvl5pPr marL="15424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/>
        <a:buChar char="•"/>
        <a:defRPr sz="6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5pPr>
      <a:lvl6pPr marL="18853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759"/>
            <a:ext cx="7886700" cy="993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8796"/>
            <a:ext cx="7886700" cy="326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0B1D-F084-497C-BE75-AF48A7C6441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5792"/>
            <a:ext cx="30861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6FCD-AB71-4921-BA5D-411087DF8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7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3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0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notesSlide" Target="../notesSlides/notesSlide25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Line 1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963577" y="0"/>
            <a:ext cx="1549533" cy="5141913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2" name="PA_Line 1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1303492" y="-11505"/>
            <a:ext cx="3882863" cy="5153417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4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0" y="1634852"/>
            <a:ext cx="4767634" cy="3507060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5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610740" y="-2"/>
            <a:ext cx="1087125" cy="5141914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6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900000">
            <a:off x="3120750" y="3928018"/>
            <a:ext cx="74703" cy="74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7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0700000">
            <a:off x="2852140" y="3017476"/>
            <a:ext cx="74703" cy="74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17" name="PA_椭圆 2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20700000">
            <a:off x="1124011" y="2462961"/>
            <a:ext cx="74703" cy="74703"/>
          </a:xfrm>
          <a:prstGeom prst="ellipse">
            <a:avLst/>
          </a:prstGeom>
          <a:solidFill>
            <a:srgbClr val="72BFC5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2" name="文本框 1"/>
          <p:cNvSpPr txBox="1"/>
          <p:nvPr/>
        </p:nvSpPr>
        <p:spPr>
          <a:xfrm>
            <a:off x="5753235" y="1127020"/>
            <a:ext cx="18745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72BFC5"/>
                </a:solidFill>
                <a:latin typeface="方正黑体简体" panose="02010601030101010101" charset="-122"/>
              </a:rPr>
              <a:t>20</a:t>
            </a:r>
            <a:r>
              <a:rPr lang="en-US" sz="6000" dirty="0">
                <a:solidFill>
                  <a:srgbClr val="72BFC5"/>
                </a:solidFill>
                <a:latin typeface="方正黑体简体" panose="02010601030101010101" charset="-122"/>
              </a:rPr>
              <a:t>19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06275" y="2116958"/>
            <a:ext cx="28803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charset="-122"/>
                <a:ea typeface="造字工房悦黑体验版纤细体" pitchFamily="50" charset="-122"/>
                <a:cs typeface="Arial" panose="020B0704020202020204" pitchFamily="34" charset="0"/>
              </a:rPr>
              <a:t>答辩</a:t>
            </a: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charset="-122"/>
                <a:ea typeface="造字工房悦黑体验版纤细体" pitchFamily="50" charset="-122"/>
                <a:cs typeface="Arial" panose="020B0704020202020204" pitchFamily="34" charset="0"/>
              </a:rPr>
              <a:t>PPT</a:t>
            </a:r>
          </a:p>
        </p:txBody>
      </p:sp>
      <p:sp>
        <p:nvSpPr>
          <p:cNvPr id="3" name="平行四边形 2"/>
          <p:cNvSpPr/>
          <p:nvPr/>
        </p:nvSpPr>
        <p:spPr>
          <a:xfrm>
            <a:off x="5069581" y="2992035"/>
            <a:ext cx="3353748" cy="307777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86355" y="2992035"/>
            <a:ext cx="31202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黑体简体" panose="02010601030101010101" charset="-122"/>
              </a:rPr>
              <a:t>小福</a:t>
            </a:r>
            <a:r>
              <a:rPr lang="en-US" altLang="zh-CN" sz="1400" dirty="0">
                <a:solidFill>
                  <a:schemeClr val="bg1"/>
                </a:solidFill>
                <a:latin typeface="方正黑体简体" panose="02010601030101010101" charset="-122"/>
              </a:rPr>
              <a:t>BBS</a:t>
            </a:r>
          </a:p>
        </p:txBody>
      </p:sp>
      <p:sp>
        <p:nvSpPr>
          <p:cNvPr id="48" name="PA_任意多边形 5"/>
          <p:cNvSpPr/>
          <p:nvPr>
            <p:custDataLst>
              <p:tags r:id="rId8"/>
            </p:custDataLst>
          </p:nvPr>
        </p:nvSpPr>
        <p:spPr bwMode="auto">
          <a:xfrm flipH="1">
            <a:off x="-1" y="-7783"/>
            <a:ext cx="2181469" cy="4657489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91309" y="3432358"/>
            <a:ext cx="9950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造字工房悦黑体验版纤细体" pitchFamily="50" charset="-122"/>
                <a:cs typeface="Aharoni" panose="02010803020104030203" pitchFamily="2" charset="-79"/>
              </a:rPr>
              <a:t>小福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造字工房悦黑体验版纤细体" pitchFamily="50" charset="-122"/>
                <a:cs typeface="Aharoni" panose="02010803020104030203" pitchFamily="2" charset="-79"/>
              </a:rPr>
              <a:t>BBS</a:t>
            </a:r>
          </a:p>
        </p:txBody>
      </p:sp>
    </p:spTree>
  </p:cSld>
  <p:clrMapOvr>
    <a:masterClrMapping/>
  </p:clrMapOvr>
  <p:transition spd="slow" advClick="0" advTm="2000">
    <p:randomBar dir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3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5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42" grpId="0" animBg="1"/>
          <p:bldP spid="44" grpId="0" animBg="1"/>
          <p:bldP spid="45" grpId="0" animBg="1"/>
          <p:bldP spid="46" grpId="0" animBg="1"/>
          <p:bldP spid="47" grpId="0" animBg="1"/>
          <p:bldP spid="17" grpId="0" animBg="1"/>
          <p:bldP spid="2" grpId="0"/>
          <p:bldP spid="19" grpId="0"/>
          <p:bldP spid="3" grpId="0" animBg="1"/>
          <p:bldP spid="4" grpId="0"/>
          <p:bldP spid="48" grpId="0" animBg="1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42" grpId="0" animBg="1"/>
          <p:bldP spid="44" grpId="0" animBg="1"/>
          <p:bldP spid="45" grpId="0" animBg="1"/>
          <p:bldP spid="46" grpId="0" animBg="1"/>
          <p:bldP spid="47" grpId="0" animBg="1"/>
          <p:bldP spid="17" grpId="0" animBg="1"/>
          <p:bldP spid="2" grpId="0"/>
          <p:bldP spid="19" grpId="0"/>
          <p:bldP spid="3" grpId="0" animBg="1"/>
          <p:bldP spid="4" grpId="0"/>
          <p:bldP spid="48" grpId="0" animBg="1"/>
          <p:bldP spid="2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70" y="0"/>
            <a:ext cx="3037840" cy="5142230"/>
          </a:xfrm>
          <a:prstGeom prst="rect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方正黑体简体" panose="02010601030101010101" charset="-122"/>
              <a:cs typeface="Arial" panose="020B0704020202020204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12433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方正黑体简体" panose="02010601030101010101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1600" dirty="0">
                <a:solidFill>
                  <a:schemeClr val="bg1"/>
                </a:solidFill>
                <a:latin typeface="方正黑体简体" panose="02010601030101010101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1600" dirty="0">
                <a:solidFill>
                  <a:schemeClr val="bg1"/>
                </a:solidFill>
                <a:latin typeface="方正黑体简体" panose="02010601030101010101" charset="-122"/>
                <a:ea typeface="微软雅黑" panose="020B0503020204020204" pitchFamily="34" charset="-122"/>
                <a:sym typeface="+mn-ea"/>
              </a:rPr>
              <a:t>功能设计</a:t>
            </a:r>
          </a:p>
        </p:txBody>
      </p:sp>
      <p:sp>
        <p:nvSpPr>
          <p:cNvPr id="22" name="矩形 21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2010601030101010101" charset="-122"/>
            </a:endParaRPr>
          </a:p>
        </p:txBody>
      </p:sp>
      <p:sp>
        <p:nvSpPr>
          <p:cNvPr id="32" name="Rectangle 35"/>
          <p:cNvSpPr/>
          <p:nvPr/>
        </p:nvSpPr>
        <p:spPr>
          <a:xfrm>
            <a:off x="394970" y="1019175"/>
            <a:ext cx="22326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704020202020204" pitchFamily="34" charset="0"/>
              <a:buNone/>
            </a:pPr>
            <a:r>
              <a:rPr lang="zh-CN" altLang="zh-CN" sz="2400" dirty="0">
                <a:solidFill>
                  <a:schemeClr val="bg1"/>
                </a:solidFill>
                <a:latin typeface="方正黑体_GBK" panose="03000509000000000000" charset="-122"/>
                <a:ea typeface="方正黑体_GBK" panose="03000509000000000000" charset="-122"/>
                <a:sym typeface="+mn-ea"/>
              </a:rPr>
              <a:t>管理员用例图：</a:t>
            </a:r>
            <a:endParaRPr lang="zh-CN" altLang="zh-CN" sz="2400" dirty="0">
              <a:solidFill>
                <a:schemeClr val="bg1"/>
              </a:solidFill>
              <a:latin typeface="方正黑体_GBK" panose="03000509000000000000" charset="-122"/>
              <a:ea typeface="方正黑体_GBK" panose="03000509000000000000" charset="-122"/>
              <a:cs typeface="Arial" panose="020B0704020202020204" pitchFamily="34" charset="0"/>
              <a:sym typeface="+mn-ea"/>
            </a:endParaRPr>
          </a:p>
        </p:txBody>
      </p:sp>
      <p:pic>
        <p:nvPicPr>
          <p:cNvPr id="3" name="图片 2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3039110" y="702945"/>
            <a:ext cx="6021070" cy="399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1" grpId="0" bldLvl="0" animBg="1"/>
      <p:bldP spid="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26"/>
          <p:cNvSpPr/>
          <p:nvPr/>
        </p:nvSpPr>
        <p:spPr>
          <a:xfrm flipH="1">
            <a:off x="5236351" y="1590149"/>
            <a:ext cx="3921522" cy="3579068"/>
          </a:xfrm>
          <a:prstGeom prst="rtTriangle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方正黑体简体" panose="02010601030101010101" charset="-122"/>
              <a:ea typeface="等线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31732" y="4030428"/>
            <a:ext cx="22982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2.4.1 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类图</a:t>
            </a:r>
            <a:endParaRPr lang="zh-CN" altLang="en-US" sz="2400" dirty="0">
              <a:solidFill>
                <a:schemeClr val="bg1"/>
              </a:solidFill>
              <a:latin typeface="方正黑体简体" panose="02010601030101010101" charset="-122"/>
              <a:ea typeface="Roboto Thin" charset="0"/>
              <a:cs typeface="Arial" panose="020B0704020202020204" pitchFamily="34" charset="0"/>
              <a:sym typeface="+mn-ea"/>
            </a:endParaRPr>
          </a:p>
        </p:txBody>
      </p:sp>
      <p:sp>
        <p:nvSpPr>
          <p:cNvPr id="205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204914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altLang="zh-CN" sz="1600" dirty="0">
                <a:latin typeface="黑体-简" charset="-122"/>
                <a:ea typeface="黑体-简" charset="-122"/>
                <a:sym typeface="+mn-ea"/>
              </a:rPr>
              <a:t>2.4 </a:t>
            </a:r>
            <a:r>
              <a:rPr lang="zh-CN" altLang="en-US" sz="1600" dirty="0">
                <a:latin typeface="黑体-简" charset="-122"/>
                <a:ea typeface="黑体-简" charset="-122"/>
                <a:sym typeface="+mn-ea"/>
              </a:rPr>
              <a:t>程序模块设计说明</a:t>
            </a:r>
            <a:endParaRPr lang="en-US" altLang="zh-CN" sz="1600" dirty="0">
              <a:solidFill>
                <a:srgbClr val="000000">
                  <a:lumMod val="75000"/>
                  <a:lumOff val="25000"/>
                </a:srgbClr>
              </a:solidFill>
              <a:latin typeface="黑体-简" charset="-122"/>
              <a:ea typeface="黑体-简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pic>
        <p:nvPicPr>
          <p:cNvPr id="16" name="图片 15" descr="7DH6`@RNIQ7PU{5I_LXW7WR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215" y="638175"/>
            <a:ext cx="6416675" cy="425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15" grpId="0"/>
      <p:bldP spid="205" grpId="0" bldLvl="0" animBg="1"/>
      <p:bldP spid="20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532765"/>
            <a:ext cx="1668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2.4.2 </a:t>
            </a:r>
            <a:r>
              <a:rPr lang="zh-CN" altLang="en-US" dirty="0"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204914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altLang="zh-CN" sz="1600" dirty="0">
                <a:latin typeface="黑体-简" charset="-122"/>
                <a:ea typeface="黑体-简" charset="-122"/>
                <a:sym typeface="+mn-ea"/>
              </a:rPr>
              <a:t>2.4 </a:t>
            </a:r>
            <a:r>
              <a:rPr lang="zh-CN" altLang="en-US" sz="1600" dirty="0">
                <a:latin typeface="黑体-简" charset="-122"/>
                <a:ea typeface="黑体-简" charset="-122"/>
                <a:sym typeface="+mn-ea"/>
              </a:rPr>
              <a:t>程序模块设计说明</a:t>
            </a:r>
            <a:endParaRPr lang="en-US" altLang="zh-CN" sz="1600" dirty="0">
              <a:solidFill>
                <a:srgbClr val="000000">
                  <a:lumMod val="75000"/>
                  <a:lumOff val="25000"/>
                </a:srgbClr>
              </a:solidFill>
              <a:latin typeface="黑体-简" charset="-122"/>
              <a:ea typeface="黑体-简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94970" y="1393190"/>
          <a:ext cx="3851910" cy="2742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以列表的形式在线显示每个帖子简要信息，点击一项显示该帖子的具体内容。向下拖动实施加载下一页帖子列表。拖动发送相应信息，通过软件提供的数据库接口获取相应数据。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点击、拖动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8155" algn="l"/>
                        </a:tabLst>
                      </a:pPr>
                      <a:r>
                        <a:rPr lang="zh-CN" sz="1050" kern="100">
                          <a:effectLst/>
                        </a:rPr>
                        <a:t>发送点击项的帖子内容，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，从数据库中获取相应的内容和评论。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楼主，帖子标题，帖子内容，帖子回复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界面要求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简洁美观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607560" y="1408430"/>
          <a:ext cx="4106545" cy="2728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热门推荐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以列表的形式在线显示热门帖子简要信息，点击一项显示该帖子的具体内容。向下拖动实施加载下一页帖子列表。拖动发送相应信息，通过软件提供的数据库接口获取相应数据。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点击、拖动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8155" algn="l"/>
                        </a:tabLst>
                      </a:pPr>
                      <a:r>
                        <a:rPr lang="zh-CN" sz="1050" kern="100">
                          <a:effectLst/>
                        </a:rPr>
                        <a:t>发送点击项的帖子内容，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，从数据库中获取相应的内容和评论。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楼主，帖子标题，帖子内容，帖子回复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界面要求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简洁美观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532765"/>
            <a:ext cx="1668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2.4.2 </a:t>
            </a:r>
            <a:r>
              <a:rPr lang="zh-CN" altLang="en-US" dirty="0"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204914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altLang="zh-CN" sz="1600" dirty="0">
                <a:latin typeface="黑体-简" charset="-122"/>
                <a:ea typeface="黑体-简" charset="-122"/>
                <a:sym typeface="+mn-ea"/>
              </a:rPr>
              <a:t>2.4 </a:t>
            </a:r>
            <a:r>
              <a:rPr lang="zh-CN" altLang="en-US" sz="1600" dirty="0">
                <a:latin typeface="黑体-简" charset="-122"/>
                <a:ea typeface="黑体-简" charset="-122"/>
                <a:sym typeface="+mn-ea"/>
              </a:rPr>
              <a:t>程序模块设计说明</a:t>
            </a:r>
            <a:endParaRPr lang="en-US" altLang="zh-CN" sz="1600" dirty="0">
              <a:solidFill>
                <a:srgbClr val="000000">
                  <a:lumMod val="75000"/>
                  <a:lumOff val="25000"/>
                </a:srgbClr>
              </a:solidFill>
              <a:latin typeface="黑体-简" charset="-122"/>
              <a:ea typeface="黑体-简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215" y="1459230"/>
          <a:ext cx="3811905" cy="3109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搜索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输入作者、帖子名称，点击搜索按钮，以列表的形式显示在线搜索到的帖子，点击帖子，进入帖子详情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点击、输入字符串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815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发送作者名、帖子名，从数据库中获取相应帖子名称，内容，评论。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楼主，帖子标题，帖子内容，帖子回复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界面要求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简洁美观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00905" y="1459865"/>
          <a:ext cx="4069080" cy="3109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界面布局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主界面分为四个模块，推荐、主页、私信、个人信息，点击对应按钮显示相应信息。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8155" algn="l"/>
                        </a:tabLst>
                      </a:pPr>
                      <a:r>
                        <a:rPr lang="zh-CN" sz="1050" kern="100">
                          <a:effectLst/>
                        </a:rPr>
                        <a:t>点击相应按钮，主界面显示内容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主界面显示内容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界面要求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简洁美观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8" b="100000" l="7415" r="74584">
                        <a14:backgroundMark x1="9108" y1="95552" x2="61392" y2="95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322"/>
          <a:stretch>
            <a:fillRect/>
          </a:stretch>
        </p:blipFill>
        <p:spPr>
          <a:xfrm>
            <a:off x="-1548680" y="465435"/>
            <a:ext cx="4733955" cy="4211041"/>
          </a:xfrm>
          <a:prstGeom prst="rect">
            <a:avLst/>
          </a:prstGeom>
        </p:spPr>
      </p:pic>
      <p:sp>
        <p:nvSpPr>
          <p:cNvPr id="29702" name="Freeform 6"/>
          <p:cNvSpPr/>
          <p:nvPr/>
        </p:nvSpPr>
        <p:spPr bwMode="auto">
          <a:xfrm>
            <a:off x="1403350" y="0"/>
            <a:ext cx="6650038" cy="5149850"/>
          </a:xfrm>
          <a:custGeom>
            <a:avLst/>
            <a:gdLst>
              <a:gd name="T0" fmla="*/ 3246 w 4189"/>
              <a:gd name="T1" fmla="*/ 0 h 3244"/>
              <a:gd name="T2" fmla="*/ 0 w 4189"/>
              <a:gd name="T3" fmla="*/ 3244 h 3244"/>
              <a:gd name="T4" fmla="*/ 942 w 4189"/>
              <a:gd name="T5" fmla="*/ 3244 h 3244"/>
              <a:gd name="T6" fmla="*/ 4189 w 4189"/>
              <a:gd name="T7" fmla="*/ 0 h 3244"/>
              <a:gd name="T8" fmla="*/ 3246 w 4189"/>
              <a:gd name="T9" fmla="*/ 0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89" h="3244">
                <a:moveTo>
                  <a:pt x="3246" y="0"/>
                </a:moveTo>
                <a:lnTo>
                  <a:pt x="0" y="3244"/>
                </a:lnTo>
                <a:lnTo>
                  <a:pt x="942" y="3244"/>
                </a:lnTo>
                <a:lnTo>
                  <a:pt x="4189" y="0"/>
                </a:lnTo>
                <a:lnTo>
                  <a:pt x="3246" y="0"/>
                </a:lnTo>
                <a:close/>
              </a:path>
            </a:pathLst>
          </a:custGeom>
          <a:solidFill>
            <a:srgbClr val="72BFC5"/>
          </a:solidFill>
          <a:ln>
            <a:noFill/>
          </a:ln>
        </p:spPr>
        <p:txBody>
          <a:bodyPr/>
          <a:lstStyle/>
          <a:p>
            <a:endParaRPr lang="zh-CN" altLang="en-US">
              <a:latin typeface="方正黑体简体" panose="02010601030101010101" charset="-122"/>
            </a:endParaRP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4757738" y="950913"/>
            <a:ext cx="1570037" cy="1568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方正黑体简体" panose="02010601030101010101" charset="-122"/>
            </a:endParaRP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4681538" y="874713"/>
            <a:ext cx="1722437" cy="1720850"/>
          </a:xfrm>
          <a:prstGeom prst="ellipse">
            <a:avLst/>
          </a:prstGeom>
          <a:noFill/>
          <a:ln w="6350">
            <a:solidFill>
              <a:srgbClr val="002C4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n>
                <a:solidFill>
                  <a:sysClr val="windowText" lastClr="000000"/>
                </a:solidFill>
              </a:ln>
              <a:latin typeface="方正黑体简体" panose="02010601030101010101" charset="-122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995863" y="2093131"/>
            <a:ext cx="1089025" cy="16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704020202020204" pitchFamily="34" charset="0"/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2.5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882198" y="1260686"/>
            <a:ext cx="130048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704020202020204" pitchFamily="34" charset="0"/>
              <a:buNone/>
            </a:pPr>
            <a:r>
              <a:rPr lang="zh-CN" altLang="en-US" sz="4400" dirty="0">
                <a:solidFill>
                  <a:srgbClr val="72BFC5"/>
                </a:solidFill>
                <a:latin typeface="方正黑体_GBK" panose="03000509000000000000" charset="-122"/>
                <a:ea typeface="方正黑体_GBK" panose="03000509000000000000" charset="-122"/>
              </a:rPr>
              <a:t>属性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5076825" y="1994892"/>
            <a:ext cx="93503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黑体简体" panose="02010601030101010101" charset="-122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89344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7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2.5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2010601030101010101" charset="-122"/>
            </a:endParaRPr>
          </a:p>
        </p:txBody>
      </p:sp>
      <p:sp>
        <p:nvSpPr>
          <p:cNvPr id="31" name="Rectangle 3"/>
          <p:cNvSpPr/>
          <p:nvPr/>
        </p:nvSpPr>
        <p:spPr>
          <a:xfrm>
            <a:off x="5379720" y="3084830"/>
            <a:ext cx="294322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704020202020204" pitchFamily="34" charset="0"/>
              <a:buNone/>
            </a:pPr>
            <a:r>
              <a:rPr lang="en-US" altLang="zh-CN" sz="1000" dirty="0" smtClean="0">
                <a:sym typeface="+mn-ea"/>
              </a:rPr>
              <a:t>2</a:t>
            </a:r>
            <a:r>
              <a:rPr lang="en-US" altLang="zh-CN" sz="1000" dirty="0" smtClean="0">
                <a:sym typeface="+mn-ea"/>
              </a:rPr>
              <a:t>.5.1 </a:t>
            </a:r>
            <a:r>
              <a:rPr lang="zh-CN" altLang="en-US" sz="1000" dirty="0">
                <a:sym typeface="+mn-ea"/>
              </a:rPr>
              <a:t>可靠性</a:t>
            </a:r>
            <a:endParaRPr lang="en-US" altLang="zh-CN" sz="1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zh-CN" sz="1000" dirty="0">
                <a:sym typeface="+mn-ea"/>
              </a:rPr>
              <a:t>小福</a:t>
            </a:r>
            <a:r>
              <a:rPr lang="en-US" altLang="zh-CN" sz="1000" dirty="0">
                <a:sym typeface="+mn-ea"/>
              </a:rPr>
              <a:t>BBS</a:t>
            </a:r>
            <a:r>
              <a:rPr lang="zh-CN" altLang="zh-CN" sz="1000" dirty="0">
                <a:sym typeface="+mn-ea"/>
              </a:rPr>
              <a:t>客户端开发优先实现帖子发布以及浏览功能，其他扩展功能在保证以上两项功能的前提下酌情实现。</a:t>
            </a:r>
            <a:endParaRPr lang="zh-CN" altLang="zh-CN" sz="1000" dirty="0"/>
          </a:p>
          <a:p>
            <a:pPr marL="0" indent="0">
              <a:buFont typeface="Arial" panose="020B07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sz="1000" dirty="0" smtClean="0">
                <a:sym typeface="+mn-ea"/>
              </a:rPr>
              <a:t>2</a:t>
            </a:r>
            <a:r>
              <a:rPr lang="en-US" altLang="zh-CN" sz="1000" dirty="0" smtClean="0">
                <a:sym typeface="+mn-ea"/>
              </a:rPr>
              <a:t>.5.2 </a:t>
            </a:r>
            <a:r>
              <a:rPr lang="zh-CN" altLang="en-US" sz="1000" dirty="0">
                <a:sym typeface="+mn-ea"/>
              </a:rPr>
              <a:t>安全性</a:t>
            </a:r>
            <a:endParaRPr lang="en-US" altLang="zh-CN" sz="1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zh-CN" sz="1000" dirty="0">
                <a:sym typeface="+mn-ea"/>
              </a:rPr>
              <a:t>小福</a:t>
            </a:r>
            <a:r>
              <a:rPr lang="en-US" altLang="zh-CN" sz="1000" dirty="0">
                <a:sym typeface="+mn-ea"/>
              </a:rPr>
              <a:t>BBS</a:t>
            </a:r>
            <a:r>
              <a:rPr lang="zh-CN" altLang="zh-CN" sz="1000" dirty="0">
                <a:sym typeface="+mn-ea"/>
              </a:rPr>
              <a:t>客户端不涉及用户隐私数据的使用，只提供对论坛那开放数据的访问。</a:t>
            </a:r>
            <a:endParaRPr lang="zh-CN" altLang="zh-CN" sz="1000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Open Sans Light" charset="0"/>
              <a:cs typeface="Arial" panose="020B07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/>
      <p:bldP spid="29703" grpId="0" bldLvl="0" animBg="1"/>
      <p:bldP spid="29704" grpId="0" bldLvl="0" animBg="1"/>
      <p:bldP spid="29711" grpId="0"/>
      <p:bldP spid="29712" grpId="0" bldLvl="0" animBg="1"/>
      <p:bldP spid="29713" grpId="0" bldLvl="0" animBg="1"/>
      <p:bldP spid="30" grpId="0" bldLvl="0" animBg="1"/>
      <p:bldP spid="34" grpId="0" bldLvl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26"/>
          <p:cNvSpPr/>
          <p:nvPr/>
        </p:nvSpPr>
        <p:spPr>
          <a:xfrm flipH="1">
            <a:off x="5236351" y="1590149"/>
            <a:ext cx="3921522" cy="3579068"/>
          </a:xfrm>
          <a:prstGeom prst="rtTriangle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方正黑体简体" panose="02010601030101010101" charset="-122"/>
              <a:ea typeface="等线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31732" y="4030428"/>
            <a:ext cx="22982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2.</a:t>
            </a:r>
            <a:r>
              <a:rPr lang="en-US" sz="2400" dirty="0">
                <a:solidFill>
                  <a:schemeClr val="bg1"/>
                </a:solidFill>
                <a:sym typeface="+mn-ea"/>
              </a:rPr>
              <a:t>6 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设计约束</a:t>
            </a:r>
          </a:p>
        </p:txBody>
      </p:sp>
      <p:sp>
        <p:nvSpPr>
          <p:cNvPr id="205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13563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altLang="zh-CN" sz="1600">
                <a:sym typeface="+mn-ea"/>
              </a:rPr>
              <a:t>2.6   </a:t>
            </a:r>
            <a:r>
              <a:rPr lang="zh-CN" altLang="en-US" sz="1600">
                <a:sym typeface="+mn-ea"/>
              </a:rPr>
              <a:t>设计约束</a:t>
            </a:r>
            <a:endParaRPr lang="zh-CN" altLang="en-US" sz="1600"/>
          </a:p>
          <a:p>
            <a:pPr algn="l">
              <a:buFont typeface="Arial" panose="020B0704020202020204" pitchFamily="34" charset="0"/>
              <a:buNone/>
            </a:pPr>
            <a:endParaRPr lang="en-US" altLang="zh-CN" sz="1600" dirty="0">
              <a:solidFill>
                <a:srgbClr val="000000">
                  <a:lumMod val="75000"/>
                  <a:lumOff val="25000"/>
                </a:srgbClr>
              </a:solidFill>
              <a:latin typeface="黑体-简" charset="-122"/>
              <a:ea typeface="黑体-简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8895" y="1322705"/>
            <a:ext cx="51308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2.6.1 </a:t>
            </a:r>
            <a:r>
              <a:rPr lang="zh-CN" altLang="en-US">
                <a:sym typeface="+mn-ea"/>
              </a:rPr>
              <a:t>软件约束</a:t>
            </a:r>
            <a:endParaRPr lang="zh-CN" altLang="en-US"/>
          </a:p>
          <a:p>
            <a:r>
              <a:rPr lang="zh-CN" altLang="en-US">
                <a:sym typeface="+mn-ea"/>
              </a:rPr>
              <a:t>  运行的安卓版本达到</a:t>
            </a:r>
            <a:r>
              <a:rPr lang="en-US" altLang="zh-CN">
                <a:sym typeface="+mn-ea"/>
              </a:rPr>
              <a:t>4.0</a:t>
            </a:r>
            <a:r>
              <a:rPr lang="zh-CN" altLang="en-US">
                <a:sym typeface="+mn-ea"/>
              </a:rPr>
              <a:t>以上就行。</a:t>
            </a: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2.6.2 </a:t>
            </a:r>
            <a:r>
              <a:rPr lang="zh-CN" altLang="en-US">
                <a:sym typeface="+mn-ea"/>
              </a:rPr>
              <a:t>硬件约束</a:t>
            </a:r>
            <a:endParaRPr lang="zh-CN" altLang="en-US"/>
          </a:p>
          <a:p>
            <a:r>
              <a:rPr lang="zh-CN" altLang="en-US">
                <a:sym typeface="+mn-ea"/>
              </a:rPr>
              <a:t>  基本没有硬件约束。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15" grpId="0"/>
      <p:bldP spid="205" grpId="0" bldLvl="0" animBg="1"/>
      <p:bldP spid="20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1835695" y="-1"/>
            <a:ext cx="7200799" cy="5141914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2010601030101010101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0" y="1850877"/>
            <a:ext cx="9144000" cy="2448272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2010601030101010101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768983" y="1"/>
            <a:ext cx="5751647" cy="4731195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72BFC5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9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2010601030101010101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813933" y="1379606"/>
            <a:ext cx="995786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方正黑体简体" panose="02010601030101010101" charset="-122"/>
                <a:ea typeface="方正准圆简体" panose="03000509000000000000" pitchFamily="65" charset="-122"/>
              </a:rPr>
              <a:t>03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2010601030101010101" charset="-122"/>
              <a:ea typeface="方正准圆简体" panose="03000509000000000000" pitchFamily="65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46576" y="2877771"/>
            <a:ext cx="3017520" cy="30670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方正黑体简体" panose="02010601030101010101" charset="-122"/>
                <a:ea typeface="思源黑体 CN Light" panose="020B0300000000000000" pitchFamily="34" charset="-122"/>
              </a:rPr>
              <a:t>Main description of database design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2468245" y="2340610"/>
            <a:ext cx="402336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方正黑体简体" panose="02010601030101010101" charset="-122"/>
                <a:ea typeface="思源黑体 CN Light" panose="020B0300000000000000" pitchFamily="34" charset="-122"/>
              </a:rPr>
              <a:t>数据库设计主要说明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4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5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25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bldLvl="0" animBg="1"/>
          <p:bldP spid="20" grpId="0" bldLvl="0" animBg="1"/>
          <p:bldP spid="21" grpId="0" bldLvl="0" animBg="1"/>
          <p:bldP spid="22" grpId="0" bldLvl="0" animBg="1"/>
          <p:bldP spid="24" grpId="0" bldLvl="0" animBg="1"/>
          <p:bldP spid="2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25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bldLvl="0" animBg="1"/>
          <p:bldP spid="20" grpId="0" bldLvl="0" animBg="1"/>
          <p:bldP spid="21" grpId="0" bldLvl="0" animBg="1"/>
          <p:bldP spid="22" grpId="0" bldLvl="0" animBg="1"/>
          <p:bldP spid="24" grpId="0" bldLvl="0" animBg="1"/>
          <p:bldP spid="25" grpId="0" bldLvl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对角圆角矩形 23"/>
          <p:cNvSpPr/>
          <p:nvPr/>
        </p:nvSpPr>
        <p:spPr>
          <a:xfrm>
            <a:off x="2997200" y="1912620"/>
            <a:ext cx="4812665" cy="1633855"/>
          </a:xfrm>
          <a:prstGeom prst="round2Diag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30">
              <a:latin typeface="方正黑体简体" panose="0201060103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09370" y="1638935"/>
            <a:ext cx="2369185" cy="2069465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29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59335" tIns="29668" rIns="59335" bIns="29668" numCol="1" anchor="t" anchorCtr="0" compatLnSpc="1"/>
            <a:lstStyle/>
            <a:p>
              <a:endParaRPr lang="zh-CN" altLang="en-US" sz="1030">
                <a:latin typeface="方正黑体简体" panose="02010601030101010101" charset="-122"/>
              </a:endParaRPr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59335" tIns="29668" rIns="59335" bIns="29668" numCol="1" anchor="t" anchorCtr="0" compatLnSpc="1"/>
            <a:lstStyle/>
            <a:p>
              <a:endParaRPr lang="zh-CN" altLang="en-US" sz="1030">
                <a:latin typeface="方正黑体简体" panose="02010601030101010101" charset="-122"/>
              </a:endParaRPr>
            </a:p>
          </p:txBody>
        </p:sp>
      </p:grpSp>
      <p:sp>
        <p:nvSpPr>
          <p:cNvPr id="27" name="Freeform 7"/>
          <p:cNvSpPr/>
          <p:nvPr/>
        </p:nvSpPr>
        <p:spPr bwMode="auto">
          <a:xfrm>
            <a:off x="1616710" y="1911985"/>
            <a:ext cx="1753235" cy="1522730"/>
          </a:xfrm>
          <a:custGeom>
            <a:avLst/>
            <a:gdLst>
              <a:gd name="T0" fmla="*/ 3404 w 3431"/>
              <a:gd name="T1" fmla="*/ 1576 h 2999"/>
              <a:gd name="T2" fmla="*/ 3015 w 3431"/>
              <a:gd name="T3" fmla="*/ 2249 h 2999"/>
              <a:gd name="T4" fmla="*/ 2625 w 3431"/>
              <a:gd name="T5" fmla="*/ 2923 h 2999"/>
              <a:gd name="T6" fmla="*/ 2494 w 3431"/>
              <a:gd name="T7" fmla="*/ 2999 h 2999"/>
              <a:gd name="T8" fmla="*/ 1716 w 3431"/>
              <a:gd name="T9" fmla="*/ 2999 h 2999"/>
              <a:gd name="T10" fmla="*/ 938 w 3431"/>
              <a:gd name="T11" fmla="*/ 2999 h 2999"/>
              <a:gd name="T12" fmla="*/ 806 w 3431"/>
              <a:gd name="T13" fmla="*/ 2923 h 2999"/>
              <a:gd name="T14" fmla="*/ 417 w 3431"/>
              <a:gd name="T15" fmla="*/ 2249 h 2999"/>
              <a:gd name="T16" fmla="*/ 28 w 3431"/>
              <a:gd name="T17" fmla="*/ 1576 h 2999"/>
              <a:gd name="T18" fmla="*/ 28 w 3431"/>
              <a:gd name="T19" fmla="*/ 1424 h 2999"/>
              <a:gd name="T20" fmla="*/ 417 w 3431"/>
              <a:gd name="T21" fmla="*/ 750 h 2999"/>
              <a:gd name="T22" fmla="*/ 806 w 3431"/>
              <a:gd name="T23" fmla="*/ 76 h 2999"/>
              <a:gd name="T24" fmla="*/ 938 w 3431"/>
              <a:gd name="T25" fmla="*/ 0 h 2999"/>
              <a:gd name="T26" fmla="*/ 1716 w 3431"/>
              <a:gd name="T27" fmla="*/ 0 h 2999"/>
              <a:gd name="T28" fmla="*/ 2494 w 3431"/>
              <a:gd name="T29" fmla="*/ 0 h 2999"/>
              <a:gd name="T30" fmla="*/ 2625 w 3431"/>
              <a:gd name="T31" fmla="*/ 76 h 2999"/>
              <a:gd name="T32" fmla="*/ 3015 w 3431"/>
              <a:gd name="T33" fmla="*/ 750 h 2999"/>
              <a:gd name="T34" fmla="*/ 3404 w 3431"/>
              <a:gd name="T35" fmla="*/ 1424 h 2999"/>
              <a:gd name="T36" fmla="*/ 3404 w 3431"/>
              <a:gd name="T37" fmla="*/ 1576 h 2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31" h="2999">
                <a:moveTo>
                  <a:pt x="3404" y="1576"/>
                </a:moveTo>
                <a:lnTo>
                  <a:pt x="3015" y="2249"/>
                </a:lnTo>
                <a:lnTo>
                  <a:pt x="2625" y="2923"/>
                </a:lnTo>
                <a:cubicBezTo>
                  <a:pt x="2598" y="2972"/>
                  <a:pt x="2550" y="2999"/>
                  <a:pt x="2494" y="2999"/>
                </a:cubicBezTo>
                <a:lnTo>
                  <a:pt x="1716" y="2999"/>
                </a:lnTo>
                <a:lnTo>
                  <a:pt x="938" y="2999"/>
                </a:lnTo>
                <a:cubicBezTo>
                  <a:pt x="882" y="2999"/>
                  <a:pt x="834" y="2972"/>
                  <a:pt x="806" y="2923"/>
                </a:cubicBezTo>
                <a:lnTo>
                  <a:pt x="417" y="2249"/>
                </a:lnTo>
                <a:lnTo>
                  <a:pt x="28" y="1576"/>
                </a:lnTo>
                <a:cubicBezTo>
                  <a:pt x="0" y="1527"/>
                  <a:pt x="0" y="1472"/>
                  <a:pt x="28" y="1424"/>
                </a:cubicBezTo>
                <a:lnTo>
                  <a:pt x="417" y="750"/>
                </a:lnTo>
                <a:lnTo>
                  <a:pt x="806" y="76"/>
                </a:lnTo>
                <a:cubicBezTo>
                  <a:pt x="834" y="28"/>
                  <a:pt x="882" y="0"/>
                  <a:pt x="938" y="0"/>
                </a:cubicBezTo>
                <a:lnTo>
                  <a:pt x="1716" y="0"/>
                </a:lnTo>
                <a:lnTo>
                  <a:pt x="2494" y="0"/>
                </a:lnTo>
                <a:cubicBezTo>
                  <a:pt x="2550" y="0"/>
                  <a:pt x="2598" y="28"/>
                  <a:pt x="2625" y="76"/>
                </a:cubicBezTo>
                <a:lnTo>
                  <a:pt x="3015" y="750"/>
                </a:lnTo>
                <a:lnTo>
                  <a:pt x="3404" y="1424"/>
                </a:lnTo>
                <a:cubicBezTo>
                  <a:pt x="3431" y="1472"/>
                  <a:pt x="3431" y="1527"/>
                  <a:pt x="3404" y="1576"/>
                </a:cubicBezTo>
                <a:close/>
              </a:path>
            </a:pathLst>
          </a:custGeom>
          <a:solidFill>
            <a:srgbClr val="72BFC5"/>
          </a:solidFill>
          <a:ln w="7938" cap="flat">
            <a:noFill/>
            <a:prstDash val="solid"/>
            <a:miter lim="800000"/>
          </a:ln>
          <a:effectLst/>
        </p:spPr>
        <p:txBody>
          <a:bodyPr vert="horz" wrap="square" lIns="59335" tIns="29668" rIns="59335" bIns="29668" numCol="1" anchor="t" anchorCtr="0" compatLnSpc="1"/>
          <a:lstStyle/>
          <a:p>
            <a:endParaRPr lang="zh-CN" altLang="en-US" sz="1030">
              <a:latin typeface="方正黑体简体" panose="02010601030101010101" charset="-122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12433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7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3.1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外部设计</a:t>
            </a:r>
          </a:p>
        </p:txBody>
      </p:sp>
      <p:sp>
        <p:nvSpPr>
          <p:cNvPr id="56" name="矩形 55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2010601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8555" y="2268855"/>
            <a:ext cx="43281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zh-CN" dirty="0">
                <a:sym typeface="+mn-ea"/>
              </a:rPr>
              <a:t>数据库版本：</a:t>
            </a:r>
            <a:r>
              <a:rPr lang="en-US" altLang="zh-CN" dirty="0">
                <a:sym typeface="+mn-ea"/>
              </a:rPr>
              <a:t>MySQL 5.0.X </a:t>
            </a:r>
            <a:r>
              <a:rPr lang="zh-CN" altLang="zh-CN" dirty="0">
                <a:sym typeface="+mn-ea"/>
              </a:rPr>
              <a:t>及以上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>
                <a:sym typeface="+mn-ea"/>
              </a:rPr>
              <a:t>服务器：阿里云服务器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>
                <a:sym typeface="+mn-ea"/>
              </a:rPr>
              <a:t>运行平台：</a:t>
            </a:r>
            <a:r>
              <a:rPr lang="en-US" altLang="zh-CN" dirty="0">
                <a:sym typeface="+mn-ea"/>
              </a:rPr>
              <a:t>android4.0 </a:t>
            </a:r>
            <a:r>
              <a:rPr lang="zh-CN" altLang="zh-CN" dirty="0">
                <a:sym typeface="+mn-ea"/>
              </a:rPr>
              <a:t>及以上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 bldLvl="0" animBg="1"/>
      <p:bldP spid="55" grpId="0" bldLvl="0" animBg="1"/>
      <p:bldP spid="5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26"/>
          <p:cNvSpPr/>
          <p:nvPr/>
        </p:nvSpPr>
        <p:spPr>
          <a:xfrm flipH="1">
            <a:off x="9719310" y="292100"/>
            <a:ext cx="2883535" cy="2631440"/>
          </a:xfrm>
          <a:prstGeom prst="rtTriangle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方正黑体简体" panose="02010601030101010101" charset="-122"/>
              <a:ea typeface="等线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7195" y="3552190"/>
            <a:ext cx="1689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2.</a:t>
            </a:r>
            <a:r>
              <a:rPr lang="en-US" sz="2400" dirty="0">
                <a:solidFill>
                  <a:schemeClr val="bg1"/>
                </a:solidFill>
                <a:sym typeface="+mn-ea"/>
              </a:rPr>
              <a:t>6 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设计约束</a:t>
            </a:r>
          </a:p>
        </p:txBody>
      </p:sp>
      <p:sp>
        <p:nvSpPr>
          <p:cNvPr id="205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129984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sz="1600">
                <a:sym typeface="+mn-ea"/>
              </a:rPr>
              <a:t>3.2 </a:t>
            </a:r>
            <a:r>
              <a:rPr lang="zh-CN" altLang="en-US" sz="1600">
                <a:sym typeface="+mn-ea"/>
              </a:rPr>
              <a:t>结构设计</a:t>
            </a:r>
            <a:r>
              <a:rPr lang="en-US" sz="1600">
                <a:sym typeface="+mn-ea"/>
              </a:rPr>
              <a:t> </a:t>
            </a:r>
            <a:endParaRPr lang="zh-CN" altLang="en-US" sz="1600"/>
          </a:p>
          <a:p>
            <a:pPr algn="l">
              <a:buFont typeface="Arial" panose="020B0704020202020204" pitchFamily="34" charset="0"/>
              <a:buNone/>
            </a:pPr>
            <a:endParaRPr lang="en-US" altLang="zh-CN" sz="1600" dirty="0">
              <a:solidFill>
                <a:srgbClr val="000000">
                  <a:lumMod val="75000"/>
                  <a:lumOff val="25000"/>
                </a:srgbClr>
              </a:solidFill>
              <a:latin typeface="黑体-简" charset="-122"/>
              <a:ea typeface="黑体-简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777875"/>
            <a:ext cx="234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User(</a:t>
            </a:r>
            <a:r>
              <a:rPr lang="zh-CN" altLang="en-US" dirty="0"/>
              <a:t>用户表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39750" y="1268730"/>
          <a:ext cx="3630295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u_id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u_password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u_phone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u_email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255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u_sex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u_birthday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u_school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u_address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9750" y="3943985"/>
          <a:ext cx="3083560" cy="134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m_name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m_password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m_phone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9750" y="3552190"/>
            <a:ext cx="3486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Manager(</a:t>
            </a:r>
            <a:r>
              <a:rPr lang="zh-CN" altLang="zh-CN" dirty="0"/>
              <a:t>管理员表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52670" y="409575"/>
            <a:ext cx="6445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说明：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11090" y="777875"/>
            <a:ext cx="31699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u_id</a:t>
            </a:r>
            <a:r>
              <a:rPr lang="en-US" altLang="zh-CN" sz="1600" dirty="0"/>
              <a:t>:</a:t>
            </a:r>
            <a:r>
              <a:rPr lang="zh-CN" altLang="zh-CN" sz="1600" dirty="0"/>
              <a:t>用户</a:t>
            </a:r>
            <a:r>
              <a:rPr lang="en-US" altLang="zh-CN" sz="1600" dirty="0"/>
              <a:t>ID</a:t>
            </a:r>
            <a:endParaRPr lang="zh-CN" altLang="zh-CN" sz="1600" dirty="0"/>
          </a:p>
          <a:p>
            <a:r>
              <a:rPr lang="en-US" altLang="zh-CN" sz="1600" dirty="0" err="1"/>
              <a:t>u_name</a:t>
            </a:r>
            <a:r>
              <a:rPr lang="en-US" altLang="zh-CN" sz="1600" dirty="0"/>
              <a:t>:</a:t>
            </a:r>
            <a:r>
              <a:rPr lang="zh-CN" altLang="zh-CN" sz="1600" dirty="0"/>
              <a:t>用户名</a:t>
            </a:r>
          </a:p>
          <a:p>
            <a:r>
              <a:rPr lang="en-US" altLang="zh-CN" sz="1600" dirty="0" err="1"/>
              <a:t>u_password</a:t>
            </a:r>
            <a:r>
              <a:rPr lang="en-US" altLang="zh-CN" sz="1600" dirty="0"/>
              <a:t>:</a:t>
            </a:r>
            <a:r>
              <a:rPr lang="zh-CN" altLang="zh-CN" sz="1600" dirty="0"/>
              <a:t>用户密码</a:t>
            </a:r>
          </a:p>
          <a:p>
            <a:r>
              <a:rPr lang="en-US" altLang="zh-CN" sz="1600" dirty="0" err="1"/>
              <a:t>u_phone</a:t>
            </a:r>
            <a:r>
              <a:rPr lang="en-US" altLang="zh-CN" sz="1600" dirty="0"/>
              <a:t>:</a:t>
            </a:r>
            <a:r>
              <a:rPr lang="zh-CN" altLang="zh-CN" sz="1600" dirty="0"/>
              <a:t>用户电话号码</a:t>
            </a:r>
          </a:p>
          <a:p>
            <a:r>
              <a:rPr lang="en-US" altLang="zh-CN" sz="1600" dirty="0" err="1"/>
              <a:t>u_email</a:t>
            </a:r>
            <a:r>
              <a:rPr lang="en-US" altLang="zh-CN" sz="1600" dirty="0"/>
              <a:t>:</a:t>
            </a:r>
            <a:r>
              <a:rPr lang="zh-CN" altLang="zh-CN" sz="1600" dirty="0"/>
              <a:t>用户邮箱</a:t>
            </a:r>
          </a:p>
          <a:p>
            <a:r>
              <a:rPr lang="en-US" altLang="zh-CN" sz="1600" dirty="0" err="1"/>
              <a:t>u_sex</a:t>
            </a:r>
            <a:r>
              <a:rPr lang="en-US" altLang="zh-CN" sz="1600" dirty="0"/>
              <a:t>:</a:t>
            </a:r>
            <a:r>
              <a:rPr lang="zh-CN" altLang="zh-CN" sz="1600" dirty="0"/>
              <a:t>用户性别</a:t>
            </a:r>
          </a:p>
          <a:p>
            <a:r>
              <a:rPr lang="en-US" altLang="zh-CN" sz="1600" dirty="0" err="1"/>
              <a:t>u_birthday</a:t>
            </a:r>
            <a:r>
              <a:rPr lang="en-US" altLang="zh-CN" sz="1600" dirty="0"/>
              <a:t>:</a:t>
            </a:r>
            <a:r>
              <a:rPr lang="zh-CN" altLang="zh-CN" sz="1600" dirty="0"/>
              <a:t>用户出生日期</a:t>
            </a:r>
          </a:p>
          <a:p>
            <a:r>
              <a:rPr lang="en-US" altLang="zh-CN" sz="1600" dirty="0" err="1"/>
              <a:t>u_school</a:t>
            </a:r>
            <a:r>
              <a:rPr lang="en-US" altLang="zh-CN" sz="1600" dirty="0"/>
              <a:t>:</a:t>
            </a:r>
            <a:r>
              <a:rPr lang="zh-CN" altLang="zh-CN" sz="1600" dirty="0"/>
              <a:t>用户所在学校</a:t>
            </a:r>
          </a:p>
          <a:p>
            <a:r>
              <a:rPr lang="en-US" altLang="zh-CN" sz="1600" dirty="0" err="1"/>
              <a:t>u_address</a:t>
            </a:r>
            <a:r>
              <a:rPr lang="en-US" altLang="zh-CN" sz="1600" dirty="0"/>
              <a:t>:</a:t>
            </a:r>
            <a:r>
              <a:rPr lang="zh-CN" altLang="zh-CN" sz="1600" dirty="0"/>
              <a:t>用户居住地</a:t>
            </a:r>
          </a:p>
          <a:p>
            <a:endParaRPr lang="zh-CN" altLang="zh-CN" sz="1600" dirty="0"/>
          </a:p>
        </p:txBody>
      </p:sp>
      <p:sp>
        <p:nvSpPr>
          <p:cNvPr id="3" name="矩形 2"/>
          <p:cNvSpPr/>
          <p:nvPr/>
        </p:nvSpPr>
        <p:spPr>
          <a:xfrm>
            <a:off x="4756785" y="3366135"/>
            <a:ext cx="6445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说明：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56681" y="37956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m_id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管理员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m_name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管理员名称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m_password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管理员密码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m_phone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管理员电话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</p:txBody>
      </p:sp>
      <p:sp>
        <p:nvSpPr>
          <p:cNvPr id="36" name="PA_任意多边形 5"/>
          <p:cNvSpPr/>
          <p:nvPr>
            <p:custDataLst>
              <p:tags r:id="rId1"/>
            </p:custDataLst>
          </p:nvPr>
        </p:nvSpPr>
        <p:spPr bwMode="auto">
          <a:xfrm>
            <a:off x="7357110" y="-6350"/>
            <a:ext cx="1825625" cy="4775835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72BFC5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方正黑体简体" panose="0201060103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05990" y="164465"/>
            <a:ext cx="212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3.2.1 </a:t>
            </a:r>
            <a:r>
              <a:rPr lang="zh-CN" altLang="en-US" dirty="0">
                <a:sym typeface="+mn-ea"/>
              </a:rPr>
              <a:t>概念结构设计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15" grpId="0"/>
      <p:bldP spid="205" grpId="0" bldLvl="0" animBg="1"/>
      <p:bldP spid="20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26"/>
          <p:cNvSpPr/>
          <p:nvPr/>
        </p:nvSpPr>
        <p:spPr>
          <a:xfrm flipH="1">
            <a:off x="9719310" y="292100"/>
            <a:ext cx="2883535" cy="2631440"/>
          </a:xfrm>
          <a:prstGeom prst="rtTriangle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方正黑体简体" panose="02010601030101010101" charset="-122"/>
              <a:ea typeface="等线" panose="02010600030101010101" pitchFamily="2" charset="-122"/>
            </a:endParaRPr>
          </a:p>
        </p:txBody>
      </p:sp>
      <p:sp>
        <p:nvSpPr>
          <p:cNvPr id="205" name="Text Box 4"/>
          <p:cNvSpPr txBox="1">
            <a:spLocks noChangeArrowheads="1"/>
          </p:cNvSpPr>
          <p:nvPr/>
        </p:nvSpPr>
        <p:spPr bwMode="auto">
          <a:xfrm>
            <a:off x="491624" y="194552"/>
            <a:ext cx="129984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sz="1600">
                <a:sym typeface="+mn-ea"/>
              </a:rPr>
              <a:t>3.2 </a:t>
            </a:r>
            <a:r>
              <a:rPr lang="zh-CN" altLang="en-US" sz="1600">
                <a:sym typeface="+mn-ea"/>
              </a:rPr>
              <a:t>结构设计</a:t>
            </a:r>
            <a:r>
              <a:rPr lang="en-US" sz="1600">
                <a:sym typeface="+mn-ea"/>
              </a:rPr>
              <a:t> </a:t>
            </a:r>
            <a:endParaRPr lang="zh-CN" altLang="en-US" sz="1600"/>
          </a:p>
          <a:p>
            <a:pPr algn="l">
              <a:buFont typeface="Arial" panose="020B0704020202020204" pitchFamily="34" charset="0"/>
              <a:buNone/>
            </a:pPr>
            <a:endParaRPr lang="en-US" altLang="zh-CN" sz="1600" dirty="0">
              <a:solidFill>
                <a:srgbClr val="000000">
                  <a:lumMod val="75000"/>
                  <a:lumOff val="25000"/>
                </a:srgbClr>
              </a:solidFill>
              <a:latin typeface="黑体-简" charset="-122"/>
              <a:ea typeface="黑体-简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2750" y="665480"/>
            <a:ext cx="2771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Post(</a:t>
            </a:r>
            <a:r>
              <a:rPr lang="zh-CN" altLang="zh-CN" dirty="0"/>
              <a:t>贴子表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412750" y="1151255"/>
          <a:ext cx="3821430" cy="1619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pu_id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p_title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pu_name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2750" y="3018790"/>
            <a:ext cx="30937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TheComment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（评论表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)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1490" y="3522345"/>
          <a:ext cx="3840480" cy="1343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commenter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c_content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041265" y="647700"/>
            <a:ext cx="7785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说明：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9330" y="1017270"/>
            <a:ext cx="541083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p_id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贴子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pu_id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贴子作者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p_title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贴子名称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pu_name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贴子作者名称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content: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贴子内容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p_time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贴子发布时间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83200" y="3086100"/>
            <a:ext cx="7785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说明：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41265" y="3455670"/>
            <a:ext cx="541083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Id: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评论的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p_id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被评论的贴子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commenter: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评论人名称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703060505090304" pitchFamily="18" charset="0"/>
              </a:rPr>
              <a:t>c_content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评论内容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703060505090304" pitchFamily="18" charset="0"/>
              </a:rPr>
              <a:t>time: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703060505090304" pitchFamily="18" charset="0"/>
              </a:rPr>
              <a:t>评论时间</a:t>
            </a:r>
            <a:endParaRPr lang="zh-CN" altLang="zh-CN" sz="1200" kern="100" dirty="0">
              <a:latin typeface="等线" panose="02010600030101010101" pitchFamily="2" charset="-122"/>
              <a:cs typeface="Times New Roman" panose="02020703060505090304" pitchFamily="18" charset="0"/>
            </a:endParaRPr>
          </a:p>
        </p:txBody>
      </p:sp>
      <p:sp>
        <p:nvSpPr>
          <p:cNvPr id="19" name="PA_任意多边形 5"/>
          <p:cNvSpPr/>
          <p:nvPr>
            <p:custDataLst>
              <p:tags r:id="rId1"/>
            </p:custDataLst>
          </p:nvPr>
        </p:nvSpPr>
        <p:spPr bwMode="auto">
          <a:xfrm>
            <a:off x="7338695" y="-41275"/>
            <a:ext cx="1825625" cy="4775835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72BFC5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方正黑体简体" panose="0201060103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05990" y="164465"/>
            <a:ext cx="212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3.2.1 </a:t>
            </a:r>
            <a:r>
              <a:rPr lang="zh-CN" altLang="en-US" dirty="0">
                <a:sym typeface="+mn-ea"/>
              </a:rPr>
              <a:t>概念结构设计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05" grpId="0" bldLvl="0" animBg="1"/>
      <p:bldP spid="5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691679" y="0"/>
            <a:ext cx="2376263" cy="5141913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方正黑体简体" panose="02010601030101010101" charset="-122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-2" y="842762"/>
            <a:ext cx="4267084" cy="4299149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方正黑体简体" panose="02010601030101010101" charset="-122"/>
            </a:endParaRPr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-11812" y="185446"/>
            <a:ext cx="2639595" cy="4956466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方正黑体简体" panose="02010601030101010101" charset="-122"/>
            </a:endParaRP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4301005" y="936531"/>
            <a:ext cx="542504" cy="542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  <a:latin typeface="方正黑体简体" panose="02010601030101010101" charset="-122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4300388" y="978105"/>
            <a:ext cx="54373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01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方正黑体简体" panose="02010601030101010101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65396" y="1301061"/>
            <a:ext cx="79629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1.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软件描述</a:t>
            </a:r>
          </a:p>
        </p:txBody>
      </p:sp>
      <p:sp>
        <p:nvSpPr>
          <p:cNvPr id="28" name="TextBox 76"/>
          <p:cNvSpPr txBox="1"/>
          <p:nvPr/>
        </p:nvSpPr>
        <p:spPr>
          <a:xfrm>
            <a:off x="4965396" y="977830"/>
            <a:ext cx="2159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系统总体设计</a:t>
            </a:r>
          </a:p>
        </p:txBody>
      </p:sp>
      <p:sp>
        <p:nvSpPr>
          <p:cNvPr id="29" name="椭圆 1"/>
          <p:cNvSpPr>
            <a:spLocks noChangeArrowheads="1"/>
          </p:cNvSpPr>
          <p:nvPr/>
        </p:nvSpPr>
        <p:spPr bwMode="auto">
          <a:xfrm>
            <a:off x="4301005" y="1864118"/>
            <a:ext cx="542504" cy="542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  <a:latin typeface="方正黑体简体" panose="02010601030101010101" charset="-122"/>
            </a:endParaRP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4300388" y="1905692"/>
            <a:ext cx="54373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02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方正黑体简体" panose="02010601030101010101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65396" y="2364539"/>
            <a:ext cx="1155700" cy="1783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2.1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架构分析</a:t>
            </a:r>
          </a:p>
          <a:p>
            <a:pPr>
              <a:spcBef>
                <a:spcPct val="0"/>
              </a:spcBef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思源黑体 CN Light" panose="020B0300000000000000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2.2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系统功能结构</a:t>
            </a:r>
          </a:p>
          <a:p>
            <a:pPr>
              <a:spcBef>
                <a:spcPct val="0"/>
              </a:spcBef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思源黑体 CN Light" panose="020B0300000000000000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2.3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功能设计</a:t>
            </a:r>
          </a:p>
          <a:p>
            <a:pPr>
              <a:spcBef>
                <a:spcPct val="0"/>
              </a:spcBef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思源黑体 CN Light" panose="020B0300000000000000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2.4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程序模块说明</a:t>
            </a:r>
          </a:p>
          <a:p>
            <a:pPr>
              <a:spcBef>
                <a:spcPct val="0"/>
              </a:spcBef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思源黑体 CN Light" panose="020B0300000000000000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2.5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属性</a:t>
            </a:r>
          </a:p>
          <a:p>
            <a:pPr>
              <a:spcBef>
                <a:spcPct val="0"/>
              </a:spcBef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思源黑体 CN Light" panose="020B0300000000000000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2.6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设计约束</a:t>
            </a:r>
          </a:p>
        </p:txBody>
      </p:sp>
      <p:sp>
        <p:nvSpPr>
          <p:cNvPr id="32" name="TextBox 76"/>
          <p:cNvSpPr txBox="1"/>
          <p:nvPr/>
        </p:nvSpPr>
        <p:spPr>
          <a:xfrm>
            <a:off x="4965396" y="1921928"/>
            <a:ext cx="2159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架构设计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7084" y="1720405"/>
            <a:ext cx="186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i="1" dirty="0">
                <a:solidFill>
                  <a:schemeClr val="bg1"/>
                </a:solidFill>
                <a:latin typeface="方正黑体简体" panose="02010601030101010101" charset="-122"/>
              </a:rPr>
              <a:t>CONTENTS</a:t>
            </a:r>
            <a:endParaRPr lang="zh-CN" altLang="en-US" sz="2400" i="1" dirty="0">
              <a:solidFill>
                <a:schemeClr val="bg1"/>
              </a:solidFill>
              <a:latin typeface="方正黑体简体" panose="02010601030101010101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6328560" y="935748"/>
            <a:ext cx="542504" cy="542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  <a:latin typeface="方正黑体简体" panose="02010601030101010101" charset="-122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6327943" y="977322"/>
            <a:ext cx="519430" cy="45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0</a:t>
            </a:r>
            <a:r>
              <a:rPr lang="en-US" sz="2385" dirty="0">
                <a:solidFill>
                  <a:schemeClr val="bg1">
                    <a:lumMod val="95000"/>
                  </a:scheme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6992951" y="1436169"/>
            <a:ext cx="1536700" cy="1168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3.1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外部设计</a:t>
            </a:r>
          </a:p>
          <a:p>
            <a:pPr>
              <a:spcBef>
                <a:spcPct val="0"/>
              </a:spcBef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思源黑体 CN Light" panose="020B0300000000000000" pitchFamily="34" charset="-122"/>
            </a:endParaRPr>
          </a:p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3.2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结构设计</a:t>
            </a:r>
          </a:p>
          <a:p>
            <a:pPr>
              <a:spcBef>
                <a:spcPct val="0"/>
              </a:spcBef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思源黑体 CN Light" panose="020B0300000000000000" pitchFamily="34" charset="-122"/>
            </a:endParaRPr>
          </a:p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3.3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数据库数据体的验收</a:t>
            </a:r>
          </a:p>
          <a:p>
            <a:pPr>
              <a:spcBef>
                <a:spcPct val="0"/>
              </a:spcBef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思源黑体 CN Light" panose="020B0300000000000000" pitchFamily="34" charset="-122"/>
            </a:endParaRPr>
          </a:p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3.4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数据库安全设计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6992951" y="994193"/>
            <a:ext cx="2159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数据库设计主要说明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2000">
        <p15:prstTrans prst="curtains"/>
      </p:transition>
    </mc:Choice>
    <mc:Fallback xmlns="">
      <p:transition spd="slow" advClick="0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5" grpId="0" bldLvl="0" animBg="1"/>
          <p:bldP spid="26" grpId="0"/>
          <p:bldP spid="27" grpId="0"/>
          <p:bldP spid="28" grpId="0"/>
          <p:bldP spid="29" grpId="0" bldLvl="0" animBg="1"/>
          <p:bldP spid="30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5" grpId="0" bldLvl="0" animBg="1"/>
          <p:bldP spid="26" grpId="0"/>
          <p:bldP spid="27" grpId="0"/>
          <p:bldP spid="28" grpId="0"/>
          <p:bldP spid="29" grpId="0" bldLvl="0" animBg="1"/>
          <p:bldP spid="30" grpId="0"/>
          <p:bldP spid="31" grpId="0"/>
          <p:bldP spid="3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26"/>
          <p:cNvSpPr/>
          <p:nvPr/>
        </p:nvSpPr>
        <p:spPr>
          <a:xfrm flipH="1">
            <a:off x="5236351" y="1590149"/>
            <a:ext cx="3921522" cy="3579068"/>
          </a:xfrm>
          <a:prstGeom prst="rtTriangle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方正黑体简体" panose="02010601030101010101" charset="-122"/>
              <a:ea typeface="等线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31732" y="4030428"/>
            <a:ext cx="22982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3.2.2 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类图设计</a:t>
            </a:r>
          </a:p>
        </p:txBody>
      </p:sp>
      <p:sp>
        <p:nvSpPr>
          <p:cNvPr id="206" name="矩形 205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pic>
        <p:nvPicPr>
          <p:cNvPr id="16" name="图片 15" descr="7DH6`@RNIQ7PU{5I_LXW7WR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215" y="638175"/>
            <a:ext cx="6416675" cy="4254500"/>
          </a:xfrm>
          <a:prstGeom prst="rect">
            <a:avLst/>
          </a:prstGeom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91624" y="194552"/>
            <a:ext cx="129984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sz="1600">
                <a:sym typeface="+mn-ea"/>
              </a:rPr>
              <a:t>3.2 </a:t>
            </a:r>
            <a:r>
              <a:rPr lang="zh-CN" altLang="en-US" sz="1600">
                <a:sym typeface="+mn-ea"/>
              </a:rPr>
              <a:t>结构设计</a:t>
            </a:r>
            <a:r>
              <a:rPr lang="en-US" sz="1600">
                <a:sym typeface="+mn-ea"/>
              </a:rPr>
              <a:t> </a:t>
            </a:r>
            <a:endParaRPr lang="zh-CN" altLang="en-US" sz="1600"/>
          </a:p>
          <a:p>
            <a:pPr algn="l">
              <a:buFont typeface="Arial" panose="020B0704020202020204" pitchFamily="34" charset="0"/>
              <a:buNone/>
            </a:pPr>
            <a:endParaRPr lang="en-US" altLang="zh-CN" sz="1600" dirty="0">
              <a:solidFill>
                <a:srgbClr val="000000">
                  <a:lumMod val="75000"/>
                  <a:lumOff val="25000"/>
                </a:srgbClr>
              </a:solidFill>
              <a:latin typeface="黑体-简" charset="-122"/>
              <a:ea typeface="黑体-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15" grpId="0"/>
      <p:bldP spid="206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>
          <a:xfrm>
            <a:off x="586740" y="315595"/>
            <a:ext cx="7674610" cy="478282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704020202020204" pitchFamily="34" charset="0"/>
              <a:buNone/>
            </a:pPr>
            <a:endParaRPr lang="en-US" altLang="zh-CN" sz="3800" b="1" dirty="0">
              <a:solidFill>
                <a:srgbClr val="A43F27"/>
              </a:solidFill>
            </a:endParaRP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400" dirty="0"/>
              <a:t>（</a:t>
            </a:r>
            <a:r>
              <a:rPr lang="en-US" altLang="zh-CN" sz="2100" dirty="0"/>
              <a:t>1</a:t>
            </a:r>
            <a:r>
              <a:rPr lang="zh-CN" altLang="zh-CN" sz="2100" dirty="0"/>
              <a:t>）字段的原子性 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保证每列的原子性，不可分解，意思表达要清楚，不能含糊，高度概括字段的含义，能用一个字段表达清楚的绝不使用第二个字段，必须要使用两个字段表达清楚的绝不能使用一个字段。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2</a:t>
            </a:r>
            <a:r>
              <a:rPr lang="zh-CN" altLang="zh-CN" sz="2100" dirty="0"/>
              <a:t>）主键设计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主键不要与业务逻辑有所关联，最好是毫无意义的一串独立不重复字，实现类图及类图间相关关系及完成数据库数据体的验收。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3</a:t>
            </a:r>
            <a:r>
              <a:rPr lang="zh-CN" altLang="zh-CN" sz="2100" dirty="0"/>
              <a:t>）字段使用次数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对于频繁修改的字段（一般是指状态类字段）最好用独立的数字或者单个字母去表示，不用使用汉字或长字符的英文 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4</a:t>
            </a:r>
            <a:r>
              <a:rPr lang="zh-CN" altLang="zh-CN" sz="2100" dirty="0"/>
              <a:t>）关于</a:t>
            </a:r>
            <a:r>
              <a:rPr lang="en-US" altLang="zh-CN" sz="2100" dirty="0"/>
              <a:t>Null</a:t>
            </a:r>
            <a:r>
              <a:rPr lang="zh-CN" altLang="zh-CN" sz="2100" dirty="0"/>
              <a:t>值 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尽量不要有 </a:t>
            </a:r>
            <a:r>
              <a:rPr lang="en-US" altLang="zh-CN" sz="2100" dirty="0"/>
              <a:t>null </a:t>
            </a:r>
            <a:r>
              <a:rPr lang="zh-CN" altLang="zh-CN" sz="2100" dirty="0"/>
              <a:t>值，有 </a:t>
            </a:r>
            <a:r>
              <a:rPr lang="en-US" altLang="zh-CN" sz="2100" dirty="0"/>
              <a:t>null </a:t>
            </a:r>
            <a:r>
              <a:rPr lang="zh-CN" altLang="zh-CN" sz="2100" dirty="0"/>
              <a:t>值的话，数据库在进行索引的时候查询的时间更久，从而浪费更多的时间！可以在建表的时候设置一个默认值！。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5</a:t>
            </a:r>
            <a:r>
              <a:rPr lang="zh-CN" altLang="zh-CN" sz="2100" dirty="0"/>
              <a:t>）资源存储 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数据库不要存储任何资源文件，比如照片</a:t>
            </a:r>
            <a:r>
              <a:rPr lang="en-US" altLang="zh-CN" sz="2100" dirty="0"/>
              <a:t>/</a:t>
            </a:r>
            <a:r>
              <a:rPr lang="zh-CN" altLang="zh-CN" sz="2100" dirty="0"/>
              <a:t>视频</a:t>
            </a:r>
            <a:r>
              <a:rPr lang="en-US" altLang="zh-CN" sz="2100" dirty="0"/>
              <a:t>/</a:t>
            </a:r>
            <a:r>
              <a:rPr lang="zh-CN" altLang="zh-CN" sz="2100" dirty="0"/>
              <a:t>网站等，可以用文件路径</a:t>
            </a:r>
            <a:r>
              <a:rPr lang="en-US" altLang="zh-CN" sz="2100" dirty="0"/>
              <a:t>/</a:t>
            </a:r>
            <a:r>
              <a:rPr lang="zh-CN" altLang="zh-CN" sz="2100" dirty="0"/>
              <a:t>外链用来代替，这样可以在程序中通过路径，链接等来进行索引。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6</a:t>
            </a:r>
            <a:r>
              <a:rPr lang="zh-CN" altLang="zh-CN" sz="2100" dirty="0"/>
              <a:t>）动静分离 </a:t>
            </a:r>
          </a:p>
          <a:p>
            <a:pPr marL="0" indent="0">
              <a:lnSpc>
                <a:spcPct val="100000"/>
              </a:lnSpc>
              <a:buFont typeface="Arial" panose="020B0704020202020204" pitchFamily="34" charset="0"/>
              <a:buNone/>
            </a:pPr>
            <a:r>
              <a:rPr lang="zh-CN" altLang="zh-CN" sz="2100" dirty="0"/>
              <a:t>最好做好静态表和动态表的分离。这里解释一下静态表和动态表的含义，静态表：存储着一些固定不变的资源，比如城市</a:t>
            </a:r>
            <a:r>
              <a:rPr lang="en-US" altLang="zh-CN" sz="2100" dirty="0"/>
              <a:t>/</a:t>
            </a:r>
            <a:r>
              <a:rPr lang="zh-CN" altLang="zh-CN" sz="2100" dirty="0"/>
              <a:t>地区名</a:t>
            </a:r>
            <a:r>
              <a:rPr lang="en-US" altLang="zh-CN" sz="2100" dirty="0"/>
              <a:t>/</a:t>
            </a:r>
            <a:r>
              <a:rPr lang="zh-CN" altLang="zh-CN" sz="2100" dirty="0"/>
              <a:t>国家</a:t>
            </a:r>
            <a:r>
              <a:rPr lang="en-US" altLang="zh-CN" sz="2100" dirty="0"/>
              <a:t>(</a:t>
            </a:r>
            <a:r>
              <a:rPr lang="zh-CN" altLang="zh-CN" sz="2100" dirty="0"/>
              <a:t>静态表一定要使用缓存</a:t>
            </a:r>
            <a:r>
              <a:rPr lang="en-US" altLang="zh-CN" sz="2100" dirty="0"/>
              <a:t>)</a:t>
            </a:r>
            <a:r>
              <a:rPr lang="zh-CN" altLang="zh-CN" sz="2100" dirty="0"/>
              <a:t>。动态表：一些频繁修改的表。</a:t>
            </a:r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91624" y="194552"/>
            <a:ext cx="20561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sz="1600">
                <a:sym typeface="+mn-ea"/>
              </a:rPr>
              <a:t>3.3 </a:t>
            </a:r>
            <a:r>
              <a:rPr lang="zh-CN" altLang="en-US" sz="1600">
                <a:sym typeface="+mn-ea"/>
              </a:rPr>
              <a:t>数据库数据的验收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bldLvl="0" animBg="1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>
          <a:xfrm>
            <a:off x="586740" y="530860"/>
            <a:ext cx="5870575" cy="4567555"/>
          </a:xfrm>
          <a:prstGeom prst="rect">
            <a:avLst/>
          </a:prstGeom>
        </p:spPr>
        <p:txBody>
          <a:bodyPr>
            <a:normAutofit fontScale="6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7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704020202020204" pitchFamily="34" charset="0"/>
              <a:buNone/>
            </a:pPr>
            <a:endParaRPr lang="en-US" altLang="zh-CN" sz="3800" b="1" dirty="0">
              <a:solidFill>
                <a:srgbClr val="A43F27"/>
              </a:solidFill>
            </a:endParaRPr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>
                <a:sym typeface="+mn-ea"/>
              </a:rPr>
              <a:t>(1)</a:t>
            </a:r>
            <a:r>
              <a:rPr lang="zh-CN" altLang="en-US" dirty="0">
                <a:sym typeface="+mn-ea"/>
              </a:rPr>
              <a:t>用户直接操作数据库，只能通过外部接口传递参数，执行对应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语句后才能进行数据库相关操作</a:t>
            </a: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对用户密码进行“加盐”处理。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dirty="0">
                <a:sym typeface="+mn-ea"/>
              </a:rPr>
              <a:t>在用户注册时在得到用户传过来的密码后，首先在计算机中获取一个随机数，然后设计一个任意算法，对随机数与用户密码进行拼接处理，比如最简单的（用户密码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随机数），者将得到一个全新的字符串。我们再对这个新的字符串进行哈希算法处理，得到一个新的密码，由于哈希算法的特殊性，该算法是不可逆的。</a:t>
            </a:r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dirty="0">
                <a:sym typeface="+mn-ea"/>
              </a:rPr>
              <a:t>将用户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，新密码和随机数保存到数据库中。用户注册成功。在用户登录时服务端获取到用户的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和密码后，根据用户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从数据库中取出该用户的新密码和随机数。把用户传过来的旧密码和随机数交给用户注册第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步中的随机数和密码拼接算法，拼接后，得到一个新的字符串（和用户注册第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步得到的全新字符串是一模一样的）。将新字符串交给哈希算法处理将得到一个处理结果。如果处理后的结果和数据库中存储的新密码相同，那么，该用户传过来的密码是正确的，登录成功，否则，登录失败。</a:t>
            </a: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>
                <a:sym typeface="+mn-ea"/>
              </a:rPr>
              <a:t>(3</a:t>
            </a:r>
            <a:r>
              <a:rPr lang="zh-CN" altLang="en-US" dirty="0">
                <a:sym typeface="+mn-ea"/>
              </a:rPr>
              <a:t>）在系统中有用户和管理员。</a:t>
            </a:r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dirty="0">
                <a:sym typeface="+mn-ea"/>
              </a:rPr>
              <a:t>用户只具有查看公开数据的权限，管理员有审核、发布、撤销贴子的权限。</a:t>
            </a: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91624" y="194552"/>
            <a:ext cx="18529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sz="1600">
                <a:sym typeface="+mn-ea"/>
              </a:rPr>
              <a:t>3.4 </a:t>
            </a:r>
            <a:r>
              <a:rPr lang="zh-CN" altLang="en-US" sz="1600">
                <a:sym typeface="+mn-ea"/>
              </a:rPr>
              <a:t>数据库安全设计</a:t>
            </a:r>
          </a:p>
        </p:txBody>
      </p:sp>
      <p:sp>
        <p:nvSpPr>
          <p:cNvPr id="19" name="PA_任意多边形 5"/>
          <p:cNvSpPr/>
          <p:nvPr>
            <p:custDataLst>
              <p:tags r:id="rId1"/>
            </p:custDataLst>
          </p:nvPr>
        </p:nvSpPr>
        <p:spPr bwMode="auto">
          <a:xfrm>
            <a:off x="7338695" y="-41275"/>
            <a:ext cx="1825625" cy="4775835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72BFC5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方正黑体简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bldLvl="0" animBg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26"/>
          <p:cNvSpPr/>
          <p:nvPr/>
        </p:nvSpPr>
        <p:spPr>
          <a:xfrm flipH="1">
            <a:off x="5236351" y="1590149"/>
            <a:ext cx="3921522" cy="3579068"/>
          </a:xfrm>
          <a:prstGeom prst="rtTriangle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方正黑体简体" panose="02010601030101010101" charset="-122"/>
              <a:ea typeface="等线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zh-CN" altLang="en-US" dirty="0"/>
              <a:t>团队项目的预期开发计划时间安排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23010" y="1516380"/>
          <a:ext cx="6974840" cy="2974340"/>
        </p:xfrm>
        <a:graphic>
          <a:graphicData uri="http://schemas.openxmlformats.org/drawingml/2006/table">
            <a:tbl>
              <a:tblPr/>
              <a:tblGrid>
                <a:gridCol w="34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日期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里程碑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完成对项目系统设计与数据库设计的验收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2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团队演讲</a:t>
                      </a:r>
                      <a:r>
                        <a:rPr lang="en-US" altLang="zh-CN">
                          <a:effectLst/>
                        </a:rPr>
                        <a:t>ppt</a:t>
                      </a:r>
                      <a:r>
                        <a:rPr lang="zh-CN" altLang="en-US">
                          <a:effectLst/>
                        </a:rPr>
                        <a:t>，对问题进行总结分析，计划冲刺阶段的日程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3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r>
                        <a:rPr lang="en-US" altLang="zh-CN">
                          <a:effectLst/>
                        </a:rPr>
                        <a:t>-11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前端开始开始界面制作，和</a:t>
                      </a:r>
                      <a:r>
                        <a:rPr lang="en-US" altLang="zh-CN">
                          <a:effectLst/>
                        </a:rPr>
                        <a:t>UI</a:t>
                      </a:r>
                      <a:r>
                        <a:rPr lang="zh-CN" altLang="en-US">
                          <a:effectLst/>
                        </a:rPr>
                        <a:t>对接工作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后端开始研究网络协议，逻辑、功能的了解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r>
                        <a:rPr lang="en-US" altLang="zh-CN">
                          <a:effectLst/>
                        </a:rPr>
                        <a:t>-11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10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前端交接界面，对其他不足设计进行修改，后端开始完成功能模块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10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r>
                        <a:rPr lang="en-US" altLang="zh-CN">
                          <a:effectLst/>
                        </a:rPr>
                        <a:t>-11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12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后端功能模块互相测试，找</a:t>
                      </a:r>
                      <a:r>
                        <a:rPr lang="en-US" altLang="zh-CN">
                          <a:effectLst/>
                        </a:rPr>
                        <a:t>bug</a:t>
                      </a:r>
                      <a:r>
                        <a:rPr lang="zh-CN" altLang="en-US">
                          <a:effectLst/>
                        </a:rPr>
                        <a:t>并进行修改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12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r>
                        <a:rPr lang="en-US" altLang="zh-CN">
                          <a:effectLst/>
                        </a:rPr>
                        <a:t>-11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14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后端交接项目，进行测试，其余人员写博客以及答辩</a:t>
                      </a:r>
                      <a:r>
                        <a:rPr lang="en-US" altLang="zh-CN" dirty="0">
                          <a:effectLst/>
                        </a:rPr>
                        <a:t>ppt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26"/>
          <p:cNvSpPr/>
          <p:nvPr/>
        </p:nvSpPr>
        <p:spPr>
          <a:xfrm flipH="1">
            <a:off x="6102350" y="2311400"/>
            <a:ext cx="3055620" cy="2857500"/>
          </a:xfrm>
          <a:prstGeom prst="rtTriangle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方正黑体简体" panose="02010601030101010101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4970" y="-143436"/>
            <a:ext cx="7886700" cy="993866"/>
          </a:xfrm>
        </p:spPr>
        <p:txBody>
          <a:bodyPr/>
          <a:lstStyle/>
          <a:p>
            <a:pPr algn="ctr"/>
            <a:r>
              <a:rPr lang="zh-CN" altLang="en-US" dirty="0"/>
              <a:t>团队项目的预期开发计划分工安排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3545" y="850265"/>
          <a:ext cx="6250305" cy="3928110"/>
        </p:xfrm>
        <a:graphic>
          <a:graphicData uri="http://schemas.openxmlformats.org/drawingml/2006/table">
            <a:tbl>
              <a:tblPr/>
              <a:tblGrid>
                <a:gridCol w="208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成员学号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成员姓名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预期开发计划分工安排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031702145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马连政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项目经理。统筹规划。兼任前端界面制作</a:t>
                      </a:r>
                      <a:r>
                        <a:rPr lang="en-US" altLang="zh-CN" sz="1200">
                          <a:effectLst/>
                        </a:rPr>
                        <a:t>——</a:t>
                      </a:r>
                      <a:r>
                        <a:rPr lang="zh-CN" altLang="en-US" sz="1200">
                          <a:effectLst/>
                        </a:rPr>
                        <a:t>主页，推荐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031702125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胡庆寿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前端界面制作</a:t>
                      </a:r>
                      <a:r>
                        <a:rPr lang="en-US" altLang="zh-CN" sz="1200">
                          <a:effectLst/>
                        </a:rPr>
                        <a:t>——</a:t>
                      </a:r>
                      <a:r>
                        <a:rPr lang="zh-CN" altLang="en-US" sz="1200">
                          <a:effectLst/>
                        </a:rPr>
                        <a:t>个人信息，帖子详情，搜索帖子，私信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031702349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吴斯桓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UI</a:t>
                      </a:r>
                      <a:r>
                        <a:rPr lang="zh-CN" altLang="en-US" sz="1200">
                          <a:effectLst/>
                        </a:rPr>
                        <a:t>设计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031702129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刘清宏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后端功能模块制作</a:t>
                      </a:r>
                      <a:r>
                        <a:rPr lang="en-US" altLang="zh-CN" sz="1200">
                          <a:effectLst/>
                        </a:rPr>
                        <a:t>——</a:t>
                      </a:r>
                      <a:r>
                        <a:rPr lang="zh-CN" altLang="en-US" sz="1200">
                          <a:effectLst/>
                        </a:rPr>
                        <a:t>发布帖子，检索帖子，删除帖子，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031702248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王振雄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后端功能模块制作</a:t>
                      </a:r>
                      <a:r>
                        <a:rPr lang="en-US" altLang="zh-CN" sz="1200">
                          <a:effectLst/>
                        </a:rPr>
                        <a:t>——</a:t>
                      </a:r>
                      <a:r>
                        <a:rPr lang="zh-CN" altLang="en-US" sz="1200">
                          <a:effectLst/>
                        </a:rPr>
                        <a:t>个人信息修改，登陆注册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031702132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江家舟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数据库设计制作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031702243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杨成锦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数据库设计制作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031702131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蔡劭凡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后端功能模块制作</a:t>
                      </a:r>
                      <a:r>
                        <a:rPr lang="en-US" altLang="zh-CN" sz="1200" dirty="0">
                          <a:effectLst/>
                        </a:rPr>
                        <a:t>——</a:t>
                      </a:r>
                      <a:r>
                        <a:rPr lang="zh-CN" altLang="en-US" sz="1200" dirty="0">
                          <a:effectLst/>
                        </a:rPr>
                        <a:t>帖子详情，点赞，删除，回复，收藏等功能实现</a:t>
                      </a: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任意多边形 5"/>
          <p:cNvSpPr/>
          <p:nvPr>
            <p:custDataLst>
              <p:tags r:id="rId1"/>
            </p:custDataLst>
          </p:nvPr>
        </p:nvSpPr>
        <p:spPr bwMode="auto">
          <a:xfrm>
            <a:off x="7353300" y="-41275"/>
            <a:ext cx="1825625" cy="4775835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72BFC5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方正黑体简体" panose="0201060103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本次作业的工作流程、组员分工、组员贡献度比例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13715" y="1386205"/>
          <a:ext cx="6962140" cy="3220720"/>
        </p:xfrm>
        <a:graphic>
          <a:graphicData uri="http://schemas.openxmlformats.org/drawingml/2006/table">
            <a:tbl>
              <a:tblPr/>
              <a:tblGrid>
                <a:gridCol w="24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成员学号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成员姓名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成员分工（工作量比例）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031702145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马连政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系统设计说明书（</a:t>
                      </a:r>
                      <a:r>
                        <a:rPr lang="en-US" altLang="zh-CN">
                          <a:effectLst/>
                        </a:rPr>
                        <a:t>14%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031702125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胡庆寿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汇总（</a:t>
                      </a:r>
                      <a:r>
                        <a:rPr lang="en-US" altLang="zh-CN">
                          <a:effectLst/>
                        </a:rPr>
                        <a:t>12%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031702349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吴斯桓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PPT</a:t>
                      </a:r>
                      <a:r>
                        <a:rPr lang="zh-CN" altLang="en-US">
                          <a:effectLst/>
                        </a:rPr>
                        <a:t>的制作（</a:t>
                      </a:r>
                      <a:r>
                        <a:rPr lang="en-US" altLang="zh-CN">
                          <a:effectLst/>
                        </a:rPr>
                        <a:t>10%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031702129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刘清宏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系统设计说明书（</a:t>
                      </a:r>
                      <a:r>
                        <a:rPr lang="en-US" altLang="zh-CN">
                          <a:effectLst/>
                        </a:rPr>
                        <a:t>12%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031702248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王振雄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PPT</a:t>
                      </a:r>
                      <a:r>
                        <a:rPr lang="zh-CN" altLang="en-US">
                          <a:effectLst/>
                        </a:rPr>
                        <a:t>的制作（</a:t>
                      </a:r>
                      <a:r>
                        <a:rPr lang="en-US" altLang="zh-CN">
                          <a:effectLst/>
                        </a:rPr>
                        <a:t>13%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031702132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江家舟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数据库设计说明书（</a:t>
                      </a:r>
                      <a:r>
                        <a:rPr lang="en-US" altLang="zh-CN">
                          <a:effectLst/>
                        </a:rPr>
                        <a:t>13%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031702243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杨成锦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数据库设计说明书（</a:t>
                      </a:r>
                      <a:r>
                        <a:rPr lang="en-US" altLang="zh-CN">
                          <a:effectLst/>
                        </a:rPr>
                        <a:t>13%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031702131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蔡劭凡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博客撰写（</a:t>
                      </a:r>
                      <a:r>
                        <a:rPr lang="en-US" altLang="zh-CN" dirty="0">
                          <a:effectLst/>
                        </a:rPr>
                        <a:t>13%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任意多边形 5"/>
          <p:cNvSpPr/>
          <p:nvPr>
            <p:custDataLst>
              <p:tags r:id="rId1"/>
            </p:custDataLst>
          </p:nvPr>
        </p:nvSpPr>
        <p:spPr bwMode="auto">
          <a:xfrm>
            <a:off x="7353300" y="-41275"/>
            <a:ext cx="1825625" cy="5188585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72BFC5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方正黑体简体" panose="02010601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38225" y="163195"/>
            <a:ext cx="6761480" cy="80454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回答评审表提出的问题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2260" y="696595"/>
            <a:ext cx="7618730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7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：核心功能是社区交流？和</a:t>
            </a:r>
            <a:r>
              <a:rPr lang="en-US" altLang="zh-CN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qq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tim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有什么区别？</a:t>
            </a:r>
            <a:endParaRPr lang="en-US" altLang="zh-CN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：核心功能是在于对信息资源的整合，同时又承载着社区交友等功能，本质上和</a:t>
            </a:r>
            <a:r>
              <a:rPr lang="en-US" altLang="zh-CN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tim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qq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是不一样的。</a:t>
            </a:r>
            <a:endParaRPr lang="en-US" altLang="zh-CN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：感觉功能和福大贴吧差不多，那为什么不用贴吧用你的</a:t>
            </a: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app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呢？</a:t>
            </a:r>
            <a:endParaRPr lang="en-US" altLang="zh-CN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：因为贴吧管理很混乱，经常有违规信息，里面精品贴已经很久没有更新了，加上任何人都可以使用福大贴吧，故不能保证贴吧的规范性，我们的</a:t>
            </a: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app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主要是面对校内，登陆会经过认证（是否是本校学生），对于管理和质量有得保证。</a:t>
            </a:r>
            <a:endParaRPr lang="en-US" altLang="zh-CN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：广场不分类想找东西自己一页一页翻吗？</a:t>
            </a:r>
            <a:endParaRPr lang="en-US" altLang="zh-CN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：同学想说的是推荐吗，这个也在我们的考虑范围之中，推荐是打算发热度最高的帖子，之后可能会提供分类，让用户看到自己想看到的信息。</a:t>
            </a:r>
            <a:endParaRPr lang="en-US" altLang="zh-CN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：在软件上如何保证交流对象的真实性？</a:t>
            </a:r>
            <a:endParaRPr lang="en-US" altLang="zh-CN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7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：真实性的话是注册时要验证用户的教务处账号，可以保证登陆注册的为本校的学生。</a:t>
            </a: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9003" y="1766664"/>
            <a:ext cx="359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2BFC5"/>
                </a:solidFill>
                <a:latin typeface="方正黑体简体" panose="02010601030101010101" charset="-122"/>
                <a:ea typeface="方正兰亭超细黑简体" panose="02000000000000000000" pitchFamily="2" charset="-122"/>
              </a:rPr>
              <a:t>T</a:t>
            </a:r>
            <a:r>
              <a:rPr lang="en-US" altLang="zh-CN" sz="4400" dirty="0">
                <a:solidFill>
                  <a:srgbClr val="72BFC5"/>
                </a:solidFill>
                <a:latin typeface="方正黑体简体" panose="02010601030101010101" charset="-122"/>
                <a:ea typeface="方正兰亭超细黑简体" panose="02000000000000000000" pitchFamily="2" charset="-122"/>
              </a:rPr>
              <a:t>H</a:t>
            </a:r>
            <a:r>
              <a:rPr lang="en-US" altLang="zh-CN" sz="8800" dirty="0">
                <a:solidFill>
                  <a:srgbClr val="72BFC5"/>
                </a:solidFill>
                <a:latin typeface="方正黑体简体" panose="02010601030101010101" charset="-122"/>
                <a:ea typeface="方正兰亭超细黑简体" panose="02000000000000000000" pitchFamily="2" charset="-122"/>
              </a:rPr>
              <a:t>A</a:t>
            </a:r>
            <a:r>
              <a:rPr lang="en-US" altLang="zh-CN" sz="4400" dirty="0">
                <a:solidFill>
                  <a:srgbClr val="72BFC5"/>
                </a:solidFill>
                <a:latin typeface="方正黑体简体" panose="02010601030101010101" charset="-122"/>
                <a:ea typeface="方正兰亭超细黑简体" panose="02000000000000000000" pitchFamily="2" charset="-122"/>
              </a:rPr>
              <a:t>N</a:t>
            </a:r>
            <a:r>
              <a:rPr lang="en-US" altLang="zh-CN" sz="6600" dirty="0">
                <a:solidFill>
                  <a:srgbClr val="72BFC5"/>
                </a:solidFill>
                <a:latin typeface="方正黑体简体" panose="02010601030101010101" charset="-122"/>
                <a:ea typeface="方正兰亭超细黑简体" panose="02000000000000000000" pitchFamily="2" charset="-122"/>
              </a:rPr>
              <a:t>K</a:t>
            </a:r>
            <a:endParaRPr lang="zh-CN" altLang="en-US" sz="5400" dirty="0">
              <a:solidFill>
                <a:srgbClr val="72BFC5"/>
              </a:solidFill>
              <a:latin typeface="方正黑体简体" panose="02010601030101010101" charset="-122"/>
            </a:endParaRPr>
          </a:p>
        </p:txBody>
      </p:sp>
      <p:sp>
        <p:nvSpPr>
          <p:cNvPr id="30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606934" y="1"/>
            <a:ext cx="5702850" cy="5113569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方正黑体简体" panose="02010601030101010101" charset="-122"/>
            </a:endParaRPr>
          </a:p>
        </p:txBody>
      </p:sp>
      <p:sp>
        <p:nvSpPr>
          <p:cNvPr id="31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24835" y="-133931"/>
            <a:ext cx="2990230" cy="5247500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方正黑体简体" panose="02010601030101010101" charset="-122"/>
            </a:endParaRPr>
          </a:p>
        </p:txBody>
      </p:sp>
      <p:sp>
        <p:nvSpPr>
          <p:cNvPr id="32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159482" y="-28106"/>
            <a:ext cx="7956295" cy="3689276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方正黑体简体" panose="02010601030101010101" charset="-122"/>
            </a:endParaRPr>
          </a:p>
        </p:txBody>
      </p:sp>
      <p:sp>
        <p:nvSpPr>
          <p:cNvPr id="33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7293542" y="-133931"/>
            <a:ext cx="1409539" cy="5242603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方正黑体简体" panose="02010601030101010101" charset="-122"/>
            </a:endParaRPr>
          </a:p>
        </p:txBody>
      </p:sp>
      <p:sp>
        <p:nvSpPr>
          <p:cNvPr id="34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15077" y="1275083"/>
            <a:ext cx="74703" cy="74703"/>
          </a:xfrm>
          <a:prstGeom prst="ellipse">
            <a:avLst/>
          </a:prstGeom>
          <a:solidFill>
            <a:srgbClr val="72BFC5"/>
          </a:solidFill>
          <a:ln>
            <a:solidFill>
              <a:srgbClr val="72BFC5"/>
            </a:solidFill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方正黑体简体" panose="02010601030101010101" charset="-122"/>
            </a:endParaRPr>
          </a:p>
        </p:txBody>
      </p:sp>
      <p:sp>
        <p:nvSpPr>
          <p:cNvPr id="35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06689" y="3019315"/>
            <a:ext cx="74703" cy="74703"/>
          </a:xfrm>
          <a:prstGeom prst="ellipse">
            <a:avLst/>
          </a:prstGeom>
          <a:solidFill>
            <a:srgbClr val="72BFC5"/>
          </a:solidFill>
          <a:ln>
            <a:solidFill>
              <a:srgbClr val="72BFC5"/>
            </a:solidFill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方正黑体简体" panose="02010601030101010101" charset="-122"/>
            </a:endParaRPr>
          </a:p>
        </p:txBody>
      </p:sp>
      <p:sp>
        <p:nvSpPr>
          <p:cNvPr id="36" name="PA_任意多边形 5"/>
          <p:cNvSpPr/>
          <p:nvPr>
            <p:custDataLst>
              <p:tags r:id="rId7"/>
            </p:custDataLst>
          </p:nvPr>
        </p:nvSpPr>
        <p:spPr bwMode="auto">
          <a:xfrm>
            <a:off x="6195915" y="-4896"/>
            <a:ext cx="2956121" cy="496127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方正黑体简体" panose="02010601030101010101" charset="-122"/>
            </a:endParaRPr>
          </a:p>
        </p:txBody>
      </p:sp>
      <p:sp>
        <p:nvSpPr>
          <p:cNvPr id="37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77614" y="2132312"/>
            <a:ext cx="74703" cy="74703"/>
          </a:xfrm>
          <a:prstGeom prst="ellipse">
            <a:avLst/>
          </a:prstGeom>
          <a:solidFill>
            <a:srgbClr val="72BFC5"/>
          </a:solidFill>
          <a:ln>
            <a:solidFill>
              <a:srgbClr val="72BFC5"/>
            </a:solidFill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方正黑体简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1835785" y="0"/>
            <a:ext cx="7073900" cy="5142230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方正黑体简体" panose="02010601030101010101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0" y="1850877"/>
            <a:ext cx="9144000" cy="2448272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方正黑体简体" panose="02010601030101010101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912493" y="1"/>
            <a:ext cx="5751647" cy="4731195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方正黑体简体" panose="02010601030101010101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4100953" y="1307851"/>
            <a:ext cx="995786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方正黑体简体" panose="02010601030101010101" charset="-122"/>
                <a:ea typeface="方正准圆简体" panose="03000509000000000000" pitchFamily="65" charset="-122"/>
              </a:rPr>
              <a:t>01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  <a:latin typeface="方正黑体简体" panose="02010601030101010101" charset="-122"/>
              <a:ea typeface="方正准圆简体" panose="03000509000000000000" pitchFamily="65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41583" y="2806016"/>
            <a:ext cx="1914525" cy="30670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System overall design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3215361" y="2294507"/>
            <a:ext cx="2766969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方正黑体简体" panose="02010601030101010101" charset="-122"/>
                <a:ea typeface="思源黑体 CN Light" panose="020B0300000000000000" pitchFamily="34" charset="-122"/>
              </a:rPr>
              <a:t>系统总体设计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4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5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25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bldLvl="0" animBg="1"/>
          <p:bldP spid="20" grpId="0" animBg="1"/>
          <p:bldP spid="21" grpId="0" bldLvl="0" animBg="1"/>
          <p:bldP spid="22" grpId="0" bldLvl="0" animBg="1"/>
          <p:bldP spid="24" grpId="0" bldLvl="0" animBg="1"/>
          <p:bldP spid="2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25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bldLvl="0" animBg="1"/>
          <p:bldP spid="20" grpId="0" animBg="1"/>
          <p:bldP spid="21" grpId="0" bldLvl="0" animBg="1"/>
          <p:bldP spid="22" grpId="0" bldLvl="0" animBg="1"/>
          <p:bldP spid="24" grpId="0" bldLvl="0" animBg="1"/>
          <p:bldP spid="25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53135" y="2372698"/>
            <a:ext cx="543740" cy="2000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00" dirty="0" smtClean="0">
                <a:sym typeface="+mn-ea"/>
              </a:rPr>
              <a:t>软件描述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方正黑体简体" panose="02010601030101010101" charset="-122"/>
              <a:ea typeface="Montserrat" charset="0"/>
              <a:cs typeface="Arial" panose="020B07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6127" y="2594624"/>
            <a:ext cx="455574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charset="-122"/>
                <a:ea typeface="Montserrat" charset="0"/>
                <a:cs typeface="Arial" panose="020B0704020202020204" pitchFamily="34" charset="0"/>
              </a:rPr>
              <a:t>1.2.1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方正黑体简体" panose="02010601030101010101" charset="-122"/>
              <a:ea typeface="Montserrat" charset="0"/>
              <a:cs typeface="Arial" panose="020B0704020202020204" pitchFamily="34" charset="0"/>
            </a:endParaRPr>
          </a:p>
        </p:txBody>
      </p:sp>
      <p:sp>
        <p:nvSpPr>
          <p:cNvPr id="42" name="Shape 2632"/>
          <p:cNvSpPr/>
          <p:nvPr/>
        </p:nvSpPr>
        <p:spPr>
          <a:xfrm>
            <a:off x="1032869" y="2062942"/>
            <a:ext cx="171353" cy="209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72BFC5"/>
          </a:solidFill>
          <a:ln w="12700">
            <a:miter lim="400000"/>
          </a:ln>
        </p:spPr>
        <p:txBody>
          <a:bodyPr lIns="14279" tIns="14279" rIns="14279" bIns="14279" anchor="ctr"/>
          <a:lstStyle/>
          <a:p>
            <a:pPr algn="ctr" defTabSz="170815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方正黑体简体" panose="02010601030101010101" charset="-122"/>
              <a:cs typeface="Arial" panose="020B0704020202020204" pitchFamily="34" charset="0"/>
              <a:sym typeface="Gill Sans" panose="020B0502020104020203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904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704020202020204" pitchFamily="34" charset="0"/>
              <a:buNone/>
            </a:pP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软件描述</a:t>
            </a:r>
          </a:p>
        </p:txBody>
      </p:sp>
      <p:sp>
        <p:nvSpPr>
          <p:cNvPr id="16" name="矩形 15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1861444" y="2062942"/>
            <a:ext cx="38074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704020202020204" pitchFamily="34" charset="0"/>
              <a:buNone/>
            </a:pPr>
            <a:r>
              <a:rPr lang="en-US" altLang="zh-CN" sz="1000" dirty="0" smtClean="0">
                <a:sym typeface="+mn-ea"/>
              </a:rPr>
              <a:t>1.2.1 </a:t>
            </a:r>
            <a:r>
              <a:rPr lang="zh-CN" altLang="en-US" sz="1000" dirty="0">
                <a:sym typeface="+mn-ea"/>
              </a:rPr>
              <a:t>系统属性</a:t>
            </a:r>
            <a:endParaRPr lang="en-US" altLang="zh-CN" sz="1000" dirty="0"/>
          </a:p>
          <a:p>
            <a:pPr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00" dirty="0">
                <a:sym typeface="+mn-ea"/>
              </a:rPr>
              <a:t>小福</a:t>
            </a:r>
            <a:r>
              <a:rPr lang="en-US" altLang="zh-CN" sz="1000" dirty="0">
                <a:sym typeface="+mn-ea"/>
              </a:rPr>
              <a:t>BBS</a:t>
            </a:r>
            <a:r>
              <a:rPr lang="zh-CN" altLang="zh-CN" sz="1000" dirty="0">
                <a:sym typeface="+mn-ea"/>
              </a:rPr>
              <a:t>客户端是类似于贴吧等论坛型的软件，供于校内学生以及毕业学生、教师等沟通交友平台软件。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Open Sans Light" charset="0"/>
              <a:cs typeface="Arial" panose="020B0704020202020204" pitchFamily="34" charset="0"/>
              <a:sym typeface="+mn-ea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55784" y="1942725"/>
            <a:ext cx="916260" cy="916260"/>
          </a:xfrm>
          <a:prstGeom prst="roundRect">
            <a:avLst>
              <a:gd name="adj" fmla="val 9824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2010601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8" b="100000" l="5121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54" y="-186925"/>
            <a:ext cx="3775962" cy="4799788"/>
          </a:xfrm>
          <a:prstGeom prst="rect">
            <a:avLst/>
          </a:prstGeom>
        </p:spPr>
      </p:pic>
      <p:sp>
        <p:nvSpPr>
          <p:cNvPr id="5" name="直角三角形 4"/>
          <p:cNvSpPr/>
          <p:nvPr/>
        </p:nvSpPr>
        <p:spPr>
          <a:xfrm rot="16200000">
            <a:off x="5449469" y="1434153"/>
            <a:ext cx="2282926" cy="5132591"/>
          </a:xfrm>
          <a:prstGeom prst="rtTriangle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3"/>
          <p:cNvSpPr/>
          <p:nvPr/>
        </p:nvSpPr>
        <p:spPr>
          <a:xfrm>
            <a:off x="1901414" y="3293693"/>
            <a:ext cx="377317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704020202020204" pitchFamily="34" charset="0"/>
              <a:buNone/>
            </a:pPr>
            <a:r>
              <a:rPr lang="en-US" altLang="zh-CN" sz="1000" dirty="0" smtClean="0">
                <a:sym typeface="+mn-ea"/>
              </a:rPr>
              <a:t>1.2.2 </a:t>
            </a:r>
            <a:r>
              <a:rPr lang="zh-CN" altLang="en-US" sz="1000" dirty="0">
                <a:sym typeface="+mn-ea"/>
              </a:rPr>
              <a:t>开发背景</a:t>
            </a:r>
            <a:endParaRPr lang="en-US" altLang="zh-CN" sz="1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zh-CN" sz="1000" dirty="0">
                <a:sym typeface="+mn-ea"/>
              </a:rPr>
              <a:t>小福</a:t>
            </a:r>
            <a:r>
              <a:rPr lang="en-US" altLang="zh-CN" sz="1000" dirty="0">
                <a:sym typeface="+mn-ea"/>
              </a:rPr>
              <a:t>BBS</a:t>
            </a:r>
            <a:r>
              <a:rPr lang="zh-CN" altLang="zh-CN" sz="1000" dirty="0">
                <a:sym typeface="+mn-ea"/>
              </a:rPr>
              <a:t>客户端开发目的实在安卓移动平台上通过网络访问论坛，获取信息，交友等。</a:t>
            </a:r>
            <a:endParaRPr lang="zh-CN" altLang="zh-CN" sz="1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zh-CN" sz="1000" dirty="0">
                <a:sym typeface="+mn-ea"/>
              </a:rPr>
              <a:t>使用范围为安卓移动平台。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Open Sans Light" charset="0"/>
              <a:cs typeface="Arial" panose="020B0704020202020204" pitchFamily="34" charset="0"/>
              <a:sym typeface="+mn-ea"/>
            </a:endParaRPr>
          </a:p>
        </p:txBody>
      </p:sp>
      <p:sp>
        <p:nvSpPr>
          <p:cNvPr id="18" name="矩形: 圆角 1"/>
          <p:cNvSpPr/>
          <p:nvPr/>
        </p:nvSpPr>
        <p:spPr>
          <a:xfrm>
            <a:off x="655784" y="711314"/>
            <a:ext cx="916260" cy="916260"/>
          </a:xfrm>
          <a:prstGeom prst="roundRect">
            <a:avLst>
              <a:gd name="adj" fmla="val 9824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2010601030101010101" charset="-122"/>
            </a:endParaRPr>
          </a:p>
        </p:txBody>
      </p:sp>
      <p:sp>
        <p:nvSpPr>
          <p:cNvPr id="19" name="Shape 2632"/>
          <p:cNvSpPr/>
          <p:nvPr/>
        </p:nvSpPr>
        <p:spPr>
          <a:xfrm>
            <a:off x="1039329" y="875044"/>
            <a:ext cx="171353" cy="209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72BFC5"/>
          </a:solidFill>
          <a:ln w="12700">
            <a:miter lim="400000"/>
          </a:ln>
        </p:spPr>
        <p:txBody>
          <a:bodyPr lIns="14279" tIns="14279" rIns="14279" bIns="14279" anchor="ctr"/>
          <a:lstStyle/>
          <a:p>
            <a:pPr algn="ctr" defTabSz="170815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方正黑体简体" panose="02010601030101010101" charset="-122"/>
              <a:cs typeface="Arial" panose="020B0704020202020204" pitchFamily="34" charset="0"/>
              <a:sym typeface="Gill Sans" panose="020B0502020104020203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994" y="1140483"/>
            <a:ext cx="72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软件标识</a:t>
            </a:r>
            <a:endParaRPr lang="zh-CN" altLang="en-US" sz="800" dirty="0"/>
          </a:p>
        </p:txBody>
      </p:sp>
      <p:sp>
        <p:nvSpPr>
          <p:cNvPr id="8" name="文本框 7"/>
          <p:cNvSpPr txBox="1"/>
          <p:nvPr/>
        </p:nvSpPr>
        <p:spPr>
          <a:xfrm>
            <a:off x="938257" y="1340125"/>
            <a:ext cx="54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charset="-122"/>
                <a:ea typeface="Montserrat" charset="0"/>
                <a:cs typeface="Arial" panose="020B0704020202020204" pitchFamily="34" charset="0"/>
              </a:rPr>
              <a:t>1.1</a:t>
            </a:r>
            <a:endParaRPr lang="en-US" altLang="zh-CN" sz="800" b="1" dirty="0">
              <a:solidFill>
                <a:schemeClr val="tx1">
                  <a:lumMod val="65000"/>
                  <a:lumOff val="35000"/>
                </a:schemeClr>
              </a:solidFill>
              <a:latin typeface="方正黑体简体" panose="02010601030101010101" charset="-122"/>
              <a:ea typeface="Montserrat" charset="0"/>
              <a:cs typeface="Arial" panose="020B0704020202020204" pitchFamily="34" charset="0"/>
            </a:endParaRPr>
          </a:p>
          <a:p>
            <a:endParaRPr lang="zh-CN" altLang="en-US" sz="800" dirty="0"/>
          </a:p>
        </p:txBody>
      </p:sp>
      <p:sp>
        <p:nvSpPr>
          <p:cNvPr id="9" name="文本框 8"/>
          <p:cNvSpPr txBox="1"/>
          <p:nvPr/>
        </p:nvSpPr>
        <p:spPr>
          <a:xfrm>
            <a:off x="1854517" y="796577"/>
            <a:ext cx="354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宋体" panose="02010600030101010101" pitchFamily="2" charset="-122"/>
              </a:rPr>
              <a:t>1.1软件名称：</a:t>
            </a:r>
          </a:p>
          <a:p>
            <a:r>
              <a:rPr lang="en-US" altLang="zh-CN" sz="1000" dirty="0" err="1" smtClean="0">
                <a:latin typeface="宋体" panose="02010600030101010101" pitchFamily="2" charset="-122"/>
              </a:rPr>
              <a:t>小福</a:t>
            </a:r>
            <a:r>
              <a:rPr lang="en-US" altLang="zh-CN" sz="1000" dirty="0" err="1">
                <a:latin typeface="宋体" panose="02010600030101010101" pitchFamily="2" charset="-122"/>
              </a:rPr>
              <a:t>BBS客户端</a:t>
            </a:r>
            <a:r>
              <a:rPr lang="en-US" altLang="zh-CN" sz="1000" dirty="0">
                <a:latin typeface="宋体" panose="02010600030101010101" pitchFamily="2" charset="-122"/>
              </a:rPr>
              <a:t>  </a:t>
            </a:r>
            <a:r>
              <a:rPr lang="en-US" altLang="zh-CN" sz="1000" dirty="0" err="1">
                <a:latin typeface="宋体" panose="02010600030101010101" pitchFamily="2" charset="-122"/>
              </a:rPr>
              <a:t>软件英文名：FZU</a:t>
            </a:r>
            <a:r>
              <a:rPr lang="en-US" altLang="zh-CN" sz="1000" dirty="0">
                <a:latin typeface="宋体" panose="02010600030101010101" pitchFamily="2" charset="-122"/>
              </a:rPr>
              <a:t> BBS App for Android    </a:t>
            </a:r>
            <a:r>
              <a:rPr lang="en-US" altLang="zh-CN" sz="1000" dirty="0" err="1">
                <a:latin typeface="宋体" panose="02010600030101010101" pitchFamily="2" charset="-122"/>
              </a:rPr>
              <a:t>软件缩写：FBAA</a:t>
            </a:r>
            <a:endParaRPr lang="en-US" altLang="zh-CN" sz="10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animBg="1"/>
      <p:bldP spid="15" grpId="0" bldLvl="0" animBg="1"/>
      <p:bldP spid="16" grpId="0" animBg="1"/>
      <p:bldP spid="17" grpId="0"/>
      <p:bldP spid="2" grpId="0" animBg="1"/>
      <p:bldP spid="5" grpId="0" animBg="1"/>
      <p:bldP spid="3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1835695" y="-1"/>
            <a:ext cx="7200799" cy="5141914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2010601030101010101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0" y="1850877"/>
            <a:ext cx="9144000" cy="2448272"/>
          </a:xfrm>
          <a:prstGeom prst="line">
            <a:avLst/>
          </a:prstGeom>
          <a:noFill/>
          <a:ln w="7938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2010601030101010101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768983" y="1"/>
            <a:ext cx="5751647" cy="4731195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9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2010601030101010101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813933" y="1379606"/>
            <a:ext cx="995786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方正黑体简体" panose="02010601030101010101" charset="-122"/>
                <a:ea typeface="方正准圆简体" panose="03000509000000000000" pitchFamily="65" charset="-122"/>
              </a:rPr>
              <a:t>02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2010601030101010101" charset="-122"/>
              <a:ea typeface="方正准圆简体" panose="03000509000000000000" pitchFamily="65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62831" y="2877771"/>
            <a:ext cx="1697990" cy="30670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方正黑体简体" panose="02010601030101010101" charset="-122"/>
                <a:ea typeface="思源黑体 CN Light" panose="020B0300000000000000" pitchFamily="34" charset="-122"/>
              </a:rPr>
              <a:t>Architecture design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2928341" y="2366262"/>
            <a:ext cx="2766969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方正黑体简体" panose="02010601030101010101" charset="-122"/>
                <a:ea typeface="思源黑体 CN Light" panose="020B0300000000000000" pitchFamily="34" charset="-122"/>
              </a:rPr>
              <a:t>架构设计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4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5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25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 animBg="1"/>
          <p:bldP spid="21" grpId="0" animBg="1"/>
          <p:bldP spid="22" grpId="0"/>
          <p:bldP spid="24" grpId="0" bldLvl="0" animBg="1"/>
          <p:bldP spid="2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25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 animBg="1"/>
          <p:bldP spid="21" grpId="0" animBg="1"/>
          <p:bldP spid="22" grpId="0"/>
          <p:bldP spid="24" grpId="0" bldLvl="0" animBg="1"/>
          <p:bldP spid="25" grpId="0" bldLvl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4232910" y="1116330"/>
            <a:ext cx="4299585" cy="319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2"/>
          <p:cNvSpPr/>
          <p:nvPr/>
        </p:nvSpPr>
        <p:spPr>
          <a:xfrm>
            <a:off x="322089" y="1307460"/>
            <a:ext cx="3759678" cy="30028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350">
              <a:solidFill>
                <a:schemeClr val="bg1"/>
              </a:solidFill>
              <a:latin typeface="方正黑体简体" panose="0201060103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009" y="3387825"/>
            <a:ext cx="31158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ym typeface="+mn-ea"/>
              </a:rPr>
              <a:t>小福</a:t>
            </a:r>
            <a:r>
              <a:rPr lang="en-US" altLang="zh-CN" sz="1200" dirty="0">
                <a:sym typeface="+mn-ea"/>
              </a:rPr>
              <a:t>BBS</a:t>
            </a:r>
            <a:r>
              <a:rPr lang="zh-CN" altLang="zh-CN" sz="1200" dirty="0">
                <a:sym typeface="+mn-ea"/>
              </a:rPr>
              <a:t>系统总体结构及其关系，如图所示：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charset="-122"/>
              <a:ea typeface="Open Sans Light" charset="0"/>
              <a:cs typeface="Arial" panose="020B0704020202020204" pitchFamily="34" charset="0"/>
              <a:sym typeface="+mn-ea"/>
            </a:endParaRPr>
          </a:p>
        </p:txBody>
      </p:sp>
      <p:sp>
        <p:nvSpPr>
          <p:cNvPr id="4" name="Freeform 3"/>
          <p:cNvSpPr/>
          <p:nvPr/>
        </p:nvSpPr>
        <p:spPr>
          <a:xfrm rot="5400000">
            <a:off x="2357312" y="693690"/>
            <a:ext cx="2156286" cy="2324637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solidFill>
            <a:srgbClr val="72BFC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350">
              <a:solidFill>
                <a:srgbClr val="FFFFFF"/>
              </a:solidFill>
              <a:latin typeface="方正黑体简体" panose="0201060103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000" y="1551940"/>
            <a:ext cx="1978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2.1 </a:t>
            </a:r>
          </a:p>
          <a:p>
            <a:pPr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架构分析</a:t>
            </a:r>
            <a:endParaRPr lang="zh-CN" altLang="en-US" sz="2400" spc="150" dirty="0">
              <a:solidFill>
                <a:schemeClr val="bg1"/>
              </a:solidFill>
              <a:latin typeface="方正黑体简体" panose="02010601030101010101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12433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704020202020204" pitchFamily="34" charset="0"/>
              <a:buNone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架构分析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bldLvl="0" animBg="1"/>
      <p:bldP spid="5" grpId="0"/>
      <p:bldP spid="10" grpId="0" bldLvl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29028" y="1058788"/>
          <a:ext cx="7826965" cy="3198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0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方正黑体简体" panose="02010601030101010101" charset="-122"/>
                          <a:cs typeface="Lato Regular"/>
                        </a:rPr>
                        <a:t>功能编号</a:t>
                      </a:r>
                    </a:p>
                  </a:txBody>
                  <a:tcPr marL="34267" marR="34267" marT="17140" marB="171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bg1"/>
                        </a:solidFill>
                        <a:latin typeface="方正黑体简体" panose="02010601030101010101" charset="-122"/>
                        <a:cs typeface="Lato Regular"/>
                      </a:endParaRPr>
                    </a:p>
                    <a:p>
                      <a:pPr algn="ctr"/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方正黑体简体" panose="02010601030101010101" charset="-122"/>
                          <a:cs typeface="Lato Regular"/>
                        </a:rPr>
                        <a:t>功能名称</a:t>
                      </a:r>
                    </a:p>
                    <a:p>
                      <a:pPr algn="ctr"/>
                      <a:endParaRPr lang="zh-CN" altLang="en-US" sz="1000" b="1" dirty="0">
                        <a:solidFill>
                          <a:schemeClr val="bg1"/>
                        </a:solidFill>
                        <a:latin typeface="方正黑体简体" panose="02010601030101010101" charset="-122"/>
                        <a:cs typeface="Lato Regular"/>
                      </a:endParaRPr>
                    </a:p>
                  </a:txBody>
                  <a:tcPr marL="34267" marR="34267" marT="17140" marB="171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方正黑体简体" panose="02010601030101010101" charset="-122"/>
                          <a:cs typeface="Lato Regular"/>
                        </a:rPr>
                        <a:t>功能简述</a:t>
                      </a:r>
                    </a:p>
                  </a:txBody>
                  <a:tcPr marL="34267" marR="34267" marT="17140" marB="171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方正黑体简体" panose="02010601030101010101" charset="-122"/>
                          <a:cs typeface="Lato Light"/>
                        </a:rPr>
                        <a:t>F1</a:t>
                      </a:r>
                    </a:p>
                  </a:txBody>
                  <a:tcPr marL="34267" marR="34267" marT="17140" marB="171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800" kern="100" dirty="0">
                          <a:effectLst/>
                          <a:sym typeface="+mn-ea"/>
                        </a:rPr>
                        <a:t>用户接口模块</a:t>
                      </a:r>
                      <a:endParaRPr lang="en-US" altLang="zh-CN" sz="800" dirty="0">
                        <a:solidFill>
                          <a:schemeClr val="tx2"/>
                        </a:solidFill>
                        <a:latin typeface="方正黑体简体" panose="02010601030101010101" charset="-122"/>
                      </a:endParaRPr>
                    </a:p>
                  </a:txBody>
                  <a:tcPr marL="34267" marR="34267" marT="17140" marB="171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800" kern="100" dirty="0">
                          <a:effectLst/>
                          <a:sym typeface="+mn-ea"/>
                        </a:rPr>
                        <a:t>在此模块用户可以注册后登录浏览帖子，发布帖子</a:t>
                      </a:r>
                      <a:endParaRPr lang="en-US" altLang="zh-CN" sz="800" dirty="0">
                        <a:solidFill>
                          <a:schemeClr val="tx2"/>
                        </a:solidFill>
                        <a:latin typeface="方正黑体简体" panose="02010601030101010101" charset="-122"/>
                      </a:endParaRPr>
                    </a:p>
                  </a:txBody>
                  <a:tcPr marL="34267" marR="34267" marT="17140" marB="171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方正黑体简体" panose="02010601030101010101" charset="-122"/>
                          <a:cs typeface="Lato Light"/>
                        </a:rPr>
                        <a:t>F2</a:t>
                      </a:r>
                    </a:p>
                  </a:txBody>
                  <a:tcPr marL="34267" marR="34267" marT="17140" marB="171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800" kern="100" dirty="0">
                          <a:effectLst/>
                          <a:sym typeface="+mn-ea"/>
                        </a:rPr>
                        <a:t>管理员模块</a:t>
                      </a:r>
                      <a:endParaRPr lang="en-US" altLang="zh-CN" sz="800" dirty="0">
                        <a:solidFill>
                          <a:schemeClr val="tx2"/>
                        </a:solidFill>
                        <a:latin typeface="方正黑体简体" panose="02010601030101010101" charset="-122"/>
                      </a:endParaRPr>
                    </a:p>
                  </a:txBody>
                  <a:tcPr marL="34267" marR="34267" marT="17140" marB="171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800" kern="100" dirty="0">
                          <a:effectLst/>
                          <a:sym typeface="+mn-ea"/>
                        </a:rPr>
                        <a:t>对用户信息及被举报的帖子进行管理，</a:t>
                      </a:r>
                      <a:endParaRPr lang="en-US" altLang="zh-CN" sz="800" dirty="0">
                        <a:solidFill>
                          <a:schemeClr val="tx2"/>
                        </a:solidFill>
                        <a:latin typeface="方正黑体简体" panose="02010601030101010101" charset="-122"/>
                      </a:endParaRPr>
                    </a:p>
                  </a:txBody>
                  <a:tcPr marL="34267" marR="34267" marT="17140" marB="171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方正黑体简体" panose="02010601030101010101" charset="-122"/>
                          <a:cs typeface="Lato Light"/>
                        </a:rPr>
                        <a:t>F3</a:t>
                      </a:r>
                      <a:endParaRPr lang="en-US" sz="1200" b="0" dirty="0">
                        <a:solidFill>
                          <a:schemeClr val="tx2"/>
                        </a:solidFill>
                        <a:latin typeface="方正黑体简体" panose="02010601030101010101" charset="-122"/>
                        <a:cs typeface="Lato Regular"/>
                      </a:endParaRPr>
                    </a:p>
                  </a:txBody>
                  <a:tcPr marL="34267" marR="34267" marT="17140" marB="171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800" kern="100" dirty="0">
                          <a:effectLst/>
                          <a:sym typeface="+mn-ea"/>
                        </a:rPr>
                        <a:t>数据服务模块</a:t>
                      </a:r>
                      <a:endParaRPr lang="en-US" altLang="zh-CN" sz="1200" b="0" dirty="0">
                        <a:solidFill>
                          <a:schemeClr val="tx2"/>
                        </a:solidFill>
                        <a:latin typeface="方正黑体简体" panose="02010601030101010101" charset="-122"/>
                      </a:endParaRPr>
                    </a:p>
                  </a:txBody>
                  <a:tcPr marL="34267" marR="34267" marT="17140" marB="171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800" kern="100" dirty="0">
                          <a:effectLst/>
                          <a:sym typeface="+mn-ea"/>
                        </a:rPr>
                        <a:t>对用户及帖子等数据进行管理</a:t>
                      </a:r>
                      <a:endParaRPr lang="en-US" altLang="zh-CN" sz="1200" b="0" dirty="0">
                        <a:solidFill>
                          <a:schemeClr val="tx2"/>
                        </a:solidFill>
                        <a:latin typeface="方正黑体简体" panose="02010601030101010101" charset="-122"/>
                      </a:endParaRPr>
                    </a:p>
                  </a:txBody>
                  <a:tcPr marL="34267" marR="34267" marT="17140" marB="171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16497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704020202020204" pitchFamily="34" charset="0"/>
              <a:buNone/>
            </a:pPr>
            <a:r>
              <a:rPr lang="en-US" altLang="zh-CN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系统功能结构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9285" y="690245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方正黑体_GBK" panose="03000509000000000000" charset="-122"/>
                <a:ea typeface="方正黑体_GBK" panose="03000509000000000000" charset="-122"/>
                <a:sym typeface="+mn-ea"/>
              </a:rPr>
              <a:t>2.2.1 </a:t>
            </a:r>
            <a:r>
              <a:rPr lang="zh-CN" altLang="en-US">
                <a:latin typeface="方正黑体_GBK" panose="03000509000000000000" charset="-122"/>
                <a:ea typeface="方正黑体_GBK" panose="03000509000000000000" charset="-122"/>
                <a:sym typeface="+mn-ea"/>
              </a:rPr>
              <a:t>主功能清单</a:t>
            </a:r>
            <a:endParaRPr lang="zh-CN" altLang="en-US">
              <a:latin typeface="方正黑体_GBK" panose="03000509000000000000" charset="-122"/>
              <a:ea typeface="方正黑体_GBK" panose="03000509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rgbClr val="BBE0E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黑体简体" panose="02010601030101010101" charset="-122"/>
              <a:ea typeface="宋体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16497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704020202020204" pitchFamily="34" charset="0"/>
              <a:buNone/>
            </a:pPr>
            <a:r>
              <a:rPr lang="en-US" altLang="zh-CN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方正黑体简体" panose="02010601030101010101" charset="-122"/>
                <a:ea typeface="微软雅黑" panose="020B0503020204020204" pitchFamily="34" charset="-122"/>
              </a:rPr>
              <a:t>系统功能结构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9285" y="690245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方正黑体_GBK" panose="03000509000000000000" charset="-122"/>
                <a:ea typeface="方正黑体_GBK" panose="03000509000000000000" charset="-122"/>
                <a:sym typeface="+mn-ea"/>
              </a:rPr>
              <a:t>2.2.2 </a:t>
            </a:r>
            <a:r>
              <a:rPr lang="zh-CN" altLang="en-US" dirty="0">
                <a:latin typeface="方正黑体_GBK" panose="03000509000000000000" charset="-122"/>
                <a:ea typeface="方正黑体_GBK" panose="03000509000000000000" charset="-122"/>
                <a:sym typeface="+mn-ea"/>
              </a:rPr>
              <a:t>子功能描述</a:t>
            </a:r>
            <a:endParaRPr lang="zh-CN" altLang="en-US">
              <a:latin typeface="方正黑体_GBK" panose="03000509000000000000" charset="-122"/>
              <a:ea typeface="方正黑体_GBK" panose="03000509000000000000" charset="-122"/>
            </a:endParaRPr>
          </a:p>
        </p:txBody>
      </p:sp>
      <p:graphicFrame>
        <p:nvGraphicFramePr>
          <p:cNvPr id="3" name="内容占位符 3"/>
          <p:cNvGraphicFramePr/>
          <p:nvPr/>
        </p:nvGraphicFramePr>
        <p:xfrm>
          <a:off x="1000125" y="1194435"/>
          <a:ext cx="7143750" cy="3449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4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子功能编号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子功能名称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子功能简述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F1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游客可以注册个人信息成为用户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F1-2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用户登陆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登陆后可以浏览帖子发布帖子收藏帖子等操作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浏览帖子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点击帖子可搜索帖子，浏览帖子，还有收藏操作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发布帖子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用户可以发布自己感兴趣的帖子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6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个人信息管理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用户可以管理自己的个人信息，以及管理发布或收藏的帖子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设置模块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用户可管理账号以及检查更新以及意见反馈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2B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F2-1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用户信息管理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管理员可管理用户信息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3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F2-2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帖子管理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管理员可对被举报的帖子进行管理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70" y="0"/>
            <a:ext cx="3037840" cy="5142230"/>
          </a:xfrm>
          <a:prstGeom prst="rect">
            <a:avLst/>
          </a:prstGeom>
          <a:solidFill>
            <a:srgbClr val="72B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方正黑体简体" panose="02010601030101010101" charset="-122"/>
              <a:cs typeface="Arial" panose="020B0704020202020204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9884" y="194552"/>
            <a:ext cx="12433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7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方正黑体简体" panose="02010601030101010101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1600" dirty="0">
                <a:solidFill>
                  <a:schemeClr val="bg1"/>
                </a:solidFill>
                <a:latin typeface="方正黑体简体" panose="02010601030101010101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1600" dirty="0">
                <a:solidFill>
                  <a:schemeClr val="bg1"/>
                </a:solidFill>
                <a:latin typeface="方正黑体简体" panose="02010601030101010101" charset="-122"/>
                <a:ea typeface="微软雅黑" panose="020B0503020204020204" pitchFamily="34" charset="-122"/>
                <a:sym typeface="+mn-ea"/>
              </a:rPr>
              <a:t>功能设计</a:t>
            </a:r>
          </a:p>
        </p:txBody>
      </p:sp>
      <p:sp>
        <p:nvSpPr>
          <p:cNvPr id="22" name="矩形 21"/>
          <p:cNvSpPr/>
          <p:nvPr/>
        </p:nvSpPr>
        <p:spPr>
          <a:xfrm>
            <a:off x="323528" y="194552"/>
            <a:ext cx="7200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2010601030101010101" charset="-122"/>
            </a:endParaRPr>
          </a:p>
        </p:txBody>
      </p:sp>
      <p:sp>
        <p:nvSpPr>
          <p:cNvPr id="32" name="Rectangle 35"/>
          <p:cNvSpPr/>
          <p:nvPr/>
        </p:nvSpPr>
        <p:spPr>
          <a:xfrm>
            <a:off x="394970" y="1019175"/>
            <a:ext cx="20066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704020202020204" pitchFamily="34" charset="0"/>
              <a:buNone/>
            </a:pPr>
            <a:r>
              <a:rPr lang="zh-CN" altLang="zh-CN" sz="2400" dirty="0">
                <a:solidFill>
                  <a:schemeClr val="bg1"/>
                </a:solidFill>
                <a:latin typeface="方正黑体_GBK" panose="03000509000000000000" charset="-122"/>
                <a:ea typeface="方正黑体_GBK" panose="03000509000000000000" charset="-122"/>
                <a:sym typeface="+mn-ea"/>
              </a:rPr>
              <a:t>用户用例图：</a:t>
            </a:r>
            <a:endParaRPr lang="zh-CN" altLang="zh-CN" sz="2400" dirty="0">
              <a:solidFill>
                <a:schemeClr val="bg1"/>
              </a:solidFill>
              <a:latin typeface="方正黑体_GBK" panose="03000509000000000000" charset="-122"/>
              <a:ea typeface="方正黑体_GBK" panose="03000509000000000000" charset="-122"/>
              <a:cs typeface="Arial" panose="020B0704020202020204" pitchFamily="34" charset="0"/>
              <a:sym typeface="+mn-ea"/>
            </a:endParaRPr>
          </a:p>
        </p:txBody>
      </p:sp>
      <p:pic>
        <p:nvPicPr>
          <p:cNvPr id="12" name="图片 11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3815715" y="0"/>
            <a:ext cx="4302125" cy="5071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1" grpId="0" bldLvl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2111</Words>
  <Application>Microsoft Office PowerPoint</Application>
  <PresentationFormat>自定义</PresentationFormat>
  <Paragraphs>476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55" baseType="lpstr">
      <vt:lpstr>Aharoni</vt:lpstr>
      <vt:lpstr>Gill Sans</vt:lpstr>
      <vt:lpstr>Lato Light</vt:lpstr>
      <vt:lpstr>Lato Regular</vt:lpstr>
      <vt:lpstr>Montserrat</vt:lpstr>
      <vt:lpstr>Open Sans Light</vt:lpstr>
      <vt:lpstr>Roboto Thin</vt:lpstr>
      <vt:lpstr>等线</vt:lpstr>
      <vt:lpstr>等线</vt:lpstr>
      <vt:lpstr>等线 Light</vt:lpstr>
      <vt:lpstr>方正黑体_GBK</vt:lpstr>
      <vt:lpstr>方正黑体简体</vt:lpstr>
      <vt:lpstr>方正兰亭超细黑简体</vt:lpstr>
      <vt:lpstr>方正准圆简体</vt:lpstr>
      <vt:lpstr>黑体-简</vt:lpstr>
      <vt:lpstr>思源黑体 CN Light</vt:lpstr>
      <vt:lpstr>宋体</vt:lpstr>
      <vt:lpstr>微软雅黑</vt:lpstr>
      <vt:lpstr>微软雅黑 Light</vt:lpstr>
      <vt:lpstr>造字工房悦黑体验版纤细体</vt:lpstr>
      <vt:lpstr>Arial</vt:lpstr>
      <vt:lpstr>Calibri</vt:lpstr>
      <vt:lpstr>Calibri Light</vt:lpstr>
      <vt:lpstr>Times New Roman</vt:lpstr>
      <vt:lpstr>Verdana</vt:lpstr>
      <vt:lpstr>默认设计模板</vt:lpstr>
      <vt:lpstr>2_Office 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团队项目的预期开发计划时间安排</vt:lpstr>
      <vt:lpstr>团队项目的预期开发计划分工安排</vt:lpstr>
      <vt:lpstr>本次作业的工作流程、组员分工、组员贡献度比例</vt:lpstr>
      <vt:lpstr>回答评审表提出的问题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</dc:title>
  <dc:creator>演示设计工作室</dc:creator>
  <cp:lastModifiedBy>USER</cp:lastModifiedBy>
  <cp:revision>148</cp:revision>
  <dcterms:created xsi:type="dcterms:W3CDTF">2019-11-01T15:16:59Z</dcterms:created>
  <dcterms:modified xsi:type="dcterms:W3CDTF">2019-11-01T15:34:30Z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