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61" r:id="rId3"/>
    <p:sldId id="286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306" r:id="rId15"/>
    <p:sldId id="257" r:id="rId16"/>
    <p:sldId id="282" r:id="rId17"/>
    <p:sldId id="283" r:id="rId18"/>
    <p:sldId id="284" r:id="rId19"/>
    <p:sldId id="307" r:id="rId20"/>
    <p:sldId id="266" r:id="rId21"/>
    <p:sldId id="285" r:id="rId22"/>
    <p:sldId id="267" r:id="rId23"/>
    <p:sldId id="287" r:id="rId24"/>
    <p:sldId id="288" r:id="rId25"/>
    <p:sldId id="289" r:id="rId2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  <a:srgbClr val="A94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368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/>
              <a:t>答辩</a:t>
            </a:r>
            <a:r>
              <a:rPr lang="en-US" altLang="zh-CN" dirty="0"/>
              <a:t>PPT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/>
              <a:t>——</a:t>
            </a:r>
            <a:r>
              <a:rPr lang="zh-CN" altLang="en-US" dirty="0"/>
              <a:t>小福</a:t>
            </a:r>
            <a:r>
              <a:rPr lang="en-US" altLang="zh-CN" dirty="0"/>
              <a:t>BBS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23240" y="13906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2.4.2 </a:t>
            </a:r>
            <a:r>
              <a:rPr lang="zh-CN" altLang="en-US" dirty="0"/>
              <a:t>功能模块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54759" y="579120"/>
          <a:ext cx="467868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597"/>
                <a:gridCol w="779597"/>
                <a:gridCol w="779597"/>
                <a:gridCol w="779597"/>
                <a:gridCol w="780146"/>
                <a:gridCol w="780146"/>
              </a:tblGrid>
              <a:tr h="36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3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以列表的形式在线显示每个帖子简要信息，点击一项显示该帖子的具体内容。向下拖动实施加载下一页帖子列表。拖动发送相应信息，通过软件提供的数据库接口获取相应数据。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7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点击、拖动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3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>
                          <a:effectLst/>
                        </a:rPr>
                        <a:t>发送点击项的帖子内容，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，从数据库中获取相应的内容和评论。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楼主，帖子标题，帖子内容，帖子回复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58562" y="579120"/>
          <a:ext cx="478027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526"/>
                <a:gridCol w="796526"/>
                <a:gridCol w="796526"/>
                <a:gridCol w="796526"/>
                <a:gridCol w="797087"/>
                <a:gridCol w="797087"/>
              </a:tblGrid>
              <a:tr h="36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搜索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3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输入作者、帖子名称，点击搜索按钮，以列表的形式显示在线搜索到的帖子，点击帖子，进入帖子详情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7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点击、输入字符串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3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发送作者名、帖子名，从数据库中获取相应帖子名称，内容，评论。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楼主，帖子标题，帖子内容，帖子回复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4759" y="3429000"/>
          <a:ext cx="4678680" cy="3109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597"/>
                <a:gridCol w="779597"/>
                <a:gridCol w="779597"/>
                <a:gridCol w="779597"/>
                <a:gridCol w="780146"/>
                <a:gridCol w="780146"/>
              </a:tblGrid>
              <a:tr h="411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热门推荐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35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以列表的形式在线显示热门帖子简要信息，点击一项显示该帖子的具体内容。向下拖动实施加载下一页帖子列表。拖动发送相应信息，通过软件提供的数据库接口获取相应数据。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点击、拖动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>
                          <a:effectLst/>
                        </a:rPr>
                        <a:t>发送点击项的帖子内容，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，从数据库中获取相应的内容和评论。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楼主，帖子标题，帖子内容，帖子回复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1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58562" y="3429000"/>
          <a:ext cx="4780278" cy="3109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526"/>
                <a:gridCol w="796526"/>
                <a:gridCol w="796526"/>
                <a:gridCol w="796526"/>
                <a:gridCol w="797087"/>
                <a:gridCol w="797087"/>
              </a:tblGrid>
              <a:tr h="411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界面布局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3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主界面分为四个模块，推荐、主页、私信、个人信息，点击对应按钮显示相应信息。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8155" algn="l"/>
                        </a:tabLst>
                      </a:pPr>
                      <a:r>
                        <a:rPr lang="zh-CN" sz="1050" kern="100">
                          <a:effectLst/>
                        </a:rPr>
                        <a:t>点击相应按钮，主界面显示内容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主界面显示内容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1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界面要求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简洁美观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101092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/>
              <a:t>2.5 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2.5.1 </a:t>
            </a:r>
            <a:r>
              <a:rPr lang="zh-CN" altLang="en-US" sz="2400" dirty="0"/>
              <a:t>可靠性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dirty="0"/>
              <a:t>小福</a:t>
            </a:r>
            <a:r>
              <a:rPr lang="en-US" altLang="zh-CN" dirty="0"/>
              <a:t>BBS</a:t>
            </a:r>
            <a:r>
              <a:rPr lang="zh-CN" altLang="zh-CN" dirty="0"/>
              <a:t>客户端开发优先实现帖子发布以及浏览功能，其他扩展功能在保证以上两项功能的前提下酌情实现。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2.5.2 </a:t>
            </a:r>
            <a:r>
              <a:rPr lang="zh-CN" altLang="en-US" sz="2400" dirty="0"/>
              <a:t>安全性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dirty="0"/>
              <a:t>小福</a:t>
            </a:r>
            <a:r>
              <a:rPr lang="en-US" altLang="zh-CN" dirty="0"/>
              <a:t>BBS</a:t>
            </a:r>
            <a:r>
              <a:rPr lang="zh-CN" altLang="zh-CN" dirty="0"/>
              <a:t>客户端不涉及用户隐私数据的使用，只提供对论坛那些开放数据的访问。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1485" y="498475"/>
            <a:ext cx="1117155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2.6   </a:t>
            </a:r>
            <a:r>
              <a:rPr lang="zh-CN" altLang="en-US" sz="2800"/>
              <a:t>设计约束</a:t>
            </a:r>
            <a:endParaRPr lang="zh-CN" altLang="en-US"/>
          </a:p>
          <a:p>
            <a:endParaRPr lang="zh-CN" altLang="en-US"/>
          </a:p>
          <a:p>
            <a:r>
              <a:rPr lang="en-US" altLang="zh-CN" sz="2000"/>
              <a:t>2.6.1 </a:t>
            </a:r>
            <a:r>
              <a:rPr lang="zh-CN" altLang="en-US" sz="2000"/>
              <a:t>软件约束</a:t>
            </a:r>
            <a:endParaRPr lang="zh-CN" altLang="en-US"/>
          </a:p>
          <a:p>
            <a:r>
              <a:rPr lang="zh-CN" altLang="en-US"/>
              <a:t>  运行的安卓版本达到</a:t>
            </a:r>
            <a:r>
              <a:rPr lang="en-US" altLang="zh-CN"/>
              <a:t>4.0</a:t>
            </a:r>
            <a:r>
              <a:rPr lang="zh-CN" altLang="en-US"/>
              <a:t>以上就行。</a:t>
            </a:r>
            <a:endParaRPr lang="zh-CN" altLang="en-US"/>
          </a:p>
          <a:p>
            <a:r>
              <a:rPr lang="en-US" altLang="zh-CN" sz="2000"/>
              <a:t>2.6.2 </a:t>
            </a:r>
            <a:r>
              <a:rPr lang="zh-CN" altLang="en-US" sz="2000"/>
              <a:t>硬件约束</a:t>
            </a:r>
            <a:endParaRPr lang="zh-CN" altLang="en-US"/>
          </a:p>
          <a:p>
            <a:r>
              <a:rPr lang="zh-CN" altLang="en-US"/>
              <a:t>  基本没有硬件约束。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数据库设计主要说明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251960" y="1815465"/>
            <a:ext cx="10515600" cy="4351338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外部设计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结构设计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数据库数据体的验收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数据库安全设计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7080" y="62674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b="1" dirty="0">
                <a:solidFill>
                  <a:srgbClr val="A43F27"/>
                </a:solidFill>
              </a:rPr>
              <a:t>1.</a:t>
            </a:r>
            <a:r>
              <a:rPr lang="zh-CN" altLang="en-US" sz="3200" b="1" dirty="0">
                <a:solidFill>
                  <a:srgbClr val="A43F27"/>
                </a:solidFill>
              </a:rPr>
              <a:t>外部设计</a:t>
            </a:r>
            <a:endParaRPr lang="en-US" altLang="zh-CN" sz="3200" b="1" dirty="0">
              <a:solidFill>
                <a:srgbClr val="A43F27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数据库版本：</a:t>
            </a:r>
            <a:r>
              <a:rPr lang="en-US" altLang="zh-CN" sz="2400" dirty="0"/>
              <a:t>MySQL 5.0.X </a:t>
            </a:r>
            <a:r>
              <a:rPr lang="zh-CN" altLang="zh-CN" sz="2400" dirty="0"/>
              <a:t>及以上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服务器：阿里云服务器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运行平台：</a:t>
            </a:r>
            <a:r>
              <a:rPr lang="en-US" altLang="zh-CN" sz="2400" dirty="0"/>
              <a:t>android4.0 </a:t>
            </a:r>
            <a:r>
              <a:rPr lang="zh-CN" altLang="zh-CN" sz="2400" dirty="0"/>
              <a:t>及以上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0" y="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A43F27"/>
                </a:solidFill>
              </a:rPr>
              <a:t>2 </a:t>
            </a:r>
            <a:r>
              <a:rPr lang="zh-CN" altLang="en-US" sz="3200" b="1" dirty="0">
                <a:solidFill>
                  <a:srgbClr val="A43F27"/>
                </a:solidFill>
              </a:rPr>
              <a:t>结构设计</a:t>
            </a:r>
            <a:endParaRPr lang="en-US" altLang="zh-CN" sz="3200" b="1" dirty="0">
              <a:solidFill>
                <a:srgbClr val="A43F2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2.1 </a:t>
            </a:r>
            <a:r>
              <a:rPr lang="zh-CN" altLang="en-US" dirty="0"/>
              <a:t>概念结构设计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74519" y="1138515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User(</a:t>
            </a:r>
            <a:r>
              <a:rPr lang="zh-CN" altLang="en-US" dirty="0"/>
              <a:t>用户表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74519" y="1594644"/>
          <a:ext cx="4938395" cy="2371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4120"/>
                <a:gridCol w="744855"/>
                <a:gridCol w="744855"/>
                <a:gridCol w="744855"/>
                <a:gridCol w="744855"/>
                <a:gridCol w="744855"/>
              </a:tblGrid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u_id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u_password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u_phone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255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u_sex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u_birthday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u_school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6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u_address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74519" y="4659154"/>
          <a:ext cx="4194175" cy="1427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4755"/>
                <a:gridCol w="744855"/>
                <a:gridCol w="744855"/>
                <a:gridCol w="744855"/>
                <a:gridCol w="744855"/>
              </a:tblGrid>
              <a:tr h="356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6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56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m_password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56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m_phone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037184" y="4233675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Manager(</a:t>
            </a:r>
            <a:r>
              <a:rPr lang="zh-CN" altLang="zh-CN" dirty="0"/>
              <a:t>管理员表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77900" y="11283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77900" y="1461681"/>
            <a:ext cx="26629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u_id</a:t>
            </a:r>
            <a:r>
              <a:rPr lang="en-US" altLang="zh-CN" dirty="0"/>
              <a:t>:</a:t>
            </a:r>
            <a:r>
              <a:rPr lang="zh-CN" altLang="zh-CN" dirty="0"/>
              <a:t>用户</a:t>
            </a:r>
            <a:r>
              <a:rPr lang="en-US" altLang="zh-CN" dirty="0"/>
              <a:t>ID</a:t>
            </a:r>
            <a:endParaRPr lang="zh-CN" altLang="zh-CN" dirty="0"/>
          </a:p>
          <a:p>
            <a:r>
              <a:rPr lang="en-US" altLang="zh-CN" dirty="0" err="1"/>
              <a:t>u_name</a:t>
            </a:r>
            <a:r>
              <a:rPr lang="en-US" altLang="zh-CN" dirty="0"/>
              <a:t>:</a:t>
            </a:r>
            <a:r>
              <a:rPr lang="zh-CN" altLang="zh-CN" dirty="0"/>
              <a:t>用户名</a:t>
            </a:r>
            <a:endParaRPr lang="zh-CN" altLang="zh-CN" dirty="0"/>
          </a:p>
          <a:p>
            <a:r>
              <a:rPr lang="en-US" altLang="zh-CN" dirty="0" err="1"/>
              <a:t>u_password</a:t>
            </a:r>
            <a:r>
              <a:rPr lang="en-US" altLang="zh-CN" dirty="0"/>
              <a:t>:</a:t>
            </a:r>
            <a:r>
              <a:rPr lang="zh-CN" altLang="zh-CN" dirty="0"/>
              <a:t>用户密码</a:t>
            </a:r>
            <a:endParaRPr lang="zh-CN" altLang="zh-CN" dirty="0"/>
          </a:p>
          <a:p>
            <a:r>
              <a:rPr lang="en-US" altLang="zh-CN" dirty="0" err="1"/>
              <a:t>u_phone</a:t>
            </a:r>
            <a:r>
              <a:rPr lang="en-US" altLang="zh-CN" dirty="0"/>
              <a:t>:</a:t>
            </a:r>
            <a:r>
              <a:rPr lang="zh-CN" altLang="zh-CN" dirty="0"/>
              <a:t>用户电话号码</a:t>
            </a:r>
            <a:endParaRPr lang="zh-CN" altLang="zh-CN" dirty="0"/>
          </a:p>
          <a:p>
            <a:r>
              <a:rPr lang="en-US" altLang="zh-CN" dirty="0" err="1"/>
              <a:t>u_email</a:t>
            </a:r>
            <a:r>
              <a:rPr lang="en-US" altLang="zh-CN" dirty="0"/>
              <a:t>:</a:t>
            </a:r>
            <a:r>
              <a:rPr lang="zh-CN" altLang="zh-CN" dirty="0"/>
              <a:t>用户邮箱</a:t>
            </a:r>
            <a:endParaRPr lang="zh-CN" altLang="zh-CN" dirty="0"/>
          </a:p>
          <a:p>
            <a:r>
              <a:rPr lang="en-US" altLang="zh-CN" dirty="0" err="1"/>
              <a:t>u_sex</a:t>
            </a:r>
            <a:r>
              <a:rPr lang="en-US" altLang="zh-CN" dirty="0"/>
              <a:t>:</a:t>
            </a:r>
            <a:r>
              <a:rPr lang="zh-CN" altLang="zh-CN" dirty="0"/>
              <a:t>用户性别</a:t>
            </a:r>
            <a:endParaRPr lang="zh-CN" altLang="zh-CN" dirty="0"/>
          </a:p>
          <a:p>
            <a:r>
              <a:rPr lang="en-US" altLang="zh-CN" dirty="0" err="1"/>
              <a:t>u_birthday</a:t>
            </a:r>
            <a:r>
              <a:rPr lang="en-US" altLang="zh-CN" dirty="0"/>
              <a:t>:</a:t>
            </a:r>
            <a:r>
              <a:rPr lang="zh-CN" altLang="zh-CN" dirty="0"/>
              <a:t>用户出生日期</a:t>
            </a:r>
            <a:endParaRPr lang="zh-CN" altLang="zh-CN" dirty="0"/>
          </a:p>
          <a:p>
            <a:r>
              <a:rPr lang="en-US" altLang="zh-CN" dirty="0" err="1"/>
              <a:t>u_school</a:t>
            </a:r>
            <a:r>
              <a:rPr lang="en-US" altLang="zh-CN" dirty="0"/>
              <a:t>:</a:t>
            </a:r>
            <a:r>
              <a:rPr lang="zh-CN" altLang="zh-CN" dirty="0"/>
              <a:t>用户所在学校</a:t>
            </a:r>
            <a:endParaRPr lang="zh-CN" altLang="zh-CN" dirty="0"/>
          </a:p>
          <a:p>
            <a:r>
              <a:rPr lang="en-US" altLang="zh-CN" dirty="0" err="1"/>
              <a:t>u_address</a:t>
            </a:r>
            <a:r>
              <a:rPr lang="en-US" altLang="zh-CN" dirty="0"/>
              <a:t>:</a:t>
            </a:r>
            <a:r>
              <a:rPr lang="zh-CN" altLang="zh-CN" dirty="0"/>
              <a:t>用户居住地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77900" y="42336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8576" y="46167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m_id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管理员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m_name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管理员名称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m_password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管理员密码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m_phone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管理员电话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6470" y="1117600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Post(</a:t>
            </a:r>
            <a:r>
              <a:rPr lang="zh-CN" altLang="zh-CN" dirty="0"/>
              <a:t>贴子表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3" name="内容占位符 3"/>
          <p:cNvGraphicFramePr/>
          <p:nvPr/>
        </p:nvGraphicFramePr>
        <p:xfrm>
          <a:off x="2236470" y="1603325"/>
          <a:ext cx="4305300" cy="1821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140"/>
                <a:gridCol w="764540"/>
                <a:gridCol w="764540"/>
                <a:gridCol w="764540"/>
                <a:gridCol w="764540"/>
              </a:tblGrid>
              <a:tr h="3035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35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pu_id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035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p_title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035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pu_name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035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035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157578" y="3725564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TheComment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（评论表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36470" y="4229100"/>
          <a:ext cx="4326890" cy="1511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3490"/>
                <a:gridCol w="768350"/>
                <a:gridCol w="768350"/>
                <a:gridCol w="768350"/>
                <a:gridCol w="768350"/>
              </a:tblGrid>
              <a:tr h="302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2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02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commenter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02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c_content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302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06538" y="11277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4400" y="14970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p_id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贴子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pu_id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贴子作者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p_title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贴子名称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pu_name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贴子作者名称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content: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贴子内容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p_time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贴子发布时间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06538" y="37765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64400" y="41459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Id: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评论的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p_id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被评论的贴子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commenter: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评论人名称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c_content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评论内容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time: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评论时间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>
            <a:hlinkClick r:id="rId1" action="ppaction://hlinksldjump"/>
          </p:cNvPr>
          <p:cNvSpPr txBox="1"/>
          <p:nvPr/>
        </p:nvSpPr>
        <p:spPr>
          <a:xfrm>
            <a:off x="1149985" y="675640"/>
            <a:ext cx="6665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2.2 </a:t>
            </a:r>
            <a:r>
              <a:rPr lang="zh-CN" altLang="en-US" sz="3200"/>
              <a:t>类图设计</a:t>
            </a:r>
            <a:endParaRPr lang="zh-CN" altLang="en-US" sz="3200"/>
          </a:p>
          <a:p>
            <a:r>
              <a:rPr lang="zh-CN" altLang="en-US" sz="3200"/>
              <a:t> </a:t>
            </a:r>
            <a:endParaRPr lang="zh-CN" altLang="en-US" sz="3200"/>
          </a:p>
        </p:txBody>
      </p:sp>
      <p:sp>
        <p:nvSpPr>
          <p:cNvPr id="3" name="动作按钮: 后退或前一项 2">
            <a:hlinkClick r:id="rId1" action="ppaction://hlinksldjump"/>
          </p:cNvPr>
          <p:cNvSpPr/>
          <p:nvPr/>
        </p:nvSpPr>
        <p:spPr>
          <a:xfrm>
            <a:off x="1372235" y="1751965"/>
            <a:ext cx="887095" cy="9359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800" b="1" dirty="0">
                <a:solidFill>
                  <a:srgbClr val="A43F27"/>
                </a:solidFill>
              </a:rPr>
              <a:t>3 </a:t>
            </a:r>
            <a:r>
              <a:rPr lang="zh-CN" altLang="en-US" sz="3800" b="1" dirty="0">
                <a:solidFill>
                  <a:srgbClr val="A43F27"/>
                </a:solidFill>
              </a:rPr>
              <a:t>数据库数据体的验收</a:t>
            </a:r>
            <a:endParaRPr lang="en-US" altLang="zh-CN" sz="3800" b="1" dirty="0">
              <a:solidFill>
                <a:srgbClr val="A43F2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dirty="0"/>
              <a:t>（</a:t>
            </a:r>
            <a:r>
              <a:rPr lang="en-US" altLang="zh-CN" sz="2100" dirty="0"/>
              <a:t>1</a:t>
            </a:r>
            <a:r>
              <a:rPr lang="zh-CN" altLang="zh-CN" sz="2100" dirty="0"/>
              <a:t>）字段的原子性 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/>
              <a:t>	</a:t>
            </a:r>
            <a:r>
              <a:rPr lang="zh-CN" altLang="zh-CN" sz="2100" dirty="0"/>
              <a:t>保证每列的原子性，不可分解，意思表达要清楚，不能含糊，高度概括字段的含义，能用一个字段表达清楚的绝不使用第二</a:t>
            </a:r>
            <a:endParaRPr lang="en-US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个字段，必须要使用两个字段表达清楚的绝不能使用一个字段。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2</a:t>
            </a:r>
            <a:r>
              <a:rPr lang="zh-CN" altLang="zh-CN" sz="2100" dirty="0"/>
              <a:t>）主键设计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/>
              <a:t>	</a:t>
            </a:r>
            <a:r>
              <a:rPr lang="zh-CN" altLang="zh-CN" sz="2100" dirty="0"/>
              <a:t>主键不要与业务逻辑有所关联，最好是毫无意义的一串独立不重复字，实现类图及类图间相关关系及完成数据库数据体的验收。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3</a:t>
            </a:r>
            <a:r>
              <a:rPr lang="zh-CN" altLang="zh-CN" sz="2100" dirty="0"/>
              <a:t>）字段使用次数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/>
              <a:t>	</a:t>
            </a:r>
            <a:r>
              <a:rPr lang="zh-CN" altLang="zh-CN" sz="2100" dirty="0"/>
              <a:t>对于频繁修改的字段（一般是指状态类字段）最好用独立的数字或者单个字母去表示，不用使用汉字或长字符的英文 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4</a:t>
            </a:r>
            <a:r>
              <a:rPr lang="zh-CN" altLang="zh-CN" sz="2100" dirty="0"/>
              <a:t>）关于</a:t>
            </a:r>
            <a:r>
              <a:rPr lang="en-US" altLang="zh-CN" sz="2100" dirty="0"/>
              <a:t>Null</a:t>
            </a:r>
            <a:r>
              <a:rPr lang="zh-CN" altLang="zh-CN" sz="2100" dirty="0"/>
              <a:t>值 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/>
              <a:t>	</a:t>
            </a:r>
            <a:r>
              <a:rPr lang="zh-CN" altLang="zh-CN" sz="2100" dirty="0"/>
              <a:t>尽量不要有 </a:t>
            </a:r>
            <a:r>
              <a:rPr lang="en-US" altLang="zh-CN" sz="2100" dirty="0"/>
              <a:t>null </a:t>
            </a:r>
            <a:r>
              <a:rPr lang="zh-CN" altLang="zh-CN" sz="2100" dirty="0"/>
              <a:t>值，有 </a:t>
            </a:r>
            <a:r>
              <a:rPr lang="en-US" altLang="zh-CN" sz="2100" dirty="0"/>
              <a:t>null </a:t>
            </a:r>
            <a:r>
              <a:rPr lang="zh-CN" altLang="zh-CN" sz="2100" dirty="0"/>
              <a:t>值的话，数据库在进行索引的时候查询的时间更久，从而浪费更多的时间！可以在建表的时</a:t>
            </a:r>
            <a:endParaRPr lang="en-US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候设置一个默认值！。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5</a:t>
            </a:r>
            <a:r>
              <a:rPr lang="zh-CN" altLang="zh-CN" sz="2100" dirty="0"/>
              <a:t>）资源存储 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/>
              <a:t>	</a:t>
            </a:r>
            <a:r>
              <a:rPr lang="zh-CN" altLang="zh-CN" sz="2100" dirty="0"/>
              <a:t>数据库不要存储任何资源文件，比如照片</a:t>
            </a:r>
            <a:r>
              <a:rPr lang="en-US" altLang="zh-CN" sz="2100" dirty="0"/>
              <a:t>/</a:t>
            </a:r>
            <a:r>
              <a:rPr lang="zh-CN" altLang="zh-CN" sz="2100" dirty="0"/>
              <a:t>视频</a:t>
            </a:r>
            <a:r>
              <a:rPr lang="en-US" altLang="zh-CN" sz="2100" dirty="0"/>
              <a:t>/</a:t>
            </a:r>
            <a:r>
              <a:rPr lang="zh-CN" altLang="zh-CN" sz="2100" dirty="0"/>
              <a:t>网站等，可以用文件路径</a:t>
            </a:r>
            <a:r>
              <a:rPr lang="en-US" altLang="zh-CN" sz="2100" dirty="0"/>
              <a:t>/</a:t>
            </a:r>
            <a:r>
              <a:rPr lang="zh-CN" altLang="zh-CN" sz="2100" dirty="0"/>
              <a:t>外链用来代替，这样可以在程序中通过路径，链</a:t>
            </a:r>
            <a:endParaRPr lang="en-US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接等来进行索引。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（</a:t>
            </a:r>
            <a:r>
              <a:rPr lang="en-US" altLang="zh-CN" sz="2100" dirty="0"/>
              <a:t>6</a:t>
            </a:r>
            <a:r>
              <a:rPr lang="zh-CN" altLang="zh-CN" sz="2100" dirty="0"/>
              <a:t>）动静分离 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/>
              <a:t>	</a:t>
            </a:r>
            <a:r>
              <a:rPr lang="zh-CN" altLang="zh-CN" sz="2100" dirty="0"/>
              <a:t>最好做好静态表和动态表的分离。这里解释一下静态表和动态表的含义，静态表：存储着一些固定不变的资源</a:t>
            </a:r>
            <a:endParaRPr lang="en-US" altLang="zh-CN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100" dirty="0"/>
              <a:t>，比如城市</a:t>
            </a:r>
            <a:r>
              <a:rPr lang="en-US" altLang="zh-CN" sz="2100" dirty="0"/>
              <a:t>/</a:t>
            </a:r>
            <a:r>
              <a:rPr lang="zh-CN" altLang="zh-CN" sz="2100" dirty="0"/>
              <a:t>地区名</a:t>
            </a:r>
            <a:r>
              <a:rPr lang="en-US" altLang="zh-CN" sz="2100" dirty="0"/>
              <a:t>/</a:t>
            </a:r>
            <a:r>
              <a:rPr lang="zh-CN" altLang="zh-CN" sz="2100" dirty="0"/>
              <a:t>国家</a:t>
            </a:r>
            <a:r>
              <a:rPr lang="en-US" altLang="zh-CN" sz="2100" dirty="0"/>
              <a:t>(</a:t>
            </a:r>
            <a:r>
              <a:rPr lang="zh-CN" altLang="zh-CN" sz="2100" dirty="0"/>
              <a:t>静态表一定要使用缓存</a:t>
            </a:r>
            <a:r>
              <a:rPr lang="en-US" altLang="zh-CN" sz="2100" dirty="0"/>
              <a:t>)</a:t>
            </a:r>
            <a:r>
              <a:rPr lang="zh-CN" altLang="zh-CN" sz="2100" dirty="0"/>
              <a:t>。动态表：一些频繁修改的表。</a:t>
            </a:r>
            <a:endParaRPr lang="zh-CN" altLang="zh-CN" sz="21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A43F27"/>
                </a:solidFill>
              </a:rPr>
              <a:t>4 </a:t>
            </a:r>
            <a:r>
              <a:rPr lang="zh-CN" altLang="en-US" sz="3200" b="1" dirty="0">
                <a:solidFill>
                  <a:srgbClr val="A43F27"/>
                </a:solidFill>
              </a:rPr>
              <a:t>数据库安全性设计</a:t>
            </a:r>
            <a:endParaRPr lang="en-US" altLang="zh-CN" sz="3200" b="1" dirty="0">
              <a:solidFill>
                <a:srgbClr val="A43F2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/>
              <a:t>(1)	</a:t>
            </a:r>
            <a:r>
              <a:rPr lang="zh-CN" altLang="en-US" sz="1700" dirty="0"/>
              <a:t>用户直接操作数据库，只能通过外部接口传递参数，执行对应</a:t>
            </a:r>
            <a:r>
              <a:rPr lang="en-US" altLang="zh-CN" sz="1700" dirty="0"/>
              <a:t>SQL</a:t>
            </a:r>
            <a:r>
              <a:rPr lang="zh-CN" altLang="en-US" sz="1700" dirty="0"/>
              <a:t>语句后才能进行数据库相关操作</a:t>
            </a:r>
            <a:endParaRPr lang="zh-CN" altLang="en-US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/>
              <a:t>(2)</a:t>
            </a:r>
            <a:r>
              <a:rPr lang="zh-CN" altLang="en-US" sz="1700" dirty="0"/>
              <a:t>对用户密码进行“加盐”处理。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/>
              <a:t>	</a:t>
            </a:r>
            <a:r>
              <a:rPr lang="zh-CN" altLang="en-US" sz="1700" dirty="0"/>
              <a:t>在用户注册时在得到用户传过来的密码后，首先在计算机中获取一个随机数，然后设计一个任意算法，对随机数与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700" dirty="0"/>
              <a:t>用户密码进行拼接处理，比如最简单的（用户密码</a:t>
            </a:r>
            <a:r>
              <a:rPr lang="en-US" altLang="zh-CN" sz="1700" dirty="0"/>
              <a:t>+</a:t>
            </a:r>
            <a:r>
              <a:rPr lang="zh-CN" altLang="en-US" sz="1700" dirty="0"/>
              <a:t>随机数），者将得到一个全新的字符串。我们再对这个新的字符串进行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700" dirty="0"/>
              <a:t>哈希算法处理，得到一个新的密码，由于哈希算法的特殊性，该算法是不可逆的。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/>
              <a:t>	</a:t>
            </a:r>
            <a:r>
              <a:rPr lang="zh-CN" altLang="en-US" sz="1700" dirty="0"/>
              <a:t>将用户</a:t>
            </a:r>
            <a:r>
              <a:rPr lang="en-US" altLang="zh-CN" sz="1700" dirty="0"/>
              <a:t>id</a:t>
            </a:r>
            <a:r>
              <a:rPr lang="zh-CN" altLang="en-US" sz="1700" dirty="0"/>
              <a:t>，新密码和随机数保存到数据库中。用户注册成功。在用户登录时服务端获取到用户的</a:t>
            </a:r>
            <a:r>
              <a:rPr lang="en-US" altLang="zh-CN" sz="1700" dirty="0"/>
              <a:t>id</a:t>
            </a:r>
            <a:r>
              <a:rPr lang="zh-CN" altLang="en-US" sz="1700" dirty="0"/>
              <a:t>和密码后，根据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700" dirty="0"/>
              <a:t>用户</a:t>
            </a:r>
            <a:r>
              <a:rPr lang="en-US" altLang="zh-CN" sz="1700" dirty="0"/>
              <a:t>id</a:t>
            </a:r>
            <a:r>
              <a:rPr lang="zh-CN" altLang="en-US" sz="1700" dirty="0"/>
              <a:t>从数据库中取出该用户的新密码和随机数。把用户传过来的旧密码和随机数交给用户注册第</a:t>
            </a:r>
            <a:r>
              <a:rPr lang="en-US" altLang="zh-CN" sz="1700" dirty="0"/>
              <a:t>2</a:t>
            </a:r>
            <a:r>
              <a:rPr lang="zh-CN" altLang="en-US" sz="1700" dirty="0"/>
              <a:t>步中的随机数和密码拼接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700" dirty="0"/>
              <a:t>算法，拼接后，得到一个新的字符串（和用户注册第</a:t>
            </a:r>
            <a:r>
              <a:rPr lang="en-US" altLang="zh-CN" sz="1700" dirty="0"/>
              <a:t>2</a:t>
            </a:r>
            <a:r>
              <a:rPr lang="zh-CN" altLang="en-US" sz="1700" dirty="0"/>
              <a:t>步得到的全新字符串是一模一样的）。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/>
              <a:t>	</a:t>
            </a:r>
            <a:r>
              <a:rPr lang="zh-CN" altLang="en-US" sz="1700" dirty="0"/>
              <a:t>将新字符串交给哈希算法处理将得到一个处理结果。如果处理后的结果和数据库中存储的新密码相同，那么，该用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700" dirty="0"/>
              <a:t>户传过来的密码是正确的，登录成功，否则，登录失败。</a:t>
            </a:r>
            <a:endParaRPr lang="zh-CN" altLang="en-US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/>
              <a:t>(3</a:t>
            </a:r>
            <a:r>
              <a:rPr lang="zh-CN" altLang="en-US" sz="1700" dirty="0"/>
              <a:t>）在系统中有用户和管理员。</a:t>
            </a:r>
            <a:endParaRPr lang="en-US" altLang="zh-CN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700" dirty="0"/>
              <a:t>	</a:t>
            </a:r>
            <a:r>
              <a:rPr lang="zh-CN" altLang="en-US" sz="1700" dirty="0"/>
              <a:t>用户只具有查看公开数据的权限，管理员有审核、发布、撤销贴子的权限。</a:t>
            </a:r>
            <a:endParaRPr lang="zh-CN" altLang="en-US" sz="17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系统设计说明书主要内容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  </a:t>
            </a:r>
            <a:r>
              <a:rPr lang="zh-CN" altLang="en-US" dirty="0"/>
              <a:t>系统总体设计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800" dirty="0"/>
              <a:t> 1.1 </a:t>
            </a:r>
            <a:r>
              <a:rPr lang="zh-CN" altLang="en-US" sz="1800" dirty="0"/>
              <a:t>软件标识</a:t>
            </a:r>
            <a:endParaRPr lang="zh-CN" altLang="en-US" sz="1800" dirty="0"/>
          </a:p>
          <a:p>
            <a:r>
              <a:rPr lang="en-US" altLang="zh-CN" sz="1800" dirty="0"/>
              <a:t>1.2 </a:t>
            </a:r>
            <a:r>
              <a:rPr lang="zh-CN" altLang="en-US" sz="1800" dirty="0"/>
              <a:t>软件描述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z="2400" dirty="0"/>
              <a:t>2  </a:t>
            </a:r>
            <a:r>
              <a:rPr lang="zh-CN" altLang="en-US" sz="2400" dirty="0"/>
              <a:t>架构设计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2.1 </a:t>
            </a:r>
            <a:r>
              <a:rPr lang="zh-CN" altLang="en-US" dirty="0"/>
              <a:t>架构分析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2.2</a:t>
            </a:r>
            <a:r>
              <a:rPr lang="zh-CN" altLang="en-US" dirty="0"/>
              <a:t>系统功能结构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2.3 </a:t>
            </a:r>
            <a:r>
              <a:rPr lang="zh-CN" altLang="en-US" dirty="0"/>
              <a:t>功能设计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2.4 </a:t>
            </a:r>
            <a:r>
              <a:rPr lang="zh-CN" altLang="en-US" dirty="0"/>
              <a:t>程序模块说明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2.5 </a:t>
            </a:r>
            <a:r>
              <a:rPr lang="zh-CN" altLang="en-US" dirty="0"/>
              <a:t>属性 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2.6 </a:t>
            </a:r>
            <a:r>
              <a:rPr lang="zh-CN" altLang="en-US" dirty="0"/>
              <a:t>设计约束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zh-CN" altLang="en-US" dirty="0"/>
              <a:t>团队项目的预期开发计划时间安排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00" y="2021840"/>
          <a:ext cx="9601200" cy="3728720"/>
        </p:xfrm>
        <a:graphic>
          <a:graphicData uri="http://schemas.openxmlformats.org/drawingml/2006/table">
            <a:tbl>
              <a:tblPr/>
              <a:tblGrid>
                <a:gridCol w="4800600"/>
                <a:gridCol w="4800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日期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里程碑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完成对项目系统设计与数据库设计的验收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2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团队演讲</a:t>
                      </a:r>
                      <a:r>
                        <a:rPr lang="en-US" altLang="zh-CN">
                          <a:effectLst/>
                        </a:rPr>
                        <a:t>ppt</a:t>
                      </a:r>
                      <a:r>
                        <a:rPr lang="zh-CN" altLang="en-US">
                          <a:effectLst/>
                        </a:rPr>
                        <a:t>，对问题进行总结分析，计划冲刺阶段的日程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3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前端开始开始界面制作，和</a:t>
                      </a:r>
                      <a:r>
                        <a:rPr lang="en-US" altLang="zh-CN">
                          <a:effectLst/>
                        </a:rPr>
                        <a:t>UI</a:t>
                      </a:r>
                      <a:r>
                        <a:rPr lang="zh-CN" altLang="en-US">
                          <a:effectLst/>
                        </a:rPr>
                        <a:t>对接工作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后端开始研究网络协议，逻辑、功能的了解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10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前端交接界面，对其他不足设计进行修改，后端开始完成功能模块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10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12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后端功能模块互相测试，找</a:t>
                      </a:r>
                      <a:r>
                        <a:rPr lang="en-US" altLang="zh-CN">
                          <a:effectLst/>
                        </a:rPr>
                        <a:t>bug</a:t>
                      </a:r>
                      <a:r>
                        <a:rPr lang="zh-CN" altLang="en-US">
                          <a:effectLst/>
                        </a:rPr>
                        <a:t>并进行修改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12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r>
                        <a:rPr lang="en-US" altLang="zh-CN">
                          <a:effectLst/>
                        </a:rPr>
                        <a:t>-11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14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后端交接项目，进行测试，其余人员写博客以及答辩</a:t>
                      </a:r>
                      <a:r>
                        <a:rPr lang="en-US" altLang="zh-CN" dirty="0">
                          <a:effectLst/>
                        </a:rPr>
                        <a:t>ppt</a:t>
                      </a:r>
                      <a:endParaRPr lang="en-US" altLang="zh-CN" dirty="0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团队项目的预期开发计划分工安排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59182" y="1832955"/>
          <a:ext cx="7273635" cy="4106490"/>
        </p:xfrm>
        <a:graphic>
          <a:graphicData uri="http://schemas.openxmlformats.org/drawingml/2006/table">
            <a:tbl>
              <a:tblPr/>
              <a:tblGrid>
                <a:gridCol w="2424545"/>
                <a:gridCol w="2424545"/>
                <a:gridCol w="2424545"/>
              </a:tblGrid>
              <a:tr h="2847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成员学号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成员姓名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预期开发计划分工安排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031702145</a:t>
                      </a:r>
                      <a:endParaRPr lang="en-US" altLang="zh-CN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马连政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项目经理。统筹规划。兼任前端界面制作</a:t>
                      </a:r>
                      <a:r>
                        <a:rPr lang="en-US" altLang="zh-CN" sz="1400">
                          <a:effectLst/>
                        </a:rPr>
                        <a:t>——</a:t>
                      </a:r>
                      <a:r>
                        <a:rPr lang="zh-CN" altLang="en-US" sz="1400">
                          <a:effectLst/>
                        </a:rPr>
                        <a:t>主页，推荐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031702125</a:t>
                      </a:r>
                      <a:endParaRPr lang="en-US" altLang="zh-CN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胡庆寿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前端界面制作</a:t>
                      </a:r>
                      <a:r>
                        <a:rPr lang="en-US" altLang="zh-CN" sz="1400">
                          <a:effectLst/>
                        </a:rPr>
                        <a:t>——</a:t>
                      </a:r>
                      <a:r>
                        <a:rPr lang="zh-CN" altLang="en-US" sz="1400">
                          <a:effectLst/>
                        </a:rPr>
                        <a:t>个人信息，帖子详情，搜索帖子，私信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031702349</a:t>
                      </a:r>
                      <a:endParaRPr lang="en-US" altLang="zh-CN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吴斯桓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UI</a:t>
                      </a:r>
                      <a:r>
                        <a:rPr lang="zh-CN" altLang="en-US" sz="1400">
                          <a:effectLst/>
                        </a:rPr>
                        <a:t>设计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031702129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刘清宏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后端功能模块制作</a:t>
                      </a:r>
                      <a:r>
                        <a:rPr lang="en-US" altLang="zh-CN" sz="1400">
                          <a:effectLst/>
                        </a:rPr>
                        <a:t>——</a:t>
                      </a:r>
                      <a:r>
                        <a:rPr lang="zh-CN" altLang="en-US" sz="1400">
                          <a:effectLst/>
                        </a:rPr>
                        <a:t>发布帖子，检索帖子，删除帖子，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031702248</a:t>
                      </a:r>
                      <a:endParaRPr lang="en-US" altLang="zh-CN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王振雄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后端功能模块制作</a:t>
                      </a:r>
                      <a:r>
                        <a:rPr lang="en-US" altLang="zh-CN" sz="1400">
                          <a:effectLst/>
                        </a:rPr>
                        <a:t>——</a:t>
                      </a:r>
                      <a:r>
                        <a:rPr lang="zh-CN" altLang="en-US" sz="1400">
                          <a:effectLst/>
                        </a:rPr>
                        <a:t>个人信息修改，登陆注册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031702132</a:t>
                      </a:r>
                      <a:endParaRPr lang="en-US" altLang="zh-CN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江家舟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数据库设计制作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031702243</a:t>
                      </a:r>
                      <a:endParaRPr lang="en-US" altLang="zh-CN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杨成锦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数据库设计制作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031702131</a:t>
                      </a:r>
                      <a:endParaRPr lang="en-US" altLang="zh-CN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蔡劭凡</a:t>
                      </a:r>
                      <a:endParaRPr lang="zh-CN" altLang="en-US" sz="140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后端功能模块制作</a:t>
                      </a:r>
                      <a:r>
                        <a:rPr lang="en-US" altLang="zh-CN" sz="1400" dirty="0">
                          <a:effectLst/>
                        </a:rPr>
                        <a:t>——</a:t>
                      </a:r>
                      <a:r>
                        <a:rPr lang="zh-CN" altLang="en-US" sz="1400" dirty="0">
                          <a:effectLst/>
                        </a:rPr>
                        <a:t>帖子详情，点赞，删除，回复，收藏等功能实现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67348" marR="67348" marT="38485" marB="38485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本次作业的工作流程、组员分工、组员贡献度比例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95400" y="2194560"/>
          <a:ext cx="9601200" cy="338328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成员学号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成员姓名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成员分工（工作量比例）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031702145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马连政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系统设计说明书（</a:t>
                      </a:r>
                      <a:r>
                        <a:rPr lang="en-US" altLang="zh-CN">
                          <a:effectLst/>
                        </a:rPr>
                        <a:t>14%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031702125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胡庆寿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汇总（</a:t>
                      </a:r>
                      <a:r>
                        <a:rPr lang="en-US" altLang="zh-CN">
                          <a:effectLst/>
                        </a:rPr>
                        <a:t>12%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031702349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吴斯桓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PPT</a:t>
                      </a:r>
                      <a:r>
                        <a:rPr lang="zh-CN" altLang="en-US">
                          <a:effectLst/>
                        </a:rPr>
                        <a:t>的制作（</a:t>
                      </a:r>
                      <a:r>
                        <a:rPr lang="en-US" altLang="zh-CN">
                          <a:effectLst/>
                        </a:rPr>
                        <a:t>10%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031702129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刘清宏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系统设计说明书（</a:t>
                      </a:r>
                      <a:r>
                        <a:rPr lang="en-US" altLang="zh-CN">
                          <a:effectLst/>
                        </a:rPr>
                        <a:t>12%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031702248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王振雄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PPT</a:t>
                      </a:r>
                      <a:r>
                        <a:rPr lang="zh-CN" altLang="en-US">
                          <a:effectLst/>
                        </a:rPr>
                        <a:t>的制作（</a:t>
                      </a:r>
                      <a:r>
                        <a:rPr lang="en-US" altLang="zh-CN">
                          <a:effectLst/>
                        </a:rPr>
                        <a:t>13%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031702132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江家舟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数据库设计说明书（</a:t>
                      </a:r>
                      <a:r>
                        <a:rPr lang="en-US" altLang="zh-CN">
                          <a:effectLst/>
                        </a:rPr>
                        <a:t>13%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031702243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杨成锦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数据库设计说明书（</a:t>
                      </a:r>
                      <a:r>
                        <a:rPr lang="en-US" altLang="zh-CN">
                          <a:effectLst/>
                        </a:rPr>
                        <a:t>13%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031702131</a:t>
                      </a:r>
                      <a:endParaRPr lang="en-US" altLang="zh-CN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蔡劭凡</a:t>
                      </a:r>
                      <a:endParaRPr lang="zh-CN" altLang="en-US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博客撰写（</a:t>
                      </a:r>
                      <a:r>
                        <a:rPr lang="en-US" altLang="zh-CN" dirty="0">
                          <a:effectLst/>
                        </a:rPr>
                        <a:t>13%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88900" marR="88900" marT="50800" marB="508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0889"/>
            <a:ext cx="9601200" cy="1142385"/>
          </a:xfrm>
        </p:spPr>
        <p:txBody>
          <a:bodyPr/>
          <a:lstStyle/>
          <a:p>
            <a:pPr algn="ctr"/>
            <a:r>
              <a:rPr lang="zh-CN" altLang="en-US" dirty="0"/>
              <a:t>回答评审表提出的问题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0112" y="950481"/>
            <a:ext cx="108218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：核心功能是社区交流？和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qq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tim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有什么区别？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：核心功能是在于对信息资源的整合，同时又承载着社区交友等功能，本质上和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tim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qq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是不一样的。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：感觉功能和福大贴吧差不多，那为什么不用贴吧用你的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app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呢？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：因为贴吧管理很混乱，经常有违规信息，里面精品贴已经很久没有更新了，加上任何人都可以使用福大贴吧，故不能保证贴吧的规范性，我们的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app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主要是面对校内，登陆会经过认证（是否是本校学生），对于管理和质量有得保证。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：广场不分类想找东西自己一页一页翻吗？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：同学想说的是推荐吗，这个也在我们的考虑范围之中，推荐是打算发热度最高的帖子，之后可能会提供分类，让用户看到自己想看到的信息。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：在软件上如何保证交流对象的真实性？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：真实性的话是注册时要验证用户的教务处账号，可以保证登陆注册的为本校的学生。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/>
              <a:t>1</a:t>
            </a:r>
            <a:r>
              <a:rPr lang="zh-CN" altLang="en-US"/>
              <a:t> 系统总体设计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641985" y="953135"/>
            <a:ext cx="10711815" cy="528510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1.1 </a:t>
            </a:r>
            <a:r>
              <a:rPr lang="zh-CN" altLang="en-US"/>
              <a:t>软件标识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软件名称：小福BBS客户端  软件英文名：FZU BBS App for Android    软件缩写：FBAA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1.2 </a:t>
            </a:r>
            <a:r>
              <a:rPr lang="zh-CN" altLang="en-US"/>
              <a:t>软件描述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en-US" altLang="zh-CN" sz="2400"/>
              <a:t>1.2.1 </a:t>
            </a:r>
            <a:r>
              <a:rPr lang="zh-CN" altLang="en-US" sz="2400"/>
              <a:t>系统属性</a:t>
            </a:r>
            <a:endParaRPr lang="en-US" altLang="zh-CN" sz="2400"/>
          </a:p>
          <a:p>
            <a:r>
              <a:rPr lang="zh-CN" altLang="zh-CN"/>
              <a:t>小福</a:t>
            </a:r>
            <a:r>
              <a:rPr lang="en-US" altLang="zh-CN"/>
              <a:t>BBS</a:t>
            </a:r>
            <a:r>
              <a:rPr lang="zh-CN" altLang="zh-CN"/>
              <a:t>客户端是类似于贴吧等论坛型的软件，供于校内学生以及毕业学生、教师等沟通交友平台软件。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/>
              <a:t>	1.2.2 </a:t>
            </a:r>
            <a:r>
              <a:rPr lang="zh-CN" altLang="en-US" sz="2400"/>
              <a:t>开发背景</a:t>
            </a:r>
            <a:endParaRPr lang="en-US" altLang="zh-CN" sz="2400"/>
          </a:p>
          <a:p>
            <a:r>
              <a:rPr lang="zh-CN" altLang="zh-CN"/>
              <a:t>小福</a:t>
            </a:r>
            <a:r>
              <a:rPr lang="en-US" altLang="zh-CN"/>
              <a:t>BBS</a:t>
            </a:r>
            <a:r>
              <a:rPr lang="zh-CN" altLang="zh-CN"/>
              <a:t>客户端开发目的实在安卓移动平台上通过网络访问论坛，获取信息，交友等。</a:t>
            </a:r>
            <a:endParaRPr lang="zh-CN" altLang="zh-CN"/>
          </a:p>
          <a:p>
            <a:r>
              <a:rPr lang="zh-CN" altLang="zh-CN"/>
              <a:t>使用范围为安卓移动平台。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/>
              <a:t>	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6"/>
            <a:ext cx="10515600" cy="771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/>
              <a:t>2 </a:t>
            </a:r>
            <a:r>
              <a:rPr lang="zh-CN" altLang="en-US"/>
              <a:t>架构设计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447582" y="113634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2.1 </a:t>
            </a:r>
            <a:r>
              <a:rPr lang="zh-CN" altLang="en-US" dirty="0"/>
              <a:t>架构分析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dirty="0"/>
              <a:t>小福</a:t>
            </a:r>
            <a:r>
              <a:rPr lang="en-US" altLang="zh-CN" dirty="0"/>
              <a:t>BBS</a:t>
            </a:r>
            <a:r>
              <a:rPr lang="zh-CN" altLang="zh-CN" dirty="0"/>
              <a:t>系统总体结构及其关系，如图所示：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5495366" y="1513766"/>
            <a:ext cx="6812043" cy="534423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838200" y="92898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2.2 </a:t>
            </a:r>
            <a:r>
              <a:rPr lang="zh-CN" altLang="en-US"/>
              <a:t>系统功能结构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/>
              <a:t>	2.2.1 </a:t>
            </a:r>
            <a:r>
              <a:rPr lang="zh-CN" altLang="en-US" sz="2400"/>
              <a:t>主功能清单</a:t>
            </a:r>
            <a:endParaRPr lang="en-US" altLang="zh-CN" sz="240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58501" y="2074549"/>
          <a:ext cx="7474998" cy="3465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177"/>
                <a:gridCol w="1929711"/>
                <a:gridCol w="4654110"/>
              </a:tblGrid>
              <a:tr h="837205"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 dirty="0">
                          <a:effectLst/>
                        </a:rPr>
                        <a:t>功能名称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>
                          <a:effectLst/>
                        </a:rPr>
                        <a:t>功能简述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0012"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en-US" sz="900" kern="100">
                          <a:effectLst/>
                        </a:rPr>
                        <a:t>F1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endParaRPr lang="en-US" altLang="zh-CN" sz="900" kern="100" dirty="0">
                        <a:effectLst/>
                      </a:endParaRPr>
                    </a:p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用户接口模块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endParaRPr lang="en-US" altLang="zh-CN" sz="900" kern="100" dirty="0">
                        <a:effectLst/>
                      </a:endParaRPr>
                    </a:p>
                    <a:p>
                      <a:pPr algn="just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 dirty="0">
                          <a:effectLst/>
                        </a:rPr>
                        <a:t>在此模块用户可以注册后登录浏览帖子，发布帖子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6644"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en-US" sz="900" kern="100">
                          <a:effectLst/>
                        </a:rPr>
                        <a:t>F2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endParaRPr lang="en-US" altLang="zh-CN" sz="900" kern="100" dirty="0">
                        <a:effectLst/>
                      </a:endParaRPr>
                    </a:p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 dirty="0">
                          <a:effectLst/>
                        </a:rPr>
                        <a:t>管理员模块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endParaRPr lang="en-US" altLang="zh-CN" sz="900" kern="100" dirty="0">
                        <a:effectLst/>
                      </a:endParaRPr>
                    </a:p>
                    <a:p>
                      <a:pPr algn="just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 dirty="0">
                          <a:effectLst/>
                        </a:rPr>
                        <a:t>对用户信息及被举报的帖子进行管理，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1256"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en-US" sz="900" kern="100">
                          <a:effectLst/>
                        </a:rPr>
                        <a:t>F3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endParaRPr lang="en-US" altLang="zh-CN" sz="900" kern="100" dirty="0">
                        <a:effectLst/>
                      </a:endParaRPr>
                    </a:p>
                    <a:p>
                      <a:pPr algn="ctr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 dirty="0">
                          <a:effectLst/>
                        </a:rPr>
                        <a:t>数据服务模块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endParaRPr lang="en-US" altLang="zh-CN" sz="900" kern="100" dirty="0">
                        <a:effectLst/>
                      </a:endParaRPr>
                    </a:p>
                    <a:p>
                      <a:pPr algn="just">
                        <a:spcBef>
                          <a:spcPts val="455"/>
                        </a:spcBef>
                        <a:spcAft>
                          <a:spcPts val="455"/>
                        </a:spcAft>
                      </a:pPr>
                      <a:r>
                        <a:rPr lang="zh-CN" sz="900" kern="100" dirty="0">
                          <a:effectLst/>
                        </a:rPr>
                        <a:t>对用户及帖子等数据进行管理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838200" y="7604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2.2.2 </a:t>
            </a:r>
            <a:r>
              <a:rPr lang="zh-CN" altLang="en-US" sz="2400" dirty="0"/>
              <a:t>子功能描述</a:t>
            </a:r>
            <a:endParaRPr lang="zh-CN" altLang="en-US" sz="2400" dirty="0"/>
          </a:p>
        </p:txBody>
      </p:sp>
      <p:graphicFrame>
        <p:nvGraphicFramePr>
          <p:cNvPr id="3" name="内容占位符 3"/>
          <p:cNvGraphicFramePr/>
          <p:nvPr/>
        </p:nvGraphicFramePr>
        <p:xfrm>
          <a:off x="3074830" y="1270000"/>
          <a:ext cx="5896449" cy="467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382"/>
                <a:gridCol w="616567"/>
                <a:gridCol w="2362250"/>
                <a:gridCol w="2362250"/>
              </a:tblGrid>
              <a:tr h="9348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子功能编号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子功能名称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子功能简述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438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游客可以注册个人信息成为用户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43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F1-2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用户登陆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登陆后可以浏览帖子发布帖子收藏帖子等操作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43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浏览帖子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点击帖子可搜索帖子，浏览帖子，还有收藏操作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43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发布帖子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用户可以发布自己感兴趣的帖子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115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个人信息管理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用户可以管理自己的个人信息，以及管理发布或收藏的帖子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43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F1-6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设置模块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用户可管理账号以及检查更新以及意见反馈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371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F2-1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用户信息管理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管理员可管理用户信息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43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F2-2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帖子管理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管理员可对被举报的帖子进行管理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838200" y="79279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2.3 </a:t>
            </a:r>
            <a:r>
              <a:rPr lang="zh-CN" altLang="en-US" dirty="0"/>
              <a:t>功能设计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dirty="0"/>
              <a:t>用户用例图：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3" name="图片 2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3495198" y="0"/>
            <a:ext cx="5648801" cy="67487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63880" y="48450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/>
              <a:t>管理员用例图：</a:t>
            </a:r>
            <a:endParaRPr lang="zh-CN" altLang="zh-CN"/>
          </a:p>
          <a:p>
            <a:endParaRPr lang="zh-CN" altLang="en-US" dirty="0"/>
          </a:p>
        </p:txBody>
      </p:sp>
      <p:pic>
        <p:nvPicPr>
          <p:cNvPr id="3" name="图片 2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751840"/>
            <a:ext cx="6021070" cy="399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95960" y="48450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769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2.4 </a:t>
            </a:r>
            <a:r>
              <a:rPr lang="zh-CN" altLang="en-US" dirty="0"/>
              <a:t>程序模块设计说明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	2.4.1 </a:t>
            </a:r>
            <a:r>
              <a:rPr lang="zh-CN" altLang="en-US" sz="2400" dirty="0"/>
              <a:t>类图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3" name="图片 2" descr="7DH6`@RNIQ7PU{5I_LXW7WR"/>
          <p:cNvPicPr/>
          <p:nvPr/>
        </p:nvPicPr>
        <p:blipFill>
          <a:blip r:embed="rId1"/>
          <a:stretch>
            <a:fillRect/>
          </a:stretch>
        </p:blipFill>
        <p:spPr>
          <a:xfrm>
            <a:off x="3134360" y="1188721"/>
            <a:ext cx="8361680" cy="5977254"/>
          </a:xfrm>
          <a:prstGeom prst="rect">
            <a:avLst/>
          </a:prstGeom>
        </p:spPr>
      </p:pic>
      <p:sp>
        <p:nvSpPr>
          <p:cNvPr id="4" name="动作按钮: 前进或下一项 3">
            <a:hlinkClick r:id="rId2" action="ppaction://hlinksldjump"/>
          </p:cNvPr>
          <p:cNvSpPr/>
          <p:nvPr/>
        </p:nvSpPr>
        <p:spPr>
          <a:xfrm>
            <a:off x="982980" y="2322195"/>
            <a:ext cx="1043940" cy="10439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0</TotalTime>
  <Words>6256</Words>
  <Application>WPS 演示</Application>
  <PresentationFormat>宽屏</PresentationFormat>
  <Paragraphs>953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等线</vt:lpstr>
      <vt:lpstr>Verdana</vt:lpstr>
      <vt:lpstr>幼圆</vt:lpstr>
      <vt:lpstr>菱形网格 16x9</vt:lpstr>
      <vt:lpstr>答辩PPT</vt:lpstr>
      <vt:lpstr>系统设计说明书主要内容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数据库设计主要说明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团队项目的预期开发计划时间安排</vt:lpstr>
      <vt:lpstr>团队项目的预期开发计划分工安排</vt:lpstr>
      <vt:lpstr>本次作业的工作流程、组员分工、组员贡献度比例</vt:lpstr>
      <vt:lpstr>回答评审表提出的问题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小 可</dc:creator>
  <cp:lastModifiedBy>.</cp:lastModifiedBy>
  <cp:revision>10</cp:revision>
  <dcterms:created xsi:type="dcterms:W3CDTF">2019-11-01T08:42:00Z</dcterms:created>
  <dcterms:modified xsi:type="dcterms:W3CDTF">2019-11-01T14:44:48Z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2052-11.1.0.9145</vt:lpwstr>
  </property>
</Properties>
</file>