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sldIdLst>
    <p:sldId id="257" r:id="rId3"/>
    <p:sldId id="258" r:id="rId4"/>
    <p:sldId id="259" r:id="rId5"/>
    <p:sldId id="272" r:id="rId6"/>
    <p:sldId id="271" r:id="rId7"/>
    <p:sldId id="260" r:id="rId8"/>
    <p:sldId id="273" r:id="rId9"/>
    <p:sldId id="274" r:id="rId10"/>
    <p:sldId id="275" r:id="rId11"/>
    <p:sldId id="276" r:id="rId12"/>
    <p:sldId id="277" r:id="rId13"/>
    <p:sldId id="278" r:id="rId14"/>
    <p:sldId id="280" r:id="rId15"/>
    <p:sldId id="279" r:id="rId16"/>
    <p:sldId id="284" r:id="rId17"/>
    <p:sldId id="288" r:id="rId18"/>
    <p:sldId id="281" r:id="rId19"/>
    <p:sldId id="282" r:id="rId20"/>
    <p:sldId id="283" r:id="rId21"/>
    <p:sldId id="285" r:id="rId22"/>
    <p:sldId id="286" r:id="rId23"/>
    <p:sldId id="287" r:id="rId24"/>
    <p:sldId id="268" r:id="rId25"/>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882"/>
    <p:restoredTop sz="66225"/>
  </p:normalViewPr>
  <p:slideViewPr>
    <p:cSldViewPr snapToGrid="0" snapToObjects="1">
      <p:cViewPr>
        <p:scale>
          <a:sx n="110" d="100"/>
          <a:sy n="110" d="100"/>
        </p:scale>
        <p:origin x="272" y="22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www.officeplus.cn/Template/Home.shtml" TargetMode="External"/><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gradFill flip="none" rotWithShape="1">
          <a:gsLst>
            <a:gs pos="0">
              <a:schemeClr val="bg1"/>
            </a:gs>
            <a:gs pos="67000">
              <a:schemeClr val="bg1">
                <a:lumMod val="95000"/>
              </a:schemeClr>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8" name="椭圆 17"/>
          <p:cNvSpPr/>
          <p:nvPr userDrawn="1"/>
        </p:nvSpPr>
        <p:spPr>
          <a:xfrm>
            <a:off x="849780" y="5172301"/>
            <a:ext cx="5150340" cy="5150340"/>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a:off x="-765628" y="4401373"/>
            <a:ext cx="3015427" cy="3015427"/>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a:off x="849780" y="3973882"/>
            <a:ext cx="1970009" cy="1970009"/>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a:off x="422289" y="3889828"/>
            <a:ext cx="854982" cy="854982"/>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a:off x="1564236" y="6339861"/>
            <a:ext cx="1076939" cy="107693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a:off x="2484890" y="6027944"/>
            <a:ext cx="334899" cy="334899"/>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a:off x="2465188" y="4744810"/>
            <a:ext cx="873483" cy="873483"/>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a:off x="7086881" y="-900967"/>
            <a:ext cx="2220844" cy="2220844"/>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a:off x="9454581" y="-549383"/>
            <a:ext cx="3407441" cy="3407441"/>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a:off x="8907429" y="-334768"/>
            <a:ext cx="1472991" cy="1472991"/>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a:off x="7061964" y="625398"/>
            <a:ext cx="1025650" cy="102565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a:off x="11418205" y="1911283"/>
            <a:ext cx="1590674" cy="1590674"/>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userDrawn="1"/>
        </p:nvSpPr>
        <p:spPr>
          <a:xfrm>
            <a:off x="6267191" y="1326869"/>
            <a:ext cx="453456" cy="45345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11664471" y="3298513"/>
            <a:ext cx="732468" cy="73246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10879229" y="3134662"/>
            <a:ext cx="346604" cy="346604"/>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占位符 19"/>
          <p:cNvSpPr>
            <a:spLocks noGrp="1"/>
          </p:cNvSpPr>
          <p:nvPr>
            <p:ph type="body" sz="quarter" idx="10" hasCustomPrompt="1"/>
          </p:nvPr>
        </p:nvSpPr>
        <p:spPr>
          <a:xfrm>
            <a:off x="3132306" y="2498576"/>
            <a:ext cx="5927388" cy="1357674"/>
          </a:xfrm>
          <a:prstGeom prst="rect">
            <a:avLst/>
          </a:prstGeom>
        </p:spPr>
        <p:txBody>
          <a:bodyPr anchor="t"/>
          <a:lstStyle>
            <a:lvl1pPr marL="0" indent="0" algn="ctr">
              <a:buNone/>
              <a:defRPr sz="4800" b="1"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1" hasCustomPrompt="1"/>
          </p:nvPr>
        </p:nvSpPr>
        <p:spPr>
          <a:xfrm>
            <a:off x="3132306" y="4578972"/>
            <a:ext cx="5927388" cy="339658"/>
          </a:xfrm>
          <a:prstGeom prst="rect">
            <a:avLst/>
          </a:prstGeom>
        </p:spPr>
        <p:txBody>
          <a:bodyPr anchor="t"/>
          <a:lstStyle>
            <a:lvl1pPr marL="0" indent="0" algn="ctr">
              <a:lnSpc>
                <a:spcPct val="130000"/>
              </a:lnSpc>
              <a:buNone/>
              <a:defRPr sz="12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2" name="椭圆 21"/>
          <p:cNvSpPr/>
          <p:nvPr userDrawn="1"/>
        </p:nvSpPr>
        <p:spPr>
          <a:xfrm>
            <a:off x="901493" y="3145269"/>
            <a:ext cx="468355" cy="468355"/>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userDrawn="1"/>
        </p:nvSpPr>
        <p:spPr>
          <a:xfrm>
            <a:off x="480939" y="2631757"/>
            <a:ext cx="724235" cy="724235"/>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a:off x="10650826" y="2926583"/>
            <a:ext cx="226929" cy="22692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305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2612452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椭圆 13"/>
          <p:cNvSpPr/>
          <p:nvPr userDrawn="1"/>
        </p:nvSpPr>
        <p:spPr>
          <a:xfrm>
            <a:off x="5427411" y="-192105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rot="20564813">
            <a:off x="2865697" y="-275747"/>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20564813">
            <a:off x="4190298" y="-592061"/>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20564813">
            <a:off x="3813092" y="-21732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20564813">
            <a:off x="2989138" y="610281"/>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20564813">
            <a:off x="5466868" y="524062"/>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20564813">
            <a:off x="2654522" y="1149241"/>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20564813">
            <a:off x="5756216" y="1275190"/>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20564813">
            <a:off x="5301220" y="1351640"/>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20564813">
            <a:off x="5142815" y="129226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rot="20564813">
            <a:off x="6595017" y="1097850"/>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rot="20564813">
            <a:off x="1046955" y="104311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a:off x="8687528" y="147823"/>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8291917" y="702130"/>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8934864" y="466000"/>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a:off x="9258979" y="326538"/>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占位符 19"/>
          <p:cNvSpPr>
            <a:spLocks noGrp="1"/>
          </p:cNvSpPr>
          <p:nvPr>
            <p:ph type="body" sz="quarter" idx="10" hasCustomPrompt="1"/>
          </p:nvPr>
        </p:nvSpPr>
        <p:spPr>
          <a:xfrm>
            <a:off x="1521068" y="3546358"/>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19"/>
          <p:cNvSpPr>
            <a:spLocks noGrp="1"/>
          </p:cNvSpPr>
          <p:nvPr>
            <p:ph type="body" sz="quarter" idx="11" hasCustomPrompt="1"/>
          </p:nvPr>
        </p:nvSpPr>
        <p:spPr>
          <a:xfrm>
            <a:off x="6875388" y="2701840"/>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2" hasCustomPrompt="1"/>
          </p:nvPr>
        </p:nvSpPr>
        <p:spPr>
          <a:xfrm>
            <a:off x="6875388" y="3742373"/>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2" name="文本占位符 19"/>
          <p:cNvSpPr>
            <a:spLocks noGrp="1"/>
          </p:cNvSpPr>
          <p:nvPr>
            <p:ph type="body" sz="quarter" idx="13" hasCustomPrompt="1"/>
          </p:nvPr>
        </p:nvSpPr>
        <p:spPr>
          <a:xfrm>
            <a:off x="6875388" y="4782906"/>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3" name="椭圆 22"/>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87306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目录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椭圆 13"/>
          <p:cNvSpPr/>
          <p:nvPr userDrawn="1"/>
        </p:nvSpPr>
        <p:spPr>
          <a:xfrm>
            <a:off x="5427411" y="-192105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rot="20564813">
            <a:off x="2865697" y="-275747"/>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20564813">
            <a:off x="4190298" y="-592061"/>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20564813">
            <a:off x="3813092" y="-21732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20564813">
            <a:off x="2989138" y="610281"/>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20564813">
            <a:off x="5466868" y="524062"/>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20564813">
            <a:off x="2654522" y="1149241"/>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20564813">
            <a:off x="5756216" y="1275190"/>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20564813">
            <a:off x="5301220" y="1351640"/>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20564813">
            <a:off x="5142815" y="129226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rot="20564813">
            <a:off x="6595017" y="1097850"/>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rot="20564813">
            <a:off x="1046955" y="104311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a:off x="8687528" y="147823"/>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8291917" y="702130"/>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8934864" y="466000"/>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a:off x="9258979" y="326538"/>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占位符 19"/>
          <p:cNvSpPr>
            <a:spLocks noGrp="1"/>
          </p:cNvSpPr>
          <p:nvPr>
            <p:ph type="body" sz="quarter" idx="10" hasCustomPrompt="1"/>
          </p:nvPr>
        </p:nvSpPr>
        <p:spPr>
          <a:xfrm>
            <a:off x="1521068" y="3546358"/>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19"/>
          <p:cNvSpPr>
            <a:spLocks noGrp="1"/>
          </p:cNvSpPr>
          <p:nvPr>
            <p:ph type="body" sz="quarter" idx="11" hasCustomPrompt="1"/>
          </p:nvPr>
        </p:nvSpPr>
        <p:spPr>
          <a:xfrm>
            <a:off x="6875388" y="2701840"/>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2" hasCustomPrompt="1"/>
          </p:nvPr>
        </p:nvSpPr>
        <p:spPr>
          <a:xfrm>
            <a:off x="6875388" y="3478175"/>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3" name="椭圆 22"/>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文本占位符 19"/>
          <p:cNvSpPr>
            <a:spLocks noGrp="1"/>
          </p:cNvSpPr>
          <p:nvPr>
            <p:ph type="body" sz="quarter" idx="13" hasCustomPrompt="1"/>
          </p:nvPr>
        </p:nvSpPr>
        <p:spPr>
          <a:xfrm>
            <a:off x="6875388" y="4254510"/>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4" name="文本占位符 19"/>
          <p:cNvSpPr>
            <a:spLocks noGrp="1"/>
          </p:cNvSpPr>
          <p:nvPr>
            <p:ph type="body" sz="quarter" idx="14" hasCustomPrompt="1"/>
          </p:nvPr>
        </p:nvSpPr>
        <p:spPr>
          <a:xfrm>
            <a:off x="6875388" y="5030845"/>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388391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目录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椭圆 13"/>
          <p:cNvSpPr/>
          <p:nvPr userDrawn="1"/>
        </p:nvSpPr>
        <p:spPr>
          <a:xfrm>
            <a:off x="5427411" y="-192105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rot="20564813">
            <a:off x="2865697" y="-275747"/>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20564813">
            <a:off x="4190298" y="-592061"/>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20564813">
            <a:off x="3813092" y="-21732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20564813">
            <a:off x="2989138" y="610281"/>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20564813">
            <a:off x="5466868" y="524062"/>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20564813">
            <a:off x="2654522" y="1149241"/>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20564813">
            <a:off x="5756216" y="1275190"/>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20564813">
            <a:off x="5301220" y="1351640"/>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20564813">
            <a:off x="5142815" y="129226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rot="20564813">
            <a:off x="6595017" y="1097850"/>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rot="20564813">
            <a:off x="1046955" y="104311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a:off x="8687528" y="147823"/>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8291917" y="702130"/>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8934864" y="466000"/>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a:off x="9258979" y="326538"/>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占位符 19"/>
          <p:cNvSpPr>
            <a:spLocks noGrp="1"/>
          </p:cNvSpPr>
          <p:nvPr>
            <p:ph type="body" sz="quarter" idx="10" hasCustomPrompt="1"/>
          </p:nvPr>
        </p:nvSpPr>
        <p:spPr>
          <a:xfrm>
            <a:off x="1521068" y="3546358"/>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19"/>
          <p:cNvSpPr>
            <a:spLocks noGrp="1"/>
          </p:cNvSpPr>
          <p:nvPr>
            <p:ph type="body" sz="quarter" idx="11" hasCustomPrompt="1"/>
          </p:nvPr>
        </p:nvSpPr>
        <p:spPr>
          <a:xfrm>
            <a:off x="6875388" y="2197947"/>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2" hasCustomPrompt="1"/>
          </p:nvPr>
        </p:nvSpPr>
        <p:spPr>
          <a:xfrm>
            <a:off x="6875388" y="2974282"/>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3" name="椭圆 22"/>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文本占位符 19"/>
          <p:cNvSpPr>
            <a:spLocks noGrp="1"/>
          </p:cNvSpPr>
          <p:nvPr>
            <p:ph type="body" sz="quarter" idx="13" hasCustomPrompt="1"/>
          </p:nvPr>
        </p:nvSpPr>
        <p:spPr>
          <a:xfrm>
            <a:off x="6875388" y="3750617"/>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4" name="文本占位符 19"/>
          <p:cNvSpPr>
            <a:spLocks noGrp="1"/>
          </p:cNvSpPr>
          <p:nvPr>
            <p:ph type="body" sz="quarter" idx="14" hasCustomPrompt="1"/>
          </p:nvPr>
        </p:nvSpPr>
        <p:spPr>
          <a:xfrm>
            <a:off x="6875388" y="4526952"/>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5" name="文本占位符 19"/>
          <p:cNvSpPr>
            <a:spLocks noGrp="1"/>
          </p:cNvSpPr>
          <p:nvPr>
            <p:ph type="body" sz="quarter" idx="15" hasCustomPrompt="1"/>
          </p:nvPr>
        </p:nvSpPr>
        <p:spPr>
          <a:xfrm>
            <a:off x="6875388" y="5303287"/>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2640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目录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椭圆 13"/>
          <p:cNvSpPr/>
          <p:nvPr userDrawn="1"/>
        </p:nvSpPr>
        <p:spPr>
          <a:xfrm>
            <a:off x="5427411" y="-192105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rot="20564813">
            <a:off x="2865697" y="-275747"/>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20564813">
            <a:off x="4190298" y="-592061"/>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20564813">
            <a:off x="3813092" y="-21732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20564813">
            <a:off x="2989138" y="610281"/>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20564813">
            <a:off x="5466868" y="524062"/>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20564813">
            <a:off x="2654522" y="1149241"/>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20564813">
            <a:off x="5756216" y="1275190"/>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20564813">
            <a:off x="5301220" y="1351640"/>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20564813">
            <a:off x="5142815" y="129226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rot="20564813">
            <a:off x="6595017" y="1097850"/>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rot="20564813">
            <a:off x="1046955" y="104311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a:off x="8687528" y="147823"/>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8291917" y="702130"/>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8934864" y="466000"/>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a:off x="9258979" y="326538"/>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占位符 19"/>
          <p:cNvSpPr>
            <a:spLocks noGrp="1"/>
          </p:cNvSpPr>
          <p:nvPr>
            <p:ph type="body" sz="quarter" idx="10" hasCustomPrompt="1"/>
          </p:nvPr>
        </p:nvSpPr>
        <p:spPr>
          <a:xfrm>
            <a:off x="1521068" y="3546358"/>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19"/>
          <p:cNvSpPr>
            <a:spLocks noGrp="1"/>
          </p:cNvSpPr>
          <p:nvPr>
            <p:ph type="body" sz="quarter" idx="11" hasCustomPrompt="1"/>
          </p:nvPr>
        </p:nvSpPr>
        <p:spPr>
          <a:xfrm>
            <a:off x="6875388" y="2197947"/>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2" hasCustomPrompt="1"/>
          </p:nvPr>
        </p:nvSpPr>
        <p:spPr>
          <a:xfrm>
            <a:off x="6875388" y="2805556"/>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3" name="椭圆 22"/>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文本占位符 19"/>
          <p:cNvSpPr>
            <a:spLocks noGrp="1"/>
          </p:cNvSpPr>
          <p:nvPr>
            <p:ph type="body" sz="quarter" idx="13" hasCustomPrompt="1"/>
          </p:nvPr>
        </p:nvSpPr>
        <p:spPr>
          <a:xfrm>
            <a:off x="6875388" y="3413165"/>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7" name="文本占位符 19"/>
          <p:cNvSpPr>
            <a:spLocks noGrp="1"/>
          </p:cNvSpPr>
          <p:nvPr>
            <p:ph type="body" sz="quarter" idx="14" hasCustomPrompt="1"/>
          </p:nvPr>
        </p:nvSpPr>
        <p:spPr>
          <a:xfrm>
            <a:off x="6875388" y="4020774"/>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8" name="文本占位符 19"/>
          <p:cNvSpPr>
            <a:spLocks noGrp="1"/>
          </p:cNvSpPr>
          <p:nvPr>
            <p:ph type="body" sz="quarter" idx="15" hasCustomPrompt="1"/>
          </p:nvPr>
        </p:nvSpPr>
        <p:spPr>
          <a:xfrm>
            <a:off x="6875388" y="4628383"/>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9" name="文本占位符 19"/>
          <p:cNvSpPr>
            <a:spLocks noGrp="1"/>
          </p:cNvSpPr>
          <p:nvPr>
            <p:ph type="body" sz="quarter" idx="16" hasCustomPrompt="1"/>
          </p:nvPr>
        </p:nvSpPr>
        <p:spPr>
          <a:xfrm>
            <a:off x="6875388" y="5235992"/>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40610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椭圆 1"/>
          <p:cNvSpPr/>
          <p:nvPr userDrawn="1"/>
        </p:nvSpPr>
        <p:spPr>
          <a:xfrm>
            <a:off x="5700221" y="4382258"/>
            <a:ext cx="463298" cy="463298"/>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a:off x="2395015" y="1393932"/>
            <a:ext cx="3015427" cy="3015427"/>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a:off x="4010423" y="966441"/>
            <a:ext cx="1970009" cy="1970009"/>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a:off x="3582932" y="882387"/>
            <a:ext cx="854982" cy="854982"/>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a:off x="4724879" y="3332420"/>
            <a:ext cx="1076939" cy="107693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a:off x="5645533" y="3020503"/>
            <a:ext cx="334899" cy="334899"/>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a:off x="5625831" y="1737369"/>
            <a:ext cx="873483" cy="873483"/>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a:off x="4062136" y="137828"/>
            <a:ext cx="468355" cy="468355"/>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a:off x="3641582" y="-375684"/>
            <a:ext cx="724235" cy="724235"/>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19"/>
          <p:cNvSpPr>
            <a:spLocks noGrp="1"/>
          </p:cNvSpPr>
          <p:nvPr>
            <p:ph type="body" sz="quarter" idx="10" hasCustomPrompt="1"/>
          </p:nvPr>
        </p:nvSpPr>
        <p:spPr>
          <a:xfrm>
            <a:off x="6714703" y="3056071"/>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2" name="文本占位符 19"/>
          <p:cNvSpPr>
            <a:spLocks noGrp="1"/>
          </p:cNvSpPr>
          <p:nvPr>
            <p:ph type="body" sz="quarter" idx="11" hasCustomPrompt="1"/>
          </p:nvPr>
        </p:nvSpPr>
        <p:spPr>
          <a:xfrm>
            <a:off x="6714703" y="3878563"/>
            <a:ext cx="3138030" cy="337452"/>
          </a:xfrm>
          <a:prstGeom prst="rect">
            <a:avLst/>
          </a:prstGeom>
        </p:spPr>
        <p:txBody>
          <a:bodyPr anchor="t"/>
          <a:lstStyle>
            <a:lvl1pPr marL="0" indent="0" algn="l">
              <a:lnSpc>
                <a:spcPct val="130000"/>
              </a:lnSpc>
              <a:buNone/>
              <a:defRPr sz="1200" b="0" baseline="0">
                <a:solidFill>
                  <a:schemeClr val="bg1">
                    <a:lumMod val="50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3" name="椭圆 12"/>
          <p:cNvSpPr/>
          <p:nvPr userDrawn="1"/>
        </p:nvSpPr>
        <p:spPr>
          <a:xfrm>
            <a:off x="5682548" y="4938494"/>
            <a:ext cx="188314" cy="18831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80169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2" name="组 11"/>
          <p:cNvGrpSpPr/>
          <p:nvPr userDrawn="1"/>
        </p:nvGrpSpPr>
        <p:grpSpPr>
          <a:xfrm rot="10800000">
            <a:off x="7521312" y="-553388"/>
            <a:ext cx="5191489" cy="2549820"/>
            <a:chOff x="-410114" y="5072159"/>
            <a:chExt cx="5191489" cy="2549820"/>
          </a:xfrm>
        </p:grpSpPr>
        <p:sp>
          <p:nvSpPr>
            <p:cNvPr id="2" name="椭圆 1"/>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3" name="椭圆 12"/>
          <p:cNvSpPr/>
          <p:nvPr userDrawn="1"/>
        </p:nvSpPr>
        <p:spPr>
          <a:xfrm rot="10664813">
            <a:off x="1407707" y="6689145"/>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userDrawn="1"/>
        </p:nvSpPr>
        <p:spPr>
          <a:xfrm rot="10664813">
            <a:off x="-497671" y="5942838"/>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rot="10664813">
            <a:off x="850599" y="683436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rot="10664813">
            <a:off x="2065778" y="6515507"/>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rot="10664813">
            <a:off x="-608898" y="5619894"/>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rot="10664813">
            <a:off x="2790831" y="6423412"/>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userDrawn="1"/>
        </p:nvSpPr>
        <p:spPr>
          <a:xfrm rot="10664813">
            <a:off x="-300502" y="5332262"/>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userDrawn="1"/>
        </p:nvSpPr>
        <p:spPr>
          <a:xfrm rot="10664813">
            <a:off x="335692" y="5606739"/>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userDrawn="1"/>
        </p:nvSpPr>
        <p:spPr>
          <a:xfrm rot="10664813">
            <a:off x="528202" y="577659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userDrawn="1"/>
        </p:nvSpPr>
        <p:spPr>
          <a:xfrm rot="10664813">
            <a:off x="4182906" y="676834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文本占位符 19"/>
          <p:cNvSpPr>
            <a:spLocks noGrp="1"/>
          </p:cNvSpPr>
          <p:nvPr>
            <p:ph type="body" sz="quarter" idx="11" hasCustomPrompt="1"/>
          </p:nvPr>
        </p:nvSpPr>
        <p:spPr>
          <a:xfrm>
            <a:off x="435160" y="251636"/>
            <a:ext cx="3401344" cy="405376"/>
          </a:xfrm>
          <a:prstGeom prst="rect">
            <a:avLst/>
          </a:prstGeom>
        </p:spPr>
        <p:txBody>
          <a:bodyPr anchor="t"/>
          <a:lstStyle>
            <a:lvl1pPr marL="0" indent="0" algn="l">
              <a:lnSpc>
                <a:spcPct val="130000"/>
              </a:lnSpc>
              <a:buNone/>
              <a:defRPr sz="1800" b="1"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4808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charset="0"/>
                <a:ea typeface="Segoe UI Light" charset="0"/>
                <a:cs typeface="Segoe UI Light" charset="0"/>
              </a:rPr>
              <a:t>Segoe UI</a:t>
            </a:r>
            <a:endParaRPr kumimoji="0" lang="zh-CN" altLang="en-US" sz="1400" b="0" i="0" u="none" strike="noStrike" kern="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defTabSz="914400"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9617485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4" Type="http://schemas.openxmlformats.org/officeDocument/2006/relationships/theme" Target="../theme/theme2.xml"/><Relationship Id="rId1" Type="http://schemas.openxmlformats.org/officeDocument/2006/relationships/slideLayout" Target="../slideLayouts/slideLayout9.xml"/><Relationship Id="rId2"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00290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6" r:id="rId3"/>
    <p:sldLayoutId id="2147483687" r:id="rId4"/>
    <p:sldLayoutId id="2147483688" r:id="rId5"/>
    <p:sldLayoutId id="2147483684" r:id="rId6"/>
    <p:sldLayoutId id="2147483662" r:id="rId7"/>
    <p:sldLayoutId id="2147483685"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780034"/>
      </p:ext>
    </p:extLst>
  </p:cSld>
  <p:clrMap bg1="lt1" tx1="dk1" bg2="lt2" tx2="dk2" accent1="accent1" accent2="accent2" accent3="accent3" accent4="accent4" accent5="accent5" accent6="accent6" hlink="hlink" folHlink="folHlink"/>
  <p:sldLayoutIdLst>
    <p:sldLayoutId id="2147483680" r:id="rId1"/>
    <p:sldLayoutId id="2147483664"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baike.baidu.com/view/1379337.ht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4" Type="http://schemas.microsoft.com/office/2007/relationships/hdphoto" Target="../media/hdphoto2.wdp"/><Relationship Id="rId5" Type="http://schemas.microsoft.com/office/2007/relationships/hdphoto" Target="../media/hdphoto3.wdp"/><Relationship Id="rId6" Type="http://schemas.microsoft.com/office/2007/relationships/hdphoto" Target="../media/hdphoto4.wdp"/><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t>微平台推荐系统介绍</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PRESENTED</a:t>
            </a:r>
            <a:r>
              <a:rPr kumimoji="1" lang="zh-CN" altLang="en-US" dirty="0"/>
              <a:t> </a:t>
            </a:r>
            <a:r>
              <a:rPr kumimoji="1" lang="en-US" altLang="zh-CN" dirty="0"/>
              <a:t>BY</a:t>
            </a:r>
            <a:r>
              <a:rPr kumimoji="1" lang="zh-CN" altLang="en-US" dirty="0"/>
              <a:t> </a:t>
            </a:r>
            <a:r>
              <a:rPr kumimoji="1" lang="zh-CN" altLang="en-US" dirty="0" smtClean="0"/>
              <a:t>钱欣耀</a:t>
            </a:r>
            <a:endParaRPr kumimoji="1" lang="zh-CN" altLang="en-US" dirty="0"/>
          </a:p>
        </p:txBody>
      </p:sp>
    </p:spTree>
    <p:extLst>
      <p:ext uri="{BB962C8B-B14F-4D97-AF65-F5344CB8AC3E}">
        <p14:creationId xmlns:p14="http://schemas.microsoft.com/office/powerpoint/2010/main" val="17077461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zh-CN" altLang="en-US" dirty="0"/>
              <a:t>所用算法及所需数据</a:t>
            </a:r>
          </a:p>
        </p:txBody>
      </p:sp>
      <p:sp>
        <p:nvSpPr>
          <p:cNvPr id="7" name="文本框 6"/>
          <p:cNvSpPr txBox="1"/>
          <p:nvPr/>
        </p:nvSpPr>
        <p:spPr>
          <a:xfrm>
            <a:off x="435160" y="1131570"/>
            <a:ext cx="1802096" cy="332399"/>
          </a:xfrm>
          <a:prstGeom prst="rect">
            <a:avLst/>
          </a:prstGeom>
        </p:spPr>
        <p:txBody>
          <a:bodyPr wrap="none" rtlCol="0">
            <a:spAutoFit/>
          </a:bodyPr>
          <a:lstStyle/>
          <a:p>
            <a:pPr marL="0" indent="0">
              <a:lnSpc>
                <a:spcPct val="130000"/>
              </a:lnSpc>
              <a:buNone/>
            </a:pPr>
            <a:r>
              <a:rPr kumimoji="1" lang="en-US" altLang="zh-CN" sz="1200" dirty="0">
                <a:solidFill>
                  <a:schemeClr val="bg1">
                    <a:lumMod val="50000"/>
                  </a:schemeClr>
                </a:solidFill>
              </a:rPr>
              <a:t>2</a:t>
            </a:r>
            <a:r>
              <a:rPr kumimoji="1" lang="zh-CN" altLang="en-US" sz="1200" dirty="0" smtClean="0">
                <a:solidFill>
                  <a:schemeClr val="bg1">
                    <a:lumMod val="50000"/>
                  </a:schemeClr>
                </a:solidFill>
              </a:rPr>
              <a:t>、基于内容的推荐原理</a:t>
            </a:r>
          </a:p>
        </p:txBody>
      </p:sp>
      <p:sp>
        <p:nvSpPr>
          <p:cNvPr id="10" name="圆角矩形 9"/>
          <p:cNvSpPr/>
          <p:nvPr/>
        </p:nvSpPr>
        <p:spPr>
          <a:xfrm>
            <a:off x="685897" y="2258402"/>
            <a:ext cx="1135427" cy="4572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News1</a:t>
            </a:r>
            <a:endParaRPr kumimoji="1" lang="zh-CN" altLang="en-US" dirty="0"/>
          </a:p>
        </p:txBody>
      </p:sp>
      <p:sp>
        <p:nvSpPr>
          <p:cNvPr id="11" name="圆角矩形 10"/>
          <p:cNvSpPr/>
          <p:nvPr/>
        </p:nvSpPr>
        <p:spPr>
          <a:xfrm>
            <a:off x="2430877" y="2240115"/>
            <a:ext cx="1135427" cy="4572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News2</a:t>
            </a:r>
            <a:endParaRPr kumimoji="1" lang="zh-CN" altLang="en-US" dirty="0"/>
          </a:p>
        </p:txBody>
      </p:sp>
      <p:sp>
        <p:nvSpPr>
          <p:cNvPr id="12" name="圆角矩形 11"/>
          <p:cNvSpPr/>
          <p:nvPr/>
        </p:nvSpPr>
        <p:spPr>
          <a:xfrm>
            <a:off x="4175857" y="2240115"/>
            <a:ext cx="1135427" cy="4572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News3</a:t>
            </a:r>
            <a:endParaRPr kumimoji="1" lang="zh-CN" altLang="en-US" dirty="0"/>
          </a:p>
        </p:txBody>
      </p:sp>
      <p:sp>
        <p:nvSpPr>
          <p:cNvPr id="13" name="圆角矩形 12"/>
          <p:cNvSpPr/>
          <p:nvPr/>
        </p:nvSpPr>
        <p:spPr>
          <a:xfrm>
            <a:off x="5920837" y="2240115"/>
            <a:ext cx="1135427" cy="4572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News4</a:t>
            </a:r>
            <a:endParaRPr kumimoji="1" lang="zh-CN" altLang="en-US" dirty="0"/>
          </a:p>
        </p:txBody>
      </p:sp>
      <p:sp>
        <p:nvSpPr>
          <p:cNvPr id="14" name="椭圆 13"/>
          <p:cNvSpPr/>
          <p:nvPr/>
        </p:nvSpPr>
        <p:spPr>
          <a:xfrm>
            <a:off x="1412906" y="4280418"/>
            <a:ext cx="1098858" cy="10972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小明</a:t>
            </a:r>
            <a:endParaRPr kumimoji="1" lang="zh-CN" altLang="en-US" dirty="0"/>
          </a:p>
        </p:txBody>
      </p:sp>
      <p:cxnSp>
        <p:nvCxnSpPr>
          <p:cNvPr id="19" name="直线箭头连接符 18"/>
          <p:cNvCxnSpPr>
            <a:stCxn id="14" idx="0"/>
            <a:endCxn id="10" idx="2"/>
          </p:cNvCxnSpPr>
          <p:nvPr/>
        </p:nvCxnSpPr>
        <p:spPr>
          <a:xfrm flipH="1" flipV="1">
            <a:off x="1253611" y="2715602"/>
            <a:ext cx="708724" cy="1564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7341725" y="1705568"/>
            <a:ext cx="4379212" cy="1052596"/>
          </a:xfrm>
          <a:prstGeom prst="rect">
            <a:avLst/>
          </a:prstGeom>
        </p:spPr>
        <p:txBody>
          <a:bodyPr wrap="none" rtlCol="0">
            <a:spAutoFit/>
          </a:bodyPr>
          <a:lstStyle/>
          <a:p>
            <a:pPr marL="0" indent="0">
              <a:lnSpc>
                <a:spcPct val="130000"/>
              </a:lnSpc>
              <a:buNone/>
            </a:pPr>
            <a:r>
              <a:rPr kumimoji="1" lang="zh-CN" altLang="en-US" sz="1200" dirty="0" smtClean="0">
                <a:solidFill>
                  <a:schemeClr val="bg1">
                    <a:lumMod val="50000"/>
                  </a:schemeClr>
                </a:solidFill>
              </a:rPr>
              <a:t>用户小明虽然只看过</a:t>
            </a:r>
            <a:r>
              <a:rPr kumimoji="1" lang="en-US" altLang="zh-CN" sz="1200" dirty="0" smtClean="0">
                <a:solidFill>
                  <a:schemeClr val="bg1">
                    <a:lumMod val="50000"/>
                  </a:schemeClr>
                </a:solidFill>
              </a:rPr>
              <a:t>News1</a:t>
            </a:r>
            <a:r>
              <a:rPr kumimoji="1" lang="zh-CN" altLang="en-US" sz="1200" dirty="0" smtClean="0">
                <a:solidFill>
                  <a:schemeClr val="bg1">
                    <a:lumMod val="50000"/>
                  </a:schemeClr>
                </a:solidFill>
              </a:rPr>
              <a:t>和</a:t>
            </a:r>
            <a:r>
              <a:rPr kumimoji="1" lang="en-US" altLang="zh-CN" sz="1200" dirty="0" smtClean="0">
                <a:solidFill>
                  <a:schemeClr val="bg1">
                    <a:lumMod val="50000"/>
                  </a:schemeClr>
                </a:solidFill>
              </a:rPr>
              <a:t>News2</a:t>
            </a:r>
            <a:r>
              <a:rPr kumimoji="1" lang="zh-CN" altLang="en-US" sz="1200" dirty="0" smtClean="0">
                <a:solidFill>
                  <a:schemeClr val="bg1">
                    <a:lumMod val="50000"/>
                  </a:schemeClr>
                </a:solidFill>
              </a:rPr>
              <a:t>，但是通过对比发现，</a:t>
            </a:r>
            <a:endParaRPr kumimoji="1" lang="en-US" altLang="zh-CN" sz="1200" dirty="0" smtClean="0">
              <a:solidFill>
                <a:schemeClr val="bg1">
                  <a:lumMod val="50000"/>
                </a:schemeClr>
              </a:solidFill>
            </a:endParaRPr>
          </a:p>
          <a:p>
            <a:pPr marL="0" indent="0">
              <a:lnSpc>
                <a:spcPct val="130000"/>
              </a:lnSpc>
              <a:buNone/>
            </a:pPr>
            <a:r>
              <a:rPr kumimoji="1" lang="en-US" altLang="zh-CN" sz="1200" dirty="0" smtClean="0">
                <a:solidFill>
                  <a:schemeClr val="bg1">
                    <a:lumMod val="50000"/>
                  </a:schemeClr>
                </a:solidFill>
              </a:rPr>
              <a:t>News1</a:t>
            </a:r>
            <a:r>
              <a:rPr kumimoji="1" lang="zh-CN" altLang="en-US" sz="1200" dirty="0" smtClean="0">
                <a:solidFill>
                  <a:schemeClr val="bg1">
                    <a:lumMod val="50000"/>
                  </a:schemeClr>
                </a:solidFill>
              </a:rPr>
              <a:t>和</a:t>
            </a:r>
            <a:r>
              <a:rPr kumimoji="1" lang="en-US" altLang="zh-CN" sz="1200" dirty="0" smtClean="0">
                <a:solidFill>
                  <a:schemeClr val="bg1">
                    <a:lumMod val="50000"/>
                  </a:schemeClr>
                </a:solidFill>
              </a:rPr>
              <a:t>News3</a:t>
            </a:r>
            <a:r>
              <a:rPr kumimoji="1" lang="zh-CN" altLang="en-US" sz="1200" dirty="0" smtClean="0">
                <a:solidFill>
                  <a:schemeClr val="bg1">
                    <a:lumMod val="50000"/>
                  </a:schemeClr>
                </a:solidFill>
              </a:rPr>
              <a:t>有</a:t>
            </a:r>
            <a:r>
              <a:rPr kumimoji="1" lang="en-US" altLang="zh-CN" sz="1200" dirty="0" smtClean="0">
                <a:solidFill>
                  <a:schemeClr val="bg1">
                    <a:lumMod val="50000"/>
                  </a:schemeClr>
                </a:solidFill>
              </a:rPr>
              <a:t>80%</a:t>
            </a:r>
            <a:r>
              <a:rPr kumimoji="1" lang="zh-CN" altLang="en-US" sz="1200" dirty="0" smtClean="0">
                <a:solidFill>
                  <a:schemeClr val="bg1">
                    <a:lumMod val="50000"/>
                  </a:schemeClr>
                </a:solidFill>
              </a:rPr>
              <a:t>的内容上的相似度，而</a:t>
            </a:r>
            <a:r>
              <a:rPr kumimoji="1" lang="en-US" altLang="zh-CN" sz="1200" dirty="0" smtClean="0">
                <a:solidFill>
                  <a:schemeClr val="bg1">
                    <a:lumMod val="50000"/>
                  </a:schemeClr>
                </a:solidFill>
              </a:rPr>
              <a:t>News2</a:t>
            </a:r>
            <a:r>
              <a:rPr kumimoji="1" lang="zh-CN" altLang="en-US" sz="1200" dirty="0" smtClean="0">
                <a:solidFill>
                  <a:schemeClr val="bg1">
                    <a:lumMod val="50000"/>
                  </a:schemeClr>
                </a:solidFill>
              </a:rPr>
              <a:t>和</a:t>
            </a:r>
            <a:r>
              <a:rPr kumimoji="1" lang="en-US" altLang="zh-CN" sz="1200" dirty="0" smtClean="0">
                <a:solidFill>
                  <a:schemeClr val="bg1">
                    <a:lumMod val="50000"/>
                  </a:schemeClr>
                </a:solidFill>
              </a:rPr>
              <a:t>News4</a:t>
            </a:r>
            <a:r>
              <a:rPr kumimoji="1" lang="zh-CN" altLang="en-US" sz="1200" dirty="0" smtClean="0">
                <a:solidFill>
                  <a:schemeClr val="bg1">
                    <a:lumMod val="50000"/>
                  </a:schemeClr>
                </a:solidFill>
              </a:rPr>
              <a:t>有</a:t>
            </a:r>
            <a:endParaRPr kumimoji="1" lang="en-US" altLang="zh-CN" sz="1200" dirty="0" smtClean="0">
              <a:solidFill>
                <a:schemeClr val="bg1">
                  <a:lumMod val="50000"/>
                </a:schemeClr>
              </a:solidFill>
            </a:endParaRPr>
          </a:p>
          <a:p>
            <a:pPr marL="0" indent="0">
              <a:lnSpc>
                <a:spcPct val="130000"/>
              </a:lnSpc>
              <a:buNone/>
            </a:pPr>
            <a:r>
              <a:rPr kumimoji="1" lang="en-US" altLang="zh-CN" sz="1200" dirty="0" smtClean="0">
                <a:solidFill>
                  <a:schemeClr val="bg1">
                    <a:lumMod val="50000"/>
                  </a:schemeClr>
                </a:solidFill>
              </a:rPr>
              <a:t>90%</a:t>
            </a:r>
            <a:r>
              <a:rPr kumimoji="1" lang="zh-CN" altLang="en-US" sz="1200" dirty="0" smtClean="0">
                <a:solidFill>
                  <a:schemeClr val="bg1">
                    <a:lumMod val="50000"/>
                  </a:schemeClr>
                </a:solidFill>
              </a:rPr>
              <a:t>的内容上的相似度，于是，有理由将</a:t>
            </a:r>
            <a:r>
              <a:rPr kumimoji="1" lang="en-US" altLang="zh-CN" sz="1200" dirty="0" smtClean="0">
                <a:solidFill>
                  <a:schemeClr val="bg1">
                    <a:lumMod val="50000"/>
                  </a:schemeClr>
                </a:solidFill>
              </a:rPr>
              <a:t>News3</a:t>
            </a:r>
            <a:r>
              <a:rPr kumimoji="1" lang="zh-CN" altLang="en-US" sz="1200" dirty="0" smtClean="0">
                <a:solidFill>
                  <a:schemeClr val="bg1">
                    <a:lumMod val="50000"/>
                  </a:schemeClr>
                </a:solidFill>
              </a:rPr>
              <a:t>和</a:t>
            </a:r>
            <a:r>
              <a:rPr kumimoji="1" lang="en-US" altLang="zh-CN" sz="1200" dirty="0" smtClean="0">
                <a:solidFill>
                  <a:schemeClr val="bg1">
                    <a:lumMod val="50000"/>
                  </a:schemeClr>
                </a:solidFill>
              </a:rPr>
              <a:t>News4</a:t>
            </a:r>
            <a:r>
              <a:rPr kumimoji="1" lang="zh-CN" altLang="en-US" sz="1200" dirty="0" smtClean="0">
                <a:solidFill>
                  <a:schemeClr val="bg1">
                    <a:lumMod val="50000"/>
                  </a:schemeClr>
                </a:solidFill>
              </a:rPr>
              <a:t>也都推</a:t>
            </a:r>
            <a:endParaRPr kumimoji="1" lang="en-US" altLang="zh-CN" sz="1200" dirty="0" smtClean="0">
              <a:solidFill>
                <a:schemeClr val="bg1">
                  <a:lumMod val="50000"/>
                </a:schemeClr>
              </a:solidFill>
            </a:endParaRPr>
          </a:p>
          <a:p>
            <a:pPr marL="0" indent="0">
              <a:lnSpc>
                <a:spcPct val="130000"/>
              </a:lnSpc>
              <a:buNone/>
            </a:pPr>
            <a:r>
              <a:rPr kumimoji="1" lang="zh-CN" altLang="en-US" sz="1200" dirty="0" smtClean="0">
                <a:solidFill>
                  <a:schemeClr val="bg1">
                    <a:lumMod val="50000"/>
                  </a:schemeClr>
                </a:solidFill>
              </a:rPr>
              <a:t>荐给小明</a:t>
            </a:r>
          </a:p>
        </p:txBody>
      </p:sp>
      <p:cxnSp>
        <p:nvCxnSpPr>
          <p:cNvPr id="5" name="直线箭头连接符 4"/>
          <p:cNvCxnSpPr>
            <a:stCxn id="14" idx="0"/>
            <a:endCxn id="11" idx="2"/>
          </p:cNvCxnSpPr>
          <p:nvPr/>
        </p:nvCxnSpPr>
        <p:spPr>
          <a:xfrm flipV="1">
            <a:off x="1962335" y="2697315"/>
            <a:ext cx="1036256" cy="1583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肘形连接符 8"/>
          <p:cNvCxnSpPr>
            <a:stCxn id="10" idx="0"/>
            <a:endCxn id="12" idx="0"/>
          </p:cNvCxnSpPr>
          <p:nvPr/>
        </p:nvCxnSpPr>
        <p:spPr>
          <a:xfrm rot="5400000" flipH="1" flipV="1">
            <a:off x="2989448" y="504279"/>
            <a:ext cx="18287" cy="3489960"/>
          </a:xfrm>
          <a:prstGeom prst="bentConnector3">
            <a:avLst>
              <a:gd name="adj1" fmla="val 185642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511764" y="1561814"/>
            <a:ext cx="1067921" cy="332399"/>
          </a:xfrm>
          <a:prstGeom prst="rect">
            <a:avLst/>
          </a:prstGeom>
        </p:spPr>
        <p:txBody>
          <a:bodyPr wrap="none" rtlCol="0">
            <a:spAutoFit/>
          </a:bodyPr>
          <a:lstStyle/>
          <a:p>
            <a:pPr marL="0" indent="0">
              <a:lnSpc>
                <a:spcPct val="130000"/>
              </a:lnSpc>
              <a:buNone/>
            </a:pPr>
            <a:r>
              <a:rPr kumimoji="1" lang="zh-CN" altLang="en-US" sz="1200" dirty="0" smtClean="0">
                <a:solidFill>
                  <a:schemeClr val="bg1">
                    <a:lumMod val="50000"/>
                  </a:schemeClr>
                </a:solidFill>
              </a:rPr>
              <a:t>内容</a:t>
            </a:r>
            <a:r>
              <a:rPr kumimoji="1" lang="en-US" altLang="zh-CN" sz="1200" dirty="0" smtClean="0">
                <a:solidFill>
                  <a:schemeClr val="bg1">
                    <a:lumMod val="50000"/>
                  </a:schemeClr>
                </a:solidFill>
              </a:rPr>
              <a:t>80%</a:t>
            </a:r>
            <a:r>
              <a:rPr kumimoji="1" lang="zh-CN" altLang="en-US" sz="1200" dirty="0" smtClean="0">
                <a:solidFill>
                  <a:schemeClr val="bg1">
                    <a:lumMod val="50000"/>
                  </a:schemeClr>
                </a:solidFill>
              </a:rPr>
              <a:t>相似</a:t>
            </a:r>
          </a:p>
        </p:txBody>
      </p:sp>
      <p:cxnSp>
        <p:nvCxnSpPr>
          <p:cNvPr id="22" name="肘形连接符 21"/>
          <p:cNvCxnSpPr>
            <a:stCxn id="11" idx="0"/>
            <a:endCxn id="13" idx="0"/>
          </p:cNvCxnSpPr>
          <p:nvPr/>
        </p:nvCxnSpPr>
        <p:spPr>
          <a:xfrm rot="5400000" flipH="1" flipV="1">
            <a:off x="4743571" y="495135"/>
            <a:ext cx="12700" cy="3489960"/>
          </a:xfrm>
          <a:prstGeom prst="bentConnector3">
            <a:avLst>
              <a:gd name="adj1" fmla="val -7587346"/>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4243363" y="2877017"/>
            <a:ext cx="1067921" cy="332399"/>
          </a:xfrm>
          <a:prstGeom prst="rect">
            <a:avLst/>
          </a:prstGeom>
        </p:spPr>
        <p:txBody>
          <a:bodyPr wrap="none" rtlCol="0">
            <a:spAutoFit/>
          </a:bodyPr>
          <a:lstStyle/>
          <a:p>
            <a:pPr marL="0" indent="0">
              <a:lnSpc>
                <a:spcPct val="130000"/>
              </a:lnSpc>
              <a:buNone/>
            </a:pPr>
            <a:r>
              <a:rPr kumimoji="1" lang="zh-CN" altLang="en-US" sz="1200" dirty="0" smtClean="0">
                <a:solidFill>
                  <a:schemeClr val="bg1">
                    <a:lumMod val="50000"/>
                  </a:schemeClr>
                </a:solidFill>
              </a:rPr>
              <a:t>内容</a:t>
            </a:r>
            <a:r>
              <a:rPr kumimoji="1" lang="en-US" altLang="zh-CN" sz="1200" dirty="0" smtClean="0">
                <a:solidFill>
                  <a:schemeClr val="bg1">
                    <a:lumMod val="50000"/>
                  </a:schemeClr>
                </a:solidFill>
              </a:rPr>
              <a:t>90%</a:t>
            </a:r>
            <a:r>
              <a:rPr kumimoji="1" lang="zh-CN" altLang="en-US" sz="1200" dirty="0" smtClean="0">
                <a:solidFill>
                  <a:schemeClr val="bg1">
                    <a:lumMod val="50000"/>
                  </a:schemeClr>
                </a:solidFill>
              </a:rPr>
              <a:t>相似</a:t>
            </a:r>
          </a:p>
        </p:txBody>
      </p:sp>
      <p:pic>
        <p:nvPicPr>
          <p:cNvPr id="3" name="图片 2"/>
          <p:cNvPicPr>
            <a:picLocks noChangeAspect="1"/>
          </p:cNvPicPr>
          <p:nvPr/>
        </p:nvPicPr>
        <p:blipFill>
          <a:blip r:embed="rId2"/>
          <a:stretch>
            <a:fillRect/>
          </a:stretch>
        </p:blipFill>
        <p:spPr>
          <a:xfrm>
            <a:off x="8151685" y="3505055"/>
            <a:ext cx="3214654" cy="2213230"/>
          </a:xfrm>
          <a:prstGeom prst="rect">
            <a:avLst/>
          </a:prstGeom>
        </p:spPr>
      </p:pic>
      <p:sp>
        <p:nvSpPr>
          <p:cNvPr id="4" name="文本框 3"/>
          <p:cNvSpPr txBox="1"/>
          <p:nvPr/>
        </p:nvSpPr>
        <p:spPr>
          <a:xfrm>
            <a:off x="8589461" y="5864151"/>
            <a:ext cx="2339102" cy="332399"/>
          </a:xfrm>
          <a:prstGeom prst="rect">
            <a:avLst/>
          </a:prstGeom>
        </p:spPr>
        <p:txBody>
          <a:bodyPr wrap="none" rtlCol="0">
            <a:spAutoFit/>
          </a:bodyPr>
          <a:lstStyle/>
          <a:p>
            <a:pPr marL="0" indent="0">
              <a:lnSpc>
                <a:spcPct val="130000"/>
              </a:lnSpc>
              <a:buNone/>
            </a:pPr>
            <a:r>
              <a:rPr kumimoji="1" lang="zh-CN" altLang="en-US" sz="1200" smtClean="0">
                <a:solidFill>
                  <a:schemeClr val="bg1">
                    <a:lumMod val="50000"/>
                  </a:schemeClr>
                </a:solidFill>
              </a:rPr>
              <a:t>例：“</a:t>
            </a:r>
            <a:r>
              <a:rPr kumimoji="1" lang="zh-CN" altLang="en-US" sz="1200" dirty="0" smtClean="0">
                <a:solidFill>
                  <a:schemeClr val="bg1">
                    <a:lumMod val="50000"/>
                  </a:schemeClr>
                </a:solidFill>
              </a:rPr>
              <a:t>网易云音乐</a:t>
            </a:r>
            <a:r>
              <a:rPr kumimoji="1" lang="zh-CN" altLang="en-US" sz="1200" smtClean="0">
                <a:solidFill>
                  <a:schemeClr val="bg1">
                    <a:lumMod val="50000"/>
                  </a:schemeClr>
                </a:solidFill>
              </a:rPr>
              <a:t>”的相似歌曲</a:t>
            </a:r>
          </a:p>
        </p:txBody>
      </p:sp>
      <p:cxnSp>
        <p:nvCxnSpPr>
          <p:cNvPr id="8" name="直线箭头连接符 7"/>
          <p:cNvCxnSpPr>
            <a:stCxn id="12" idx="1"/>
            <a:endCxn id="14" idx="7"/>
          </p:cNvCxnSpPr>
          <p:nvPr/>
        </p:nvCxnSpPr>
        <p:spPr>
          <a:xfrm flipH="1">
            <a:off x="2350840" y="2468715"/>
            <a:ext cx="1825017" cy="197239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a:stCxn id="13" idx="1"/>
            <a:endCxn id="14" idx="7"/>
          </p:cNvCxnSpPr>
          <p:nvPr/>
        </p:nvCxnSpPr>
        <p:spPr>
          <a:xfrm flipH="1">
            <a:off x="2350840" y="2468715"/>
            <a:ext cx="3569997" cy="197239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552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zh-CN" altLang="en-US" dirty="0"/>
              <a:t>所用算法及所需数据</a:t>
            </a:r>
          </a:p>
        </p:txBody>
      </p:sp>
      <p:sp>
        <p:nvSpPr>
          <p:cNvPr id="7" name="文本框 6"/>
          <p:cNvSpPr txBox="1"/>
          <p:nvPr/>
        </p:nvSpPr>
        <p:spPr>
          <a:xfrm>
            <a:off x="435160" y="1131570"/>
            <a:ext cx="3172663" cy="332399"/>
          </a:xfrm>
          <a:prstGeom prst="rect">
            <a:avLst/>
          </a:prstGeom>
        </p:spPr>
        <p:txBody>
          <a:bodyPr wrap="none" rtlCol="0">
            <a:spAutoFit/>
          </a:bodyPr>
          <a:lstStyle/>
          <a:p>
            <a:pPr marL="0" indent="0">
              <a:lnSpc>
                <a:spcPct val="130000"/>
              </a:lnSpc>
              <a:buNone/>
            </a:pPr>
            <a:r>
              <a:rPr kumimoji="1" lang="en-US" altLang="zh-CN" sz="1200" dirty="0">
                <a:solidFill>
                  <a:schemeClr val="bg1">
                    <a:lumMod val="50000"/>
                  </a:schemeClr>
                </a:solidFill>
              </a:rPr>
              <a:t>2</a:t>
            </a:r>
            <a:r>
              <a:rPr kumimoji="1" lang="zh-CN" altLang="en-US" sz="1200" dirty="0" smtClean="0">
                <a:solidFill>
                  <a:schemeClr val="bg1">
                    <a:lumMod val="50000"/>
                  </a:schemeClr>
                </a:solidFill>
              </a:rPr>
              <a:t>、基于内容的推荐原理</a:t>
            </a:r>
            <a:r>
              <a:rPr kumimoji="1" lang="en-US" altLang="zh-CN" sz="1200" dirty="0" smtClean="0">
                <a:solidFill>
                  <a:schemeClr val="bg1">
                    <a:lumMod val="50000"/>
                  </a:schemeClr>
                </a:solidFill>
              </a:rPr>
              <a:t>—</a:t>
            </a:r>
            <a:r>
              <a:rPr kumimoji="1" lang="zh-CN" altLang="en-US" sz="1200" dirty="0" smtClean="0">
                <a:solidFill>
                  <a:schemeClr val="bg1">
                    <a:lumMod val="50000"/>
                  </a:schemeClr>
                </a:solidFill>
              </a:rPr>
              <a:t>如何定义内容相似</a:t>
            </a:r>
          </a:p>
        </p:txBody>
      </p:sp>
      <p:sp>
        <p:nvSpPr>
          <p:cNvPr id="3" name="文本框 2"/>
          <p:cNvSpPr txBox="1"/>
          <p:nvPr/>
        </p:nvSpPr>
        <p:spPr>
          <a:xfrm>
            <a:off x="706056" y="1759352"/>
            <a:ext cx="8186857" cy="332399"/>
          </a:xfrm>
          <a:prstGeom prst="rect">
            <a:avLst/>
          </a:prstGeom>
        </p:spPr>
        <p:txBody>
          <a:bodyPr wrap="none" rtlCol="0">
            <a:spAutoFit/>
          </a:bodyPr>
          <a:lstStyle/>
          <a:p>
            <a:pPr marL="0" indent="0">
              <a:lnSpc>
                <a:spcPct val="130000"/>
              </a:lnSpc>
              <a:buNone/>
            </a:pPr>
            <a:r>
              <a:rPr kumimoji="1" lang="zh-CN" altLang="en-US" sz="1200" dirty="0" smtClean="0">
                <a:solidFill>
                  <a:schemeClr val="bg1">
                    <a:lumMod val="50000"/>
                  </a:schemeClr>
                </a:solidFill>
              </a:rPr>
              <a:t>新闻作为文本类的数据，本身可以从文本特征几个方面去提取它的特征信息，进而将不同的新闻间的特征信息进行比较</a:t>
            </a:r>
            <a:endParaRPr kumimoji="1" lang="en-US" altLang="zh-CN" sz="1200" dirty="0" smtClean="0">
              <a:solidFill>
                <a:schemeClr val="bg1">
                  <a:lumMod val="50000"/>
                </a:schemeClr>
              </a:solidFill>
            </a:endParaRPr>
          </a:p>
        </p:txBody>
      </p:sp>
      <p:sp>
        <p:nvSpPr>
          <p:cNvPr id="17" name="文本框 16"/>
          <p:cNvSpPr txBox="1"/>
          <p:nvPr/>
        </p:nvSpPr>
        <p:spPr>
          <a:xfrm>
            <a:off x="706056" y="2566309"/>
            <a:ext cx="10985893" cy="332399"/>
          </a:xfrm>
          <a:prstGeom prst="rect">
            <a:avLst/>
          </a:prstGeom>
        </p:spPr>
        <p:txBody>
          <a:bodyPr wrap="none" rtlCol="0">
            <a:spAutoFit/>
          </a:bodyPr>
          <a:lstStyle/>
          <a:p>
            <a:pPr marL="0" indent="0">
              <a:lnSpc>
                <a:spcPct val="130000"/>
              </a:lnSpc>
              <a:buNone/>
            </a:pPr>
            <a:r>
              <a:rPr kumimoji="1" lang="zh-CN" altLang="en-US" sz="1200" dirty="0" smtClean="0">
                <a:solidFill>
                  <a:schemeClr val="bg1">
                    <a:lumMod val="50000"/>
                  </a:schemeClr>
                </a:solidFill>
              </a:rPr>
              <a:t>常见的特征信息有：新闻文本长度、新闻所属话题类型（社会、健康、国家政策）、来源（今日头条、知乎、</a:t>
            </a:r>
            <a:r>
              <a:rPr kumimoji="1" lang="en-US" altLang="zh-CN" sz="1200" dirty="0" smtClean="0">
                <a:solidFill>
                  <a:schemeClr val="bg1">
                    <a:lumMod val="50000"/>
                  </a:schemeClr>
                </a:solidFill>
              </a:rPr>
              <a:t>36</a:t>
            </a:r>
            <a:r>
              <a:rPr kumimoji="1" lang="zh-CN" altLang="en-US" sz="1200" dirty="0" smtClean="0">
                <a:solidFill>
                  <a:schemeClr val="bg1">
                    <a:lumMod val="50000"/>
                  </a:schemeClr>
                </a:solidFill>
              </a:rPr>
              <a:t>氪）、</a:t>
            </a:r>
            <a:r>
              <a:rPr kumimoji="1" lang="zh-CN" altLang="en-US" sz="1200" dirty="0" smtClean="0">
                <a:solidFill>
                  <a:srgbClr val="FFC000"/>
                </a:solidFill>
              </a:rPr>
              <a:t>关键词（识意团队、中南财经政法大学）</a:t>
            </a:r>
            <a:endParaRPr kumimoji="1" lang="en-US" altLang="zh-CN" sz="1200" dirty="0" smtClean="0">
              <a:solidFill>
                <a:srgbClr val="FFC000"/>
              </a:solidFill>
            </a:endParaRPr>
          </a:p>
        </p:txBody>
      </p:sp>
      <p:sp>
        <p:nvSpPr>
          <p:cNvPr id="4" name="文本框 3"/>
          <p:cNvSpPr txBox="1"/>
          <p:nvPr/>
        </p:nvSpPr>
        <p:spPr>
          <a:xfrm>
            <a:off x="4048419" y="5417767"/>
            <a:ext cx="3262432" cy="332399"/>
          </a:xfrm>
          <a:prstGeom prst="rect">
            <a:avLst/>
          </a:prstGeom>
        </p:spPr>
        <p:txBody>
          <a:bodyPr wrap="none" rtlCol="0">
            <a:spAutoFit/>
          </a:bodyPr>
          <a:lstStyle/>
          <a:p>
            <a:pPr marL="0" indent="0">
              <a:lnSpc>
                <a:spcPct val="130000"/>
              </a:lnSpc>
              <a:buNone/>
            </a:pPr>
            <a:r>
              <a:rPr kumimoji="1" lang="zh-CN" altLang="en-US" sz="1200" dirty="0" smtClean="0">
                <a:solidFill>
                  <a:srgbClr val="92D050"/>
                </a:solidFill>
              </a:rPr>
              <a:t>关键词具有比较强的新闻核心内容表征能力！</a:t>
            </a:r>
          </a:p>
        </p:txBody>
      </p:sp>
      <p:sp>
        <p:nvSpPr>
          <p:cNvPr id="6" name="文本框 5"/>
          <p:cNvSpPr txBox="1"/>
          <p:nvPr/>
        </p:nvSpPr>
        <p:spPr>
          <a:xfrm>
            <a:off x="3565608" y="3923121"/>
            <a:ext cx="3262432" cy="1052596"/>
          </a:xfrm>
          <a:prstGeom prst="rect">
            <a:avLst/>
          </a:prstGeom>
        </p:spPr>
        <p:txBody>
          <a:bodyPr wrap="none" rtlCol="0">
            <a:spAutoFit/>
          </a:bodyPr>
          <a:lstStyle/>
          <a:p>
            <a:pPr marL="0" indent="0">
              <a:lnSpc>
                <a:spcPct val="130000"/>
              </a:lnSpc>
              <a:buNone/>
            </a:pPr>
            <a:r>
              <a:rPr kumimoji="1" lang="zh-CN" altLang="en-US" sz="1200" dirty="0" smtClean="0">
                <a:solidFill>
                  <a:schemeClr val="bg1">
                    <a:lumMod val="50000"/>
                  </a:schemeClr>
                </a:solidFill>
              </a:rPr>
              <a:t>例：</a:t>
            </a:r>
            <a:endParaRPr kumimoji="1" lang="en-US" altLang="zh-CN" sz="1200" dirty="0" smtClean="0">
              <a:solidFill>
                <a:schemeClr val="bg1">
                  <a:lumMod val="50000"/>
                </a:schemeClr>
              </a:solidFill>
            </a:endParaRPr>
          </a:p>
          <a:p>
            <a:pPr marL="0" indent="0">
              <a:lnSpc>
                <a:spcPct val="130000"/>
              </a:lnSpc>
              <a:buNone/>
            </a:pPr>
            <a:r>
              <a:rPr kumimoji="1" lang="zh-CN" altLang="en-US" sz="1200" dirty="0" smtClean="0">
                <a:solidFill>
                  <a:schemeClr val="bg1">
                    <a:lumMod val="50000"/>
                  </a:schemeClr>
                </a:solidFill>
              </a:rPr>
              <a:t>新闻所属话题类型：国际政治</a:t>
            </a:r>
            <a:endParaRPr kumimoji="1" lang="en-US" altLang="zh-CN" sz="1200" dirty="0" smtClean="0">
              <a:solidFill>
                <a:schemeClr val="bg1">
                  <a:lumMod val="50000"/>
                </a:schemeClr>
              </a:solidFill>
            </a:endParaRPr>
          </a:p>
          <a:p>
            <a:pPr marL="0" indent="0">
              <a:lnSpc>
                <a:spcPct val="130000"/>
              </a:lnSpc>
              <a:buNone/>
            </a:pPr>
            <a:r>
              <a:rPr kumimoji="1" lang="zh-CN" altLang="en-US" sz="1200" dirty="0" smtClean="0">
                <a:solidFill>
                  <a:schemeClr val="bg1">
                    <a:lumMod val="50000"/>
                  </a:schemeClr>
                </a:solidFill>
              </a:rPr>
              <a:t>来源：今日头条</a:t>
            </a:r>
            <a:endParaRPr kumimoji="1" lang="en-US" altLang="zh-CN" sz="1200" dirty="0" smtClean="0">
              <a:solidFill>
                <a:schemeClr val="bg1">
                  <a:lumMod val="50000"/>
                </a:schemeClr>
              </a:solidFill>
            </a:endParaRPr>
          </a:p>
          <a:p>
            <a:pPr marL="0" indent="0">
              <a:lnSpc>
                <a:spcPct val="130000"/>
              </a:lnSpc>
              <a:buNone/>
            </a:pPr>
            <a:r>
              <a:rPr kumimoji="1" lang="zh-CN" altLang="en-US" sz="1200" dirty="0" smtClean="0">
                <a:solidFill>
                  <a:schemeClr val="bg1">
                    <a:lumMod val="50000"/>
                  </a:schemeClr>
                </a:solidFill>
              </a:rPr>
              <a:t>新闻关键字：美国大选、希拉里、威斯康辛州</a:t>
            </a:r>
            <a:endParaRPr kumimoji="1" lang="en-US" altLang="zh-CN" sz="1200" dirty="0">
              <a:solidFill>
                <a:schemeClr val="bg1">
                  <a:lumMod val="50000"/>
                </a:schemeClr>
              </a:solidFill>
            </a:endParaRPr>
          </a:p>
        </p:txBody>
      </p:sp>
      <p:pic>
        <p:nvPicPr>
          <p:cNvPr id="5" name="图片 4"/>
          <p:cNvPicPr>
            <a:picLocks noChangeAspect="1"/>
          </p:cNvPicPr>
          <p:nvPr/>
        </p:nvPicPr>
        <p:blipFill>
          <a:blip r:embed="rId2"/>
          <a:stretch>
            <a:fillRect/>
          </a:stretch>
        </p:blipFill>
        <p:spPr>
          <a:xfrm>
            <a:off x="3836504" y="3314871"/>
            <a:ext cx="4102100" cy="927100"/>
          </a:xfrm>
          <a:prstGeom prst="rect">
            <a:avLst/>
          </a:prstGeom>
        </p:spPr>
      </p:pic>
    </p:spTree>
    <p:extLst>
      <p:ext uri="{BB962C8B-B14F-4D97-AF65-F5344CB8AC3E}">
        <p14:creationId xmlns:p14="http://schemas.microsoft.com/office/powerpoint/2010/main" val="166542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zh-CN" altLang="en-US" dirty="0"/>
              <a:t>所用算法及所需数据</a:t>
            </a:r>
          </a:p>
        </p:txBody>
      </p:sp>
      <p:sp>
        <p:nvSpPr>
          <p:cNvPr id="7" name="文本框 6"/>
          <p:cNvSpPr txBox="1"/>
          <p:nvPr/>
        </p:nvSpPr>
        <p:spPr>
          <a:xfrm>
            <a:off x="435160" y="1131570"/>
            <a:ext cx="3326552" cy="332399"/>
          </a:xfrm>
          <a:prstGeom prst="rect">
            <a:avLst/>
          </a:prstGeom>
        </p:spPr>
        <p:txBody>
          <a:bodyPr wrap="none" rtlCol="0">
            <a:spAutoFit/>
          </a:bodyPr>
          <a:lstStyle/>
          <a:p>
            <a:pPr marL="0" indent="0">
              <a:lnSpc>
                <a:spcPct val="130000"/>
              </a:lnSpc>
              <a:buNone/>
            </a:pPr>
            <a:r>
              <a:rPr kumimoji="1" lang="en-US" altLang="zh-CN" sz="1200" dirty="0">
                <a:solidFill>
                  <a:schemeClr val="bg1">
                    <a:lumMod val="50000"/>
                  </a:schemeClr>
                </a:solidFill>
              </a:rPr>
              <a:t>2</a:t>
            </a:r>
            <a:r>
              <a:rPr kumimoji="1" lang="zh-CN" altLang="en-US" sz="1200" dirty="0" smtClean="0">
                <a:solidFill>
                  <a:schemeClr val="bg1">
                    <a:lumMod val="50000"/>
                  </a:schemeClr>
                </a:solidFill>
              </a:rPr>
              <a:t>、基于内容的推荐原理</a:t>
            </a:r>
            <a:r>
              <a:rPr kumimoji="1" lang="en-US" altLang="zh-CN" sz="1200" dirty="0" smtClean="0">
                <a:solidFill>
                  <a:schemeClr val="bg1">
                    <a:lumMod val="50000"/>
                  </a:schemeClr>
                </a:solidFill>
              </a:rPr>
              <a:t>—</a:t>
            </a:r>
            <a:r>
              <a:rPr kumimoji="1" lang="zh-CN" altLang="en-US" sz="1200" dirty="0" smtClean="0">
                <a:solidFill>
                  <a:schemeClr val="bg1">
                    <a:lumMod val="50000"/>
                  </a:schemeClr>
                </a:solidFill>
              </a:rPr>
              <a:t>如何提取新闻关键词</a:t>
            </a:r>
          </a:p>
        </p:txBody>
      </p:sp>
      <p:sp>
        <p:nvSpPr>
          <p:cNvPr id="3" name="文本框 2"/>
          <p:cNvSpPr txBox="1"/>
          <p:nvPr/>
        </p:nvSpPr>
        <p:spPr>
          <a:xfrm>
            <a:off x="590309" y="1463969"/>
            <a:ext cx="9745883" cy="572464"/>
          </a:xfrm>
          <a:prstGeom prst="rect">
            <a:avLst/>
          </a:prstGeom>
        </p:spPr>
        <p:txBody>
          <a:bodyPr wrap="square" rtlCol="0">
            <a:spAutoFit/>
          </a:bodyPr>
          <a:lstStyle/>
          <a:p>
            <a:pPr>
              <a:lnSpc>
                <a:spcPct val="130000"/>
              </a:lnSpc>
            </a:pPr>
            <a:r>
              <a:rPr kumimoji="1" lang="en-US" altLang="zh-CN" sz="1200" dirty="0" smtClean="0">
                <a:solidFill>
                  <a:schemeClr val="bg1">
                    <a:lumMod val="50000"/>
                  </a:schemeClr>
                </a:solidFill>
              </a:rPr>
              <a:t>TF-IDF</a:t>
            </a:r>
            <a:r>
              <a:rPr kumimoji="1" lang="zh-CN" altLang="en-US" sz="1200" dirty="0" smtClean="0">
                <a:solidFill>
                  <a:schemeClr val="bg1">
                    <a:lumMod val="50000"/>
                  </a:schemeClr>
                </a:solidFill>
              </a:rPr>
              <a:t>算法（</a:t>
            </a:r>
            <a:r>
              <a:rPr lang="en-US" altLang="zh-CN" sz="1200" dirty="0" smtClean="0"/>
              <a:t>term </a:t>
            </a:r>
            <a:r>
              <a:rPr lang="en-US" altLang="zh-CN" sz="1200" dirty="0"/>
              <a:t>frequency–inverse document </a:t>
            </a:r>
            <a:r>
              <a:rPr lang="en-US" altLang="zh-CN" sz="1200" dirty="0" smtClean="0"/>
              <a:t>frequency</a:t>
            </a:r>
            <a:r>
              <a:rPr lang="zh-CN" altLang="en-US" sz="1200" dirty="0" smtClean="0"/>
              <a:t>）：</a:t>
            </a:r>
            <a:r>
              <a:rPr lang="en-US" altLang="zh-CN" sz="1200" dirty="0"/>
              <a:t>TF-IDF</a:t>
            </a:r>
            <a:r>
              <a:rPr lang="zh-CN" altLang="en-US" sz="1200" dirty="0"/>
              <a:t>是一种</a:t>
            </a:r>
            <a:r>
              <a:rPr lang="zh-CN" altLang="en-US" sz="1200" dirty="0">
                <a:hlinkClick r:id="rId2"/>
              </a:rPr>
              <a:t>统计方法</a:t>
            </a:r>
            <a:r>
              <a:rPr lang="zh-CN" altLang="en-US" sz="1200" dirty="0"/>
              <a:t>，用以评估一字词对于一个文件集或一个语料库中的其中一份文件的</a:t>
            </a:r>
            <a:r>
              <a:rPr lang="zh-CN" altLang="en-US" sz="1200" u="sng" dirty="0">
                <a:solidFill>
                  <a:srgbClr val="92D050"/>
                </a:solidFill>
              </a:rPr>
              <a:t>重要程度</a:t>
            </a:r>
            <a:r>
              <a:rPr lang="zh-CN" altLang="en-US" sz="1200" dirty="0"/>
              <a:t>。字词的重要性随着它在文件中出现的次数成正比增加，但同时会随着它</a:t>
            </a:r>
            <a:r>
              <a:rPr lang="zh-CN" altLang="en-US" sz="1200" dirty="0" smtClean="0"/>
              <a:t>在语料库中</a:t>
            </a:r>
            <a:r>
              <a:rPr lang="zh-CN" altLang="en-US" sz="1200" dirty="0"/>
              <a:t>出现的频率成反比下降</a:t>
            </a:r>
            <a:r>
              <a:rPr lang="zh-CN" altLang="en-US" sz="1200" dirty="0" smtClean="0"/>
              <a:t>。</a:t>
            </a:r>
            <a:endParaRPr kumimoji="1" lang="en-US" altLang="zh-CN" sz="1200" dirty="0" smtClean="0">
              <a:solidFill>
                <a:schemeClr val="bg1">
                  <a:lumMod val="50000"/>
                </a:schemeClr>
              </a:solidFill>
            </a:endParaRPr>
          </a:p>
        </p:txBody>
      </p:sp>
      <p:sp>
        <p:nvSpPr>
          <p:cNvPr id="9" name="文本框 8"/>
          <p:cNvSpPr txBox="1"/>
          <p:nvPr/>
        </p:nvSpPr>
        <p:spPr>
          <a:xfrm>
            <a:off x="590309" y="2368832"/>
            <a:ext cx="4647426" cy="332399"/>
          </a:xfrm>
          <a:prstGeom prst="rect">
            <a:avLst/>
          </a:prstGeom>
        </p:spPr>
        <p:txBody>
          <a:bodyPr wrap="none" rtlCol="0">
            <a:spAutoFit/>
          </a:bodyPr>
          <a:lstStyle/>
          <a:p>
            <a:pPr marL="0" indent="0">
              <a:lnSpc>
                <a:spcPct val="130000"/>
              </a:lnSpc>
              <a:buNone/>
            </a:pPr>
            <a:r>
              <a:rPr kumimoji="1" lang="zh-CN" altLang="en-US" sz="1200" dirty="0" smtClean="0">
                <a:solidFill>
                  <a:schemeClr val="bg1">
                    <a:lumMod val="50000"/>
                  </a:schemeClr>
                </a:solidFill>
              </a:rPr>
              <a:t>如何理解“字词的重要性”，以及“正比增加”与“反比下降”？</a:t>
            </a:r>
          </a:p>
        </p:txBody>
      </p:sp>
      <p:sp>
        <p:nvSpPr>
          <p:cNvPr id="10" name="文本框 9"/>
          <p:cNvSpPr txBox="1"/>
          <p:nvPr/>
        </p:nvSpPr>
        <p:spPr>
          <a:xfrm>
            <a:off x="590309" y="3033630"/>
            <a:ext cx="9745883" cy="332399"/>
          </a:xfrm>
          <a:prstGeom prst="rect">
            <a:avLst/>
          </a:prstGeom>
        </p:spPr>
        <p:txBody>
          <a:bodyPr wrap="square" rtlCol="0">
            <a:spAutoFit/>
          </a:bodyPr>
          <a:lstStyle/>
          <a:p>
            <a:pPr>
              <a:lnSpc>
                <a:spcPct val="130000"/>
              </a:lnSpc>
            </a:pPr>
            <a:r>
              <a:rPr kumimoji="1" lang="zh-CN" altLang="en-US" sz="1200" dirty="0" smtClean="0"/>
              <a:t>（</a:t>
            </a:r>
            <a:r>
              <a:rPr kumimoji="1" lang="en-US" altLang="zh-CN" sz="1200" dirty="0" smtClean="0"/>
              <a:t>1</a:t>
            </a:r>
            <a:r>
              <a:rPr kumimoji="1" lang="zh-CN" altLang="en-US" sz="1200" dirty="0" smtClean="0"/>
              <a:t>）“字词的重要性”：因为查找的是文本的关键词，所以要将文本中最“重要”，或者做最能体现文本内容独特性的那些词语找出来。</a:t>
            </a:r>
            <a:endParaRPr kumimoji="1" lang="en-US" altLang="zh-CN" sz="1200" dirty="0" smtClean="0"/>
          </a:p>
        </p:txBody>
      </p:sp>
      <p:sp>
        <p:nvSpPr>
          <p:cNvPr id="11" name="文本框 10"/>
          <p:cNvSpPr txBox="1"/>
          <p:nvPr/>
        </p:nvSpPr>
        <p:spPr>
          <a:xfrm>
            <a:off x="590309" y="3698428"/>
            <a:ext cx="9745883" cy="332399"/>
          </a:xfrm>
          <a:prstGeom prst="rect">
            <a:avLst/>
          </a:prstGeom>
        </p:spPr>
        <p:txBody>
          <a:bodyPr wrap="square" rtlCol="0">
            <a:spAutoFit/>
          </a:bodyPr>
          <a:lstStyle/>
          <a:p>
            <a:pPr>
              <a:lnSpc>
                <a:spcPct val="130000"/>
              </a:lnSpc>
            </a:pPr>
            <a:r>
              <a:rPr kumimoji="1" lang="zh-CN" altLang="en-US" sz="1200" dirty="0" smtClean="0"/>
              <a:t>（</a:t>
            </a:r>
            <a:r>
              <a:rPr kumimoji="1" lang="en-US" altLang="zh-CN" sz="1200" dirty="0"/>
              <a:t>2</a:t>
            </a:r>
            <a:r>
              <a:rPr kumimoji="1" lang="zh-CN" altLang="en-US" sz="1200" dirty="0" smtClean="0"/>
              <a:t>）“正比增加”：如果一个词在文本中出现的次数越多，那么我们就越有理由认为该词就属于文本的关键词之一。</a:t>
            </a:r>
            <a:endParaRPr kumimoji="1" lang="en-US" altLang="zh-CN" sz="1200" dirty="0" smtClean="0"/>
          </a:p>
        </p:txBody>
      </p:sp>
      <p:sp>
        <p:nvSpPr>
          <p:cNvPr id="12" name="文本框 11"/>
          <p:cNvSpPr txBox="1"/>
          <p:nvPr/>
        </p:nvSpPr>
        <p:spPr>
          <a:xfrm>
            <a:off x="590309" y="4254901"/>
            <a:ext cx="9745883" cy="812530"/>
          </a:xfrm>
          <a:prstGeom prst="rect">
            <a:avLst/>
          </a:prstGeom>
        </p:spPr>
        <p:txBody>
          <a:bodyPr wrap="square" rtlCol="0">
            <a:spAutoFit/>
          </a:bodyPr>
          <a:lstStyle/>
          <a:p>
            <a:pPr>
              <a:lnSpc>
                <a:spcPct val="130000"/>
              </a:lnSpc>
            </a:pPr>
            <a:r>
              <a:rPr kumimoji="1" lang="zh-CN" altLang="en-US" sz="1200" dirty="0" smtClean="0"/>
              <a:t>（</a:t>
            </a:r>
            <a:r>
              <a:rPr kumimoji="1" lang="en-US" altLang="zh-CN" sz="1200" dirty="0" smtClean="0"/>
              <a:t>3</a:t>
            </a:r>
            <a:r>
              <a:rPr kumimoji="1" lang="zh-CN" altLang="en-US" sz="1200" dirty="0" smtClean="0"/>
              <a:t>）“反比下降”：但是有些词如“中国”、“社会”、“媒体”等词，可能是在各个新闻里都容易出现的高频率词，针对这样的词，我们就需要以一种方式降低它对于单独文档内容的独特性贡献。即若一个词在整个语料库的所有文档里都有出现，那么在计算单个文档的关键词时，我们就会相应地调整该词属于文档关键词的可能性。</a:t>
            </a:r>
            <a:endParaRPr kumimoji="1" lang="en-US" altLang="zh-CN" sz="1200" dirty="0" smtClean="0"/>
          </a:p>
        </p:txBody>
      </p:sp>
    </p:spTree>
    <p:extLst>
      <p:ext uri="{BB962C8B-B14F-4D97-AF65-F5344CB8AC3E}">
        <p14:creationId xmlns:p14="http://schemas.microsoft.com/office/powerpoint/2010/main" val="55051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zh-CN" altLang="en-US" dirty="0"/>
              <a:t>所用算法及所需数据</a:t>
            </a:r>
          </a:p>
        </p:txBody>
      </p:sp>
      <p:sp>
        <p:nvSpPr>
          <p:cNvPr id="7" name="文本框 6"/>
          <p:cNvSpPr txBox="1"/>
          <p:nvPr/>
        </p:nvSpPr>
        <p:spPr>
          <a:xfrm>
            <a:off x="435160" y="1131570"/>
            <a:ext cx="2864887" cy="332399"/>
          </a:xfrm>
          <a:prstGeom prst="rect">
            <a:avLst/>
          </a:prstGeom>
        </p:spPr>
        <p:txBody>
          <a:bodyPr wrap="none" rtlCol="0">
            <a:spAutoFit/>
          </a:bodyPr>
          <a:lstStyle/>
          <a:p>
            <a:pPr marL="0" indent="0">
              <a:lnSpc>
                <a:spcPct val="130000"/>
              </a:lnSpc>
              <a:buNone/>
            </a:pPr>
            <a:r>
              <a:rPr kumimoji="1" lang="en-US" altLang="zh-CN" sz="1200" dirty="0">
                <a:solidFill>
                  <a:schemeClr val="bg1">
                    <a:lumMod val="50000"/>
                  </a:schemeClr>
                </a:solidFill>
              </a:rPr>
              <a:t>2</a:t>
            </a:r>
            <a:r>
              <a:rPr kumimoji="1" lang="zh-CN" altLang="en-US" sz="1200" dirty="0" smtClean="0">
                <a:solidFill>
                  <a:schemeClr val="bg1">
                    <a:lumMod val="50000"/>
                  </a:schemeClr>
                </a:solidFill>
              </a:rPr>
              <a:t>、基于内容的推荐原理</a:t>
            </a:r>
            <a:r>
              <a:rPr kumimoji="1" lang="en-US" altLang="zh-CN" sz="1200" dirty="0" smtClean="0">
                <a:solidFill>
                  <a:schemeClr val="bg1">
                    <a:lumMod val="50000"/>
                  </a:schemeClr>
                </a:solidFill>
              </a:rPr>
              <a:t>—</a:t>
            </a:r>
            <a:r>
              <a:rPr kumimoji="1" lang="zh-CN" altLang="en-US" sz="1200" dirty="0" smtClean="0">
                <a:solidFill>
                  <a:schemeClr val="bg1">
                    <a:lumMod val="50000"/>
                  </a:schemeClr>
                </a:solidFill>
              </a:rPr>
              <a:t>用户偏好构建</a:t>
            </a:r>
          </a:p>
        </p:txBody>
      </p:sp>
      <p:sp>
        <p:nvSpPr>
          <p:cNvPr id="3" name="文本框 2"/>
          <p:cNvSpPr txBox="1"/>
          <p:nvPr/>
        </p:nvSpPr>
        <p:spPr>
          <a:xfrm>
            <a:off x="590309" y="1463969"/>
            <a:ext cx="9745883" cy="332399"/>
          </a:xfrm>
          <a:prstGeom prst="rect">
            <a:avLst/>
          </a:prstGeom>
        </p:spPr>
        <p:txBody>
          <a:bodyPr wrap="square" rtlCol="0">
            <a:spAutoFit/>
          </a:bodyPr>
          <a:lstStyle/>
          <a:p>
            <a:pPr>
              <a:lnSpc>
                <a:spcPct val="130000"/>
              </a:lnSpc>
            </a:pPr>
            <a:r>
              <a:rPr kumimoji="1" lang="zh-CN" altLang="en-US" sz="1200" dirty="0" smtClean="0"/>
              <a:t>如何知道用户喜欢哪些关键词呢？           </a:t>
            </a:r>
            <a:r>
              <a:rPr kumimoji="1" lang="en-US" altLang="zh-CN" sz="1200" dirty="0" smtClean="0"/>
              <a:t>--</a:t>
            </a:r>
            <a:r>
              <a:rPr kumimoji="1" lang="zh-CN" altLang="en-US" sz="1200" dirty="0" smtClean="0"/>
              <a:t>从用户历史浏览记录里挖掘</a:t>
            </a:r>
            <a:endParaRPr kumimoji="1" lang="en-US" altLang="zh-CN" sz="1200" dirty="0" smtClean="0"/>
          </a:p>
        </p:txBody>
      </p:sp>
      <p:sp>
        <p:nvSpPr>
          <p:cNvPr id="9" name="文本框 8"/>
          <p:cNvSpPr txBox="1"/>
          <p:nvPr/>
        </p:nvSpPr>
        <p:spPr>
          <a:xfrm>
            <a:off x="590309" y="2128767"/>
            <a:ext cx="1877437" cy="332399"/>
          </a:xfrm>
          <a:prstGeom prst="rect">
            <a:avLst/>
          </a:prstGeom>
        </p:spPr>
        <p:txBody>
          <a:bodyPr wrap="none" rtlCol="0">
            <a:spAutoFit/>
          </a:bodyPr>
          <a:lstStyle/>
          <a:p>
            <a:pPr marL="0" indent="0">
              <a:lnSpc>
                <a:spcPct val="130000"/>
              </a:lnSpc>
              <a:buNone/>
            </a:pPr>
            <a:r>
              <a:rPr kumimoji="1" lang="zh-CN" altLang="en-US" sz="1200" dirty="0" smtClean="0">
                <a:solidFill>
                  <a:schemeClr val="bg1">
                    <a:lumMod val="50000"/>
                  </a:schemeClr>
                </a:solidFill>
              </a:rPr>
              <a:t>用户喜好关键词列表构建</a:t>
            </a:r>
          </a:p>
        </p:txBody>
      </p:sp>
      <p:sp>
        <p:nvSpPr>
          <p:cNvPr id="10" name="文本框 9"/>
          <p:cNvSpPr txBox="1"/>
          <p:nvPr/>
        </p:nvSpPr>
        <p:spPr>
          <a:xfrm>
            <a:off x="590308" y="2685240"/>
            <a:ext cx="9745883" cy="1052596"/>
          </a:xfrm>
          <a:prstGeom prst="rect">
            <a:avLst/>
          </a:prstGeom>
        </p:spPr>
        <p:txBody>
          <a:bodyPr wrap="square" rtlCol="0">
            <a:spAutoFit/>
          </a:bodyPr>
          <a:lstStyle/>
          <a:p>
            <a:pPr>
              <a:lnSpc>
                <a:spcPct val="130000"/>
              </a:lnSpc>
            </a:pPr>
            <a:r>
              <a:rPr kumimoji="1" lang="zh-CN" altLang="en-US" sz="1200" dirty="0" smtClean="0"/>
              <a:t>（</a:t>
            </a:r>
            <a:r>
              <a:rPr kumimoji="1" lang="en-US" altLang="zh-CN" sz="1200" dirty="0" smtClean="0"/>
              <a:t>1</a:t>
            </a:r>
            <a:r>
              <a:rPr kumimoji="1" lang="zh-CN" altLang="en-US" sz="1200" dirty="0" smtClean="0"/>
              <a:t>）在数据库中为每个用户维持一个关键词列表。这个关键词列表是针对每个微平台模块这一层面的。即每个模块享有一个大小相同，但内容独立的关键词列表。</a:t>
            </a:r>
            <a:endParaRPr kumimoji="1" lang="en-US" altLang="zh-CN" sz="1200" dirty="0" smtClean="0"/>
          </a:p>
          <a:p>
            <a:pPr>
              <a:lnSpc>
                <a:spcPct val="130000"/>
              </a:lnSpc>
            </a:pPr>
            <a:endParaRPr kumimoji="1" lang="en-US" altLang="zh-CN" sz="1200" dirty="0"/>
          </a:p>
          <a:p>
            <a:pPr>
              <a:lnSpc>
                <a:spcPct val="130000"/>
              </a:lnSpc>
            </a:pPr>
            <a:r>
              <a:rPr kumimoji="1" lang="zh-CN" altLang="en-US" sz="1200" dirty="0" smtClean="0"/>
              <a:t>如：用户小明的关键词列表：</a:t>
            </a:r>
            <a:r>
              <a:rPr kumimoji="1" lang="en-US" altLang="zh-CN" sz="1200" dirty="0" smtClean="0"/>
              <a:t>”</a:t>
            </a:r>
            <a:r>
              <a:rPr kumimoji="1" lang="zh-CN" altLang="en-US" sz="1200" dirty="0" smtClean="0"/>
              <a:t>知乎精选</a:t>
            </a:r>
            <a:r>
              <a:rPr kumimoji="1" lang="en-US" altLang="zh-CN" sz="1200" dirty="0" smtClean="0"/>
              <a:t>”:{</a:t>
            </a:r>
            <a:r>
              <a:rPr kumimoji="1" lang="zh-CN" altLang="en-US" sz="1200" dirty="0" smtClean="0"/>
              <a:t>金融、计算机科学与技术、美女</a:t>
            </a:r>
            <a:r>
              <a:rPr kumimoji="1" lang="mr-IN" altLang="zh-CN" sz="1200" dirty="0" smtClean="0"/>
              <a:t>……</a:t>
            </a:r>
            <a:r>
              <a:rPr kumimoji="1" lang="en-US" altLang="zh-CN" sz="1200" dirty="0" smtClean="0"/>
              <a:t>}</a:t>
            </a:r>
            <a:r>
              <a:rPr kumimoji="1" lang="zh-CN" altLang="en-US" sz="1200" dirty="0" smtClean="0"/>
              <a:t>，“</a:t>
            </a:r>
            <a:r>
              <a:rPr kumimoji="1" lang="en-US" altLang="zh-CN" sz="1200" dirty="0" smtClean="0"/>
              <a:t>36</a:t>
            </a:r>
            <a:r>
              <a:rPr kumimoji="1" lang="zh-CN" altLang="en-US" sz="1200" dirty="0" smtClean="0"/>
              <a:t>氪”</a:t>
            </a:r>
            <a:r>
              <a:rPr kumimoji="1" lang="en-US" altLang="zh-CN" sz="1200" dirty="0" smtClean="0"/>
              <a:t>:{</a:t>
            </a:r>
            <a:r>
              <a:rPr kumimoji="1" lang="zh-CN" altLang="en-US" sz="1200" dirty="0" smtClean="0"/>
              <a:t>人工智能、</a:t>
            </a:r>
            <a:r>
              <a:rPr kumimoji="1" lang="en-US" altLang="zh-CN" sz="1200" dirty="0" smtClean="0"/>
              <a:t>VR</a:t>
            </a:r>
            <a:r>
              <a:rPr kumimoji="1" lang="mr-IN" altLang="zh-CN" sz="1200" dirty="0" smtClean="0"/>
              <a:t>……</a:t>
            </a:r>
            <a:r>
              <a:rPr kumimoji="1" lang="en-US" altLang="zh-CN" sz="1200" dirty="0" smtClean="0"/>
              <a:t>}</a:t>
            </a:r>
          </a:p>
        </p:txBody>
      </p:sp>
      <p:sp>
        <p:nvSpPr>
          <p:cNvPr id="11" name="文本框 10"/>
          <p:cNvSpPr txBox="1"/>
          <p:nvPr/>
        </p:nvSpPr>
        <p:spPr>
          <a:xfrm>
            <a:off x="590307" y="3795710"/>
            <a:ext cx="9745883" cy="2252924"/>
          </a:xfrm>
          <a:prstGeom prst="rect">
            <a:avLst/>
          </a:prstGeom>
        </p:spPr>
        <p:txBody>
          <a:bodyPr wrap="square" rtlCol="0">
            <a:spAutoFit/>
          </a:bodyPr>
          <a:lstStyle/>
          <a:p>
            <a:pPr>
              <a:lnSpc>
                <a:spcPct val="130000"/>
              </a:lnSpc>
            </a:pPr>
            <a:r>
              <a:rPr kumimoji="1" lang="zh-CN" altLang="en-US" sz="1200" dirty="0" smtClean="0"/>
              <a:t>（</a:t>
            </a:r>
            <a:r>
              <a:rPr kumimoji="1" lang="en-US" altLang="zh-CN" sz="1200" dirty="0"/>
              <a:t>2</a:t>
            </a:r>
            <a:r>
              <a:rPr kumimoji="1" lang="zh-CN" altLang="en-US" sz="1200" dirty="0"/>
              <a:t>）用户</a:t>
            </a:r>
            <a:r>
              <a:rPr kumimoji="1" lang="zh-CN" altLang="en-US" sz="1200" dirty="0" smtClean="0"/>
              <a:t>浏览了某个模块的某个新闻</a:t>
            </a:r>
            <a:r>
              <a:rPr kumimoji="1" lang="en-US" altLang="zh-CN" sz="1200" dirty="0" err="1" smtClean="0"/>
              <a:t>Newsi</a:t>
            </a:r>
            <a:r>
              <a:rPr kumimoji="1" lang="zh-CN" altLang="en-US" sz="1200" dirty="0" smtClean="0"/>
              <a:t>。利用</a:t>
            </a:r>
            <a:r>
              <a:rPr kumimoji="1" lang="en-US" altLang="zh-CN" sz="1200" dirty="0" smtClean="0"/>
              <a:t>TF-IDF</a:t>
            </a:r>
            <a:r>
              <a:rPr kumimoji="1" lang="zh-CN" altLang="en-US" sz="1200" dirty="0" smtClean="0"/>
              <a:t>算法提取出</a:t>
            </a:r>
            <a:r>
              <a:rPr kumimoji="1" lang="en-US" altLang="zh-CN" sz="1200" dirty="0" err="1" smtClean="0"/>
              <a:t>Newsi</a:t>
            </a:r>
            <a:r>
              <a:rPr kumimoji="1" lang="zh-CN" altLang="en-US" sz="1200" dirty="0" smtClean="0"/>
              <a:t>的</a:t>
            </a:r>
            <a:r>
              <a:rPr kumimoji="1" lang="en-US" altLang="zh-CN" sz="1200" dirty="0" smtClean="0"/>
              <a:t>K</a:t>
            </a:r>
            <a:r>
              <a:rPr kumimoji="1" lang="zh-CN" altLang="en-US" sz="1200" dirty="0" smtClean="0"/>
              <a:t>个关键词即对应的</a:t>
            </a:r>
            <a:r>
              <a:rPr kumimoji="1" lang="en-US" altLang="zh-CN" sz="1200" dirty="0" smtClean="0"/>
              <a:t>TF-IDF</a:t>
            </a:r>
            <a:r>
              <a:rPr kumimoji="1" lang="zh-CN" altLang="en-US" sz="1200" dirty="0" smtClean="0"/>
              <a:t>值（关键程度），并将它们存入用户相应模块的关键词列表中。</a:t>
            </a:r>
            <a:endParaRPr kumimoji="1" lang="en-US" altLang="zh-CN" sz="1200" dirty="0" smtClean="0"/>
          </a:p>
          <a:p>
            <a:pPr>
              <a:lnSpc>
                <a:spcPct val="130000"/>
              </a:lnSpc>
            </a:pPr>
            <a:endParaRPr kumimoji="1" lang="en-US" altLang="zh-CN" sz="1200" dirty="0"/>
          </a:p>
          <a:p>
            <a:pPr>
              <a:lnSpc>
                <a:spcPct val="130000"/>
              </a:lnSpc>
            </a:pPr>
            <a:r>
              <a:rPr kumimoji="1" lang="zh-CN" altLang="en-US" sz="1200" dirty="0" smtClean="0"/>
              <a:t>如：用户小明看了“知乎精选”里的一个新闻</a:t>
            </a:r>
            <a:r>
              <a:rPr kumimoji="1" lang="en-US" altLang="zh-CN" sz="1200" dirty="0" smtClean="0"/>
              <a:t>《</a:t>
            </a:r>
            <a:r>
              <a:rPr lang="zh-CN" altLang="en-US" sz="1200" dirty="0" smtClean="0"/>
              <a:t>如何看待刘慈欣作品中透露出的对民主政治的无情嘲弄</a:t>
            </a:r>
            <a:r>
              <a:rPr kumimoji="1" lang="en-US" altLang="zh-CN" sz="1200" dirty="0" smtClean="0"/>
              <a:t>》</a:t>
            </a:r>
            <a:r>
              <a:rPr kumimoji="1" lang="zh-CN" altLang="en-US" sz="1200" dirty="0" smtClean="0"/>
              <a:t>，通过</a:t>
            </a:r>
            <a:r>
              <a:rPr kumimoji="1" lang="en-US" altLang="zh-CN" sz="1200" dirty="0" smtClean="0"/>
              <a:t>TF_IDF</a:t>
            </a:r>
            <a:r>
              <a:rPr kumimoji="1" lang="zh-CN" altLang="en-US" sz="1200" dirty="0" smtClean="0"/>
              <a:t>抽取出该新闻的三个关键词：刘慈欣</a:t>
            </a:r>
            <a:r>
              <a:rPr kumimoji="1" lang="en-US" altLang="zh-CN" sz="1200" dirty="0" smtClean="0"/>
              <a:t>:100.23</a:t>
            </a:r>
            <a:r>
              <a:rPr kumimoji="1" lang="zh-CN" altLang="en-US" sz="1200" dirty="0" smtClean="0"/>
              <a:t>、三体</a:t>
            </a:r>
            <a:r>
              <a:rPr kumimoji="1" lang="en-US" altLang="zh-CN" sz="1200" dirty="0" smtClean="0"/>
              <a:t>:70.21</a:t>
            </a:r>
            <a:r>
              <a:rPr kumimoji="1" lang="zh-CN" altLang="en-US" sz="1200" dirty="0" smtClean="0"/>
              <a:t>、民主政治</a:t>
            </a:r>
            <a:r>
              <a:rPr kumimoji="1" lang="en-US" altLang="zh-CN" sz="1200" dirty="0" smtClean="0"/>
              <a:t>:96.02</a:t>
            </a:r>
            <a:r>
              <a:rPr kumimoji="1" lang="zh-CN" altLang="en-US" sz="1200" dirty="0" smtClean="0"/>
              <a:t>，于是在小明的“知乎精选”关键词列表中插入：</a:t>
            </a:r>
            <a:r>
              <a:rPr kumimoji="1" lang="en-US" altLang="zh-CN" sz="1200" dirty="0" smtClean="0"/>
              <a:t>{</a:t>
            </a:r>
            <a:r>
              <a:rPr kumimoji="1" lang="mr-IN" altLang="zh-CN" sz="1200" dirty="0" smtClean="0"/>
              <a:t>……</a:t>
            </a:r>
            <a:r>
              <a:rPr kumimoji="1" lang="zh-CN" altLang="en-US" sz="1200" dirty="0" smtClean="0"/>
              <a:t>刘慈欣</a:t>
            </a:r>
            <a:r>
              <a:rPr kumimoji="1" lang="en-US" altLang="zh-CN" sz="1200" dirty="0"/>
              <a:t>:100.23</a:t>
            </a:r>
            <a:r>
              <a:rPr kumimoji="1" lang="zh-CN" altLang="en-US" sz="1200" dirty="0"/>
              <a:t>、三体</a:t>
            </a:r>
            <a:r>
              <a:rPr kumimoji="1" lang="en-US" altLang="zh-CN" sz="1200" dirty="0"/>
              <a:t>:70.21</a:t>
            </a:r>
            <a:r>
              <a:rPr kumimoji="1" lang="zh-CN" altLang="en-US" sz="1200" dirty="0"/>
              <a:t>、民主政治</a:t>
            </a:r>
            <a:r>
              <a:rPr kumimoji="1" lang="en-US" altLang="zh-CN" sz="1200" dirty="0"/>
              <a:t>:96.02</a:t>
            </a:r>
            <a:r>
              <a:rPr kumimoji="1" lang="en-US" altLang="zh-CN" sz="1200" dirty="0" smtClean="0"/>
              <a:t>}</a:t>
            </a:r>
            <a:r>
              <a:rPr kumimoji="1" lang="zh-CN" altLang="en-US" sz="1200" dirty="0" smtClean="0"/>
              <a:t>。</a:t>
            </a:r>
            <a:endParaRPr kumimoji="1" lang="en-US" altLang="zh-CN" sz="1200" dirty="0" smtClean="0"/>
          </a:p>
          <a:p>
            <a:pPr>
              <a:lnSpc>
                <a:spcPct val="130000"/>
              </a:lnSpc>
            </a:pPr>
            <a:endParaRPr kumimoji="1" lang="en-US" altLang="zh-CN" sz="1200" dirty="0" smtClean="0"/>
          </a:p>
          <a:p>
            <a:pPr>
              <a:lnSpc>
                <a:spcPct val="130000"/>
              </a:lnSpc>
            </a:pPr>
            <a:r>
              <a:rPr kumimoji="1" lang="zh-CN" altLang="en-US" sz="1200" dirty="0" smtClean="0"/>
              <a:t>  而若小明之前的“知乎精选”列表里已经有了“三体”关键词及对应的</a:t>
            </a:r>
            <a:r>
              <a:rPr kumimoji="1" lang="en-US" altLang="zh-CN" sz="1200" dirty="0" smtClean="0"/>
              <a:t>TF-IDF</a:t>
            </a:r>
            <a:r>
              <a:rPr kumimoji="1" lang="zh-CN" altLang="en-US" sz="1200" dirty="0" smtClean="0"/>
              <a:t>值怎么办？   </a:t>
            </a:r>
            <a:r>
              <a:rPr kumimoji="1" lang="en-US" altLang="zh-CN" sz="1200" dirty="0" smtClean="0"/>
              <a:t>--</a:t>
            </a:r>
            <a:r>
              <a:rPr kumimoji="1" lang="zh-CN" altLang="en-US" sz="1200" dirty="0" smtClean="0"/>
              <a:t>将</a:t>
            </a:r>
            <a:r>
              <a:rPr kumimoji="1" lang="en-US" altLang="zh-CN" sz="1200" dirty="0" smtClean="0"/>
              <a:t>TF-IDF</a:t>
            </a:r>
            <a:r>
              <a:rPr kumimoji="1" lang="zh-CN" altLang="en-US" sz="1200" dirty="0" smtClean="0"/>
              <a:t>值进行叠加，表示用以加强用户对该关键词的感兴趣程度。</a:t>
            </a:r>
            <a:endParaRPr kumimoji="1" lang="en-US" altLang="zh-CN" sz="1200" dirty="0" smtClean="0"/>
          </a:p>
        </p:txBody>
      </p:sp>
    </p:spTree>
    <p:extLst>
      <p:ext uri="{BB962C8B-B14F-4D97-AF65-F5344CB8AC3E}">
        <p14:creationId xmlns:p14="http://schemas.microsoft.com/office/powerpoint/2010/main" val="1412380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zh-CN" altLang="en-US" dirty="0"/>
              <a:t>所用算法及所需数据</a:t>
            </a:r>
          </a:p>
        </p:txBody>
      </p:sp>
      <p:sp>
        <p:nvSpPr>
          <p:cNvPr id="7" name="文本框 6"/>
          <p:cNvSpPr txBox="1"/>
          <p:nvPr/>
        </p:nvSpPr>
        <p:spPr>
          <a:xfrm>
            <a:off x="435160" y="1131570"/>
            <a:ext cx="2864887" cy="332399"/>
          </a:xfrm>
          <a:prstGeom prst="rect">
            <a:avLst/>
          </a:prstGeom>
        </p:spPr>
        <p:txBody>
          <a:bodyPr wrap="none" rtlCol="0">
            <a:spAutoFit/>
          </a:bodyPr>
          <a:lstStyle/>
          <a:p>
            <a:pPr marL="0" indent="0">
              <a:lnSpc>
                <a:spcPct val="130000"/>
              </a:lnSpc>
              <a:buNone/>
            </a:pPr>
            <a:r>
              <a:rPr kumimoji="1" lang="en-US" altLang="zh-CN" sz="1200" dirty="0">
                <a:solidFill>
                  <a:schemeClr val="bg1">
                    <a:lumMod val="50000"/>
                  </a:schemeClr>
                </a:solidFill>
              </a:rPr>
              <a:t>2</a:t>
            </a:r>
            <a:r>
              <a:rPr kumimoji="1" lang="zh-CN" altLang="en-US" sz="1200" dirty="0" smtClean="0">
                <a:solidFill>
                  <a:schemeClr val="bg1">
                    <a:lumMod val="50000"/>
                  </a:schemeClr>
                </a:solidFill>
              </a:rPr>
              <a:t>、基于内容的推荐原理</a:t>
            </a:r>
            <a:r>
              <a:rPr kumimoji="1" lang="en-US" altLang="zh-CN" sz="1200" dirty="0" smtClean="0">
                <a:solidFill>
                  <a:schemeClr val="bg1">
                    <a:lumMod val="50000"/>
                  </a:schemeClr>
                </a:solidFill>
              </a:rPr>
              <a:t>—</a:t>
            </a:r>
            <a:r>
              <a:rPr kumimoji="1" lang="zh-CN" altLang="en-US" sz="1200" dirty="0" smtClean="0">
                <a:solidFill>
                  <a:schemeClr val="bg1">
                    <a:lumMod val="50000"/>
                  </a:schemeClr>
                </a:solidFill>
              </a:rPr>
              <a:t>用户偏好构建</a:t>
            </a:r>
          </a:p>
        </p:txBody>
      </p:sp>
      <p:sp>
        <p:nvSpPr>
          <p:cNvPr id="3" name="文本框 2"/>
          <p:cNvSpPr txBox="1"/>
          <p:nvPr/>
        </p:nvSpPr>
        <p:spPr>
          <a:xfrm>
            <a:off x="435159" y="2832597"/>
            <a:ext cx="9745883" cy="2252924"/>
          </a:xfrm>
          <a:prstGeom prst="rect">
            <a:avLst/>
          </a:prstGeom>
        </p:spPr>
        <p:txBody>
          <a:bodyPr wrap="square" rtlCol="0">
            <a:spAutoFit/>
          </a:bodyPr>
          <a:lstStyle/>
          <a:p>
            <a:pPr>
              <a:lnSpc>
                <a:spcPct val="130000"/>
              </a:lnSpc>
            </a:pPr>
            <a:r>
              <a:rPr kumimoji="1" lang="zh-CN" altLang="en-US" sz="1200" dirty="0" smtClean="0"/>
              <a:t>考虑到这个问题，借用前人论文（</a:t>
            </a:r>
            <a:r>
              <a:rPr lang="zh-CN" altLang="zh-CN" sz="1200" dirty="0" smtClean="0"/>
              <a:t>《个性化</a:t>
            </a:r>
            <a:r>
              <a:rPr lang="zh-CN" altLang="zh-CN" sz="1200" dirty="0"/>
              <a:t>推荐系统中用户兴趣建模</a:t>
            </a:r>
            <a:r>
              <a:rPr lang="zh-CN" altLang="zh-CN" sz="1200" dirty="0" smtClean="0"/>
              <a:t>研究》</a:t>
            </a:r>
            <a:r>
              <a:rPr kumimoji="1" lang="zh-CN" altLang="en-US" sz="1200" dirty="0" smtClean="0"/>
              <a:t>）中的思路：为关键词列表设置一个衰减系数</a:t>
            </a:r>
            <a:r>
              <a:rPr kumimoji="1" lang="en-US" altLang="zh-CN" sz="1200" dirty="0" err="1" smtClean="0"/>
              <a:t>λ</a:t>
            </a:r>
            <a:r>
              <a:rPr kumimoji="1" lang="zh-CN" altLang="en-US" sz="1200" dirty="0" smtClean="0"/>
              <a:t>，定期对用户的喜好关键词的</a:t>
            </a:r>
            <a:r>
              <a:rPr kumimoji="1" lang="en-US" altLang="zh-CN" sz="1200" dirty="0" smtClean="0"/>
              <a:t>TF-IDF</a:t>
            </a:r>
            <a:r>
              <a:rPr kumimoji="1" lang="zh-CN" altLang="en-US" sz="1200" dirty="0" smtClean="0"/>
              <a:t>值进行更新，减少关键词的收敛倾向。</a:t>
            </a:r>
            <a:endParaRPr kumimoji="1" lang="en-US" altLang="zh-CN" sz="1200" dirty="0" smtClean="0"/>
          </a:p>
          <a:p>
            <a:pPr>
              <a:lnSpc>
                <a:spcPct val="130000"/>
              </a:lnSpc>
            </a:pPr>
            <a:endParaRPr kumimoji="1" lang="en-US" altLang="zh-CN" sz="1200" dirty="0"/>
          </a:p>
          <a:p>
            <a:pPr>
              <a:lnSpc>
                <a:spcPct val="130000"/>
              </a:lnSpc>
            </a:pPr>
            <a:r>
              <a:rPr kumimoji="1" lang="zh-CN" altLang="en-US" sz="1200" dirty="0" smtClean="0"/>
              <a:t>例：设置一个每天更新的</a:t>
            </a:r>
            <a:r>
              <a:rPr kumimoji="1" lang="en-US" altLang="zh-CN" sz="1200" dirty="0" err="1" smtClean="0">
                <a:solidFill>
                  <a:srgbClr val="FF0000"/>
                </a:solidFill>
              </a:rPr>
              <a:t>λ</a:t>
            </a:r>
            <a:r>
              <a:rPr kumimoji="1" lang="en-US" altLang="zh-CN" sz="1200" dirty="0" smtClean="0">
                <a:solidFill>
                  <a:srgbClr val="FF0000"/>
                </a:solidFill>
              </a:rPr>
              <a:t>=0.8</a:t>
            </a:r>
            <a:r>
              <a:rPr kumimoji="1" lang="zh-CN" altLang="en-US" sz="1200" dirty="0" smtClean="0">
                <a:solidFill>
                  <a:srgbClr val="FF0000"/>
                </a:solidFill>
              </a:rPr>
              <a:t>（如何确定最优值）</a:t>
            </a:r>
            <a:r>
              <a:rPr kumimoji="1" lang="zh-CN" altLang="en-US" sz="1200" dirty="0" smtClean="0"/>
              <a:t>。</a:t>
            </a:r>
            <a:endParaRPr kumimoji="1" lang="en-US" altLang="zh-CN" sz="1200" dirty="0" smtClean="0"/>
          </a:p>
          <a:p>
            <a:pPr>
              <a:lnSpc>
                <a:spcPct val="130000"/>
              </a:lnSpc>
            </a:pPr>
            <a:endParaRPr kumimoji="1" lang="en-US" altLang="zh-CN" sz="1200" dirty="0"/>
          </a:p>
          <a:p>
            <a:pPr>
              <a:lnSpc>
                <a:spcPct val="130000"/>
              </a:lnSpc>
            </a:pPr>
            <a:r>
              <a:rPr kumimoji="1" lang="zh-CN" altLang="en-US" sz="1200" dirty="0" smtClean="0"/>
              <a:t>昨天小明的“</a:t>
            </a:r>
            <a:r>
              <a:rPr kumimoji="1" lang="zh-CN" altLang="en-US" sz="1200" dirty="0"/>
              <a:t>知乎精选”关键</a:t>
            </a:r>
            <a:r>
              <a:rPr kumimoji="1" lang="zh-CN" altLang="en-US" sz="1200" dirty="0" smtClean="0"/>
              <a:t>词列表为：“</a:t>
            </a:r>
            <a:r>
              <a:rPr kumimoji="1" lang="en-US" altLang="zh-CN" sz="1200" dirty="0" smtClean="0"/>
              <a:t>{</a:t>
            </a:r>
            <a:r>
              <a:rPr kumimoji="1" lang="zh-CN" altLang="en-US" sz="1200" dirty="0" smtClean="0"/>
              <a:t>刘慈欣：</a:t>
            </a:r>
            <a:r>
              <a:rPr kumimoji="1" lang="en-US" altLang="zh-CN" sz="1200" dirty="0" smtClean="0"/>
              <a:t>100</a:t>
            </a:r>
            <a:r>
              <a:rPr kumimoji="1" lang="zh-CN" altLang="en-US" sz="1200" dirty="0" smtClean="0"/>
              <a:t>，三体</a:t>
            </a:r>
            <a:r>
              <a:rPr kumimoji="1" lang="en-US" altLang="zh-CN" sz="1200" dirty="0" smtClean="0"/>
              <a:t>80}</a:t>
            </a:r>
            <a:r>
              <a:rPr kumimoji="1" lang="zh-CN" altLang="en-US" sz="1200" dirty="0" smtClean="0"/>
              <a:t>”</a:t>
            </a:r>
            <a:endParaRPr kumimoji="1" lang="en-US" altLang="zh-CN" sz="1200" dirty="0" smtClean="0"/>
          </a:p>
          <a:p>
            <a:pPr>
              <a:lnSpc>
                <a:spcPct val="130000"/>
              </a:lnSpc>
            </a:pPr>
            <a:endParaRPr kumimoji="1" lang="en-US" altLang="zh-CN" sz="1200" dirty="0"/>
          </a:p>
          <a:p>
            <a:pPr>
              <a:lnSpc>
                <a:spcPct val="130000"/>
              </a:lnSpc>
            </a:pPr>
            <a:r>
              <a:rPr kumimoji="1" lang="zh-CN" altLang="en-US" sz="1200" dirty="0" smtClean="0"/>
              <a:t>今天更新为</a:t>
            </a:r>
            <a:r>
              <a:rPr kumimoji="1" lang="zh-CN" altLang="en-US" sz="1200" dirty="0"/>
              <a:t>：“</a:t>
            </a:r>
            <a:r>
              <a:rPr kumimoji="1" lang="en-US" altLang="zh-CN" sz="1200" dirty="0"/>
              <a:t>{</a:t>
            </a:r>
            <a:r>
              <a:rPr kumimoji="1" lang="zh-CN" altLang="en-US" sz="1200" dirty="0"/>
              <a:t>刘慈欣</a:t>
            </a:r>
            <a:r>
              <a:rPr kumimoji="1" lang="zh-CN" altLang="en-US" sz="1200" dirty="0" smtClean="0"/>
              <a:t>：</a:t>
            </a:r>
            <a:r>
              <a:rPr kumimoji="1" lang="en-US" altLang="zh-CN" sz="1200" dirty="0" smtClean="0"/>
              <a:t>80</a:t>
            </a:r>
            <a:r>
              <a:rPr kumimoji="1" lang="zh-CN" altLang="en-US" sz="1200" dirty="0" smtClean="0"/>
              <a:t>，三体</a:t>
            </a:r>
            <a:r>
              <a:rPr kumimoji="1" lang="en-US" altLang="zh-CN" sz="1200" dirty="0" smtClean="0"/>
              <a:t>64}</a:t>
            </a:r>
            <a:r>
              <a:rPr kumimoji="1" lang="zh-CN" altLang="en-US" sz="1200" dirty="0"/>
              <a:t>”</a:t>
            </a:r>
            <a:endParaRPr kumimoji="1" lang="en-US" altLang="zh-CN" sz="1200" dirty="0"/>
          </a:p>
          <a:p>
            <a:pPr>
              <a:lnSpc>
                <a:spcPct val="130000"/>
              </a:lnSpc>
            </a:pPr>
            <a:endParaRPr kumimoji="1" lang="en-US" altLang="zh-CN" sz="1200" dirty="0" smtClean="0"/>
          </a:p>
        </p:txBody>
      </p:sp>
      <p:sp>
        <p:nvSpPr>
          <p:cNvPr id="13" name="文本框 12"/>
          <p:cNvSpPr txBox="1"/>
          <p:nvPr/>
        </p:nvSpPr>
        <p:spPr>
          <a:xfrm>
            <a:off x="435159" y="2141836"/>
            <a:ext cx="7558479" cy="332399"/>
          </a:xfrm>
          <a:prstGeom prst="rect">
            <a:avLst/>
          </a:prstGeom>
        </p:spPr>
        <p:txBody>
          <a:bodyPr wrap="none" rtlCol="0">
            <a:spAutoFit/>
          </a:bodyPr>
          <a:lstStyle/>
          <a:p>
            <a:pPr marL="0" indent="0">
              <a:lnSpc>
                <a:spcPct val="130000"/>
              </a:lnSpc>
              <a:buNone/>
            </a:pPr>
            <a:r>
              <a:rPr kumimoji="1" lang="zh-CN" altLang="en-US" sz="1200" dirty="0" smtClean="0">
                <a:solidFill>
                  <a:schemeClr val="bg1">
                    <a:lumMod val="50000"/>
                  </a:schemeClr>
                </a:solidFill>
              </a:rPr>
              <a:t>问题：用户的喜好是会不断更新的？这种做法会不会导致推荐结果收敛到用户以前特别喜欢的几个关键词上？</a:t>
            </a:r>
          </a:p>
        </p:txBody>
      </p:sp>
    </p:spTree>
    <p:extLst>
      <p:ext uri="{BB962C8B-B14F-4D97-AF65-F5344CB8AC3E}">
        <p14:creationId xmlns:p14="http://schemas.microsoft.com/office/powerpoint/2010/main" val="766588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zh-CN" altLang="en-US" dirty="0"/>
              <a:t>所用算法及所需数据</a:t>
            </a:r>
          </a:p>
        </p:txBody>
      </p:sp>
      <p:sp>
        <p:nvSpPr>
          <p:cNvPr id="7" name="文本框 6"/>
          <p:cNvSpPr txBox="1"/>
          <p:nvPr/>
        </p:nvSpPr>
        <p:spPr>
          <a:xfrm>
            <a:off x="435160" y="1131570"/>
            <a:ext cx="4188967" cy="332399"/>
          </a:xfrm>
          <a:prstGeom prst="rect">
            <a:avLst/>
          </a:prstGeom>
        </p:spPr>
        <p:txBody>
          <a:bodyPr wrap="none" rtlCol="0">
            <a:spAutoFit/>
          </a:bodyPr>
          <a:lstStyle/>
          <a:p>
            <a:pPr marL="0" indent="0">
              <a:lnSpc>
                <a:spcPct val="130000"/>
              </a:lnSpc>
              <a:buNone/>
            </a:pPr>
            <a:r>
              <a:rPr kumimoji="1" lang="en-US" altLang="zh-CN" sz="1200" dirty="0">
                <a:solidFill>
                  <a:schemeClr val="bg1">
                    <a:lumMod val="50000"/>
                  </a:schemeClr>
                </a:solidFill>
              </a:rPr>
              <a:t>2</a:t>
            </a:r>
            <a:r>
              <a:rPr kumimoji="1" lang="zh-CN" altLang="en-US" sz="1200" dirty="0" smtClean="0">
                <a:solidFill>
                  <a:schemeClr val="bg1">
                    <a:lumMod val="50000"/>
                  </a:schemeClr>
                </a:solidFill>
              </a:rPr>
              <a:t>、基于内容的推荐原理</a:t>
            </a:r>
            <a:r>
              <a:rPr kumimoji="1" lang="en-US" altLang="zh-CN" sz="1200" dirty="0" smtClean="0">
                <a:solidFill>
                  <a:schemeClr val="bg1">
                    <a:lumMod val="50000"/>
                  </a:schemeClr>
                </a:solidFill>
              </a:rPr>
              <a:t>—</a:t>
            </a:r>
            <a:r>
              <a:rPr kumimoji="1" lang="zh-CN" altLang="en-US" sz="1200" dirty="0" smtClean="0">
                <a:solidFill>
                  <a:schemeClr val="bg1">
                    <a:lumMod val="50000"/>
                  </a:schemeClr>
                </a:solidFill>
              </a:rPr>
              <a:t>新闻内容与用户喜好拟合度计算</a:t>
            </a:r>
          </a:p>
        </p:txBody>
      </p:sp>
      <p:sp>
        <p:nvSpPr>
          <p:cNvPr id="6" name="文本框 5"/>
          <p:cNvSpPr txBox="1"/>
          <p:nvPr/>
        </p:nvSpPr>
        <p:spPr>
          <a:xfrm>
            <a:off x="435159" y="1772327"/>
            <a:ext cx="9298699" cy="2733056"/>
          </a:xfrm>
          <a:prstGeom prst="rect">
            <a:avLst/>
          </a:prstGeom>
        </p:spPr>
        <p:txBody>
          <a:bodyPr wrap="none" rtlCol="0">
            <a:spAutoFit/>
          </a:bodyPr>
          <a:lstStyle/>
          <a:p>
            <a:pPr marL="0" indent="0">
              <a:lnSpc>
                <a:spcPct val="130000"/>
              </a:lnSpc>
              <a:buNone/>
            </a:pPr>
            <a:r>
              <a:rPr kumimoji="1" lang="zh-CN" altLang="en-US" sz="1200" dirty="0" smtClean="0"/>
              <a:t>有了用户的喜好关键词列表</a:t>
            </a:r>
            <a:r>
              <a:rPr kumimoji="1" lang="en-US" altLang="zh-CN" sz="1200" dirty="0" smtClean="0"/>
              <a:t>{keyword1:value1,keyword2:value2</a:t>
            </a:r>
            <a:r>
              <a:rPr kumimoji="1" lang="mr-IN" altLang="zh-CN" sz="1200" dirty="0" smtClean="0"/>
              <a:t>……</a:t>
            </a:r>
            <a:r>
              <a:rPr kumimoji="1" lang="en-US" altLang="zh-CN" sz="1200" dirty="0" smtClean="0"/>
              <a:t>}</a:t>
            </a:r>
            <a:r>
              <a:rPr kumimoji="1" lang="zh-CN" altLang="en-US" sz="1200" dirty="0" smtClean="0"/>
              <a:t>，以及某条新闻的关键词列表</a:t>
            </a:r>
            <a:r>
              <a:rPr kumimoji="1" lang="en-US" altLang="zh-CN" sz="1200" dirty="0" smtClean="0"/>
              <a:t>{nkeyword1:nvalue1,nkeyword2:nvalue2</a:t>
            </a:r>
            <a:r>
              <a:rPr kumimoji="1" lang="mr-IN" altLang="zh-CN" sz="1200" dirty="0" smtClean="0"/>
              <a:t>……</a:t>
            </a:r>
            <a:r>
              <a:rPr kumimoji="1" lang="en-US" altLang="zh-CN" sz="1200" dirty="0" smtClean="0"/>
              <a:t>}</a:t>
            </a:r>
          </a:p>
          <a:p>
            <a:pPr marL="0" indent="0">
              <a:lnSpc>
                <a:spcPct val="130000"/>
              </a:lnSpc>
              <a:buNone/>
            </a:pPr>
            <a:endParaRPr kumimoji="1" lang="en-US" altLang="zh-CN" sz="1200" dirty="0"/>
          </a:p>
          <a:p>
            <a:pPr marL="0" indent="0">
              <a:lnSpc>
                <a:spcPct val="130000"/>
              </a:lnSpc>
              <a:buNone/>
            </a:pPr>
            <a:r>
              <a:rPr kumimoji="1" lang="zh-CN" altLang="en-US" sz="1200" dirty="0" smtClean="0"/>
              <a:t>只需要再做两个</a:t>
            </a:r>
            <a:r>
              <a:rPr kumimoji="1" lang="en-US" altLang="zh-CN" sz="1200" dirty="0" smtClean="0"/>
              <a:t>Map</a:t>
            </a:r>
            <a:r>
              <a:rPr kumimoji="1" lang="zh-CN" altLang="en-US" sz="1200" dirty="0" smtClean="0"/>
              <a:t>的键匹配与值的运算即可。若有相同的键，则值相乘，多个相同键的值乘积累加。若无相同的键，值记为</a:t>
            </a:r>
            <a:r>
              <a:rPr kumimoji="1" lang="en-US" altLang="zh-CN" sz="1200" dirty="0" smtClean="0"/>
              <a:t>0</a:t>
            </a:r>
          </a:p>
          <a:p>
            <a:pPr marL="0" indent="0">
              <a:lnSpc>
                <a:spcPct val="130000"/>
              </a:lnSpc>
              <a:buNone/>
            </a:pPr>
            <a:endParaRPr kumimoji="1" lang="en-US" altLang="zh-CN" sz="1200" dirty="0"/>
          </a:p>
          <a:p>
            <a:pPr marL="0" indent="0">
              <a:lnSpc>
                <a:spcPct val="130000"/>
              </a:lnSpc>
              <a:buNone/>
            </a:pPr>
            <a:r>
              <a:rPr kumimoji="1" lang="zh-CN" altLang="en-US" sz="1200" dirty="0" smtClean="0"/>
              <a:t>例：小明的“知乎精选”关键词列表</a:t>
            </a:r>
            <a:r>
              <a:rPr kumimoji="1" lang="en-US" altLang="zh-CN" sz="1200" dirty="0" smtClean="0"/>
              <a:t>:{</a:t>
            </a:r>
            <a:r>
              <a:rPr kumimoji="1" lang="zh-CN" altLang="en-US" sz="1200" dirty="0" smtClean="0"/>
              <a:t>算法交易：</a:t>
            </a:r>
            <a:r>
              <a:rPr kumimoji="1" lang="en-US" altLang="zh-CN" sz="1200" dirty="0" smtClean="0"/>
              <a:t>100</a:t>
            </a:r>
            <a:r>
              <a:rPr kumimoji="1" lang="zh-CN" altLang="en-US" sz="1200" dirty="0" smtClean="0"/>
              <a:t>，网络游戏：</a:t>
            </a:r>
            <a:r>
              <a:rPr kumimoji="1" lang="en-US" altLang="zh-CN" sz="1200" dirty="0" smtClean="0"/>
              <a:t>200</a:t>
            </a:r>
            <a:r>
              <a:rPr kumimoji="1" lang="mr-IN" altLang="zh-CN" sz="1200" dirty="0" smtClean="0"/>
              <a:t>…</a:t>
            </a:r>
            <a:r>
              <a:rPr kumimoji="1" lang="en-US" altLang="zh-CN" sz="1200" dirty="0" smtClean="0"/>
              <a:t>}</a:t>
            </a:r>
          </a:p>
          <a:p>
            <a:pPr marL="0" indent="0">
              <a:lnSpc>
                <a:spcPct val="130000"/>
              </a:lnSpc>
              <a:buNone/>
            </a:pPr>
            <a:endParaRPr kumimoji="1" lang="en-US" altLang="zh-CN" sz="1200" dirty="0"/>
          </a:p>
          <a:p>
            <a:pPr marL="0" indent="0">
              <a:lnSpc>
                <a:spcPct val="130000"/>
              </a:lnSpc>
              <a:buNone/>
            </a:pPr>
            <a:r>
              <a:rPr kumimoji="1" lang="zh-CN" altLang="en-US" sz="1200" dirty="0" smtClean="0"/>
              <a:t>“知乎精选”模块的某新闻的关键词列表</a:t>
            </a:r>
            <a:r>
              <a:rPr kumimoji="1" lang="en-US" altLang="zh-CN" sz="1200" dirty="0" smtClean="0"/>
              <a:t>:{</a:t>
            </a:r>
            <a:r>
              <a:rPr kumimoji="1" lang="zh-CN" altLang="en-US" sz="1200" dirty="0" smtClean="0"/>
              <a:t>网络游戏：</a:t>
            </a:r>
            <a:r>
              <a:rPr kumimoji="1" lang="en-US" altLang="zh-CN" sz="1200" dirty="0" smtClean="0"/>
              <a:t>100</a:t>
            </a:r>
            <a:r>
              <a:rPr kumimoji="1" lang="zh-CN" altLang="en-US" sz="1200" dirty="0" smtClean="0"/>
              <a:t>，真人扮演：</a:t>
            </a:r>
            <a:r>
              <a:rPr kumimoji="1" lang="en-US" altLang="zh-CN" sz="1200" dirty="0" smtClean="0"/>
              <a:t>80</a:t>
            </a:r>
            <a:r>
              <a:rPr kumimoji="1" lang="mr-IN" altLang="zh-CN" sz="1200" dirty="0" smtClean="0"/>
              <a:t>…</a:t>
            </a:r>
            <a:r>
              <a:rPr kumimoji="1" lang="en-US" altLang="zh-CN" sz="1200" dirty="0" smtClean="0"/>
              <a:t>}</a:t>
            </a:r>
          </a:p>
          <a:p>
            <a:pPr marL="0" indent="0">
              <a:lnSpc>
                <a:spcPct val="130000"/>
              </a:lnSpc>
              <a:buNone/>
            </a:pPr>
            <a:endParaRPr kumimoji="1" lang="en-US" altLang="zh-CN" sz="1200" dirty="0"/>
          </a:p>
          <a:p>
            <a:pPr marL="0" indent="0">
              <a:lnSpc>
                <a:spcPct val="130000"/>
              </a:lnSpc>
              <a:buNone/>
            </a:pPr>
            <a:r>
              <a:rPr kumimoji="1" lang="zh-CN" altLang="en-US" sz="1200" dirty="0" smtClean="0"/>
              <a:t>那么该新闻与小明的喜好拟合度即为：</a:t>
            </a:r>
            <a:r>
              <a:rPr kumimoji="1" lang="en-US" altLang="zh-CN" sz="1200" dirty="0" smtClean="0"/>
              <a:t>200</a:t>
            </a:r>
            <a:r>
              <a:rPr kumimoji="1" lang="zh-CN" altLang="en-US" sz="1200" dirty="0" smtClean="0"/>
              <a:t>*</a:t>
            </a:r>
            <a:r>
              <a:rPr kumimoji="1" lang="en-US" altLang="zh-CN" sz="1200" dirty="0" smtClean="0"/>
              <a:t>100=20000</a:t>
            </a:r>
          </a:p>
          <a:p>
            <a:pPr marL="0" indent="0">
              <a:lnSpc>
                <a:spcPct val="130000"/>
              </a:lnSpc>
              <a:buNone/>
            </a:pPr>
            <a:endParaRPr kumimoji="1" lang="en-US" altLang="zh-CN" sz="1200" dirty="0"/>
          </a:p>
          <a:p>
            <a:pPr marL="0" indent="0">
              <a:lnSpc>
                <a:spcPct val="130000"/>
              </a:lnSpc>
              <a:buNone/>
            </a:pPr>
            <a:r>
              <a:rPr kumimoji="1" lang="zh-CN" altLang="en-US" sz="1200" dirty="0" smtClean="0"/>
              <a:t>对于所有新进来的新闻计算该拟合度，将拟合度最高的</a:t>
            </a:r>
            <a:r>
              <a:rPr kumimoji="1" lang="en-US" altLang="zh-CN" sz="1200" dirty="0" smtClean="0"/>
              <a:t>N</a:t>
            </a:r>
            <a:r>
              <a:rPr kumimoji="1" lang="zh-CN" altLang="en-US" sz="1200" dirty="0" smtClean="0"/>
              <a:t>个新闻推送给用户。</a:t>
            </a:r>
          </a:p>
        </p:txBody>
      </p:sp>
    </p:spTree>
    <p:extLst>
      <p:ext uri="{BB962C8B-B14F-4D97-AF65-F5344CB8AC3E}">
        <p14:creationId xmlns:p14="http://schemas.microsoft.com/office/powerpoint/2010/main" val="162371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zh-CN" altLang="en-US" dirty="0"/>
              <a:t>所用算法及所需数据</a:t>
            </a:r>
          </a:p>
        </p:txBody>
      </p:sp>
      <p:sp>
        <p:nvSpPr>
          <p:cNvPr id="7" name="文本框 6"/>
          <p:cNvSpPr txBox="1"/>
          <p:nvPr/>
        </p:nvSpPr>
        <p:spPr>
          <a:xfrm>
            <a:off x="435160" y="1131570"/>
            <a:ext cx="4095993" cy="332399"/>
          </a:xfrm>
          <a:prstGeom prst="rect">
            <a:avLst/>
          </a:prstGeom>
        </p:spPr>
        <p:txBody>
          <a:bodyPr wrap="none" rtlCol="0">
            <a:spAutoFit/>
          </a:bodyPr>
          <a:lstStyle/>
          <a:p>
            <a:pPr marL="0" indent="0">
              <a:lnSpc>
                <a:spcPct val="130000"/>
              </a:lnSpc>
              <a:buNone/>
            </a:pPr>
            <a:r>
              <a:rPr kumimoji="1" lang="en-US" altLang="zh-CN" sz="1200" dirty="0">
                <a:solidFill>
                  <a:schemeClr val="bg1">
                    <a:lumMod val="50000"/>
                  </a:schemeClr>
                </a:solidFill>
              </a:rPr>
              <a:t>3</a:t>
            </a:r>
            <a:r>
              <a:rPr kumimoji="1" lang="zh-CN" altLang="en-US" sz="1200" dirty="0" smtClean="0">
                <a:solidFill>
                  <a:schemeClr val="bg1">
                    <a:lumMod val="50000"/>
                  </a:schemeClr>
                </a:solidFill>
              </a:rPr>
              <a:t>、考虑到若基于算法的可推荐新闻数太少</a:t>
            </a:r>
            <a:r>
              <a:rPr kumimoji="1" lang="en-US" altLang="zh-CN" sz="1200" dirty="0" smtClean="0">
                <a:solidFill>
                  <a:schemeClr val="bg1">
                    <a:lumMod val="50000"/>
                  </a:schemeClr>
                </a:solidFill>
              </a:rPr>
              <a:t>—</a:t>
            </a:r>
            <a:r>
              <a:rPr kumimoji="1" lang="zh-CN" altLang="en-US" sz="1200" dirty="0" smtClean="0">
                <a:solidFill>
                  <a:schemeClr val="bg1">
                    <a:lumMod val="50000"/>
                  </a:schemeClr>
                </a:solidFill>
              </a:rPr>
              <a:t>热点新闻推荐</a:t>
            </a:r>
          </a:p>
        </p:txBody>
      </p:sp>
      <p:sp>
        <p:nvSpPr>
          <p:cNvPr id="6" name="文本框 5"/>
          <p:cNvSpPr txBox="1"/>
          <p:nvPr/>
        </p:nvSpPr>
        <p:spPr>
          <a:xfrm>
            <a:off x="759250" y="1938527"/>
            <a:ext cx="9462847" cy="812530"/>
          </a:xfrm>
          <a:prstGeom prst="rect">
            <a:avLst/>
          </a:prstGeom>
        </p:spPr>
        <p:txBody>
          <a:bodyPr wrap="none" rtlCol="0">
            <a:spAutoFit/>
          </a:bodyPr>
          <a:lstStyle/>
          <a:p>
            <a:pPr marL="0" indent="0">
              <a:lnSpc>
                <a:spcPct val="130000"/>
              </a:lnSpc>
              <a:buNone/>
            </a:pPr>
            <a:r>
              <a:rPr kumimoji="1" lang="zh-CN" altLang="en-US" sz="1200" dirty="0" smtClean="0"/>
              <a:t>为用户设定一个新闻推荐最小值</a:t>
            </a:r>
            <a:r>
              <a:rPr kumimoji="1" lang="en-US" altLang="zh-CN" sz="1200" dirty="0" smtClean="0"/>
              <a:t>N</a:t>
            </a:r>
            <a:r>
              <a:rPr kumimoji="1" lang="zh-CN" altLang="en-US" sz="1200" dirty="0" smtClean="0"/>
              <a:t>，若通过两个算法生成的结果数加在一起小于</a:t>
            </a:r>
            <a:r>
              <a:rPr kumimoji="1" lang="en-US" altLang="zh-CN" sz="1200" dirty="0" smtClean="0"/>
              <a:t>N</a:t>
            </a:r>
            <a:r>
              <a:rPr kumimoji="1" lang="zh-CN" altLang="en-US" sz="1200" dirty="0" smtClean="0"/>
              <a:t>，那么就用“热点新闻”作为余下的补充，推荐给用户。</a:t>
            </a:r>
            <a:endParaRPr kumimoji="1" lang="en-US" altLang="zh-CN" sz="1200" dirty="0" smtClean="0"/>
          </a:p>
          <a:p>
            <a:pPr marL="0" indent="0">
              <a:lnSpc>
                <a:spcPct val="130000"/>
              </a:lnSpc>
              <a:buNone/>
            </a:pPr>
            <a:endParaRPr kumimoji="1" lang="en-US" altLang="zh-CN" sz="1200" dirty="0"/>
          </a:p>
          <a:p>
            <a:pPr marL="0" indent="0">
              <a:lnSpc>
                <a:spcPct val="130000"/>
              </a:lnSpc>
              <a:buNone/>
            </a:pPr>
            <a:r>
              <a:rPr kumimoji="1" lang="zh-CN" altLang="en-US" sz="1200" dirty="0" smtClean="0"/>
              <a:t>所谓“热点新闻”即指：从用户浏览历史表</a:t>
            </a:r>
            <a:r>
              <a:rPr kumimoji="1" lang="en-US" altLang="zh-CN" sz="1200" dirty="0" err="1" smtClean="0"/>
              <a:t>newslogs</a:t>
            </a:r>
            <a:r>
              <a:rPr kumimoji="1" lang="zh-CN" altLang="en-US" sz="1200" dirty="0" smtClean="0"/>
              <a:t>中提取出的，</a:t>
            </a:r>
            <a:r>
              <a:rPr kumimoji="1" lang="zh-CN" altLang="en-US" sz="1200" dirty="0" smtClean="0">
                <a:solidFill>
                  <a:srgbClr val="FF0000"/>
                </a:solidFill>
              </a:rPr>
              <a:t>近期</a:t>
            </a:r>
            <a:r>
              <a:rPr kumimoji="1" lang="zh-CN" altLang="en-US" sz="1200" dirty="0" smtClean="0"/>
              <a:t>被最多用户阅读的新闻。</a:t>
            </a:r>
          </a:p>
        </p:txBody>
      </p:sp>
    </p:spTree>
    <p:extLst>
      <p:ext uri="{BB962C8B-B14F-4D97-AF65-F5344CB8AC3E}">
        <p14:creationId xmlns:p14="http://schemas.microsoft.com/office/powerpoint/2010/main" val="92551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714702" y="3056071"/>
            <a:ext cx="5159619" cy="732453"/>
          </a:xfrm>
        </p:spPr>
        <p:txBody>
          <a:bodyPr/>
          <a:lstStyle/>
          <a:p>
            <a:r>
              <a:rPr kumimoji="1" lang="zh-CN" altLang="en-US" dirty="0" smtClean="0"/>
              <a:t>所需微平台配合</a:t>
            </a:r>
            <a:endParaRPr kumimoji="1" lang="zh-CN" altLang="en-US" dirty="0"/>
          </a:p>
        </p:txBody>
      </p:sp>
      <p:sp>
        <p:nvSpPr>
          <p:cNvPr id="3" name="文本占位符 2"/>
          <p:cNvSpPr>
            <a:spLocks noGrp="1"/>
          </p:cNvSpPr>
          <p:nvPr>
            <p:ph type="body" sz="quarter" idx="11"/>
          </p:nvPr>
        </p:nvSpPr>
        <p:spPr>
          <a:xfrm>
            <a:off x="8337907" y="3780552"/>
            <a:ext cx="3138030" cy="337452"/>
          </a:xfrm>
        </p:spPr>
        <p:txBody>
          <a:bodyPr/>
          <a:lstStyle/>
          <a:p>
            <a:r>
              <a:rPr kumimoji="1" lang="en-US" altLang="zh-CN" dirty="0" smtClean="0"/>
              <a:t>Cooperating</a:t>
            </a:r>
            <a:endParaRPr kumimoji="1" lang="zh-CN" altLang="en-US" dirty="0"/>
          </a:p>
        </p:txBody>
      </p:sp>
      <p:sp>
        <p:nvSpPr>
          <p:cNvPr id="5" name="文本占位符 1"/>
          <p:cNvSpPr txBox="1">
            <a:spLocks/>
          </p:cNvSpPr>
          <p:nvPr/>
        </p:nvSpPr>
        <p:spPr>
          <a:xfrm>
            <a:off x="3392382" y="2160271"/>
            <a:ext cx="1671107" cy="1357744"/>
          </a:xfrm>
          <a:prstGeom prst="rect">
            <a:avLst/>
          </a:prstGeom>
        </p:spPr>
        <p:txBody>
          <a:bodyPr anchor="t"/>
          <a:lstStyle>
            <a:lvl1pPr marL="0" indent="0" algn="l" defTabSz="914400" rtl="0" eaLnBrk="1" latinLnBrk="0" hangingPunct="1">
              <a:lnSpc>
                <a:spcPct val="90000"/>
              </a:lnSpc>
              <a:spcBef>
                <a:spcPts val="1000"/>
              </a:spcBef>
              <a:buFont typeface="Arial" panose="020B0604020202020204" pitchFamily="34" charset="0"/>
              <a:buNone/>
              <a:defRPr sz="4800" b="1" kern="1200" baseline="0">
                <a:solidFill>
                  <a:schemeClr val="tx1">
                    <a:lumMod val="75000"/>
                    <a:lumOff val="25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11500" dirty="0">
                <a:solidFill>
                  <a:schemeClr val="bg1"/>
                </a:solidFill>
              </a:rPr>
              <a:t>3</a:t>
            </a:r>
            <a:endParaRPr kumimoji="1" lang="zh-CN" altLang="en-US" dirty="0">
              <a:solidFill>
                <a:schemeClr val="bg1"/>
              </a:solidFill>
            </a:endParaRPr>
          </a:p>
        </p:txBody>
      </p:sp>
    </p:spTree>
    <p:extLst>
      <p:ext uri="{BB962C8B-B14F-4D97-AF65-F5344CB8AC3E}">
        <p14:creationId xmlns:p14="http://schemas.microsoft.com/office/powerpoint/2010/main" val="164754758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zh-CN" altLang="en-US" dirty="0" smtClean="0"/>
              <a:t>所需微平台配合</a:t>
            </a:r>
            <a:endParaRPr kumimoji="1" lang="zh-CN" altLang="en-US" dirty="0"/>
          </a:p>
        </p:txBody>
      </p:sp>
      <p:sp>
        <p:nvSpPr>
          <p:cNvPr id="7" name="文本框 6"/>
          <p:cNvSpPr txBox="1"/>
          <p:nvPr/>
        </p:nvSpPr>
        <p:spPr>
          <a:xfrm>
            <a:off x="435160" y="1131570"/>
            <a:ext cx="11548354" cy="332399"/>
          </a:xfrm>
          <a:prstGeom prst="rect">
            <a:avLst/>
          </a:prstGeom>
        </p:spPr>
        <p:txBody>
          <a:bodyPr wrap="none" rtlCol="0">
            <a:spAutoFit/>
          </a:bodyPr>
          <a:lstStyle/>
          <a:p>
            <a:pPr>
              <a:lnSpc>
                <a:spcPct val="130000"/>
              </a:lnSpc>
            </a:pPr>
            <a:r>
              <a:rPr kumimoji="1" lang="zh-CN" altLang="en-US" sz="1200" dirty="0" smtClean="0"/>
              <a:t>推荐系统项目本身独立于微平台的</a:t>
            </a:r>
            <a:r>
              <a:rPr kumimoji="1" lang="en-US" altLang="zh-CN" sz="1200" dirty="0" err="1" smtClean="0"/>
              <a:t>mcip</a:t>
            </a:r>
            <a:r>
              <a:rPr kumimoji="1" lang="zh-CN" altLang="en-US" sz="1200" dirty="0" smtClean="0"/>
              <a:t>与</a:t>
            </a:r>
            <a:r>
              <a:rPr kumimoji="1" lang="en-US" altLang="zh-CN" sz="1200" dirty="0" smtClean="0"/>
              <a:t>app</a:t>
            </a:r>
            <a:r>
              <a:rPr kumimoji="1" lang="zh-CN" altLang="en-US" sz="1200" dirty="0" smtClean="0"/>
              <a:t>，只需要从微平台的数据库里增删改查相关信息，因此主要需要数据库的配合。（参考</a:t>
            </a:r>
            <a:r>
              <a:rPr kumimoji="1" lang="hr-HR" altLang="zh-CN" sz="1200" dirty="0" smtClean="0"/>
              <a:t>202.114.234.171</a:t>
            </a:r>
            <a:r>
              <a:rPr kumimoji="1" lang="en-US" altLang="zh-CN" sz="1200" dirty="0" smtClean="0"/>
              <a:t>:25432</a:t>
            </a:r>
            <a:r>
              <a:rPr kumimoji="1" lang="zh-CN" altLang="en-US" sz="1200" dirty="0" smtClean="0"/>
              <a:t>数据库连接）</a:t>
            </a:r>
            <a:endParaRPr kumimoji="1" lang="en-US" altLang="zh-CN" sz="1200" dirty="0" smtClean="0"/>
          </a:p>
        </p:txBody>
      </p:sp>
      <p:sp>
        <p:nvSpPr>
          <p:cNvPr id="6" name="文本框 5"/>
          <p:cNvSpPr txBox="1"/>
          <p:nvPr/>
        </p:nvSpPr>
        <p:spPr>
          <a:xfrm>
            <a:off x="2715373" y="2745484"/>
            <a:ext cx="7545271" cy="3933384"/>
          </a:xfrm>
          <a:prstGeom prst="rect">
            <a:avLst/>
          </a:prstGeom>
        </p:spPr>
        <p:txBody>
          <a:bodyPr wrap="none" rtlCol="0">
            <a:spAutoFit/>
          </a:bodyPr>
          <a:lstStyle/>
          <a:p>
            <a:pPr marL="0" indent="0">
              <a:lnSpc>
                <a:spcPct val="130000"/>
              </a:lnSpc>
              <a:buNone/>
            </a:pPr>
            <a:r>
              <a:rPr kumimoji="1" lang="en-US" altLang="zh-CN" sz="1600" dirty="0" smtClean="0"/>
              <a:t>1</a:t>
            </a:r>
            <a:r>
              <a:rPr kumimoji="1" lang="zh-CN" altLang="en-US" sz="1600" dirty="0" smtClean="0"/>
              <a:t>、</a:t>
            </a:r>
            <a:r>
              <a:rPr kumimoji="1" lang="zh-CN" altLang="en-US" sz="1600" strike="sngStrike" dirty="0" smtClean="0"/>
              <a:t>在新闻模块中加入“推荐”模块。</a:t>
            </a:r>
            <a:endParaRPr kumimoji="1" lang="en-US" altLang="zh-CN" sz="1600" strike="sngStrike" dirty="0" smtClean="0"/>
          </a:p>
          <a:p>
            <a:pPr marL="0" indent="0">
              <a:lnSpc>
                <a:spcPct val="130000"/>
              </a:lnSpc>
              <a:buNone/>
            </a:pPr>
            <a:r>
              <a:rPr kumimoji="1" lang="en-US" altLang="zh-CN" sz="1600" dirty="0" smtClean="0"/>
              <a:t>1</a:t>
            </a:r>
            <a:r>
              <a:rPr kumimoji="1" lang="zh-CN" altLang="en-US" sz="1600" dirty="0" smtClean="0"/>
              <a:t>、将推荐新闻放在首页展示</a:t>
            </a:r>
            <a:endParaRPr kumimoji="1" lang="en-US" altLang="zh-CN" sz="1600" dirty="0" smtClean="0"/>
          </a:p>
          <a:p>
            <a:pPr marL="0" indent="0">
              <a:lnSpc>
                <a:spcPct val="130000"/>
              </a:lnSpc>
              <a:buNone/>
            </a:pPr>
            <a:endParaRPr kumimoji="1" lang="en-US" altLang="zh-CN" sz="1600" dirty="0"/>
          </a:p>
          <a:p>
            <a:pPr marL="0" indent="0">
              <a:lnSpc>
                <a:spcPct val="130000"/>
              </a:lnSpc>
              <a:buNone/>
            </a:pPr>
            <a:r>
              <a:rPr kumimoji="1" lang="en-US" altLang="zh-CN" sz="1600" dirty="0" smtClean="0"/>
              <a:t>2</a:t>
            </a:r>
            <a:r>
              <a:rPr kumimoji="1" lang="zh-CN" altLang="en-US" sz="1600" dirty="0" smtClean="0"/>
              <a:t>、增加</a:t>
            </a:r>
            <a:r>
              <a:rPr kumimoji="1" lang="en-US" altLang="zh-CN" sz="1600" dirty="0" err="1" smtClean="0"/>
              <a:t>newslogs</a:t>
            </a:r>
            <a:r>
              <a:rPr kumimoji="1" lang="zh-CN" altLang="en-US" sz="1600" dirty="0" smtClean="0"/>
              <a:t>表：记录用户的历史浏览信息。</a:t>
            </a:r>
            <a:endParaRPr kumimoji="1" lang="en-US" altLang="zh-CN" sz="1600" dirty="0" smtClean="0"/>
          </a:p>
          <a:p>
            <a:pPr marL="0" indent="0">
              <a:lnSpc>
                <a:spcPct val="130000"/>
              </a:lnSpc>
              <a:buNone/>
            </a:pPr>
            <a:endParaRPr kumimoji="1" lang="en-US" altLang="zh-CN" sz="1600" dirty="0"/>
          </a:p>
          <a:p>
            <a:pPr marL="0" indent="0">
              <a:lnSpc>
                <a:spcPct val="130000"/>
              </a:lnSpc>
              <a:buNone/>
            </a:pPr>
            <a:r>
              <a:rPr kumimoji="1" lang="en-US" altLang="zh-CN" sz="1600" dirty="0"/>
              <a:t>3</a:t>
            </a:r>
            <a:r>
              <a:rPr kumimoji="1" lang="zh-CN" altLang="en-US" sz="1600" dirty="0" smtClean="0"/>
              <a:t>、增加</a:t>
            </a:r>
            <a:r>
              <a:rPr kumimoji="1" lang="en-US" altLang="zh-CN" sz="1600" dirty="0" smtClean="0"/>
              <a:t>recommend</a:t>
            </a:r>
            <a:r>
              <a:rPr kumimoji="1" lang="zh-CN" altLang="en-US" sz="1600" dirty="0" smtClean="0"/>
              <a:t>表：记录为用户生成的推荐新闻信息以及用户的反馈情况。</a:t>
            </a:r>
            <a:endParaRPr kumimoji="1" lang="en-US" altLang="zh-CN" sz="1600" dirty="0" smtClean="0"/>
          </a:p>
          <a:p>
            <a:pPr marL="0" indent="0">
              <a:lnSpc>
                <a:spcPct val="130000"/>
              </a:lnSpc>
              <a:buNone/>
            </a:pPr>
            <a:endParaRPr kumimoji="1" lang="en-US" altLang="zh-CN" sz="1600" dirty="0"/>
          </a:p>
          <a:p>
            <a:pPr>
              <a:lnSpc>
                <a:spcPct val="130000"/>
              </a:lnSpc>
            </a:pPr>
            <a:r>
              <a:rPr kumimoji="1" lang="en-US" altLang="zh-CN" sz="1600" dirty="0"/>
              <a:t>4</a:t>
            </a:r>
            <a:r>
              <a:rPr kumimoji="1" lang="zh-CN" altLang="en-US" sz="1600" dirty="0" smtClean="0"/>
              <a:t>、</a:t>
            </a:r>
            <a:r>
              <a:rPr kumimoji="1" lang="zh-CN" altLang="en-US" sz="1600" strike="sngStrike" dirty="0" smtClean="0"/>
              <a:t>在</a:t>
            </a:r>
            <a:r>
              <a:rPr kumimoji="1" lang="en-US" altLang="zh-CN" sz="1600" strike="sngStrike" dirty="0" smtClean="0"/>
              <a:t>users</a:t>
            </a:r>
            <a:r>
              <a:rPr kumimoji="1" lang="zh-CN" altLang="en-US" sz="1600" strike="sngStrike" dirty="0" smtClean="0"/>
              <a:t>表中增加</a:t>
            </a:r>
            <a:r>
              <a:rPr kumimoji="1" lang="en-US" altLang="zh-CN" sz="1600" strike="sngStrike" dirty="0" err="1" smtClean="0"/>
              <a:t>json</a:t>
            </a:r>
            <a:r>
              <a:rPr kumimoji="1" lang="zh-CN" altLang="en-US" sz="1600" strike="sngStrike" dirty="0" smtClean="0"/>
              <a:t>类型字段“</a:t>
            </a:r>
            <a:r>
              <a:rPr kumimoji="1" lang="en-US" altLang="zh-CN" sz="1600" strike="sngStrike" dirty="0" err="1" smtClean="0"/>
              <a:t>upreflist</a:t>
            </a:r>
            <a:r>
              <a:rPr kumimoji="1" lang="zh-CN" altLang="en-US" sz="1600" strike="sngStrike" dirty="0" smtClean="0"/>
              <a:t>”，即用户的喜好关键词列表</a:t>
            </a:r>
            <a:r>
              <a:rPr kumimoji="1" lang="en-US" altLang="zh-CN" sz="1600" strike="sngStrike" dirty="0" smtClean="0"/>
              <a:t>(</a:t>
            </a:r>
            <a:r>
              <a:rPr kumimoji="1" lang="en-US" altLang="zh-CN" sz="1600" dirty="0" err="1"/>
              <a:t>ulabel</a:t>
            </a:r>
            <a:endParaRPr kumimoji="1" lang="en-US" altLang="zh-CN" sz="1600" dirty="0"/>
          </a:p>
          <a:p>
            <a:pPr marL="0" indent="0">
              <a:lnSpc>
                <a:spcPct val="130000"/>
              </a:lnSpc>
              <a:buNone/>
            </a:pPr>
            <a:r>
              <a:rPr kumimoji="1" lang="en-US" altLang="zh-CN" sz="1600" strike="sngStrike" dirty="0" smtClean="0"/>
              <a:t>)</a:t>
            </a:r>
          </a:p>
          <a:p>
            <a:pPr marL="0" indent="0">
              <a:lnSpc>
                <a:spcPct val="130000"/>
              </a:lnSpc>
              <a:buNone/>
            </a:pPr>
            <a:endParaRPr kumimoji="1" lang="en-US" altLang="zh-CN" sz="1600" dirty="0"/>
          </a:p>
          <a:p>
            <a:pPr>
              <a:lnSpc>
                <a:spcPct val="130000"/>
              </a:lnSpc>
            </a:pPr>
            <a:r>
              <a:rPr kumimoji="1" lang="en-US" altLang="zh-CN" sz="1600" dirty="0"/>
              <a:t>5</a:t>
            </a:r>
            <a:r>
              <a:rPr kumimoji="1" lang="zh-CN" altLang="en-US" sz="1600" dirty="0" smtClean="0"/>
              <a:t>、</a:t>
            </a:r>
            <a:r>
              <a:rPr kumimoji="1" lang="zh-CN" altLang="en-US" sz="1600" strike="sngStrike" dirty="0" smtClean="0"/>
              <a:t>在</a:t>
            </a:r>
            <a:r>
              <a:rPr kumimoji="1" lang="en-US" altLang="zh-CN" sz="1600" strike="sngStrike" dirty="0" smtClean="0"/>
              <a:t>news</a:t>
            </a:r>
            <a:r>
              <a:rPr kumimoji="1" lang="zh-CN" altLang="en-US" sz="1600" strike="sngStrike" dirty="0" smtClean="0"/>
              <a:t>表中增加</a:t>
            </a:r>
            <a:r>
              <a:rPr kumimoji="1" lang="en-US" altLang="zh-CN" sz="1600" strike="sngStrike" dirty="0" err="1" smtClean="0"/>
              <a:t>json</a:t>
            </a:r>
            <a:r>
              <a:rPr kumimoji="1" lang="zh-CN" altLang="en-US" sz="1600" strike="sngStrike" dirty="0" smtClean="0"/>
              <a:t>类型字段</a:t>
            </a:r>
            <a:r>
              <a:rPr kumimoji="1" lang="en-US" altLang="zh-CN" sz="1600" strike="sngStrike" dirty="0" err="1" smtClean="0"/>
              <a:t>nkeywordslist</a:t>
            </a:r>
            <a:r>
              <a:rPr kumimoji="1" lang="zh-CN" altLang="en-US" sz="1600" strike="sngStrike" dirty="0" smtClean="0"/>
              <a:t>，用以存储该新闻对应的关键词列表</a:t>
            </a:r>
            <a:endParaRPr kumimoji="1" lang="en-US" altLang="zh-CN" sz="1600" strike="sngStrike" dirty="0" smtClean="0"/>
          </a:p>
          <a:p>
            <a:pPr>
              <a:lnSpc>
                <a:spcPct val="130000"/>
              </a:lnSpc>
            </a:pPr>
            <a:r>
              <a:rPr kumimoji="1" lang="zh-CN" altLang="en-US" sz="1600" dirty="0" smtClean="0"/>
              <a:t>       在</a:t>
            </a:r>
            <a:r>
              <a:rPr kumimoji="1" lang="en-US" altLang="zh-CN" sz="1600" dirty="0"/>
              <a:t>news</a:t>
            </a:r>
            <a:r>
              <a:rPr kumimoji="1" lang="zh-CN" altLang="en-US" sz="1600" dirty="0"/>
              <a:t>表中</a:t>
            </a:r>
            <a:r>
              <a:rPr kumimoji="1" lang="zh-CN" altLang="en-US" sz="1600" dirty="0" smtClean="0"/>
              <a:t>增加字段</a:t>
            </a:r>
            <a:r>
              <a:rPr kumimoji="1" lang="en-US" altLang="zh-CN" sz="1600" dirty="0" err="1" smtClean="0"/>
              <a:t>narticle</a:t>
            </a:r>
            <a:r>
              <a:rPr kumimoji="1" lang="zh-CN" altLang="en-US" sz="1600" dirty="0" smtClean="0"/>
              <a:t>，用以存储该新闻的具体文字内容</a:t>
            </a:r>
            <a:endParaRPr kumimoji="1" lang="en-US" altLang="zh-CN" sz="1600" dirty="0" smtClean="0"/>
          </a:p>
        </p:txBody>
      </p:sp>
      <p:sp>
        <p:nvSpPr>
          <p:cNvPr id="5" name="文本框 4"/>
          <p:cNvSpPr txBox="1"/>
          <p:nvPr/>
        </p:nvSpPr>
        <p:spPr>
          <a:xfrm>
            <a:off x="2715373" y="2170021"/>
            <a:ext cx="954107" cy="332399"/>
          </a:xfrm>
          <a:prstGeom prst="rect">
            <a:avLst/>
          </a:prstGeom>
        </p:spPr>
        <p:txBody>
          <a:bodyPr wrap="none" rtlCol="0">
            <a:spAutoFit/>
          </a:bodyPr>
          <a:lstStyle/>
          <a:p>
            <a:pPr marL="0" indent="0">
              <a:lnSpc>
                <a:spcPct val="130000"/>
              </a:lnSpc>
              <a:buNone/>
            </a:pPr>
            <a:r>
              <a:rPr kumimoji="1" lang="zh-CN" altLang="en-US" sz="1200" dirty="0" smtClean="0">
                <a:solidFill>
                  <a:schemeClr val="bg1">
                    <a:lumMod val="50000"/>
                  </a:schemeClr>
                </a:solidFill>
              </a:rPr>
              <a:t>具体需求：</a:t>
            </a:r>
          </a:p>
        </p:txBody>
      </p:sp>
    </p:spTree>
    <p:extLst>
      <p:ext uri="{BB962C8B-B14F-4D97-AF65-F5344CB8AC3E}">
        <p14:creationId xmlns:p14="http://schemas.microsoft.com/office/powerpoint/2010/main" val="1037379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zh-CN" altLang="en-US" dirty="0" smtClean="0"/>
              <a:t>所需微平台配合</a:t>
            </a:r>
            <a:endParaRPr kumimoji="1" lang="zh-CN" altLang="en-US" dirty="0"/>
          </a:p>
        </p:txBody>
      </p:sp>
      <p:sp>
        <p:nvSpPr>
          <p:cNvPr id="7" name="文本框 6"/>
          <p:cNvSpPr txBox="1"/>
          <p:nvPr/>
        </p:nvSpPr>
        <p:spPr>
          <a:xfrm>
            <a:off x="435160" y="1131570"/>
            <a:ext cx="11548354" cy="332399"/>
          </a:xfrm>
          <a:prstGeom prst="rect">
            <a:avLst/>
          </a:prstGeom>
        </p:spPr>
        <p:txBody>
          <a:bodyPr wrap="none" rtlCol="0">
            <a:spAutoFit/>
          </a:bodyPr>
          <a:lstStyle/>
          <a:p>
            <a:pPr>
              <a:lnSpc>
                <a:spcPct val="130000"/>
              </a:lnSpc>
            </a:pPr>
            <a:r>
              <a:rPr kumimoji="1" lang="zh-CN" altLang="en-US" sz="1200" dirty="0" smtClean="0"/>
              <a:t>推荐系统项目本身独立于微平台的</a:t>
            </a:r>
            <a:r>
              <a:rPr kumimoji="1" lang="en-US" altLang="zh-CN" sz="1200" dirty="0" err="1" smtClean="0"/>
              <a:t>mcip</a:t>
            </a:r>
            <a:r>
              <a:rPr kumimoji="1" lang="zh-CN" altLang="en-US" sz="1200" dirty="0" smtClean="0"/>
              <a:t>与</a:t>
            </a:r>
            <a:r>
              <a:rPr kumimoji="1" lang="en-US" altLang="zh-CN" sz="1200" dirty="0" smtClean="0"/>
              <a:t>app</a:t>
            </a:r>
            <a:r>
              <a:rPr kumimoji="1" lang="zh-CN" altLang="en-US" sz="1200" dirty="0" smtClean="0"/>
              <a:t>，只需要从微平台的数据库里增删改查相关信息，因此主要需要数据库的配合。（参考</a:t>
            </a:r>
            <a:r>
              <a:rPr kumimoji="1" lang="hr-HR" altLang="zh-CN" sz="1200" dirty="0" smtClean="0"/>
              <a:t>202.114.234.171</a:t>
            </a:r>
            <a:r>
              <a:rPr kumimoji="1" lang="en-US" altLang="zh-CN" sz="1200" dirty="0" smtClean="0"/>
              <a:t>:25432</a:t>
            </a:r>
            <a:r>
              <a:rPr kumimoji="1" lang="zh-CN" altLang="en-US" sz="1200" dirty="0" smtClean="0"/>
              <a:t>数据库连接）</a:t>
            </a:r>
            <a:endParaRPr kumimoji="1" lang="en-US" altLang="zh-CN" sz="1200" dirty="0" smtClean="0"/>
          </a:p>
        </p:txBody>
      </p:sp>
      <p:pic>
        <p:nvPicPr>
          <p:cNvPr id="9" name="图片 8"/>
          <p:cNvPicPr>
            <a:picLocks noChangeAspect="1"/>
          </p:cNvPicPr>
          <p:nvPr/>
        </p:nvPicPr>
        <p:blipFill>
          <a:blip r:embed="rId2"/>
          <a:stretch>
            <a:fillRect/>
          </a:stretch>
        </p:blipFill>
        <p:spPr>
          <a:xfrm>
            <a:off x="594829" y="2027948"/>
            <a:ext cx="10428791" cy="2864245"/>
          </a:xfrm>
          <a:prstGeom prst="rect">
            <a:avLst/>
          </a:prstGeom>
        </p:spPr>
      </p:pic>
      <p:sp>
        <p:nvSpPr>
          <p:cNvPr id="3" name="文本框 2"/>
          <p:cNvSpPr txBox="1"/>
          <p:nvPr/>
        </p:nvSpPr>
        <p:spPr>
          <a:xfrm>
            <a:off x="1782314" y="2660604"/>
            <a:ext cx="915379" cy="332399"/>
          </a:xfrm>
          <a:prstGeom prst="rect">
            <a:avLst/>
          </a:prstGeom>
        </p:spPr>
        <p:txBody>
          <a:bodyPr wrap="none" rtlCol="0">
            <a:spAutoFit/>
          </a:bodyPr>
          <a:lstStyle/>
          <a:p>
            <a:pPr>
              <a:lnSpc>
                <a:spcPct val="130000"/>
              </a:lnSpc>
            </a:pPr>
            <a:r>
              <a:rPr kumimoji="1" lang="en-US" altLang="zh-CN" sz="1200" dirty="0" err="1" smtClean="0"/>
              <a:t>newslogs</a:t>
            </a:r>
            <a:r>
              <a:rPr kumimoji="1" lang="zh-CN" altLang="en-US" sz="1200" dirty="0" smtClean="0"/>
              <a:t>表</a:t>
            </a:r>
            <a:endParaRPr kumimoji="1" lang="zh-CN" altLang="en-US" sz="1200" dirty="0" smtClean="0">
              <a:solidFill>
                <a:schemeClr val="bg1">
                  <a:lumMod val="50000"/>
                </a:schemeClr>
              </a:solidFill>
            </a:endParaRPr>
          </a:p>
        </p:txBody>
      </p:sp>
      <p:sp>
        <p:nvSpPr>
          <p:cNvPr id="8" name="文本框 7"/>
          <p:cNvSpPr txBox="1"/>
          <p:nvPr/>
        </p:nvSpPr>
        <p:spPr>
          <a:xfrm>
            <a:off x="1782313" y="4641804"/>
            <a:ext cx="1096775" cy="332399"/>
          </a:xfrm>
          <a:prstGeom prst="rect">
            <a:avLst/>
          </a:prstGeom>
        </p:spPr>
        <p:txBody>
          <a:bodyPr wrap="none" rtlCol="0">
            <a:spAutoFit/>
          </a:bodyPr>
          <a:lstStyle/>
          <a:p>
            <a:pPr>
              <a:lnSpc>
                <a:spcPct val="130000"/>
              </a:lnSpc>
            </a:pPr>
            <a:r>
              <a:rPr kumimoji="1" lang="en-US" altLang="zh-CN" sz="1200" dirty="0" smtClean="0"/>
              <a:t>recommend</a:t>
            </a:r>
            <a:r>
              <a:rPr kumimoji="1" lang="zh-CN" altLang="en-US" sz="1200" dirty="0" smtClean="0"/>
              <a:t>表</a:t>
            </a:r>
            <a:endParaRPr kumimoji="1" lang="zh-CN" altLang="en-US" sz="1200" dirty="0" smtClean="0">
              <a:solidFill>
                <a:schemeClr val="bg1">
                  <a:lumMod val="50000"/>
                </a:schemeClr>
              </a:solidFill>
            </a:endParaRPr>
          </a:p>
        </p:txBody>
      </p:sp>
      <p:pic>
        <p:nvPicPr>
          <p:cNvPr id="5" name="图片 4"/>
          <p:cNvPicPr>
            <a:picLocks noChangeAspect="1"/>
          </p:cNvPicPr>
          <p:nvPr/>
        </p:nvPicPr>
        <p:blipFill>
          <a:blip r:embed="rId3"/>
          <a:stretch>
            <a:fillRect/>
          </a:stretch>
        </p:blipFill>
        <p:spPr>
          <a:xfrm>
            <a:off x="594829" y="4911716"/>
            <a:ext cx="10100179" cy="3016711"/>
          </a:xfrm>
          <a:prstGeom prst="rect">
            <a:avLst/>
          </a:prstGeom>
        </p:spPr>
      </p:pic>
    </p:spTree>
    <p:extLst>
      <p:ext uri="{BB962C8B-B14F-4D97-AF65-F5344CB8AC3E}">
        <p14:creationId xmlns:p14="http://schemas.microsoft.com/office/powerpoint/2010/main" val="2056477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376346" y="3546358"/>
            <a:ext cx="3427474" cy="732453"/>
          </a:xfrm>
        </p:spPr>
        <p:txBody>
          <a:bodyPr/>
          <a:lstStyle/>
          <a:p>
            <a:r>
              <a:rPr kumimoji="1" lang="en-US" altLang="zh-CN" dirty="0" smtClean="0"/>
              <a:t>CONTENTS</a:t>
            </a:r>
            <a:endParaRPr kumimoji="1" lang="zh-CN" altLang="en-US" dirty="0"/>
          </a:p>
        </p:txBody>
      </p:sp>
      <p:sp>
        <p:nvSpPr>
          <p:cNvPr id="3" name="文本占位符 2"/>
          <p:cNvSpPr>
            <a:spLocks noGrp="1"/>
          </p:cNvSpPr>
          <p:nvPr>
            <p:ph type="body" sz="quarter" idx="11"/>
          </p:nvPr>
        </p:nvSpPr>
        <p:spPr/>
        <p:txBody>
          <a:bodyPr/>
          <a:lstStyle/>
          <a:p>
            <a:r>
              <a:rPr kumimoji="1" lang="en-US" altLang="zh-CN" b="1" dirty="0"/>
              <a:t>01</a:t>
            </a:r>
            <a:r>
              <a:rPr kumimoji="1" lang="zh-CN" altLang="en-US" dirty="0"/>
              <a:t>   </a:t>
            </a:r>
            <a:r>
              <a:rPr kumimoji="1" lang="zh-CN" altLang="en-US" dirty="0" smtClean="0"/>
              <a:t>推荐系统整体框架</a:t>
            </a:r>
            <a:endParaRPr kumimoji="1" lang="zh-CN" altLang="en-US" dirty="0"/>
          </a:p>
        </p:txBody>
      </p:sp>
      <p:sp>
        <p:nvSpPr>
          <p:cNvPr id="4" name="文本占位符 3"/>
          <p:cNvSpPr>
            <a:spLocks noGrp="1"/>
          </p:cNvSpPr>
          <p:nvPr>
            <p:ph type="body" sz="quarter" idx="12"/>
          </p:nvPr>
        </p:nvSpPr>
        <p:spPr>
          <a:xfrm>
            <a:off x="6875388" y="3478175"/>
            <a:ext cx="3777372" cy="337452"/>
          </a:xfrm>
        </p:spPr>
        <p:txBody>
          <a:bodyPr/>
          <a:lstStyle/>
          <a:p>
            <a:r>
              <a:rPr kumimoji="1" lang="en-US" altLang="zh-CN" b="1" dirty="0"/>
              <a:t>02</a:t>
            </a:r>
            <a:r>
              <a:rPr kumimoji="1" lang="zh-CN" altLang="en-US" dirty="0"/>
              <a:t>   </a:t>
            </a:r>
            <a:r>
              <a:rPr kumimoji="1" lang="zh-CN" altLang="en-US" dirty="0" smtClean="0"/>
              <a:t>推荐系统所用算法及所需数据</a:t>
            </a:r>
            <a:endParaRPr kumimoji="1" lang="zh-CN" altLang="en-US" dirty="0"/>
          </a:p>
        </p:txBody>
      </p:sp>
      <p:sp>
        <p:nvSpPr>
          <p:cNvPr id="5" name="文本占位符 4"/>
          <p:cNvSpPr>
            <a:spLocks noGrp="1"/>
          </p:cNvSpPr>
          <p:nvPr>
            <p:ph type="body" sz="quarter" idx="13"/>
          </p:nvPr>
        </p:nvSpPr>
        <p:spPr/>
        <p:txBody>
          <a:bodyPr/>
          <a:lstStyle/>
          <a:p>
            <a:r>
              <a:rPr kumimoji="1" lang="en-US" altLang="zh-CN" dirty="0"/>
              <a:t>03</a:t>
            </a:r>
            <a:r>
              <a:rPr kumimoji="1" lang="zh-CN" altLang="en-US" dirty="0"/>
              <a:t>   推荐</a:t>
            </a:r>
            <a:r>
              <a:rPr kumimoji="1" lang="zh-CN" altLang="en-US" dirty="0" smtClean="0"/>
              <a:t>系统所需微平台配合</a:t>
            </a:r>
            <a:endParaRPr kumimoji="1" lang="zh-CN" altLang="en-US" dirty="0"/>
          </a:p>
        </p:txBody>
      </p:sp>
      <p:sp>
        <p:nvSpPr>
          <p:cNvPr id="6" name="文本占位符 4"/>
          <p:cNvSpPr>
            <a:spLocks noGrp="1"/>
          </p:cNvSpPr>
          <p:nvPr>
            <p:ph type="body" sz="quarter" idx="13"/>
          </p:nvPr>
        </p:nvSpPr>
        <p:spPr>
          <a:xfrm>
            <a:off x="6875388" y="5030845"/>
            <a:ext cx="3138030" cy="337452"/>
          </a:xfrm>
        </p:spPr>
        <p:txBody>
          <a:bodyPr/>
          <a:lstStyle/>
          <a:p>
            <a:r>
              <a:rPr kumimoji="1" lang="en-US" altLang="zh-CN" dirty="0" smtClean="0"/>
              <a:t>04</a:t>
            </a:r>
            <a:r>
              <a:rPr kumimoji="1" lang="zh-CN" altLang="en-US" dirty="0" smtClean="0"/>
              <a:t>   </a:t>
            </a:r>
            <a:r>
              <a:rPr kumimoji="1" lang="zh-CN" altLang="en-US" dirty="0"/>
              <a:t>推荐</a:t>
            </a:r>
            <a:r>
              <a:rPr kumimoji="1" lang="zh-CN" altLang="en-US" dirty="0" smtClean="0"/>
              <a:t>系统使用方法</a:t>
            </a:r>
            <a:endParaRPr kumimoji="1" lang="zh-CN" altLang="en-US" dirty="0"/>
          </a:p>
        </p:txBody>
      </p:sp>
    </p:spTree>
    <p:extLst>
      <p:ext uri="{BB962C8B-B14F-4D97-AF65-F5344CB8AC3E}">
        <p14:creationId xmlns:p14="http://schemas.microsoft.com/office/powerpoint/2010/main" val="40954491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714702" y="3056071"/>
            <a:ext cx="5159619" cy="732453"/>
          </a:xfrm>
        </p:spPr>
        <p:txBody>
          <a:bodyPr/>
          <a:lstStyle/>
          <a:p>
            <a:r>
              <a:rPr kumimoji="1" lang="zh-CN" altLang="en-US" dirty="0" smtClean="0"/>
              <a:t>使用方法</a:t>
            </a:r>
            <a:endParaRPr kumimoji="1" lang="zh-CN" altLang="en-US" dirty="0"/>
          </a:p>
        </p:txBody>
      </p:sp>
      <p:sp>
        <p:nvSpPr>
          <p:cNvPr id="3" name="文本占位符 2"/>
          <p:cNvSpPr>
            <a:spLocks noGrp="1"/>
          </p:cNvSpPr>
          <p:nvPr>
            <p:ph type="body" sz="quarter" idx="11"/>
          </p:nvPr>
        </p:nvSpPr>
        <p:spPr>
          <a:xfrm>
            <a:off x="7354059" y="3788524"/>
            <a:ext cx="3138030" cy="337452"/>
          </a:xfrm>
        </p:spPr>
        <p:txBody>
          <a:bodyPr/>
          <a:lstStyle/>
          <a:p>
            <a:r>
              <a:rPr kumimoji="1" lang="en-US" altLang="zh-CN" dirty="0" smtClean="0"/>
              <a:t>The</a:t>
            </a:r>
            <a:r>
              <a:rPr kumimoji="1" lang="zh-CN" altLang="en-US" dirty="0" smtClean="0"/>
              <a:t> </a:t>
            </a:r>
            <a:r>
              <a:rPr kumimoji="1" lang="en-US" altLang="zh-CN" dirty="0" smtClean="0"/>
              <a:t>Approach</a:t>
            </a:r>
            <a:r>
              <a:rPr kumimoji="1" lang="zh-CN" altLang="en-US" dirty="0" smtClean="0"/>
              <a:t> </a:t>
            </a:r>
            <a:r>
              <a:rPr kumimoji="1" lang="en-US" altLang="zh-CN" dirty="0" smtClean="0"/>
              <a:t>to</a:t>
            </a:r>
            <a:r>
              <a:rPr kumimoji="1" lang="zh-CN" altLang="en-US" dirty="0" smtClean="0"/>
              <a:t> </a:t>
            </a:r>
            <a:r>
              <a:rPr kumimoji="1" lang="en-US" altLang="zh-CN" dirty="0" smtClean="0"/>
              <a:t>System</a:t>
            </a:r>
            <a:endParaRPr kumimoji="1" lang="zh-CN" altLang="en-US" dirty="0"/>
          </a:p>
        </p:txBody>
      </p:sp>
      <p:sp>
        <p:nvSpPr>
          <p:cNvPr id="5" name="文本占位符 1"/>
          <p:cNvSpPr txBox="1">
            <a:spLocks/>
          </p:cNvSpPr>
          <p:nvPr/>
        </p:nvSpPr>
        <p:spPr>
          <a:xfrm>
            <a:off x="3392382" y="2160271"/>
            <a:ext cx="1671107" cy="1357744"/>
          </a:xfrm>
          <a:prstGeom prst="rect">
            <a:avLst/>
          </a:prstGeom>
        </p:spPr>
        <p:txBody>
          <a:bodyPr anchor="t"/>
          <a:lstStyle>
            <a:lvl1pPr marL="0" indent="0" algn="l" defTabSz="914400" rtl="0" eaLnBrk="1" latinLnBrk="0" hangingPunct="1">
              <a:lnSpc>
                <a:spcPct val="90000"/>
              </a:lnSpc>
              <a:spcBef>
                <a:spcPts val="1000"/>
              </a:spcBef>
              <a:buFont typeface="Arial" panose="020B0604020202020204" pitchFamily="34" charset="0"/>
              <a:buNone/>
              <a:defRPr sz="4800" b="1" kern="1200" baseline="0">
                <a:solidFill>
                  <a:schemeClr val="tx1">
                    <a:lumMod val="75000"/>
                    <a:lumOff val="25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11500" dirty="0">
                <a:solidFill>
                  <a:schemeClr val="bg1"/>
                </a:solidFill>
              </a:rPr>
              <a:t>4</a:t>
            </a:r>
            <a:endParaRPr kumimoji="1" lang="zh-CN" altLang="en-US" dirty="0">
              <a:solidFill>
                <a:schemeClr val="bg1"/>
              </a:solidFill>
            </a:endParaRPr>
          </a:p>
        </p:txBody>
      </p:sp>
    </p:spTree>
    <p:extLst>
      <p:ext uri="{BB962C8B-B14F-4D97-AF65-F5344CB8AC3E}">
        <p14:creationId xmlns:p14="http://schemas.microsoft.com/office/powerpoint/2010/main" val="197882368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53431" y="1036865"/>
            <a:ext cx="3724488" cy="5750846"/>
          </a:xfrm>
          <a:prstGeom prst="rect">
            <a:avLst/>
          </a:prstGeom>
        </p:spPr>
      </p:pic>
      <p:sp>
        <p:nvSpPr>
          <p:cNvPr id="9" name="文本占位符 8"/>
          <p:cNvSpPr>
            <a:spLocks noGrp="1"/>
          </p:cNvSpPr>
          <p:nvPr>
            <p:ph type="body" sz="quarter" idx="11"/>
          </p:nvPr>
        </p:nvSpPr>
        <p:spPr>
          <a:xfrm>
            <a:off x="-641040" y="544176"/>
            <a:ext cx="5927388" cy="339658"/>
          </a:xfrm>
        </p:spPr>
        <p:txBody>
          <a:bodyPr/>
          <a:lstStyle/>
          <a:p>
            <a:r>
              <a:rPr kumimoji="1" lang="zh-CN" altLang="en-US" dirty="0" smtClean="0"/>
              <a:t>项目架构</a:t>
            </a:r>
            <a:endParaRPr kumimoji="1" lang="zh-CN" altLang="en-US" dirty="0"/>
          </a:p>
        </p:txBody>
      </p:sp>
      <p:sp>
        <p:nvSpPr>
          <p:cNvPr id="10" name="文本占位符 1"/>
          <p:cNvSpPr>
            <a:spLocks noGrp="1"/>
          </p:cNvSpPr>
          <p:nvPr>
            <p:ph type="body" sz="quarter" idx="11"/>
          </p:nvPr>
        </p:nvSpPr>
        <p:spPr>
          <a:xfrm>
            <a:off x="435160" y="101165"/>
            <a:ext cx="3401344" cy="405376"/>
          </a:xfrm>
        </p:spPr>
        <p:txBody>
          <a:bodyPr/>
          <a:lstStyle/>
          <a:p>
            <a:pPr algn="l"/>
            <a:r>
              <a:rPr kumimoji="1" lang="zh-CN" altLang="en-US" sz="1800" b="1" dirty="0"/>
              <a:t>使用方法</a:t>
            </a:r>
          </a:p>
        </p:txBody>
      </p:sp>
      <p:cxnSp>
        <p:nvCxnSpPr>
          <p:cNvPr id="12" name="直线箭头连接符 11"/>
          <p:cNvCxnSpPr/>
          <p:nvPr/>
        </p:nvCxnSpPr>
        <p:spPr>
          <a:xfrm>
            <a:off x="2905246" y="1493134"/>
            <a:ext cx="2798530" cy="1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950144" y="1328140"/>
            <a:ext cx="3573414" cy="332399"/>
          </a:xfrm>
          <a:prstGeom prst="rect">
            <a:avLst/>
          </a:prstGeom>
        </p:spPr>
        <p:txBody>
          <a:bodyPr wrap="none" rtlCol="0">
            <a:spAutoFit/>
          </a:bodyPr>
          <a:lstStyle/>
          <a:p>
            <a:pPr marL="0" indent="0">
              <a:lnSpc>
                <a:spcPct val="130000"/>
              </a:lnSpc>
              <a:buNone/>
            </a:pPr>
            <a:r>
              <a:rPr kumimoji="1" lang="zh-CN" altLang="en-US" sz="1200" dirty="0" smtClean="0"/>
              <a:t>定义了推荐算法的接口以及一些</a:t>
            </a:r>
            <a:r>
              <a:rPr kumimoji="1" lang="zh-CN" altLang="en-US" sz="1200" smtClean="0"/>
              <a:t>数据处理的工</a:t>
            </a:r>
            <a:r>
              <a:rPr kumimoji="1" lang="zh-CN" altLang="en-US" sz="1200" dirty="0" smtClean="0"/>
              <a:t>具类</a:t>
            </a:r>
          </a:p>
        </p:txBody>
      </p:sp>
      <p:cxnSp>
        <p:nvCxnSpPr>
          <p:cNvPr id="14" name="直线箭头连接符 13"/>
          <p:cNvCxnSpPr/>
          <p:nvPr/>
        </p:nvCxnSpPr>
        <p:spPr>
          <a:xfrm>
            <a:off x="3727048" y="2210478"/>
            <a:ext cx="19767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950144" y="2079001"/>
            <a:ext cx="2185214" cy="332399"/>
          </a:xfrm>
          <a:prstGeom prst="rect">
            <a:avLst/>
          </a:prstGeom>
        </p:spPr>
        <p:txBody>
          <a:bodyPr wrap="none" rtlCol="0">
            <a:spAutoFit/>
          </a:bodyPr>
          <a:lstStyle/>
          <a:p>
            <a:pPr marL="0" indent="0">
              <a:lnSpc>
                <a:spcPct val="130000"/>
              </a:lnSpc>
              <a:buNone/>
            </a:pPr>
            <a:r>
              <a:rPr kumimoji="1" lang="zh-CN" altLang="en-US" sz="1200" dirty="0" smtClean="0"/>
              <a:t>基于内容的推荐算法的相关类</a:t>
            </a:r>
          </a:p>
        </p:txBody>
      </p:sp>
      <p:cxnSp>
        <p:nvCxnSpPr>
          <p:cNvPr id="16" name="直线箭头连接符 15"/>
          <p:cNvCxnSpPr/>
          <p:nvPr/>
        </p:nvCxnSpPr>
        <p:spPr>
          <a:xfrm>
            <a:off x="4153395" y="3156849"/>
            <a:ext cx="1511239" cy="28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5962968" y="3042503"/>
            <a:ext cx="2646878" cy="332399"/>
          </a:xfrm>
          <a:prstGeom prst="rect">
            <a:avLst/>
          </a:prstGeom>
        </p:spPr>
        <p:txBody>
          <a:bodyPr wrap="none" rtlCol="0">
            <a:spAutoFit/>
          </a:bodyPr>
          <a:lstStyle/>
          <a:p>
            <a:pPr marL="0" indent="0">
              <a:lnSpc>
                <a:spcPct val="130000"/>
              </a:lnSpc>
              <a:buNone/>
            </a:pPr>
            <a:r>
              <a:rPr kumimoji="1" lang="zh-CN" altLang="en-US" sz="1200" dirty="0" smtClean="0"/>
              <a:t>基于内容的推荐算法下属的</a:t>
            </a:r>
            <a:r>
              <a:rPr kumimoji="1" lang="zh-CN" altLang="en-US" sz="1200" smtClean="0"/>
              <a:t>定时任务</a:t>
            </a:r>
            <a:endParaRPr kumimoji="1" lang="zh-CN" altLang="en-US" sz="1200" dirty="0" smtClean="0"/>
          </a:p>
        </p:txBody>
      </p:sp>
      <p:cxnSp>
        <p:nvCxnSpPr>
          <p:cNvPr id="18" name="直线箭头连接符 17"/>
          <p:cNvCxnSpPr/>
          <p:nvPr/>
        </p:nvCxnSpPr>
        <p:spPr>
          <a:xfrm flipV="1">
            <a:off x="3226419" y="3730688"/>
            <a:ext cx="2500871" cy="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025484" y="3558628"/>
            <a:ext cx="2185214" cy="332399"/>
          </a:xfrm>
          <a:prstGeom prst="rect">
            <a:avLst/>
          </a:prstGeom>
        </p:spPr>
        <p:txBody>
          <a:bodyPr wrap="none" rtlCol="0">
            <a:spAutoFit/>
          </a:bodyPr>
          <a:lstStyle/>
          <a:p>
            <a:pPr marL="0" indent="0">
              <a:lnSpc>
                <a:spcPct val="130000"/>
              </a:lnSpc>
              <a:buNone/>
            </a:pPr>
            <a:r>
              <a:rPr kumimoji="1" lang="zh-CN" altLang="en-US" sz="1200" dirty="0" smtClean="0"/>
              <a:t>推荐系统的数据库连接相关类</a:t>
            </a:r>
          </a:p>
        </p:txBody>
      </p:sp>
      <p:cxnSp>
        <p:nvCxnSpPr>
          <p:cNvPr id="20" name="直线箭头连接符 19"/>
          <p:cNvCxnSpPr/>
          <p:nvPr/>
        </p:nvCxnSpPr>
        <p:spPr>
          <a:xfrm flipV="1">
            <a:off x="2554209" y="4647863"/>
            <a:ext cx="3149567" cy="7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949255" y="4447106"/>
            <a:ext cx="2659702" cy="332399"/>
          </a:xfrm>
          <a:prstGeom prst="rect">
            <a:avLst/>
          </a:prstGeom>
        </p:spPr>
        <p:txBody>
          <a:bodyPr wrap="none" rtlCol="0">
            <a:spAutoFit/>
          </a:bodyPr>
          <a:lstStyle/>
          <a:p>
            <a:pPr marL="0" indent="0">
              <a:lnSpc>
                <a:spcPct val="130000"/>
              </a:lnSpc>
              <a:buNone/>
            </a:pPr>
            <a:r>
              <a:rPr kumimoji="1" lang="en-US" altLang="zh-CN" sz="1200" dirty="0" smtClean="0"/>
              <a:t>Main</a:t>
            </a:r>
            <a:r>
              <a:rPr kumimoji="1" lang="zh-CN" altLang="en-US" sz="1200" dirty="0" smtClean="0"/>
              <a:t>方法所在类，用于启动推荐系统</a:t>
            </a:r>
          </a:p>
        </p:txBody>
      </p:sp>
      <p:cxnSp>
        <p:nvCxnSpPr>
          <p:cNvPr id="22" name="直线箭头连接符 21"/>
          <p:cNvCxnSpPr/>
          <p:nvPr/>
        </p:nvCxnSpPr>
        <p:spPr>
          <a:xfrm>
            <a:off x="4329803" y="4850042"/>
            <a:ext cx="1422779" cy="11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949255" y="4730173"/>
            <a:ext cx="2375971" cy="332399"/>
          </a:xfrm>
          <a:prstGeom prst="rect">
            <a:avLst/>
          </a:prstGeom>
        </p:spPr>
        <p:txBody>
          <a:bodyPr wrap="none" rtlCol="0">
            <a:spAutoFit/>
          </a:bodyPr>
          <a:lstStyle/>
          <a:p>
            <a:pPr marL="0" indent="0">
              <a:lnSpc>
                <a:spcPct val="130000"/>
              </a:lnSpc>
              <a:buNone/>
            </a:pPr>
            <a:r>
              <a:rPr kumimoji="1" lang="zh-CN" altLang="en-US" sz="1200" dirty="0" smtClean="0"/>
              <a:t>基于</a:t>
            </a:r>
            <a:r>
              <a:rPr kumimoji="1" lang="en-US" altLang="zh-CN" sz="1200" dirty="0" smtClean="0"/>
              <a:t>Mahout</a:t>
            </a:r>
            <a:r>
              <a:rPr kumimoji="1" lang="zh-CN" altLang="en-US" sz="1200" dirty="0" smtClean="0"/>
              <a:t>的协同过滤的相关类</a:t>
            </a:r>
          </a:p>
        </p:txBody>
      </p:sp>
      <p:cxnSp>
        <p:nvCxnSpPr>
          <p:cNvPr id="24" name="直线箭头连接符 23"/>
          <p:cNvCxnSpPr/>
          <p:nvPr/>
        </p:nvCxnSpPr>
        <p:spPr>
          <a:xfrm flipV="1">
            <a:off x="2650618" y="6501685"/>
            <a:ext cx="31019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949255" y="6320083"/>
            <a:ext cx="1261884" cy="332399"/>
          </a:xfrm>
          <a:prstGeom prst="rect">
            <a:avLst/>
          </a:prstGeom>
        </p:spPr>
        <p:txBody>
          <a:bodyPr wrap="none" rtlCol="0">
            <a:spAutoFit/>
          </a:bodyPr>
          <a:lstStyle/>
          <a:p>
            <a:pPr marL="0" indent="0">
              <a:lnSpc>
                <a:spcPct val="130000"/>
              </a:lnSpc>
              <a:buNone/>
            </a:pPr>
            <a:r>
              <a:rPr kumimoji="1" lang="zh-CN" altLang="en-US" sz="1200" dirty="0" smtClean="0"/>
              <a:t>数据库配置文件</a:t>
            </a:r>
          </a:p>
        </p:txBody>
      </p:sp>
      <p:cxnSp>
        <p:nvCxnSpPr>
          <p:cNvPr id="26" name="直线箭头连接符 25"/>
          <p:cNvCxnSpPr/>
          <p:nvPr/>
        </p:nvCxnSpPr>
        <p:spPr>
          <a:xfrm>
            <a:off x="4348570" y="5223083"/>
            <a:ext cx="1378720" cy="18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5991080" y="5076404"/>
            <a:ext cx="2646878" cy="332399"/>
          </a:xfrm>
          <a:prstGeom prst="rect">
            <a:avLst/>
          </a:prstGeom>
        </p:spPr>
        <p:txBody>
          <a:bodyPr wrap="square" rtlCol="0">
            <a:spAutoFit/>
          </a:bodyPr>
          <a:lstStyle/>
          <a:p>
            <a:pPr marL="0" indent="0">
              <a:lnSpc>
                <a:spcPct val="130000"/>
              </a:lnSpc>
              <a:buNone/>
            </a:pPr>
            <a:r>
              <a:rPr kumimoji="1" lang="zh-CN" altLang="en-US" sz="1200" dirty="0" smtClean="0"/>
              <a:t>基于内容的推荐算法下属的</a:t>
            </a:r>
            <a:r>
              <a:rPr kumimoji="1" lang="zh-CN" altLang="en-US" sz="1200" smtClean="0"/>
              <a:t>定时任务</a:t>
            </a:r>
            <a:endParaRPr kumimoji="1" lang="zh-CN" altLang="en-US" sz="1200" dirty="0" smtClean="0"/>
          </a:p>
        </p:txBody>
      </p:sp>
      <p:cxnSp>
        <p:nvCxnSpPr>
          <p:cNvPr id="28" name="直线箭头连接符 27"/>
          <p:cNvCxnSpPr/>
          <p:nvPr/>
        </p:nvCxnSpPr>
        <p:spPr>
          <a:xfrm flipV="1">
            <a:off x="2658910" y="6727803"/>
            <a:ext cx="31019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5949255" y="6561603"/>
            <a:ext cx="1415772" cy="332399"/>
          </a:xfrm>
          <a:prstGeom prst="rect">
            <a:avLst/>
          </a:prstGeom>
        </p:spPr>
        <p:txBody>
          <a:bodyPr wrap="none" rtlCol="0">
            <a:spAutoFit/>
          </a:bodyPr>
          <a:lstStyle/>
          <a:p>
            <a:pPr marL="0" indent="0">
              <a:lnSpc>
                <a:spcPct val="130000"/>
              </a:lnSpc>
              <a:buNone/>
            </a:pPr>
            <a:r>
              <a:rPr kumimoji="1" lang="zh-CN" altLang="en-US" sz="1200" dirty="0" smtClean="0"/>
              <a:t>系统参数配置文件</a:t>
            </a:r>
          </a:p>
        </p:txBody>
      </p:sp>
    </p:spTree>
    <p:extLst>
      <p:ext uri="{BB962C8B-B14F-4D97-AF65-F5344CB8AC3E}">
        <p14:creationId xmlns:p14="http://schemas.microsoft.com/office/powerpoint/2010/main" val="12363061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1"/>
          </p:nvPr>
        </p:nvSpPr>
        <p:spPr>
          <a:xfrm>
            <a:off x="0" y="6088450"/>
            <a:ext cx="5927388" cy="339658"/>
          </a:xfrm>
        </p:spPr>
        <p:txBody>
          <a:bodyPr/>
          <a:lstStyle/>
          <a:p>
            <a:r>
              <a:rPr kumimoji="1" lang="zh-CN" altLang="en-US" dirty="0" smtClean="0"/>
              <a:t>（由于定时任务的存在，推荐系统会在一次启动后，一直保持运行。）</a:t>
            </a:r>
            <a:endParaRPr kumimoji="1" lang="zh-CN" altLang="en-US" dirty="0"/>
          </a:p>
        </p:txBody>
      </p:sp>
      <p:sp>
        <p:nvSpPr>
          <p:cNvPr id="10" name="文本占位符 1"/>
          <p:cNvSpPr>
            <a:spLocks noGrp="1"/>
          </p:cNvSpPr>
          <p:nvPr>
            <p:ph type="body" sz="quarter" idx="11"/>
          </p:nvPr>
        </p:nvSpPr>
        <p:spPr>
          <a:xfrm>
            <a:off x="435160" y="101165"/>
            <a:ext cx="3401344" cy="405376"/>
          </a:xfrm>
        </p:spPr>
        <p:txBody>
          <a:bodyPr/>
          <a:lstStyle/>
          <a:p>
            <a:pPr algn="l"/>
            <a:r>
              <a:rPr kumimoji="1" lang="zh-CN" altLang="en-US" sz="1800" b="1" dirty="0"/>
              <a:t>使用方法</a:t>
            </a:r>
          </a:p>
        </p:txBody>
      </p:sp>
      <p:sp>
        <p:nvSpPr>
          <p:cNvPr id="26" name="文本占位符 8"/>
          <p:cNvSpPr>
            <a:spLocks noGrp="1"/>
          </p:cNvSpPr>
          <p:nvPr>
            <p:ph type="body" sz="quarter" idx="11"/>
          </p:nvPr>
        </p:nvSpPr>
        <p:spPr>
          <a:xfrm>
            <a:off x="435160" y="719727"/>
            <a:ext cx="5927388" cy="339658"/>
          </a:xfrm>
        </p:spPr>
        <p:txBody>
          <a:bodyPr/>
          <a:lstStyle/>
          <a:p>
            <a:pPr algn="l"/>
            <a:r>
              <a:rPr kumimoji="1" lang="zh-CN" altLang="en-US" dirty="0" smtClean="0"/>
              <a:t>推荐系统的主要工作是：</a:t>
            </a:r>
            <a:endParaRPr kumimoji="1" lang="en-US" altLang="zh-CN" dirty="0" smtClean="0"/>
          </a:p>
          <a:p>
            <a:pPr algn="l"/>
            <a:endParaRPr kumimoji="1" lang="en-US" altLang="zh-CN" dirty="0"/>
          </a:p>
          <a:p>
            <a:pPr algn="l"/>
            <a:r>
              <a:rPr kumimoji="1" lang="en-US" altLang="zh-CN" dirty="0" smtClean="0"/>
              <a:t>1</a:t>
            </a:r>
            <a:r>
              <a:rPr kumimoji="1" lang="zh-CN" altLang="en-US" dirty="0" smtClean="0"/>
              <a:t>、针对基于内容的推荐算法，推荐系统每日</a:t>
            </a:r>
            <a:r>
              <a:rPr kumimoji="1" lang="en-US" altLang="zh-CN" dirty="0" smtClean="0"/>
              <a:t>0</a:t>
            </a:r>
            <a:r>
              <a:rPr kumimoji="1" lang="zh-CN" altLang="en-US" dirty="0" smtClean="0"/>
              <a:t>点</a:t>
            </a:r>
            <a:r>
              <a:rPr kumimoji="1" lang="en-US" altLang="zh-CN" dirty="0" smtClean="0"/>
              <a:t>0</a:t>
            </a:r>
            <a:r>
              <a:rPr kumimoji="1" lang="zh-CN" altLang="en-US" dirty="0" smtClean="0"/>
              <a:t>分</a:t>
            </a:r>
            <a:r>
              <a:rPr kumimoji="1" lang="en-US" altLang="zh-CN" dirty="0" smtClean="0"/>
              <a:t>0</a:t>
            </a:r>
            <a:r>
              <a:rPr kumimoji="1" lang="zh-CN" altLang="en-US" dirty="0" smtClean="0"/>
              <a:t>秒执行一次用户喜好关键词列表的更新（关键词对应的喜好值*</a:t>
            </a:r>
            <a:r>
              <a:rPr kumimoji="1" lang="en-US" altLang="zh-CN" dirty="0" smtClean="0"/>
              <a:t>=</a:t>
            </a:r>
            <a:r>
              <a:rPr kumimoji="1" lang="zh-CN" altLang="en-US" dirty="0" smtClean="0"/>
              <a:t>衰减系数</a:t>
            </a:r>
            <a:r>
              <a:rPr kumimoji="1" lang="en-US" altLang="zh-CN" dirty="0" err="1" smtClean="0"/>
              <a:t>λ</a:t>
            </a:r>
            <a:r>
              <a:rPr kumimoji="1" lang="zh-CN" altLang="en-US" dirty="0" smtClean="0"/>
              <a:t>）。</a:t>
            </a:r>
            <a:endParaRPr kumimoji="1" lang="en-US" altLang="zh-CN" dirty="0" smtClean="0"/>
          </a:p>
          <a:p>
            <a:pPr algn="l"/>
            <a:r>
              <a:rPr kumimoji="1" lang="en-US" altLang="zh-CN" dirty="0" smtClean="0"/>
              <a:t>2</a:t>
            </a:r>
            <a:r>
              <a:rPr kumimoji="1" lang="zh-CN" altLang="en-US" dirty="0" smtClean="0"/>
              <a:t>、完成用户关键词列表更新后，开始执行推荐。</a:t>
            </a:r>
            <a:endParaRPr kumimoji="1" lang="en-US" altLang="zh-CN" dirty="0" smtClean="0"/>
          </a:p>
          <a:p>
            <a:pPr algn="l"/>
            <a:r>
              <a:rPr kumimoji="1" lang="zh-CN" altLang="en-US" dirty="0" smtClean="0"/>
              <a:t>（</a:t>
            </a:r>
            <a:r>
              <a:rPr kumimoji="1" lang="en-US" altLang="zh-CN" dirty="0" smtClean="0"/>
              <a:t>1</a:t>
            </a:r>
            <a:r>
              <a:rPr kumimoji="1" lang="zh-CN" altLang="en-US" dirty="0" smtClean="0"/>
              <a:t>）调用基于协同过滤的推荐的相关类，生成针对所有用户的</a:t>
            </a:r>
            <a:r>
              <a:rPr kumimoji="1" lang="en-US" altLang="zh-CN" dirty="0" smtClean="0"/>
              <a:t>N1</a:t>
            </a:r>
            <a:r>
              <a:rPr kumimoji="1" lang="zh-CN" altLang="en-US" dirty="0" smtClean="0"/>
              <a:t>条推荐结果，并将推荐结果以</a:t>
            </a:r>
            <a:r>
              <a:rPr kumimoji="1" lang="en-US" altLang="zh-CN" dirty="0" smtClean="0"/>
              <a:t>【</a:t>
            </a:r>
            <a:r>
              <a:rPr kumimoji="1" lang="zh-CN" altLang="en-US" dirty="0" smtClean="0"/>
              <a:t>用户</a:t>
            </a:r>
            <a:r>
              <a:rPr kumimoji="1" lang="en-US" altLang="zh-CN" dirty="0" smtClean="0"/>
              <a:t>ID</a:t>
            </a:r>
            <a:r>
              <a:rPr kumimoji="1" lang="zh-CN" altLang="en-US" dirty="0" smtClean="0"/>
              <a:t>，推荐新闻</a:t>
            </a:r>
            <a:r>
              <a:rPr kumimoji="1" lang="en-US" altLang="zh-CN" dirty="0" smtClean="0"/>
              <a:t>ID】</a:t>
            </a:r>
            <a:r>
              <a:rPr kumimoji="1" lang="zh-CN" altLang="en-US" dirty="0" smtClean="0"/>
              <a:t>的形式，插入到</a:t>
            </a:r>
            <a:r>
              <a:rPr kumimoji="1" lang="en-US" altLang="zh-CN" dirty="0" smtClean="0"/>
              <a:t>recommend</a:t>
            </a:r>
            <a:r>
              <a:rPr kumimoji="1" lang="zh-CN" altLang="en-US" dirty="0" smtClean="0"/>
              <a:t>表中。</a:t>
            </a:r>
            <a:endParaRPr kumimoji="1" lang="en-US" altLang="zh-CN" dirty="0" smtClean="0"/>
          </a:p>
          <a:p>
            <a:pPr algn="l"/>
            <a:r>
              <a:rPr kumimoji="1" lang="zh-CN" altLang="en-US" dirty="0" smtClean="0"/>
              <a:t>（</a:t>
            </a:r>
            <a:r>
              <a:rPr kumimoji="1" lang="en-US" altLang="zh-CN" dirty="0" smtClean="0"/>
              <a:t>2</a:t>
            </a:r>
            <a:r>
              <a:rPr kumimoji="1" lang="zh-CN" altLang="en-US" dirty="0" smtClean="0"/>
              <a:t>）调用基于内容的推荐的相关类，生成针对所有用户的</a:t>
            </a:r>
            <a:r>
              <a:rPr kumimoji="1" lang="en-US" altLang="zh-CN" dirty="0" smtClean="0"/>
              <a:t>N2</a:t>
            </a:r>
            <a:r>
              <a:rPr kumimoji="1" lang="zh-CN" altLang="en-US" dirty="0" smtClean="0"/>
              <a:t>条推荐结果，并将推荐结果入库到</a:t>
            </a:r>
            <a:r>
              <a:rPr kumimoji="1" lang="en-US" altLang="zh-CN" dirty="0" smtClean="0"/>
              <a:t>recommend</a:t>
            </a:r>
            <a:r>
              <a:rPr kumimoji="1" lang="zh-CN" altLang="en-US" dirty="0" smtClean="0"/>
              <a:t>表中。</a:t>
            </a:r>
            <a:endParaRPr kumimoji="1" lang="en-US" altLang="zh-CN" dirty="0"/>
          </a:p>
          <a:p>
            <a:pPr algn="l"/>
            <a:r>
              <a:rPr kumimoji="1" lang="en-US" altLang="zh-CN" dirty="0" smtClean="0"/>
              <a:t>3</a:t>
            </a:r>
            <a:r>
              <a:rPr kumimoji="1" lang="zh-CN" altLang="en-US" dirty="0" smtClean="0"/>
              <a:t>、微平台给用户推送新闻时，加载</a:t>
            </a:r>
            <a:r>
              <a:rPr kumimoji="1" lang="en-US" altLang="zh-CN" dirty="0" smtClean="0"/>
              <a:t>recommend</a:t>
            </a:r>
            <a:r>
              <a:rPr kumimoji="1" lang="zh-CN" altLang="en-US" dirty="0" smtClean="0"/>
              <a:t>表中的记录。</a:t>
            </a:r>
            <a:endParaRPr kumimoji="1" lang="en-US" altLang="zh-CN" dirty="0" smtClean="0"/>
          </a:p>
        </p:txBody>
      </p:sp>
      <p:sp>
        <p:nvSpPr>
          <p:cNvPr id="27" name="文本占位符 8"/>
          <p:cNvSpPr>
            <a:spLocks noGrp="1"/>
          </p:cNvSpPr>
          <p:nvPr>
            <p:ph type="body" sz="quarter" idx="11"/>
          </p:nvPr>
        </p:nvSpPr>
        <p:spPr>
          <a:xfrm>
            <a:off x="7149051" y="3486075"/>
            <a:ext cx="2110695" cy="339658"/>
          </a:xfrm>
        </p:spPr>
        <p:txBody>
          <a:bodyPr/>
          <a:lstStyle/>
          <a:p>
            <a:pPr algn="l"/>
            <a:r>
              <a:rPr kumimoji="1" lang="zh-CN" altLang="en-US" dirty="0"/>
              <a:t>（</a:t>
            </a:r>
            <a:r>
              <a:rPr kumimoji="1" lang="en-US" altLang="zh-CN" dirty="0" smtClean="0"/>
              <a:t>N1</a:t>
            </a:r>
            <a:r>
              <a:rPr kumimoji="1" lang="zh-CN" altLang="en-US" dirty="0" smtClean="0"/>
              <a:t>，</a:t>
            </a:r>
            <a:r>
              <a:rPr kumimoji="1" lang="en-US" altLang="zh-CN" dirty="0" smtClean="0"/>
              <a:t>N2</a:t>
            </a:r>
            <a:r>
              <a:rPr kumimoji="1" lang="zh-CN" altLang="en-US" dirty="0" smtClean="0"/>
              <a:t>均为可调节参数）</a:t>
            </a:r>
            <a:endParaRPr kumimoji="1" lang="zh-CN" altLang="en-US" dirty="0"/>
          </a:p>
        </p:txBody>
      </p:sp>
      <p:sp>
        <p:nvSpPr>
          <p:cNvPr id="6" name="文本框 5"/>
          <p:cNvSpPr txBox="1"/>
          <p:nvPr/>
        </p:nvSpPr>
        <p:spPr>
          <a:xfrm>
            <a:off x="1249876" y="4653379"/>
            <a:ext cx="1096775" cy="332399"/>
          </a:xfrm>
          <a:prstGeom prst="rect">
            <a:avLst/>
          </a:prstGeom>
        </p:spPr>
        <p:txBody>
          <a:bodyPr wrap="none" rtlCol="0">
            <a:spAutoFit/>
          </a:bodyPr>
          <a:lstStyle/>
          <a:p>
            <a:pPr>
              <a:lnSpc>
                <a:spcPct val="130000"/>
              </a:lnSpc>
            </a:pPr>
            <a:r>
              <a:rPr kumimoji="1" lang="en-US" altLang="zh-CN" sz="1200" dirty="0" smtClean="0"/>
              <a:t>recommend</a:t>
            </a:r>
            <a:r>
              <a:rPr kumimoji="1" lang="zh-CN" altLang="en-US" sz="1200" dirty="0" smtClean="0"/>
              <a:t>表</a:t>
            </a:r>
            <a:endParaRPr kumimoji="1" lang="zh-CN" altLang="en-US" sz="1200" dirty="0" smtClean="0">
              <a:solidFill>
                <a:schemeClr val="bg1">
                  <a:lumMod val="50000"/>
                </a:schemeClr>
              </a:solidFill>
            </a:endParaRPr>
          </a:p>
        </p:txBody>
      </p:sp>
      <p:pic>
        <p:nvPicPr>
          <p:cNvPr id="7" name="图片 6"/>
          <p:cNvPicPr>
            <a:picLocks noChangeAspect="1"/>
          </p:cNvPicPr>
          <p:nvPr/>
        </p:nvPicPr>
        <p:blipFill>
          <a:blip r:embed="rId2"/>
          <a:stretch>
            <a:fillRect/>
          </a:stretch>
        </p:blipFill>
        <p:spPr>
          <a:xfrm>
            <a:off x="2791266" y="4201214"/>
            <a:ext cx="6468480" cy="1632426"/>
          </a:xfrm>
          <a:prstGeom prst="rect">
            <a:avLst/>
          </a:prstGeom>
        </p:spPr>
      </p:pic>
    </p:spTree>
    <p:extLst>
      <p:ext uri="{BB962C8B-B14F-4D97-AF65-F5344CB8AC3E}">
        <p14:creationId xmlns:p14="http://schemas.microsoft.com/office/powerpoint/2010/main" val="6136234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THANK YOU</a:t>
            </a:r>
          </a:p>
          <a:p>
            <a:r>
              <a:rPr kumimoji="1" lang="en-US" altLang="zh-CN" dirty="0"/>
              <a:t>FOR WATCHING</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PRESENTED</a:t>
            </a:r>
            <a:r>
              <a:rPr kumimoji="1" lang="zh-CN" altLang="en-US" dirty="0"/>
              <a:t> </a:t>
            </a:r>
            <a:r>
              <a:rPr kumimoji="1" lang="en-US" altLang="zh-CN" dirty="0"/>
              <a:t>BY</a:t>
            </a:r>
            <a:r>
              <a:rPr kumimoji="1" lang="zh-CN" altLang="en-US" dirty="0"/>
              <a:t> </a:t>
            </a:r>
            <a:r>
              <a:rPr kumimoji="1" lang="en-US" altLang="zh-CN" dirty="0" smtClean="0"/>
              <a:t>Tom</a:t>
            </a:r>
            <a:r>
              <a:rPr kumimoji="1" lang="zh-CN" altLang="en-US" dirty="0" smtClean="0"/>
              <a:t> </a:t>
            </a:r>
            <a:r>
              <a:rPr kumimoji="1" lang="en-US" altLang="zh-CN" dirty="0" smtClean="0"/>
              <a:t>Qian</a:t>
            </a:r>
            <a:endParaRPr kumimoji="1" lang="zh-CN" altLang="en-US" dirty="0"/>
          </a:p>
        </p:txBody>
      </p:sp>
    </p:spTree>
    <p:extLst>
      <p:ext uri="{BB962C8B-B14F-4D97-AF65-F5344CB8AC3E}">
        <p14:creationId xmlns:p14="http://schemas.microsoft.com/office/powerpoint/2010/main" val="2195442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714702" y="3056071"/>
            <a:ext cx="5159619" cy="732453"/>
          </a:xfrm>
        </p:spPr>
        <p:txBody>
          <a:bodyPr/>
          <a:lstStyle/>
          <a:p>
            <a:r>
              <a:rPr kumimoji="1" lang="zh-CN" altLang="en-US" dirty="0"/>
              <a:t>整体框架</a:t>
            </a:r>
          </a:p>
        </p:txBody>
      </p:sp>
      <p:sp>
        <p:nvSpPr>
          <p:cNvPr id="3" name="文本占位符 2"/>
          <p:cNvSpPr>
            <a:spLocks noGrp="1"/>
          </p:cNvSpPr>
          <p:nvPr>
            <p:ph type="body" sz="quarter" idx="11"/>
          </p:nvPr>
        </p:nvSpPr>
        <p:spPr>
          <a:xfrm>
            <a:off x="7411933" y="3788524"/>
            <a:ext cx="3138030" cy="337452"/>
          </a:xfrm>
        </p:spPr>
        <p:txBody>
          <a:bodyPr/>
          <a:lstStyle/>
          <a:p>
            <a:r>
              <a:rPr kumimoji="1" lang="en-US" altLang="zh-CN" dirty="0" smtClean="0"/>
              <a:t>The</a:t>
            </a:r>
            <a:r>
              <a:rPr kumimoji="1" lang="zh-CN" altLang="en-US" dirty="0" smtClean="0"/>
              <a:t> </a:t>
            </a:r>
            <a:r>
              <a:rPr kumimoji="1" lang="en-US" altLang="zh-CN" dirty="0" smtClean="0"/>
              <a:t>Framework</a:t>
            </a:r>
            <a:endParaRPr kumimoji="1" lang="zh-CN" altLang="en-US" dirty="0"/>
          </a:p>
        </p:txBody>
      </p:sp>
      <p:sp>
        <p:nvSpPr>
          <p:cNvPr id="5" name="文本占位符 1"/>
          <p:cNvSpPr txBox="1">
            <a:spLocks/>
          </p:cNvSpPr>
          <p:nvPr/>
        </p:nvSpPr>
        <p:spPr>
          <a:xfrm>
            <a:off x="3392382" y="2160271"/>
            <a:ext cx="1671107" cy="1357744"/>
          </a:xfrm>
          <a:prstGeom prst="rect">
            <a:avLst/>
          </a:prstGeom>
        </p:spPr>
        <p:txBody>
          <a:bodyPr anchor="t"/>
          <a:lstStyle>
            <a:lvl1pPr marL="0" indent="0" algn="l" defTabSz="914400" rtl="0" eaLnBrk="1" latinLnBrk="0" hangingPunct="1">
              <a:lnSpc>
                <a:spcPct val="90000"/>
              </a:lnSpc>
              <a:spcBef>
                <a:spcPts val="1000"/>
              </a:spcBef>
              <a:buFont typeface="Arial" panose="020B0604020202020204" pitchFamily="34" charset="0"/>
              <a:buNone/>
              <a:defRPr sz="4800" b="1" kern="1200" baseline="0">
                <a:solidFill>
                  <a:schemeClr val="tx1">
                    <a:lumMod val="75000"/>
                    <a:lumOff val="25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11500" dirty="0" smtClean="0">
                <a:solidFill>
                  <a:schemeClr val="bg1"/>
                </a:solidFill>
              </a:rPr>
              <a:t>1</a:t>
            </a:r>
            <a:endParaRPr kumimoji="1" lang="zh-CN" altLang="en-US" dirty="0">
              <a:solidFill>
                <a:schemeClr val="bg1"/>
              </a:solidFill>
            </a:endParaRPr>
          </a:p>
        </p:txBody>
      </p:sp>
    </p:spTree>
    <p:extLst>
      <p:ext uri="{BB962C8B-B14F-4D97-AF65-F5344CB8AC3E}">
        <p14:creationId xmlns:p14="http://schemas.microsoft.com/office/powerpoint/2010/main" val="53732253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zh-CN" altLang="en-US" dirty="0" smtClean="0"/>
              <a:t>整体框架</a:t>
            </a:r>
            <a:endParaRPr kumimoji="1" lang="zh-CN" altLang="en-US" dirty="0"/>
          </a:p>
        </p:txBody>
      </p:sp>
      <p:cxnSp>
        <p:nvCxnSpPr>
          <p:cNvPr id="12" name="直线箭头连接符 11"/>
          <p:cNvCxnSpPr/>
          <p:nvPr/>
        </p:nvCxnSpPr>
        <p:spPr>
          <a:xfrm>
            <a:off x="5245174" y="1833590"/>
            <a:ext cx="0" cy="502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云形 14"/>
          <p:cNvSpPr/>
          <p:nvPr/>
        </p:nvSpPr>
        <p:spPr>
          <a:xfrm>
            <a:off x="4039309" y="3317424"/>
            <a:ext cx="2411730" cy="1383030"/>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数据处理</a:t>
            </a:r>
            <a:endParaRPr kumimoji="1" lang="zh-CN" altLang="en-US" dirty="0"/>
          </a:p>
        </p:txBody>
      </p:sp>
      <p:cxnSp>
        <p:nvCxnSpPr>
          <p:cNvPr id="17" name="直线箭头连接符 16"/>
          <p:cNvCxnSpPr/>
          <p:nvPr/>
        </p:nvCxnSpPr>
        <p:spPr>
          <a:xfrm>
            <a:off x="6589396" y="3987458"/>
            <a:ext cx="525780" cy="423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罐形 18"/>
          <p:cNvSpPr/>
          <p:nvPr/>
        </p:nvSpPr>
        <p:spPr>
          <a:xfrm>
            <a:off x="3076021" y="4553227"/>
            <a:ext cx="548640" cy="1869970"/>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协同过滤</a:t>
            </a:r>
            <a:endParaRPr kumimoji="1" lang="zh-CN" altLang="en-US" dirty="0"/>
          </a:p>
        </p:txBody>
      </p:sp>
      <p:cxnSp>
        <p:nvCxnSpPr>
          <p:cNvPr id="20" name="直线箭头连接符 19"/>
          <p:cNvCxnSpPr/>
          <p:nvPr/>
        </p:nvCxnSpPr>
        <p:spPr>
          <a:xfrm flipH="1">
            <a:off x="3359932" y="4058313"/>
            <a:ext cx="541020" cy="423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罐形 21"/>
          <p:cNvSpPr/>
          <p:nvPr/>
        </p:nvSpPr>
        <p:spPr>
          <a:xfrm>
            <a:off x="6781312" y="4537695"/>
            <a:ext cx="571500" cy="1885502"/>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基于内容推荐</a:t>
            </a:r>
            <a:endParaRPr kumimoji="1" lang="zh-CN" altLang="en-US" dirty="0"/>
          </a:p>
        </p:txBody>
      </p:sp>
      <p:sp>
        <p:nvSpPr>
          <p:cNvPr id="25" name="文本框 24"/>
          <p:cNvSpPr txBox="1"/>
          <p:nvPr/>
        </p:nvSpPr>
        <p:spPr>
          <a:xfrm>
            <a:off x="5245174" y="1918850"/>
            <a:ext cx="489236" cy="332399"/>
          </a:xfrm>
          <a:prstGeom prst="rect">
            <a:avLst/>
          </a:prstGeom>
        </p:spPr>
        <p:txBody>
          <a:bodyPr wrap="none" rtlCol="0">
            <a:spAutoFit/>
          </a:bodyPr>
          <a:lstStyle/>
          <a:p>
            <a:pPr marL="0" indent="0">
              <a:lnSpc>
                <a:spcPct val="130000"/>
              </a:lnSpc>
              <a:buNone/>
            </a:pPr>
            <a:r>
              <a:rPr kumimoji="1" lang="zh-CN" altLang="en-US" sz="1200" smtClean="0">
                <a:solidFill>
                  <a:schemeClr val="bg1">
                    <a:lumMod val="50000"/>
                  </a:schemeClr>
                </a:solidFill>
              </a:rPr>
              <a:t>提取</a:t>
            </a:r>
          </a:p>
        </p:txBody>
      </p:sp>
      <p:sp>
        <p:nvSpPr>
          <p:cNvPr id="26" name="矩形 25"/>
          <p:cNvSpPr/>
          <p:nvPr/>
        </p:nvSpPr>
        <p:spPr>
          <a:xfrm>
            <a:off x="3900952" y="2363898"/>
            <a:ext cx="3059918" cy="5774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t>特定的用户浏览信息</a:t>
            </a:r>
            <a:endParaRPr kumimoji="1" lang="zh-CN" altLang="en-US" sz="1600" dirty="0"/>
          </a:p>
        </p:txBody>
      </p:sp>
      <p:sp>
        <p:nvSpPr>
          <p:cNvPr id="27" name="立方体 26"/>
          <p:cNvSpPr/>
          <p:nvPr/>
        </p:nvSpPr>
        <p:spPr>
          <a:xfrm>
            <a:off x="4732549" y="657012"/>
            <a:ext cx="1281356" cy="1239448"/>
          </a:xfrm>
          <a:prstGeom prst="cub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微平台数据库</a:t>
            </a:r>
            <a:endParaRPr kumimoji="1" lang="zh-CN" altLang="en-US" dirty="0"/>
          </a:p>
        </p:txBody>
      </p:sp>
      <p:cxnSp>
        <p:nvCxnSpPr>
          <p:cNvPr id="28" name="直线箭头连接符 27"/>
          <p:cNvCxnSpPr/>
          <p:nvPr/>
        </p:nvCxnSpPr>
        <p:spPr>
          <a:xfrm>
            <a:off x="5247788" y="2883084"/>
            <a:ext cx="0" cy="502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rot="19358524">
            <a:off x="3066488" y="3949917"/>
            <a:ext cx="954107" cy="332399"/>
          </a:xfrm>
          <a:prstGeom prst="rect">
            <a:avLst/>
          </a:prstGeom>
        </p:spPr>
        <p:txBody>
          <a:bodyPr wrap="none" rtlCol="0">
            <a:spAutoFit/>
          </a:bodyPr>
          <a:lstStyle/>
          <a:p>
            <a:pPr marL="0" indent="0">
              <a:lnSpc>
                <a:spcPct val="130000"/>
              </a:lnSpc>
              <a:buNone/>
            </a:pPr>
            <a:r>
              <a:rPr kumimoji="1" lang="zh-CN" altLang="en-US" sz="1200" dirty="0" smtClean="0">
                <a:solidFill>
                  <a:schemeClr val="bg1">
                    <a:lumMod val="50000"/>
                  </a:schemeClr>
                </a:solidFill>
              </a:rPr>
              <a:t>用户相似度</a:t>
            </a:r>
          </a:p>
        </p:txBody>
      </p:sp>
      <p:sp>
        <p:nvSpPr>
          <p:cNvPr id="30" name="文本框 29"/>
          <p:cNvSpPr txBox="1"/>
          <p:nvPr/>
        </p:nvSpPr>
        <p:spPr>
          <a:xfrm rot="2354138">
            <a:off x="6351731" y="4033160"/>
            <a:ext cx="1883849" cy="332399"/>
          </a:xfrm>
          <a:prstGeom prst="rect">
            <a:avLst/>
          </a:prstGeom>
        </p:spPr>
        <p:txBody>
          <a:bodyPr wrap="none" rtlCol="0">
            <a:spAutoFit/>
          </a:bodyPr>
          <a:lstStyle/>
          <a:p>
            <a:pPr marL="0" indent="0">
              <a:lnSpc>
                <a:spcPct val="130000"/>
              </a:lnSpc>
              <a:buNone/>
            </a:pPr>
            <a:r>
              <a:rPr kumimoji="1" lang="zh-CN" altLang="en-US" sz="1200" dirty="0" smtClean="0">
                <a:solidFill>
                  <a:schemeClr val="bg1">
                    <a:lumMod val="50000"/>
                  </a:schemeClr>
                </a:solidFill>
              </a:rPr>
              <a:t>新闻与用户偏好的拟合度</a:t>
            </a:r>
          </a:p>
        </p:txBody>
      </p:sp>
      <p:cxnSp>
        <p:nvCxnSpPr>
          <p:cNvPr id="32" name="肘形连接符 31"/>
          <p:cNvCxnSpPr>
            <a:stCxn id="19" idx="2"/>
            <a:endCxn id="27" idx="2"/>
          </p:cNvCxnSpPr>
          <p:nvPr/>
        </p:nvCxnSpPr>
        <p:spPr>
          <a:xfrm rot="10800000" flipH="1">
            <a:off x="3076021" y="1431668"/>
            <a:ext cx="1656528" cy="4056545"/>
          </a:xfrm>
          <a:prstGeom prst="bentConnector3">
            <a:avLst>
              <a:gd name="adj1" fmla="val -138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2916775" y="1053363"/>
            <a:ext cx="1415772" cy="332399"/>
          </a:xfrm>
          <a:prstGeom prst="rect">
            <a:avLst/>
          </a:prstGeom>
        </p:spPr>
        <p:txBody>
          <a:bodyPr wrap="none" rtlCol="0">
            <a:spAutoFit/>
          </a:bodyPr>
          <a:lstStyle/>
          <a:p>
            <a:pPr marL="0" indent="0">
              <a:lnSpc>
                <a:spcPct val="130000"/>
              </a:lnSpc>
              <a:buNone/>
            </a:pPr>
            <a:r>
              <a:rPr kumimoji="1" lang="zh-CN" altLang="en-US" sz="1200" dirty="0" smtClean="0">
                <a:solidFill>
                  <a:schemeClr val="bg1">
                    <a:lumMod val="50000"/>
                  </a:schemeClr>
                </a:solidFill>
              </a:rPr>
              <a:t>协同过滤推荐结果</a:t>
            </a:r>
          </a:p>
        </p:txBody>
      </p:sp>
      <p:cxnSp>
        <p:nvCxnSpPr>
          <p:cNvPr id="35" name="肘形连接符 34"/>
          <p:cNvCxnSpPr>
            <a:stCxn id="22" idx="4"/>
            <a:endCxn id="27" idx="5"/>
          </p:cNvCxnSpPr>
          <p:nvPr/>
        </p:nvCxnSpPr>
        <p:spPr>
          <a:xfrm flipH="1" flipV="1">
            <a:off x="6013905" y="1121805"/>
            <a:ext cx="1338907" cy="4358641"/>
          </a:xfrm>
          <a:prstGeom prst="bentConnector3">
            <a:avLst>
              <a:gd name="adj1" fmla="val -52929"/>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6175431" y="790106"/>
            <a:ext cx="1572866" cy="332399"/>
          </a:xfrm>
          <a:prstGeom prst="rect">
            <a:avLst/>
          </a:prstGeom>
        </p:spPr>
        <p:txBody>
          <a:bodyPr wrap="none" rtlCol="0">
            <a:spAutoFit/>
          </a:bodyPr>
          <a:lstStyle/>
          <a:p>
            <a:pPr marL="0" indent="0">
              <a:lnSpc>
                <a:spcPct val="130000"/>
              </a:lnSpc>
              <a:buNone/>
            </a:pPr>
            <a:r>
              <a:rPr kumimoji="1" lang="zh-CN" altLang="en-US" sz="1200" dirty="0" smtClean="0">
                <a:solidFill>
                  <a:schemeClr val="bg1">
                    <a:lumMod val="50000"/>
                  </a:schemeClr>
                </a:solidFill>
              </a:rPr>
              <a:t>基于内容的推荐结果</a:t>
            </a:r>
          </a:p>
        </p:txBody>
      </p:sp>
      <p:sp>
        <p:nvSpPr>
          <p:cNvPr id="38" name="笑脸 37"/>
          <p:cNvSpPr/>
          <p:nvPr/>
        </p:nvSpPr>
        <p:spPr>
          <a:xfrm>
            <a:off x="9418320" y="2279019"/>
            <a:ext cx="1040130" cy="1022106"/>
          </a:xfrm>
          <a:prstGeom prst="smileyFac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t>用户</a:t>
            </a:r>
            <a:endParaRPr kumimoji="1" lang="zh-CN" altLang="en-US"/>
          </a:p>
        </p:txBody>
      </p:sp>
      <p:cxnSp>
        <p:nvCxnSpPr>
          <p:cNvPr id="40" name="肘形连接符 39"/>
          <p:cNvCxnSpPr>
            <a:stCxn id="27" idx="1"/>
            <a:endCxn id="38" idx="0"/>
          </p:cNvCxnSpPr>
          <p:nvPr/>
        </p:nvCxnSpPr>
        <p:spPr>
          <a:xfrm rot="16200000" flipH="1">
            <a:off x="6922267" y="-737098"/>
            <a:ext cx="1312145" cy="4720089"/>
          </a:xfrm>
          <a:prstGeom prst="bentConnector3">
            <a:avLst>
              <a:gd name="adj1" fmla="val -65736"/>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9418320" y="1431668"/>
            <a:ext cx="492443" cy="332399"/>
          </a:xfrm>
          <a:prstGeom prst="rect">
            <a:avLst/>
          </a:prstGeom>
        </p:spPr>
        <p:txBody>
          <a:bodyPr wrap="none" rtlCol="0">
            <a:spAutoFit/>
          </a:bodyPr>
          <a:lstStyle/>
          <a:p>
            <a:pPr marL="0" indent="0">
              <a:lnSpc>
                <a:spcPct val="130000"/>
              </a:lnSpc>
              <a:buNone/>
            </a:pPr>
            <a:r>
              <a:rPr kumimoji="1" lang="zh-CN" altLang="en-US" sz="1200" dirty="0" smtClean="0">
                <a:solidFill>
                  <a:schemeClr val="bg1">
                    <a:lumMod val="50000"/>
                  </a:schemeClr>
                </a:solidFill>
              </a:rPr>
              <a:t>推荐</a:t>
            </a:r>
          </a:p>
        </p:txBody>
      </p:sp>
      <p:cxnSp>
        <p:nvCxnSpPr>
          <p:cNvPr id="43" name="肘形连接符 42"/>
          <p:cNvCxnSpPr/>
          <p:nvPr/>
        </p:nvCxnSpPr>
        <p:spPr>
          <a:xfrm rot="5400000">
            <a:off x="6892851" y="1701148"/>
            <a:ext cx="1397856" cy="4693211"/>
          </a:xfrm>
          <a:prstGeom prst="bentConnector3">
            <a:avLst>
              <a:gd name="adj1" fmla="val 236658"/>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9411651" y="4277736"/>
            <a:ext cx="492443" cy="332399"/>
          </a:xfrm>
          <a:prstGeom prst="rect">
            <a:avLst/>
          </a:prstGeom>
        </p:spPr>
        <p:txBody>
          <a:bodyPr wrap="none" rtlCol="0">
            <a:spAutoFit/>
          </a:bodyPr>
          <a:lstStyle/>
          <a:p>
            <a:pPr marL="0" indent="0">
              <a:lnSpc>
                <a:spcPct val="130000"/>
              </a:lnSpc>
              <a:buNone/>
            </a:pPr>
            <a:r>
              <a:rPr kumimoji="1" lang="zh-CN" altLang="en-US" sz="1200" dirty="0" smtClean="0">
                <a:solidFill>
                  <a:schemeClr val="bg1">
                    <a:lumMod val="50000"/>
                  </a:schemeClr>
                </a:solidFill>
              </a:rPr>
              <a:t>反馈</a:t>
            </a:r>
          </a:p>
        </p:txBody>
      </p:sp>
      <p:cxnSp>
        <p:nvCxnSpPr>
          <p:cNvPr id="49" name="肘形连接符 48"/>
          <p:cNvCxnSpPr>
            <a:stCxn id="38" idx="6"/>
            <a:endCxn id="27" idx="0"/>
          </p:cNvCxnSpPr>
          <p:nvPr/>
        </p:nvCxnSpPr>
        <p:spPr>
          <a:xfrm flipH="1" flipV="1">
            <a:off x="5528158" y="657012"/>
            <a:ext cx="4930292" cy="2133060"/>
          </a:xfrm>
          <a:prstGeom prst="bentConnector4">
            <a:avLst>
              <a:gd name="adj1" fmla="val -4637"/>
              <a:gd name="adj2" fmla="val 108004"/>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5913567" y="216407"/>
            <a:ext cx="1877437" cy="332399"/>
          </a:xfrm>
          <a:prstGeom prst="rect">
            <a:avLst/>
          </a:prstGeom>
        </p:spPr>
        <p:txBody>
          <a:bodyPr wrap="none" rtlCol="0">
            <a:spAutoFit/>
          </a:bodyPr>
          <a:lstStyle/>
          <a:p>
            <a:pPr marL="0" indent="0">
              <a:lnSpc>
                <a:spcPct val="130000"/>
              </a:lnSpc>
              <a:buNone/>
            </a:pPr>
            <a:r>
              <a:rPr kumimoji="1" lang="zh-CN" altLang="en-US" sz="1200" dirty="0" smtClean="0">
                <a:solidFill>
                  <a:schemeClr val="bg1">
                    <a:lumMod val="50000"/>
                  </a:schemeClr>
                </a:solidFill>
              </a:rPr>
              <a:t>用户产生的</a:t>
            </a:r>
            <a:r>
              <a:rPr kumimoji="1" lang="zh-CN" altLang="en-US" sz="1200" smtClean="0">
                <a:solidFill>
                  <a:schemeClr val="bg1">
                    <a:lumMod val="50000"/>
                  </a:schemeClr>
                </a:solidFill>
              </a:rPr>
              <a:t>历史浏览记录</a:t>
            </a:r>
            <a:endParaRPr kumimoji="1" lang="zh-CN" altLang="en-US" sz="1200" dirty="0" smtClean="0">
              <a:solidFill>
                <a:schemeClr val="bg1">
                  <a:lumMod val="50000"/>
                </a:schemeClr>
              </a:solidFill>
            </a:endParaRPr>
          </a:p>
        </p:txBody>
      </p:sp>
    </p:spTree>
    <p:extLst>
      <p:ext uri="{BB962C8B-B14F-4D97-AF65-F5344CB8AC3E}">
        <p14:creationId xmlns:p14="http://schemas.microsoft.com/office/powerpoint/2010/main" val="123424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496517" y="3056071"/>
            <a:ext cx="5778288" cy="732453"/>
          </a:xfrm>
        </p:spPr>
        <p:txBody>
          <a:bodyPr/>
          <a:lstStyle/>
          <a:p>
            <a:r>
              <a:rPr kumimoji="1" lang="zh-CN" altLang="en-US" dirty="0" smtClean="0"/>
              <a:t>所用算法及所需数据</a:t>
            </a:r>
            <a:endParaRPr kumimoji="1" lang="zh-CN" altLang="en-US" dirty="0"/>
          </a:p>
        </p:txBody>
      </p:sp>
      <p:sp>
        <p:nvSpPr>
          <p:cNvPr id="3" name="文本占位符 2"/>
          <p:cNvSpPr>
            <a:spLocks noGrp="1"/>
          </p:cNvSpPr>
          <p:nvPr>
            <p:ph type="body" sz="quarter" idx="11"/>
          </p:nvPr>
        </p:nvSpPr>
        <p:spPr>
          <a:xfrm>
            <a:off x="8080516" y="3890137"/>
            <a:ext cx="3138030" cy="337452"/>
          </a:xfrm>
        </p:spPr>
        <p:txBody>
          <a:bodyPr/>
          <a:lstStyle/>
          <a:p>
            <a:r>
              <a:rPr kumimoji="1" lang="en-US" altLang="zh-CN" dirty="0" smtClean="0"/>
              <a:t>The</a:t>
            </a:r>
            <a:r>
              <a:rPr kumimoji="1" lang="zh-CN" altLang="en-US" dirty="0" smtClean="0"/>
              <a:t> </a:t>
            </a:r>
            <a:r>
              <a:rPr kumimoji="1" lang="en-US" altLang="zh-CN" dirty="0" smtClean="0"/>
              <a:t>Algorithm</a:t>
            </a:r>
            <a:r>
              <a:rPr kumimoji="1" lang="zh-CN" altLang="en-US" dirty="0" smtClean="0"/>
              <a:t> </a:t>
            </a:r>
            <a:r>
              <a:rPr kumimoji="1" lang="en-US" altLang="zh-CN" dirty="0" smtClean="0"/>
              <a:t>and</a:t>
            </a:r>
            <a:r>
              <a:rPr kumimoji="1" lang="zh-CN" altLang="en-US" dirty="0" smtClean="0"/>
              <a:t> </a:t>
            </a:r>
            <a:r>
              <a:rPr kumimoji="1" lang="en-US" altLang="zh-CN" dirty="0"/>
              <a:t>R</a:t>
            </a:r>
            <a:r>
              <a:rPr kumimoji="1" lang="en-US" altLang="zh-CN" dirty="0" smtClean="0"/>
              <a:t>elevant</a:t>
            </a:r>
            <a:r>
              <a:rPr kumimoji="1" lang="zh-CN" altLang="en-US" dirty="0" smtClean="0"/>
              <a:t> </a:t>
            </a:r>
            <a:r>
              <a:rPr kumimoji="1" lang="en-US" altLang="zh-CN" dirty="0"/>
              <a:t>D</a:t>
            </a:r>
            <a:r>
              <a:rPr kumimoji="1" lang="en-US" altLang="zh-CN" dirty="0" smtClean="0"/>
              <a:t>ata</a:t>
            </a:r>
            <a:endParaRPr kumimoji="1" lang="zh-CN" altLang="en-US" dirty="0"/>
          </a:p>
        </p:txBody>
      </p:sp>
      <p:sp>
        <p:nvSpPr>
          <p:cNvPr id="5" name="文本占位符 1"/>
          <p:cNvSpPr txBox="1">
            <a:spLocks/>
          </p:cNvSpPr>
          <p:nvPr/>
        </p:nvSpPr>
        <p:spPr>
          <a:xfrm>
            <a:off x="3392382" y="2160271"/>
            <a:ext cx="1671107" cy="1357744"/>
          </a:xfrm>
          <a:prstGeom prst="rect">
            <a:avLst/>
          </a:prstGeom>
        </p:spPr>
        <p:txBody>
          <a:bodyPr anchor="t"/>
          <a:lstStyle>
            <a:lvl1pPr marL="0" indent="0" algn="l" defTabSz="914400" rtl="0" eaLnBrk="1" latinLnBrk="0" hangingPunct="1">
              <a:lnSpc>
                <a:spcPct val="90000"/>
              </a:lnSpc>
              <a:spcBef>
                <a:spcPts val="1000"/>
              </a:spcBef>
              <a:buFont typeface="Arial" panose="020B0604020202020204" pitchFamily="34" charset="0"/>
              <a:buNone/>
              <a:defRPr sz="4800" b="1" kern="1200" baseline="0">
                <a:solidFill>
                  <a:schemeClr val="tx1">
                    <a:lumMod val="75000"/>
                    <a:lumOff val="25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11500" dirty="0">
                <a:solidFill>
                  <a:schemeClr val="bg1"/>
                </a:solidFill>
              </a:rPr>
              <a:t>2</a:t>
            </a:r>
            <a:endParaRPr kumimoji="1" lang="zh-CN" altLang="en-US" dirty="0">
              <a:solidFill>
                <a:schemeClr val="bg1"/>
              </a:solidFill>
            </a:endParaRPr>
          </a:p>
        </p:txBody>
      </p:sp>
    </p:spTree>
    <p:extLst>
      <p:ext uri="{BB962C8B-B14F-4D97-AF65-F5344CB8AC3E}">
        <p14:creationId xmlns:p14="http://schemas.microsoft.com/office/powerpoint/2010/main" val="29920992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zh-CN" altLang="en-US" dirty="0"/>
              <a:t>所用算法及所需数据</a:t>
            </a:r>
          </a:p>
        </p:txBody>
      </p:sp>
      <p:sp>
        <p:nvSpPr>
          <p:cNvPr id="4" name="文本占位符 3"/>
          <p:cNvSpPr txBox="1">
            <a:spLocks/>
          </p:cNvSpPr>
          <p:nvPr/>
        </p:nvSpPr>
        <p:spPr>
          <a:xfrm>
            <a:off x="6519886" y="3532067"/>
            <a:ext cx="4261326" cy="21511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altLang="zh-CN" sz="1600" dirty="0" smtClean="0">
                <a:solidFill>
                  <a:schemeClr val="bg1">
                    <a:lumMod val="50000"/>
                  </a:schemeClr>
                </a:solidFill>
              </a:rPr>
              <a:t>1</a:t>
            </a:r>
            <a:r>
              <a:rPr lang="zh-CN" altLang="en-US" sz="1600" dirty="0" smtClean="0">
                <a:solidFill>
                  <a:schemeClr val="bg1">
                    <a:lumMod val="50000"/>
                  </a:schemeClr>
                </a:solidFill>
              </a:rPr>
              <a:t>、基于协同过滤的推荐√</a:t>
            </a:r>
            <a:endParaRPr lang="en-US" altLang="zh-CN" sz="1600" dirty="0" smtClean="0">
              <a:solidFill>
                <a:schemeClr val="bg1">
                  <a:lumMod val="50000"/>
                </a:schemeClr>
              </a:solidFill>
            </a:endParaRPr>
          </a:p>
          <a:p>
            <a:pPr marL="0" indent="0">
              <a:lnSpc>
                <a:spcPct val="130000"/>
              </a:lnSpc>
              <a:buNone/>
            </a:pPr>
            <a:r>
              <a:rPr lang="en-US" altLang="zh-CN" sz="1600" dirty="0" smtClean="0">
                <a:solidFill>
                  <a:schemeClr val="bg1">
                    <a:lumMod val="50000"/>
                  </a:schemeClr>
                </a:solidFill>
              </a:rPr>
              <a:t>2</a:t>
            </a:r>
            <a:r>
              <a:rPr lang="zh-CN" altLang="en-US" sz="1600" dirty="0" smtClean="0">
                <a:solidFill>
                  <a:schemeClr val="bg1">
                    <a:lumMod val="50000"/>
                  </a:schemeClr>
                </a:solidFill>
              </a:rPr>
              <a:t>、基于内容的推荐√</a:t>
            </a:r>
            <a:endParaRPr lang="en-US" altLang="zh-CN" sz="1600" dirty="0" smtClean="0">
              <a:solidFill>
                <a:schemeClr val="bg1">
                  <a:lumMod val="50000"/>
                </a:schemeClr>
              </a:solidFill>
            </a:endParaRPr>
          </a:p>
          <a:p>
            <a:pPr marL="0" indent="0">
              <a:lnSpc>
                <a:spcPct val="130000"/>
              </a:lnSpc>
              <a:buNone/>
            </a:pPr>
            <a:r>
              <a:rPr lang="en-US" altLang="zh-CN" sz="1600" dirty="0" smtClean="0">
                <a:solidFill>
                  <a:schemeClr val="bg1">
                    <a:lumMod val="50000"/>
                  </a:schemeClr>
                </a:solidFill>
              </a:rPr>
              <a:t>3</a:t>
            </a:r>
            <a:r>
              <a:rPr lang="zh-CN" altLang="en-US" sz="1600" dirty="0" smtClean="0">
                <a:solidFill>
                  <a:schemeClr val="bg1">
                    <a:lumMod val="50000"/>
                  </a:schemeClr>
                </a:solidFill>
              </a:rPr>
              <a:t>、基于热点新闻</a:t>
            </a:r>
            <a:r>
              <a:rPr lang="zh-CN" altLang="en-US" sz="1600" dirty="0">
                <a:solidFill>
                  <a:schemeClr val="bg1">
                    <a:lumMod val="50000"/>
                  </a:schemeClr>
                </a:solidFill>
              </a:rPr>
              <a:t>的推荐√</a:t>
            </a:r>
            <a:endParaRPr lang="en-US" altLang="zh-CN" sz="1600" dirty="0" smtClean="0">
              <a:solidFill>
                <a:schemeClr val="bg1">
                  <a:lumMod val="50000"/>
                </a:schemeClr>
              </a:solidFill>
            </a:endParaRPr>
          </a:p>
          <a:p>
            <a:pPr marL="0" indent="0">
              <a:lnSpc>
                <a:spcPct val="130000"/>
              </a:lnSpc>
              <a:buNone/>
            </a:pPr>
            <a:r>
              <a:rPr lang="en-US" altLang="zh-CN" sz="1600" dirty="0">
                <a:solidFill>
                  <a:schemeClr val="bg1">
                    <a:lumMod val="50000"/>
                  </a:schemeClr>
                </a:solidFill>
              </a:rPr>
              <a:t>4</a:t>
            </a:r>
            <a:r>
              <a:rPr lang="zh-CN" altLang="en-US" sz="1600" dirty="0" smtClean="0">
                <a:solidFill>
                  <a:schemeClr val="bg1">
                    <a:lumMod val="50000"/>
                  </a:schemeClr>
                </a:solidFill>
              </a:rPr>
              <a:t>、基于模型的推荐（后期可考虑加入）</a:t>
            </a:r>
            <a:endParaRPr lang="en-US" altLang="zh-CN" sz="1600" dirty="0" smtClean="0">
              <a:solidFill>
                <a:schemeClr val="bg1">
                  <a:lumMod val="50000"/>
                </a:schemeClr>
              </a:solidFill>
            </a:endParaRPr>
          </a:p>
          <a:p>
            <a:pPr marL="0" indent="0">
              <a:lnSpc>
                <a:spcPct val="130000"/>
              </a:lnSpc>
              <a:buNone/>
            </a:pPr>
            <a:r>
              <a:rPr lang="en-US" altLang="zh-CN" sz="1600" dirty="0">
                <a:solidFill>
                  <a:schemeClr val="bg1">
                    <a:lumMod val="50000"/>
                  </a:schemeClr>
                </a:solidFill>
              </a:rPr>
              <a:t>5</a:t>
            </a:r>
            <a:r>
              <a:rPr lang="zh-CN" altLang="en-US" sz="1600" dirty="0" smtClean="0">
                <a:solidFill>
                  <a:schemeClr val="bg1">
                    <a:lumMod val="50000"/>
                  </a:schemeClr>
                </a:solidFill>
              </a:rPr>
              <a:t>、基于静态数据的推荐</a:t>
            </a:r>
            <a:endParaRPr lang="en-US" altLang="zh-CN" sz="1600" dirty="0">
              <a:solidFill>
                <a:schemeClr val="bg1">
                  <a:lumMod val="50000"/>
                </a:schemeClr>
              </a:solidFill>
            </a:endParaRPr>
          </a:p>
        </p:txBody>
      </p:sp>
      <p:sp>
        <p:nvSpPr>
          <p:cNvPr id="5" name="文本占位符 3"/>
          <p:cNvSpPr txBox="1">
            <a:spLocks/>
          </p:cNvSpPr>
          <p:nvPr/>
        </p:nvSpPr>
        <p:spPr>
          <a:xfrm>
            <a:off x="6519886" y="2883114"/>
            <a:ext cx="4261326"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zh-CN" altLang="en-US" b="1" dirty="0" smtClean="0">
                <a:solidFill>
                  <a:schemeClr val="tx1">
                    <a:lumMod val="75000"/>
                    <a:lumOff val="25000"/>
                  </a:schemeClr>
                </a:solidFill>
              </a:rPr>
              <a:t>主流推荐算法</a:t>
            </a:r>
            <a:endParaRPr kumimoji="1" lang="zh-CN" altLang="en-US" b="1" dirty="0">
              <a:solidFill>
                <a:schemeClr val="tx1">
                  <a:lumMod val="75000"/>
                  <a:lumOff val="25000"/>
                </a:schemeClr>
              </a:solidFill>
            </a:endParaRPr>
          </a:p>
        </p:txBody>
      </p:sp>
      <p:pic>
        <p:nvPicPr>
          <p:cNvPr id="3" name="图片 2"/>
          <p:cNvPicPr>
            <a:picLocks noChangeAspect="1"/>
          </p:cNvPicPr>
          <p:nvPr/>
        </p:nvPicPr>
        <p:blipFill rotWithShape="1">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12518" r="12518"/>
          <a:stretch/>
        </p:blipFill>
        <p:spPr>
          <a:xfrm>
            <a:off x="1344168" y="1794974"/>
            <a:ext cx="2152172" cy="1614129"/>
          </a:xfrm>
          <a:prstGeom prst="rect">
            <a:avLst/>
          </a:prstGeom>
        </p:spPr>
      </p:pic>
      <p:pic>
        <p:nvPicPr>
          <p:cNvPr id="6" name="图片 5"/>
          <p:cNvPicPr>
            <a:picLocks noChangeAspect="1"/>
          </p:cNvPicPr>
          <p:nvPr/>
        </p:nvPicPr>
        <p:blipFill rotWithShape="1">
          <a:blip r:embed="rId2">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l="21889" r="21889"/>
          <a:stretch/>
        </p:blipFill>
        <p:spPr>
          <a:xfrm>
            <a:off x="3608891" y="1794973"/>
            <a:ext cx="1614130" cy="1614129"/>
          </a:xfrm>
          <a:prstGeom prst="rect">
            <a:avLst/>
          </a:prstGeom>
        </p:spPr>
      </p:pic>
      <p:pic>
        <p:nvPicPr>
          <p:cNvPr id="8" name="图片 7"/>
          <p:cNvPicPr>
            <a:picLocks noChangeAspect="1"/>
          </p:cNvPicPr>
          <p:nvPr/>
        </p:nvPicPr>
        <p:blipFill rotWithShape="1">
          <a:blip r:embed="rId2">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val="0"/>
              </a:ext>
            </a:extLst>
          </a:blip>
          <a:srcRect l="12518" r="12518"/>
          <a:stretch/>
        </p:blipFill>
        <p:spPr>
          <a:xfrm>
            <a:off x="3608891" y="3505345"/>
            <a:ext cx="2152172" cy="1614129"/>
          </a:xfrm>
          <a:prstGeom prst="rect">
            <a:avLst/>
          </a:prstGeom>
        </p:spPr>
      </p:pic>
      <p:pic>
        <p:nvPicPr>
          <p:cNvPr id="9" name="图片 8"/>
          <p:cNvPicPr>
            <a:picLocks noChangeAspect="1"/>
          </p:cNvPicPr>
          <p:nvPr/>
        </p:nvPicPr>
        <p:blipFill rotWithShape="1">
          <a:blip r:embed="rId2">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rcRect l="21889" r="21889"/>
          <a:stretch/>
        </p:blipFill>
        <p:spPr>
          <a:xfrm>
            <a:off x="1882210" y="3505345"/>
            <a:ext cx="1614130" cy="1614129"/>
          </a:xfrm>
          <a:prstGeom prst="rect">
            <a:avLst/>
          </a:prstGeom>
        </p:spPr>
      </p:pic>
    </p:spTree>
    <p:extLst>
      <p:ext uri="{BB962C8B-B14F-4D97-AF65-F5344CB8AC3E}">
        <p14:creationId xmlns:p14="http://schemas.microsoft.com/office/powerpoint/2010/main" val="158153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zh-CN" altLang="en-US" dirty="0"/>
              <a:t>所用算法及所需数据</a:t>
            </a:r>
          </a:p>
        </p:txBody>
      </p:sp>
      <p:sp>
        <p:nvSpPr>
          <p:cNvPr id="7" name="文本框 6"/>
          <p:cNvSpPr txBox="1"/>
          <p:nvPr/>
        </p:nvSpPr>
        <p:spPr>
          <a:xfrm>
            <a:off x="435160" y="1131570"/>
            <a:ext cx="2109873" cy="332399"/>
          </a:xfrm>
          <a:prstGeom prst="rect">
            <a:avLst/>
          </a:prstGeom>
        </p:spPr>
        <p:txBody>
          <a:bodyPr wrap="none" rtlCol="0">
            <a:spAutoFit/>
          </a:bodyPr>
          <a:lstStyle/>
          <a:p>
            <a:pPr marL="0" indent="0">
              <a:lnSpc>
                <a:spcPct val="130000"/>
              </a:lnSpc>
              <a:buNone/>
            </a:pPr>
            <a:r>
              <a:rPr kumimoji="1" lang="en-US" altLang="zh-CN" sz="1200" dirty="0" smtClean="0">
                <a:solidFill>
                  <a:schemeClr val="bg1">
                    <a:lumMod val="50000"/>
                  </a:schemeClr>
                </a:solidFill>
              </a:rPr>
              <a:t>1</a:t>
            </a:r>
            <a:r>
              <a:rPr kumimoji="1" lang="zh-CN" altLang="en-US" sz="1200" dirty="0" smtClean="0">
                <a:solidFill>
                  <a:schemeClr val="bg1">
                    <a:lumMod val="50000"/>
                  </a:schemeClr>
                </a:solidFill>
              </a:rPr>
              <a:t>、基于协同过滤的推荐原理</a:t>
            </a:r>
          </a:p>
        </p:txBody>
      </p:sp>
      <p:sp>
        <p:nvSpPr>
          <p:cNvPr id="10" name="圆角矩形 9"/>
          <p:cNvSpPr/>
          <p:nvPr/>
        </p:nvSpPr>
        <p:spPr>
          <a:xfrm>
            <a:off x="674323" y="1956814"/>
            <a:ext cx="1135427" cy="4572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News1</a:t>
            </a:r>
            <a:endParaRPr kumimoji="1" lang="zh-CN" altLang="en-US" dirty="0"/>
          </a:p>
        </p:txBody>
      </p:sp>
      <p:sp>
        <p:nvSpPr>
          <p:cNvPr id="11" name="圆角矩形 10"/>
          <p:cNvSpPr/>
          <p:nvPr/>
        </p:nvSpPr>
        <p:spPr>
          <a:xfrm>
            <a:off x="2419303" y="1938527"/>
            <a:ext cx="1135427" cy="4572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News2</a:t>
            </a:r>
            <a:endParaRPr kumimoji="1" lang="zh-CN" altLang="en-US" dirty="0"/>
          </a:p>
        </p:txBody>
      </p:sp>
      <p:sp>
        <p:nvSpPr>
          <p:cNvPr id="12" name="圆角矩形 11"/>
          <p:cNvSpPr/>
          <p:nvPr/>
        </p:nvSpPr>
        <p:spPr>
          <a:xfrm>
            <a:off x="4164283" y="1938527"/>
            <a:ext cx="1135427" cy="4572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News3</a:t>
            </a:r>
            <a:endParaRPr kumimoji="1" lang="zh-CN" altLang="en-US" dirty="0"/>
          </a:p>
        </p:txBody>
      </p:sp>
      <p:sp>
        <p:nvSpPr>
          <p:cNvPr id="13" name="圆角矩形 12"/>
          <p:cNvSpPr/>
          <p:nvPr/>
        </p:nvSpPr>
        <p:spPr>
          <a:xfrm>
            <a:off x="5909263" y="1938527"/>
            <a:ext cx="1135427" cy="4572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News4</a:t>
            </a:r>
            <a:endParaRPr kumimoji="1" lang="zh-CN" altLang="en-US" dirty="0"/>
          </a:p>
        </p:txBody>
      </p:sp>
      <p:sp>
        <p:nvSpPr>
          <p:cNvPr id="14" name="椭圆 13"/>
          <p:cNvSpPr/>
          <p:nvPr/>
        </p:nvSpPr>
        <p:spPr>
          <a:xfrm>
            <a:off x="1439344" y="3695529"/>
            <a:ext cx="1098858" cy="10972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用户</a:t>
            </a:r>
            <a:r>
              <a:rPr kumimoji="1" lang="en-US" altLang="zh-CN" dirty="0" smtClean="0"/>
              <a:t>1</a:t>
            </a:r>
            <a:endParaRPr kumimoji="1" lang="zh-CN" altLang="en-US" dirty="0"/>
          </a:p>
        </p:txBody>
      </p:sp>
      <p:sp>
        <p:nvSpPr>
          <p:cNvPr id="15" name="椭圆 14"/>
          <p:cNvSpPr/>
          <p:nvPr/>
        </p:nvSpPr>
        <p:spPr>
          <a:xfrm>
            <a:off x="3207065" y="3695529"/>
            <a:ext cx="1098858" cy="10972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用户</a:t>
            </a:r>
            <a:r>
              <a:rPr kumimoji="1" lang="en-US" altLang="zh-CN" dirty="0"/>
              <a:t>2</a:t>
            </a:r>
            <a:endParaRPr kumimoji="1" lang="zh-CN" altLang="en-US" dirty="0"/>
          </a:p>
        </p:txBody>
      </p:sp>
      <p:sp>
        <p:nvSpPr>
          <p:cNvPr id="16" name="椭圆 15"/>
          <p:cNvSpPr/>
          <p:nvPr/>
        </p:nvSpPr>
        <p:spPr>
          <a:xfrm>
            <a:off x="4929304" y="3695529"/>
            <a:ext cx="1098858" cy="10972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用户</a:t>
            </a:r>
            <a:r>
              <a:rPr kumimoji="1" lang="en-US" altLang="zh-CN" dirty="0"/>
              <a:t>3</a:t>
            </a:r>
            <a:endParaRPr kumimoji="1" lang="zh-CN" altLang="en-US" dirty="0"/>
          </a:p>
        </p:txBody>
      </p:sp>
      <p:cxnSp>
        <p:nvCxnSpPr>
          <p:cNvPr id="19" name="直线箭头连接符 18"/>
          <p:cNvCxnSpPr>
            <a:stCxn id="14" idx="0"/>
            <a:endCxn id="10" idx="2"/>
          </p:cNvCxnSpPr>
          <p:nvPr/>
        </p:nvCxnSpPr>
        <p:spPr>
          <a:xfrm flipH="1" flipV="1">
            <a:off x="1242037" y="2414014"/>
            <a:ext cx="746736" cy="1281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a:stCxn id="14" idx="0"/>
            <a:endCxn id="11" idx="2"/>
          </p:cNvCxnSpPr>
          <p:nvPr/>
        </p:nvCxnSpPr>
        <p:spPr>
          <a:xfrm flipV="1">
            <a:off x="1988773" y="2395727"/>
            <a:ext cx="998244" cy="1299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a:stCxn id="15" idx="0"/>
            <a:endCxn id="12" idx="2"/>
          </p:cNvCxnSpPr>
          <p:nvPr/>
        </p:nvCxnSpPr>
        <p:spPr>
          <a:xfrm flipV="1">
            <a:off x="3756494" y="2395727"/>
            <a:ext cx="975503" cy="1299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p:cNvCxnSpPr>
            <a:stCxn id="15" idx="0"/>
            <a:endCxn id="13" idx="2"/>
          </p:cNvCxnSpPr>
          <p:nvPr/>
        </p:nvCxnSpPr>
        <p:spPr>
          <a:xfrm flipV="1">
            <a:off x="3756494" y="2395727"/>
            <a:ext cx="2720483" cy="1299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p:cNvCxnSpPr>
            <a:stCxn id="16" idx="0"/>
            <a:endCxn id="10" idx="2"/>
          </p:cNvCxnSpPr>
          <p:nvPr/>
        </p:nvCxnSpPr>
        <p:spPr>
          <a:xfrm flipH="1" flipV="1">
            <a:off x="1242037" y="2414014"/>
            <a:ext cx="4236696" cy="1281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28"/>
          <p:cNvCxnSpPr>
            <a:stCxn id="16" idx="0"/>
          </p:cNvCxnSpPr>
          <p:nvPr/>
        </p:nvCxnSpPr>
        <p:spPr>
          <a:xfrm flipV="1">
            <a:off x="5478733" y="2414014"/>
            <a:ext cx="998244" cy="1281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16" idx="0"/>
            <a:endCxn id="11" idx="2"/>
          </p:cNvCxnSpPr>
          <p:nvPr/>
        </p:nvCxnSpPr>
        <p:spPr>
          <a:xfrm flipH="1" flipV="1">
            <a:off x="2987017" y="2395727"/>
            <a:ext cx="2491716" cy="1299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7758415" y="1938527"/>
            <a:ext cx="3573414" cy="812530"/>
          </a:xfrm>
          <a:prstGeom prst="rect">
            <a:avLst/>
          </a:prstGeom>
        </p:spPr>
        <p:txBody>
          <a:bodyPr wrap="none" rtlCol="0">
            <a:spAutoFit/>
          </a:bodyPr>
          <a:lstStyle/>
          <a:p>
            <a:pPr marL="0" indent="0">
              <a:lnSpc>
                <a:spcPct val="130000"/>
              </a:lnSpc>
              <a:buNone/>
            </a:pPr>
            <a:r>
              <a:rPr kumimoji="1" lang="zh-CN" altLang="en-US" sz="1200" dirty="0" smtClean="0">
                <a:solidFill>
                  <a:schemeClr val="bg1">
                    <a:lumMod val="50000"/>
                  </a:schemeClr>
                </a:solidFill>
              </a:rPr>
              <a:t>显然，用户</a:t>
            </a:r>
            <a:r>
              <a:rPr kumimoji="1" lang="en-US" altLang="zh-CN" sz="1200" dirty="0" smtClean="0">
                <a:solidFill>
                  <a:schemeClr val="bg1">
                    <a:lumMod val="50000"/>
                  </a:schemeClr>
                </a:solidFill>
              </a:rPr>
              <a:t>1</a:t>
            </a:r>
            <a:r>
              <a:rPr kumimoji="1" lang="zh-CN" altLang="en-US" sz="1200" dirty="0" smtClean="0">
                <a:solidFill>
                  <a:schemeClr val="bg1">
                    <a:lumMod val="50000"/>
                  </a:schemeClr>
                </a:solidFill>
              </a:rPr>
              <a:t>与用户</a:t>
            </a:r>
            <a:r>
              <a:rPr kumimoji="1" lang="en-US" altLang="zh-CN" sz="1200" dirty="0" smtClean="0">
                <a:solidFill>
                  <a:schemeClr val="bg1">
                    <a:lumMod val="50000"/>
                  </a:schemeClr>
                </a:solidFill>
              </a:rPr>
              <a:t>3</a:t>
            </a:r>
            <a:r>
              <a:rPr kumimoji="1" lang="zh-CN" altLang="en-US" sz="1200" dirty="0" smtClean="0">
                <a:solidFill>
                  <a:schemeClr val="bg1">
                    <a:lumMod val="50000"/>
                  </a:schemeClr>
                </a:solidFill>
              </a:rPr>
              <a:t>的爱好更具有相似性。那么</a:t>
            </a:r>
            <a:endParaRPr kumimoji="1" lang="en-US" altLang="zh-CN" sz="1200" dirty="0" smtClean="0">
              <a:solidFill>
                <a:schemeClr val="bg1">
                  <a:lumMod val="50000"/>
                </a:schemeClr>
              </a:solidFill>
            </a:endParaRPr>
          </a:p>
          <a:p>
            <a:pPr marL="0" indent="0">
              <a:lnSpc>
                <a:spcPct val="130000"/>
              </a:lnSpc>
              <a:buNone/>
            </a:pPr>
            <a:r>
              <a:rPr kumimoji="1" lang="zh-CN" altLang="en-US" sz="1200" dirty="0" smtClean="0">
                <a:solidFill>
                  <a:schemeClr val="bg1">
                    <a:lumMod val="50000"/>
                  </a:schemeClr>
                </a:solidFill>
              </a:rPr>
              <a:t>我们就可以把用户</a:t>
            </a:r>
            <a:r>
              <a:rPr kumimoji="1" lang="en-US" altLang="zh-CN" sz="1200" dirty="0" smtClean="0">
                <a:solidFill>
                  <a:schemeClr val="bg1">
                    <a:lumMod val="50000"/>
                  </a:schemeClr>
                </a:solidFill>
              </a:rPr>
              <a:t>3</a:t>
            </a:r>
            <a:r>
              <a:rPr kumimoji="1" lang="zh-CN" altLang="en-US" sz="1200" dirty="0" smtClean="0">
                <a:solidFill>
                  <a:schemeClr val="bg1">
                    <a:lumMod val="50000"/>
                  </a:schemeClr>
                </a:solidFill>
              </a:rPr>
              <a:t>看过，但用户</a:t>
            </a:r>
            <a:r>
              <a:rPr kumimoji="1" lang="en-US" altLang="zh-CN" sz="1200" dirty="0" smtClean="0">
                <a:solidFill>
                  <a:schemeClr val="bg1">
                    <a:lumMod val="50000"/>
                  </a:schemeClr>
                </a:solidFill>
              </a:rPr>
              <a:t>1</a:t>
            </a:r>
            <a:r>
              <a:rPr kumimoji="1" lang="zh-CN" altLang="en-US" sz="1200" dirty="0" smtClean="0">
                <a:solidFill>
                  <a:schemeClr val="bg1">
                    <a:lumMod val="50000"/>
                  </a:schemeClr>
                </a:solidFill>
              </a:rPr>
              <a:t>尚未看过的新闻</a:t>
            </a:r>
            <a:endParaRPr kumimoji="1" lang="en-US" altLang="zh-CN" sz="1200" dirty="0" smtClean="0">
              <a:solidFill>
                <a:schemeClr val="bg1">
                  <a:lumMod val="50000"/>
                </a:schemeClr>
              </a:solidFill>
            </a:endParaRPr>
          </a:p>
          <a:p>
            <a:pPr marL="0" indent="0">
              <a:lnSpc>
                <a:spcPct val="130000"/>
              </a:lnSpc>
              <a:buNone/>
            </a:pPr>
            <a:r>
              <a:rPr kumimoji="1" lang="zh-CN" altLang="en-US" sz="1200" dirty="0" smtClean="0">
                <a:solidFill>
                  <a:schemeClr val="bg1">
                    <a:lumMod val="50000"/>
                  </a:schemeClr>
                </a:solidFill>
              </a:rPr>
              <a:t>（</a:t>
            </a:r>
            <a:r>
              <a:rPr kumimoji="1" lang="en-US" altLang="zh-CN" sz="1200" dirty="0" smtClean="0">
                <a:solidFill>
                  <a:schemeClr val="bg1">
                    <a:lumMod val="50000"/>
                  </a:schemeClr>
                </a:solidFill>
              </a:rPr>
              <a:t>News4</a:t>
            </a:r>
            <a:r>
              <a:rPr kumimoji="1" lang="zh-CN" altLang="en-US" sz="1200" dirty="0" smtClean="0">
                <a:solidFill>
                  <a:schemeClr val="bg1">
                    <a:lumMod val="50000"/>
                  </a:schemeClr>
                </a:solidFill>
              </a:rPr>
              <a:t>）推荐给用户</a:t>
            </a:r>
            <a:r>
              <a:rPr kumimoji="1" lang="en-US" altLang="zh-CN" sz="1200" dirty="0" smtClean="0">
                <a:solidFill>
                  <a:schemeClr val="bg1">
                    <a:lumMod val="50000"/>
                  </a:schemeClr>
                </a:solidFill>
              </a:rPr>
              <a:t>1.</a:t>
            </a:r>
            <a:endParaRPr kumimoji="1" lang="zh-CN" altLang="en-US" sz="1200" dirty="0" smtClean="0">
              <a:solidFill>
                <a:schemeClr val="bg1">
                  <a:lumMod val="50000"/>
                </a:schemeClr>
              </a:solidFill>
            </a:endParaRPr>
          </a:p>
        </p:txBody>
      </p:sp>
      <p:graphicFrame>
        <p:nvGraphicFramePr>
          <p:cNvPr id="43" name="表格 42"/>
          <p:cNvGraphicFramePr>
            <a:graphicFrameLocks noGrp="1"/>
          </p:cNvGraphicFramePr>
          <p:nvPr>
            <p:extLst>
              <p:ext uri="{D42A27DB-BD31-4B8C-83A1-F6EECF244321}">
                <p14:modId xmlns:p14="http://schemas.microsoft.com/office/powerpoint/2010/main" val="1208599246"/>
              </p:ext>
            </p:extLst>
          </p:nvPr>
        </p:nvGraphicFramePr>
        <p:xfrm>
          <a:off x="2036279" y="5066595"/>
          <a:ext cx="3440430" cy="1483360"/>
        </p:xfrm>
        <a:graphic>
          <a:graphicData uri="http://schemas.openxmlformats.org/drawingml/2006/table">
            <a:tbl>
              <a:tblPr firstRow="1" bandRow="1">
                <a:tableStyleId>{5C22544A-7EE6-4342-B048-85BDC9FD1C3A}</a:tableStyleId>
              </a:tblPr>
              <a:tblGrid>
                <a:gridCol w="1041951"/>
                <a:gridCol w="2398479"/>
              </a:tblGrid>
              <a:tr h="370840">
                <a:tc gridSpan="2">
                  <a:txBody>
                    <a:bodyPr/>
                    <a:lstStyle/>
                    <a:p>
                      <a:r>
                        <a:rPr lang="zh-CN" altLang="en-US" dirty="0" smtClean="0"/>
                        <a:t>用户感兴趣（浏览过）的新闻</a:t>
                      </a:r>
                      <a:endParaRPr lang="zh-CN" altLang="en-US" dirty="0"/>
                    </a:p>
                  </a:txBody>
                  <a:tcPr/>
                </a:tc>
                <a:tc hMerge="1">
                  <a:txBody>
                    <a:bodyPr/>
                    <a:lstStyle/>
                    <a:p>
                      <a:endParaRPr lang="zh-CN" altLang="en-US" dirty="0"/>
                    </a:p>
                  </a:txBody>
                  <a:tcPr/>
                </a:tc>
              </a:tr>
              <a:tr h="370840">
                <a:tc>
                  <a:txBody>
                    <a:bodyPr/>
                    <a:lstStyle/>
                    <a:p>
                      <a:r>
                        <a:rPr lang="zh-CN" altLang="en-US" dirty="0" smtClean="0"/>
                        <a:t>用户</a:t>
                      </a:r>
                      <a:r>
                        <a:rPr lang="en-US" altLang="zh-CN" dirty="0" smtClean="0"/>
                        <a:t>1</a:t>
                      </a:r>
                      <a:endParaRPr lang="zh-CN" altLang="en-US" dirty="0"/>
                    </a:p>
                  </a:txBody>
                  <a:tcPr/>
                </a:tc>
                <a:tc>
                  <a:txBody>
                    <a:bodyPr/>
                    <a:lstStyle/>
                    <a:p>
                      <a:r>
                        <a:rPr lang="en-US" altLang="zh-CN" dirty="0" smtClean="0"/>
                        <a:t>{News1,News2}</a:t>
                      </a:r>
                      <a:endParaRPr lang="zh-CN" altLang="en-US" dirty="0"/>
                    </a:p>
                  </a:txBody>
                  <a:tcPr/>
                </a:tc>
              </a:tr>
              <a:tr h="370840">
                <a:tc>
                  <a:txBody>
                    <a:bodyPr/>
                    <a:lstStyle/>
                    <a:p>
                      <a:r>
                        <a:rPr lang="zh-CN" altLang="en-US" dirty="0" smtClean="0"/>
                        <a:t>用户</a:t>
                      </a:r>
                      <a:r>
                        <a:rPr lang="en-US" altLang="zh-CN" dirty="0" smtClean="0"/>
                        <a:t>2</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{News3,News4}</a:t>
                      </a:r>
                      <a:endParaRPr lang="zh-CN" altLang="en-US" dirty="0" smtClean="0"/>
                    </a:p>
                  </a:txBody>
                  <a:tcPr/>
                </a:tc>
              </a:tr>
              <a:tr h="370840">
                <a:tc>
                  <a:txBody>
                    <a:bodyPr/>
                    <a:lstStyle/>
                    <a:p>
                      <a:r>
                        <a:rPr lang="zh-CN" altLang="en-US" dirty="0" smtClean="0"/>
                        <a:t>用户</a:t>
                      </a:r>
                      <a:r>
                        <a:rPr lang="en-US" altLang="zh-CN" dirty="0" smtClean="0"/>
                        <a:t>3</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{News1,News2,News4}</a:t>
                      </a:r>
                      <a:endParaRPr lang="zh-CN" altLang="en-US" dirty="0" smtClean="0"/>
                    </a:p>
                  </a:txBody>
                  <a:tcPr/>
                </a:tc>
              </a:tr>
            </a:tbl>
          </a:graphicData>
        </a:graphic>
      </p:graphicFrame>
      <p:pic>
        <p:nvPicPr>
          <p:cNvPr id="3" name="图片 2"/>
          <p:cNvPicPr>
            <a:picLocks noChangeAspect="1"/>
          </p:cNvPicPr>
          <p:nvPr/>
        </p:nvPicPr>
        <p:blipFill>
          <a:blip r:embed="rId2"/>
          <a:stretch>
            <a:fillRect/>
          </a:stretch>
        </p:blipFill>
        <p:spPr>
          <a:xfrm>
            <a:off x="8055731" y="3890386"/>
            <a:ext cx="2608391" cy="2354911"/>
          </a:xfrm>
          <a:prstGeom prst="rect">
            <a:avLst/>
          </a:prstGeom>
        </p:spPr>
      </p:pic>
      <p:sp>
        <p:nvSpPr>
          <p:cNvPr id="4" name="文本框 3"/>
          <p:cNvSpPr txBox="1"/>
          <p:nvPr/>
        </p:nvSpPr>
        <p:spPr>
          <a:xfrm>
            <a:off x="7994119" y="6383756"/>
            <a:ext cx="2646878" cy="332399"/>
          </a:xfrm>
          <a:prstGeom prst="rect">
            <a:avLst/>
          </a:prstGeom>
        </p:spPr>
        <p:txBody>
          <a:bodyPr wrap="none" rtlCol="0">
            <a:spAutoFit/>
          </a:bodyPr>
          <a:lstStyle/>
          <a:p>
            <a:pPr marL="0" indent="0">
              <a:lnSpc>
                <a:spcPct val="130000"/>
              </a:lnSpc>
              <a:buNone/>
            </a:pPr>
            <a:r>
              <a:rPr kumimoji="1" lang="zh-CN" altLang="en-US" sz="1200" dirty="0" smtClean="0">
                <a:solidFill>
                  <a:schemeClr val="bg1">
                    <a:lumMod val="50000"/>
                  </a:schemeClr>
                </a:solidFill>
              </a:rPr>
              <a:t>“网易云音乐”喜欢这首歌</a:t>
            </a:r>
            <a:r>
              <a:rPr kumimoji="1" lang="zh-CN" altLang="en-US" sz="1200" smtClean="0">
                <a:solidFill>
                  <a:schemeClr val="bg1">
                    <a:lumMod val="50000"/>
                  </a:schemeClr>
                </a:solidFill>
              </a:rPr>
              <a:t>的人栏目</a:t>
            </a:r>
          </a:p>
        </p:txBody>
      </p:sp>
      <p:cxnSp>
        <p:nvCxnSpPr>
          <p:cNvPr id="9" name="肘形连接符 8"/>
          <p:cNvCxnSpPr>
            <a:stCxn id="13" idx="0"/>
            <a:endCxn id="14" idx="2"/>
          </p:cNvCxnSpPr>
          <p:nvPr/>
        </p:nvCxnSpPr>
        <p:spPr>
          <a:xfrm rot="16200000" flipH="1" flipV="1">
            <a:off x="2805340" y="572531"/>
            <a:ext cx="2305642" cy="5037633"/>
          </a:xfrm>
          <a:prstGeom prst="bentConnector4">
            <a:avLst>
              <a:gd name="adj1" fmla="val -9915"/>
              <a:gd name="adj2" fmla="val 123379"/>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341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zh-CN" altLang="en-US" dirty="0"/>
              <a:t>所用算法及所需数据</a:t>
            </a:r>
          </a:p>
        </p:txBody>
      </p:sp>
      <p:sp>
        <p:nvSpPr>
          <p:cNvPr id="7" name="文本框 6"/>
          <p:cNvSpPr txBox="1"/>
          <p:nvPr/>
        </p:nvSpPr>
        <p:spPr>
          <a:xfrm>
            <a:off x="435160" y="1131570"/>
            <a:ext cx="2138342" cy="332399"/>
          </a:xfrm>
          <a:prstGeom prst="rect">
            <a:avLst/>
          </a:prstGeom>
        </p:spPr>
        <p:txBody>
          <a:bodyPr wrap="none" rtlCol="0">
            <a:spAutoFit/>
          </a:bodyPr>
          <a:lstStyle/>
          <a:p>
            <a:pPr marL="0" indent="0">
              <a:lnSpc>
                <a:spcPct val="130000"/>
              </a:lnSpc>
              <a:buNone/>
            </a:pPr>
            <a:r>
              <a:rPr kumimoji="1" lang="en-US" altLang="zh-CN" sz="1200" dirty="0" smtClean="0">
                <a:solidFill>
                  <a:schemeClr val="bg1">
                    <a:lumMod val="50000"/>
                  </a:schemeClr>
                </a:solidFill>
              </a:rPr>
              <a:t>1</a:t>
            </a:r>
            <a:r>
              <a:rPr kumimoji="1" lang="zh-CN" altLang="en-US" sz="1200" dirty="0" smtClean="0">
                <a:solidFill>
                  <a:schemeClr val="bg1">
                    <a:lumMod val="50000"/>
                  </a:schemeClr>
                </a:solidFill>
              </a:rPr>
              <a:t>、基于协同过滤的具体做法</a:t>
            </a:r>
          </a:p>
        </p:txBody>
      </p:sp>
      <p:sp>
        <p:nvSpPr>
          <p:cNvPr id="3" name="圆角矩形 2"/>
          <p:cNvSpPr/>
          <p:nvPr/>
        </p:nvSpPr>
        <p:spPr>
          <a:xfrm>
            <a:off x="845338" y="1938527"/>
            <a:ext cx="1850840" cy="54864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搜集用户历史浏览新闻行为记录</a:t>
            </a:r>
            <a:endParaRPr kumimoji="1" lang="zh-CN" altLang="en-US" dirty="0"/>
          </a:p>
        </p:txBody>
      </p:sp>
      <p:sp>
        <p:nvSpPr>
          <p:cNvPr id="22" name="圆角矩形 21"/>
          <p:cNvSpPr/>
          <p:nvPr/>
        </p:nvSpPr>
        <p:spPr>
          <a:xfrm>
            <a:off x="3466618" y="1938527"/>
            <a:ext cx="1850840" cy="54864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计算所有用户之间的相似度</a:t>
            </a:r>
            <a:endParaRPr kumimoji="1" lang="zh-CN" altLang="en-US" dirty="0"/>
          </a:p>
        </p:txBody>
      </p:sp>
      <p:cxnSp>
        <p:nvCxnSpPr>
          <p:cNvPr id="5" name="直线箭头连接符 4"/>
          <p:cNvCxnSpPr>
            <a:stCxn id="3" idx="3"/>
            <a:endCxn id="22" idx="1"/>
          </p:cNvCxnSpPr>
          <p:nvPr/>
        </p:nvCxnSpPr>
        <p:spPr>
          <a:xfrm>
            <a:off x="2696178" y="2212847"/>
            <a:ext cx="7704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线箭头连接符 7"/>
          <p:cNvCxnSpPr>
            <a:stCxn id="22" idx="3"/>
          </p:cNvCxnSpPr>
          <p:nvPr/>
        </p:nvCxnSpPr>
        <p:spPr>
          <a:xfrm>
            <a:off x="5317458" y="2212847"/>
            <a:ext cx="7962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6113748" y="1938527"/>
            <a:ext cx="1850840" cy="54864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针对每个具体用户</a:t>
            </a:r>
            <a:r>
              <a:rPr kumimoji="1" lang="en-US" altLang="zh-CN" dirty="0" smtClean="0"/>
              <a:t>u</a:t>
            </a:r>
            <a:endParaRPr kumimoji="1" lang="zh-CN" altLang="en-US" dirty="0"/>
          </a:p>
        </p:txBody>
      </p:sp>
      <p:sp>
        <p:nvSpPr>
          <p:cNvPr id="28" name="圆角矩形 27"/>
          <p:cNvSpPr/>
          <p:nvPr/>
        </p:nvSpPr>
        <p:spPr>
          <a:xfrm>
            <a:off x="4149524" y="2951538"/>
            <a:ext cx="1850840" cy="54864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获得用户</a:t>
            </a:r>
            <a:r>
              <a:rPr kumimoji="1" lang="en-US" altLang="zh-CN" dirty="0" smtClean="0"/>
              <a:t>u</a:t>
            </a:r>
            <a:r>
              <a:rPr kumimoji="1" lang="zh-CN" altLang="en-US" dirty="0" smtClean="0"/>
              <a:t>的相似用户</a:t>
            </a:r>
            <a:r>
              <a:rPr kumimoji="1" lang="zh-CN" altLang="en-US" dirty="0" smtClean="0">
                <a:solidFill>
                  <a:srgbClr val="FFC000"/>
                </a:solidFill>
              </a:rPr>
              <a:t>排序表</a:t>
            </a:r>
            <a:endParaRPr kumimoji="1" lang="zh-CN" altLang="en-US" dirty="0">
              <a:solidFill>
                <a:srgbClr val="FFC000"/>
              </a:solidFill>
            </a:endParaRPr>
          </a:p>
        </p:txBody>
      </p:sp>
      <p:cxnSp>
        <p:nvCxnSpPr>
          <p:cNvPr id="18" name="直线箭头连接符 17"/>
          <p:cNvCxnSpPr>
            <a:stCxn id="26" idx="2"/>
            <a:endCxn id="28" idx="3"/>
          </p:cNvCxnSpPr>
          <p:nvPr/>
        </p:nvCxnSpPr>
        <p:spPr>
          <a:xfrm flipH="1">
            <a:off x="6000364" y="2487167"/>
            <a:ext cx="1038804" cy="738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13458" y="2696901"/>
            <a:ext cx="8113854" cy="299784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文本框 23"/>
          <p:cNvSpPr txBox="1"/>
          <p:nvPr/>
        </p:nvSpPr>
        <p:spPr>
          <a:xfrm>
            <a:off x="8843054" y="3954017"/>
            <a:ext cx="1107996" cy="332399"/>
          </a:xfrm>
          <a:prstGeom prst="rect">
            <a:avLst/>
          </a:prstGeom>
        </p:spPr>
        <p:txBody>
          <a:bodyPr wrap="none" rtlCol="0">
            <a:spAutoFit/>
          </a:bodyPr>
          <a:lstStyle/>
          <a:p>
            <a:pPr marL="0" indent="0">
              <a:lnSpc>
                <a:spcPct val="130000"/>
              </a:lnSpc>
              <a:buNone/>
            </a:pPr>
            <a:r>
              <a:rPr kumimoji="1" lang="zh-CN" altLang="en-US" sz="1200" smtClean="0">
                <a:solidFill>
                  <a:schemeClr val="bg1">
                    <a:lumMod val="50000"/>
                  </a:schemeClr>
                </a:solidFill>
              </a:rPr>
              <a:t>循环所有用户</a:t>
            </a:r>
          </a:p>
        </p:txBody>
      </p:sp>
      <p:sp>
        <p:nvSpPr>
          <p:cNvPr id="34" name="圆角矩形 33"/>
          <p:cNvSpPr/>
          <p:nvPr/>
        </p:nvSpPr>
        <p:spPr>
          <a:xfrm>
            <a:off x="967092" y="2951538"/>
            <a:ext cx="1850840" cy="54864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选择与</a:t>
            </a:r>
            <a:r>
              <a:rPr kumimoji="1" lang="en-US" altLang="zh-CN" dirty="0" smtClean="0"/>
              <a:t>u</a:t>
            </a:r>
            <a:r>
              <a:rPr kumimoji="1" lang="zh-CN" altLang="en-US" dirty="0" smtClean="0"/>
              <a:t>最相近的</a:t>
            </a:r>
            <a:r>
              <a:rPr kumimoji="1" lang="en-US" altLang="zh-CN" dirty="0" smtClean="0"/>
              <a:t>K</a:t>
            </a:r>
            <a:r>
              <a:rPr kumimoji="1" lang="zh-CN" altLang="en-US" dirty="0" smtClean="0"/>
              <a:t>个用户</a:t>
            </a:r>
            <a:endParaRPr kumimoji="1" lang="zh-CN" altLang="en-US" dirty="0"/>
          </a:p>
        </p:txBody>
      </p:sp>
      <p:cxnSp>
        <p:nvCxnSpPr>
          <p:cNvPr id="33" name="直线箭头连接符 32"/>
          <p:cNvCxnSpPr>
            <a:stCxn id="28" idx="1"/>
            <a:endCxn id="34" idx="3"/>
          </p:cNvCxnSpPr>
          <p:nvPr/>
        </p:nvCxnSpPr>
        <p:spPr>
          <a:xfrm flipH="1">
            <a:off x="2817932" y="3225858"/>
            <a:ext cx="133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967092" y="4597071"/>
            <a:ext cx="1850840" cy="8430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获得这</a:t>
            </a:r>
            <a:r>
              <a:rPr kumimoji="1" lang="en-US" altLang="zh-CN" dirty="0" smtClean="0"/>
              <a:t>K</a:t>
            </a:r>
            <a:r>
              <a:rPr kumimoji="1" lang="zh-CN" altLang="en-US" dirty="0" smtClean="0"/>
              <a:t>个用户浏览过但</a:t>
            </a:r>
            <a:r>
              <a:rPr kumimoji="1" lang="en-US" altLang="zh-CN" dirty="0" smtClean="0"/>
              <a:t>u</a:t>
            </a:r>
            <a:r>
              <a:rPr kumimoji="1" lang="zh-CN" altLang="en-US" dirty="0" smtClean="0"/>
              <a:t>未浏览过的新闻</a:t>
            </a:r>
            <a:endParaRPr kumimoji="1" lang="zh-CN" altLang="en-US" dirty="0"/>
          </a:p>
        </p:txBody>
      </p:sp>
      <p:cxnSp>
        <p:nvCxnSpPr>
          <p:cNvPr id="36" name="直线箭头连接符 35"/>
          <p:cNvCxnSpPr>
            <a:stCxn id="34" idx="2"/>
            <a:endCxn id="38" idx="0"/>
          </p:cNvCxnSpPr>
          <p:nvPr/>
        </p:nvCxnSpPr>
        <p:spPr>
          <a:xfrm>
            <a:off x="1892512" y="3500178"/>
            <a:ext cx="0" cy="1096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肘形连接符 39"/>
          <p:cNvCxnSpPr>
            <a:stCxn id="38" idx="3"/>
            <a:endCxn id="26" idx="2"/>
          </p:cNvCxnSpPr>
          <p:nvPr/>
        </p:nvCxnSpPr>
        <p:spPr>
          <a:xfrm flipV="1">
            <a:off x="2817932" y="2487167"/>
            <a:ext cx="4221236" cy="25314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4593069" y="4686186"/>
            <a:ext cx="492443" cy="332399"/>
          </a:xfrm>
          <a:prstGeom prst="rect">
            <a:avLst/>
          </a:prstGeom>
        </p:spPr>
        <p:txBody>
          <a:bodyPr wrap="none" rtlCol="0">
            <a:spAutoFit/>
          </a:bodyPr>
          <a:lstStyle/>
          <a:p>
            <a:pPr marL="0" indent="0">
              <a:lnSpc>
                <a:spcPct val="130000"/>
              </a:lnSpc>
              <a:buNone/>
            </a:pPr>
            <a:r>
              <a:rPr kumimoji="1" lang="zh-CN" altLang="en-US" sz="1200" dirty="0" smtClean="0">
                <a:solidFill>
                  <a:schemeClr val="bg1">
                    <a:lumMod val="50000"/>
                  </a:schemeClr>
                </a:solidFill>
              </a:rPr>
              <a:t>推荐</a:t>
            </a:r>
          </a:p>
        </p:txBody>
      </p:sp>
      <p:sp>
        <p:nvSpPr>
          <p:cNvPr id="45" name="文本框 44"/>
          <p:cNvSpPr txBox="1"/>
          <p:nvPr/>
        </p:nvSpPr>
        <p:spPr>
          <a:xfrm>
            <a:off x="10097262" y="2367886"/>
            <a:ext cx="1669047" cy="332399"/>
          </a:xfrm>
          <a:prstGeom prst="rect">
            <a:avLst/>
          </a:prstGeom>
        </p:spPr>
        <p:txBody>
          <a:bodyPr wrap="none" rtlCol="0">
            <a:spAutoFit/>
          </a:bodyPr>
          <a:lstStyle/>
          <a:p>
            <a:pPr>
              <a:lnSpc>
                <a:spcPct val="130000"/>
              </a:lnSpc>
            </a:pPr>
            <a:r>
              <a:rPr kumimoji="1" lang="zh-CN" altLang="en-US" sz="1200" dirty="0" smtClean="0">
                <a:solidFill>
                  <a:srgbClr val="FFC000"/>
                </a:solidFill>
              </a:rPr>
              <a:t>用户</a:t>
            </a:r>
            <a:r>
              <a:rPr kumimoji="1" lang="en-US" altLang="zh-CN" sz="1200" dirty="0" smtClean="0">
                <a:solidFill>
                  <a:srgbClr val="FFC000"/>
                </a:solidFill>
              </a:rPr>
              <a:t>U</a:t>
            </a:r>
            <a:r>
              <a:rPr kumimoji="1" lang="zh-CN" altLang="en-US" sz="1200" dirty="0" smtClean="0">
                <a:solidFill>
                  <a:srgbClr val="FFC000"/>
                </a:solidFill>
              </a:rPr>
              <a:t>的相似度排序</a:t>
            </a:r>
            <a:r>
              <a:rPr kumimoji="1" lang="zh-CN" altLang="en-US" sz="1200" dirty="0">
                <a:solidFill>
                  <a:srgbClr val="FFC000"/>
                </a:solidFill>
              </a:rPr>
              <a:t>表</a:t>
            </a:r>
            <a:endParaRPr kumimoji="1" lang="zh-CN" altLang="en-US" sz="1200" dirty="0" smtClean="0">
              <a:solidFill>
                <a:schemeClr val="bg1">
                  <a:lumMod val="50000"/>
                </a:schemeClr>
              </a:solidFill>
            </a:endParaRPr>
          </a:p>
        </p:txBody>
      </p:sp>
      <p:graphicFrame>
        <p:nvGraphicFramePr>
          <p:cNvPr id="47" name="表格 46"/>
          <p:cNvGraphicFramePr>
            <a:graphicFrameLocks noGrp="1"/>
          </p:cNvGraphicFramePr>
          <p:nvPr>
            <p:extLst>
              <p:ext uri="{D42A27DB-BD31-4B8C-83A1-F6EECF244321}">
                <p14:modId xmlns:p14="http://schemas.microsoft.com/office/powerpoint/2010/main" val="393546238"/>
              </p:ext>
            </p:extLst>
          </p:nvPr>
        </p:nvGraphicFramePr>
        <p:xfrm>
          <a:off x="10082289" y="2744501"/>
          <a:ext cx="1926542" cy="2225040"/>
        </p:xfrm>
        <a:graphic>
          <a:graphicData uri="http://schemas.openxmlformats.org/drawingml/2006/table">
            <a:tbl>
              <a:tblPr firstRow="1" bandRow="1">
                <a:tableStyleId>{5C22544A-7EE6-4342-B048-85BDC9FD1C3A}</a:tableStyleId>
              </a:tblPr>
              <a:tblGrid>
                <a:gridCol w="963271"/>
                <a:gridCol w="963271"/>
              </a:tblGrid>
              <a:tr h="370840">
                <a:tc>
                  <a:txBody>
                    <a:bodyPr/>
                    <a:lstStyle/>
                    <a:p>
                      <a:r>
                        <a:rPr lang="zh-CN" altLang="en-US" dirty="0" smtClean="0"/>
                        <a:t>相似度</a:t>
                      </a:r>
                      <a:endParaRPr lang="zh-CN" altLang="en-US" dirty="0"/>
                    </a:p>
                  </a:txBody>
                  <a:tcPr/>
                </a:tc>
                <a:tc>
                  <a:txBody>
                    <a:bodyPr/>
                    <a:lstStyle/>
                    <a:p>
                      <a:r>
                        <a:rPr lang="zh-CN" altLang="en-US" dirty="0" smtClean="0"/>
                        <a:t>用户</a:t>
                      </a:r>
                      <a:r>
                        <a:rPr lang="en-US" altLang="zh-CN" dirty="0" smtClean="0"/>
                        <a:t>ID</a:t>
                      </a:r>
                      <a:endParaRPr lang="zh-CN" altLang="en-US" dirty="0"/>
                    </a:p>
                  </a:txBody>
                  <a:tcPr/>
                </a:tc>
              </a:tr>
              <a:tr h="370840">
                <a:tc>
                  <a:txBody>
                    <a:bodyPr/>
                    <a:lstStyle/>
                    <a:p>
                      <a:r>
                        <a:rPr lang="en-US" altLang="zh-CN" dirty="0" smtClean="0"/>
                        <a:t>99%</a:t>
                      </a:r>
                      <a:endParaRPr lang="zh-CN" altLang="en-US" dirty="0"/>
                    </a:p>
                  </a:txBody>
                  <a:tcPr/>
                </a:tc>
                <a:tc>
                  <a:txBody>
                    <a:bodyPr/>
                    <a:lstStyle/>
                    <a:p>
                      <a:r>
                        <a:rPr lang="en-US" altLang="zh-CN" dirty="0" smtClean="0"/>
                        <a:t>A102</a:t>
                      </a:r>
                      <a:endParaRPr lang="zh-CN" altLang="en-US" dirty="0"/>
                    </a:p>
                  </a:txBody>
                  <a:tcPr/>
                </a:tc>
              </a:tr>
              <a:tr h="370840">
                <a:tc>
                  <a:txBody>
                    <a:bodyPr/>
                    <a:lstStyle/>
                    <a:p>
                      <a:r>
                        <a:rPr lang="en-US" altLang="zh-CN" dirty="0" smtClean="0"/>
                        <a:t>86%</a:t>
                      </a:r>
                      <a:endParaRPr lang="zh-CN" altLang="en-US" dirty="0"/>
                    </a:p>
                  </a:txBody>
                  <a:tcPr/>
                </a:tc>
                <a:tc>
                  <a:txBody>
                    <a:bodyPr/>
                    <a:lstStyle/>
                    <a:p>
                      <a:r>
                        <a:rPr lang="en-US" altLang="zh-CN" dirty="0" smtClean="0"/>
                        <a:t>A201</a:t>
                      </a:r>
                      <a:endParaRPr lang="zh-CN" altLang="en-US" dirty="0"/>
                    </a:p>
                  </a:txBody>
                  <a:tcPr/>
                </a:tc>
              </a:tr>
              <a:tr h="370840">
                <a:tc>
                  <a:txBody>
                    <a:bodyPr/>
                    <a:lstStyle/>
                    <a:p>
                      <a:r>
                        <a:rPr lang="en-US" altLang="zh-CN" dirty="0" smtClean="0"/>
                        <a:t>75%</a:t>
                      </a:r>
                      <a:endParaRPr lang="zh-CN" altLang="en-US" dirty="0"/>
                    </a:p>
                  </a:txBody>
                  <a:tcPr/>
                </a:tc>
                <a:tc>
                  <a:txBody>
                    <a:bodyPr/>
                    <a:lstStyle/>
                    <a:p>
                      <a:r>
                        <a:rPr lang="en-US" altLang="zh-CN" dirty="0" smtClean="0"/>
                        <a:t>A321</a:t>
                      </a:r>
                      <a:endParaRPr lang="zh-CN" altLang="en-US" dirty="0"/>
                    </a:p>
                  </a:txBody>
                  <a:tcPr/>
                </a:tc>
              </a:tr>
              <a:tr h="370840">
                <a:tc>
                  <a:txBody>
                    <a:bodyPr/>
                    <a:lstStyle/>
                    <a:p>
                      <a:r>
                        <a:rPr lang="en-US" altLang="zh-CN" dirty="0" smtClean="0"/>
                        <a:t>57%</a:t>
                      </a:r>
                      <a:endParaRPr lang="zh-CN" altLang="en-US" dirty="0"/>
                    </a:p>
                  </a:txBody>
                  <a:tcPr/>
                </a:tc>
                <a:tc>
                  <a:txBody>
                    <a:bodyPr/>
                    <a:lstStyle/>
                    <a:p>
                      <a:r>
                        <a:rPr lang="en-US" altLang="zh-CN" dirty="0" smtClean="0"/>
                        <a:t>A421</a:t>
                      </a:r>
                      <a:endParaRPr lang="zh-CN" altLang="en-US" dirty="0"/>
                    </a:p>
                  </a:txBody>
                  <a:tcPr/>
                </a:tc>
              </a:tr>
              <a:tr h="370840">
                <a:tc>
                  <a:txBody>
                    <a:bodyPr/>
                    <a:lstStyle/>
                    <a:p>
                      <a:r>
                        <a:rPr lang="mr-IN" altLang="zh-CN" dirty="0" smtClean="0"/>
                        <a:t>……</a:t>
                      </a:r>
                      <a:endParaRPr lang="zh-CN" altLang="en-US" dirty="0"/>
                    </a:p>
                  </a:txBody>
                  <a:tcPr/>
                </a:tc>
                <a:tc>
                  <a:txBody>
                    <a:bodyPr/>
                    <a:lstStyle/>
                    <a:p>
                      <a:r>
                        <a:rPr lang="mr-IN" altLang="zh-CN" dirty="0" smtClean="0"/>
                        <a:t>……</a:t>
                      </a:r>
                      <a:endParaRPr lang="zh-CN" altLang="en-US" dirty="0"/>
                    </a:p>
                  </a:txBody>
                  <a:tcPr/>
                </a:tc>
              </a:tr>
            </a:tbl>
          </a:graphicData>
        </a:graphic>
      </p:graphicFrame>
      <p:sp>
        <p:nvSpPr>
          <p:cNvPr id="48" name="文本框 47"/>
          <p:cNvSpPr txBox="1"/>
          <p:nvPr/>
        </p:nvSpPr>
        <p:spPr>
          <a:xfrm>
            <a:off x="3806006" y="3795540"/>
            <a:ext cx="1183337" cy="572464"/>
          </a:xfrm>
          <a:prstGeom prst="rect">
            <a:avLst/>
          </a:prstGeom>
        </p:spPr>
        <p:txBody>
          <a:bodyPr wrap="none" rtlCol="0">
            <a:spAutoFit/>
          </a:bodyPr>
          <a:lstStyle/>
          <a:p>
            <a:pPr marL="0" indent="0">
              <a:lnSpc>
                <a:spcPct val="130000"/>
              </a:lnSpc>
              <a:buNone/>
            </a:pPr>
            <a:r>
              <a:rPr kumimoji="1" lang="en-US" altLang="zh-CN" sz="2400" b="1" dirty="0" smtClean="0">
                <a:solidFill>
                  <a:schemeClr val="bg1">
                    <a:lumMod val="50000"/>
                  </a:schemeClr>
                </a:solidFill>
              </a:rPr>
              <a:t>Mahout</a:t>
            </a:r>
            <a:endParaRPr kumimoji="1" lang="zh-CN" altLang="en-US" sz="2400" b="1" dirty="0" smtClean="0">
              <a:solidFill>
                <a:schemeClr val="bg1">
                  <a:lumMod val="50000"/>
                </a:schemeClr>
              </a:solidFill>
            </a:endParaRPr>
          </a:p>
        </p:txBody>
      </p:sp>
      <p:sp>
        <p:nvSpPr>
          <p:cNvPr id="49" name="同心圆 48"/>
          <p:cNvSpPr/>
          <p:nvPr/>
        </p:nvSpPr>
        <p:spPr>
          <a:xfrm>
            <a:off x="3466618" y="3806950"/>
            <a:ext cx="1850840" cy="604917"/>
          </a:xfrm>
          <a:prstGeom prst="donu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cxnSp>
        <p:nvCxnSpPr>
          <p:cNvPr id="51" name="直线连接符 50"/>
          <p:cNvCxnSpPr/>
          <p:nvPr/>
        </p:nvCxnSpPr>
        <p:spPr>
          <a:xfrm flipV="1">
            <a:off x="435160" y="5984111"/>
            <a:ext cx="10699686" cy="11575"/>
          </a:xfrm>
          <a:prstGeom prst="line">
            <a:avLst/>
          </a:prstGeom>
          <a:ln>
            <a:prstDash val="lgDash"/>
          </a:ln>
        </p:spPr>
        <p:style>
          <a:lnRef idx="3">
            <a:schemeClr val="accent1"/>
          </a:lnRef>
          <a:fillRef idx="0">
            <a:schemeClr val="accent1"/>
          </a:fillRef>
          <a:effectRef idx="2">
            <a:schemeClr val="accent1"/>
          </a:effectRef>
          <a:fontRef idx="minor">
            <a:schemeClr val="tx1"/>
          </a:fontRef>
        </p:style>
      </p:cxnSp>
      <p:sp>
        <p:nvSpPr>
          <p:cNvPr id="52" name="文本框 51"/>
          <p:cNvSpPr txBox="1"/>
          <p:nvPr/>
        </p:nvSpPr>
        <p:spPr>
          <a:xfrm>
            <a:off x="435160" y="6085318"/>
            <a:ext cx="9336402" cy="332399"/>
          </a:xfrm>
          <a:prstGeom prst="rect">
            <a:avLst/>
          </a:prstGeom>
        </p:spPr>
        <p:txBody>
          <a:bodyPr wrap="none" rtlCol="0">
            <a:spAutoFit/>
          </a:bodyPr>
          <a:lstStyle/>
          <a:p>
            <a:pPr marL="0" indent="0">
              <a:lnSpc>
                <a:spcPct val="130000"/>
              </a:lnSpc>
              <a:buNone/>
            </a:pPr>
            <a:r>
              <a:rPr kumimoji="1" lang="en-US" altLang="zh-CN" sz="1200" dirty="0" smtClean="0">
                <a:solidFill>
                  <a:schemeClr val="bg1">
                    <a:lumMod val="50000"/>
                  </a:schemeClr>
                </a:solidFill>
              </a:rPr>
              <a:t>Mahout</a:t>
            </a:r>
            <a:r>
              <a:rPr kumimoji="1" lang="zh-CN" altLang="en-US" sz="1200" dirty="0" smtClean="0">
                <a:solidFill>
                  <a:schemeClr val="bg1">
                    <a:lumMod val="50000"/>
                  </a:schemeClr>
                </a:solidFill>
              </a:rPr>
              <a:t>：</a:t>
            </a:r>
            <a:r>
              <a:rPr kumimoji="1" lang="en-US" altLang="zh-CN" sz="1200" dirty="0" smtClean="0">
                <a:solidFill>
                  <a:schemeClr val="bg1">
                    <a:lumMod val="50000"/>
                  </a:schemeClr>
                </a:solidFill>
              </a:rPr>
              <a:t>Apache</a:t>
            </a:r>
            <a:r>
              <a:rPr kumimoji="1" lang="zh-CN" altLang="en-US" sz="1200" dirty="0" smtClean="0">
                <a:solidFill>
                  <a:schemeClr val="bg1">
                    <a:lumMod val="50000"/>
                  </a:schemeClr>
                </a:solidFill>
              </a:rPr>
              <a:t>基金会基于</a:t>
            </a:r>
            <a:r>
              <a:rPr kumimoji="1" lang="en-US" altLang="zh-CN" sz="1200" dirty="0" smtClean="0">
                <a:solidFill>
                  <a:schemeClr val="bg1">
                    <a:lumMod val="50000"/>
                  </a:schemeClr>
                </a:solidFill>
              </a:rPr>
              <a:t>Java</a:t>
            </a:r>
            <a:r>
              <a:rPr kumimoji="1" lang="zh-CN" altLang="en-US" sz="1200" dirty="0" smtClean="0">
                <a:solidFill>
                  <a:schemeClr val="bg1">
                    <a:lumMod val="50000"/>
                  </a:schemeClr>
                </a:solidFill>
              </a:rPr>
              <a:t>的数据挖掘与机器学习类库，提供了关于推荐系统所需的分类、用户相似度计算、紧邻用户计算等工具类</a:t>
            </a:r>
          </a:p>
        </p:txBody>
      </p:sp>
    </p:spTree>
    <p:extLst>
      <p:ext uri="{BB962C8B-B14F-4D97-AF65-F5344CB8AC3E}">
        <p14:creationId xmlns:p14="http://schemas.microsoft.com/office/powerpoint/2010/main" val="754591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zh-CN" altLang="en-US" dirty="0"/>
              <a:t>所用算法及所需数据</a:t>
            </a:r>
          </a:p>
        </p:txBody>
      </p:sp>
      <p:sp>
        <p:nvSpPr>
          <p:cNvPr id="7" name="文本框 6"/>
          <p:cNvSpPr txBox="1"/>
          <p:nvPr/>
        </p:nvSpPr>
        <p:spPr>
          <a:xfrm>
            <a:off x="435160" y="1131570"/>
            <a:ext cx="2258952" cy="332399"/>
          </a:xfrm>
          <a:prstGeom prst="rect">
            <a:avLst/>
          </a:prstGeom>
        </p:spPr>
        <p:txBody>
          <a:bodyPr wrap="none" rtlCol="0">
            <a:spAutoFit/>
          </a:bodyPr>
          <a:lstStyle/>
          <a:p>
            <a:pPr marL="0" indent="0">
              <a:lnSpc>
                <a:spcPct val="130000"/>
              </a:lnSpc>
              <a:buNone/>
            </a:pPr>
            <a:r>
              <a:rPr kumimoji="1" lang="en-US" altLang="zh-CN" sz="1200" dirty="0" smtClean="0">
                <a:solidFill>
                  <a:schemeClr val="bg1">
                    <a:lumMod val="50000"/>
                  </a:schemeClr>
                </a:solidFill>
              </a:rPr>
              <a:t>1</a:t>
            </a:r>
            <a:r>
              <a:rPr kumimoji="1" lang="zh-CN" altLang="en-US" sz="1200" dirty="0" smtClean="0">
                <a:solidFill>
                  <a:schemeClr val="bg1">
                    <a:lumMod val="50000"/>
                  </a:schemeClr>
                </a:solidFill>
              </a:rPr>
              <a:t>、基于协同过滤的优势与缺陷</a:t>
            </a:r>
          </a:p>
        </p:txBody>
      </p:sp>
      <p:sp>
        <p:nvSpPr>
          <p:cNvPr id="4" name="文本框 3"/>
          <p:cNvSpPr txBox="1"/>
          <p:nvPr/>
        </p:nvSpPr>
        <p:spPr>
          <a:xfrm>
            <a:off x="914400" y="2071868"/>
            <a:ext cx="4291559" cy="1892826"/>
          </a:xfrm>
          <a:prstGeom prst="rect">
            <a:avLst/>
          </a:prstGeom>
        </p:spPr>
        <p:txBody>
          <a:bodyPr wrap="none" rtlCol="0">
            <a:spAutoFit/>
          </a:bodyPr>
          <a:lstStyle/>
          <a:p>
            <a:pPr marL="0" indent="0">
              <a:lnSpc>
                <a:spcPct val="130000"/>
              </a:lnSpc>
              <a:buNone/>
            </a:pPr>
            <a:r>
              <a:rPr kumimoji="1" lang="zh-CN" altLang="en-US" dirty="0" smtClean="0">
                <a:solidFill>
                  <a:schemeClr val="bg1">
                    <a:lumMod val="50000"/>
                  </a:schemeClr>
                </a:solidFill>
              </a:rPr>
              <a:t>优势：</a:t>
            </a:r>
            <a:endParaRPr kumimoji="1" lang="en-US" altLang="zh-CN" dirty="0" smtClean="0">
              <a:solidFill>
                <a:schemeClr val="bg1">
                  <a:lumMod val="50000"/>
                </a:schemeClr>
              </a:solidFill>
            </a:endParaRPr>
          </a:p>
          <a:p>
            <a:pPr marL="0" indent="0">
              <a:lnSpc>
                <a:spcPct val="130000"/>
              </a:lnSpc>
              <a:buNone/>
            </a:pPr>
            <a:r>
              <a:rPr kumimoji="1" lang="zh-CN" altLang="en-US" dirty="0" smtClean="0">
                <a:solidFill>
                  <a:schemeClr val="bg1">
                    <a:lumMod val="50000"/>
                  </a:schemeClr>
                </a:solidFill>
              </a:rPr>
              <a:t>（</a:t>
            </a:r>
            <a:r>
              <a:rPr kumimoji="1" lang="en-US" altLang="zh-CN" dirty="0" smtClean="0">
                <a:solidFill>
                  <a:schemeClr val="bg1">
                    <a:lumMod val="50000"/>
                  </a:schemeClr>
                </a:solidFill>
              </a:rPr>
              <a:t>1</a:t>
            </a:r>
            <a:r>
              <a:rPr kumimoji="1" lang="zh-CN" altLang="en-US" dirty="0" smtClean="0">
                <a:solidFill>
                  <a:schemeClr val="bg1">
                    <a:lumMod val="50000"/>
                  </a:schemeClr>
                </a:solidFill>
              </a:rPr>
              <a:t>）推荐效果较好，用户一般会对和自</a:t>
            </a:r>
            <a:endParaRPr kumimoji="1" lang="en-US" altLang="zh-CN" dirty="0" smtClean="0">
              <a:solidFill>
                <a:schemeClr val="bg1">
                  <a:lumMod val="50000"/>
                </a:schemeClr>
              </a:solidFill>
            </a:endParaRPr>
          </a:p>
          <a:p>
            <a:pPr marL="0" indent="0">
              <a:lnSpc>
                <a:spcPct val="130000"/>
              </a:lnSpc>
              <a:buNone/>
            </a:pPr>
            <a:r>
              <a:rPr kumimoji="1" lang="zh-CN" altLang="en-US" dirty="0" smtClean="0">
                <a:solidFill>
                  <a:schemeClr val="bg1">
                    <a:lumMod val="50000"/>
                  </a:schemeClr>
                </a:solidFill>
              </a:rPr>
              <a:t>己爱好相似的人看的新闻产生兴趣。</a:t>
            </a:r>
            <a:endParaRPr kumimoji="1" lang="en-US" altLang="zh-CN" dirty="0" smtClean="0">
              <a:solidFill>
                <a:schemeClr val="bg1">
                  <a:lumMod val="50000"/>
                </a:schemeClr>
              </a:solidFill>
            </a:endParaRPr>
          </a:p>
          <a:p>
            <a:pPr marL="0" indent="0">
              <a:lnSpc>
                <a:spcPct val="130000"/>
              </a:lnSpc>
              <a:buNone/>
            </a:pPr>
            <a:endParaRPr kumimoji="1" lang="en-US" altLang="zh-CN" dirty="0">
              <a:solidFill>
                <a:schemeClr val="bg1">
                  <a:lumMod val="50000"/>
                </a:schemeClr>
              </a:solidFill>
            </a:endParaRPr>
          </a:p>
          <a:p>
            <a:pPr marL="0" indent="0">
              <a:lnSpc>
                <a:spcPct val="130000"/>
              </a:lnSpc>
              <a:buNone/>
            </a:pPr>
            <a:r>
              <a:rPr kumimoji="1" lang="zh-CN" altLang="en-US" dirty="0" smtClean="0">
                <a:solidFill>
                  <a:schemeClr val="bg1">
                    <a:lumMod val="50000"/>
                  </a:schemeClr>
                </a:solidFill>
              </a:rPr>
              <a:t>（</a:t>
            </a:r>
            <a:r>
              <a:rPr kumimoji="1" lang="en-US" altLang="zh-CN" dirty="0" smtClean="0">
                <a:solidFill>
                  <a:schemeClr val="bg1">
                    <a:lumMod val="50000"/>
                  </a:schemeClr>
                </a:solidFill>
              </a:rPr>
              <a:t>2</a:t>
            </a:r>
            <a:r>
              <a:rPr kumimoji="1" lang="zh-CN" altLang="en-US" dirty="0" smtClean="0">
                <a:solidFill>
                  <a:schemeClr val="bg1">
                    <a:lumMod val="50000"/>
                  </a:schemeClr>
                </a:solidFill>
              </a:rPr>
              <a:t>）思路清晰，实现较为简单</a:t>
            </a:r>
            <a:endParaRPr kumimoji="1" lang="en-US" altLang="zh-CN" dirty="0" smtClean="0">
              <a:solidFill>
                <a:schemeClr val="bg1">
                  <a:lumMod val="50000"/>
                </a:schemeClr>
              </a:solidFill>
            </a:endParaRPr>
          </a:p>
        </p:txBody>
      </p:sp>
      <p:sp>
        <p:nvSpPr>
          <p:cNvPr id="6" name="文本框 5"/>
          <p:cNvSpPr txBox="1"/>
          <p:nvPr/>
        </p:nvSpPr>
        <p:spPr>
          <a:xfrm>
            <a:off x="7183898" y="6273478"/>
            <a:ext cx="4955203" cy="332399"/>
          </a:xfrm>
          <a:prstGeom prst="rect">
            <a:avLst/>
          </a:prstGeom>
        </p:spPr>
        <p:txBody>
          <a:bodyPr wrap="none" rtlCol="0">
            <a:spAutoFit/>
          </a:bodyPr>
          <a:lstStyle/>
          <a:p>
            <a:pPr marL="0" indent="0">
              <a:lnSpc>
                <a:spcPct val="130000"/>
              </a:lnSpc>
              <a:buNone/>
            </a:pPr>
            <a:r>
              <a:rPr kumimoji="1" lang="zh-CN" altLang="en-US" sz="1200" dirty="0" smtClean="0">
                <a:solidFill>
                  <a:schemeClr val="bg1">
                    <a:lumMod val="50000"/>
                  </a:schemeClr>
                </a:solidFill>
              </a:rPr>
              <a:t>下面要介绍的“基于内容的推荐”方法，可以比较好地解决上述问题</a:t>
            </a:r>
          </a:p>
        </p:txBody>
      </p:sp>
      <p:sp>
        <p:nvSpPr>
          <p:cNvPr id="8" name="文本框 7"/>
          <p:cNvSpPr txBox="1"/>
          <p:nvPr/>
        </p:nvSpPr>
        <p:spPr>
          <a:xfrm>
            <a:off x="7183898" y="2071868"/>
            <a:ext cx="5008102" cy="2252924"/>
          </a:xfrm>
          <a:prstGeom prst="rect">
            <a:avLst/>
          </a:prstGeom>
        </p:spPr>
        <p:txBody>
          <a:bodyPr wrap="none" rtlCol="0">
            <a:spAutoFit/>
          </a:bodyPr>
          <a:lstStyle/>
          <a:p>
            <a:pPr marL="0" indent="0">
              <a:lnSpc>
                <a:spcPct val="130000"/>
              </a:lnSpc>
              <a:buNone/>
            </a:pPr>
            <a:r>
              <a:rPr kumimoji="1" lang="zh-CN" altLang="en-US" dirty="0" smtClean="0">
                <a:solidFill>
                  <a:schemeClr val="bg1">
                    <a:lumMod val="50000"/>
                  </a:schemeClr>
                </a:solidFill>
              </a:rPr>
              <a:t>缺陷</a:t>
            </a:r>
            <a:r>
              <a:rPr kumimoji="1" lang="zh-CN" altLang="en-US" dirty="0" smtClean="0">
                <a:solidFill>
                  <a:schemeClr val="bg1">
                    <a:lumMod val="50000"/>
                  </a:schemeClr>
                </a:solidFill>
                <a:sym typeface="Wingdings"/>
              </a:rPr>
              <a:t>：</a:t>
            </a:r>
            <a:endParaRPr kumimoji="1" lang="en-US" altLang="zh-CN" dirty="0" smtClean="0">
              <a:solidFill>
                <a:srgbClr val="FF0000"/>
              </a:solidFill>
            </a:endParaRPr>
          </a:p>
          <a:p>
            <a:pPr marL="0" indent="0">
              <a:lnSpc>
                <a:spcPct val="130000"/>
              </a:lnSpc>
              <a:buNone/>
            </a:pPr>
            <a:r>
              <a:rPr kumimoji="1" lang="zh-CN" altLang="en-US" dirty="0" smtClean="0">
                <a:solidFill>
                  <a:schemeClr val="bg1">
                    <a:lumMod val="50000"/>
                  </a:schemeClr>
                </a:solidFill>
              </a:rPr>
              <a:t>（</a:t>
            </a:r>
            <a:r>
              <a:rPr kumimoji="1" lang="en-US" altLang="zh-CN" dirty="0" smtClean="0">
                <a:solidFill>
                  <a:schemeClr val="bg1">
                    <a:lumMod val="50000"/>
                  </a:schemeClr>
                </a:solidFill>
              </a:rPr>
              <a:t>1</a:t>
            </a:r>
            <a:r>
              <a:rPr kumimoji="1" lang="zh-CN" altLang="en-US" dirty="0" smtClean="0">
                <a:solidFill>
                  <a:schemeClr val="bg1">
                    <a:lumMod val="50000"/>
                  </a:schemeClr>
                </a:solidFill>
              </a:rPr>
              <a:t>）对于新用户</a:t>
            </a:r>
            <a:r>
              <a:rPr kumimoji="1" lang="en-US" altLang="zh-CN" dirty="0" smtClean="0">
                <a:solidFill>
                  <a:schemeClr val="bg1">
                    <a:lumMod val="50000"/>
                  </a:schemeClr>
                </a:solidFill>
              </a:rPr>
              <a:t>/</a:t>
            </a:r>
            <a:r>
              <a:rPr kumimoji="1" lang="zh-CN" altLang="en-US" dirty="0" smtClean="0">
                <a:solidFill>
                  <a:schemeClr val="bg1">
                    <a:lumMod val="50000"/>
                  </a:schemeClr>
                </a:solidFill>
              </a:rPr>
              <a:t>新新闻，存在“冷启动”问题</a:t>
            </a:r>
            <a:endParaRPr kumimoji="1" lang="en-US" altLang="zh-CN" dirty="0" smtClean="0">
              <a:solidFill>
                <a:schemeClr val="bg1">
                  <a:lumMod val="50000"/>
                </a:schemeClr>
              </a:solidFill>
            </a:endParaRPr>
          </a:p>
          <a:p>
            <a:pPr marL="0" indent="0">
              <a:lnSpc>
                <a:spcPct val="130000"/>
              </a:lnSpc>
              <a:buNone/>
            </a:pPr>
            <a:endParaRPr kumimoji="1" lang="en-US" altLang="zh-CN" dirty="0">
              <a:solidFill>
                <a:schemeClr val="bg1">
                  <a:lumMod val="50000"/>
                </a:schemeClr>
              </a:solidFill>
            </a:endParaRPr>
          </a:p>
          <a:p>
            <a:pPr marL="0" indent="0">
              <a:lnSpc>
                <a:spcPct val="130000"/>
              </a:lnSpc>
              <a:buNone/>
            </a:pPr>
            <a:r>
              <a:rPr kumimoji="1" lang="zh-CN" altLang="en-US" dirty="0" smtClean="0">
                <a:solidFill>
                  <a:schemeClr val="bg1">
                    <a:lumMod val="50000"/>
                  </a:schemeClr>
                </a:solidFill>
              </a:rPr>
              <a:t>（</a:t>
            </a:r>
            <a:r>
              <a:rPr kumimoji="1" lang="en-US" altLang="zh-CN" dirty="0" smtClean="0">
                <a:solidFill>
                  <a:schemeClr val="bg1">
                    <a:lumMod val="50000"/>
                  </a:schemeClr>
                </a:solidFill>
              </a:rPr>
              <a:t>2</a:t>
            </a:r>
            <a:r>
              <a:rPr kumimoji="1" lang="zh-CN" altLang="en-US" dirty="0" smtClean="0">
                <a:solidFill>
                  <a:schemeClr val="bg1">
                    <a:lumMod val="50000"/>
                  </a:schemeClr>
                </a:solidFill>
              </a:rPr>
              <a:t>）无法对用户的兴趣进行具体地把握</a:t>
            </a:r>
            <a:endParaRPr kumimoji="1" lang="en-US" altLang="zh-CN" dirty="0" smtClean="0">
              <a:solidFill>
                <a:schemeClr val="bg1">
                  <a:lumMod val="50000"/>
                </a:schemeClr>
              </a:solidFill>
            </a:endParaRPr>
          </a:p>
          <a:p>
            <a:pPr marL="0" indent="0">
              <a:lnSpc>
                <a:spcPct val="130000"/>
              </a:lnSpc>
              <a:buNone/>
            </a:pPr>
            <a:endParaRPr kumimoji="1" lang="en-US" altLang="zh-CN" dirty="0">
              <a:solidFill>
                <a:schemeClr val="bg1">
                  <a:lumMod val="50000"/>
                </a:schemeClr>
              </a:solidFill>
            </a:endParaRPr>
          </a:p>
          <a:p>
            <a:pPr marL="0" indent="0">
              <a:lnSpc>
                <a:spcPct val="130000"/>
              </a:lnSpc>
              <a:buNone/>
            </a:pPr>
            <a:r>
              <a:rPr kumimoji="1" lang="zh-CN" altLang="en-US" dirty="0" smtClean="0">
                <a:solidFill>
                  <a:schemeClr val="bg1">
                    <a:lumMod val="50000"/>
                  </a:schemeClr>
                </a:solidFill>
              </a:rPr>
              <a:t>（</a:t>
            </a:r>
            <a:r>
              <a:rPr kumimoji="1" lang="en-US" altLang="zh-CN" dirty="0" smtClean="0">
                <a:solidFill>
                  <a:schemeClr val="bg1">
                    <a:lumMod val="50000"/>
                  </a:schemeClr>
                </a:solidFill>
              </a:rPr>
              <a:t>3</a:t>
            </a:r>
            <a:r>
              <a:rPr kumimoji="1" lang="zh-CN" altLang="en-US" dirty="0" smtClean="0">
                <a:solidFill>
                  <a:schemeClr val="bg1">
                    <a:lumMod val="50000"/>
                  </a:schemeClr>
                </a:solidFill>
              </a:rPr>
              <a:t>）当活跃用户数较少时，计算效果不好</a:t>
            </a:r>
          </a:p>
        </p:txBody>
      </p:sp>
    </p:spTree>
    <p:extLst>
      <p:ext uri="{BB962C8B-B14F-4D97-AF65-F5344CB8AC3E}">
        <p14:creationId xmlns:p14="http://schemas.microsoft.com/office/powerpoint/2010/main" val="964708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模板页面">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自定义 47">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bodyPr/>
      <a:lstStyle>
        <a:defPPr marL="0" indent="0">
          <a:lnSpc>
            <a:spcPct val="130000"/>
          </a:lnSpc>
          <a:buNone/>
          <a:defRPr sz="1200" smtClean="0">
            <a:solidFill>
              <a:schemeClr val="bg1">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1434</TotalTime>
  <Words>2199</Words>
  <Application>Microsoft Macintosh PowerPoint</Application>
  <PresentationFormat>宽屏</PresentationFormat>
  <Paragraphs>214</Paragraphs>
  <Slides>23</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23</vt:i4>
      </vt:variant>
    </vt:vector>
  </HeadingPairs>
  <TitlesOfParts>
    <vt:vector size="31" baseType="lpstr">
      <vt:lpstr>Arial</vt:lpstr>
      <vt:lpstr>Century Gothic</vt:lpstr>
      <vt:lpstr>Segoe UI</vt:lpstr>
      <vt:lpstr>Segoe UI Light</vt:lpstr>
      <vt:lpstr>Wingdings</vt:lpstr>
      <vt:lpstr>微软雅黑</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Tom Qian</cp:lastModifiedBy>
  <cp:revision>166</cp:revision>
  <dcterms:created xsi:type="dcterms:W3CDTF">2015-08-18T02:51:41Z</dcterms:created>
  <dcterms:modified xsi:type="dcterms:W3CDTF">2017-03-09T11:53:48Z</dcterms:modified>
  <cp:category/>
</cp:coreProperties>
</file>